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1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8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5D736-B32D-44E3-A7D1-05713FABD2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70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9814F-D91C-4468-B500-AB301E5E92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06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9C732-5481-496D-B3EE-6618A36FAA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68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AE95-FC97-4CE6-BE5C-9C5F575CF2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91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A2165-2DD9-4214-858D-EDB686AE03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41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DC46A-48A4-4873-9512-7FFB93FEA3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46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AE21-9B4E-4130-AFE3-A0518C20F9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0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4C21C-A529-4440-9BB5-A1348F8D0B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4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54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A436-D1B8-49ED-B13A-A5CB397F67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76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11C89-55D8-42DF-95D0-72805613A1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44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FC479-F8B3-40B2-B6FA-A45606C5C0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0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107CF-4E7E-4432-8887-2E5631A062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5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1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F206-6A43-4E0B-904D-86E2299F3041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E738-CF01-40AE-BA0C-9C0BEA59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7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A28043-5621-4369-9E63-15A8A1EBD0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6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Pretest/Posttest/Group ANCOV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dirty="0" err="1" smtClean="0">
                <a:solidFill>
                  <a:srgbClr val="7030A0"/>
                </a:solidFill>
              </a:rPr>
              <a:t>Univariate</a:t>
            </a:r>
            <a:r>
              <a:rPr lang="en-US" dirty="0" smtClean="0">
                <a:solidFill>
                  <a:srgbClr val="7030A0"/>
                </a:solidFill>
              </a:rPr>
              <a:t> Approach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Least Squares Means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42433"/>
              </p:ext>
            </p:extLst>
          </p:nvPr>
        </p:nvGraphicFramePr>
        <p:xfrm>
          <a:off x="457200" y="1524002"/>
          <a:ext cx="8534399" cy="2918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7480"/>
                <a:gridCol w="871635"/>
                <a:gridCol w="916088"/>
                <a:gridCol w="1204598"/>
                <a:gridCol w="1204598"/>
              </a:tblGrid>
              <a:tr h="484754">
                <a:tc gridSpan="5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Race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849">
                <a:tc gridSpan="3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Dependent Variable:Post-9-11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484754">
                <a:tc rowSpan="2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Race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Std. Error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95% Confidence Interval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Lower Bound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Upper Bound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48475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Arab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7.469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.558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6.350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8.588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475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Caucasian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2.946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.427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2.088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3.803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495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two groups differ significantly on posttest scores after adjusting for the pretest scores. </a:t>
            </a:r>
          </a:p>
        </p:txBody>
      </p:sp>
    </p:spTree>
    <p:extLst>
      <p:ext uri="{BB962C8B-B14F-4D97-AF65-F5344CB8AC3E}">
        <p14:creationId xmlns:p14="http://schemas.microsoft.com/office/powerpoint/2010/main" val="316945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Which Procedure Should I Use?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Carlo work has shown that the ANCOV will give more power than will the Time x Groups ANOVA.</a:t>
            </a:r>
          </a:p>
          <a:p>
            <a:r>
              <a:rPr lang="en-US" dirty="0" smtClean="0"/>
              <a:t>But you may still want to look at the magnitude of the pre/post difference within </a:t>
            </a:r>
            <a:r>
              <a:rPr lang="en-US" smtClean="0"/>
              <a:t>each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4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Airport Search Data</a:t>
            </a:r>
            <a:endParaRPr lang="en-US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Passengers at RDU in Sept., 2004</a:t>
            </a:r>
          </a:p>
          <a:p>
            <a:r>
              <a:rPr lang="en-US" dirty="0" smtClean="0"/>
              <a:t>Race:  1 = Caucasian, 2 = Arab</a:t>
            </a:r>
          </a:p>
          <a:p>
            <a:r>
              <a:rPr lang="en-US" dirty="0" smtClean="0"/>
              <a:t>Sex:  1 = Male, 2 = Female</a:t>
            </a:r>
          </a:p>
          <a:p>
            <a:r>
              <a:rPr lang="en-US" dirty="0" smtClean="0"/>
              <a:t>Pre = Prior to 9/11, how many times searched on 10 international flights.</a:t>
            </a:r>
          </a:p>
          <a:p>
            <a:r>
              <a:rPr lang="en-US" dirty="0" smtClean="0"/>
              <a:t>Post = same, but after 9/11.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Posttest Only Scores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i="1" dirty="0" smtClean="0"/>
              <a:t>t</a:t>
            </a:r>
            <a:r>
              <a:rPr lang="en-US" dirty="0" smtClean="0"/>
              <a:t> comparing the groups.</a:t>
            </a:r>
          </a:p>
          <a:p>
            <a:r>
              <a:rPr lang="en-US" dirty="0" smtClean="0"/>
              <a:t>Less powerful </a:t>
            </a:r>
            <a:r>
              <a:rPr lang="en-US" dirty="0" smtClean="0"/>
              <a:t>than </a:t>
            </a:r>
            <a:r>
              <a:rPr lang="en-US" dirty="0" smtClean="0"/>
              <a:t>other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Mixed Factorial ANOVA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105400"/>
          </a:xfrm>
        </p:spPr>
        <p:txBody>
          <a:bodyPr/>
          <a:lstStyle/>
          <a:p>
            <a:r>
              <a:rPr lang="en-US" dirty="0" smtClean="0"/>
              <a:t>Y = Time Race Time x Race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125716"/>
              </p:ext>
            </p:extLst>
          </p:nvPr>
        </p:nvGraphicFramePr>
        <p:xfrm>
          <a:off x="228600" y="2209800"/>
          <a:ext cx="8762999" cy="2819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944"/>
                <a:gridCol w="874566"/>
                <a:gridCol w="1558636"/>
                <a:gridCol w="1080221"/>
                <a:gridCol w="1495858"/>
                <a:gridCol w="1082387"/>
                <a:gridCol w="1082387"/>
              </a:tblGrid>
              <a:tr h="407063">
                <a:tc gridSpan="7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Tests of Within-Subjects Contrasts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063">
                <a:tc gridSpan="2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Measure:MEASURE_1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784083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PostPre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Type III Sum of Squares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df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 Square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Sig.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407063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PostPre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Linear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288.364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288.364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84.676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.000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07063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PostPre * race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Linear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76.364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76.364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22.424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.000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07063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Error(PostPre)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Linear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180.491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53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3.405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0367"/>
            <a:ext cx="836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interaction is of greatest importance, and it is significant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81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Simple Effects of Time, Arabs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482797"/>
              </p:ext>
            </p:extLst>
          </p:nvPr>
        </p:nvGraphicFramePr>
        <p:xfrm>
          <a:off x="304800" y="4343400"/>
          <a:ext cx="86106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010"/>
                <a:gridCol w="1983014"/>
                <a:gridCol w="1452462"/>
                <a:gridCol w="1450444"/>
                <a:gridCol w="1008655"/>
                <a:gridCol w="1008655"/>
                <a:gridCol w="1165360"/>
              </a:tblGrid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5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Paired Differences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95% Confidence Interval of the Difference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df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Sig. (2-tailed)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0">
                <a:tc rowSpan="2" gridSpan="2"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Post-9-11 </a:t>
                      </a:r>
                      <a:r>
                        <a:rPr lang="en-US" sz="2000" dirty="0">
                          <a:effectLst/>
                        </a:rPr>
                        <a:t>- Pre-9-11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rowSpan="2" hMerge="1"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Lower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Upper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 vMerge="1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3.397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6.698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6.379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20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.000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44166"/>
              </p:ext>
            </p:extLst>
          </p:nvPr>
        </p:nvGraphicFramePr>
        <p:xfrm>
          <a:off x="26894" y="1371600"/>
          <a:ext cx="8915401" cy="2385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3817"/>
                <a:gridCol w="1383817"/>
                <a:gridCol w="1266071"/>
                <a:gridCol w="1787693"/>
                <a:gridCol w="1823143"/>
                <a:gridCol w="1270860"/>
              </a:tblGrid>
              <a:tr h="409266">
                <a:tc gridSpan="6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Paired Samples </a:t>
                      </a:r>
                      <a:r>
                        <a:rPr lang="en-US" sz="2000" dirty="0" err="1">
                          <a:effectLst/>
                        </a:rPr>
                        <a:t>Statistics</a:t>
                      </a:r>
                      <a:r>
                        <a:rPr lang="en-US" sz="2000" baseline="30000" dirty="0" err="1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334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Mean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Std. Deviation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Std. Error Mean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783344">
                <a:tc rowSpan="2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Pair 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Post-9-11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7.67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3.512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.766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09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Pre-9-11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2.62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1.161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.253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6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Caucasians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960967"/>
              </p:ext>
            </p:extLst>
          </p:nvPr>
        </p:nvGraphicFramePr>
        <p:xfrm>
          <a:off x="152398" y="1447800"/>
          <a:ext cx="8839201" cy="116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956"/>
                <a:gridCol w="1291956"/>
                <a:gridCol w="1182028"/>
                <a:gridCol w="1669023"/>
                <a:gridCol w="1702119"/>
                <a:gridCol w="1702119"/>
              </a:tblGrid>
              <a:tr h="0">
                <a:tc gridSpan="6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Paired Samples </a:t>
                      </a:r>
                      <a:r>
                        <a:rPr lang="en-US" sz="2000" dirty="0" err="1">
                          <a:effectLst/>
                        </a:rPr>
                        <a:t>Statistics</a:t>
                      </a:r>
                      <a:r>
                        <a:rPr lang="en-US" sz="2000" baseline="30000" dirty="0" err="1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Mean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Std. Deviation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Std. Error Mean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Pair 1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Post-9-11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2.82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1.290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.221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Pre-9-11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34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1.572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.270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43634"/>
              </p:ext>
            </p:extLst>
          </p:nvPr>
        </p:nvGraphicFramePr>
        <p:xfrm>
          <a:off x="152400" y="3158331"/>
          <a:ext cx="8839200" cy="1619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451"/>
                <a:gridCol w="1931699"/>
                <a:gridCol w="1416318"/>
                <a:gridCol w="1414350"/>
                <a:gridCol w="983555"/>
                <a:gridCol w="983555"/>
                <a:gridCol w="1359272"/>
              </a:tblGrid>
              <a:tr h="0">
                <a:tc gridSpan="7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Paired Samples </a:t>
                      </a:r>
                      <a:r>
                        <a:rPr lang="en-US" sz="2000" dirty="0" err="1">
                          <a:effectLst/>
                        </a:rPr>
                        <a:t>Test</a:t>
                      </a:r>
                      <a:r>
                        <a:rPr lang="en-US" sz="2000" baseline="30000" dirty="0" err="1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5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Paired Differences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95% Confidence Interval of the Difference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df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Sig. (2-tailed)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Lower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Upper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Post-9-11 </a:t>
                      </a:r>
                      <a:r>
                        <a:rPr lang="en-US" sz="2000" dirty="0">
                          <a:effectLst/>
                        </a:rPr>
                        <a:t>- Pre-9-11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1.016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2.219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5.473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FFFF00"/>
                          </a:highlight>
                        </a:rPr>
                        <a:t>33</a:t>
                      </a:r>
                      <a:endParaRPr lang="en-U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</a:rPr>
                        <a:t>.000</a:t>
                      </a:r>
                      <a:endParaRPr lang="en-U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5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Independent </a:t>
            </a:r>
            <a:r>
              <a:rPr lang="en-US" i="1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 on Difference Scores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 = Post minus Pre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07946"/>
              </p:ext>
            </p:extLst>
          </p:nvPr>
        </p:nvGraphicFramePr>
        <p:xfrm>
          <a:off x="457200" y="2362200"/>
          <a:ext cx="8382001" cy="1170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363"/>
                <a:gridCol w="1239024"/>
                <a:gridCol w="1047358"/>
                <a:gridCol w="1478868"/>
                <a:gridCol w="1508194"/>
                <a:gridCol w="1508194"/>
              </a:tblGrid>
              <a:tr h="0">
                <a:tc gridSpan="6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Group Statistics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race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Std. Deviation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Std. Error Mean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Post Minus Pre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Arab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5.0476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3.62596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.79125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Caucasian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1.6176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1.72354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.29558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43560"/>
              </p:ext>
            </p:extLst>
          </p:nvPr>
        </p:nvGraphicFramePr>
        <p:xfrm>
          <a:off x="304802" y="3733800"/>
          <a:ext cx="8839198" cy="1419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858"/>
                <a:gridCol w="2918551"/>
                <a:gridCol w="1216888"/>
                <a:gridCol w="1216888"/>
                <a:gridCol w="1628013"/>
              </a:tblGrid>
              <a:tr h="88900">
                <a:tc gridSpan="5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Independent Samples Test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gridSpan="3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t-test for Equality of Means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df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rowSpan="2"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Sig. (2-tailed)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Post Minus Pre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Equal variances assumed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4.735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53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.000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0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Equivalent to</a:t>
            </a:r>
            <a:r>
              <a:rPr lang="en-US" i="1" dirty="0" smtClean="0">
                <a:solidFill>
                  <a:srgbClr val="7030A0"/>
                </a:solidFill>
              </a:rPr>
              <a:t> F </a:t>
            </a:r>
            <a:r>
              <a:rPr lang="en-US" dirty="0" smtClean="0">
                <a:solidFill>
                  <a:srgbClr val="7030A0"/>
                </a:solidFill>
              </a:rPr>
              <a:t>test of Interaction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</a:t>
            </a:r>
            <a:r>
              <a:rPr lang="en-US" dirty="0" smtClean="0"/>
              <a:t> test on difference scores is absolutely equivalent to </a:t>
            </a:r>
            <a:r>
              <a:rPr lang="en-US" i="1" dirty="0" smtClean="0"/>
              <a:t>F</a:t>
            </a:r>
            <a:r>
              <a:rPr lang="en-US" dirty="0" smtClean="0"/>
              <a:t> test of interaction</a:t>
            </a:r>
          </a:p>
          <a:p>
            <a:r>
              <a:rPr lang="en-US" dirty="0" smtClean="0"/>
              <a:t>t(53) = 4.735, </a:t>
            </a:r>
            <a:r>
              <a:rPr lang="en-US" i="1" dirty="0" smtClean="0"/>
              <a:t>p</a:t>
            </a:r>
            <a:r>
              <a:rPr lang="en-US" dirty="0" smtClean="0"/>
              <a:t> &lt; .001</a:t>
            </a:r>
          </a:p>
          <a:p>
            <a:r>
              <a:rPr lang="en-US" dirty="0" smtClean="0"/>
              <a:t>Square that </a:t>
            </a:r>
            <a:r>
              <a:rPr lang="en-US" i="1" dirty="0" smtClean="0"/>
              <a:t>t</a:t>
            </a:r>
            <a:r>
              <a:rPr lang="en-US" dirty="0" smtClean="0"/>
              <a:t>:  4.735**2 = 22.42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(1, 53) = 22.42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t</a:t>
            </a:r>
            <a:r>
              <a:rPr lang="en-US" dirty="0" smtClean="0"/>
              <a:t> will always have the same </a:t>
            </a:r>
            <a:r>
              <a:rPr lang="en-US" i="1" dirty="0" smtClean="0"/>
              <a:t>p</a:t>
            </a:r>
            <a:r>
              <a:rPr lang="en-US" dirty="0" smtClean="0"/>
              <a:t> as does the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Analysis of Covariance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= Pre Group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96902"/>
              </p:ext>
            </p:extLst>
          </p:nvPr>
        </p:nvGraphicFramePr>
        <p:xfrm>
          <a:off x="304801" y="2362197"/>
          <a:ext cx="8686799" cy="2734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3732"/>
                <a:gridCol w="1678872"/>
                <a:gridCol w="1162745"/>
                <a:gridCol w="1611299"/>
                <a:gridCol w="1050898"/>
                <a:gridCol w="1279253"/>
              </a:tblGrid>
              <a:tr h="257524">
                <a:tc gridSpan="2"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Dependent Variable:Post-9-11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454410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Source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Type III Sum of Squares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df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Mean Square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Sig.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/>
                </a:tc>
              </a:tr>
              <a:tr h="25752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Corrected Model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310.064</a:t>
                      </a:r>
                      <a:r>
                        <a:rPr lang="en-US" sz="1800" baseline="300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155.032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27.231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.000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752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Intercept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437.205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437.205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76.795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.000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752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5.563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5.563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.977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.327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752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race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214.378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214.378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37.655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.000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752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Error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296.045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52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5.693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25752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1807.000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257524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Corrected Total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606.109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algn="r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33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the </a:t>
            </a:r>
            <a:r>
              <a:rPr lang="en-US" sz="2400" i="1" dirty="0" smtClean="0"/>
              <a:t>F</a:t>
            </a:r>
            <a:r>
              <a:rPr lang="en-US" sz="2400" dirty="0" smtClean="0"/>
              <a:t> for race is even larger than obtained earlier for the interaction.  The ANCOV is more powerful.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372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539</Words>
  <Application>Microsoft Office PowerPoint</Application>
  <PresentationFormat>On-screen Show (4:3)</PresentationFormat>
  <Paragraphs>248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Default Design</vt:lpstr>
      <vt:lpstr>Pretest/Posttest/Group ANCOV</vt:lpstr>
      <vt:lpstr>Airport Search Data</vt:lpstr>
      <vt:lpstr>Posttest Only Scores</vt:lpstr>
      <vt:lpstr>Mixed Factorial ANOVA</vt:lpstr>
      <vt:lpstr>Simple Effects of Time, Arabs</vt:lpstr>
      <vt:lpstr>Caucasians</vt:lpstr>
      <vt:lpstr>Independent t on Difference Scores</vt:lpstr>
      <vt:lpstr>Equivalent to F test of Interaction</vt:lpstr>
      <vt:lpstr>Analysis of Covariance</vt:lpstr>
      <vt:lpstr>Least Squares Means</vt:lpstr>
      <vt:lpstr>Which Procedure Should I Use?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Pretest/Posttest Control Group</dc:title>
  <dc:creator>Karl L. Wuensch</dc:creator>
  <cp:lastModifiedBy>Wuensch, Karl Louis</cp:lastModifiedBy>
  <cp:revision>17</cp:revision>
  <dcterms:created xsi:type="dcterms:W3CDTF">2015-08-27T18:47:47Z</dcterms:created>
  <dcterms:modified xsi:type="dcterms:W3CDTF">2017-09-20T12:31:48Z</dcterms:modified>
</cp:coreProperties>
</file>