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4" r:id="rId32"/>
    <p:sldId id="287" r:id="rId33"/>
    <p:sldId id="288" r:id="rId34"/>
    <p:sldId id="289" r:id="rId35"/>
    <p:sldId id="290" r:id="rId36"/>
    <p:sldId id="291" r:id="rId37"/>
    <p:sldId id="294" r:id="rId38"/>
    <p:sldId id="292" r:id="rId39"/>
    <p:sldId id="293" r:id="rId40"/>
    <p:sldId id="307" r:id="rId41"/>
    <p:sldId id="308" r:id="rId42"/>
    <p:sldId id="309" r:id="rId43"/>
    <p:sldId id="310" r:id="rId44"/>
  </p:sldIdLst>
  <p:sldSz cx="9144000" cy="6858000" type="screen4x3"/>
  <p:notesSz cx="6980238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2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FB1CD-CEEB-4E49-AF27-C3DAC8494B14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1DD6A-71FD-429D-8BF8-2F82FA34F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75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1DD6A-71FD-429D-8BF8-2F82FA34FB8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4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B5A0C-2055-48C0-8190-0EE2A13DBB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2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A6DC-F82C-447A-B4B3-6E6BD6DA47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2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02BCD-C0E0-4E5C-992A-FFEDF21AF4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38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7CF10A-4C27-4B47-9D55-19E5033F20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06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B5F501-74B6-404D-87D6-A9E7671EF4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2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5DCD3-1492-4E06-BEF9-690C76746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7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851A3-7B46-4BFC-B984-0DB8B8F088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9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52C5D-2B6A-46C8-AA7D-2C790788D8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1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1E4FA-864A-4111-8041-4B715A68D8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6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C4D4D-DEA8-4AF5-A03C-0DAF6A571E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2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097AD-8039-4A51-856E-FA18B06C77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4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64DA-4AD2-4894-AE80-62F1DFB770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0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7D3BB-0BDE-4792-A43D-34255E6B29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5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E46E6F-B54E-40D7-8192-6DF741EC03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davidakenny.net/cm/fit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ore.ecu.edu/psyc/wuenschk/SAS/SAS-Programs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Path Analysis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Path Coefficients for Predicting </a:t>
            </a:r>
            <a:r>
              <a:rPr lang="en-US" b="1" dirty="0" err="1" smtClean="0">
                <a:solidFill>
                  <a:srgbClr val="7030A0"/>
                </a:solidFill>
              </a:rPr>
              <a:t>nAch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955536"/>
              </p:ext>
            </p:extLst>
          </p:nvPr>
        </p:nvGraphicFramePr>
        <p:xfrm>
          <a:off x="381000" y="2286000"/>
          <a:ext cx="8229601" cy="2910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1241"/>
                <a:gridCol w="1261229"/>
                <a:gridCol w="3717131"/>
              </a:tblGrid>
              <a:tr h="4419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2060"/>
                          </a:solidFill>
                          <a:effectLst/>
                        </a:rPr>
                        <a:t>Variable</a:t>
                      </a:r>
                      <a:endParaRPr lang="en-US" sz="4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2060"/>
                          </a:solidFill>
                          <a:effectLst/>
                        </a:rPr>
                        <a:t>DF</a:t>
                      </a:r>
                      <a:endParaRPr lang="en-US" sz="4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solidFill>
                            <a:srgbClr val="002060"/>
                          </a:solidFill>
                          <a:effectLst/>
                        </a:rPr>
                        <a:t>Parameter</a:t>
                      </a:r>
                      <a:br>
                        <a:rPr lang="en-US" sz="440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en-US" sz="4400">
                          <a:solidFill>
                            <a:srgbClr val="002060"/>
                          </a:solidFill>
                          <a:effectLst/>
                        </a:rPr>
                        <a:t>Estimate</a:t>
                      </a:r>
                      <a:endParaRPr lang="en-US" sz="4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</a:tr>
              <a:tr h="25908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2060"/>
                          </a:solidFill>
                          <a:effectLst/>
                        </a:rPr>
                        <a:t>SES</a:t>
                      </a:r>
                      <a:endParaRPr lang="en-US" sz="4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4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0.39780</a:t>
                      </a:r>
                      <a:endParaRPr lang="en-US" sz="4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</a:tr>
              <a:tr h="25908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2060"/>
                          </a:solidFill>
                          <a:effectLst/>
                        </a:rPr>
                        <a:t>IQ</a:t>
                      </a:r>
                      <a:endParaRPr lang="en-US" sz="4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4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0.04066</a:t>
                      </a:r>
                      <a:endParaRPr lang="en-US" sz="4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47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Error Coefficients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709683"/>
              </p:ext>
            </p:extLst>
          </p:nvPr>
        </p:nvGraphicFramePr>
        <p:xfrm>
          <a:off x="914400" y="1828800"/>
          <a:ext cx="756147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03" name="Equation" r:id="rId3" imgW="2082600" imgH="291960" progId="Equation.3">
                  <p:embed/>
                </p:oleObj>
              </mc:Choice>
              <mc:Fallback>
                <p:oleObj name="Equation" r:id="rId3" imgW="208260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828800"/>
                        <a:ext cx="7561470" cy="106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719230"/>
              </p:ext>
            </p:extLst>
          </p:nvPr>
        </p:nvGraphicFramePr>
        <p:xfrm>
          <a:off x="609600" y="3124201"/>
          <a:ext cx="7772400" cy="1176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04" name="Equation" r:id="rId5" imgW="1930320" imgH="291960" progId="Equation.3">
                  <p:embed/>
                </p:oleObj>
              </mc:Choice>
              <mc:Fallback>
                <p:oleObj name="Equation" r:id="rId5" imgW="193032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3124201"/>
                        <a:ext cx="7772400" cy="1176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762004"/>
              </p:ext>
            </p:extLst>
          </p:nvPr>
        </p:nvGraphicFramePr>
        <p:xfrm>
          <a:off x="1371600" y="4648200"/>
          <a:ext cx="6754091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05" name="Equation" r:id="rId7" imgW="1650960" imgH="279360" progId="Equation.3">
                  <p:embed/>
                </p:oleObj>
              </mc:Choice>
              <mc:Fallback>
                <p:oleObj name="Equation" r:id="rId7" imgW="165096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71600" y="4648200"/>
                        <a:ext cx="6754091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526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Decomposing Correlations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 smtClean="0"/>
              <a:t>the </a:t>
            </a:r>
            <a:r>
              <a:rPr lang="en-US" b="1" dirty="0"/>
              <a:t>direct effect</a:t>
            </a:r>
            <a:r>
              <a:rPr lang="en-US" dirty="0"/>
              <a:t> of X on Y,</a:t>
            </a:r>
          </a:p>
          <a:p>
            <a:pPr lvl="0" hangingPunct="0"/>
            <a:r>
              <a:rPr lang="en-US" dirty="0"/>
              <a:t>the </a:t>
            </a:r>
            <a:r>
              <a:rPr lang="en-US" b="1" dirty="0"/>
              <a:t>indirect effect </a:t>
            </a:r>
            <a:r>
              <a:rPr lang="en-US" dirty="0"/>
              <a:t>of X (through an intervening variable) on Y,</a:t>
            </a:r>
          </a:p>
          <a:p>
            <a:pPr lvl="0" hangingPunct="0"/>
            <a:r>
              <a:rPr lang="en-US" b="1" dirty="0"/>
              <a:t>an unanalyzed component</a:t>
            </a:r>
            <a:r>
              <a:rPr lang="en-US" dirty="0"/>
              <a:t> due to our not knowing the direction of causation for a path, and</a:t>
            </a:r>
          </a:p>
          <a:p>
            <a:pPr lvl="0" hangingPunct="0"/>
            <a:r>
              <a:rPr lang="en-US" dirty="0"/>
              <a:t>a </a:t>
            </a:r>
            <a:r>
              <a:rPr lang="en-US" b="1" dirty="0"/>
              <a:t>spurious component</a:t>
            </a:r>
            <a:r>
              <a:rPr lang="en-US" dirty="0"/>
              <a:t> due to X and Y each being caused by some third variable or set of variables in the model.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8000" dirty="0" smtClean="0">
                <a:solidFill>
                  <a:srgbClr val="7030A0"/>
                </a:solidFill>
              </a:rPr>
              <a:t>Figure 1</a:t>
            </a:r>
            <a:endParaRPr lang="en-US" sz="8000" dirty="0">
              <a:solidFill>
                <a:srgbClr val="7030A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895600"/>
            <a:ext cx="8229600" cy="1752600"/>
          </a:xfrm>
        </p:spPr>
        <p:txBody>
          <a:bodyPr/>
          <a:lstStyle/>
          <a:p>
            <a:pPr algn="ctr"/>
            <a:endParaRPr lang="en-US" sz="7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1830960"/>
            <a:ext cx="9144000" cy="50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15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The correlation between SES and IQ, </a:t>
            </a:r>
            <a:r>
              <a:rPr lang="en-US" b="1" i="1" dirty="0" smtClean="0">
                <a:solidFill>
                  <a:srgbClr val="7030A0"/>
                </a:solidFill>
              </a:rPr>
              <a:t>r</a:t>
            </a:r>
            <a:r>
              <a:rPr lang="en-US" b="1" i="1" baseline="-25000" dirty="0" smtClean="0">
                <a:solidFill>
                  <a:srgbClr val="7030A0"/>
                </a:solidFill>
              </a:rPr>
              <a:t>12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unanalyzed</a:t>
            </a:r>
            <a:r>
              <a:rPr lang="en-US" dirty="0" smtClean="0"/>
              <a:t> </a:t>
            </a:r>
            <a:r>
              <a:rPr lang="en-US" dirty="0"/>
              <a:t>because of the bi‑directional path between the two variables.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38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The correlation between SES and </a:t>
            </a:r>
            <a:r>
              <a:rPr lang="en-US" b="1" dirty="0" err="1">
                <a:solidFill>
                  <a:srgbClr val="7030A0"/>
                </a:solidFill>
              </a:rPr>
              <a:t>nAch</a:t>
            </a:r>
            <a:r>
              <a:rPr lang="en-US" b="1" dirty="0">
                <a:solidFill>
                  <a:srgbClr val="7030A0"/>
                </a:solidFill>
              </a:rPr>
              <a:t>, </a:t>
            </a:r>
            <a:r>
              <a:rPr lang="en-US" b="1" i="1" dirty="0">
                <a:solidFill>
                  <a:srgbClr val="7030A0"/>
                </a:solidFill>
              </a:rPr>
              <a:t>r</a:t>
            </a:r>
            <a:r>
              <a:rPr lang="en-US" b="1" i="1" baseline="-25000" dirty="0">
                <a:solidFill>
                  <a:srgbClr val="7030A0"/>
                </a:solidFill>
              </a:rPr>
              <a:t>13</a:t>
            </a:r>
            <a:r>
              <a:rPr lang="en-US" b="1" dirty="0">
                <a:solidFill>
                  <a:srgbClr val="7030A0"/>
                </a:solidFill>
              </a:rPr>
              <a:t> = .410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i="1" dirty="0"/>
              <a:t>p</a:t>
            </a:r>
            <a:r>
              <a:rPr lang="en-US" b="1" i="1" baseline="-25000" dirty="0"/>
              <a:t>31</a:t>
            </a:r>
            <a:r>
              <a:rPr lang="en-US" b="1" dirty="0"/>
              <a:t>, a direct effect</a:t>
            </a:r>
            <a:r>
              <a:rPr lang="en-US" dirty="0"/>
              <a:t>,  SES to </a:t>
            </a:r>
            <a:r>
              <a:rPr lang="en-US" dirty="0" err="1"/>
              <a:t>nAch</a:t>
            </a:r>
            <a:r>
              <a:rPr lang="en-US" dirty="0"/>
              <a:t>, </a:t>
            </a:r>
            <a:r>
              <a:rPr lang="en-US" dirty="0" smtClean="0"/>
              <a:t>.398</a:t>
            </a:r>
          </a:p>
          <a:p>
            <a:r>
              <a:rPr lang="en-US" b="1" i="1" dirty="0"/>
              <a:t>p</a:t>
            </a:r>
            <a:r>
              <a:rPr lang="en-US" b="1" i="1" baseline="-25000" dirty="0"/>
              <a:t>32</a:t>
            </a:r>
            <a:r>
              <a:rPr lang="en-US" b="1" i="1" dirty="0"/>
              <a:t>r</a:t>
            </a:r>
            <a:r>
              <a:rPr lang="en-US" b="1" i="1" baseline="-25000" dirty="0"/>
              <a:t>12</a:t>
            </a:r>
            <a:r>
              <a:rPr lang="en-US" b="1" dirty="0"/>
              <a:t>, an unanalyzed component</a:t>
            </a:r>
            <a:r>
              <a:rPr lang="en-US" dirty="0"/>
              <a:t>, SES to IQ to </a:t>
            </a:r>
            <a:r>
              <a:rPr lang="en-US" dirty="0" smtClean="0"/>
              <a:t>nAch.041</a:t>
            </a:r>
            <a:r>
              <a:rPr lang="en-US" dirty="0"/>
              <a:t>(.3) = .012</a:t>
            </a:r>
            <a:r>
              <a:rPr lang="en-US" dirty="0" smtClean="0"/>
              <a:t>.</a:t>
            </a:r>
          </a:p>
          <a:p>
            <a:r>
              <a:rPr lang="en-US" dirty="0"/>
              <a:t>When we sum these two components, .398 + .012, we get the value of the original correlation, .410.</a:t>
            </a:r>
          </a:p>
        </p:txBody>
      </p:sp>
    </p:spTree>
    <p:extLst>
      <p:ext uri="{BB962C8B-B14F-4D97-AF65-F5344CB8AC3E}">
        <p14:creationId xmlns:p14="http://schemas.microsoft.com/office/powerpoint/2010/main" val="264338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The correlation between IQ and </a:t>
            </a:r>
            <a:r>
              <a:rPr lang="en-US" b="1" dirty="0" err="1">
                <a:solidFill>
                  <a:srgbClr val="7030A0"/>
                </a:solidFill>
              </a:rPr>
              <a:t>nAch</a:t>
            </a:r>
            <a:r>
              <a:rPr lang="en-US" b="1" dirty="0">
                <a:solidFill>
                  <a:srgbClr val="7030A0"/>
                </a:solidFill>
              </a:rPr>
              <a:t>, </a:t>
            </a:r>
            <a:r>
              <a:rPr lang="en-US" b="1" i="1" dirty="0">
                <a:solidFill>
                  <a:srgbClr val="7030A0"/>
                </a:solidFill>
              </a:rPr>
              <a:t>r</a:t>
            </a:r>
            <a:r>
              <a:rPr lang="en-US" b="1" i="1" baseline="-25000" dirty="0">
                <a:solidFill>
                  <a:srgbClr val="7030A0"/>
                </a:solidFill>
              </a:rPr>
              <a:t>23</a:t>
            </a:r>
            <a:r>
              <a:rPr lang="en-US" b="1" dirty="0">
                <a:solidFill>
                  <a:srgbClr val="7030A0"/>
                </a:solidFill>
              </a:rPr>
              <a:t> = .16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b="1" i="1" dirty="0"/>
              <a:t>p</a:t>
            </a:r>
            <a:r>
              <a:rPr lang="en-US" b="1" i="1" baseline="-25000" dirty="0"/>
              <a:t>32</a:t>
            </a:r>
            <a:r>
              <a:rPr lang="en-US" dirty="0"/>
              <a:t>, the </a:t>
            </a:r>
            <a:r>
              <a:rPr lang="en-US" b="1" dirty="0"/>
              <a:t>direct</a:t>
            </a:r>
            <a:r>
              <a:rPr lang="en-US" dirty="0"/>
              <a:t> effect, = .</a:t>
            </a:r>
            <a:r>
              <a:rPr lang="en-US" dirty="0" smtClean="0"/>
              <a:t>041</a:t>
            </a:r>
          </a:p>
          <a:p>
            <a:r>
              <a:rPr lang="en-US" b="1" i="1" dirty="0"/>
              <a:t>p</a:t>
            </a:r>
            <a:r>
              <a:rPr lang="en-US" b="1" i="1" baseline="-25000" dirty="0"/>
              <a:t>31</a:t>
            </a:r>
            <a:r>
              <a:rPr lang="en-US" b="1" i="1" dirty="0"/>
              <a:t>r</a:t>
            </a:r>
            <a:r>
              <a:rPr lang="en-US" b="1" i="1" baseline="-25000" dirty="0"/>
              <a:t>12</a:t>
            </a:r>
            <a:r>
              <a:rPr lang="en-US" dirty="0"/>
              <a:t>, an </a:t>
            </a:r>
            <a:r>
              <a:rPr lang="en-US" b="1" dirty="0"/>
              <a:t>unanalyzed</a:t>
            </a:r>
            <a:r>
              <a:rPr lang="en-US" dirty="0"/>
              <a:t> component, IQ to SES to </a:t>
            </a:r>
            <a:r>
              <a:rPr lang="en-US" dirty="0" err="1"/>
              <a:t>nAch</a:t>
            </a:r>
            <a:r>
              <a:rPr lang="en-US" dirty="0"/>
              <a:t>, = .398(.3) = .</a:t>
            </a:r>
            <a:r>
              <a:rPr lang="en-US" dirty="0" smtClean="0"/>
              <a:t>119</a:t>
            </a:r>
          </a:p>
          <a:p>
            <a:r>
              <a:rPr lang="en-US" dirty="0"/>
              <a:t>Summing .041 and .119 gives the original correlation, .16</a:t>
            </a:r>
          </a:p>
        </p:txBody>
      </p:sp>
    </p:spTree>
    <p:extLst>
      <p:ext uri="{BB962C8B-B14F-4D97-AF65-F5344CB8AC3E}">
        <p14:creationId xmlns:p14="http://schemas.microsoft.com/office/powerpoint/2010/main" val="231714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The SES - GPA correlation</a:t>
            </a:r>
            <a:r>
              <a:rPr lang="en-US" b="1" dirty="0" smtClean="0">
                <a:solidFill>
                  <a:srgbClr val="7030A0"/>
                </a:solidFill>
              </a:rPr>
              <a:t>,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i="1" dirty="0">
                <a:solidFill>
                  <a:srgbClr val="7030A0"/>
                </a:solidFill>
              </a:rPr>
              <a:t>r</a:t>
            </a:r>
            <a:r>
              <a:rPr lang="en-US" b="1" i="1" baseline="-25000" dirty="0">
                <a:solidFill>
                  <a:srgbClr val="7030A0"/>
                </a:solidFill>
              </a:rPr>
              <a:t>14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 .</a:t>
            </a:r>
            <a:r>
              <a:rPr lang="en-US" b="1" dirty="0">
                <a:solidFill>
                  <a:srgbClr val="7030A0"/>
                </a:solidFill>
              </a:rPr>
              <a:t>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lvl="0"/>
            <a:r>
              <a:rPr lang="en-US" b="1" i="1" dirty="0"/>
              <a:t>p</a:t>
            </a:r>
            <a:r>
              <a:rPr lang="en-US" b="1" i="1" baseline="-25000" dirty="0"/>
              <a:t>41</a:t>
            </a:r>
            <a:r>
              <a:rPr lang="en-US" dirty="0"/>
              <a:t>, the </a:t>
            </a:r>
            <a:r>
              <a:rPr lang="en-US" b="1" dirty="0"/>
              <a:t>direct</a:t>
            </a:r>
            <a:r>
              <a:rPr lang="en-US" dirty="0"/>
              <a:t> effect, = .009.</a:t>
            </a:r>
          </a:p>
          <a:p>
            <a:pPr lvl="0"/>
            <a:r>
              <a:rPr lang="en-US" b="1" i="1" dirty="0"/>
              <a:t>p</a:t>
            </a:r>
            <a:r>
              <a:rPr lang="en-US" b="1" i="1" baseline="-25000" dirty="0"/>
              <a:t>43</a:t>
            </a:r>
            <a:r>
              <a:rPr lang="en-US" b="1" i="1" dirty="0"/>
              <a:t>p</a:t>
            </a:r>
            <a:r>
              <a:rPr lang="en-US" b="1" i="1" baseline="-25000" dirty="0"/>
              <a:t>31</a:t>
            </a:r>
            <a:r>
              <a:rPr lang="en-US" dirty="0"/>
              <a:t>, the </a:t>
            </a:r>
            <a:r>
              <a:rPr lang="en-US" b="1" dirty="0"/>
              <a:t>indirect</a:t>
            </a:r>
            <a:r>
              <a:rPr lang="en-US" dirty="0"/>
              <a:t> effect of SES through </a:t>
            </a:r>
            <a:r>
              <a:rPr lang="en-US" dirty="0" err="1"/>
              <a:t>nAch</a:t>
            </a:r>
            <a:r>
              <a:rPr lang="en-US" dirty="0"/>
              <a:t> to GPA,  = .416(.398) = .166.</a:t>
            </a:r>
          </a:p>
          <a:p>
            <a:r>
              <a:rPr lang="en-US" b="1" i="1" dirty="0"/>
              <a:t>p</a:t>
            </a:r>
            <a:r>
              <a:rPr lang="en-US" b="1" i="1" baseline="-25000" dirty="0"/>
              <a:t>42</a:t>
            </a:r>
            <a:r>
              <a:rPr lang="en-US" b="1" i="1" dirty="0"/>
              <a:t>r</a:t>
            </a:r>
            <a:r>
              <a:rPr lang="en-US" b="1" i="1" baseline="-25000" dirty="0"/>
              <a:t>12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n-US" dirty="0"/>
              <a:t>SES to IQ to GPA, is </a:t>
            </a:r>
            <a:r>
              <a:rPr lang="en-US" b="1" dirty="0"/>
              <a:t>unanalyzed</a:t>
            </a:r>
            <a:r>
              <a:rPr lang="en-US" dirty="0"/>
              <a:t>, = .501(.3) = .150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/>
              <a:t>p</a:t>
            </a:r>
            <a:r>
              <a:rPr lang="en-US" b="1" i="1" baseline="-25000" dirty="0"/>
              <a:t>43</a:t>
            </a:r>
            <a:r>
              <a:rPr lang="en-US" b="1" i="1" dirty="0"/>
              <a:t>p</a:t>
            </a:r>
            <a:r>
              <a:rPr lang="en-US" b="1" i="1" baseline="-25000" dirty="0"/>
              <a:t>32</a:t>
            </a:r>
            <a:r>
              <a:rPr lang="en-US" b="1" i="1" dirty="0"/>
              <a:t>r</a:t>
            </a:r>
            <a:r>
              <a:rPr lang="en-US" b="1" i="1" baseline="-25000" dirty="0"/>
              <a:t>12</a:t>
            </a:r>
            <a:r>
              <a:rPr lang="en-US" dirty="0"/>
              <a:t>, SES to IQ to </a:t>
            </a:r>
            <a:r>
              <a:rPr lang="en-US" dirty="0" err="1"/>
              <a:t>nAch</a:t>
            </a:r>
            <a:r>
              <a:rPr lang="en-US" dirty="0"/>
              <a:t> to GPA, is </a:t>
            </a:r>
            <a:r>
              <a:rPr lang="en-US" b="1" dirty="0"/>
              <a:t>unanalyzed</a:t>
            </a:r>
            <a:r>
              <a:rPr lang="en-US" dirty="0"/>
              <a:t>, =</a:t>
            </a:r>
            <a:r>
              <a:rPr lang="en-US" i="1" dirty="0"/>
              <a:t> </a:t>
            </a:r>
            <a:r>
              <a:rPr lang="en-US" dirty="0"/>
              <a:t>.416(.041)(.3) = .005.</a:t>
            </a:r>
          </a:p>
          <a:p>
            <a:r>
              <a:rPr lang="en-US" dirty="0"/>
              <a:t>When we sum .009, .166, ,150, </a:t>
            </a:r>
            <a:r>
              <a:rPr lang="en-US"/>
              <a:t>and </a:t>
            </a:r>
            <a:r>
              <a:rPr lang="en-US" smtClean="0"/>
              <a:t>.005</a:t>
            </a:r>
            <a:r>
              <a:rPr lang="en-US" dirty="0"/>
              <a:t>, we get the original correlation, .33.</a:t>
            </a:r>
          </a:p>
        </p:txBody>
      </p:sp>
    </p:spTree>
    <p:extLst>
      <p:ext uri="{BB962C8B-B14F-4D97-AF65-F5344CB8AC3E}">
        <p14:creationId xmlns:p14="http://schemas.microsoft.com/office/powerpoint/2010/main" val="230877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The IQ - GPA correlation</a:t>
            </a:r>
            <a:r>
              <a:rPr lang="en-US" b="1" dirty="0" smtClean="0">
                <a:solidFill>
                  <a:srgbClr val="7030A0"/>
                </a:solidFill>
              </a:rPr>
              <a:t>,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i="1" dirty="0">
                <a:solidFill>
                  <a:srgbClr val="7030A0"/>
                </a:solidFill>
              </a:rPr>
              <a:t>r</a:t>
            </a:r>
            <a:r>
              <a:rPr lang="en-US" b="1" i="1" baseline="-25000" dirty="0">
                <a:solidFill>
                  <a:srgbClr val="7030A0"/>
                </a:solidFill>
              </a:rPr>
              <a:t>24</a:t>
            </a:r>
            <a:r>
              <a:rPr lang="en-US" b="1" dirty="0">
                <a:solidFill>
                  <a:srgbClr val="7030A0"/>
                </a:solidFill>
              </a:rPr>
              <a:t>, =.57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b="1" i="1" dirty="0"/>
              <a:t>p</a:t>
            </a:r>
            <a:r>
              <a:rPr lang="en-US" b="1" i="1" baseline="-25000" dirty="0"/>
              <a:t>42</a:t>
            </a:r>
            <a:r>
              <a:rPr lang="en-US" dirty="0"/>
              <a:t>, a </a:t>
            </a:r>
            <a:r>
              <a:rPr lang="en-US" b="1" dirty="0"/>
              <a:t>direct</a:t>
            </a:r>
            <a:r>
              <a:rPr lang="en-US" dirty="0"/>
              <a:t> effect, = .</a:t>
            </a:r>
            <a:r>
              <a:rPr lang="en-US" dirty="0" smtClean="0"/>
              <a:t>501</a:t>
            </a:r>
          </a:p>
          <a:p>
            <a:r>
              <a:rPr lang="en-US" b="1" i="1" dirty="0"/>
              <a:t>p</a:t>
            </a:r>
            <a:r>
              <a:rPr lang="en-US" b="1" i="1" baseline="-25000" dirty="0"/>
              <a:t>43</a:t>
            </a:r>
            <a:r>
              <a:rPr lang="en-US" b="1" i="1" dirty="0"/>
              <a:t>p</a:t>
            </a:r>
            <a:r>
              <a:rPr lang="en-US" b="1" i="1" baseline="-25000" dirty="0"/>
              <a:t>32</a:t>
            </a:r>
            <a:r>
              <a:rPr lang="en-US" dirty="0"/>
              <a:t>, an </a:t>
            </a:r>
            <a:r>
              <a:rPr lang="en-US" b="1" dirty="0"/>
              <a:t>indirect</a:t>
            </a:r>
            <a:r>
              <a:rPr lang="en-US" dirty="0"/>
              <a:t> effect through </a:t>
            </a:r>
            <a:r>
              <a:rPr lang="en-US" dirty="0" err="1"/>
              <a:t>nAch</a:t>
            </a:r>
            <a:r>
              <a:rPr lang="en-US" dirty="0"/>
              <a:t> to GPA, = .416(.041) = .</a:t>
            </a:r>
            <a:r>
              <a:rPr lang="en-US" dirty="0" smtClean="0"/>
              <a:t>017</a:t>
            </a:r>
          </a:p>
          <a:p>
            <a:pPr lvl="0"/>
            <a:r>
              <a:rPr lang="en-US" b="1" i="1" dirty="0"/>
              <a:t>p</a:t>
            </a:r>
            <a:r>
              <a:rPr lang="en-US" b="1" i="1" baseline="-25000" dirty="0"/>
              <a:t>41</a:t>
            </a:r>
            <a:r>
              <a:rPr lang="en-US" b="1" i="1" dirty="0"/>
              <a:t>r</a:t>
            </a:r>
            <a:r>
              <a:rPr lang="en-US" b="1" i="1" baseline="-25000" dirty="0"/>
              <a:t>12</a:t>
            </a:r>
            <a:r>
              <a:rPr lang="en-US" dirty="0"/>
              <a:t>, </a:t>
            </a:r>
            <a:r>
              <a:rPr lang="en-US" b="1" dirty="0"/>
              <a:t>unanalyzed</a:t>
            </a:r>
            <a:r>
              <a:rPr lang="en-US" dirty="0"/>
              <a:t>, IQ to SES to GPA, .009(.3) = .003</a:t>
            </a:r>
          </a:p>
          <a:p>
            <a:r>
              <a:rPr lang="en-US" b="1" i="1" dirty="0"/>
              <a:t>p</a:t>
            </a:r>
            <a:r>
              <a:rPr lang="en-US" b="1" i="1" baseline="-25000" dirty="0"/>
              <a:t>43</a:t>
            </a:r>
            <a:r>
              <a:rPr lang="en-US" b="1" i="1" dirty="0"/>
              <a:t>p</a:t>
            </a:r>
            <a:r>
              <a:rPr lang="en-US" b="1" i="1" baseline="-25000" dirty="0"/>
              <a:t>31</a:t>
            </a:r>
            <a:r>
              <a:rPr lang="en-US" b="1" i="1" dirty="0"/>
              <a:t>r</a:t>
            </a:r>
            <a:r>
              <a:rPr lang="en-US" b="1" i="1" baseline="-25000" dirty="0"/>
              <a:t>12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b="1" dirty="0"/>
              <a:t>unanalyzed</a:t>
            </a:r>
            <a:r>
              <a:rPr lang="en-US" dirty="0"/>
              <a:t>, IQ to SES to </a:t>
            </a:r>
            <a:r>
              <a:rPr lang="en-US" dirty="0" err="1"/>
              <a:t>nAch</a:t>
            </a:r>
            <a:r>
              <a:rPr lang="en-US" dirty="0"/>
              <a:t> to GPA, = .416(.398)(.3) = .</a:t>
            </a:r>
            <a:r>
              <a:rPr lang="en-US" dirty="0" smtClean="0"/>
              <a:t>050</a:t>
            </a:r>
          </a:p>
          <a:p>
            <a:pPr lvl="0"/>
            <a:r>
              <a:rPr lang="en-US" dirty="0"/>
              <a:t>The original correlation = .501 + .017 + .003 .050 = .57.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61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The </a:t>
            </a:r>
            <a:r>
              <a:rPr lang="en-US" b="1" dirty="0" err="1">
                <a:solidFill>
                  <a:srgbClr val="7030A0"/>
                </a:solidFill>
              </a:rPr>
              <a:t>nAch</a:t>
            </a:r>
            <a:r>
              <a:rPr lang="en-US" b="1" dirty="0">
                <a:solidFill>
                  <a:srgbClr val="7030A0"/>
                </a:solidFill>
              </a:rPr>
              <a:t> - GPA correlation, </a:t>
            </a:r>
            <a:r>
              <a:rPr lang="en-US" b="1" i="1" dirty="0">
                <a:solidFill>
                  <a:srgbClr val="7030A0"/>
                </a:solidFill>
              </a:rPr>
              <a:t>r</a:t>
            </a:r>
            <a:r>
              <a:rPr lang="en-US" b="1" i="1" baseline="-25000" dirty="0">
                <a:solidFill>
                  <a:srgbClr val="7030A0"/>
                </a:solidFill>
              </a:rPr>
              <a:t>34</a:t>
            </a:r>
            <a:r>
              <a:rPr lang="en-US" b="1" dirty="0">
                <a:solidFill>
                  <a:srgbClr val="7030A0"/>
                </a:solidFill>
              </a:rPr>
              <a:t> = .50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b="1" i="1" dirty="0"/>
              <a:t>p</a:t>
            </a:r>
            <a:r>
              <a:rPr lang="en-US" b="1" i="1" baseline="-25000" dirty="0"/>
              <a:t>43</a:t>
            </a:r>
            <a:r>
              <a:rPr lang="en-US" b="1" dirty="0"/>
              <a:t>,</a:t>
            </a:r>
            <a:r>
              <a:rPr lang="en-US" dirty="0"/>
              <a:t> the </a:t>
            </a:r>
            <a:r>
              <a:rPr lang="en-US" b="1" dirty="0"/>
              <a:t>direct</a:t>
            </a:r>
            <a:r>
              <a:rPr lang="en-US" dirty="0"/>
              <a:t> effect, = .416</a:t>
            </a:r>
          </a:p>
          <a:p>
            <a:pPr lvl="0" hangingPunct="0"/>
            <a:r>
              <a:rPr lang="en-US" dirty="0"/>
              <a:t>a </a:t>
            </a:r>
            <a:r>
              <a:rPr lang="en-US" b="1" dirty="0"/>
              <a:t>spurious component</a:t>
            </a:r>
            <a:r>
              <a:rPr lang="en-US" dirty="0"/>
              <a:t> due to </a:t>
            </a:r>
            <a:r>
              <a:rPr lang="en-US" dirty="0" err="1"/>
              <a:t>nAch</a:t>
            </a:r>
            <a:r>
              <a:rPr lang="en-US" dirty="0"/>
              <a:t> and GPA sharing common causes SES and IQ</a:t>
            </a:r>
            <a:endParaRPr lang="en-US" sz="2000" dirty="0"/>
          </a:p>
          <a:p>
            <a:pPr lvl="1" hangingPunct="0"/>
            <a:r>
              <a:rPr lang="en-US" b="1" i="1" dirty="0"/>
              <a:t>p</a:t>
            </a:r>
            <a:r>
              <a:rPr lang="en-US" b="1" i="1" baseline="-25000" dirty="0"/>
              <a:t>41</a:t>
            </a:r>
            <a:r>
              <a:rPr lang="en-US" b="1" i="1" dirty="0"/>
              <a:t>p</a:t>
            </a:r>
            <a:r>
              <a:rPr lang="en-US" b="1" i="1" baseline="-25000" dirty="0"/>
              <a:t>31</a:t>
            </a:r>
            <a:r>
              <a:rPr lang="en-US" b="1" dirty="0"/>
              <a:t>,</a:t>
            </a:r>
            <a:r>
              <a:rPr lang="en-US" dirty="0"/>
              <a:t>  </a:t>
            </a:r>
            <a:r>
              <a:rPr lang="en-US" dirty="0" err="1"/>
              <a:t>nAch</a:t>
            </a:r>
            <a:r>
              <a:rPr lang="en-US" dirty="0"/>
              <a:t> to SES to GPA, = (.009)(.398).</a:t>
            </a:r>
            <a:endParaRPr lang="en-US" sz="1800" dirty="0"/>
          </a:p>
          <a:p>
            <a:pPr lvl="1" hangingPunct="0"/>
            <a:r>
              <a:rPr lang="en-US" b="1" i="1" dirty="0"/>
              <a:t>p</a:t>
            </a:r>
            <a:r>
              <a:rPr lang="en-US" b="1" i="1" baseline="-25000" dirty="0"/>
              <a:t>41</a:t>
            </a:r>
            <a:r>
              <a:rPr lang="en-US" b="1" i="1" dirty="0"/>
              <a:t>r</a:t>
            </a:r>
            <a:r>
              <a:rPr lang="en-US" b="1" i="1" baseline="-25000" dirty="0"/>
              <a:t>12</a:t>
            </a:r>
            <a:r>
              <a:rPr lang="en-US" b="1" i="1" dirty="0"/>
              <a:t>p</a:t>
            </a:r>
            <a:r>
              <a:rPr lang="en-US" b="1" i="1" baseline="-25000" dirty="0"/>
              <a:t>32</a:t>
            </a:r>
            <a:r>
              <a:rPr lang="en-US" dirty="0"/>
              <a:t>,  </a:t>
            </a:r>
            <a:r>
              <a:rPr lang="en-US" dirty="0" err="1"/>
              <a:t>nAch</a:t>
            </a:r>
            <a:r>
              <a:rPr lang="en-US" dirty="0"/>
              <a:t> to IQ to SES to GPA, = (.009)(.3)(.041).</a:t>
            </a:r>
            <a:endParaRPr lang="en-US" sz="1800" dirty="0"/>
          </a:p>
          <a:p>
            <a:pPr lvl="1" hangingPunct="0"/>
            <a:r>
              <a:rPr lang="en-US" b="1" i="1" dirty="0"/>
              <a:t>p</a:t>
            </a:r>
            <a:r>
              <a:rPr lang="en-US" b="1" i="1" baseline="-25000" dirty="0"/>
              <a:t>42</a:t>
            </a:r>
            <a:r>
              <a:rPr lang="en-US" b="1" i="1" dirty="0"/>
              <a:t>p</a:t>
            </a:r>
            <a:r>
              <a:rPr lang="en-US" b="1" i="1" baseline="-25000" dirty="0"/>
              <a:t>32</a:t>
            </a:r>
            <a:r>
              <a:rPr lang="en-US" dirty="0"/>
              <a:t>,  </a:t>
            </a:r>
            <a:r>
              <a:rPr lang="en-US" dirty="0" err="1"/>
              <a:t>nAch</a:t>
            </a:r>
            <a:r>
              <a:rPr lang="en-US" dirty="0"/>
              <a:t> to IQ to GPA, = (.501)(.041).</a:t>
            </a:r>
            <a:endParaRPr lang="en-US" sz="1800" dirty="0"/>
          </a:p>
          <a:p>
            <a:pPr lvl="1" hangingPunct="0"/>
            <a:r>
              <a:rPr lang="en-US" b="1" i="1" dirty="0"/>
              <a:t>p</a:t>
            </a:r>
            <a:r>
              <a:rPr lang="en-US" b="1" i="1" baseline="-25000" dirty="0"/>
              <a:t>42</a:t>
            </a:r>
            <a:r>
              <a:rPr lang="en-US" b="1" i="1" dirty="0"/>
              <a:t>r</a:t>
            </a:r>
            <a:r>
              <a:rPr lang="en-US" b="1" i="1" baseline="-25000" dirty="0"/>
              <a:t>12</a:t>
            </a:r>
            <a:r>
              <a:rPr lang="en-US" b="1" i="1" dirty="0"/>
              <a:t>p</a:t>
            </a:r>
            <a:r>
              <a:rPr lang="en-US" b="1" i="1" baseline="-25000" dirty="0"/>
              <a:t>31</a:t>
            </a:r>
            <a:r>
              <a:rPr lang="en-US" dirty="0"/>
              <a:t>, </a:t>
            </a:r>
            <a:r>
              <a:rPr lang="en-US" dirty="0" err="1"/>
              <a:t>nAch</a:t>
            </a:r>
            <a:r>
              <a:rPr lang="en-US" dirty="0"/>
              <a:t> to SES to IQ to GPA, = (.501)(.3)(.398).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8000" dirty="0" smtClean="0">
                <a:solidFill>
                  <a:srgbClr val="7030A0"/>
                </a:solidFill>
              </a:rPr>
              <a:t>Figure 1</a:t>
            </a:r>
            <a:endParaRPr lang="en-US" sz="8000" dirty="0">
              <a:solidFill>
                <a:srgbClr val="7030A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895600"/>
            <a:ext cx="8229600" cy="1752600"/>
          </a:xfrm>
        </p:spPr>
        <p:txBody>
          <a:bodyPr/>
          <a:lstStyle/>
          <a:p>
            <a:pPr algn="ctr"/>
            <a:endParaRPr lang="en-US" sz="7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1830960"/>
            <a:ext cx="9144000" cy="50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spurious components sum to .084.  Note that in this decomposition elements involving </a:t>
            </a:r>
            <a:r>
              <a:rPr lang="en-US" i="1" dirty="0"/>
              <a:t>r</a:t>
            </a:r>
            <a:r>
              <a:rPr lang="en-US" i="1" baseline="-25000" dirty="0"/>
              <a:t>12</a:t>
            </a:r>
            <a:r>
              <a:rPr lang="en-US" dirty="0"/>
              <a:t> were classified spurious rather than unanalyzed because variables 1 and 2 are common (even though correlated) causes of variables 3 and 4.</a:t>
            </a:r>
          </a:p>
        </p:txBody>
      </p:sp>
    </p:spTree>
    <p:extLst>
      <p:ext uri="{BB962C8B-B14F-4D97-AF65-F5344CB8AC3E}">
        <p14:creationId xmlns:p14="http://schemas.microsoft.com/office/powerpoint/2010/main" val="203963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Figure 1A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36628"/>
            <a:ext cx="8458200" cy="5436612"/>
          </a:xfrm>
        </p:spPr>
      </p:pic>
    </p:spTree>
    <p:extLst>
      <p:ext uri="{BB962C8B-B14F-4D97-AF65-F5344CB8AC3E}">
        <p14:creationId xmlns:p14="http://schemas.microsoft.com/office/powerpoint/2010/main" val="13767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The correlation between SES and </a:t>
            </a:r>
            <a:r>
              <a:rPr lang="en-US" b="1" dirty="0" err="1">
                <a:solidFill>
                  <a:srgbClr val="7030A0"/>
                </a:solidFill>
              </a:rPr>
              <a:t>nAch</a:t>
            </a:r>
            <a:r>
              <a:rPr lang="en-US" b="1" dirty="0">
                <a:solidFill>
                  <a:srgbClr val="7030A0"/>
                </a:solidFill>
              </a:rPr>
              <a:t>, </a:t>
            </a:r>
            <a:r>
              <a:rPr lang="en-US" b="1" i="1" dirty="0">
                <a:solidFill>
                  <a:srgbClr val="7030A0"/>
                </a:solidFill>
              </a:rPr>
              <a:t>r</a:t>
            </a:r>
            <a:r>
              <a:rPr lang="en-US" b="1" i="1" baseline="-25000" dirty="0">
                <a:solidFill>
                  <a:srgbClr val="7030A0"/>
                </a:solidFill>
              </a:rPr>
              <a:t>13</a:t>
            </a:r>
            <a:r>
              <a:rPr lang="en-US" b="1" dirty="0">
                <a:solidFill>
                  <a:srgbClr val="7030A0"/>
                </a:solidFill>
              </a:rPr>
              <a:t> = .410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lvl="0" hangingPunct="0"/>
            <a:r>
              <a:rPr lang="en-US" b="1" i="1" dirty="0"/>
              <a:t>p</a:t>
            </a:r>
            <a:r>
              <a:rPr lang="en-US" b="1" i="1" baseline="-25000" dirty="0"/>
              <a:t>31</a:t>
            </a:r>
            <a:r>
              <a:rPr lang="en-US" b="1" dirty="0"/>
              <a:t>, a direct effect</a:t>
            </a:r>
            <a:r>
              <a:rPr lang="en-US" dirty="0"/>
              <a:t>,  SES to </a:t>
            </a:r>
            <a:r>
              <a:rPr lang="en-US" dirty="0" err="1"/>
              <a:t>nAch</a:t>
            </a:r>
            <a:r>
              <a:rPr lang="en-US" dirty="0"/>
              <a:t>, .</a:t>
            </a:r>
            <a:r>
              <a:rPr lang="en-US" dirty="0" smtClean="0"/>
              <a:t>398</a:t>
            </a:r>
          </a:p>
          <a:p>
            <a:pPr lvl="0" hangingPunct="0"/>
            <a:r>
              <a:rPr lang="en-US" b="1" i="1" dirty="0" smtClean="0"/>
              <a:t>p</a:t>
            </a:r>
            <a:r>
              <a:rPr lang="en-US" b="1" i="1" baseline="-25000" dirty="0" smtClean="0"/>
              <a:t>32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21</a:t>
            </a:r>
            <a:r>
              <a:rPr lang="en-US" b="1" dirty="0"/>
              <a:t>, an indirect effect</a:t>
            </a:r>
            <a:r>
              <a:rPr lang="en-US" dirty="0"/>
              <a:t>, SES to IQ to </a:t>
            </a:r>
            <a:r>
              <a:rPr lang="en-US" dirty="0" err="1"/>
              <a:t>nAch</a:t>
            </a:r>
            <a:r>
              <a:rPr lang="en-US" dirty="0" smtClean="0"/>
              <a:t>, .</a:t>
            </a:r>
            <a:r>
              <a:rPr lang="en-US" dirty="0"/>
              <a:t>041(.3) = .</a:t>
            </a:r>
            <a:r>
              <a:rPr lang="en-US" dirty="0" smtClean="0"/>
              <a:t>012</a:t>
            </a:r>
          </a:p>
          <a:p>
            <a:pPr lvl="0" hangingPunct="0"/>
            <a:r>
              <a:rPr lang="en-US" dirty="0" smtClean="0"/>
              <a:t>The </a:t>
            </a:r>
            <a:r>
              <a:rPr lang="en-US" b="1" dirty="0"/>
              <a:t>total effect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X on Y equals the sum of X's direct and indirect effects on Y.  For SES to </a:t>
            </a:r>
            <a:r>
              <a:rPr lang="en-US" dirty="0" err="1"/>
              <a:t>nAch</a:t>
            </a:r>
            <a:r>
              <a:rPr lang="en-US" dirty="0"/>
              <a:t>, the effect coefficient = .398 + .012 = .410 = </a:t>
            </a:r>
            <a:r>
              <a:rPr lang="en-US" i="1" dirty="0" smtClean="0"/>
              <a:t>r</a:t>
            </a:r>
            <a:r>
              <a:rPr lang="en-US" i="1" baseline="-25000" dirty="0" smtClean="0"/>
              <a:t>13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39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The correlation between IQ and </a:t>
            </a:r>
            <a:r>
              <a:rPr lang="en-US" b="1" dirty="0" err="1">
                <a:solidFill>
                  <a:srgbClr val="7030A0"/>
                </a:solidFill>
              </a:rPr>
              <a:t>nAch</a:t>
            </a:r>
            <a:r>
              <a:rPr lang="en-US" b="1" dirty="0">
                <a:solidFill>
                  <a:srgbClr val="7030A0"/>
                </a:solidFill>
              </a:rPr>
              <a:t>, </a:t>
            </a:r>
            <a:r>
              <a:rPr lang="en-US" b="1" i="1" dirty="0">
                <a:solidFill>
                  <a:srgbClr val="7030A0"/>
                </a:solidFill>
              </a:rPr>
              <a:t>r</a:t>
            </a:r>
            <a:r>
              <a:rPr lang="en-US" b="1" i="1" baseline="-25000" dirty="0">
                <a:solidFill>
                  <a:srgbClr val="7030A0"/>
                </a:solidFill>
              </a:rPr>
              <a:t>23</a:t>
            </a:r>
            <a:r>
              <a:rPr lang="en-US" b="1" dirty="0">
                <a:solidFill>
                  <a:srgbClr val="7030A0"/>
                </a:solidFill>
              </a:rPr>
              <a:t> = .</a:t>
            </a:r>
            <a:r>
              <a:rPr lang="en-US" b="1" dirty="0" smtClean="0">
                <a:solidFill>
                  <a:srgbClr val="7030A0"/>
                </a:solidFill>
              </a:rPr>
              <a:t>16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 hangingPunct="0"/>
            <a:r>
              <a:rPr lang="en-US" b="1" i="1" dirty="0"/>
              <a:t>p</a:t>
            </a:r>
            <a:r>
              <a:rPr lang="en-US" b="1" i="1" baseline="-25000" dirty="0"/>
              <a:t>32</a:t>
            </a:r>
            <a:r>
              <a:rPr lang="en-US" dirty="0"/>
              <a:t>, the </a:t>
            </a:r>
            <a:r>
              <a:rPr lang="en-US" b="1" dirty="0"/>
              <a:t>direct</a:t>
            </a:r>
            <a:r>
              <a:rPr lang="en-US" dirty="0"/>
              <a:t> effect, = .041 and</a:t>
            </a:r>
          </a:p>
          <a:p>
            <a:pPr lvl="0" hangingPunct="0"/>
            <a:r>
              <a:rPr lang="en-US" b="1" i="1" dirty="0"/>
              <a:t>p</a:t>
            </a:r>
            <a:r>
              <a:rPr lang="en-US" b="1" i="1" baseline="-25000" dirty="0"/>
              <a:t>31</a:t>
            </a:r>
            <a:r>
              <a:rPr lang="en-US" b="1" i="1" dirty="0"/>
              <a:t>p</a:t>
            </a:r>
            <a:r>
              <a:rPr lang="en-US" b="1" i="1" baseline="-25000" dirty="0"/>
              <a:t>21</a:t>
            </a:r>
            <a:r>
              <a:rPr lang="en-US" dirty="0"/>
              <a:t>, a </a:t>
            </a:r>
            <a:r>
              <a:rPr lang="en-US" b="1" dirty="0"/>
              <a:t>spurious</a:t>
            </a:r>
            <a:r>
              <a:rPr lang="en-US" dirty="0"/>
              <a:t> component, IQ to SES to </a:t>
            </a:r>
            <a:r>
              <a:rPr lang="en-US" dirty="0" err="1"/>
              <a:t>nAch</a:t>
            </a:r>
            <a:r>
              <a:rPr lang="en-US" dirty="0"/>
              <a:t>, = .398(.3) = .119.  Both </a:t>
            </a:r>
            <a:r>
              <a:rPr lang="en-US" dirty="0" err="1"/>
              <a:t>nAch</a:t>
            </a:r>
            <a:r>
              <a:rPr lang="en-US" dirty="0"/>
              <a:t> and IQ are caused by SES, so part of the </a:t>
            </a:r>
            <a:r>
              <a:rPr lang="en-US" i="1" dirty="0"/>
              <a:t>r</a:t>
            </a:r>
            <a:r>
              <a:rPr lang="en-US" i="1" baseline="-25000" dirty="0"/>
              <a:t>23</a:t>
            </a:r>
            <a:r>
              <a:rPr lang="en-US" dirty="0"/>
              <a:t> must be spurious, due to that shared common cause rather than to any effect of IQ upon </a:t>
            </a:r>
            <a:r>
              <a:rPr lang="en-US" dirty="0" err="1"/>
              <a:t>nAch</a:t>
            </a:r>
            <a:r>
              <a:rPr lang="en-US" dirty="0"/>
              <a:t>.  This component was unanalyzed in the previous model.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The SES - GPA correlation</a:t>
            </a:r>
            <a:r>
              <a:rPr lang="en-US" b="1" dirty="0" smtClean="0">
                <a:solidFill>
                  <a:srgbClr val="7030A0"/>
                </a:solidFill>
              </a:rPr>
              <a:t>,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i="1" dirty="0">
                <a:solidFill>
                  <a:srgbClr val="7030A0"/>
                </a:solidFill>
              </a:rPr>
              <a:t>r</a:t>
            </a:r>
            <a:r>
              <a:rPr lang="en-US" b="1" i="1" baseline="-25000" dirty="0">
                <a:solidFill>
                  <a:srgbClr val="7030A0"/>
                </a:solidFill>
              </a:rPr>
              <a:t>14</a:t>
            </a:r>
            <a:r>
              <a:rPr lang="en-US" b="1" dirty="0">
                <a:solidFill>
                  <a:srgbClr val="7030A0"/>
                </a:solidFill>
              </a:rPr>
              <a:t> =.33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lvl="0" hangingPunct="0"/>
            <a:r>
              <a:rPr lang="en-US" b="1" i="1" dirty="0"/>
              <a:t>p</a:t>
            </a:r>
            <a:r>
              <a:rPr lang="en-US" b="1" i="1" baseline="-25000" dirty="0"/>
              <a:t>41</a:t>
            </a:r>
            <a:r>
              <a:rPr lang="en-US" dirty="0"/>
              <a:t>, the </a:t>
            </a:r>
            <a:r>
              <a:rPr lang="en-US" b="1" dirty="0"/>
              <a:t>direct</a:t>
            </a:r>
            <a:r>
              <a:rPr lang="en-US" dirty="0"/>
              <a:t> effect, = .009.</a:t>
            </a:r>
          </a:p>
          <a:p>
            <a:pPr lvl="0" hangingPunct="0"/>
            <a:r>
              <a:rPr lang="en-US" b="1" i="1" dirty="0"/>
              <a:t>p</a:t>
            </a:r>
            <a:r>
              <a:rPr lang="en-US" b="1" i="1" baseline="-25000" dirty="0"/>
              <a:t>43</a:t>
            </a:r>
            <a:r>
              <a:rPr lang="en-US" b="1" i="1" dirty="0"/>
              <a:t>p</a:t>
            </a:r>
            <a:r>
              <a:rPr lang="en-US" b="1" i="1" baseline="-25000" dirty="0"/>
              <a:t>31</a:t>
            </a:r>
            <a:r>
              <a:rPr lang="en-US" dirty="0"/>
              <a:t>, the </a:t>
            </a:r>
            <a:r>
              <a:rPr lang="en-US" b="1" dirty="0"/>
              <a:t>indirect</a:t>
            </a:r>
            <a:r>
              <a:rPr lang="en-US" dirty="0"/>
              <a:t> effect of SES through </a:t>
            </a:r>
            <a:r>
              <a:rPr lang="en-US" dirty="0" err="1"/>
              <a:t>nAch</a:t>
            </a:r>
            <a:r>
              <a:rPr lang="en-US" dirty="0"/>
              <a:t> to GPA,  = .416(.398) = .166.</a:t>
            </a:r>
          </a:p>
          <a:p>
            <a:pPr lvl="0" hangingPunct="0"/>
            <a:r>
              <a:rPr lang="en-US" b="1" i="1" dirty="0"/>
              <a:t>p</a:t>
            </a:r>
            <a:r>
              <a:rPr lang="en-US" b="1" i="1" baseline="-25000" dirty="0"/>
              <a:t>42</a:t>
            </a:r>
            <a:r>
              <a:rPr lang="en-US" b="1" i="1" dirty="0"/>
              <a:t>p</a:t>
            </a:r>
            <a:r>
              <a:rPr lang="en-US" b="1" i="1" baseline="-25000" dirty="0"/>
              <a:t>21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n-US" dirty="0"/>
              <a:t>the </a:t>
            </a:r>
            <a:r>
              <a:rPr lang="en-US" b="1" dirty="0"/>
              <a:t>indirect</a:t>
            </a:r>
            <a:r>
              <a:rPr lang="en-US" dirty="0"/>
              <a:t> effect of SES to IQ to GPA</a:t>
            </a:r>
            <a:r>
              <a:rPr lang="en-US" dirty="0" smtClean="0"/>
              <a:t>, .</a:t>
            </a:r>
            <a:r>
              <a:rPr lang="en-US" dirty="0"/>
              <a:t>501(.3) = .150. </a:t>
            </a:r>
          </a:p>
          <a:p>
            <a:pPr lvl="0" hangingPunct="0"/>
            <a:r>
              <a:rPr lang="en-US" b="1" i="1" dirty="0"/>
              <a:t>p</a:t>
            </a:r>
            <a:r>
              <a:rPr lang="en-US" b="1" i="1" baseline="-25000" dirty="0"/>
              <a:t>43</a:t>
            </a:r>
            <a:r>
              <a:rPr lang="en-US" b="1" i="1" dirty="0"/>
              <a:t>p</a:t>
            </a:r>
            <a:r>
              <a:rPr lang="en-US" b="1" i="1" baseline="-25000" dirty="0"/>
              <a:t>32</a:t>
            </a:r>
            <a:r>
              <a:rPr lang="en-US" b="1" i="1" dirty="0"/>
              <a:t>p</a:t>
            </a:r>
            <a:r>
              <a:rPr lang="en-US" b="1" i="1" baseline="-25000" dirty="0"/>
              <a:t>21</a:t>
            </a:r>
            <a:r>
              <a:rPr lang="en-US" dirty="0"/>
              <a:t>, the </a:t>
            </a:r>
            <a:r>
              <a:rPr lang="en-US" b="1" dirty="0"/>
              <a:t>indirect</a:t>
            </a:r>
            <a:r>
              <a:rPr lang="en-US" dirty="0"/>
              <a:t> effect of SES to IQ to </a:t>
            </a:r>
            <a:r>
              <a:rPr lang="en-US" dirty="0" err="1"/>
              <a:t>nAch</a:t>
            </a:r>
            <a:r>
              <a:rPr lang="en-US" dirty="0"/>
              <a:t> to GPA, =</a:t>
            </a:r>
            <a:r>
              <a:rPr lang="en-US" i="1" dirty="0"/>
              <a:t> </a:t>
            </a:r>
            <a:r>
              <a:rPr lang="en-US" dirty="0"/>
              <a:t>.416(.041)(.3) = .005.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457201"/>
            <a:ext cx="7924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4400" dirty="0"/>
              <a:t>The indirect effects of SES on GPA total to .</a:t>
            </a:r>
            <a:r>
              <a:rPr lang="en-US" sz="4400" dirty="0" smtClean="0"/>
              <a:t>321.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4400" dirty="0" smtClean="0"/>
              <a:t>The </a:t>
            </a:r>
            <a:r>
              <a:rPr lang="en-US" sz="4400" dirty="0"/>
              <a:t>total effect of SES on GPA = .009 + .321 = .330 = </a:t>
            </a:r>
            <a:r>
              <a:rPr lang="en-US" sz="4400" i="1" dirty="0" smtClean="0"/>
              <a:t>r</a:t>
            </a:r>
            <a:r>
              <a:rPr lang="en-US" sz="4400" i="1" baseline="-25000" dirty="0" smtClean="0"/>
              <a:t>14</a:t>
            </a:r>
            <a:r>
              <a:rPr lang="en-US" sz="4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99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The IQ - GPA correlation</a:t>
            </a:r>
            <a:r>
              <a:rPr lang="en-US" b="1" dirty="0" smtClean="0">
                <a:solidFill>
                  <a:srgbClr val="7030A0"/>
                </a:solidFill>
              </a:rPr>
              <a:t>,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i="1" dirty="0">
                <a:solidFill>
                  <a:srgbClr val="7030A0"/>
                </a:solidFill>
              </a:rPr>
              <a:t>r</a:t>
            </a:r>
            <a:r>
              <a:rPr lang="en-US" b="1" i="1" baseline="-25000" dirty="0">
                <a:solidFill>
                  <a:srgbClr val="7030A0"/>
                </a:solidFill>
              </a:rPr>
              <a:t>24</a:t>
            </a:r>
            <a:r>
              <a:rPr lang="en-US" b="1" dirty="0">
                <a:solidFill>
                  <a:srgbClr val="7030A0"/>
                </a:solidFill>
              </a:rPr>
              <a:t>, =.57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b="1" i="1" dirty="0"/>
              <a:t>p</a:t>
            </a:r>
            <a:r>
              <a:rPr lang="en-US" b="1" i="1" baseline="-25000" dirty="0"/>
              <a:t>42</a:t>
            </a:r>
            <a:r>
              <a:rPr lang="en-US" dirty="0"/>
              <a:t>, a </a:t>
            </a:r>
            <a:r>
              <a:rPr lang="en-US" b="1" dirty="0"/>
              <a:t>direct</a:t>
            </a:r>
            <a:r>
              <a:rPr lang="en-US" dirty="0"/>
              <a:t> effect, = .501.</a:t>
            </a:r>
          </a:p>
          <a:p>
            <a:pPr lvl="0" hangingPunct="0"/>
            <a:r>
              <a:rPr lang="en-US" b="1" i="1" dirty="0"/>
              <a:t>p</a:t>
            </a:r>
            <a:r>
              <a:rPr lang="en-US" b="1" i="1" baseline="-25000" dirty="0"/>
              <a:t>43</a:t>
            </a:r>
            <a:r>
              <a:rPr lang="en-US" b="1" i="1" dirty="0"/>
              <a:t>p</a:t>
            </a:r>
            <a:r>
              <a:rPr lang="en-US" b="1" i="1" baseline="-25000" dirty="0"/>
              <a:t>32</a:t>
            </a:r>
            <a:r>
              <a:rPr lang="en-US" dirty="0"/>
              <a:t>, an </a:t>
            </a:r>
            <a:r>
              <a:rPr lang="en-US" b="1" dirty="0"/>
              <a:t>indirect</a:t>
            </a:r>
            <a:r>
              <a:rPr lang="en-US" dirty="0"/>
              <a:t> effect through </a:t>
            </a:r>
            <a:r>
              <a:rPr lang="en-US" dirty="0" err="1"/>
              <a:t>nAch</a:t>
            </a:r>
            <a:r>
              <a:rPr lang="en-US" dirty="0"/>
              <a:t> to GPA, = .416(.041) = .017.</a:t>
            </a:r>
          </a:p>
          <a:p>
            <a:pPr lvl="0" hangingPunct="0"/>
            <a:r>
              <a:rPr lang="en-US" b="1" i="1" dirty="0"/>
              <a:t>p</a:t>
            </a:r>
            <a:r>
              <a:rPr lang="en-US" b="1" i="1" baseline="-25000" dirty="0"/>
              <a:t>41</a:t>
            </a:r>
            <a:r>
              <a:rPr lang="en-US" b="1" i="1" dirty="0"/>
              <a:t>p</a:t>
            </a:r>
            <a:r>
              <a:rPr lang="en-US" b="1" i="1" baseline="-25000" dirty="0"/>
              <a:t>21</a:t>
            </a:r>
            <a:r>
              <a:rPr lang="en-US" dirty="0"/>
              <a:t>, </a:t>
            </a:r>
            <a:r>
              <a:rPr lang="en-US" b="1" dirty="0"/>
              <a:t>spurious</a:t>
            </a:r>
            <a:r>
              <a:rPr lang="en-US" dirty="0"/>
              <a:t>, IQ to SES to GPA, .009(.3) = .003 (IQ and GPA share the common cause SES).</a:t>
            </a:r>
          </a:p>
          <a:p>
            <a:pPr lvl="0" hangingPunct="0"/>
            <a:r>
              <a:rPr lang="en-US" b="1" i="1" dirty="0"/>
              <a:t>p</a:t>
            </a:r>
            <a:r>
              <a:rPr lang="en-US" b="1" i="1" baseline="-25000" dirty="0"/>
              <a:t>43</a:t>
            </a:r>
            <a:r>
              <a:rPr lang="en-US" b="1" i="1" dirty="0"/>
              <a:t>p</a:t>
            </a:r>
            <a:r>
              <a:rPr lang="en-US" b="1" i="1" baseline="-25000" dirty="0"/>
              <a:t>31</a:t>
            </a:r>
            <a:r>
              <a:rPr lang="en-US" b="1" i="1" dirty="0"/>
              <a:t>p</a:t>
            </a:r>
            <a:r>
              <a:rPr lang="en-US" b="1" i="1" baseline="-25000" dirty="0"/>
              <a:t>12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b="1" dirty="0"/>
              <a:t>spurious</a:t>
            </a:r>
            <a:r>
              <a:rPr lang="en-US" dirty="0"/>
              <a:t>, IQ to SES to </a:t>
            </a:r>
            <a:r>
              <a:rPr lang="en-US" dirty="0" err="1"/>
              <a:t>nAch</a:t>
            </a:r>
            <a:r>
              <a:rPr lang="en-US" dirty="0"/>
              <a:t> to GPA, .416(.398)(.3) = .050 (the common cause also affects GPA through </a:t>
            </a:r>
            <a:r>
              <a:rPr lang="en-US" dirty="0" err="1"/>
              <a:t>nAch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95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The total effect of IQ on GPA = DE + IE = .501 + .017 = .518 = </a:t>
            </a:r>
            <a:r>
              <a:rPr lang="en-US" i="1" dirty="0"/>
              <a:t>r</a:t>
            </a:r>
            <a:r>
              <a:rPr lang="en-US" i="1" baseline="-25000" dirty="0"/>
              <a:t>24</a:t>
            </a:r>
            <a:r>
              <a:rPr lang="en-US" dirty="0"/>
              <a:t> less the spurious component.</a:t>
            </a:r>
          </a:p>
          <a:p>
            <a:pPr hangingPunct="0"/>
            <a:r>
              <a:rPr lang="en-US" dirty="0"/>
              <a:t>	</a:t>
            </a:r>
            <a:r>
              <a:rPr lang="en-US" b="1" dirty="0"/>
              <a:t>The </a:t>
            </a:r>
            <a:r>
              <a:rPr lang="en-US" b="1" dirty="0" err="1"/>
              <a:t>nAch</a:t>
            </a:r>
            <a:r>
              <a:rPr lang="en-US" b="1" dirty="0"/>
              <a:t> - GPA correlation, </a:t>
            </a:r>
            <a:r>
              <a:rPr lang="en-US" b="1" i="1" dirty="0"/>
              <a:t>r</a:t>
            </a:r>
            <a:r>
              <a:rPr lang="en-US" b="1" i="1" baseline="-25000" dirty="0"/>
              <a:t>34</a:t>
            </a:r>
            <a:r>
              <a:rPr lang="en-US" dirty="0"/>
              <a:t> = .50, is decomposed in exactly the same way it was in the earlier model.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0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Just-Identified Models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direct path between each variable and each other variable.</a:t>
            </a:r>
          </a:p>
          <a:p>
            <a:r>
              <a:rPr lang="en-US" dirty="0" smtClean="0"/>
              <a:t>The decomposed correlations will sum to the original correlations without error.</a:t>
            </a:r>
          </a:p>
          <a:p>
            <a:r>
              <a:rPr lang="en-US" dirty="0" smtClean="0"/>
              <a:t>The two following models differ very much but both fit the data perfectly – see the decompositions in the handout.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222" y="698841"/>
            <a:ext cx="5155556" cy="546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8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Exogenous Variables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Causally influenced only by variables outside of the model.</a:t>
            </a:r>
          </a:p>
          <a:p>
            <a:r>
              <a:rPr lang="en-US" dirty="0" smtClean="0"/>
              <a:t>SES and IQ in Figure 1.</a:t>
            </a:r>
          </a:p>
          <a:p>
            <a:r>
              <a:rPr lang="en-US" dirty="0" smtClean="0"/>
              <a:t>The two-headed arrow indicates that covariance between SES and IQ may be causal and/or may be due to their sharing common causes.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9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460" y="775031"/>
            <a:ext cx="4965080" cy="530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Over-Identified Models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one path has been deleted from an otherwise just-identified model.</a:t>
            </a:r>
          </a:p>
          <a:p>
            <a:r>
              <a:rPr lang="en-US" dirty="0" smtClean="0"/>
              <a:t>The model may be able to do a good job at reproducing the original correlations, or it may not.</a:t>
            </a:r>
          </a:p>
          <a:p>
            <a:r>
              <a:rPr lang="en-US" dirty="0" smtClean="0"/>
              <a:t>Each of the following two models fit the data equally well (perfectly).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96" y="1111539"/>
            <a:ext cx="7149207" cy="463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70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98" y="1263920"/>
            <a:ext cx="7174604" cy="433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 Poorly Fitting Model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model on the following page</a:t>
            </a:r>
          </a:p>
          <a:p>
            <a:r>
              <a:rPr lang="en-US" i="1" dirty="0"/>
              <a:t>r</a:t>
            </a:r>
            <a:r>
              <a:rPr lang="en-US" i="1" baseline="-25000" dirty="0"/>
              <a:t>23</a:t>
            </a:r>
            <a:r>
              <a:rPr lang="en-US" dirty="0"/>
              <a:t> </a:t>
            </a:r>
            <a:r>
              <a:rPr lang="en-US" dirty="0" smtClean="0"/>
              <a:t>decomposes </a:t>
            </a:r>
            <a:r>
              <a:rPr lang="en-US" dirty="0"/>
              <a:t>to </a:t>
            </a:r>
            <a:r>
              <a:rPr lang="en-US" i="1" dirty="0"/>
              <a:t>p</a:t>
            </a:r>
            <a:r>
              <a:rPr lang="en-US" i="1" baseline="-25000" dirty="0"/>
              <a:t>21</a:t>
            </a:r>
            <a:r>
              <a:rPr lang="en-US" i="1" dirty="0"/>
              <a:t>p</a:t>
            </a:r>
            <a:r>
              <a:rPr lang="en-US" i="1" baseline="-25000" dirty="0"/>
              <a:t>13</a:t>
            </a:r>
            <a:r>
              <a:rPr lang="en-US" dirty="0"/>
              <a:t> = (.50)(.25) = .</a:t>
            </a:r>
            <a:r>
              <a:rPr lang="en-US" dirty="0" smtClean="0"/>
              <a:t>125</a:t>
            </a:r>
          </a:p>
          <a:p>
            <a:r>
              <a:rPr lang="en-US" dirty="0" smtClean="0"/>
              <a:t>but </a:t>
            </a:r>
            <a:r>
              <a:rPr lang="en-US" dirty="0"/>
              <a:t>the original </a:t>
            </a:r>
            <a:r>
              <a:rPr lang="en-US" i="1" dirty="0"/>
              <a:t>r</a:t>
            </a:r>
            <a:r>
              <a:rPr lang="en-US" i="1" baseline="-25000" dirty="0"/>
              <a:t>23</a:t>
            </a:r>
            <a:r>
              <a:rPr lang="en-US" dirty="0"/>
              <a:t> = .50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95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0040"/>
            <a:ext cx="842303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94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Over-Identified Version of Figure 1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I have dropped two paths from the original Figure 1.</a:t>
            </a:r>
          </a:p>
          <a:p>
            <a:r>
              <a:rPr lang="en-US" dirty="0" smtClean="0"/>
              <a:t>We shall see how well this modified model fits the data.</a:t>
            </a:r>
          </a:p>
          <a:p>
            <a:r>
              <a:rPr lang="en-US" dirty="0" smtClean="0"/>
              <a:t>The reproduced correlations will differ little from the original correlations.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Figure_6: MODEL GPA = IQ NACH;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54268"/>
              </p:ext>
            </p:extLst>
          </p:nvPr>
        </p:nvGraphicFramePr>
        <p:xfrm>
          <a:off x="457200" y="1828800"/>
          <a:ext cx="7467600" cy="3048000"/>
        </p:xfrm>
        <a:graphic>
          <a:graphicData uri="http://schemas.openxmlformats.org/drawingml/2006/table">
            <a:tbl>
              <a:tblPr/>
              <a:tblGrid>
                <a:gridCol w="3733800"/>
                <a:gridCol w="3733800"/>
              </a:tblGrid>
              <a:tr h="525780">
                <a:tc gridSpan="2">
                  <a:txBody>
                    <a:bodyPr/>
                    <a:lstStyle/>
                    <a:p>
                      <a:pPr fontAlgn="t"/>
                      <a:r>
                        <a:rPr lang="en-US" sz="3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Parameter Estimates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7260">
                <a:tc>
                  <a:txBody>
                    <a:bodyPr/>
                    <a:lstStyle/>
                    <a:p>
                      <a:pPr fontAlgn="t"/>
                      <a:r>
                        <a:rPr lang="en-US" sz="3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3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en-US" sz="3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3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fontAlgn="t"/>
                      <a:r>
                        <a:rPr lang="en-US" sz="3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IQ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36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0.50287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E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fontAlgn="t"/>
                      <a:r>
                        <a:rPr lang="en-US" sz="36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NACH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36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0.41954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966440"/>
              </p:ext>
            </p:extLst>
          </p:nvPr>
        </p:nvGraphicFramePr>
        <p:xfrm>
          <a:off x="304800" y="5334000"/>
          <a:ext cx="8229600" cy="62484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36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R-Square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36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0.1696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9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519"/>
            <a:ext cx="8975301" cy="580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4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rgbClr val="7030A0"/>
                </a:solidFill>
              </a:rPr>
              <a:t>rr</a:t>
            </a:r>
            <a:r>
              <a:rPr lang="en-US" b="1" dirty="0">
                <a:solidFill>
                  <a:srgbClr val="7030A0"/>
                </a:solidFill>
              </a:rPr>
              <a:t> = reproduced </a:t>
            </a:r>
            <a:r>
              <a:rPr lang="en-US" b="1" dirty="0" smtClean="0">
                <a:solidFill>
                  <a:srgbClr val="7030A0"/>
                </a:solidFill>
              </a:rPr>
              <a:t>correlation,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i="1" dirty="0">
                <a:solidFill>
                  <a:srgbClr val="7030A0"/>
                </a:solidFill>
              </a:rPr>
              <a:t>r</a:t>
            </a:r>
            <a:r>
              <a:rPr lang="en-US" b="1" dirty="0">
                <a:solidFill>
                  <a:srgbClr val="7030A0"/>
                </a:solidFill>
              </a:rPr>
              <a:t> = </a:t>
            </a:r>
            <a:r>
              <a:rPr lang="en-US" b="1" dirty="0" smtClean="0">
                <a:solidFill>
                  <a:srgbClr val="7030A0"/>
                </a:solidFill>
              </a:rPr>
              <a:t>original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/>
              <a:t>rr</a:t>
            </a:r>
            <a:r>
              <a:rPr lang="pt-BR" i="1" baseline="-25000" dirty="0"/>
              <a:t>12</a:t>
            </a:r>
            <a:r>
              <a:rPr lang="pt-BR" i="1" dirty="0"/>
              <a:t> </a:t>
            </a:r>
            <a:r>
              <a:rPr lang="pt-BR" dirty="0"/>
              <a:t>= </a:t>
            </a:r>
            <a:r>
              <a:rPr lang="pt-BR" i="1" dirty="0"/>
              <a:t>r</a:t>
            </a:r>
            <a:r>
              <a:rPr lang="pt-BR" i="1" baseline="-25000" dirty="0"/>
              <a:t>12</a:t>
            </a:r>
            <a:r>
              <a:rPr lang="pt-BR" dirty="0"/>
              <a:t> = .</a:t>
            </a:r>
            <a:r>
              <a:rPr lang="pt-BR" dirty="0" smtClean="0"/>
              <a:t>3</a:t>
            </a:r>
          </a:p>
          <a:p>
            <a:r>
              <a:rPr lang="pt-BR" i="1" dirty="0"/>
              <a:t>rr</a:t>
            </a:r>
            <a:r>
              <a:rPr lang="pt-BR" i="1" baseline="-25000" dirty="0"/>
              <a:t>13</a:t>
            </a:r>
            <a:r>
              <a:rPr lang="pt-BR" dirty="0"/>
              <a:t> = </a:t>
            </a:r>
            <a:r>
              <a:rPr lang="pt-BR" i="1" dirty="0"/>
              <a:t>p</a:t>
            </a:r>
            <a:r>
              <a:rPr lang="pt-BR" i="1" baseline="-25000" dirty="0"/>
              <a:t>31</a:t>
            </a:r>
            <a:r>
              <a:rPr lang="pt-BR" dirty="0"/>
              <a:t> = .41 = </a:t>
            </a:r>
            <a:r>
              <a:rPr lang="pt-BR" i="1" dirty="0" smtClean="0"/>
              <a:t>r</a:t>
            </a:r>
            <a:r>
              <a:rPr lang="pt-BR" i="1" baseline="-25000" dirty="0" smtClean="0"/>
              <a:t>13</a:t>
            </a:r>
          </a:p>
          <a:p>
            <a:r>
              <a:rPr lang="pt-BR" i="1" dirty="0"/>
              <a:t>rr</a:t>
            </a:r>
            <a:r>
              <a:rPr lang="pt-BR" i="1" baseline="-25000" dirty="0"/>
              <a:t>14</a:t>
            </a:r>
            <a:r>
              <a:rPr lang="pt-BR" dirty="0"/>
              <a:t> = </a:t>
            </a:r>
            <a:r>
              <a:rPr lang="pt-BR" i="1" dirty="0"/>
              <a:t>p</a:t>
            </a:r>
            <a:r>
              <a:rPr lang="pt-BR" i="1" baseline="-25000" dirty="0"/>
              <a:t>43</a:t>
            </a:r>
            <a:r>
              <a:rPr lang="pt-BR" i="1" dirty="0"/>
              <a:t>p</a:t>
            </a:r>
            <a:r>
              <a:rPr lang="pt-BR" i="1" baseline="-25000" dirty="0"/>
              <a:t>31</a:t>
            </a:r>
            <a:r>
              <a:rPr lang="pt-BR" dirty="0"/>
              <a:t> + </a:t>
            </a:r>
            <a:r>
              <a:rPr lang="pt-BR" i="1" dirty="0"/>
              <a:t>p</a:t>
            </a:r>
            <a:r>
              <a:rPr lang="pt-BR" i="1" baseline="-25000" dirty="0"/>
              <a:t>42</a:t>
            </a:r>
            <a:r>
              <a:rPr lang="pt-BR" i="1" dirty="0"/>
              <a:t>r</a:t>
            </a:r>
            <a:r>
              <a:rPr lang="pt-BR" i="1" baseline="-25000" dirty="0"/>
              <a:t>12</a:t>
            </a:r>
            <a:r>
              <a:rPr lang="pt-BR" dirty="0"/>
              <a:t> = .172 + .151 = .</a:t>
            </a:r>
            <a:r>
              <a:rPr lang="pt-BR" b="1" dirty="0"/>
              <a:t>323</a:t>
            </a:r>
            <a:r>
              <a:rPr lang="pt-BR" dirty="0"/>
              <a:t>	</a:t>
            </a:r>
            <a:r>
              <a:rPr lang="pt-BR" i="1" dirty="0"/>
              <a:t>r</a:t>
            </a:r>
            <a:r>
              <a:rPr lang="pt-BR" i="1" baseline="-25000" dirty="0"/>
              <a:t>14</a:t>
            </a:r>
            <a:r>
              <a:rPr lang="pt-BR" dirty="0"/>
              <a:t> = </a:t>
            </a:r>
            <a:r>
              <a:rPr lang="pt-BR" b="1" dirty="0"/>
              <a:t>.</a:t>
            </a:r>
            <a:r>
              <a:rPr lang="pt-BR" b="1" dirty="0" smtClean="0"/>
              <a:t>330</a:t>
            </a:r>
          </a:p>
          <a:p>
            <a:r>
              <a:rPr lang="pt-BR" i="1" dirty="0"/>
              <a:t>rr</a:t>
            </a:r>
            <a:r>
              <a:rPr lang="pt-BR" i="1" baseline="-25000" dirty="0"/>
              <a:t>23</a:t>
            </a:r>
            <a:r>
              <a:rPr lang="pt-BR" dirty="0"/>
              <a:t> = </a:t>
            </a:r>
            <a:r>
              <a:rPr lang="pt-BR" i="1" dirty="0"/>
              <a:t>p</a:t>
            </a:r>
            <a:r>
              <a:rPr lang="pt-BR" i="1" baseline="-25000" dirty="0"/>
              <a:t>31</a:t>
            </a:r>
            <a:r>
              <a:rPr lang="pt-BR" i="1" dirty="0"/>
              <a:t>r</a:t>
            </a:r>
            <a:r>
              <a:rPr lang="pt-BR" i="1" baseline="-25000" dirty="0"/>
              <a:t>12</a:t>
            </a:r>
            <a:r>
              <a:rPr lang="pt-BR" dirty="0"/>
              <a:t> = .</a:t>
            </a:r>
            <a:r>
              <a:rPr lang="pt-BR" b="1" dirty="0"/>
              <a:t>123</a:t>
            </a:r>
            <a:r>
              <a:rPr lang="pt-BR" dirty="0"/>
              <a:t>	</a:t>
            </a:r>
            <a:r>
              <a:rPr lang="pt-BR" i="1" dirty="0"/>
              <a:t>r</a:t>
            </a:r>
            <a:r>
              <a:rPr lang="pt-BR" i="1" baseline="-25000" dirty="0"/>
              <a:t>23</a:t>
            </a:r>
            <a:r>
              <a:rPr lang="pt-BR" dirty="0"/>
              <a:t> = </a:t>
            </a:r>
            <a:r>
              <a:rPr lang="pt-BR" b="1" dirty="0"/>
              <a:t>.</a:t>
            </a:r>
            <a:r>
              <a:rPr lang="pt-BR" b="1" dirty="0" smtClean="0"/>
              <a:t>160</a:t>
            </a:r>
          </a:p>
          <a:p>
            <a:r>
              <a:rPr lang="pt-BR" i="1" dirty="0"/>
              <a:t>rr</a:t>
            </a:r>
            <a:r>
              <a:rPr lang="pt-BR" i="1" baseline="-25000" dirty="0"/>
              <a:t>24</a:t>
            </a:r>
            <a:r>
              <a:rPr lang="pt-BR" dirty="0"/>
              <a:t> = </a:t>
            </a:r>
            <a:r>
              <a:rPr lang="pt-BR" i="1" dirty="0"/>
              <a:t>p</a:t>
            </a:r>
            <a:r>
              <a:rPr lang="pt-BR" i="1" baseline="-25000" dirty="0"/>
              <a:t>42</a:t>
            </a:r>
            <a:r>
              <a:rPr lang="pt-BR" dirty="0"/>
              <a:t> + </a:t>
            </a:r>
            <a:r>
              <a:rPr lang="pt-BR" i="1" dirty="0"/>
              <a:t>p</a:t>
            </a:r>
            <a:r>
              <a:rPr lang="pt-BR" i="1" baseline="-25000" dirty="0"/>
              <a:t>43</a:t>
            </a:r>
            <a:r>
              <a:rPr lang="pt-BR" i="1" dirty="0"/>
              <a:t>p</a:t>
            </a:r>
            <a:r>
              <a:rPr lang="pt-BR" i="1" baseline="-25000" dirty="0"/>
              <a:t>31</a:t>
            </a:r>
            <a:r>
              <a:rPr lang="pt-BR" i="1" dirty="0"/>
              <a:t>r</a:t>
            </a:r>
            <a:r>
              <a:rPr lang="pt-BR" i="1" baseline="-25000" dirty="0"/>
              <a:t>12</a:t>
            </a:r>
            <a:r>
              <a:rPr lang="pt-BR" dirty="0"/>
              <a:t> = .503 + .052 = .</a:t>
            </a:r>
            <a:r>
              <a:rPr lang="pt-BR" b="1" dirty="0"/>
              <a:t>555</a:t>
            </a:r>
            <a:r>
              <a:rPr lang="pt-BR" dirty="0"/>
              <a:t>	</a:t>
            </a:r>
            <a:r>
              <a:rPr lang="pt-BR" i="1" dirty="0"/>
              <a:t>r</a:t>
            </a:r>
            <a:r>
              <a:rPr lang="pt-BR" i="1" baseline="-25000" dirty="0"/>
              <a:t>24</a:t>
            </a:r>
            <a:r>
              <a:rPr lang="pt-BR" dirty="0"/>
              <a:t> = </a:t>
            </a:r>
            <a:r>
              <a:rPr lang="pt-BR" b="1" dirty="0"/>
              <a:t>.570</a:t>
            </a:r>
            <a:endParaRPr lang="en-US" dirty="0"/>
          </a:p>
          <a:p>
            <a:r>
              <a:rPr lang="pt-BR" i="1" dirty="0"/>
              <a:t>rr</a:t>
            </a:r>
            <a:r>
              <a:rPr lang="pt-BR" i="1" baseline="-25000" dirty="0"/>
              <a:t>34</a:t>
            </a:r>
            <a:r>
              <a:rPr lang="pt-BR" dirty="0"/>
              <a:t> = </a:t>
            </a:r>
            <a:r>
              <a:rPr lang="pt-BR" i="1" dirty="0"/>
              <a:t>p</a:t>
            </a:r>
            <a:r>
              <a:rPr lang="pt-BR" i="1" baseline="-25000" dirty="0"/>
              <a:t>43</a:t>
            </a:r>
            <a:r>
              <a:rPr lang="pt-BR" dirty="0"/>
              <a:t> + </a:t>
            </a:r>
            <a:r>
              <a:rPr lang="pt-BR" i="1" dirty="0"/>
              <a:t>p</a:t>
            </a:r>
            <a:r>
              <a:rPr lang="pt-BR" i="1" baseline="-25000" dirty="0"/>
              <a:t>42</a:t>
            </a:r>
            <a:r>
              <a:rPr lang="pt-BR" i="1" dirty="0"/>
              <a:t>r</a:t>
            </a:r>
            <a:r>
              <a:rPr lang="pt-BR" i="1" baseline="-25000" dirty="0"/>
              <a:t>12</a:t>
            </a:r>
            <a:r>
              <a:rPr lang="pt-BR" i="1" dirty="0"/>
              <a:t>p</a:t>
            </a:r>
            <a:r>
              <a:rPr lang="pt-BR" i="1" baseline="-25000" dirty="0"/>
              <a:t>31</a:t>
            </a:r>
            <a:r>
              <a:rPr lang="pt-BR" dirty="0"/>
              <a:t> = .420 + .062 = .</a:t>
            </a:r>
            <a:r>
              <a:rPr lang="pt-BR" b="1" dirty="0"/>
              <a:t>482</a:t>
            </a:r>
            <a:r>
              <a:rPr lang="pt-BR" dirty="0"/>
              <a:t>	</a:t>
            </a:r>
            <a:r>
              <a:rPr lang="pt-BR" i="1" dirty="0"/>
              <a:t>r</a:t>
            </a:r>
            <a:r>
              <a:rPr lang="pt-BR" i="1" baseline="-25000" dirty="0"/>
              <a:t>34</a:t>
            </a:r>
            <a:r>
              <a:rPr lang="pt-BR" dirty="0"/>
              <a:t> = </a:t>
            </a:r>
            <a:r>
              <a:rPr lang="pt-BR" b="1" dirty="0"/>
              <a:t>.500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Endogenous Variables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caused by variables in the model</a:t>
            </a:r>
          </a:p>
          <a:p>
            <a:r>
              <a:rPr lang="en-US" dirty="0" smtClean="0"/>
              <a:t>As well as by extraneous variables 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Cause is unidirectional.</a:t>
            </a:r>
          </a:p>
          <a:p>
            <a:r>
              <a:rPr lang="en-US" dirty="0" err="1" smtClean="0"/>
              <a:t>nAch</a:t>
            </a:r>
            <a:r>
              <a:rPr lang="en-US" dirty="0" smtClean="0"/>
              <a:t> and GPA in Figure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 More Complex Model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 models can get a lot more complex than those we have discussed here so far.</a:t>
            </a:r>
          </a:p>
          <a:p>
            <a:r>
              <a:rPr lang="en-US" dirty="0" smtClean="0"/>
              <a:t>Multiple regression software can still be used to conduct the analysis, but</a:t>
            </a:r>
          </a:p>
          <a:p>
            <a:r>
              <a:rPr lang="en-US" dirty="0" smtClean="0"/>
              <a:t>Best to use software designed for structural equation modeling,</a:t>
            </a:r>
          </a:p>
          <a:p>
            <a:r>
              <a:rPr lang="en-US" dirty="0" smtClean="0"/>
              <a:t>Such as </a:t>
            </a:r>
            <a:r>
              <a:rPr lang="en-US" dirty="0" err="1" smtClean="0"/>
              <a:t>Proc</a:t>
            </a:r>
            <a:r>
              <a:rPr lang="en-US" dirty="0" smtClean="0"/>
              <a:t> </a:t>
            </a:r>
            <a:r>
              <a:rPr lang="en-US" dirty="0" err="1" smtClean="0"/>
              <a:t>Calis</a:t>
            </a:r>
            <a:r>
              <a:rPr lang="en-US" dirty="0" smtClean="0"/>
              <a:t> in SAS.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000" y="291857"/>
            <a:ext cx="6210000" cy="627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2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Trimming Models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paths to drop?  Those not significant?</a:t>
            </a:r>
          </a:p>
          <a:p>
            <a:r>
              <a:rPr lang="en-US" dirty="0" smtClean="0"/>
              <a:t>But with large </a:t>
            </a:r>
            <a:r>
              <a:rPr lang="en-US" i="1" dirty="0" smtClean="0"/>
              <a:t>N</a:t>
            </a:r>
            <a:r>
              <a:rPr lang="en-US" dirty="0" smtClean="0"/>
              <a:t>, even trivial effects will be significant.</a:t>
            </a:r>
          </a:p>
          <a:p>
            <a:r>
              <a:rPr lang="en-US" dirty="0" smtClean="0"/>
              <a:t>Trim any path with |</a:t>
            </a:r>
            <a:r>
              <a:rPr lang="en-US" dirty="0" smtClean="0">
                <a:sym typeface="Symbol"/>
              </a:rPr>
              <a:t>| less than .05?</a:t>
            </a:r>
          </a:p>
          <a:p>
            <a:r>
              <a:rPr lang="en-US" dirty="0" smtClean="0">
                <a:sym typeface="Symbol"/>
              </a:rPr>
              <a:t>And any which have </a:t>
            </a:r>
            <a:r>
              <a:rPr lang="en-US" dirty="0"/>
              <a:t>|</a:t>
            </a:r>
            <a:r>
              <a:rPr lang="en-US" dirty="0">
                <a:sym typeface="Symbol"/>
              </a:rPr>
              <a:t>| less than </a:t>
            </a:r>
            <a:r>
              <a:rPr lang="en-US" dirty="0" smtClean="0">
                <a:sym typeface="Symbol"/>
              </a:rPr>
              <a:t>.1 AND don’t make sense?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45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Evaluating Trimmed Models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model still fit the data adequately after trimming paths?</a:t>
            </a:r>
          </a:p>
          <a:p>
            <a:r>
              <a:rPr lang="en-US" dirty="0" smtClean="0"/>
              <a:t>There are a variety of </a:t>
            </a:r>
            <a:r>
              <a:rPr lang="en-US" dirty="0" smtClean="0">
                <a:hlinkClick r:id="rId2"/>
              </a:rPr>
              <a:t>goodness of fit indices</a:t>
            </a:r>
            <a:r>
              <a:rPr lang="en-US" dirty="0" smtClean="0"/>
              <a:t> that have been developed to answer this question. We shall study these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4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702005"/>
              </p:ext>
            </p:extLst>
          </p:nvPr>
        </p:nvGraphicFramePr>
        <p:xfrm>
          <a:off x="1371599" y="1981200"/>
          <a:ext cx="5867401" cy="3276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8088"/>
                <a:gridCol w="1527570"/>
                <a:gridCol w="1527570"/>
                <a:gridCol w="1374173"/>
              </a:tblGrid>
              <a:tr h="135635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4000">
                          <a:effectLst/>
                        </a:rPr>
                        <a:t/>
                      </a:r>
                      <a:br>
                        <a:rPr lang="en-US" sz="4000">
                          <a:effectLst/>
                        </a:rPr>
                      </a:br>
                      <a:r>
                        <a:rPr lang="en-US" sz="4000">
                          <a:effectLst/>
                        </a:rPr>
                        <a:t> </a:t>
                      </a:r>
                      <a:endParaRPr lang="en-US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4000">
                          <a:effectLst/>
                        </a:rPr>
                        <a:t>IQ</a:t>
                      </a:r>
                      <a:endParaRPr lang="en-US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4000">
                          <a:effectLst/>
                        </a:rPr>
                        <a:t>nAch</a:t>
                      </a:r>
                      <a:endParaRPr lang="en-US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4000">
                          <a:effectLst/>
                        </a:rPr>
                        <a:t>GPA</a:t>
                      </a:r>
                      <a:endParaRPr lang="en-US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4000">
                          <a:effectLst/>
                        </a:rPr>
                        <a:t>SES</a:t>
                      </a:r>
                      <a:endParaRPr lang="en-US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4000">
                          <a:effectLst/>
                        </a:rPr>
                        <a:t>.300</a:t>
                      </a:r>
                      <a:endParaRPr lang="en-US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4000" dirty="0">
                          <a:effectLst/>
                        </a:rPr>
                        <a:t>.410</a:t>
                      </a:r>
                      <a:endParaRPr lang="en-US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4000">
                          <a:effectLst/>
                        </a:rPr>
                        <a:t>.330</a:t>
                      </a:r>
                      <a:endParaRPr lang="en-US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4000">
                          <a:effectLst/>
                        </a:rPr>
                        <a:t>IQ</a:t>
                      </a:r>
                      <a:endParaRPr lang="en-US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4000">
                          <a:effectLst/>
                        </a:rPr>
                        <a:t> </a:t>
                      </a:r>
                      <a:endParaRPr lang="en-US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4000">
                          <a:effectLst/>
                        </a:rPr>
                        <a:t>.160</a:t>
                      </a:r>
                      <a:endParaRPr lang="en-US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4000">
                          <a:effectLst/>
                        </a:rPr>
                        <a:t>.570</a:t>
                      </a:r>
                      <a:endParaRPr lang="en-US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4000">
                          <a:effectLst/>
                        </a:rPr>
                        <a:t>nAch</a:t>
                      </a:r>
                      <a:endParaRPr lang="en-US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4000">
                          <a:effectLst/>
                        </a:rPr>
                        <a:t> </a:t>
                      </a:r>
                      <a:endParaRPr lang="en-US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4000">
                          <a:effectLst/>
                        </a:rPr>
                        <a:t> </a:t>
                      </a:r>
                      <a:endParaRPr lang="en-US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4000" dirty="0">
                          <a:effectLst/>
                        </a:rPr>
                        <a:t>.500</a:t>
                      </a:r>
                      <a:endParaRPr lang="en-US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1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Figure 1A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36628"/>
            <a:ext cx="8458200" cy="5436612"/>
          </a:xfrm>
        </p:spPr>
      </p:pic>
    </p:spTree>
    <p:extLst>
      <p:ext uri="{BB962C8B-B14F-4D97-AF65-F5344CB8AC3E}">
        <p14:creationId xmlns:p14="http://schemas.microsoft.com/office/powerpoint/2010/main" val="157170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hlinkClick r:id="rId2"/>
              </a:rPr>
              <a:t>Path-1.sas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</a:t>
            </a:r>
            <a:r>
              <a:rPr lang="en-US" dirty="0"/>
              <a:t> SOL(TYPE=CORR);</a:t>
            </a:r>
          </a:p>
          <a:p>
            <a:r>
              <a:rPr lang="en-US" dirty="0"/>
              <a:t>INPUT _TYPE_ $ _NAME_ $ SES IQ NACH GPA; cards;</a:t>
            </a:r>
          </a:p>
          <a:p>
            <a:r>
              <a:rPr lang="fr-FR" dirty="0"/>
              <a:t>CORR SES  1.000 0.300 0.410 0.330</a:t>
            </a:r>
          </a:p>
          <a:p>
            <a:r>
              <a:rPr lang="en-US" dirty="0"/>
              <a:t>CORR IQ   0.300 1.000 0.160 0.570</a:t>
            </a:r>
          </a:p>
          <a:p>
            <a:r>
              <a:rPr lang="de-DE" dirty="0"/>
              <a:t>CORR NACH 0.410 0.160 1.000 0.500</a:t>
            </a:r>
          </a:p>
          <a:p>
            <a:r>
              <a:rPr lang="en-US" dirty="0"/>
              <a:t>CORR GPA  0.330 0.570 0.500 1.000</a:t>
            </a:r>
          </a:p>
          <a:p>
            <a:r>
              <a:rPr lang="pt-BR" dirty="0"/>
              <a:t>N      .     50    50    50    </a:t>
            </a:r>
            <a:r>
              <a:rPr lang="pt-BR" dirty="0" smtClean="0"/>
              <a:t>50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3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PROC</a:t>
            </a:r>
            <a:r>
              <a:rPr lang="en-US" sz="4400" dirty="0"/>
              <a:t> </a:t>
            </a:r>
            <a:r>
              <a:rPr lang="en-US" sz="4400" b="1" dirty="0"/>
              <a:t>REG</a:t>
            </a:r>
            <a:r>
              <a:rPr lang="en-US" sz="4400" dirty="0"/>
              <a:t>;</a:t>
            </a:r>
          </a:p>
          <a:p>
            <a:r>
              <a:rPr lang="en-US" sz="4400" dirty="0"/>
              <a:t> Figure_1_GPA: </a:t>
            </a:r>
            <a:endParaRPr lang="en-US" sz="4400" dirty="0" smtClean="0"/>
          </a:p>
          <a:p>
            <a:r>
              <a:rPr lang="en-US" sz="4400" dirty="0" smtClean="0"/>
              <a:t>MODEL </a:t>
            </a:r>
            <a:r>
              <a:rPr lang="en-US" sz="4400" dirty="0"/>
              <a:t>GPA = SES IQ NACH;</a:t>
            </a:r>
          </a:p>
          <a:p>
            <a:r>
              <a:rPr lang="de-DE" sz="4400" dirty="0"/>
              <a:t> Figure_1_nACH: </a:t>
            </a:r>
            <a:endParaRPr lang="de-DE" sz="4400" dirty="0" smtClean="0"/>
          </a:p>
          <a:p>
            <a:r>
              <a:rPr lang="de-DE" sz="4400" dirty="0" smtClean="0"/>
              <a:t>MODEL </a:t>
            </a:r>
            <a:r>
              <a:rPr lang="de-DE" sz="4400" dirty="0"/>
              <a:t>NACH = SES IQ;</a:t>
            </a:r>
          </a:p>
          <a:p>
            <a:r>
              <a:rPr lang="it-IT" sz="3200" dirty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25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Path Coefficients for Predicting GPA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215219"/>
              </p:ext>
            </p:extLst>
          </p:nvPr>
        </p:nvGraphicFramePr>
        <p:xfrm>
          <a:off x="457200" y="1981200"/>
          <a:ext cx="8229600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9188"/>
                <a:gridCol w="1358772"/>
                <a:gridCol w="3741640"/>
              </a:tblGrid>
              <a:tr h="441960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2060"/>
                          </a:solidFill>
                          <a:effectLst/>
                        </a:rPr>
                        <a:t>Variable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2060"/>
                          </a:solidFill>
                          <a:effectLst/>
                        </a:rPr>
                        <a:t>DF</a:t>
                      </a:r>
                      <a:endParaRPr lang="en-US" sz="3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2060"/>
                          </a:solidFill>
                          <a:effectLst/>
                        </a:rPr>
                        <a:t>Parameter</a:t>
                      </a:r>
                      <a:br>
                        <a:rPr lang="en-US" sz="3200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en-US" sz="3200" dirty="0">
                          <a:solidFill>
                            <a:srgbClr val="002060"/>
                          </a:solidFill>
                          <a:effectLst/>
                        </a:rPr>
                        <a:t>Estimate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</a:tr>
              <a:tr h="259080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2060"/>
                          </a:solidFill>
                          <a:effectLst/>
                        </a:rPr>
                        <a:t>SES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3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highlight>
                            <a:srgbClr val="FFFF00"/>
                          </a:highlight>
                        </a:rPr>
                        <a:t>0.00919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</a:tr>
              <a:tr h="259080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2060"/>
                          </a:solidFill>
                          <a:effectLst/>
                        </a:rPr>
                        <a:t>IQ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highlight>
                            <a:srgbClr val="FFFF00"/>
                          </a:highlight>
                        </a:rPr>
                        <a:t>0.50066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</a:tr>
              <a:tr h="259080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2060"/>
                          </a:solidFill>
                          <a:effectLst/>
                        </a:rPr>
                        <a:t>NACH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highlight>
                            <a:srgbClr val="FFFF00"/>
                          </a:highlight>
                        </a:rPr>
                        <a:t>0.41613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76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1519</Words>
  <Application>Microsoft Office PowerPoint</Application>
  <PresentationFormat>On-screen Show (4:3)</PresentationFormat>
  <Paragraphs>173</Paragraphs>
  <Slides>43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Default Design</vt:lpstr>
      <vt:lpstr>Equation</vt:lpstr>
      <vt:lpstr>Path Analysis</vt:lpstr>
      <vt:lpstr>Figure 1</vt:lpstr>
      <vt:lpstr>Exogenous Variables</vt:lpstr>
      <vt:lpstr>Endogenous Variables</vt:lpstr>
      <vt:lpstr>The Data</vt:lpstr>
      <vt:lpstr>Figure 1A</vt:lpstr>
      <vt:lpstr>Path-1.sas</vt:lpstr>
      <vt:lpstr>PowerPoint Presentation</vt:lpstr>
      <vt:lpstr>Path Coefficients for Predicting GPA</vt:lpstr>
      <vt:lpstr>Path Coefficients for Predicting nAch</vt:lpstr>
      <vt:lpstr>Error Coefficients</vt:lpstr>
      <vt:lpstr>Decomposing Correlations</vt:lpstr>
      <vt:lpstr>Figure 1</vt:lpstr>
      <vt:lpstr>The correlation between SES and IQ, r12</vt:lpstr>
      <vt:lpstr>The correlation between SES and nAch, r13 = .410</vt:lpstr>
      <vt:lpstr>The correlation between IQ and nAch, r23 = .16</vt:lpstr>
      <vt:lpstr>The SES - GPA correlation,  r14 = .33</vt:lpstr>
      <vt:lpstr>The IQ - GPA correlation,  r24, =.57</vt:lpstr>
      <vt:lpstr>The nAch - GPA correlation, r34 = .50</vt:lpstr>
      <vt:lpstr>PowerPoint Presentation</vt:lpstr>
      <vt:lpstr>Figure 1A</vt:lpstr>
      <vt:lpstr>The correlation between SES and nAch, r13 = .410</vt:lpstr>
      <vt:lpstr>The correlation between IQ and nAch, r23 = .16</vt:lpstr>
      <vt:lpstr>The SES - GPA correlation,  r14 =.33</vt:lpstr>
      <vt:lpstr>PowerPoint Presentation</vt:lpstr>
      <vt:lpstr>The IQ - GPA correlation,  r24, =.57</vt:lpstr>
      <vt:lpstr>PowerPoint Presentation</vt:lpstr>
      <vt:lpstr>Just-Identified Models</vt:lpstr>
      <vt:lpstr>PowerPoint Presentation</vt:lpstr>
      <vt:lpstr>PowerPoint Presentation</vt:lpstr>
      <vt:lpstr>Over-Identified Models</vt:lpstr>
      <vt:lpstr>PowerPoint Presentation</vt:lpstr>
      <vt:lpstr>PowerPoint Presentation</vt:lpstr>
      <vt:lpstr>A Poorly Fitting Model</vt:lpstr>
      <vt:lpstr>PowerPoint Presentation</vt:lpstr>
      <vt:lpstr>Over-Identified Version of Figure 1</vt:lpstr>
      <vt:lpstr>Figure_6: MODEL GPA = IQ NACH;</vt:lpstr>
      <vt:lpstr>PowerPoint Presentation</vt:lpstr>
      <vt:lpstr>rr = reproduced correlation,  r = original</vt:lpstr>
      <vt:lpstr>A More Complex Model</vt:lpstr>
      <vt:lpstr>PowerPoint Presentation</vt:lpstr>
      <vt:lpstr>Trimming Models</vt:lpstr>
      <vt:lpstr>Evaluating Trimmed Models</vt:lpstr>
    </vt:vector>
  </TitlesOfParts>
  <Company>ECU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Bivariate Linear Correlation</dc:title>
  <dc:creator>Karl L. Wuensch</dc:creator>
  <cp:lastModifiedBy>Karl L. Wuensch</cp:lastModifiedBy>
  <cp:revision>116</cp:revision>
  <cp:lastPrinted>2013-10-17T23:54:57Z</cp:lastPrinted>
  <dcterms:created xsi:type="dcterms:W3CDTF">2004-06-07T16:23:03Z</dcterms:created>
  <dcterms:modified xsi:type="dcterms:W3CDTF">2015-10-09T23:14:21Z</dcterms:modified>
</cp:coreProperties>
</file>