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78" r:id="rId34"/>
    <p:sldId id="279" r:id="rId35"/>
    <p:sldId id="281" r:id="rId36"/>
    <p:sldId id="280" r:id="rId37"/>
    <p:sldId id="282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7" r:id="rId59"/>
    <p:sldId id="318" r:id="rId60"/>
    <p:sldId id="320" r:id="rId61"/>
    <p:sldId id="319" r:id="rId6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C800"/>
    <a:srgbClr val="9900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43FFE-E529-4C85-8F58-4364D9A26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7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CF52B-CD9A-4A0D-B7DB-7428EBD14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BE3C3-D318-48A4-B418-2EB30BCAEA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7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65816-E961-4E1E-AF1C-4B07B1801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97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2378BA-EEFC-4187-817E-217925015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11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517840-2F7B-4D9A-8D88-DF4E62BDD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3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A535F-D195-40CD-94D2-820066A5D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98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F8B30-00BD-441D-B7FF-7FDFAE46F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02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F6B64-BDE1-4730-9DEA-68900924C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86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6A698-126F-41EB-9F1C-1B5B69F6E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6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FF8C6-FD3A-4C70-A75F-D4D3EB405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75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4C980-C101-4AAF-A93B-CDF9BA866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0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100F9-6515-49E1-A509-5BDB3E221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5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AECE8-3DA8-46F1-81B4-FA8B55C16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85654E92-FDFA-4DD8-B3FC-F0F9DDD7D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emf"/><Relationship Id="rId4" Type="http://schemas.openxmlformats.org/officeDocument/2006/relationships/oleObject" Target="../embeddings/Microsoft_Word_97_-_2003_Document1.doc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7030A0"/>
                </a:solidFill>
              </a:rPr>
              <a:t>Multivariate Statistics</a:t>
            </a: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7030A0"/>
                </a:solidFill>
              </a:rPr>
              <a:t>Multiple Regression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7030A0"/>
                </a:solidFill>
              </a:rPr>
              <a:t>Canonical Correlation/Regression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7030A0"/>
                </a:solidFill>
              </a:rPr>
              <a:t>Binary Logistic Regression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7030A0"/>
                </a:solidFill>
              </a:rPr>
              <a:t>Hierarchical Linear Modeling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Hyperspace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mtClean="0"/>
              <a:t>If we </a:t>
            </a:r>
            <a:r>
              <a:rPr lang="en-US" dirty="0"/>
              <a:t>have three or more predictors, our scatter plot will be in </a:t>
            </a:r>
            <a:r>
              <a:rPr lang="en-US" dirty="0" smtClean="0"/>
              <a:t>hyperspace</a:t>
            </a:r>
          </a:p>
          <a:p>
            <a:r>
              <a:rPr lang="en-US" dirty="0" smtClean="0"/>
              <a:t>The </a:t>
            </a:r>
            <a:r>
              <a:rPr lang="en-US" dirty="0"/>
              <a:t>predicted values of Y will be located on the “regression surface” passing through hyperspace in such a way that the sum of the squared residuals is as small as possible.</a:t>
            </a:r>
          </a:p>
        </p:txBody>
      </p:sp>
    </p:spTree>
    <p:extLst>
      <p:ext uri="{BB962C8B-B14F-4D97-AF65-F5344CB8AC3E}">
        <p14:creationId xmlns:p14="http://schemas.microsoft.com/office/powerpoint/2010/main" val="1921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Dimension-Jumping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/>
              <a:t>In univariate regression the predicted values are a constant.  You have a point in one-dimensional </a:t>
            </a:r>
            <a:r>
              <a:rPr lang="en-US" dirty="0" smtClean="0"/>
              <a:t>space.</a:t>
            </a:r>
          </a:p>
          <a:p>
            <a:r>
              <a:rPr lang="en-US" dirty="0" smtClean="0"/>
              <a:t>In </a:t>
            </a:r>
            <a:r>
              <a:rPr lang="en-US" dirty="0"/>
              <a:t>bivariate regression the predicted values form a straight line regression surface in two-dimensional </a:t>
            </a:r>
            <a:r>
              <a:rPr lang="en-US" dirty="0" smtClean="0"/>
              <a:t>space.</a:t>
            </a:r>
          </a:p>
          <a:p>
            <a:r>
              <a:rPr lang="en-US" dirty="0" smtClean="0"/>
              <a:t>In </a:t>
            </a:r>
            <a:r>
              <a:rPr lang="en-US" dirty="0" err="1"/>
              <a:t>trivariate</a:t>
            </a:r>
            <a:r>
              <a:rPr lang="en-US" dirty="0"/>
              <a:t> regression the predicted values form a plane in three dimensional </a:t>
            </a:r>
            <a:r>
              <a:rPr lang="en-US" dirty="0" smtClean="0"/>
              <a:t>space.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48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3333CC"/>
                </a:solidFill>
                <a:cs typeface="Times New Roman" pitchFamily="18" charset="0"/>
              </a:rPr>
              <a:t>Multiple Regression</a:t>
            </a:r>
            <a:endParaRPr lang="en-US" dirty="0" smtClean="0">
              <a:solidFill>
                <a:srgbClr val="3333CC"/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One continuous Y, two or more X variables.</a:t>
            </a:r>
          </a:p>
          <a:p>
            <a:pPr eaLnBrk="1" hangingPunct="1"/>
            <a:r>
              <a:rPr lang="en-US" dirty="0" smtClean="0"/>
              <a:t>X variables may be continuous or dichotomous</a:t>
            </a:r>
          </a:p>
          <a:p>
            <a:pPr eaLnBrk="1" hangingPunct="1"/>
            <a:r>
              <a:rPr lang="en-US" i="1" dirty="0" smtClean="0"/>
              <a:t>k</a:t>
            </a:r>
            <a:r>
              <a:rPr lang="en-US" dirty="0" smtClean="0"/>
              <a:t> groups may be represented by </a:t>
            </a:r>
            <a:r>
              <a:rPr lang="en-US" i="1" dirty="0" smtClean="0"/>
              <a:t>k</a:t>
            </a:r>
            <a:r>
              <a:rPr lang="en-US" dirty="0" smtClean="0"/>
              <a:t>-1 dichotomous dummy variables</a:t>
            </a:r>
          </a:p>
        </p:txBody>
      </p:sp>
    </p:spTree>
    <p:extLst>
      <p:ext uri="{BB962C8B-B14F-4D97-AF65-F5344CB8AC3E}">
        <p14:creationId xmlns:p14="http://schemas.microsoft.com/office/powerpoint/2010/main" val="318476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Weight the X Variables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Create a weighted combination of the </a:t>
            </a:r>
            <a:r>
              <a:rPr lang="en-US" sz="2800" dirty="0" err="1" smtClean="0"/>
              <a:t>Xs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Such that the correlation between Y and</a:t>
            </a:r>
            <a:br>
              <a:rPr lang="en-US" sz="2800" dirty="0" smtClean="0"/>
            </a:br>
            <a:r>
              <a:rPr lang="en-US" sz="2800" dirty="0" smtClean="0"/>
              <a:t>is as large as possible.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That is, </a:t>
            </a:r>
          </a:p>
          <a:p>
            <a:pPr>
              <a:lnSpc>
                <a:spcPct val="90000"/>
              </a:lnSpc>
            </a:pPr>
            <a:r>
              <a:rPr lang="en-US" sz="2800" i="1" dirty="0" smtClean="0"/>
              <a:t>a</a:t>
            </a:r>
            <a:r>
              <a:rPr lang="en-US" sz="2800" dirty="0" smtClean="0"/>
              <a:t> is predicted Y when all </a:t>
            </a:r>
            <a:r>
              <a:rPr lang="en-US" sz="2800" dirty="0" err="1" smtClean="0"/>
              <a:t>Xs</a:t>
            </a:r>
            <a:r>
              <a:rPr lang="en-US" sz="2800" dirty="0" smtClean="0"/>
              <a:t> are zero</a:t>
            </a:r>
          </a:p>
          <a:p>
            <a:pPr>
              <a:lnSpc>
                <a:spcPct val="90000"/>
              </a:lnSpc>
            </a:pPr>
            <a:r>
              <a:rPr lang="en-US" sz="2800" i="1" dirty="0" smtClean="0"/>
              <a:t>b</a:t>
            </a:r>
            <a:r>
              <a:rPr lang="en-US" sz="2800" i="1" baseline="-25000" dirty="0" smtClean="0"/>
              <a:t>i</a:t>
            </a:r>
            <a:r>
              <a:rPr lang="en-US" sz="2800" dirty="0" smtClean="0"/>
              <a:t> is number of points Y changes for each one point change in </a:t>
            </a:r>
            <a:r>
              <a:rPr lang="en-US" sz="2800" i="1" dirty="0" smtClean="0"/>
              <a:t>X</a:t>
            </a:r>
            <a:r>
              <a:rPr lang="en-US" sz="2800" i="1" baseline="-25000" dirty="0" smtClean="0"/>
              <a:t>i</a:t>
            </a:r>
            <a:r>
              <a:rPr lang="en-US" sz="2800" dirty="0" smtClean="0"/>
              <a:t>, above and beyond the effect of all other predictors.</a:t>
            </a:r>
          </a:p>
        </p:txBody>
      </p:sp>
      <p:graphicFrame>
        <p:nvGraphicFramePr>
          <p:cNvPr id="95236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841127826"/>
              </p:ext>
            </p:extLst>
          </p:nvPr>
        </p:nvGraphicFramePr>
        <p:xfrm>
          <a:off x="7315200" y="2895600"/>
          <a:ext cx="4000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7" name="Equation" r:id="rId3" imgW="152280" imgH="203040" progId="Equation.3">
                  <p:embed/>
                </p:oleObj>
              </mc:Choice>
              <mc:Fallback>
                <p:oleObj name="Equation" r:id="rId3" imgW="152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2895600"/>
                        <a:ext cx="4000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52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992121"/>
              </p:ext>
            </p:extLst>
          </p:nvPr>
        </p:nvGraphicFramePr>
        <p:xfrm>
          <a:off x="1622425" y="2057400"/>
          <a:ext cx="6124575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8" name="Equation" r:id="rId5" imgW="2006280" imgH="266400" progId="Equation.3">
                  <p:embed/>
                </p:oleObj>
              </mc:Choice>
              <mc:Fallback>
                <p:oleObj name="Equation" r:id="rId5" imgW="20062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425" y="2057400"/>
                        <a:ext cx="6124575" cy="814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9" name="Object 7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86151177"/>
              </p:ext>
            </p:extLst>
          </p:nvPr>
        </p:nvGraphicFramePr>
        <p:xfrm>
          <a:off x="2320925" y="3832225"/>
          <a:ext cx="45021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9" name="Equation" r:id="rId7" imgW="2374560" imgH="241200" progId="Equation.3">
                  <p:embed/>
                </p:oleObj>
              </mc:Choice>
              <mc:Fallback>
                <p:oleObj name="Equation" r:id="rId7" imgW="23745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0925" y="3832225"/>
                        <a:ext cx="45021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892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Standardized (Beta) Weights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i="1" smtClean="0">
                <a:sym typeface="Symbol" pitchFamily="18" charset="2"/>
              </a:rPr>
              <a:t></a:t>
            </a:r>
            <a:r>
              <a:rPr lang="en-US" i="1" baseline="-25000" smtClean="0">
                <a:sym typeface="Symbol" pitchFamily="18" charset="2"/>
              </a:rPr>
              <a:t>i</a:t>
            </a:r>
            <a:r>
              <a:rPr lang="en-US" smtClean="0">
                <a:sym typeface="Symbol" pitchFamily="18" charset="2"/>
              </a:rPr>
              <a:t> is the number of standard deviations that </a:t>
            </a:r>
            <a:r>
              <a:rPr lang="en-US" i="1" smtClean="0">
                <a:sym typeface="Symbol" pitchFamily="18" charset="2"/>
              </a:rPr>
              <a:t>Y</a:t>
            </a:r>
            <a:r>
              <a:rPr lang="en-US" i="1" baseline="-25000" smtClean="0">
                <a:sym typeface="Symbol" pitchFamily="18" charset="2"/>
              </a:rPr>
              <a:t>i</a:t>
            </a:r>
            <a:r>
              <a:rPr lang="en-US" smtClean="0">
                <a:sym typeface="Symbol" pitchFamily="18" charset="2"/>
              </a:rPr>
              <a:t> changes for each standard deviation change in 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i="1" baseline="-25000" smtClean="0">
                <a:sym typeface="Symbol" pitchFamily="18" charset="2"/>
              </a:rPr>
              <a:t>i</a:t>
            </a:r>
            <a:r>
              <a:rPr lang="en-US" smtClean="0">
                <a:sym typeface="Symbol" pitchFamily="18" charset="2"/>
              </a:rPr>
              <a:t>, above and beyond the effect of all other predictors.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62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332277"/>
              </p:ext>
            </p:extLst>
          </p:nvPr>
        </p:nvGraphicFramePr>
        <p:xfrm>
          <a:off x="1441450" y="1600200"/>
          <a:ext cx="6157913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9" name="Equation" r:id="rId3" imgW="1815840" imgH="266400" progId="Equation.3">
                  <p:embed/>
                </p:oleObj>
              </mc:Choice>
              <mc:Fallback>
                <p:oleObj name="Equation" r:id="rId3" imgW="18158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1600200"/>
                        <a:ext cx="6157913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664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Sequential Analysis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predictors may be entered into the model all at once (simultaneous), or</a:t>
            </a:r>
          </a:p>
          <a:p>
            <a:r>
              <a:rPr lang="en-US" smtClean="0"/>
              <a:t>In sets of one or more (sequential)</a:t>
            </a:r>
          </a:p>
          <a:p>
            <a:r>
              <a:rPr lang="en-US" smtClean="0"/>
              <a:t>Order of entry may be determined by</a:t>
            </a:r>
          </a:p>
          <a:p>
            <a:pPr lvl="1"/>
            <a:r>
              <a:rPr lang="en-US" smtClean="0"/>
              <a:t>Temporal relationships among predictors</a:t>
            </a:r>
          </a:p>
          <a:p>
            <a:pPr lvl="1"/>
            <a:r>
              <a:rPr lang="en-US" smtClean="0"/>
              <a:t>A causal model</a:t>
            </a:r>
          </a:p>
          <a:p>
            <a:pPr lvl="1"/>
            <a:r>
              <a:rPr lang="en-US" smtClean="0"/>
              <a:t>Economic considerations</a:t>
            </a:r>
          </a:p>
          <a:p>
            <a:pPr lvl="1"/>
            <a:r>
              <a:rPr lang="en-US" smtClean="0"/>
              <a:t>Other considerations</a:t>
            </a:r>
          </a:p>
          <a:p>
            <a:pPr lvl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8995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Economic Considerations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Want to predict college GPA.</a:t>
            </a:r>
          </a:p>
          <a:p>
            <a:r>
              <a:rPr lang="en-US" smtClean="0"/>
              <a:t>Enter inexpensive predictors first</a:t>
            </a:r>
          </a:p>
          <a:p>
            <a:pPr lvl="1"/>
            <a:r>
              <a:rPr lang="en-US" smtClean="0"/>
              <a:t>High school GPA</a:t>
            </a:r>
          </a:p>
          <a:p>
            <a:pPr lvl="1"/>
            <a:r>
              <a:rPr lang="en-US" smtClean="0"/>
              <a:t>Verbal and quantitative SAT</a:t>
            </a:r>
          </a:p>
          <a:p>
            <a:pPr lvl="1"/>
            <a:r>
              <a:rPr lang="en-US" smtClean="0"/>
              <a:t>Evaluation of an essay submitted by student</a:t>
            </a:r>
          </a:p>
          <a:p>
            <a:pPr lvl="1"/>
            <a:r>
              <a:rPr lang="en-US" smtClean="0"/>
              <a:t>Ratings from a panel of professors who interviewed the student on campus.</a:t>
            </a:r>
          </a:p>
        </p:txBody>
      </p:sp>
    </p:spTree>
    <p:extLst>
      <p:ext uri="{BB962C8B-B14F-4D97-AF65-F5344CB8AC3E}">
        <p14:creationId xmlns:p14="http://schemas.microsoft.com/office/powerpoint/2010/main" val="345537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Stepwise Selection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 statistical algorithm is used to determine order of entry.</a:t>
            </a:r>
          </a:p>
          <a:p>
            <a:pPr>
              <a:lnSpc>
                <a:spcPct val="90000"/>
              </a:lnSpc>
            </a:pPr>
            <a:r>
              <a:rPr lang="en-US" smtClean="0"/>
              <a:t>The goal is to create a model that has fewer predictors but does nearly as well as a model with all predictors.</a:t>
            </a:r>
          </a:p>
          <a:p>
            <a:pPr>
              <a:lnSpc>
                <a:spcPct val="90000"/>
              </a:lnSpc>
            </a:pPr>
            <a:r>
              <a:rPr lang="en-US" smtClean="0"/>
              <a:t>Stepwise selection is among the most misunderstood analyses known to man.</a:t>
            </a:r>
          </a:p>
          <a:p>
            <a:pPr>
              <a:lnSpc>
                <a:spcPct val="90000"/>
              </a:lnSpc>
            </a:pPr>
            <a:r>
              <a:rPr lang="en-US" smtClean="0"/>
              <a:t>It commonly leads to inappropriate conclusions.</a:t>
            </a:r>
          </a:p>
        </p:txBody>
      </p:sp>
    </p:spTree>
    <p:extLst>
      <p:ext uri="{BB962C8B-B14F-4D97-AF65-F5344CB8AC3E}">
        <p14:creationId xmlns:p14="http://schemas.microsoft.com/office/powerpoint/2010/main" val="164958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Who Will Fail College Physics?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McCammon, S., Golden, J., &amp; Wuensch, K. L. (1988) </a:t>
            </a:r>
          </a:p>
          <a:p>
            <a:r>
              <a:rPr lang="en-US" smtClean="0"/>
              <a:t>Predict grades in physics classes from</a:t>
            </a:r>
          </a:p>
          <a:p>
            <a:pPr lvl="1"/>
            <a:r>
              <a:rPr lang="en-US" smtClean="0"/>
              <a:t>Critical Thinking test scores (CT)</a:t>
            </a:r>
          </a:p>
          <a:p>
            <a:pPr lvl="1"/>
            <a:r>
              <a:rPr lang="en-US" smtClean="0"/>
              <a:t>Thurstone’s Primary Mental Abilities Test  (IQ)</a:t>
            </a:r>
          </a:p>
          <a:p>
            <a:pPr lvl="1"/>
            <a:r>
              <a:rPr lang="en-US" smtClean="0"/>
              <a:t>Arithmetic skills test scores  (ARI)</a:t>
            </a:r>
          </a:p>
          <a:p>
            <a:pPr lvl="1"/>
            <a:r>
              <a:rPr lang="en-US" smtClean="0"/>
              <a:t>Algebra skills test scores   (ALG)</a:t>
            </a:r>
          </a:p>
          <a:p>
            <a:pPr lvl="1"/>
            <a:r>
              <a:rPr lang="en-US" smtClean="0"/>
              <a:t>Math anxiety scale scores  (ANX)</a:t>
            </a:r>
          </a:p>
        </p:txBody>
      </p:sp>
    </p:spTree>
    <p:extLst>
      <p:ext uri="{BB962C8B-B14F-4D97-AF65-F5344CB8AC3E}">
        <p14:creationId xmlns:p14="http://schemas.microsoft.com/office/powerpoint/2010/main" val="112358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Simultaneous Analysis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i="1" dirty="0" smtClean="0"/>
              <a:t>R</a:t>
            </a:r>
            <a:r>
              <a:rPr lang="en-US" dirty="0" smtClean="0"/>
              <a:t> is the correlation between the observed values of Y and the predicted values of Y</a:t>
            </a:r>
          </a:p>
          <a:p>
            <a:pPr>
              <a:lnSpc>
                <a:spcPct val="90000"/>
              </a:lnSpc>
            </a:pPr>
            <a:r>
              <a:rPr lang="en-US" i="1" dirty="0" smtClean="0"/>
              <a:t>R</a:t>
            </a:r>
            <a:r>
              <a:rPr lang="en-US" dirty="0" smtClean="0"/>
              <a:t> = .40 and was statistically significant.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Model explained 16% of the variance in grades.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Every predictor was sig. correlated with grades (zero-order </a:t>
            </a:r>
            <a:r>
              <a:rPr lang="en-US" i="1" dirty="0" smtClean="0"/>
              <a:t>r</a:t>
            </a:r>
            <a:r>
              <a:rPr lang="en-US" dirty="0" smtClean="0"/>
              <a:t>).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But in the model only ALG and CT had significant unique effects.</a:t>
            </a:r>
          </a:p>
        </p:txBody>
      </p:sp>
    </p:spTree>
    <p:extLst>
      <p:ext uri="{BB962C8B-B14F-4D97-AF65-F5344CB8AC3E}">
        <p14:creationId xmlns:p14="http://schemas.microsoft.com/office/powerpoint/2010/main" val="56853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CC"/>
                </a:solidFill>
              </a:rPr>
              <a:t>Review of OLS Regression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Univariate regression</a:t>
            </a:r>
          </a:p>
          <a:p>
            <a:r>
              <a:rPr lang="en-US" dirty="0" smtClean="0"/>
              <a:t>You </a:t>
            </a:r>
            <a:r>
              <a:rPr lang="en-US" dirty="0"/>
              <a:t>have only one variable, Y.  Predicted Y will be that value which satisfies the least </a:t>
            </a:r>
            <a:r>
              <a:rPr lang="en-US" dirty="0" smtClean="0"/>
              <a:t>squares criterion, minimizing the sum of the squared deviations between Y and predicted Y.</a:t>
            </a:r>
          </a:p>
          <a:p>
            <a:r>
              <a:rPr lang="en-US" dirty="0" smtClean="0"/>
              <a:t>Predicted Y = the intercept = the mean.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054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Stepwise Analysis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Tried both Forwards Selection and Backwards Selection</a:t>
            </a:r>
          </a:p>
          <a:p>
            <a:pPr>
              <a:lnSpc>
                <a:spcPct val="90000"/>
              </a:lnSpc>
            </a:pPr>
            <a:r>
              <a:rPr lang="en-US" smtClean="0"/>
              <a:t>Both led to a model with only ALG and CT.</a:t>
            </a:r>
          </a:p>
          <a:p>
            <a:pPr>
              <a:lnSpc>
                <a:spcPct val="90000"/>
              </a:lnSpc>
            </a:pPr>
            <a:r>
              <a:rPr lang="en-US" smtClean="0"/>
              <a:t>We recommended that Physics use just the ALG and CT tests to predict who is at risk of failing.</a:t>
            </a:r>
          </a:p>
          <a:p>
            <a:pPr>
              <a:lnSpc>
                <a:spcPct val="90000"/>
              </a:lnSpc>
            </a:pPr>
            <a:r>
              <a:rPr lang="en-US" smtClean="0"/>
              <a:t>The motivation for using stepwise was economic – why use 5 predictors when 2 will do as well?</a:t>
            </a:r>
          </a:p>
        </p:txBody>
      </p:sp>
    </p:spTree>
    <p:extLst>
      <p:ext uri="{BB962C8B-B14F-4D97-AF65-F5344CB8AC3E}">
        <p14:creationId xmlns:p14="http://schemas.microsoft.com/office/powerpoint/2010/main" val="116070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Does Sex Matter?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McCammon insisted that I address this issue.</a:t>
            </a:r>
          </a:p>
          <a:p>
            <a:r>
              <a:rPr lang="en-US" smtClean="0"/>
              <a:t>Means and variances differed little between the sexes.</a:t>
            </a:r>
          </a:p>
          <a:p>
            <a:r>
              <a:rPr lang="en-US" smtClean="0"/>
              <a:t>Just to please McCammon, I did the analysis separately for men and women.</a:t>
            </a:r>
          </a:p>
        </p:txBody>
      </p:sp>
    </p:spTree>
    <p:extLst>
      <p:ext uri="{BB962C8B-B14F-4D97-AF65-F5344CB8AC3E}">
        <p14:creationId xmlns:p14="http://schemas.microsoft.com/office/powerpoint/2010/main" val="429267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Sex Matters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Among the men, not a single predictor was significantly related to grades.</a:t>
            </a:r>
          </a:p>
          <a:p>
            <a:r>
              <a:rPr lang="en-US" smtClean="0"/>
              <a:t>Among the women, every predictor was significantly related to grades.</a:t>
            </a:r>
          </a:p>
          <a:p>
            <a:r>
              <a:rPr lang="en-US" smtClean="0"/>
              <a:t>Women’s performance is class is well related to their abilities.</a:t>
            </a:r>
          </a:p>
          <a:p>
            <a:r>
              <a:rPr lang="en-US" smtClean="0"/>
              <a:t>There must be some other more important factor for predicting men’s performance.</a:t>
            </a:r>
          </a:p>
        </p:txBody>
      </p:sp>
    </p:spTree>
    <p:extLst>
      <p:ext uri="{BB962C8B-B14F-4D97-AF65-F5344CB8AC3E}">
        <p14:creationId xmlns:p14="http://schemas.microsoft.com/office/powerpoint/2010/main" val="188135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Expert Reviewers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Those at the physics journal to which we submitted the manuscript rejected it.</a:t>
            </a:r>
          </a:p>
          <a:p>
            <a:r>
              <a:rPr lang="en-US" dirty="0" smtClean="0"/>
              <a:t>They argued that it was not appropriate to publish an unexpected finding (the sex difference).</a:t>
            </a:r>
          </a:p>
          <a:p>
            <a:r>
              <a:rPr lang="en-US" dirty="0" smtClean="0"/>
              <a:t>Such “hypothesis-induced blindness” is not all that uncommon, unfortunately.</a:t>
            </a:r>
          </a:p>
        </p:txBody>
      </p:sp>
    </p:spTree>
    <p:extLst>
      <p:ext uri="{BB962C8B-B14F-4D97-AF65-F5344CB8AC3E}">
        <p14:creationId xmlns:p14="http://schemas.microsoft.com/office/powerpoint/2010/main" val="334778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Political Correctness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We submitted the manuscript to a Science Education journal.</a:t>
            </a:r>
          </a:p>
          <a:p>
            <a:r>
              <a:rPr lang="en-US" smtClean="0"/>
              <a:t>One reviewer insisted that it not be published as it is “sexist” to compare the sexes.</a:t>
            </a:r>
          </a:p>
          <a:p>
            <a:r>
              <a:rPr lang="en-US" smtClean="0"/>
              <a:t>We convinced the editor otherwise.</a:t>
            </a:r>
          </a:p>
        </p:txBody>
      </p:sp>
    </p:spTree>
    <p:extLst>
      <p:ext uri="{BB962C8B-B14F-4D97-AF65-F5344CB8AC3E}">
        <p14:creationId xmlns:p14="http://schemas.microsoft.com/office/powerpoint/2010/main" val="132368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3333CC"/>
                </a:solidFill>
                <a:cs typeface="Times New Roman" pitchFamily="18" charset="0"/>
              </a:rPr>
              <a:t>Canonical Correlation/Regression</a:t>
            </a:r>
            <a:endParaRPr lang="en-US" dirty="0" smtClean="0">
              <a:solidFill>
                <a:srgbClr val="3333CC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AKA multiple, multiple regression</a:t>
            </a:r>
          </a:p>
          <a:p>
            <a:pPr eaLnBrk="1" hangingPunct="1"/>
            <a:r>
              <a:rPr lang="en-US" dirty="0" smtClean="0"/>
              <a:t>AKA multivariate multiple regression</a:t>
            </a:r>
          </a:p>
          <a:p>
            <a:pPr eaLnBrk="1" hangingPunct="1"/>
            <a:r>
              <a:rPr lang="en-US" dirty="0" smtClean="0"/>
              <a:t>Have two sets of variables (</a:t>
            </a:r>
            <a:r>
              <a:rPr lang="en-US" dirty="0" err="1" smtClean="0"/>
              <a:t>Xs</a:t>
            </a:r>
            <a:r>
              <a:rPr lang="en-US" dirty="0" smtClean="0"/>
              <a:t> and Ys)</a:t>
            </a:r>
          </a:p>
          <a:p>
            <a:pPr eaLnBrk="1" hangingPunct="1"/>
            <a:r>
              <a:rPr lang="en-US" dirty="0" smtClean="0"/>
              <a:t>Create a pair of canonical </a:t>
            </a:r>
            <a:r>
              <a:rPr lang="en-US" dirty="0" err="1" smtClean="0"/>
              <a:t>variates</a:t>
            </a:r>
            <a:endParaRPr lang="en-US" dirty="0" smtClean="0"/>
          </a:p>
          <a:p>
            <a:pPr lvl="1" eaLnBrk="1" hangingPunct="1"/>
            <a:r>
              <a:rPr lang="en-US" dirty="0" smtClean="0"/>
              <a:t> 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en-US" i="1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en-US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+ 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en-US" i="1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en-US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+ .... + </a:t>
            </a:r>
            <a:r>
              <a:rPr lang="en-US" i="1" dirty="0" err="1" smtClean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en-US" i="1" baseline="-30000" dirty="0" err="1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en-US" i="1" baseline="-30000" dirty="0" err="1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dirty="0" smtClean="0"/>
              <a:t> , and</a:t>
            </a:r>
          </a:p>
          <a:p>
            <a:pPr lvl="1" eaLnBrk="1" hangingPunct="1"/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 b</a:t>
            </a:r>
            <a:r>
              <a:rPr lang="en-US" i="1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Y</a:t>
            </a:r>
            <a:r>
              <a:rPr lang="en-US" baseline="-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+ 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b</a:t>
            </a:r>
            <a:r>
              <a:rPr lang="en-US" i="1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Y</a:t>
            </a:r>
            <a:r>
              <a:rPr lang="en-US" baseline="-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+ .... + </a:t>
            </a:r>
            <a:r>
              <a:rPr lang="en-US" i="1" dirty="0" err="1" smtClean="0">
                <a:solidFill>
                  <a:srgbClr val="000000"/>
                </a:solidFill>
                <a:cs typeface="Times New Roman" pitchFamily="18" charset="0"/>
              </a:rPr>
              <a:t>b</a:t>
            </a:r>
            <a:r>
              <a:rPr lang="en-US" i="1" baseline="-30000" dirty="0" err="1" smtClean="0">
                <a:solidFill>
                  <a:srgbClr val="000000"/>
                </a:solidFill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Y</a:t>
            </a:r>
            <a:r>
              <a:rPr lang="en-US" i="1" baseline="-30000" dirty="0" err="1" smtClean="0">
                <a:solidFill>
                  <a:srgbClr val="000000"/>
                </a:solidFill>
                <a:cs typeface="Times New Roman" pitchFamily="18" charset="0"/>
              </a:rPr>
              <a:t>m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Such that the correlation between the canonical </a:t>
            </a:r>
            <a:r>
              <a:rPr lang="en-US" dirty="0" err="1" smtClean="0"/>
              <a:t>variates</a:t>
            </a:r>
            <a:r>
              <a:rPr lang="en-US" dirty="0" smtClean="0"/>
              <a:t> is as large as possible.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7030A0"/>
                </a:solidFill>
              </a:rPr>
              <a:t>Patel, Long, McCammon, &amp; Wuensch (1995)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sz="2800" smtClean="0"/>
              <a:t>Male college students</a:t>
            </a:r>
          </a:p>
          <a:p>
            <a:r>
              <a:rPr lang="en-US" sz="2800" smtClean="0"/>
              <a:t>Xs = Personality variables (MMPI)</a:t>
            </a:r>
          </a:p>
          <a:p>
            <a:pPr lvl="1"/>
            <a:r>
              <a:rPr lang="en-US" sz="2400" smtClean="0"/>
              <a:t>PD (psychopathically deviant, Scale 4) – social maladjustment and hostility</a:t>
            </a:r>
          </a:p>
          <a:p>
            <a:pPr lvl="1"/>
            <a:r>
              <a:rPr lang="en-US" sz="2400" smtClean="0"/>
              <a:t>MF (masculinity/femininity, Scale 5) – in men, low scores = stereotypical masculinity</a:t>
            </a:r>
          </a:p>
          <a:p>
            <a:pPr lvl="1"/>
            <a:r>
              <a:rPr lang="en-US" sz="2400" smtClean="0"/>
              <a:t>MA (hypomania, Scale 9) – overactivity, flight of ideas, low frustration tolerance, narcissism, irritability, restlessness, hostility, and difficulty with controlling impulses</a:t>
            </a:r>
          </a:p>
          <a:p>
            <a:pPr lvl="1"/>
            <a:r>
              <a:rPr lang="en-US" sz="2400" smtClean="0"/>
              <a:t>Scale K (clinical defensiveness) – low scores = unusually frank.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Ys: </a:t>
            </a:r>
            <a:r>
              <a:rPr lang="en-US" dirty="0" err="1" smtClean="0">
                <a:solidFill>
                  <a:srgbClr val="7030A0"/>
                </a:solidFill>
              </a:rPr>
              <a:t>Homonegativity</a:t>
            </a:r>
            <a:r>
              <a:rPr lang="en-US" dirty="0" smtClean="0">
                <a:solidFill>
                  <a:srgbClr val="7030A0"/>
                </a:solidFill>
              </a:rPr>
              <a:t> Variables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smtClean="0"/>
              <a:t>IAH (Index of Attitudes Towards Homosexuals) </a:t>
            </a:r>
          </a:p>
          <a:p>
            <a:pPr lvl="1"/>
            <a:r>
              <a:rPr lang="en-US" smtClean="0"/>
              <a:t>Affective component of “homophobia,” disgust.</a:t>
            </a:r>
          </a:p>
          <a:p>
            <a:pPr lvl="1"/>
            <a:r>
              <a:rPr lang="en-US" smtClean="0"/>
              <a:t>High scores – discomfort around homosexuals</a:t>
            </a:r>
          </a:p>
          <a:p>
            <a:r>
              <a:rPr lang="en-US" smtClean="0"/>
              <a:t>SBS (self-report behavior scale)</a:t>
            </a:r>
          </a:p>
          <a:p>
            <a:pPr lvl="1"/>
            <a:r>
              <a:rPr lang="en-US" smtClean="0"/>
              <a:t>Past negative actions towards male homosexuals</a:t>
            </a:r>
          </a:p>
          <a:p>
            <a:pPr lvl="1"/>
            <a:r>
              <a:rPr lang="en-US" smtClean="0"/>
              <a:t>High score – high frequency of such actions.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What is a Canonical </a:t>
            </a:r>
            <a:r>
              <a:rPr lang="en-US" dirty="0" err="1" smtClean="0">
                <a:solidFill>
                  <a:srgbClr val="7030A0"/>
                </a:solidFill>
              </a:rPr>
              <a:t>Variate</a:t>
            </a:r>
            <a:r>
              <a:rPr lang="en-US" dirty="0" smtClean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weighted linear combination of variables</a:t>
            </a:r>
          </a:p>
          <a:p>
            <a:r>
              <a:rPr lang="en-US" smtClean="0"/>
              <a:t>You can think of it as</a:t>
            </a:r>
          </a:p>
          <a:p>
            <a:pPr lvl="1"/>
            <a:r>
              <a:rPr lang="en-US" smtClean="0"/>
              <a:t>Something (a superordinate variable) you have created from several variables, or</a:t>
            </a:r>
          </a:p>
          <a:p>
            <a:pPr lvl="1"/>
            <a:r>
              <a:rPr lang="en-US" smtClean="0"/>
              <a:t>An estimate of an construct, a latent variable, a dimension that causes variance in the observed variables.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7030A0"/>
                </a:solidFill>
              </a:rPr>
              <a:t>What is This Thing I Have Created or Discovered?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Look at the standardized weights used to construct the canonical variate.</a:t>
            </a:r>
          </a:p>
          <a:p>
            <a:r>
              <a:rPr lang="en-US" smtClean="0"/>
              <a:t>Even better, look at the loadings</a:t>
            </a:r>
          </a:p>
          <a:p>
            <a:pPr lvl="1"/>
            <a:r>
              <a:rPr lang="en-US" smtClean="0"/>
              <a:t>Compute, for each case, a score on the canonical variate.</a:t>
            </a:r>
          </a:p>
          <a:p>
            <a:pPr lvl="1"/>
            <a:r>
              <a:rPr lang="en-US" smtClean="0"/>
              <a:t>Correlate those scores with scores on the original variables in its set.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2400"/>
            <a:ext cx="7239000" cy="488188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988906"/>
              </p:ext>
            </p:extLst>
          </p:nvPr>
        </p:nvGraphicFramePr>
        <p:xfrm>
          <a:off x="5715000" y="5087957"/>
          <a:ext cx="3265954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1" name="Equation" r:id="rId4" imgW="1104840" imgH="431640" progId="Equation.3">
                  <p:embed/>
                </p:oleObj>
              </mc:Choice>
              <mc:Fallback>
                <p:oleObj name="Equation" r:id="rId4" imgW="110484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15000" y="5087957"/>
                        <a:ext cx="3265954" cy="1276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5410200"/>
            <a:ext cx="533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 smtClean="0"/>
              <a:t>You have seen this variance before: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40945895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The Weights</a:t>
            </a:r>
          </a:p>
        </p:txBody>
      </p:sp>
      <p:graphicFrame>
        <p:nvGraphicFramePr>
          <p:cNvPr id="72771" name="Group 6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852340"/>
              </p:ext>
            </p:extLst>
          </p:nvPr>
        </p:nvGraphicFramePr>
        <p:xfrm>
          <a:off x="152400" y="1676400"/>
          <a:ext cx="4724400" cy="4663440"/>
        </p:xfrm>
        <a:graphic>
          <a:graphicData uri="http://schemas.openxmlformats.org/drawingml/2006/table">
            <a:tbl>
              <a:tblPr/>
              <a:tblGrid>
                <a:gridCol w="2362200"/>
                <a:gridCol w="236220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MMPI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Femininity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-.61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Scale 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Psycho. Dev.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.43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Hypomania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.46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Homoneg.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SBS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772" name="Text Box 68"/>
          <p:cNvSpPr txBox="1">
            <a:spLocks noChangeArrowheads="1"/>
          </p:cNvSpPr>
          <p:nvPr/>
        </p:nvSpPr>
        <p:spPr bwMode="auto">
          <a:xfrm>
            <a:off x="5562600" y="1524000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2773" name="Text Box 69"/>
          <p:cNvSpPr txBox="1">
            <a:spLocks noChangeArrowheads="1"/>
          </p:cNvSpPr>
          <p:nvPr/>
        </p:nvSpPr>
        <p:spPr bwMode="auto">
          <a:xfrm>
            <a:off x="5105400" y="1752600"/>
            <a:ext cx="403860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/>
              <a:t>Being stereotypically masculine, unusually frank, psycho. deviant, and hypomanic is associated with acting negatively towards gays.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The Loadings</a:t>
            </a:r>
          </a:p>
        </p:txBody>
      </p:sp>
      <p:graphicFrame>
        <p:nvGraphicFramePr>
          <p:cNvPr id="7475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404589"/>
              </p:ext>
            </p:extLst>
          </p:nvPr>
        </p:nvGraphicFramePr>
        <p:xfrm>
          <a:off x="152400" y="1676400"/>
          <a:ext cx="4724400" cy="4663440"/>
        </p:xfrm>
        <a:graphic>
          <a:graphicData uri="http://schemas.openxmlformats.org/drawingml/2006/table">
            <a:tbl>
              <a:tblPr/>
              <a:tblGrid>
                <a:gridCol w="2362200"/>
                <a:gridCol w="236220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MMPI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Scale 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-.53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Hypomania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.53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Femininity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-.49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Psycho. Dev.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.32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Homoneg.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SBS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787" name="Text Box 35"/>
          <p:cNvSpPr txBox="1">
            <a:spLocks noChangeArrowheads="1"/>
          </p:cNvSpPr>
          <p:nvPr/>
        </p:nvSpPr>
        <p:spPr bwMode="auto">
          <a:xfrm>
            <a:off x="5562600" y="1524000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4788" name="Text Box 36"/>
          <p:cNvSpPr txBox="1">
            <a:spLocks noChangeArrowheads="1"/>
          </p:cNvSpPr>
          <p:nvPr/>
        </p:nvSpPr>
        <p:spPr bwMode="auto">
          <a:xfrm>
            <a:off x="5105400" y="1752600"/>
            <a:ext cx="403860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/>
              <a:t>Being </a:t>
            </a:r>
            <a:r>
              <a:rPr lang="en-US" sz="3200" b="0" dirty="0" smtClean="0"/>
              <a:t>unusually frank, hypomanic, stereotypically masculine,  and psycho</a:t>
            </a:r>
            <a:r>
              <a:rPr lang="en-US" sz="3200" b="0" dirty="0"/>
              <a:t>. deviant, </a:t>
            </a:r>
            <a:r>
              <a:rPr lang="en-US" sz="3200" b="0" dirty="0" smtClean="0"/>
              <a:t>is </a:t>
            </a:r>
            <a:r>
              <a:rPr lang="en-US" sz="3200" b="0" dirty="0"/>
              <a:t>associated with being uncomfortable around and acting negatively towards gays.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Weights or Loadings?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Like the Beta weights in a multiple regression, the weights for a canonical variate can be deceptive.</a:t>
            </a:r>
          </a:p>
          <a:p>
            <a:r>
              <a:rPr lang="en-US" smtClean="0"/>
              <a:t>If two variables within a set are well correlated with each other, one or both weights may be artificially low.</a:t>
            </a:r>
          </a:p>
          <a:p>
            <a:r>
              <a:rPr lang="en-US" smtClean="0"/>
              <a:t>I generally prefer to interpret loadings.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7030A0"/>
                </a:solidFill>
              </a:rPr>
              <a:t>A Second Pair of Canonical </a:t>
            </a:r>
            <a:r>
              <a:rPr lang="en-US" sz="4000" dirty="0" err="1" smtClean="0">
                <a:solidFill>
                  <a:srgbClr val="7030A0"/>
                </a:solidFill>
              </a:rPr>
              <a:t>Variates</a:t>
            </a:r>
            <a:endParaRPr lang="en-US" sz="4000" dirty="0" smtClean="0">
              <a:solidFill>
                <a:srgbClr val="7030A0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There likely is variance in the variables that was not “captured” by the first pair of canonical variates.</a:t>
            </a:r>
          </a:p>
          <a:p>
            <a:r>
              <a:rPr lang="en-US" smtClean="0"/>
              <a:t>We can create a second pair, orthogonal to the first, from that residual variance.</a:t>
            </a:r>
          </a:p>
          <a:p>
            <a:r>
              <a:rPr lang="en-US" smtClean="0"/>
              <a:t>The number of pairs of canonical variates we can create is equal to the number of variables in the smaller set.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The Second Pair of Weights</a:t>
            </a:r>
          </a:p>
        </p:txBody>
      </p:sp>
      <p:graphicFrame>
        <p:nvGraphicFramePr>
          <p:cNvPr id="77827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748597"/>
              </p:ext>
            </p:extLst>
          </p:nvPr>
        </p:nvGraphicFramePr>
        <p:xfrm>
          <a:off x="152400" y="1676400"/>
          <a:ext cx="4724400" cy="4663440"/>
        </p:xfrm>
        <a:graphic>
          <a:graphicData uri="http://schemas.openxmlformats.org/drawingml/2006/table">
            <a:tbl>
              <a:tblPr/>
              <a:tblGrid>
                <a:gridCol w="2362200"/>
                <a:gridCol w="236220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MMPI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Femininity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.70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Hypomania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Psycho. Dev.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Scale 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Homoneg.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SBS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.57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859" name="Text Box 35"/>
          <p:cNvSpPr txBox="1">
            <a:spLocks noChangeArrowheads="1"/>
          </p:cNvSpPr>
          <p:nvPr/>
        </p:nvSpPr>
        <p:spPr bwMode="auto">
          <a:xfrm>
            <a:off x="5562600" y="1524000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7860" name="Text Box 36"/>
          <p:cNvSpPr txBox="1">
            <a:spLocks noChangeArrowheads="1"/>
          </p:cNvSpPr>
          <p:nvPr/>
        </p:nvSpPr>
        <p:spPr bwMode="auto">
          <a:xfrm>
            <a:off x="5105400" y="1752600"/>
            <a:ext cx="4038600" cy="447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/>
              <a:t>Being unusually feminine and hypomanic is associated with not being uncomfortable around gays but acting negatively towards them anyhow.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The Equal Opportunity Bully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we to make of “not being uncomfortable around gays but acting negatively towards them anyhow.”</a:t>
            </a:r>
          </a:p>
          <a:p>
            <a:r>
              <a:rPr lang="en-US" dirty="0" smtClean="0"/>
              <a:t>One student called this “the equal opportunity bully.”</a:t>
            </a:r>
          </a:p>
          <a:p>
            <a:r>
              <a:rPr lang="en-US" dirty="0" smtClean="0"/>
              <a:t>He acts negatively towards everybody, gay or straight.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The Second Pair of Loadings</a:t>
            </a:r>
          </a:p>
        </p:txBody>
      </p:sp>
      <p:graphicFrame>
        <p:nvGraphicFramePr>
          <p:cNvPr id="78851" name="Group 3"/>
          <p:cNvGraphicFramePr>
            <a:graphicFrameLocks noGrp="1"/>
          </p:cNvGraphicFramePr>
          <p:nvPr>
            <p:ph idx="1"/>
          </p:nvPr>
        </p:nvGraphicFramePr>
        <p:xfrm>
          <a:off x="152400" y="1676400"/>
          <a:ext cx="4724400" cy="4663440"/>
        </p:xfrm>
        <a:graphic>
          <a:graphicData uri="http://schemas.openxmlformats.org/drawingml/2006/table">
            <a:tbl>
              <a:tblPr/>
              <a:tblGrid>
                <a:gridCol w="2362200"/>
                <a:gridCol w="236220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MMPI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Femininity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.76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Hypomania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.72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Psycho. Dev.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.21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Scale 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Psycho. Dev.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.21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Homoneg.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SBS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883" name="Text Box 35"/>
          <p:cNvSpPr txBox="1">
            <a:spLocks noChangeArrowheads="1"/>
          </p:cNvSpPr>
          <p:nvPr/>
        </p:nvSpPr>
        <p:spPr bwMode="auto">
          <a:xfrm>
            <a:off x="5562600" y="1524000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8884" name="Text Box 36"/>
          <p:cNvSpPr txBox="1">
            <a:spLocks noChangeArrowheads="1"/>
          </p:cNvSpPr>
          <p:nvPr/>
        </p:nvSpPr>
        <p:spPr bwMode="auto">
          <a:xfrm>
            <a:off x="5105400" y="1752600"/>
            <a:ext cx="40386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/>
              <a:t>Being unusually feminine and hypomanic is associated with not being uncomfortable around gays.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The Canonical Correlations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Compute canonical variate scores for each case.</a:t>
            </a:r>
          </a:p>
          <a:p>
            <a:r>
              <a:rPr lang="en-US" smtClean="0"/>
              <a:t>Correlate each with its pairmate.</a:t>
            </a:r>
          </a:p>
          <a:p>
            <a:r>
              <a:rPr lang="en-US" smtClean="0"/>
              <a:t>Will always be highest for first pair, lower for each subsequent pair.</a:t>
            </a:r>
          </a:p>
          <a:p>
            <a:r>
              <a:rPr lang="en-US" smtClean="0"/>
              <a:t>Here, the canonical corrs are .38 and .32.</a:t>
            </a:r>
          </a:p>
          <a:p>
            <a:r>
              <a:rPr lang="en-US" smtClean="0"/>
              <a:t>Both were statistically significant.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CC"/>
                </a:solidFill>
              </a:rPr>
              <a:t>Binary Logistic Regression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criterion variable is dichotomous.</a:t>
            </a:r>
          </a:p>
          <a:p>
            <a:r>
              <a:rPr lang="en-US" dirty="0" smtClean="0"/>
              <a:t>Predictor variables may be categorical or continuous.</a:t>
            </a:r>
          </a:p>
          <a:p>
            <a:r>
              <a:rPr lang="en-US" dirty="0" smtClean="0"/>
              <a:t>If predictors are all continuous and nicely distributed, may use discriminant function analysis instead.</a:t>
            </a:r>
          </a:p>
          <a:p>
            <a:r>
              <a:rPr lang="en-US" dirty="0" smtClean="0"/>
              <a:t>If predictors are all categorical, may use </a:t>
            </a:r>
            <a:r>
              <a:rPr lang="en-US" dirty="0" err="1" smtClean="0"/>
              <a:t>logit</a:t>
            </a:r>
            <a:r>
              <a:rPr lang="en-US" dirty="0" smtClean="0"/>
              <a:t> analysis instead.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Wuensch &amp; </a:t>
            </a:r>
            <a:r>
              <a:rPr lang="en-US" dirty="0" err="1" smtClean="0">
                <a:solidFill>
                  <a:srgbClr val="7030A0"/>
                </a:solidFill>
              </a:rPr>
              <a:t>Poteat</a:t>
            </a:r>
            <a:r>
              <a:rPr lang="en-US" dirty="0" smtClean="0">
                <a:solidFill>
                  <a:srgbClr val="7030A0"/>
                </a:solidFill>
              </a:rPr>
              <a:t>, 1998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Cats being used as research subjects.</a:t>
            </a:r>
          </a:p>
          <a:p>
            <a:r>
              <a:rPr lang="en-US" smtClean="0"/>
              <a:t>Stereotaxic surgery.</a:t>
            </a:r>
          </a:p>
          <a:p>
            <a:r>
              <a:rPr lang="en-US" smtClean="0"/>
              <a:t>Subjects pretend they are on university research committee.</a:t>
            </a:r>
          </a:p>
          <a:p>
            <a:r>
              <a:rPr lang="en-US" smtClean="0"/>
              <a:t>Complaint filed by animal rights group.</a:t>
            </a:r>
          </a:p>
          <a:p>
            <a:r>
              <a:rPr lang="en-US" smtClean="0"/>
              <a:t>Vote to stop or continue the research.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CC"/>
                </a:solidFill>
              </a:rPr>
              <a:t>Bivariate Regression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/>
              <a:t>Here we have a value of X associated with each value of </a:t>
            </a:r>
            <a:r>
              <a:rPr lang="en-US" dirty="0" smtClean="0"/>
              <a:t>Y.</a:t>
            </a:r>
          </a:p>
          <a:p>
            <a:r>
              <a:rPr lang="en-US" dirty="0" smtClean="0"/>
              <a:t>If </a:t>
            </a:r>
            <a:r>
              <a:rPr lang="en-US" dirty="0"/>
              <a:t>X and Y are not independent, we can reduce the residual (error) variance by using a bivariate </a:t>
            </a:r>
            <a:r>
              <a:rPr lang="en-US" dirty="0" smtClean="0"/>
              <a:t>model.</a:t>
            </a:r>
          </a:p>
          <a:p>
            <a:r>
              <a:rPr lang="en-US" dirty="0" smtClean="0"/>
              <a:t>Using </a:t>
            </a:r>
            <a:r>
              <a:rPr lang="en-US" dirty="0"/>
              <a:t>the same values of Y, but now each paired with a value of X, here is a scatter plot with regression line in black and residuals in red.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980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Purpose of the Research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Cosmetic (test a hair care ingredient)</a:t>
            </a:r>
          </a:p>
          <a:p>
            <a:r>
              <a:rPr lang="en-US" dirty="0" smtClean="0"/>
              <a:t>Theory Testing (neuroscience &amp; learning)</a:t>
            </a:r>
          </a:p>
          <a:p>
            <a:r>
              <a:rPr lang="en-US" dirty="0" smtClean="0"/>
              <a:t>Meat Production (feed the third world)</a:t>
            </a:r>
          </a:p>
          <a:p>
            <a:r>
              <a:rPr lang="en-US" dirty="0" smtClean="0"/>
              <a:t>Veterinary (save cats from disease)</a:t>
            </a:r>
          </a:p>
          <a:p>
            <a:r>
              <a:rPr lang="en-US" dirty="0" smtClean="0"/>
              <a:t>Medical (save young adults from disease)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Predictor Variables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Gender</a:t>
            </a:r>
          </a:p>
          <a:p>
            <a:r>
              <a:rPr lang="en-US" smtClean="0"/>
              <a:t>Ethical Idealism</a:t>
            </a:r>
          </a:p>
          <a:p>
            <a:r>
              <a:rPr lang="en-US" smtClean="0"/>
              <a:t>Ethical Relativism</a:t>
            </a:r>
          </a:p>
          <a:p>
            <a:r>
              <a:rPr lang="en-US" smtClean="0"/>
              <a:t>Purpose of the Research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The Logit Model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Decision 0 = stop, 1 = continue</a:t>
            </a:r>
          </a:p>
          <a:p>
            <a:r>
              <a:rPr lang="en-US" sz="2800" smtClean="0"/>
              <a:t>Gender 0 = female, 1 = male</a:t>
            </a:r>
          </a:p>
          <a:p>
            <a:r>
              <a:rPr lang="en-US" sz="2800" smtClean="0"/>
              <a:t>Model is ….. logit = </a:t>
            </a:r>
          </a:p>
          <a:p>
            <a:endParaRPr lang="en-US" sz="2800" smtClean="0"/>
          </a:p>
          <a:p>
            <a:endParaRPr lang="en-US" sz="2800" smtClean="0"/>
          </a:p>
          <a:p>
            <a:endParaRPr lang="en-US" sz="2800" smtClean="0"/>
          </a:p>
          <a:p>
            <a:r>
              <a:rPr lang="en-US" sz="2800" smtClean="0"/>
              <a:t>    is </a:t>
            </a:r>
            <a:r>
              <a:rPr lang="en-US" sz="2800" b="1" smtClean="0"/>
              <a:t>the predicted probability of the event which is coded with 1 (continue the research)</a:t>
            </a:r>
            <a:r>
              <a:rPr lang="en-US" sz="2800" smtClean="0"/>
              <a:t> rather than with 0 (stop the research). 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16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949430"/>
              </p:ext>
            </p:extLst>
          </p:nvPr>
        </p:nvGraphicFramePr>
        <p:xfrm>
          <a:off x="314325" y="3200400"/>
          <a:ext cx="7926388" cy="141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84" name="Equation" r:id="rId3" imgW="2819160" imgH="507960" progId="Equation.3">
                  <p:embed/>
                </p:oleObj>
              </mc:Choice>
              <mc:Fallback>
                <p:oleObj name="Equation" r:id="rId3" imgW="2819160" imgH="507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" y="3200400"/>
                        <a:ext cx="7926388" cy="141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1623" name="Object 7"/>
          <p:cNvGraphicFramePr>
            <a:graphicFrameLocks noChangeAspect="1"/>
          </p:cNvGraphicFramePr>
          <p:nvPr/>
        </p:nvGraphicFramePr>
        <p:xfrm>
          <a:off x="838200" y="4648200"/>
          <a:ext cx="36512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85" name="Equation" r:id="rId5" imgW="152268" imgH="203024" progId="Equation.3">
                  <p:embed/>
                </p:oleObj>
              </mc:Choice>
              <mc:Fallback>
                <p:oleObj name="Equation" r:id="rId5" imgW="152268" imgH="20302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648200"/>
                        <a:ext cx="365125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7030A0"/>
                </a:solidFill>
              </a:rPr>
              <a:t>Decision =</a:t>
            </a:r>
            <a:br>
              <a:rPr lang="en-US" sz="4000" dirty="0" smtClean="0">
                <a:solidFill>
                  <a:srgbClr val="7030A0"/>
                </a:solidFill>
              </a:rPr>
            </a:br>
            <a:r>
              <a:rPr lang="en-US" sz="3600" dirty="0" smtClean="0">
                <a:solidFill>
                  <a:srgbClr val="7030A0"/>
                </a:solidFill>
              </a:rPr>
              <a:t>Idealism, Relativism, Gender, Purpose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Need 4 dummy variables to code the five purposes.</a:t>
            </a:r>
          </a:p>
          <a:p>
            <a:r>
              <a:rPr lang="en-US" smtClean="0"/>
              <a:t>Consider the Medical group a reference group.</a:t>
            </a:r>
          </a:p>
          <a:p>
            <a:r>
              <a:rPr lang="en-US" smtClean="0"/>
              <a:t>Dummy variables are:  Cosmetic, Theory, Meat, Veterin.</a:t>
            </a:r>
          </a:p>
          <a:p>
            <a:r>
              <a:rPr lang="en-US" smtClean="0"/>
              <a:t>0 = not in this group, 1 = in this group.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8683625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609600" y="2286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7030A0"/>
                </a:solidFill>
              </a:rPr>
              <a:t>Tests of Significance of Unique 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Exp</a:t>
            </a:r>
            <a:r>
              <a:rPr lang="en-US" dirty="0" smtClean="0">
                <a:solidFill>
                  <a:srgbClr val="7030A0"/>
                </a:solidFill>
              </a:rPr>
              <a:t>(b) is an Odds Ratio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For gender, b was 1.255.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When gender changes from 0 (female) to 1 (male) the odds of approving the research (1) are multiplied by 3.508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This is above and beyond the effects of other predictors in the model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4692" name="Object 4"/>
          <p:cNvGraphicFramePr>
            <a:graphicFrameLocks noChangeAspect="1"/>
          </p:cNvGraphicFramePr>
          <p:nvPr/>
        </p:nvGraphicFramePr>
        <p:xfrm>
          <a:off x="1066800" y="2438400"/>
          <a:ext cx="61610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24" name="Equation" r:id="rId3" imgW="1523880" imgH="228600" progId="Equation.3">
                  <p:embed/>
                </p:oleObj>
              </mc:Choice>
              <mc:Fallback>
                <p:oleObj name="Equation" r:id="rId3" imgW="152388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438400"/>
                        <a:ext cx="6161088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Effect of Idealism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800" smtClean="0"/>
              <a:t>For idealism, b was -0.701.</a:t>
            </a:r>
          </a:p>
          <a:p>
            <a:endParaRPr lang="en-US" sz="2800" smtClean="0"/>
          </a:p>
          <a:p>
            <a:endParaRPr lang="en-US" sz="2800" smtClean="0"/>
          </a:p>
          <a:p>
            <a:endParaRPr lang="en-US" sz="2800" smtClean="0"/>
          </a:p>
          <a:p>
            <a:r>
              <a:rPr lang="en-US" sz="2800" smtClean="0"/>
              <a:t>For each one point increase in idealism, the odds of approving the research are multiplied by .496.</a:t>
            </a:r>
          </a:p>
          <a:p>
            <a:r>
              <a:rPr lang="en-US" sz="2800" smtClean="0"/>
              <a:t>Put another way, for each one point increase in idealism, the odds of voting to stop the research are multiplied by 1/.496 = 2.016.</a:t>
            </a:r>
          </a:p>
          <a:p>
            <a:pPr>
              <a:buFontTx/>
              <a:buNone/>
            </a:pPr>
            <a:endParaRPr lang="en-US" sz="2800" smtClean="0"/>
          </a:p>
          <a:p>
            <a:endParaRPr lang="en-US" sz="2800" smtClean="0"/>
          </a:p>
          <a:p>
            <a:endParaRPr lang="en-US" sz="2800" smtClean="0"/>
          </a:p>
        </p:txBody>
      </p:sp>
      <p:graphicFrame>
        <p:nvGraphicFramePr>
          <p:cNvPr id="11571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219200" y="2438400"/>
          <a:ext cx="588645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48" name="Equation" r:id="rId3" imgW="1473120" imgH="228600" progId="Equation.3">
                  <p:embed/>
                </p:oleObj>
              </mc:Choice>
              <mc:Fallback>
                <p:oleObj name="Equation" r:id="rId3" imgW="147312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438400"/>
                        <a:ext cx="5886450" cy="912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7030A0"/>
                </a:solidFill>
              </a:rPr>
              <a:t>Odds Ratios for Dummy Variables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Compares being in one group versus being in the reference group (the one without a dummy variable, medical in this case).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For theory, the odds ratio is .314.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Odds of approving the research are 1/.314 = 3.185 times higher for the medical research than for the theory-testing neuroscience research.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Effects of Purpose of Research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Odds of approving the research were significant lower for ____ than for medical research</a:t>
            </a:r>
          </a:p>
          <a:p>
            <a:pPr lvl="1"/>
            <a:r>
              <a:rPr lang="en-US" smtClean="0"/>
              <a:t>Neuroscience research</a:t>
            </a:r>
          </a:p>
          <a:p>
            <a:pPr lvl="1"/>
            <a:r>
              <a:rPr lang="en-US" smtClean="0"/>
              <a:t>Agricultural research</a:t>
            </a:r>
          </a:p>
          <a:p>
            <a:r>
              <a:rPr lang="en-US" smtClean="0"/>
              <a:t>But no significant difference for</a:t>
            </a:r>
          </a:p>
          <a:p>
            <a:pPr lvl="1"/>
            <a:r>
              <a:rPr lang="en-US" smtClean="0"/>
              <a:t>Cosmetic testing</a:t>
            </a:r>
          </a:p>
          <a:p>
            <a:pPr lvl="1"/>
            <a:r>
              <a:rPr lang="en-US" smtClean="0"/>
              <a:t>Veterinary research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Classification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model can be used to predict, for each case, the probability (</a:t>
            </a:r>
            <a:r>
              <a:rPr lang="en-US" i="1" smtClean="0"/>
              <a:t>p</a:t>
            </a:r>
            <a:r>
              <a:rPr lang="en-US" smtClean="0"/>
              <a:t>) that the case is the target event (here, approving the research).</a:t>
            </a:r>
          </a:p>
          <a:p>
            <a:r>
              <a:rPr lang="en-US" smtClean="0"/>
              <a:t>You then need a decision rule:  If </a:t>
            </a:r>
            <a:r>
              <a:rPr lang="en-US" i="1" smtClean="0"/>
              <a:t>p</a:t>
            </a:r>
            <a:r>
              <a:rPr lang="en-US" smtClean="0"/>
              <a:t> </a:t>
            </a:r>
            <a:r>
              <a:rPr lang="en-US" smtClean="0">
                <a:cs typeface="Arial" charset="0"/>
              </a:rPr>
              <a:t>≥ criterion, then predict it is (or will be) the target event.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1479"/>
            <a:ext cx="8534400" cy="586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1171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The Classification Decision Rule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criterion of .5 might seem obvious, but that ignores the fact that false positives and false negatives might not be equally serious.</a:t>
            </a:r>
          </a:p>
          <a:p>
            <a:r>
              <a:rPr lang="en-US" smtClean="0"/>
              <a:t>You might want to use a criterion other than .5.</a:t>
            </a:r>
          </a:p>
          <a:p>
            <a:pPr>
              <a:buFontTx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Screening Test for Cancer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Which is the more serious error</a:t>
            </a:r>
          </a:p>
          <a:p>
            <a:pPr lvl="1"/>
            <a:r>
              <a:rPr lang="en-US" smtClean="0"/>
              <a:t>False Positive – test says you have cancer, but you do not</a:t>
            </a:r>
          </a:p>
          <a:p>
            <a:pPr lvl="1"/>
            <a:r>
              <a:rPr lang="en-US" smtClean="0"/>
              <a:t>False Negative – test says you do not have cancer but you do</a:t>
            </a:r>
          </a:p>
          <a:p>
            <a:r>
              <a:rPr lang="en-US" smtClean="0"/>
              <a:t>Want to reduce the False Negative rate?</a:t>
            </a:r>
          </a:p>
          <a:p>
            <a:r>
              <a:rPr lang="en-US" smtClean="0"/>
              <a:t>Lower the cutoff for predicting that there is cancer.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Classification Performance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Overall Percentage Correct Classifications</a:t>
            </a:r>
          </a:p>
          <a:p>
            <a:pPr>
              <a:lnSpc>
                <a:spcPct val="90000"/>
              </a:lnSpc>
            </a:pPr>
            <a:r>
              <a:rPr lang="en-US" smtClean="0"/>
              <a:t>Sensitivity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P(correct prediction | event did occur)</a:t>
            </a:r>
          </a:p>
          <a:p>
            <a:pPr>
              <a:lnSpc>
                <a:spcPct val="90000"/>
              </a:lnSpc>
            </a:pPr>
            <a:r>
              <a:rPr lang="en-US" smtClean="0"/>
              <a:t>Specificity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P(correct prediction | event did not occur)</a:t>
            </a:r>
          </a:p>
          <a:p>
            <a:pPr>
              <a:lnSpc>
                <a:spcPct val="90000"/>
              </a:lnSpc>
            </a:pPr>
            <a:r>
              <a:rPr lang="en-US" smtClean="0"/>
              <a:t>False Positive Rate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 (incorrect prediction | predicted occurrence)</a:t>
            </a:r>
          </a:p>
          <a:p>
            <a:pPr>
              <a:lnSpc>
                <a:spcPct val="90000"/>
              </a:lnSpc>
            </a:pPr>
            <a:r>
              <a:rPr lang="en-US" smtClean="0"/>
              <a:t>False Negative Rate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 (incorrect prediction | predicted nonoccurrence)</a:t>
            </a:r>
          </a:p>
          <a:p>
            <a:pPr lvl="1"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For Our Data</a:t>
            </a:r>
          </a:p>
        </p:txBody>
      </p:sp>
      <p:graphicFrame>
        <p:nvGraphicFramePr>
          <p:cNvPr id="12493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-1219200" y="1828800"/>
          <a:ext cx="11545888" cy="349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62" name="Document" r:id="rId4" imgW="6095399" imgH="1843106" progId="Word.Document.8">
                  <p:embed/>
                </p:oleObj>
              </mc:Choice>
              <mc:Fallback>
                <p:oleObj name="Document" r:id="rId4" imgW="6095399" imgH="184310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219200" y="1828800"/>
                        <a:ext cx="11545888" cy="349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3333CC"/>
                </a:solidFill>
              </a:rPr>
              <a:t>Hierarchical Linear Modeling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have data at two or more levels.</a:t>
            </a:r>
          </a:p>
          <a:p>
            <a:r>
              <a:rPr lang="en-US" dirty="0" smtClean="0"/>
              <a:t>Cases at each level (except the highest) are nested within cases at the next level up.</a:t>
            </a:r>
          </a:p>
          <a:p>
            <a:r>
              <a:rPr lang="en-US" dirty="0" smtClean="0"/>
              <a:t>For example, Level 1 is pupils.</a:t>
            </a:r>
          </a:p>
          <a:p>
            <a:r>
              <a:rPr lang="en-US" dirty="0" smtClean="0"/>
              <a:t>Level 2 is schools.</a:t>
            </a:r>
          </a:p>
          <a:p>
            <a:r>
              <a:rPr lang="en-US" dirty="0" smtClean="0"/>
              <a:t>Level 3 is school districts.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School Climate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Rowan et al. (1991)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Level 1 cases are teachers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Outcome Variables are ratings of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Principal </a:t>
            </a:r>
            <a:r>
              <a:rPr lang="en-US" dirty="0" smtClean="0"/>
              <a:t>leadership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Teacher control of policy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Staff cooperation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Level 1 predictors are teacher demographics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Level 2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Level 2 cases are schools</a:t>
            </a:r>
          </a:p>
          <a:p>
            <a:r>
              <a:rPr lang="en-US" smtClean="0"/>
              <a:t>Predictors are</a:t>
            </a:r>
          </a:p>
          <a:p>
            <a:pPr lvl="1"/>
            <a:r>
              <a:rPr lang="en-US" smtClean="0"/>
              <a:t>Sector: school was public or Catholic</a:t>
            </a:r>
          </a:p>
          <a:p>
            <a:pPr lvl="1"/>
            <a:r>
              <a:rPr lang="en-US" smtClean="0"/>
              <a:t>Size of school</a:t>
            </a:r>
          </a:p>
          <a:p>
            <a:pPr lvl="1"/>
            <a:r>
              <a:rPr lang="en-US" smtClean="0"/>
              <a:t>Percentage minority enrollment</a:t>
            </a:r>
          </a:p>
          <a:p>
            <a:pPr lvl="1"/>
            <a:r>
              <a:rPr lang="en-US" smtClean="0"/>
              <a:t>Average student SES</a:t>
            </a:r>
          </a:p>
          <a:p>
            <a:pPr lvl="1"/>
            <a:r>
              <a:rPr lang="en-US" smtClean="0"/>
              <a:t>And other such variables.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Results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Level 1:  Ratings were related to demographics</a:t>
            </a:r>
          </a:p>
          <a:p>
            <a:pPr lvl="1"/>
            <a:r>
              <a:rPr lang="en-US" dirty="0" smtClean="0"/>
              <a:t>For example, women thought the climate better than did men, and</a:t>
            </a:r>
          </a:p>
          <a:p>
            <a:pPr lvl="1"/>
            <a:r>
              <a:rPr lang="en-US" dirty="0" smtClean="0"/>
              <a:t>Those teaching English, Science, and Math thought the climate worse than did others.</a:t>
            </a:r>
          </a:p>
          <a:p>
            <a:r>
              <a:rPr lang="en-US" dirty="0" smtClean="0"/>
              <a:t>Level 2:  Ratings were better in Catholic schools than in public schools.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Noise-Induced Annoyance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Fidell</a:t>
            </a:r>
            <a:r>
              <a:rPr lang="en-US" dirty="0" smtClean="0"/>
              <a:t> et al. (1995)</a:t>
            </a:r>
          </a:p>
          <a:p>
            <a:r>
              <a:rPr lang="en-US" dirty="0" smtClean="0"/>
              <a:t>Humans in households in three different neighborhoods rated, on successive nights</a:t>
            </a:r>
          </a:p>
          <a:p>
            <a:pPr lvl="1"/>
            <a:r>
              <a:rPr lang="en-US" dirty="0" smtClean="0"/>
              <a:t>How annoyed they were by aircraft noise</a:t>
            </a:r>
          </a:p>
          <a:p>
            <a:pPr lvl="1"/>
            <a:r>
              <a:rPr lang="en-US" dirty="0" smtClean="0"/>
              <a:t>How long it took to fall asleep, and</a:t>
            </a:r>
          </a:p>
          <a:p>
            <a:pPr lvl="1"/>
            <a:r>
              <a:rPr lang="en-US" dirty="0" smtClean="0"/>
              <a:t>A machine measured the noise level at night.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The Design:  Three Levels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Level 1 cases were the nights (repeated measures).</a:t>
            </a:r>
          </a:p>
          <a:p>
            <a:r>
              <a:rPr lang="en-US" dirty="0" smtClean="0"/>
              <a:t>Level 2 cases were humans.</a:t>
            </a:r>
          </a:p>
          <a:p>
            <a:r>
              <a:rPr lang="en-US" dirty="0" smtClean="0"/>
              <a:t>Level 3 cases were households.</a:t>
            </a:r>
          </a:p>
          <a:p>
            <a:r>
              <a:rPr lang="en-US" dirty="0" smtClean="0"/>
              <a:t>Ratings of annoyance was the outcome variable.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Reduction in Error Variance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82000" cy="45259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residuals are now -2.31, .30, .49, -.92, .89, -.53, and </a:t>
            </a:r>
            <a:r>
              <a:rPr lang="en-US" dirty="0" smtClean="0"/>
              <a:t>2.08.</a:t>
            </a:r>
          </a:p>
          <a:p>
            <a:r>
              <a:rPr lang="en-US" dirty="0" smtClean="0"/>
              <a:t>The </a:t>
            </a:r>
            <a:r>
              <a:rPr lang="en-US" dirty="0"/>
              <a:t>sum of the squared residuals is 11.91, yielding a residual variance of 11.91/7 = 1.70.  With our univariate regression the residual variance was </a:t>
            </a:r>
            <a:r>
              <a:rPr lang="en-US" dirty="0" smtClean="0"/>
              <a:t>4.</a:t>
            </a:r>
          </a:p>
          <a:p>
            <a:r>
              <a:rPr lang="en-US" dirty="0" smtClean="0"/>
              <a:t>By </a:t>
            </a:r>
            <a:r>
              <a:rPr lang="en-US" dirty="0"/>
              <a:t>adding X to the model we have reduced the error in prediction considerably.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88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The Predictors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 1 (nights):  latency to sleep and interior noise level, and neighborhoods were predictors.</a:t>
            </a:r>
          </a:p>
          <a:p>
            <a:r>
              <a:rPr lang="en-US" dirty="0" smtClean="0"/>
              <a:t>Level 2 (humans):  age of respondent.</a:t>
            </a:r>
          </a:p>
          <a:p>
            <a:r>
              <a:rPr lang="en-US" dirty="0" smtClean="0"/>
              <a:t>Level 3 (households):  neighborhood (three groups)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26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Results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was significant variability in annoyance among humans and among households.</a:t>
            </a:r>
          </a:p>
          <a:p>
            <a:r>
              <a:rPr lang="en-US" dirty="0" smtClean="0"/>
              <a:t>Latency to sleep and noise level were related to ratings of annoyance.</a:t>
            </a:r>
          </a:p>
          <a:p>
            <a:r>
              <a:rPr lang="en-US" dirty="0" smtClean="0"/>
              <a:t>The neighborhoods did not differ from each other on annoyance.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Trivariate</a:t>
            </a:r>
            <a:r>
              <a:rPr lang="en-US" dirty="0" smtClean="0">
                <a:solidFill>
                  <a:srgbClr val="7030A0"/>
                </a:solidFill>
              </a:rPr>
              <a:t> Regression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</a:t>
            </a:r>
            <a:r>
              <a:rPr lang="en-US" dirty="0"/>
              <a:t>we add a second X </a:t>
            </a:r>
            <a:r>
              <a:rPr lang="en-US" dirty="0" smtClean="0"/>
              <a:t>variable.</a:t>
            </a:r>
          </a:p>
          <a:p>
            <a:r>
              <a:rPr lang="en-US" dirty="0" smtClean="0"/>
              <a:t>If </a:t>
            </a:r>
            <a:r>
              <a:rPr lang="en-US" dirty="0"/>
              <a:t>that second X is </a:t>
            </a:r>
            <a:r>
              <a:rPr lang="en-US" dirty="0" smtClean="0"/>
              <a:t>associated with error </a:t>
            </a:r>
            <a:r>
              <a:rPr lang="en-US" dirty="0"/>
              <a:t>variance in Y from the bivariate regression, the </a:t>
            </a:r>
            <a:r>
              <a:rPr lang="en-US" dirty="0" err="1"/>
              <a:t>trivariate</a:t>
            </a:r>
            <a:r>
              <a:rPr lang="en-US" dirty="0"/>
              <a:t> regression should provide even better prediction of Y.</a:t>
            </a:r>
          </a:p>
          <a:p>
            <a:r>
              <a:rPr lang="en-US" dirty="0" smtClean="0"/>
              <a:t>Here </a:t>
            </a:r>
            <a:r>
              <a:rPr lang="en-US" dirty="0"/>
              <a:t>is a three-dimensional scatter plot of the </a:t>
            </a:r>
            <a:r>
              <a:rPr lang="en-US" dirty="0" err="1"/>
              <a:t>trivariate</a:t>
            </a:r>
            <a:r>
              <a:rPr lang="en-US" dirty="0"/>
              <a:t> data (produced with </a:t>
            </a:r>
            <a:r>
              <a:rPr lang="en-US" dirty="0" err="1"/>
              <a:t>Proc</a:t>
            </a:r>
            <a:r>
              <a:rPr lang="en-US" dirty="0"/>
              <a:t> g3d):</a:t>
            </a:r>
          </a:p>
        </p:txBody>
      </p:sp>
    </p:spTree>
    <p:extLst>
      <p:ext uri="{BB962C8B-B14F-4D97-AF65-F5344CB8AC3E}">
        <p14:creationId xmlns:p14="http://schemas.microsoft.com/office/powerpoint/2010/main" val="161171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000"/>
            <a:ext cx="8534400" cy="3733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4572000"/>
            <a:ext cx="7315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The predicted values here are those on the plane that passes through the three-dimensional space such that the residuals (differences between predicted Y, on the plane, and observed Y) are as small as possible.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65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The Data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371600"/>
            <a:ext cx="6096000" cy="381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56388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sum of the squared residuals now is .16 for a residual variance of .16/7 = .023.  We have almost eliminated the error in prediction.</a:t>
            </a:r>
          </a:p>
        </p:txBody>
      </p:sp>
    </p:spTree>
    <p:extLst>
      <p:ext uri="{BB962C8B-B14F-4D97-AF65-F5344CB8AC3E}">
        <p14:creationId xmlns:p14="http://schemas.microsoft.com/office/powerpoint/2010/main" val="372091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2676</Words>
  <Application>Microsoft Office PowerPoint</Application>
  <PresentationFormat>On-screen Show (4:3)</PresentationFormat>
  <Paragraphs>352</Paragraphs>
  <Slides>61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61</vt:i4>
      </vt:variant>
    </vt:vector>
  </HeadingPairs>
  <TitlesOfParts>
    <vt:vector size="65" baseType="lpstr">
      <vt:lpstr>Default Design</vt:lpstr>
      <vt:lpstr>Equation</vt:lpstr>
      <vt:lpstr>Microsoft Equation 3.0</vt:lpstr>
      <vt:lpstr>Document</vt:lpstr>
      <vt:lpstr>Multivariate Statistics</vt:lpstr>
      <vt:lpstr>Review of OLS Regression</vt:lpstr>
      <vt:lpstr>PowerPoint Presentation</vt:lpstr>
      <vt:lpstr>Bivariate Regression</vt:lpstr>
      <vt:lpstr>PowerPoint Presentation</vt:lpstr>
      <vt:lpstr>Reduction in Error Variance</vt:lpstr>
      <vt:lpstr>Trivariate Regression</vt:lpstr>
      <vt:lpstr>PowerPoint Presentation</vt:lpstr>
      <vt:lpstr>The Data</vt:lpstr>
      <vt:lpstr>Hyperspace</vt:lpstr>
      <vt:lpstr>Dimension-Jumping</vt:lpstr>
      <vt:lpstr>Multiple Regression</vt:lpstr>
      <vt:lpstr>Weight the X Variables</vt:lpstr>
      <vt:lpstr>Standardized (Beta) Weights</vt:lpstr>
      <vt:lpstr>Sequential Analysis</vt:lpstr>
      <vt:lpstr>Economic Considerations</vt:lpstr>
      <vt:lpstr>Stepwise Selection</vt:lpstr>
      <vt:lpstr>Who Will Fail College Physics?</vt:lpstr>
      <vt:lpstr>Simultaneous Analysis</vt:lpstr>
      <vt:lpstr>Stepwise Analysis</vt:lpstr>
      <vt:lpstr>Does Sex Matter?</vt:lpstr>
      <vt:lpstr>Sex Matters</vt:lpstr>
      <vt:lpstr>Expert Reviewers</vt:lpstr>
      <vt:lpstr>Political Correctness</vt:lpstr>
      <vt:lpstr>Canonical Correlation/Regression</vt:lpstr>
      <vt:lpstr>Patel, Long, McCammon, &amp; Wuensch (1995)</vt:lpstr>
      <vt:lpstr>Ys: Homonegativity Variables</vt:lpstr>
      <vt:lpstr>What is a Canonical Variate?</vt:lpstr>
      <vt:lpstr>What is This Thing I Have Created or Discovered?</vt:lpstr>
      <vt:lpstr>The Weights</vt:lpstr>
      <vt:lpstr>The Loadings</vt:lpstr>
      <vt:lpstr>Weights or Loadings?</vt:lpstr>
      <vt:lpstr>A Second Pair of Canonical Variates</vt:lpstr>
      <vt:lpstr>The Second Pair of Weights</vt:lpstr>
      <vt:lpstr>The Equal Opportunity Bully</vt:lpstr>
      <vt:lpstr>The Second Pair of Loadings</vt:lpstr>
      <vt:lpstr>The Canonical Correlations</vt:lpstr>
      <vt:lpstr>Binary Logistic Regression</vt:lpstr>
      <vt:lpstr>Wuensch &amp; Poteat, 1998</vt:lpstr>
      <vt:lpstr>Purpose of the Research</vt:lpstr>
      <vt:lpstr>Predictor Variables</vt:lpstr>
      <vt:lpstr>The Logit Model</vt:lpstr>
      <vt:lpstr>Decision = Idealism, Relativism, Gender, Purpose</vt:lpstr>
      <vt:lpstr>PowerPoint Presentation</vt:lpstr>
      <vt:lpstr>Exp(b) is an Odds Ratio</vt:lpstr>
      <vt:lpstr>Effect of Idealism</vt:lpstr>
      <vt:lpstr>Odds Ratios for Dummy Variables</vt:lpstr>
      <vt:lpstr>Effects of Purpose of Research</vt:lpstr>
      <vt:lpstr>Classification</vt:lpstr>
      <vt:lpstr>The Classification Decision Rule</vt:lpstr>
      <vt:lpstr>Screening Test for Cancer</vt:lpstr>
      <vt:lpstr>Classification Performance</vt:lpstr>
      <vt:lpstr>For Our Data</vt:lpstr>
      <vt:lpstr>Hierarchical Linear Modeling</vt:lpstr>
      <vt:lpstr>School Climate</vt:lpstr>
      <vt:lpstr>Level 2</vt:lpstr>
      <vt:lpstr>Results</vt:lpstr>
      <vt:lpstr>Noise-Induced Annoyance</vt:lpstr>
      <vt:lpstr>The Design:  Three Levels</vt:lpstr>
      <vt:lpstr>The Predictors</vt:lpstr>
      <vt:lpstr>Results</vt:lpstr>
    </vt:vector>
  </TitlesOfParts>
  <Company>ECU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One-Way ANOVA</dc:title>
  <dc:creator>Karl L. Wuensch</dc:creator>
  <cp:lastModifiedBy>Karl L. Wuensch</cp:lastModifiedBy>
  <cp:revision>196</cp:revision>
  <dcterms:created xsi:type="dcterms:W3CDTF">2004-06-14T14:20:44Z</dcterms:created>
  <dcterms:modified xsi:type="dcterms:W3CDTF">2018-04-03T00:07:04Z</dcterms:modified>
</cp:coreProperties>
</file>