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9" r:id="rId4"/>
    <p:sldId id="271" r:id="rId5"/>
    <p:sldId id="269" r:id="rId6"/>
    <p:sldId id="272" r:id="rId7"/>
    <p:sldId id="273" r:id="rId8"/>
    <p:sldId id="274" r:id="rId9"/>
    <p:sldId id="305" r:id="rId10"/>
    <p:sldId id="306" r:id="rId11"/>
    <p:sldId id="281" r:id="rId12"/>
    <p:sldId id="282" r:id="rId13"/>
    <p:sldId id="283" r:id="rId14"/>
    <p:sldId id="284" r:id="rId15"/>
    <p:sldId id="285" r:id="rId16"/>
    <p:sldId id="286" r:id="rId17"/>
    <p:sldId id="287" r:id="rId18"/>
    <p:sldId id="308" r:id="rId19"/>
    <p:sldId id="309" r:id="rId20"/>
    <p:sldId id="288" r:id="rId21"/>
    <p:sldId id="310" r:id="rId22"/>
    <p:sldId id="311" r:id="rId23"/>
    <p:sldId id="312" r:id="rId24"/>
    <p:sldId id="289" r:id="rId25"/>
    <p:sldId id="313" r:id="rId26"/>
    <p:sldId id="290" r:id="rId27"/>
    <p:sldId id="291" r:id="rId28"/>
    <p:sldId id="296" r:id="rId29"/>
    <p:sldId id="297" r:id="rId30"/>
    <p:sldId id="292" r:id="rId31"/>
    <p:sldId id="293" r:id="rId32"/>
    <p:sldId id="294" r:id="rId33"/>
    <p:sldId id="295" r:id="rId34"/>
    <p:sldId id="277" r:id="rId35"/>
    <p:sldId id="278" r:id="rId36"/>
    <p:sldId id="275" r:id="rId37"/>
    <p:sldId id="276" r:id="rId38"/>
    <p:sldId id="307" r:id="rId39"/>
    <p:sldId id="298" r:id="rId40"/>
    <p:sldId id="299" r:id="rId41"/>
    <p:sldId id="300" r:id="rId42"/>
    <p:sldId id="303" r:id="rId43"/>
    <p:sldId id="301" r:id="rId44"/>
    <p:sldId id="302" r:id="rId45"/>
    <p:sldId id="304" r:id="rId46"/>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800"/>
    <a:srgbClr val="9900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22"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3305A1-B20D-46DD-995F-E9CB1A2392CB}" type="slidenum">
              <a:rPr lang="en-US"/>
              <a:pPr>
                <a:defRPr/>
              </a:pPr>
              <a:t>‹#›</a:t>
            </a:fld>
            <a:endParaRPr lang="en-US"/>
          </a:p>
        </p:txBody>
      </p:sp>
    </p:spTree>
    <p:extLst>
      <p:ext uri="{BB962C8B-B14F-4D97-AF65-F5344CB8AC3E}">
        <p14:creationId xmlns:p14="http://schemas.microsoft.com/office/powerpoint/2010/main" val="209473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C2C859-5A0B-4B8E-A32F-1D1F409FE459}" type="slidenum">
              <a:rPr lang="en-US"/>
              <a:pPr>
                <a:defRPr/>
              </a:pPr>
              <a:t>‹#›</a:t>
            </a:fld>
            <a:endParaRPr lang="en-US"/>
          </a:p>
        </p:txBody>
      </p:sp>
    </p:spTree>
    <p:extLst>
      <p:ext uri="{BB962C8B-B14F-4D97-AF65-F5344CB8AC3E}">
        <p14:creationId xmlns:p14="http://schemas.microsoft.com/office/powerpoint/2010/main" val="1684644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8EEFA2-9627-4B4E-9771-3FDF216C3F73}" type="slidenum">
              <a:rPr lang="en-US"/>
              <a:pPr>
                <a:defRPr/>
              </a:pPr>
              <a:t>‹#›</a:t>
            </a:fld>
            <a:endParaRPr lang="en-US"/>
          </a:p>
        </p:txBody>
      </p:sp>
    </p:spTree>
    <p:extLst>
      <p:ext uri="{BB962C8B-B14F-4D97-AF65-F5344CB8AC3E}">
        <p14:creationId xmlns:p14="http://schemas.microsoft.com/office/powerpoint/2010/main" val="373071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210C8B-CF07-4ECF-800F-207E0FAFE3B8}" type="slidenum">
              <a:rPr lang="en-US"/>
              <a:pPr>
                <a:defRPr/>
              </a:pPr>
              <a:t>‹#›</a:t>
            </a:fld>
            <a:endParaRPr lang="en-US"/>
          </a:p>
        </p:txBody>
      </p:sp>
    </p:spTree>
    <p:extLst>
      <p:ext uri="{BB962C8B-B14F-4D97-AF65-F5344CB8AC3E}">
        <p14:creationId xmlns:p14="http://schemas.microsoft.com/office/powerpoint/2010/main" val="157424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3F34C-2B2D-4904-804A-CF9B9CCB4262}" type="slidenum">
              <a:rPr lang="en-US"/>
              <a:pPr>
                <a:defRPr/>
              </a:pPr>
              <a:t>‹#›</a:t>
            </a:fld>
            <a:endParaRPr lang="en-US"/>
          </a:p>
        </p:txBody>
      </p:sp>
    </p:spTree>
    <p:extLst>
      <p:ext uri="{BB962C8B-B14F-4D97-AF65-F5344CB8AC3E}">
        <p14:creationId xmlns:p14="http://schemas.microsoft.com/office/powerpoint/2010/main" val="204027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9C2071-74C4-4466-94A1-E13B34FB675C}" type="slidenum">
              <a:rPr lang="en-US"/>
              <a:pPr>
                <a:defRPr/>
              </a:pPr>
              <a:t>‹#›</a:t>
            </a:fld>
            <a:endParaRPr lang="en-US"/>
          </a:p>
        </p:txBody>
      </p:sp>
    </p:spTree>
    <p:extLst>
      <p:ext uri="{BB962C8B-B14F-4D97-AF65-F5344CB8AC3E}">
        <p14:creationId xmlns:p14="http://schemas.microsoft.com/office/powerpoint/2010/main" val="420887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FD5B10-7BBC-495B-9C75-DD8D01C620B2}" type="slidenum">
              <a:rPr lang="en-US"/>
              <a:pPr>
                <a:defRPr/>
              </a:pPr>
              <a:t>‹#›</a:t>
            </a:fld>
            <a:endParaRPr lang="en-US"/>
          </a:p>
        </p:txBody>
      </p:sp>
    </p:spTree>
    <p:extLst>
      <p:ext uri="{BB962C8B-B14F-4D97-AF65-F5344CB8AC3E}">
        <p14:creationId xmlns:p14="http://schemas.microsoft.com/office/powerpoint/2010/main" val="279648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B98628-2FA9-4E85-83E8-A65D89A55702}" type="slidenum">
              <a:rPr lang="en-US"/>
              <a:pPr>
                <a:defRPr/>
              </a:pPr>
              <a:t>‹#›</a:t>
            </a:fld>
            <a:endParaRPr lang="en-US"/>
          </a:p>
        </p:txBody>
      </p:sp>
    </p:spTree>
    <p:extLst>
      <p:ext uri="{BB962C8B-B14F-4D97-AF65-F5344CB8AC3E}">
        <p14:creationId xmlns:p14="http://schemas.microsoft.com/office/powerpoint/2010/main" val="155889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E96593-EC03-43B9-A49B-8EB2043BD98C}" type="slidenum">
              <a:rPr lang="en-US"/>
              <a:pPr>
                <a:defRPr/>
              </a:pPr>
              <a:t>‹#›</a:t>
            </a:fld>
            <a:endParaRPr lang="en-US"/>
          </a:p>
        </p:txBody>
      </p:sp>
    </p:spTree>
    <p:extLst>
      <p:ext uri="{BB962C8B-B14F-4D97-AF65-F5344CB8AC3E}">
        <p14:creationId xmlns:p14="http://schemas.microsoft.com/office/powerpoint/2010/main" val="173418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8E07AD9-C8C9-4341-8460-31C2D8ABA108}" type="slidenum">
              <a:rPr lang="en-US"/>
              <a:pPr>
                <a:defRPr/>
              </a:pPr>
              <a:t>‹#›</a:t>
            </a:fld>
            <a:endParaRPr lang="en-US"/>
          </a:p>
        </p:txBody>
      </p:sp>
    </p:spTree>
    <p:extLst>
      <p:ext uri="{BB962C8B-B14F-4D97-AF65-F5344CB8AC3E}">
        <p14:creationId xmlns:p14="http://schemas.microsoft.com/office/powerpoint/2010/main" val="243030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C1CC9A-697C-4CD8-BAE9-6E70FF62C34F}" type="slidenum">
              <a:rPr lang="en-US"/>
              <a:pPr>
                <a:defRPr/>
              </a:pPr>
              <a:t>‹#›</a:t>
            </a:fld>
            <a:endParaRPr lang="en-US"/>
          </a:p>
        </p:txBody>
      </p:sp>
    </p:spTree>
    <p:extLst>
      <p:ext uri="{BB962C8B-B14F-4D97-AF65-F5344CB8AC3E}">
        <p14:creationId xmlns:p14="http://schemas.microsoft.com/office/powerpoint/2010/main" val="14105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FE031B-9860-47CF-8130-56166F3B50CA}" type="slidenum">
              <a:rPr lang="en-US"/>
              <a:pPr>
                <a:defRPr/>
              </a:pPr>
              <a:t>‹#›</a:t>
            </a:fld>
            <a:endParaRPr lang="en-US"/>
          </a:p>
        </p:txBody>
      </p:sp>
    </p:spTree>
    <p:extLst>
      <p:ext uri="{BB962C8B-B14F-4D97-AF65-F5344CB8AC3E}">
        <p14:creationId xmlns:p14="http://schemas.microsoft.com/office/powerpoint/2010/main" val="179053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6BFF300B-B592-432B-8444-1F8C42331F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6.bin"/><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8.bin"/><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core.ecu.edu/psyc/wuenschk/SAS/SAS-Programs.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8.bin"/><Relationship Id="rId5" Type="http://schemas.openxmlformats.org/officeDocument/2006/relationships/image" Target="../media/image22.png"/><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9.wmf"/></Relationships>
</file>

<file path=ppt/slides/_rels/slide24.xml.rels><?xml version="1.0" encoding="UTF-8" standalone="yes"?>
<Relationships xmlns="http://schemas.openxmlformats.org/package/2006/relationships"><Relationship Id="rId3" Type="http://schemas.openxmlformats.org/officeDocument/2006/relationships/hyperlink" Target="http://core.ecu.edu/psyc/wuenschk/SAS/SAS-Programs.htm" TargetMode="External"/><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image" Target="../media/image20.wmf"/><Relationship Id="rId4" Type="http://schemas.openxmlformats.org/officeDocument/2006/relationships/oleObject" Target="../embeddings/oleObject20.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2.wmf"/><Relationship Id="rId5" Type="http://schemas.openxmlformats.org/officeDocument/2006/relationships/oleObject" Target="../embeddings/oleObject22.bin"/><Relationship Id="rId4" Type="http://schemas.openxmlformats.org/officeDocument/2006/relationships/image" Target="../media/image2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4.wmf"/><Relationship Id="rId5" Type="http://schemas.openxmlformats.org/officeDocument/2006/relationships/oleObject" Target="../embeddings/oleObject24.bin"/><Relationship Id="rId4" Type="http://schemas.openxmlformats.org/officeDocument/2006/relationships/image" Target="../media/image23.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5.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2.xml"/><Relationship Id="rId1" Type="http://schemas.openxmlformats.org/officeDocument/2006/relationships/vmlDrawing" Target="../drawings/vmlDrawing15.vml"/><Relationship Id="rId4" Type="http://schemas.openxmlformats.org/officeDocument/2006/relationships/image" Target="../media/image26.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7.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9.wmf"/><Relationship Id="rId5" Type="http://schemas.openxmlformats.org/officeDocument/2006/relationships/oleObject" Target="../embeddings/oleObject29.bin"/><Relationship Id="rId4" Type="http://schemas.openxmlformats.org/officeDocument/2006/relationships/image" Target="../media/image2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core.ecu.edu/psyc/wuenschk/docs30/FamilywiseAlpha.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800"/>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b="1" dirty="0">
                <a:solidFill>
                  <a:srgbClr val="7030A0"/>
                </a:solidFill>
              </a:rPr>
              <a:t>One-Way</a:t>
            </a:r>
            <a:r>
              <a:rPr lang="en-US" dirty="0">
                <a:solidFill>
                  <a:srgbClr val="7030A0"/>
                </a:solidFill>
              </a:rPr>
              <a:t> ANOVA</a:t>
            </a:r>
          </a:p>
        </p:txBody>
      </p:sp>
      <p:sp>
        <p:nvSpPr>
          <p:cNvPr id="16387" name="Rectangle 3"/>
          <p:cNvSpPr>
            <a:spLocks noGrp="1" noChangeArrowheads="1"/>
          </p:cNvSpPr>
          <p:nvPr>
            <p:ph type="subTitle" idx="1"/>
          </p:nvPr>
        </p:nvSpPr>
        <p:spPr/>
        <p:txBody>
          <a:bodyPr/>
          <a:lstStyle/>
          <a:p>
            <a:pPr eaLnBrk="1" hangingPunct="1"/>
            <a:r>
              <a:rPr lang="en-US" dirty="0">
                <a:solidFill>
                  <a:srgbClr val="7030A0"/>
                </a:solidFill>
              </a:rPr>
              <a:t>Multiple Comparisons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a:solidFill>
                  <a:srgbClr val="7030A0"/>
                </a:solidFill>
              </a:rPr>
              <a:t>Standard  Contrast Coefficients</a:t>
            </a:r>
          </a:p>
        </p:txBody>
      </p:sp>
      <p:sp>
        <p:nvSpPr>
          <p:cNvPr id="47107" name="Rectangle 3"/>
          <p:cNvSpPr>
            <a:spLocks noGrp="1" noChangeArrowheads="1"/>
          </p:cNvSpPr>
          <p:nvPr>
            <p:ph type="body" idx="1"/>
          </p:nvPr>
        </p:nvSpPr>
        <p:spPr/>
        <p:txBody>
          <a:bodyPr/>
          <a:lstStyle/>
          <a:p>
            <a:r>
              <a:rPr lang="en-US" i="1" dirty="0"/>
              <a:t>n</a:t>
            </a:r>
            <a:r>
              <a:rPr lang="en-US" dirty="0"/>
              <a:t> = number of means in set</a:t>
            </a:r>
          </a:p>
          <a:p>
            <a:r>
              <a:rPr lang="en-US" dirty="0"/>
              <a:t>Coefficients -1/</a:t>
            </a:r>
            <a:r>
              <a:rPr lang="en-US" i="1" dirty="0"/>
              <a:t>n</a:t>
            </a:r>
            <a:r>
              <a:rPr lang="en-US" i="1" baseline="-25000" dirty="0"/>
              <a:t>1</a:t>
            </a:r>
            <a:r>
              <a:rPr lang="en-US" baseline="-25000" dirty="0"/>
              <a:t> </a:t>
            </a:r>
            <a:r>
              <a:rPr lang="en-US" dirty="0"/>
              <a:t> and 1/</a:t>
            </a:r>
            <a:r>
              <a:rPr lang="en-US" i="1" dirty="0"/>
              <a:t>n</a:t>
            </a:r>
            <a:r>
              <a:rPr lang="en-US" i="1" baseline="-25000" dirty="0"/>
              <a:t>2</a:t>
            </a:r>
          </a:p>
          <a:p>
            <a:r>
              <a:rPr lang="en-US" dirty="0"/>
              <a:t>Sum = 0</a:t>
            </a:r>
          </a:p>
          <a:p>
            <a:r>
              <a:rPr lang="en-US" dirty="0"/>
              <a:t>Sum of absolute values = 2</a:t>
            </a:r>
          </a:p>
          <a:p>
            <a:r>
              <a:rPr lang="en-US" dirty="0"/>
              <a:t>-1/2 -1/2 1/3 1/3 1/3 codes (AB) vs. (CDE)</a:t>
            </a:r>
          </a:p>
          <a:p>
            <a:r>
              <a:rPr lang="en-US" dirty="0"/>
              <a:t>0 0 -1 1/2 1/2 codes C vs. (DE) </a:t>
            </a:r>
          </a:p>
        </p:txBody>
      </p:sp>
    </p:spTree>
    <p:extLst>
      <p:ext uri="{BB962C8B-B14F-4D97-AF65-F5344CB8AC3E}">
        <p14:creationId xmlns:p14="http://schemas.microsoft.com/office/powerpoint/2010/main" val="259036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p:txBody>
          <a:bodyPr/>
          <a:lstStyle/>
          <a:p>
            <a:pPr eaLnBrk="1" hangingPunct="1"/>
            <a:r>
              <a:rPr lang="en-US" b="1" dirty="0">
                <a:solidFill>
                  <a:srgbClr val="7030A0"/>
                </a:solidFill>
              </a:rPr>
              <a:t>Calculate a Contrast &amp; </a:t>
            </a:r>
            <a:r>
              <a:rPr lang="en-US" b="1" i="1" dirty="0">
                <a:solidFill>
                  <a:srgbClr val="7030A0"/>
                </a:solidFill>
              </a:rPr>
              <a:t>SS</a:t>
            </a:r>
          </a:p>
        </p:txBody>
      </p:sp>
      <p:sp>
        <p:nvSpPr>
          <p:cNvPr id="3078" name="Content Placeholder 2"/>
          <p:cNvSpPr>
            <a:spLocks noGrp="1"/>
          </p:cNvSpPr>
          <p:nvPr>
            <p:ph idx="1"/>
          </p:nvPr>
        </p:nvSpPr>
        <p:spPr>
          <a:xfrm>
            <a:off x="533400" y="1524000"/>
            <a:ext cx="8229600" cy="4525963"/>
          </a:xfrm>
        </p:spPr>
        <p:txBody>
          <a:bodyPr/>
          <a:lstStyle/>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p:txBody>
      </p:sp>
      <p:sp>
        <p:nvSpPr>
          <p:cNvPr id="307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3074" name="Object 1"/>
          <p:cNvGraphicFramePr>
            <a:graphicFrameLocks noChangeAspect="1"/>
          </p:cNvGraphicFramePr>
          <p:nvPr/>
        </p:nvGraphicFramePr>
        <p:xfrm>
          <a:off x="3048000" y="1524000"/>
          <a:ext cx="2860675" cy="914400"/>
        </p:xfrm>
        <a:graphic>
          <a:graphicData uri="http://schemas.openxmlformats.org/presentationml/2006/ole">
            <mc:AlternateContent xmlns:mc="http://schemas.openxmlformats.org/markup-compatibility/2006">
              <mc:Choice xmlns:v="urn:schemas-microsoft-com:vml" Requires="v">
                <p:oleObj spid="_x0000_s3171" name="Equation" r:id="rId3" imgW="685502" imgH="215806" progId="Equation.3">
                  <p:embed/>
                </p:oleObj>
              </mc:Choice>
              <mc:Fallback>
                <p:oleObj name="Equation" r:id="rId3" imgW="685502"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1524000"/>
                        <a:ext cx="286067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3075" name="Object 3"/>
          <p:cNvGraphicFramePr>
            <a:graphicFrameLocks noChangeAspect="1"/>
          </p:cNvGraphicFramePr>
          <p:nvPr/>
        </p:nvGraphicFramePr>
        <p:xfrm>
          <a:off x="1295400" y="2971800"/>
          <a:ext cx="2303463" cy="1827213"/>
        </p:xfrm>
        <a:graphic>
          <a:graphicData uri="http://schemas.openxmlformats.org/presentationml/2006/ole">
            <mc:AlternateContent xmlns:mc="http://schemas.openxmlformats.org/markup-compatibility/2006">
              <mc:Choice xmlns:v="urn:schemas-microsoft-com:vml" Requires="v">
                <p:oleObj spid="_x0000_s3172" name="Equation" r:id="rId5" imgW="876240" imgH="698400" progId="Equation.3">
                  <p:embed/>
                </p:oleObj>
              </mc:Choice>
              <mc:Fallback>
                <p:oleObj name="Equation" r:id="rId5" imgW="876240" imgH="698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2971800"/>
                        <a:ext cx="2303463" cy="182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3076" name="Object 5"/>
          <p:cNvGraphicFramePr>
            <a:graphicFrameLocks noChangeAspect="1"/>
          </p:cNvGraphicFramePr>
          <p:nvPr/>
        </p:nvGraphicFramePr>
        <p:xfrm>
          <a:off x="5334000" y="3048000"/>
          <a:ext cx="2486025" cy="1368425"/>
        </p:xfrm>
        <a:graphic>
          <a:graphicData uri="http://schemas.openxmlformats.org/presentationml/2006/ole">
            <mc:AlternateContent xmlns:mc="http://schemas.openxmlformats.org/markup-compatibility/2006">
              <mc:Choice xmlns:v="urn:schemas-microsoft-com:vml" Requires="v">
                <p:oleObj spid="_x0000_s3173" name="Equation" r:id="rId7" imgW="850531" imgH="469696" progId="Equation.3">
                  <p:embed/>
                </p:oleObj>
              </mc:Choice>
              <mc:Fallback>
                <p:oleObj name="Equation" r:id="rId7" imgW="850531" imgH="46969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0" y="3048000"/>
                        <a:ext cx="2486025"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2" name="TextBox 9"/>
          <p:cNvSpPr txBox="1">
            <a:spLocks noChangeArrowheads="1"/>
          </p:cNvSpPr>
          <p:nvPr/>
        </p:nvSpPr>
        <p:spPr bwMode="auto">
          <a:xfrm>
            <a:off x="762000" y="5334000"/>
            <a:ext cx="358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a:t>Unequal Sample Sizes</a:t>
            </a:r>
          </a:p>
        </p:txBody>
      </p:sp>
      <p:sp>
        <p:nvSpPr>
          <p:cNvPr id="3083" name="TextBox 10"/>
          <p:cNvSpPr txBox="1">
            <a:spLocks noChangeArrowheads="1"/>
          </p:cNvSpPr>
          <p:nvPr/>
        </p:nvSpPr>
        <p:spPr bwMode="auto">
          <a:xfrm>
            <a:off x="5410200" y="5334000"/>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a:t>Equal Sample Sizes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1"/>
          <p:cNvSpPr>
            <a:spLocks noGrp="1"/>
          </p:cNvSpPr>
          <p:nvPr>
            <p:ph type="title"/>
          </p:nvPr>
        </p:nvSpPr>
        <p:spPr/>
        <p:txBody>
          <a:bodyPr/>
          <a:lstStyle/>
          <a:p>
            <a:pPr eaLnBrk="1" hangingPunct="1"/>
            <a:r>
              <a:rPr lang="en-US" b="1" dirty="0">
                <a:solidFill>
                  <a:srgbClr val="7030A0"/>
                </a:solidFill>
              </a:rPr>
              <a:t>Methods AB vs. CD (Teach ANOVA Data)</a:t>
            </a:r>
          </a:p>
        </p:txBody>
      </p:sp>
      <p:sp>
        <p:nvSpPr>
          <p:cNvPr id="4101" name="Content Placeholder 2"/>
          <p:cNvSpPr>
            <a:spLocks noGrp="1"/>
          </p:cNvSpPr>
          <p:nvPr>
            <p:ph idx="1"/>
          </p:nvPr>
        </p:nvSpPr>
        <p:spPr/>
        <p:txBody>
          <a:bodyPr/>
          <a:lstStyle/>
          <a:p>
            <a:pPr eaLnBrk="1" hangingPunct="1"/>
            <a:r>
              <a:rPr lang="en-US" dirty="0"/>
              <a:t>The means are (2, 3) vs. (7, 8)</a:t>
            </a:r>
          </a:p>
          <a:p>
            <a:pPr lvl="1" eaLnBrk="1" hangingPunct="1"/>
            <a:r>
              <a:rPr lang="en-US" dirty="0" err="1"/>
              <a:t>ie</a:t>
            </a:r>
            <a:r>
              <a:rPr lang="en-US" dirty="0"/>
              <a:t>, 2.5 vs. 7.5, a difference of 5.</a:t>
            </a:r>
          </a:p>
          <a:p>
            <a:pPr eaLnBrk="1" hangingPunct="1"/>
            <a:r>
              <a:rPr lang="en-US" dirty="0"/>
              <a:t>The coefficients are -.5, -.5, .5, .5</a:t>
            </a:r>
          </a:p>
          <a:p>
            <a:pPr eaLnBrk="1" hangingPunct="1"/>
            <a:endParaRPr lang="en-US" dirty="0"/>
          </a:p>
        </p:txBody>
      </p:sp>
      <p:sp>
        <p:nvSpPr>
          <p:cNvPr id="41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4098" name="Object 1"/>
          <p:cNvGraphicFramePr>
            <a:graphicFrameLocks noChangeAspect="1"/>
          </p:cNvGraphicFramePr>
          <p:nvPr/>
        </p:nvGraphicFramePr>
        <p:xfrm>
          <a:off x="533400" y="3505200"/>
          <a:ext cx="8226425" cy="717550"/>
        </p:xfrm>
        <a:graphic>
          <a:graphicData uri="http://schemas.openxmlformats.org/presentationml/2006/ole">
            <mc:AlternateContent xmlns:mc="http://schemas.openxmlformats.org/markup-compatibility/2006">
              <mc:Choice xmlns:v="urn:schemas-microsoft-com:vml" Requires="v">
                <p:oleObj spid="_x0000_s4161" name="Equation" r:id="rId3" imgW="2298700" imgH="203200" progId="Equation.3">
                  <p:embed/>
                </p:oleObj>
              </mc:Choice>
              <mc:Fallback>
                <p:oleObj name="Equation" r:id="rId3" imgW="2298700" imgH="203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505200"/>
                        <a:ext cx="8226425"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4099" name="Object 3"/>
          <p:cNvGraphicFramePr>
            <a:graphicFrameLocks noChangeAspect="1"/>
          </p:cNvGraphicFramePr>
          <p:nvPr/>
        </p:nvGraphicFramePr>
        <p:xfrm>
          <a:off x="457200" y="4419600"/>
          <a:ext cx="8226425" cy="1257300"/>
        </p:xfrm>
        <a:graphic>
          <a:graphicData uri="http://schemas.openxmlformats.org/presentationml/2006/ole">
            <mc:AlternateContent xmlns:mc="http://schemas.openxmlformats.org/markup-compatibility/2006">
              <mc:Choice xmlns:v="urn:schemas-microsoft-com:vml" Requires="v">
                <p:oleObj spid="_x0000_s4162" name="Equation" r:id="rId5" imgW="2743200" imgH="419100" progId="Equation.3">
                  <p:embed/>
                </p:oleObj>
              </mc:Choice>
              <mc:Fallback>
                <p:oleObj name="Equation" r:id="rId5" imgW="27432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419600"/>
                        <a:ext cx="8226425"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4" name="TextBox 7"/>
          <p:cNvSpPr txBox="1">
            <a:spLocks noChangeArrowheads="1"/>
          </p:cNvSpPr>
          <p:nvPr/>
        </p:nvSpPr>
        <p:spPr bwMode="auto">
          <a:xfrm>
            <a:off x="1219200" y="5867400"/>
            <a:ext cx="632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800" b="0" i="1" dirty="0"/>
              <a:t>F</a:t>
            </a:r>
            <a:r>
              <a:rPr lang="en-US" sz="2800" b="0" dirty="0"/>
              <a:t>(1, 16) = 125/.5 = 250, </a:t>
            </a:r>
            <a:r>
              <a:rPr lang="en-US" sz="2800" b="0" i="1" dirty="0"/>
              <a:t>p</a:t>
            </a:r>
            <a:r>
              <a:rPr lang="en-US" sz="2800" b="0" dirty="0"/>
              <a:t> &lt;&lt; .01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itle 1"/>
          <p:cNvSpPr>
            <a:spLocks noGrp="1"/>
          </p:cNvSpPr>
          <p:nvPr>
            <p:ph type="title"/>
          </p:nvPr>
        </p:nvSpPr>
        <p:spPr/>
        <p:txBody>
          <a:bodyPr/>
          <a:lstStyle/>
          <a:p>
            <a:pPr eaLnBrk="1" hangingPunct="1"/>
            <a:r>
              <a:rPr lang="en-US" b="1" dirty="0">
                <a:solidFill>
                  <a:srgbClr val="7030A0"/>
                </a:solidFill>
              </a:rPr>
              <a:t>Standard Error &amp; CI for Psi</a:t>
            </a:r>
            <a:endParaRPr lang="en-US" dirty="0">
              <a:solidFill>
                <a:srgbClr val="7030A0"/>
              </a:solidFill>
            </a:endParaRPr>
          </a:p>
        </p:txBody>
      </p:sp>
      <p:sp>
        <p:nvSpPr>
          <p:cNvPr id="5127" name="Content Placeholder 2"/>
          <p:cNvSpPr>
            <a:spLocks noGrp="1"/>
          </p:cNvSpPr>
          <p:nvPr>
            <p:ph idx="1"/>
          </p:nvPr>
        </p:nvSpPr>
        <p:spPr>
          <a:xfrm>
            <a:off x="457200" y="1524000"/>
            <a:ext cx="8229600" cy="4525963"/>
          </a:xfrm>
        </p:spPr>
        <p:txBody>
          <a:bodyPr/>
          <a:lstStyle/>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r>
              <a:rPr lang="en-US"/>
              <a:t>For a CI, go out in each direction</a:t>
            </a:r>
          </a:p>
          <a:p>
            <a:pPr eaLnBrk="1" hangingPunct="1"/>
            <a:r>
              <a:rPr lang="en-US"/>
              <a:t> </a:t>
            </a:r>
          </a:p>
        </p:txBody>
      </p:sp>
      <p:sp>
        <p:nvSpPr>
          <p:cNvPr id="51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5122" name="Object 1"/>
          <p:cNvGraphicFramePr>
            <a:graphicFrameLocks noChangeAspect="1"/>
          </p:cNvGraphicFramePr>
          <p:nvPr/>
        </p:nvGraphicFramePr>
        <p:xfrm>
          <a:off x="1066800" y="1828800"/>
          <a:ext cx="3006725" cy="1370013"/>
        </p:xfrm>
        <a:graphic>
          <a:graphicData uri="http://schemas.openxmlformats.org/presentationml/2006/ole">
            <mc:AlternateContent xmlns:mc="http://schemas.openxmlformats.org/markup-compatibility/2006">
              <mc:Choice xmlns:v="urn:schemas-microsoft-com:vml" Requires="v">
                <p:oleObj spid="_x0000_s5243" name="Equation" r:id="rId3" imgW="1180800" imgH="533160" progId="Equation.3">
                  <p:embed/>
                </p:oleObj>
              </mc:Choice>
              <mc:Fallback>
                <p:oleObj name="Equation" r:id="rId3" imgW="1180800" imgH="53316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828800"/>
                        <a:ext cx="3006725" cy="1370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5123" name="Object 3"/>
          <p:cNvGraphicFramePr>
            <a:graphicFrameLocks noChangeAspect="1"/>
          </p:cNvGraphicFramePr>
          <p:nvPr/>
        </p:nvGraphicFramePr>
        <p:xfrm>
          <a:off x="5562600" y="1752600"/>
          <a:ext cx="2595563" cy="1370013"/>
        </p:xfrm>
        <a:graphic>
          <a:graphicData uri="http://schemas.openxmlformats.org/presentationml/2006/ole">
            <mc:AlternateContent xmlns:mc="http://schemas.openxmlformats.org/markup-compatibility/2006">
              <mc:Choice xmlns:v="urn:schemas-microsoft-com:vml" Requires="v">
                <p:oleObj spid="_x0000_s5244" name="Equation" r:id="rId5" imgW="850531" imgH="444307" progId="Equation.3">
                  <p:embed/>
                </p:oleObj>
              </mc:Choice>
              <mc:Fallback>
                <p:oleObj name="Equation" r:id="rId5" imgW="850531" imgH="444307"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1752600"/>
                        <a:ext cx="2595563" cy="1370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0" name="TextBox 7"/>
          <p:cNvSpPr txBox="1">
            <a:spLocks noChangeArrowheads="1"/>
          </p:cNvSpPr>
          <p:nvPr/>
        </p:nvSpPr>
        <p:spPr bwMode="auto">
          <a:xfrm>
            <a:off x="990600" y="3581400"/>
            <a:ext cx="350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a:t>Unequal Sample Sizes</a:t>
            </a:r>
          </a:p>
        </p:txBody>
      </p:sp>
      <p:sp>
        <p:nvSpPr>
          <p:cNvPr id="5131" name="TextBox 8"/>
          <p:cNvSpPr txBox="1">
            <a:spLocks noChangeArrowheads="1"/>
          </p:cNvSpPr>
          <p:nvPr/>
        </p:nvSpPr>
        <p:spPr bwMode="auto">
          <a:xfrm>
            <a:off x="5486400" y="3581400"/>
            <a:ext cx="304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b="0"/>
              <a:t>Equal Sample Sizes</a:t>
            </a:r>
          </a:p>
        </p:txBody>
      </p:sp>
      <p:sp>
        <p:nvSpPr>
          <p:cNvPr id="513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5124" name="Object 5"/>
          <p:cNvGraphicFramePr>
            <a:graphicFrameLocks noChangeAspect="1"/>
          </p:cNvGraphicFramePr>
          <p:nvPr/>
        </p:nvGraphicFramePr>
        <p:xfrm>
          <a:off x="7086600" y="4419600"/>
          <a:ext cx="1087438" cy="696913"/>
        </p:xfrm>
        <a:graphic>
          <a:graphicData uri="http://schemas.openxmlformats.org/presentationml/2006/ole">
            <mc:AlternateContent xmlns:mc="http://schemas.openxmlformats.org/markup-compatibility/2006">
              <mc:Choice xmlns:v="urn:schemas-microsoft-com:vml" Requires="v">
                <p:oleObj spid="_x0000_s5245" name="Equation" r:id="rId7" imgW="368300" imgH="241300" progId="Equation.3">
                  <p:embed/>
                </p:oleObj>
              </mc:Choice>
              <mc:Fallback>
                <p:oleObj name="Equation" r:id="rId7" imgW="3683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6600" y="4419600"/>
                        <a:ext cx="1087438" cy="696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5125" name="Object 7"/>
          <p:cNvGraphicFramePr>
            <a:graphicFrameLocks noChangeAspect="1"/>
          </p:cNvGraphicFramePr>
          <p:nvPr/>
        </p:nvGraphicFramePr>
        <p:xfrm>
          <a:off x="990600" y="5181600"/>
          <a:ext cx="2578100" cy="995363"/>
        </p:xfrm>
        <a:graphic>
          <a:graphicData uri="http://schemas.openxmlformats.org/presentationml/2006/ole">
            <mc:AlternateContent xmlns:mc="http://schemas.openxmlformats.org/markup-compatibility/2006">
              <mc:Choice xmlns:v="urn:schemas-microsoft-com:vml" Requires="v">
                <p:oleObj spid="_x0000_s5246" name="Equation" r:id="rId9" imgW="1155600" imgH="444240" progId="Equation.3">
                  <p:embed/>
                </p:oleObj>
              </mc:Choice>
              <mc:Fallback>
                <p:oleObj name="Equation" r:id="rId9" imgW="1155600" imgH="44424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5181600"/>
                        <a:ext cx="2578100" cy="995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4" name="TextBox 13"/>
          <p:cNvSpPr txBox="1">
            <a:spLocks noChangeArrowheads="1"/>
          </p:cNvSpPr>
          <p:nvPr/>
        </p:nvSpPr>
        <p:spPr bwMode="auto">
          <a:xfrm>
            <a:off x="4038600" y="5334000"/>
            <a:ext cx="487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800" b="0"/>
              <a:t>95% CI is 5 </a:t>
            </a:r>
            <a:r>
              <a:rPr lang="en-US" sz="2800" b="0">
                <a:sym typeface="Symbol" pitchFamily="18" charset="2"/>
              </a:rPr>
              <a:t></a:t>
            </a:r>
            <a:r>
              <a:rPr lang="en-US" sz="2800" b="0"/>
              <a:t> 2.12(.3162),</a:t>
            </a:r>
            <a:br>
              <a:rPr lang="en-US" sz="2800" b="0"/>
            </a:br>
            <a:r>
              <a:rPr lang="en-US" sz="2800" b="0"/>
              <a:t> </a:t>
            </a:r>
            <a:r>
              <a:rPr lang="en-US" sz="2800" b="0">
                <a:sym typeface="Wingdings" pitchFamily="2" charset="2"/>
              </a:rPr>
              <a:t> </a:t>
            </a:r>
            <a:r>
              <a:rPr lang="en-US" sz="2800" b="0"/>
              <a:t>4.33 to 5.67.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1"/>
          <p:cNvSpPr>
            <a:spLocks noGrp="1"/>
          </p:cNvSpPr>
          <p:nvPr>
            <p:ph type="title"/>
          </p:nvPr>
        </p:nvSpPr>
        <p:spPr/>
        <p:txBody>
          <a:bodyPr/>
          <a:lstStyle/>
          <a:p>
            <a:pPr eaLnBrk="1" hangingPunct="1"/>
            <a:r>
              <a:rPr lang="en-US" b="1" dirty="0">
                <a:solidFill>
                  <a:srgbClr val="7030A0"/>
                </a:solidFill>
              </a:rPr>
              <a:t>Standardized Contrasts</a:t>
            </a:r>
          </a:p>
        </p:txBody>
      </p:sp>
      <p:sp>
        <p:nvSpPr>
          <p:cNvPr id="6149" name="Content Placeholder 2"/>
          <p:cNvSpPr>
            <a:spLocks noGrp="1"/>
          </p:cNvSpPr>
          <p:nvPr>
            <p:ph idx="1"/>
          </p:nvPr>
        </p:nvSpPr>
        <p:spPr/>
        <p:txBody>
          <a:bodyPr/>
          <a:lstStyle/>
          <a:p>
            <a:pPr eaLnBrk="1" hangingPunct="1"/>
            <a:r>
              <a:rPr lang="en-US"/>
              <a:t>How different are the two sets of means in standard deviation units?</a:t>
            </a:r>
          </a:p>
          <a:p>
            <a:pPr eaLnBrk="1" hangingPunct="1"/>
            <a:endParaRPr lang="en-US"/>
          </a:p>
          <a:p>
            <a:pPr eaLnBrk="1" hangingPunct="1"/>
            <a:endParaRPr lang="en-US"/>
          </a:p>
          <a:p>
            <a:pPr eaLnBrk="1" hangingPunct="1"/>
            <a:endParaRPr lang="en-US"/>
          </a:p>
          <a:p>
            <a:pPr eaLnBrk="1" hangingPunct="1"/>
            <a:endParaRPr lang="en-US"/>
          </a:p>
          <a:p>
            <a:pPr eaLnBrk="1" hangingPunct="1"/>
            <a:r>
              <a:rPr lang="en-US"/>
              <a:t>For our contrast, </a:t>
            </a:r>
          </a:p>
          <a:p>
            <a:pPr eaLnBrk="1" hangingPunct="1"/>
            <a:endParaRPr lang="en-US"/>
          </a:p>
        </p:txBody>
      </p:sp>
      <p:sp>
        <p:nvSpPr>
          <p:cNvPr id="61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6146" name="Object 1"/>
          <p:cNvGraphicFramePr>
            <a:graphicFrameLocks noChangeAspect="1"/>
          </p:cNvGraphicFramePr>
          <p:nvPr/>
        </p:nvGraphicFramePr>
        <p:xfrm>
          <a:off x="3505200" y="3048000"/>
          <a:ext cx="1909763" cy="1373188"/>
        </p:xfrm>
        <a:graphic>
          <a:graphicData uri="http://schemas.openxmlformats.org/presentationml/2006/ole">
            <mc:AlternateContent xmlns:mc="http://schemas.openxmlformats.org/markup-compatibility/2006">
              <mc:Choice xmlns:v="urn:schemas-microsoft-com:vml" Requires="v">
                <p:oleObj spid="_x0000_s6206" name="Equation" r:id="rId3" imgW="304536" imgH="215713" progId="Equation.3">
                  <p:embed/>
                </p:oleObj>
              </mc:Choice>
              <mc:Fallback>
                <p:oleObj name="Equation" r:id="rId3" imgW="304536" imgH="21571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048000"/>
                        <a:ext cx="1909763" cy="1373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6147" name="Object 3"/>
          <p:cNvGraphicFramePr>
            <a:graphicFrameLocks noChangeAspect="1"/>
          </p:cNvGraphicFramePr>
          <p:nvPr/>
        </p:nvGraphicFramePr>
        <p:xfrm>
          <a:off x="4059238" y="4876800"/>
          <a:ext cx="4235450" cy="914400"/>
        </p:xfrm>
        <a:graphic>
          <a:graphicData uri="http://schemas.openxmlformats.org/presentationml/2006/ole">
            <mc:AlternateContent xmlns:mc="http://schemas.openxmlformats.org/markup-compatibility/2006">
              <mc:Choice xmlns:v="urn:schemas-microsoft-com:vml" Requires="v">
                <p:oleObj spid="_x0000_s6207" name="Equation" r:id="rId5" imgW="1231560" imgH="266400" progId="Equation.3">
                  <p:embed/>
                </p:oleObj>
              </mc:Choice>
              <mc:Fallback>
                <p:oleObj name="Equation" r:id="rId5" imgW="1231560" imgH="266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59238" y="4876800"/>
                        <a:ext cx="42354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p:cNvSpPr>
            <a:spLocks noGrp="1"/>
          </p:cNvSpPr>
          <p:nvPr>
            <p:ph type="title"/>
          </p:nvPr>
        </p:nvSpPr>
        <p:spPr/>
        <p:txBody>
          <a:bodyPr/>
          <a:lstStyle/>
          <a:p>
            <a:pPr eaLnBrk="1" hangingPunct="1"/>
            <a:r>
              <a:rPr lang="en-US" b="1" dirty="0">
                <a:solidFill>
                  <a:srgbClr val="7030A0"/>
                </a:solidFill>
              </a:rPr>
              <a:t>Standardized Contrast from </a:t>
            </a:r>
            <a:r>
              <a:rPr lang="en-US" b="1" i="1" dirty="0">
                <a:solidFill>
                  <a:srgbClr val="7030A0"/>
                </a:solidFill>
              </a:rPr>
              <a:t>F</a:t>
            </a:r>
          </a:p>
        </p:txBody>
      </p:sp>
      <p:sp>
        <p:nvSpPr>
          <p:cNvPr id="7173" name="Content Placeholder 2"/>
          <p:cNvSpPr>
            <a:spLocks noGrp="1"/>
          </p:cNvSpPr>
          <p:nvPr>
            <p:ph idx="1"/>
          </p:nvPr>
        </p:nvSpPr>
        <p:spPr/>
        <p:txBody>
          <a:bodyPr/>
          <a:lstStyle/>
          <a:p>
            <a:pPr eaLnBrk="1" hangingPunct="1"/>
            <a:r>
              <a:rPr lang="en-US"/>
              <a:t>SAS will give you the </a:t>
            </a:r>
            <a:r>
              <a:rPr lang="en-US" i="1"/>
              <a:t>F</a:t>
            </a:r>
            <a:r>
              <a:rPr lang="en-US"/>
              <a:t> for a contrast.</a:t>
            </a:r>
          </a:p>
          <a:p>
            <a:pPr eaLnBrk="1" hangingPunct="1"/>
            <a:endParaRPr lang="en-US"/>
          </a:p>
        </p:txBody>
      </p:sp>
      <p:sp>
        <p:nvSpPr>
          <p:cNvPr id="71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7170" name="Object 1"/>
          <p:cNvGraphicFramePr>
            <a:graphicFrameLocks noChangeAspect="1"/>
          </p:cNvGraphicFramePr>
          <p:nvPr/>
        </p:nvGraphicFramePr>
        <p:xfrm>
          <a:off x="3048000" y="2362200"/>
          <a:ext cx="2476500" cy="1373188"/>
        </p:xfrm>
        <a:graphic>
          <a:graphicData uri="http://schemas.openxmlformats.org/presentationml/2006/ole">
            <mc:AlternateContent xmlns:mc="http://schemas.openxmlformats.org/markup-compatibility/2006">
              <mc:Choice xmlns:v="urn:schemas-microsoft-com:vml" Requires="v">
                <p:oleObj spid="_x0000_s7230" name="Equation" r:id="rId3" imgW="965200" imgH="533400" progId="Equation.3">
                  <p:embed/>
                </p:oleObj>
              </mc:Choice>
              <mc:Fallback>
                <p:oleObj name="Equation" r:id="rId3" imgW="965200" imgH="533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362200"/>
                        <a:ext cx="2476500" cy="1373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7171" name="Object 3"/>
          <p:cNvGraphicFramePr>
            <a:graphicFrameLocks noChangeAspect="1"/>
          </p:cNvGraphicFramePr>
          <p:nvPr/>
        </p:nvGraphicFramePr>
        <p:xfrm>
          <a:off x="762000" y="4191000"/>
          <a:ext cx="7423150" cy="1371600"/>
        </p:xfrm>
        <a:graphic>
          <a:graphicData uri="http://schemas.openxmlformats.org/presentationml/2006/ole">
            <mc:AlternateContent xmlns:mc="http://schemas.openxmlformats.org/markup-compatibility/2006">
              <mc:Choice xmlns:v="urn:schemas-microsoft-com:vml" Requires="v">
                <p:oleObj spid="_x0000_s7231" name="Equation" r:id="rId5" imgW="2628900" imgH="482600" progId="Equation.3">
                  <p:embed/>
                </p:oleObj>
              </mc:Choice>
              <mc:Fallback>
                <p:oleObj name="Equation" r:id="rId5" imgW="26289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191000"/>
                        <a:ext cx="742315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dirty="0">
                <a:solidFill>
                  <a:srgbClr val="7030A0"/>
                </a:solidFill>
              </a:rPr>
              <a:t>Approximate CI for Contrast </a:t>
            </a:r>
            <a:r>
              <a:rPr lang="en-US" b="1" i="1" dirty="0">
                <a:solidFill>
                  <a:srgbClr val="7030A0"/>
                </a:solidFill>
              </a:rPr>
              <a:t>d</a:t>
            </a:r>
          </a:p>
        </p:txBody>
      </p:sp>
      <p:sp>
        <p:nvSpPr>
          <p:cNvPr id="23555" name="Content Placeholder 2"/>
          <p:cNvSpPr>
            <a:spLocks noGrp="1"/>
          </p:cNvSpPr>
          <p:nvPr>
            <p:ph idx="1"/>
          </p:nvPr>
        </p:nvSpPr>
        <p:spPr/>
        <p:txBody>
          <a:bodyPr/>
          <a:lstStyle/>
          <a:p>
            <a:pPr eaLnBrk="1" hangingPunct="1"/>
            <a:r>
              <a:rPr lang="en-US"/>
              <a:t>Simply take the unstandardized CI and divide each end by </a:t>
            </a:r>
            <a:r>
              <a:rPr lang="en-US" i="1"/>
              <a:t>s</a:t>
            </a:r>
            <a:r>
              <a:rPr lang="en-US"/>
              <a:t>.</a:t>
            </a:r>
          </a:p>
          <a:p>
            <a:pPr eaLnBrk="1" hangingPunct="1"/>
            <a:r>
              <a:rPr lang="en-US"/>
              <a:t>Our unstandardized CI was 4.33 to 5.67</a:t>
            </a:r>
          </a:p>
          <a:p>
            <a:pPr eaLnBrk="1" hangingPunct="1"/>
            <a:r>
              <a:rPr lang="en-US"/>
              <a:t>Divide each end by </a:t>
            </a:r>
            <a:r>
              <a:rPr lang="en-US" i="1"/>
              <a:t>s</a:t>
            </a:r>
            <a:r>
              <a:rPr lang="en-US"/>
              <a:t> = .707.</a:t>
            </a:r>
          </a:p>
          <a:p>
            <a:pPr eaLnBrk="1" hangingPunct="1"/>
            <a:r>
              <a:rPr lang="en-US"/>
              <a:t>Standardized CI is 6.12 to 8.02</a:t>
            </a:r>
          </a:p>
          <a:p>
            <a:pPr eaLnBrk="1" hangingPunct="1"/>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dirty="0">
                <a:solidFill>
                  <a:srgbClr val="7030A0"/>
                </a:solidFill>
              </a:rPr>
              <a:t>Exact CI for Contrast </a:t>
            </a:r>
            <a:r>
              <a:rPr lang="en-US" b="1" i="1" dirty="0">
                <a:solidFill>
                  <a:srgbClr val="7030A0"/>
                </a:solidFill>
              </a:rPr>
              <a:t>d</a:t>
            </a:r>
          </a:p>
        </p:txBody>
      </p:sp>
      <p:sp>
        <p:nvSpPr>
          <p:cNvPr id="24579" name="Rectangle 3"/>
          <p:cNvSpPr>
            <a:spLocks noGrp="1" noChangeArrowheads="1"/>
          </p:cNvSpPr>
          <p:nvPr>
            <p:ph type="body" idx="1"/>
          </p:nvPr>
        </p:nvSpPr>
        <p:spPr/>
        <p:txBody>
          <a:bodyPr/>
          <a:lstStyle/>
          <a:p>
            <a:r>
              <a:rPr lang="en-US" dirty="0" err="1">
                <a:hlinkClick r:id="rId2"/>
              </a:rPr>
              <a:t>Conf_Interval-Contrast.sas</a:t>
            </a:r>
            <a:r>
              <a:rPr lang="en-US" dirty="0"/>
              <a:t> </a:t>
            </a:r>
          </a:p>
          <a:p>
            <a:r>
              <a:rPr lang="en-US" dirty="0"/>
              <a:t>The CI extends from 4.48 to 9.64 </a:t>
            </a:r>
          </a:p>
          <a:p>
            <a:r>
              <a:rPr lang="en-US" dirty="0"/>
              <a:t>Notice that this is considerably wider than the approximate CI</a:t>
            </a:r>
          </a:p>
          <a:p>
            <a:r>
              <a:rPr lang="en-US" dirty="0"/>
              <a:t>The program is a pain in the </a:t>
            </a:r>
            <a:r>
              <a:rPr lang="en-US" dirty="0" err="1"/>
              <a:t>arse</a:t>
            </a:r>
            <a:r>
              <a:rPr lang="en-US" dirty="0"/>
              <a:t> to use.</a:t>
            </a:r>
          </a:p>
          <a:p>
            <a:r>
              <a:rPr lang="en-US" dirty="0"/>
              <a:t>If you have more than three groups, you will need to modify the code.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3D69B8-8B3C-4AF5-A6D9-1549B39A21BE}"/>
              </a:ext>
            </a:extLst>
          </p:cNvPr>
          <p:cNvSpPr/>
          <p:nvPr/>
        </p:nvSpPr>
        <p:spPr>
          <a:xfrm>
            <a:off x="451338" y="381000"/>
            <a:ext cx="8686800" cy="5632311"/>
          </a:xfrm>
          <a:prstGeom prst="rect">
            <a:avLst/>
          </a:prstGeom>
        </p:spPr>
        <p:txBody>
          <a:bodyPr wrap="square">
            <a:spAutoFit/>
          </a:bodyPr>
          <a:lstStyle/>
          <a:p>
            <a:r>
              <a:rPr lang="en-US" sz="2000" dirty="0">
                <a:solidFill>
                  <a:srgbClr val="008000"/>
                </a:solidFill>
                <a:latin typeface="Arial" panose="020B0604020202020204" pitchFamily="34" charset="0"/>
                <a:cs typeface="Arial" panose="020B0604020202020204" pitchFamily="34" charset="0"/>
              </a:rPr>
              <a:t>Replace </a:t>
            </a:r>
            <a:r>
              <a:rPr lang="en-US" sz="2000" dirty="0" err="1">
                <a:solidFill>
                  <a:srgbClr val="008000"/>
                </a:solidFill>
                <a:latin typeface="Arial" panose="020B0604020202020204" pitchFamily="34" charset="0"/>
                <a:cs typeface="Arial" panose="020B0604020202020204" pitchFamily="34" charset="0"/>
              </a:rPr>
              <a:t>tttt</a:t>
            </a:r>
            <a:r>
              <a:rPr lang="en-US" sz="2000" dirty="0">
                <a:solidFill>
                  <a:srgbClr val="008000"/>
                </a:solidFill>
                <a:latin typeface="Arial" panose="020B0604020202020204" pitchFamily="34" charset="0"/>
                <a:cs typeface="Arial" panose="020B0604020202020204" pitchFamily="34" charset="0"/>
              </a:rPr>
              <a:t> with the computed value of the contrast t.</a:t>
            </a:r>
          </a:p>
          <a:p>
            <a:r>
              <a:rPr lang="en-US" sz="2000" dirty="0">
                <a:solidFill>
                  <a:srgbClr val="008000"/>
                </a:solidFill>
                <a:latin typeface="Arial" panose="020B0604020202020204" pitchFamily="34" charset="0"/>
                <a:cs typeface="Arial" panose="020B0604020202020204" pitchFamily="34" charset="0"/>
              </a:rPr>
              <a:t>Replace dd with the degrees of freedom for the error term.</a:t>
            </a:r>
          </a:p>
          <a:p>
            <a:r>
              <a:rPr lang="en-US" sz="2000" dirty="0">
                <a:solidFill>
                  <a:srgbClr val="008000"/>
                </a:solidFill>
                <a:latin typeface="Arial" panose="020B0604020202020204" pitchFamily="34" charset="0"/>
                <a:cs typeface="Arial" panose="020B0604020202020204" pitchFamily="34" charset="0"/>
              </a:rPr>
              <a:t>Replace n1n with the sample size for the first group.</a:t>
            </a:r>
          </a:p>
          <a:p>
            <a:r>
              <a:rPr lang="en-US" sz="2000" dirty="0">
                <a:solidFill>
                  <a:srgbClr val="008000"/>
                </a:solidFill>
                <a:latin typeface="Arial" panose="020B0604020202020204" pitchFamily="34" charset="0"/>
                <a:cs typeface="Arial" panose="020B0604020202020204" pitchFamily="34" charset="0"/>
              </a:rPr>
              <a:t>Replace n2n with the sample size for the second group.</a:t>
            </a:r>
          </a:p>
          <a:p>
            <a:r>
              <a:rPr lang="en-US" sz="2000" dirty="0">
                <a:solidFill>
                  <a:srgbClr val="008000"/>
                </a:solidFill>
                <a:latin typeface="Arial" panose="020B0604020202020204" pitchFamily="34" charset="0"/>
                <a:cs typeface="Arial" panose="020B0604020202020204" pitchFamily="34" charset="0"/>
              </a:rPr>
              <a:t>Replace n3n with the sample size for the third group.</a:t>
            </a:r>
          </a:p>
          <a:p>
            <a:r>
              <a:rPr lang="en-US" sz="2000" dirty="0">
                <a:solidFill>
                  <a:srgbClr val="008000"/>
                </a:solidFill>
                <a:latin typeface="Arial" panose="020B0604020202020204" pitchFamily="34" charset="0"/>
                <a:cs typeface="Arial" panose="020B0604020202020204" pitchFamily="34" charset="0"/>
              </a:rPr>
              <a:t>Replace c1c, c2c, and c3c with the standard contrast coefficients for the desired contrast;</a:t>
            </a:r>
            <a:endParaRPr lang="en-US" sz="2000" dirty="0">
              <a:solidFill>
                <a:srgbClr val="000000"/>
              </a:solidFill>
              <a:latin typeface="Arial" panose="020B0604020202020204" pitchFamily="34" charset="0"/>
              <a:cs typeface="Arial" panose="020B0604020202020204" pitchFamily="34" charset="0"/>
            </a:endParaRPr>
          </a:p>
          <a:p>
            <a:endParaRPr lang="en-US" sz="2000" dirty="0">
              <a:solidFill>
                <a:srgbClr val="000000"/>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t= </a:t>
            </a:r>
            <a:r>
              <a:rPr lang="en-US" sz="2000" dirty="0">
                <a:solidFill>
                  <a:srgbClr val="008080"/>
                </a:solidFill>
                <a:latin typeface="Arial" panose="020B0604020202020204" pitchFamily="34" charset="0"/>
                <a:cs typeface="Arial" panose="020B0604020202020204" pitchFamily="34" charset="0"/>
              </a:rPr>
              <a:t>15.811</a:t>
            </a:r>
            <a:r>
              <a:rPr lang="en-US" sz="2000" b="0" dirty="0">
                <a:solidFill>
                  <a:srgbClr val="000000"/>
                </a:solidFill>
                <a:latin typeface="Arial" panose="020B0604020202020204" pitchFamily="34" charset="0"/>
                <a:cs typeface="Arial" panose="020B0604020202020204" pitchFamily="34" charset="0"/>
              </a:rPr>
              <a:t>  ;   {the t here is the square root of the Contrast F}</a:t>
            </a:r>
          </a:p>
          <a:p>
            <a:r>
              <a:rPr lang="en-US" sz="2000" b="0" dirty="0">
                <a:solidFill>
                  <a:srgbClr val="000000"/>
                </a:solidFill>
                <a:latin typeface="Arial" panose="020B0604020202020204" pitchFamily="34" charset="0"/>
                <a:cs typeface="Arial" panose="020B0604020202020204" pitchFamily="34" charset="0"/>
              </a:rPr>
              <a:t>df = </a:t>
            </a:r>
            <a:r>
              <a:rPr lang="en-US" sz="2000" dirty="0">
                <a:solidFill>
                  <a:srgbClr val="008080"/>
                </a:solidFill>
                <a:latin typeface="Arial" panose="020B0604020202020204" pitchFamily="34" charset="0"/>
                <a:cs typeface="Arial" panose="020B0604020202020204" pitchFamily="34" charset="0"/>
              </a:rPr>
              <a:t>16</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n1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n2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n3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n4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c1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c2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c3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a:p>
            <a:r>
              <a:rPr lang="en-US" sz="2000" b="0" dirty="0">
                <a:solidFill>
                  <a:srgbClr val="000000"/>
                </a:solidFill>
                <a:latin typeface="Arial" panose="020B0604020202020204" pitchFamily="34" charset="0"/>
                <a:cs typeface="Arial" panose="020B0604020202020204" pitchFamily="34" charset="0"/>
              </a:rPr>
              <a:t>c4 = </a:t>
            </a:r>
            <a:r>
              <a:rPr lang="en-US" sz="2000" dirty="0">
                <a:solidFill>
                  <a:srgbClr val="008080"/>
                </a:solidFill>
                <a:latin typeface="Arial" panose="020B0604020202020204" pitchFamily="34" charset="0"/>
                <a:cs typeface="Arial" panose="020B0604020202020204" pitchFamily="34" charset="0"/>
              </a:rPr>
              <a:t>.5</a:t>
            </a:r>
            <a:r>
              <a:rPr lang="en-US" sz="2000" b="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267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777C4ED-8F6A-49CB-9060-B0E7A8E48B5B}"/>
              </a:ext>
            </a:extLst>
          </p:cNvPr>
          <p:cNvGraphicFramePr>
            <a:graphicFrameLocks noGrp="1"/>
          </p:cNvGraphicFramePr>
          <p:nvPr>
            <p:ph idx="4294967295"/>
            <p:extLst>
              <p:ext uri="{D42A27DB-BD31-4B8C-83A1-F6EECF244321}">
                <p14:modId xmlns:p14="http://schemas.microsoft.com/office/powerpoint/2010/main" val="3386760764"/>
              </p:ext>
            </p:extLst>
          </p:nvPr>
        </p:nvGraphicFramePr>
        <p:xfrm>
          <a:off x="2057400" y="3276600"/>
          <a:ext cx="4470400" cy="1249680"/>
        </p:xfrm>
        <a:graphic>
          <a:graphicData uri="http://schemas.openxmlformats.org/drawingml/2006/table">
            <a:tbl>
              <a:tblPr/>
              <a:tblGrid>
                <a:gridCol w="2235200">
                  <a:extLst>
                    <a:ext uri="{9D8B030D-6E8A-4147-A177-3AD203B41FA5}">
                      <a16:colId xmlns:a16="http://schemas.microsoft.com/office/drawing/2014/main" val="2085475097"/>
                    </a:ext>
                  </a:extLst>
                </a:gridCol>
                <a:gridCol w="2235200">
                  <a:extLst>
                    <a:ext uri="{9D8B030D-6E8A-4147-A177-3AD203B41FA5}">
                      <a16:colId xmlns:a16="http://schemas.microsoft.com/office/drawing/2014/main" val="523136082"/>
                    </a:ext>
                  </a:extLst>
                </a:gridCol>
              </a:tblGrid>
              <a:tr h="0">
                <a:tc>
                  <a:txBody>
                    <a:bodyPr/>
                    <a:lstStyle/>
                    <a:p>
                      <a:pPr fontAlgn="t"/>
                      <a:r>
                        <a:rPr lang="en-US" sz="3600" b="0" i="0" dirty="0" err="1">
                          <a:solidFill>
                            <a:srgbClr val="000000"/>
                          </a:solidFill>
                          <a:effectLst/>
                          <a:latin typeface="Arial" panose="020B0604020202020204" pitchFamily="34" charset="0"/>
                        </a:rPr>
                        <a:t>d_lower</a:t>
                      </a:r>
                      <a:endParaRPr lang="en-US" sz="3600" b="0" i="0" dirty="0">
                        <a:solidFill>
                          <a:srgbClr val="000000"/>
                        </a:solidFill>
                        <a:effectLst/>
                        <a:latin typeface="Arial" panose="020B0604020202020204" pitchFamily="34" charset="0"/>
                      </a:endParaRPr>
                    </a:p>
                  </a:txBody>
                  <a:tcPr marL="38100" marR="38100" marT="38100" marB="38100">
                    <a:lnL w="7620" cap="flat" cmpd="sng" algn="ctr">
                      <a:solidFill>
                        <a:srgbClr val="C1C1C1"/>
                      </a:solidFill>
                      <a:prstDash val="solid"/>
                      <a:round/>
                      <a:headEnd type="none" w="med" len="med"/>
                      <a:tailEnd type="none" w="med" len="med"/>
                    </a:lnL>
                    <a:lnR w="7620" cap="flat" cmpd="sng" algn="ctr">
                      <a:solidFill>
                        <a:srgbClr val="C1C1C1"/>
                      </a:solidFill>
                      <a:prstDash val="solid"/>
                      <a:round/>
                      <a:headEnd type="none" w="med" len="med"/>
                      <a:tailEnd type="none" w="med" len="med"/>
                    </a:lnR>
                    <a:lnT w="7620" cap="flat" cmpd="sng" algn="ctr">
                      <a:solidFill>
                        <a:srgbClr val="C1C1C1"/>
                      </a:solidFill>
                      <a:prstDash val="solid"/>
                      <a:round/>
                      <a:headEnd type="none" w="med" len="med"/>
                      <a:tailEnd type="none" w="med" len="med"/>
                    </a:lnT>
                    <a:lnB w="7620" cap="flat" cmpd="sng" algn="ctr">
                      <a:solidFill>
                        <a:srgbClr val="C1C1C1"/>
                      </a:solidFill>
                      <a:prstDash val="solid"/>
                      <a:round/>
                      <a:headEnd type="none" w="med" len="med"/>
                      <a:tailEnd type="none" w="med" len="med"/>
                    </a:lnB>
                    <a:solidFill>
                      <a:srgbClr val="FAFBFE"/>
                    </a:solidFill>
                  </a:tcPr>
                </a:tc>
                <a:tc>
                  <a:txBody>
                    <a:bodyPr/>
                    <a:lstStyle/>
                    <a:p>
                      <a:pPr fontAlgn="t"/>
                      <a:r>
                        <a:rPr lang="en-US" sz="3600" b="0" i="0" dirty="0" err="1">
                          <a:solidFill>
                            <a:srgbClr val="000000"/>
                          </a:solidFill>
                          <a:effectLst/>
                          <a:latin typeface="Arial" panose="020B0604020202020204" pitchFamily="34" charset="0"/>
                        </a:rPr>
                        <a:t>d_upper</a:t>
                      </a:r>
                      <a:endParaRPr lang="en-US" sz="3600" b="0" i="0" dirty="0">
                        <a:solidFill>
                          <a:srgbClr val="000000"/>
                        </a:solidFill>
                        <a:effectLst/>
                        <a:latin typeface="Arial" panose="020B0604020202020204" pitchFamily="34" charset="0"/>
                      </a:endParaRPr>
                    </a:p>
                  </a:txBody>
                  <a:tcPr marL="38100" marR="38100" marT="38100" marB="38100">
                    <a:lnL w="7620" cap="flat" cmpd="sng" algn="ctr">
                      <a:solidFill>
                        <a:srgbClr val="C1C1C1"/>
                      </a:solidFill>
                      <a:prstDash val="solid"/>
                      <a:round/>
                      <a:headEnd type="none" w="med" len="med"/>
                      <a:tailEnd type="none" w="med" len="med"/>
                    </a:lnL>
                    <a:lnR>
                      <a:noFill/>
                    </a:lnR>
                    <a:lnT w="7620" cap="flat" cmpd="sng" algn="ctr">
                      <a:solidFill>
                        <a:srgbClr val="C1C1C1"/>
                      </a:solidFill>
                      <a:prstDash val="solid"/>
                      <a:round/>
                      <a:headEnd type="none" w="med" len="med"/>
                      <a:tailEnd type="none" w="med" len="med"/>
                    </a:lnT>
                    <a:lnB w="7620" cap="flat" cmpd="sng" algn="ctr">
                      <a:solidFill>
                        <a:srgbClr val="C1C1C1"/>
                      </a:solidFill>
                      <a:prstDash val="solid"/>
                      <a:round/>
                      <a:headEnd type="none" w="med" len="med"/>
                      <a:tailEnd type="none" w="med" len="med"/>
                    </a:lnB>
                    <a:solidFill>
                      <a:srgbClr val="FAFBFE"/>
                    </a:solidFill>
                  </a:tcPr>
                </a:tc>
                <a:extLst>
                  <a:ext uri="{0D108BD9-81ED-4DB2-BD59-A6C34878D82A}">
                    <a16:rowId xmlns:a16="http://schemas.microsoft.com/office/drawing/2014/main" val="1106410578"/>
                  </a:ext>
                </a:extLst>
              </a:tr>
              <a:tr h="0">
                <a:tc>
                  <a:txBody>
                    <a:bodyPr/>
                    <a:lstStyle/>
                    <a:p>
                      <a:pPr fontAlgn="t"/>
                      <a:r>
                        <a:rPr lang="en-US" sz="3600" b="0" i="0" dirty="0">
                          <a:solidFill>
                            <a:srgbClr val="000000"/>
                          </a:solidFill>
                          <a:effectLst/>
                          <a:latin typeface="Arial" panose="020B0604020202020204" pitchFamily="34" charset="0"/>
                        </a:rPr>
                        <a:t>4.47861</a:t>
                      </a:r>
                    </a:p>
                  </a:txBody>
                  <a:tcPr marL="38100" marR="38100" marT="38100" marB="38100">
                    <a:lnL w="7620" cap="flat" cmpd="sng" algn="ctr">
                      <a:solidFill>
                        <a:srgbClr val="C1C1C1"/>
                      </a:solidFill>
                      <a:prstDash val="solid"/>
                      <a:round/>
                      <a:headEnd type="none" w="med" len="med"/>
                      <a:tailEnd type="none" w="med" len="med"/>
                    </a:lnL>
                    <a:lnR w="7620" cap="flat" cmpd="sng" algn="ctr">
                      <a:solidFill>
                        <a:srgbClr val="C1C1C1"/>
                      </a:solidFill>
                      <a:prstDash val="solid"/>
                      <a:round/>
                      <a:headEnd type="none" w="med" len="med"/>
                      <a:tailEnd type="none" w="med" len="med"/>
                    </a:lnR>
                    <a:lnT w="7620" cap="flat" cmpd="sng" algn="ctr">
                      <a:solidFill>
                        <a:srgbClr val="C1C1C1"/>
                      </a:solidFill>
                      <a:prstDash val="solid"/>
                      <a:round/>
                      <a:headEnd type="none" w="med" len="med"/>
                      <a:tailEnd type="none" w="med" len="med"/>
                    </a:lnT>
                    <a:lnB>
                      <a:noFill/>
                    </a:lnB>
                    <a:solidFill>
                      <a:srgbClr val="FAFBFE"/>
                    </a:solidFill>
                  </a:tcPr>
                </a:tc>
                <a:tc>
                  <a:txBody>
                    <a:bodyPr/>
                    <a:lstStyle/>
                    <a:p>
                      <a:pPr fontAlgn="t"/>
                      <a:r>
                        <a:rPr lang="en-US" sz="3600" b="0" i="0" dirty="0">
                          <a:solidFill>
                            <a:srgbClr val="000000"/>
                          </a:solidFill>
                          <a:effectLst/>
                          <a:latin typeface="Arial" panose="020B0604020202020204" pitchFamily="34" charset="0"/>
                        </a:rPr>
                        <a:t>9.63634</a:t>
                      </a:r>
                    </a:p>
                  </a:txBody>
                  <a:tcPr marL="38100" marR="38100" marT="38100" marB="38100">
                    <a:lnL w="7620" cap="flat" cmpd="sng" algn="ctr">
                      <a:solidFill>
                        <a:srgbClr val="C1C1C1"/>
                      </a:solidFill>
                      <a:prstDash val="solid"/>
                      <a:round/>
                      <a:headEnd type="none" w="med" len="med"/>
                      <a:tailEnd type="none" w="med" len="med"/>
                    </a:lnL>
                    <a:lnR>
                      <a:noFill/>
                    </a:lnR>
                    <a:lnT w="7620" cap="flat" cmpd="sng" algn="ctr">
                      <a:solidFill>
                        <a:srgbClr val="C1C1C1"/>
                      </a:solidFill>
                      <a:prstDash val="solid"/>
                      <a:round/>
                      <a:headEnd type="none" w="med" len="med"/>
                      <a:tailEnd type="none" w="med" len="med"/>
                    </a:lnT>
                    <a:lnB>
                      <a:noFill/>
                    </a:lnB>
                    <a:solidFill>
                      <a:srgbClr val="FAFBFE"/>
                    </a:solidFill>
                  </a:tcPr>
                </a:tc>
                <a:extLst>
                  <a:ext uri="{0D108BD9-81ED-4DB2-BD59-A6C34878D82A}">
                    <a16:rowId xmlns:a16="http://schemas.microsoft.com/office/drawing/2014/main" val="784120019"/>
                  </a:ext>
                </a:extLst>
              </a:tr>
            </a:tbl>
          </a:graphicData>
        </a:graphic>
      </p:graphicFrame>
      <p:sp>
        <p:nvSpPr>
          <p:cNvPr id="5" name="Rectangle 1">
            <a:extLst>
              <a:ext uri="{FF2B5EF4-FFF2-40B4-BE49-F238E27FC236}">
                <a16:creationId xmlns:a16="http://schemas.microsoft.com/office/drawing/2014/main" id="{171B3F72-303C-4982-BBF4-E431B23AA6F5}"/>
              </a:ext>
            </a:extLst>
          </p:cNvPr>
          <p:cNvSpPr>
            <a:spLocks noGrp="1" noChangeArrowheads="1"/>
          </p:cNvSpPr>
          <p:nvPr>
            <p:ph type="title" idx="4294967295"/>
          </p:nvPr>
        </p:nvSpPr>
        <p:spPr bwMode="auto">
          <a:xfrm>
            <a:off x="685800" y="332602"/>
            <a:ext cx="804063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8088" tIns="45720" rIns="38088" bIns="45720" numCol="1" anchor="ctr" anchorCtr="0" compatLnSpc="1">
            <a:prstTxWarp prst="textNoShape">
              <a:avLst/>
            </a:prstTxWarp>
            <a:spAutoFit/>
          </a:bodyPr>
          <a:lstStyle/>
          <a:p>
            <a:pPr lvl="0" algn="l"/>
            <a:r>
              <a:rPr lang="en-US" altLang="en-US" sz="1800" dirty="0" err="1">
                <a:solidFill>
                  <a:srgbClr val="000000"/>
                </a:solidFill>
                <a:latin typeface="Arial" panose="020B0604020202020204" pitchFamily="34" charset="0"/>
                <a:cs typeface="Arial" panose="020B0604020202020204" pitchFamily="34" charset="0"/>
              </a:rPr>
              <a:t>ncp_lower</a:t>
            </a:r>
            <a:r>
              <a:rPr lang="en-US" altLang="en-US" sz="1800" dirty="0">
                <a:solidFill>
                  <a:srgbClr val="000000"/>
                </a:solidFill>
                <a:latin typeface="Arial" panose="020B0604020202020204" pitchFamily="34" charset="0"/>
                <a:cs typeface="Arial" panose="020B0604020202020204" pitchFamily="34" charset="0"/>
              </a:rPr>
              <a:t> = TNONCT(t,df,.975);</a:t>
            </a:r>
            <a:br>
              <a:rPr lang="en-US" altLang="en-US" sz="1800" dirty="0">
                <a:solidFill>
                  <a:srgbClr val="000000"/>
                </a:solidFill>
                <a:latin typeface="Arial" panose="020B0604020202020204" pitchFamily="34" charset="0"/>
                <a:cs typeface="Arial" panose="020B0604020202020204" pitchFamily="34" charset="0"/>
              </a:rPr>
            </a:br>
            <a:r>
              <a:rPr lang="en-US" altLang="en-US" sz="1800" dirty="0" err="1">
                <a:solidFill>
                  <a:srgbClr val="000000"/>
                </a:solidFill>
                <a:latin typeface="Arial" panose="020B0604020202020204" pitchFamily="34" charset="0"/>
                <a:cs typeface="Arial" panose="020B0604020202020204" pitchFamily="34" charset="0"/>
              </a:rPr>
              <a:t>ncp_upper</a:t>
            </a:r>
            <a:r>
              <a:rPr lang="en-US" altLang="en-US" sz="1800" dirty="0">
                <a:solidFill>
                  <a:srgbClr val="000000"/>
                </a:solidFill>
                <a:latin typeface="Arial" panose="020B0604020202020204" pitchFamily="34" charset="0"/>
                <a:cs typeface="Arial" panose="020B0604020202020204" pitchFamily="34" charset="0"/>
              </a:rPr>
              <a:t> = TNONCT(t,df,.025);</a:t>
            </a:r>
            <a:br>
              <a:rPr lang="en-US" altLang="en-US" sz="1800" dirty="0">
                <a:solidFill>
                  <a:srgbClr val="000000"/>
                </a:solidFill>
                <a:latin typeface="Arial" panose="020B0604020202020204" pitchFamily="34" charset="0"/>
                <a:cs typeface="Arial" panose="020B0604020202020204" pitchFamily="34" charset="0"/>
              </a:rPr>
            </a:br>
            <a:r>
              <a:rPr lang="en-US" altLang="en-US" sz="1800" dirty="0" err="1">
                <a:solidFill>
                  <a:srgbClr val="000000"/>
                </a:solidFill>
                <a:latin typeface="Arial" panose="020B0604020202020204" pitchFamily="34" charset="0"/>
                <a:cs typeface="Arial" panose="020B0604020202020204" pitchFamily="34" charset="0"/>
              </a:rPr>
              <a:t>d_lower</a:t>
            </a:r>
            <a:r>
              <a:rPr lang="en-US" altLang="en-US" sz="1800" dirty="0">
                <a:solidFill>
                  <a:srgbClr val="000000"/>
                </a:solidFill>
                <a:latin typeface="Arial" panose="020B0604020202020204" pitchFamily="34" charset="0"/>
                <a:cs typeface="Arial" panose="020B0604020202020204" pitchFamily="34" charset="0"/>
              </a:rPr>
              <a:t> = </a:t>
            </a:r>
            <a:r>
              <a:rPr lang="en-US" altLang="en-US" sz="1800" dirty="0" err="1">
                <a:solidFill>
                  <a:srgbClr val="000000"/>
                </a:solidFill>
                <a:latin typeface="Arial" panose="020B0604020202020204" pitchFamily="34" charset="0"/>
                <a:cs typeface="Arial" panose="020B0604020202020204" pitchFamily="34" charset="0"/>
              </a:rPr>
              <a:t>ncp_lower</a:t>
            </a:r>
            <a:r>
              <a:rPr lang="en-US" altLang="en-US" sz="1800" dirty="0">
                <a:solidFill>
                  <a:srgbClr val="000000"/>
                </a:solidFill>
                <a:latin typeface="Arial" panose="020B0604020202020204" pitchFamily="34" charset="0"/>
                <a:cs typeface="Arial" panose="020B0604020202020204" pitchFamily="34" charset="0"/>
              </a:rPr>
              <a:t>*sqrt(c1*c1/n1 + c2*c2/n2 + c3*c3/n3 </a:t>
            </a:r>
            <a:r>
              <a:rPr lang="en-US" altLang="en-US" sz="1800" b="1" dirty="0">
                <a:solidFill>
                  <a:srgbClr val="FF0000"/>
                </a:solidFill>
                <a:latin typeface="Arial" panose="020B0604020202020204" pitchFamily="34" charset="0"/>
                <a:cs typeface="Arial" panose="020B0604020202020204" pitchFamily="34" charset="0"/>
              </a:rPr>
              <a:t>+ c4*C4/n4</a:t>
            </a:r>
            <a:r>
              <a:rPr lang="en-US" altLang="en-US" sz="1800" dirty="0">
                <a:solidFill>
                  <a:srgbClr val="000000"/>
                </a:solidFill>
                <a:latin typeface="Arial" panose="020B0604020202020204" pitchFamily="34" charset="0"/>
                <a:cs typeface="Arial" panose="020B0604020202020204" pitchFamily="34" charset="0"/>
              </a:rPr>
              <a:t>);</a:t>
            </a:r>
            <a:br>
              <a:rPr lang="en-US" altLang="en-US" sz="1800" dirty="0">
                <a:solidFill>
                  <a:srgbClr val="000000"/>
                </a:solidFill>
                <a:latin typeface="Arial" panose="020B0604020202020204" pitchFamily="34" charset="0"/>
                <a:cs typeface="Arial" panose="020B0604020202020204" pitchFamily="34" charset="0"/>
              </a:rPr>
            </a:br>
            <a:r>
              <a:rPr lang="en-US" altLang="en-US" sz="1800" dirty="0" err="1">
                <a:solidFill>
                  <a:srgbClr val="000000"/>
                </a:solidFill>
                <a:latin typeface="Arial" panose="020B0604020202020204" pitchFamily="34" charset="0"/>
                <a:cs typeface="Arial" panose="020B0604020202020204" pitchFamily="34" charset="0"/>
              </a:rPr>
              <a:t>d_upper</a:t>
            </a:r>
            <a:r>
              <a:rPr lang="en-US" altLang="en-US" sz="1800" dirty="0">
                <a:solidFill>
                  <a:srgbClr val="000000"/>
                </a:solidFill>
                <a:latin typeface="Arial" panose="020B0604020202020204" pitchFamily="34" charset="0"/>
                <a:cs typeface="Arial" panose="020B0604020202020204" pitchFamily="34" charset="0"/>
              </a:rPr>
              <a:t> = </a:t>
            </a:r>
            <a:r>
              <a:rPr lang="en-US" altLang="en-US" sz="1800" dirty="0" err="1">
                <a:solidFill>
                  <a:srgbClr val="000000"/>
                </a:solidFill>
                <a:latin typeface="Arial" panose="020B0604020202020204" pitchFamily="34" charset="0"/>
                <a:cs typeface="Arial" panose="020B0604020202020204" pitchFamily="34" charset="0"/>
              </a:rPr>
              <a:t>ncp_upper</a:t>
            </a:r>
            <a:r>
              <a:rPr lang="en-US" altLang="en-US" sz="1800" dirty="0">
                <a:solidFill>
                  <a:srgbClr val="000000"/>
                </a:solidFill>
                <a:latin typeface="Arial" panose="020B0604020202020204" pitchFamily="34" charset="0"/>
                <a:cs typeface="Arial" panose="020B0604020202020204" pitchFamily="34" charset="0"/>
              </a:rPr>
              <a:t>*sqrt(c1*c1/n1 + c2*c2/n2 + c3*c3/n3 </a:t>
            </a:r>
            <a:r>
              <a:rPr lang="en-US" altLang="en-US" sz="1800" b="1" dirty="0">
                <a:solidFill>
                  <a:srgbClr val="FF0000"/>
                </a:solidFill>
                <a:latin typeface="Arial" panose="020B0604020202020204" pitchFamily="34" charset="0"/>
                <a:cs typeface="Arial" panose="020B0604020202020204" pitchFamily="34" charset="0"/>
              </a:rPr>
              <a:t>+ c4*C4/n4</a:t>
            </a:r>
            <a:r>
              <a:rPr lang="en-US" altLang="en-US" sz="1800" dirty="0">
                <a:solidFill>
                  <a:srgbClr val="000000"/>
                </a:solidFill>
                <a:latin typeface="Arial" panose="020B0604020202020204" pitchFamily="34" charset="0"/>
                <a:cs typeface="Arial" panose="020B0604020202020204" pitchFamily="34" charset="0"/>
              </a:rPr>
              <a:t>);</a:t>
            </a:r>
            <a:br>
              <a:rPr lang="en-US" altLang="en-US" sz="1800" dirty="0">
                <a:solidFill>
                  <a:srgbClr val="000000"/>
                </a:solidFill>
                <a:latin typeface="Arial" panose="020B0604020202020204" pitchFamily="34" charset="0"/>
                <a:cs typeface="Arial" panose="020B0604020202020204" pitchFamily="34" charset="0"/>
              </a:rPr>
            </a:br>
            <a:r>
              <a:rPr lang="en-US" altLang="en-US" sz="1800" dirty="0">
                <a:solidFill>
                  <a:srgbClr val="000000"/>
                </a:solidFill>
                <a:latin typeface="Arial" panose="020B0604020202020204" pitchFamily="34" charset="0"/>
                <a:cs typeface="Arial" panose="020B0604020202020204" pitchFamily="34" charset="0"/>
              </a:rPr>
              <a:t>output; run; proc print; var </a:t>
            </a:r>
            <a:r>
              <a:rPr lang="en-US" altLang="en-US" sz="1800" dirty="0" err="1">
                <a:solidFill>
                  <a:srgbClr val="000000"/>
                </a:solidFill>
                <a:latin typeface="Arial" panose="020B0604020202020204" pitchFamily="34" charset="0"/>
                <a:cs typeface="Arial" panose="020B0604020202020204" pitchFamily="34" charset="0"/>
              </a:rPr>
              <a:t>d_lower</a:t>
            </a:r>
            <a:r>
              <a:rPr lang="en-US" altLang="en-US" sz="1800" dirty="0">
                <a:solidFill>
                  <a:srgbClr val="000000"/>
                </a:solidFill>
                <a:latin typeface="Arial" panose="020B0604020202020204" pitchFamily="34" charset="0"/>
                <a:cs typeface="Arial" panose="020B0604020202020204" pitchFamily="34" charset="0"/>
              </a:rPr>
              <a:t> </a:t>
            </a:r>
            <a:r>
              <a:rPr lang="en-US" altLang="en-US" sz="1800" dirty="0" err="1">
                <a:solidFill>
                  <a:srgbClr val="000000"/>
                </a:solidFill>
                <a:latin typeface="Arial" panose="020B0604020202020204" pitchFamily="34" charset="0"/>
                <a:cs typeface="Arial" panose="020B0604020202020204" pitchFamily="34" charset="0"/>
              </a:rPr>
              <a:t>d_upper</a:t>
            </a:r>
            <a:r>
              <a:rPr lang="en-US" altLang="en-US" sz="1800" dirty="0">
                <a:solidFill>
                  <a:srgbClr val="000000"/>
                </a:solidFill>
                <a:latin typeface="Arial" panose="020B0604020202020204" pitchFamily="34" charset="0"/>
                <a:cs typeface="Arial" panose="020B0604020202020204" pitchFamily="34" charset="0"/>
              </a:rPr>
              <a:t>; run;</a:t>
            </a:r>
            <a:br>
              <a:rPr lang="en-US" altLang="en-US" sz="1800" dirty="0">
                <a:solidFill>
                  <a:srgbClr val="000000"/>
                </a:solidFill>
                <a:latin typeface="Arial" panose="020B0604020202020204" pitchFamily="34" charset="0"/>
                <a:cs typeface="Arial" panose="020B0604020202020204" pitchFamily="34" charset="0"/>
              </a:rPr>
            </a:br>
            <a:br>
              <a:rPr lang="en-US" altLang="en-US" sz="1800" dirty="0">
                <a:solidFill>
                  <a:srgbClr val="000000"/>
                </a:solidFill>
                <a:latin typeface="Arial" panose="020B0604020202020204" pitchFamily="34" charset="0"/>
                <a:cs typeface="Arial" panose="020B0604020202020204" pitchFamily="34" charset="0"/>
              </a:rPr>
            </a:br>
            <a:r>
              <a:rPr lang="en-US" altLang="en-US" sz="1800" dirty="0">
                <a:solidFill>
                  <a:srgbClr val="000000"/>
                </a:solidFill>
                <a:latin typeface="Arial" panose="020B0604020202020204" pitchFamily="34" charset="0"/>
                <a:cs typeface="Arial" panose="020B0604020202020204" pitchFamily="34" charset="0"/>
              </a:rPr>
              <a:t>In red is the modification needed if you have </a:t>
            </a:r>
            <a:r>
              <a:rPr lang="en-US" altLang="en-US" sz="1800" dirty="0" err="1">
                <a:solidFill>
                  <a:srgbClr val="000000"/>
                </a:solidFill>
                <a:latin typeface="Arial" panose="020B0604020202020204" pitchFamily="34" charset="0"/>
                <a:cs typeface="Arial" panose="020B0604020202020204" pitchFamily="34" charset="0"/>
              </a:rPr>
              <a:t>have</a:t>
            </a:r>
            <a:r>
              <a:rPr lang="en-US" altLang="en-US" sz="1800" dirty="0">
                <a:solidFill>
                  <a:srgbClr val="000000"/>
                </a:solidFill>
                <a:latin typeface="Arial" panose="020B0604020202020204" pitchFamily="34" charset="0"/>
                <a:cs typeface="Arial" panose="020B0604020202020204" pitchFamily="34" charset="0"/>
              </a:rPr>
              <a:t> four instead of three groups</a:t>
            </a:r>
          </a:p>
        </p:txBody>
      </p:sp>
    </p:spTree>
    <p:extLst>
      <p:ext uri="{BB962C8B-B14F-4D97-AF65-F5344CB8AC3E}">
        <p14:creationId xmlns:p14="http://schemas.microsoft.com/office/powerpoint/2010/main" val="456155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2800" b="1" dirty="0">
                <a:solidFill>
                  <a:srgbClr val="7030A0"/>
                </a:solidFill>
                <a:cs typeface="Times New Roman" pitchFamily="18" charset="0"/>
              </a:rPr>
              <a:t>Pairwise Comparisons and </a:t>
            </a:r>
            <a:r>
              <a:rPr lang="en-US" sz="2800" b="1" dirty="0" err="1">
                <a:solidFill>
                  <a:srgbClr val="7030A0"/>
                </a:solidFill>
                <a:cs typeface="Times New Roman" pitchFamily="18" charset="0"/>
              </a:rPr>
              <a:t>Familywise</a:t>
            </a:r>
            <a:r>
              <a:rPr lang="en-US" sz="2800" b="1" dirty="0">
                <a:solidFill>
                  <a:srgbClr val="7030A0"/>
                </a:solidFill>
                <a:cs typeface="Times New Roman" pitchFamily="18" charset="0"/>
              </a:rPr>
              <a:t> Error</a:t>
            </a:r>
            <a:r>
              <a:rPr lang="en-US" sz="4000" dirty="0">
                <a:solidFill>
                  <a:srgbClr val="7030A0"/>
                </a:solidFill>
              </a:rPr>
              <a:t> </a:t>
            </a:r>
          </a:p>
        </p:txBody>
      </p:sp>
      <p:sp>
        <p:nvSpPr>
          <p:cNvPr id="17411" name="Rectangle 3"/>
          <p:cNvSpPr>
            <a:spLocks noGrp="1" noChangeArrowheads="1"/>
          </p:cNvSpPr>
          <p:nvPr>
            <p:ph type="body" idx="1"/>
          </p:nvPr>
        </p:nvSpPr>
        <p:spPr/>
        <p:txBody>
          <a:bodyPr/>
          <a:lstStyle/>
          <a:p>
            <a:pPr eaLnBrk="1" hangingPunct="1"/>
            <a:r>
              <a:rPr lang="en-US" i="1">
                <a:solidFill>
                  <a:srgbClr val="000000"/>
                </a:solidFill>
                <a:cs typeface="Times New Roman" pitchFamily="18" charset="0"/>
                <a:sym typeface="Symbol" pitchFamily="18" charset="2"/>
              </a:rPr>
              <a:t></a:t>
            </a:r>
            <a:r>
              <a:rPr lang="en-US" i="1" baseline="-30000">
                <a:solidFill>
                  <a:srgbClr val="000000"/>
                </a:solidFill>
                <a:cs typeface="Times New Roman" pitchFamily="18" charset="0"/>
              </a:rPr>
              <a:t>fw</a:t>
            </a:r>
            <a:r>
              <a:rPr lang="en-US"/>
              <a:t> is the </a:t>
            </a:r>
            <a:r>
              <a:rPr lang="en-US" b="1"/>
              <a:t>alpha familywise</a:t>
            </a:r>
            <a:r>
              <a:rPr lang="en-US"/>
              <a:t>, the conditional probability of making one or more Type I errors in a family of </a:t>
            </a:r>
            <a:r>
              <a:rPr lang="en-US" i="1"/>
              <a:t>c</a:t>
            </a:r>
            <a:r>
              <a:rPr lang="en-US"/>
              <a:t> comparisons.</a:t>
            </a:r>
          </a:p>
          <a:p>
            <a:pPr eaLnBrk="1" hangingPunct="1"/>
            <a:r>
              <a:rPr lang="en-US" i="1">
                <a:solidFill>
                  <a:srgbClr val="000000"/>
                </a:solidFill>
                <a:cs typeface="Times New Roman" pitchFamily="18" charset="0"/>
                <a:sym typeface="Symbol" pitchFamily="18" charset="2"/>
              </a:rPr>
              <a:t></a:t>
            </a:r>
            <a:r>
              <a:rPr lang="en-US" i="1" baseline="-30000">
                <a:solidFill>
                  <a:srgbClr val="000000"/>
                </a:solidFill>
                <a:cs typeface="Times New Roman" pitchFamily="18" charset="0"/>
              </a:rPr>
              <a:t>pc</a:t>
            </a:r>
            <a:r>
              <a:rPr lang="en-US">
                <a:solidFill>
                  <a:srgbClr val="000000"/>
                </a:solidFill>
                <a:cs typeface="Times New Roman" pitchFamily="18" charset="0"/>
              </a:rPr>
              <a:t> is the </a:t>
            </a:r>
            <a:r>
              <a:rPr lang="en-US" b="1">
                <a:solidFill>
                  <a:srgbClr val="000000"/>
                </a:solidFill>
                <a:cs typeface="Times New Roman" pitchFamily="18" charset="0"/>
              </a:rPr>
              <a:t>alpha per comparison</a:t>
            </a:r>
            <a:r>
              <a:rPr lang="en-US">
                <a:solidFill>
                  <a:srgbClr val="000000"/>
                </a:solidFill>
                <a:cs typeface="Times New Roman" pitchFamily="18" charset="0"/>
              </a:rPr>
              <a:t>, the criterion used on each individual comparison</a:t>
            </a:r>
            <a:r>
              <a:rPr lang="en-US"/>
              <a:t>.</a:t>
            </a:r>
          </a:p>
          <a:p>
            <a:pPr eaLnBrk="1" hangingPunct="1"/>
            <a:r>
              <a:rPr lang="en-US"/>
              <a:t>Bonferroni: </a:t>
            </a:r>
            <a:r>
              <a:rPr lang="en-US" b="1" i="1">
                <a:solidFill>
                  <a:srgbClr val="000000"/>
                </a:solidFill>
                <a:cs typeface="Times New Roman" pitchFamily="18" charset="0"/>
                <a:sym typeface="Symbol" pitchFamily="18" charset="2"/>
              </a:rPr>
              <a:t></a:t>
            </a:r>
            <a:r>
              <a:rPr lang="en-US" b="1" i="1" baseline="-30000">
                <a:solidFill>
                  <a:srgbClr val="000000"/>
                </a:solidFill>
                <a:cs typeface="Times New Roman" pitchFamily="18" charset="0"/>
              </a:rPr>
              <a:t>fw</a:t>
            </a:r>
            <a:r>
              <a:rPr lang="en-US"/>
              <a:t> </a:t>
            </a:r>
            <a:r>
              <a:rPr lang="en-US" b="1">
                <a:solidFill>
                  <a:srgbClr val="000000"/>
                </a:solidFill>
                <a:cs typeface="Times New Roman" pitchFamily="18" charset="0"/>
                <a:sym typeface="Symbol" pitchFamily="18" charset="2"/>
              </a:rPr>
              <a:t></a:t>
            </a:r>
            <a:r>
              <a:rPr lang="en-US">
                <a:solidFill>
                  <a:srgbClr val="000000"/>
                </a:solidFill>
                <a:cs typeface="Times New Roman" pitchFamily="18" charset="0"/>
              </a:rPr>
              <a:t> </a:t>
            </a:r>
            <a:r>
              <a:rPr lang="en-US" b="1" i="1">
                <a:solidFill>
                  <a:srgbClr val="000000"/>
                </a:solidFill>
                <a:cs typeface="Times New Roman" pitchFamily="18" charset="0"/>
              </a:rPr>
              <a:t>c</a:t>
            </a:r>
            <a:r>
              <a:rPr lang="en-US" b="1" i="1">
                <a:solidFill>
                  <a:srgbClr val="000000"/>
                </a:solidFill>
                <a:cs typeface="Times New Roman" pitchFamily="18" charset="0"/>
                <a:sym typeface="Symbol" pitchFamily="18" charset="2"/>
              </a:rPr>
              <a:t></a:t>
            </a:r>
            <a:r>
              <a:rPr lang="en-US" b="1" i="1" baseline="-30000">
                <a:solidFill>
                  <a:srgbClr val="000000"/>
                </a:solidFill>
                <a:cs typeface="Times New Roman" pitchFamily="18" charset="0"/>
              </a:rPr>
              <a:t>pc</a:t>
            </a:r>
            <a:r>
              <a:rPr lang="en-US"/>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b="1" dirty="0">
                <a:solidFill>
                  <a:srgbClr val="7030A0"/>
                </a:solidFill>
                <a:sym typeface="Symbol" pitchFamily="18" charset="2"/>
              </a:rPr>
              <a:t></a:t>
            </a:r>
            <a:r>
              <a:rPr lang="en-US" b="1" baseline="30000" dirty="0">
                <a:solidFill>
                  <a:srgbClr val="7030A0"/>
                </a:solidFill>
                <a:sym typeface="Symbol" pitchFamily="18" charset="2"/>
              </a:rPr>
              <a:t>2</a:t>
            </a:r>
            <a:r>
              <a:rPr lang="en-US" b="1" dirty="0">
                <a:solidFill>
                  <a:srgbClr val="7030A0"/>
                </a:solidFill>
                <a:sym typeface="Symbol" pitchFamily="18" charset="2"/>
              </a:rPr>
              <a:t> for Contrast AB vs CD</a:t>
            </a:r>
          </a:p>
        </p:txBody>
      </p:sp>
      <p:sp>
        <p:nvSpPr>
          <p:cNvPr id="8196" name="Rectangle 3"/>
          <p:cNvSpPr>
            <a:spLocks noGrp="1" noChangeArrowheads="1"/>
          </p:cNvSpPr>
          <p:nvPr>
            <p:ph type="body" idx="1"/>
          </p:nvPr>
        </p:nvSpPr>
        <p:spPr/>
        <p:txBody>
          <a:bodyPr/>
          <a:lstStyle/>
          <a:p>
            <a:r>
              <a:rPr lang="en-US" i="1" dirty="0">
                <a:sym typeface="Symbol" pitchFamily="18" charset="2"/>
              </a:rPr>
              <a:t></a:t>
            </a:r>
            <a:r>
              <a:rPr lang="en-US" i="1" dirty="0"/>
              <a:t>2 </a:t>
            </a:r>
            <a:r>
              <a:rPr lang="en-US" dirty="0"/>
              <a:t>= </a:t>
            </a:r>
            <a:r>
              <a:rPr lang="en-US" i="1" dirty="0" err="1"/>
              <a:t>SS</a:t>
            </a:r>
            <a:r>
              <a:rPr lang="en-US" baseline="-25000" dirty="0" err="1"/>
              <a:t>contrast</a:t>
            </a:r>
            <a:r>
              <a:rPr lang="en-US" dirty="0"/>
              <a:t>/</a:t>
            </a:r>
            <a:r>
              <a:rPr lang="en-US" i="1" dirty="0" err="1"/>
              <a:t>SS</a:t>
            </a:r>
            <a:r>
              <a:rPr lang="en-US" baseline="-25000" dirty="0" err="1"/>
              <a:t>total</a:t>
            </a:r>
            <a:r>
              <a:rPr lang="en-US" dirty="0"/>
              <a:t> 125/138 = .9058 </a:t>
            </a:r>
          </a:p>
          <a:p>
            <a:r>
              <a:rPr lang="en-US" b="1" dirty="0"/>
              <a:t>partial</a:t>
            </a:r>
            <a:r>
              <a:rPr lang="en-US" dirty="0"/>
              <a:t> </a:t>
            </a:r>
            <a:r>
              <a:rPr lang="en-US" i="1" dirty="0">
                <a:sym typeface="Symbol" pitchFamily="18" charset="2"/>
              </a:rPr>
              <a:t></a:t>
            </a:r>
            <a:r>
              <a:rPr lang="en-US" i="1" dirty="0"/>
              <a:t>2</a:t>
            </a:r>
            <a:r>
              <a:rPr lang="en-US" dirty="0"/>
              <a:t> :  </a:t>
            </a:r>
          </a:p>
          <a:p>
            <a:endParaRPr lang="en-US" dirty="0"/>
          </a:p>
          <a:p>
            <a:endParaRPr lang="en-US" dirty="0"/>
          </a:p>
          <a:p>
            <a:endParaRPr lang="en-US" dirty="0"/>
          </a:p>
          <a:p>
            <a:r>
              <a:rPr lang="en-US" dirty="0"/>
              <a:t>Notice that this excludes from the denominator that part of the </a:t>
            </a:r>
            <a:r>
              <a:rPr lang="en-US" i="1" dirty="0" err="1"/>
              <a:t>SS</a:t>
            </a:r>
            <a:r>
              <a:rPr lang="en-US" i="1" baseline="-25000" dirty="0" err="1"/>
              <a:t>Among</a:t>
            </a:r>
            <a:r>
              <a:rPr lang="en-US" dirty="0"/>
              <a:t> that is not captured by the contrast</a:t>
            </a:r>
          </a:p>
        </p:txBody>
      </p:sp>
      <p:sp>
        <p:nvSpPr>
          <p:cNvPr id="819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8194" name="Object 4"/>
          <p:cNvGraphicFramePr>
            <a:graphicFrameLocks noChangeAspect="1"/>
          </p:cNvGraphicFramePr>
          <p:nvPr/>
        </p:nvGraphicFramePr>
        <p:xfrm>
          <a:off x="609600" y="2819400"/>
          <a:ext cx="7924800" cy="1371600"/>
        </p:xfrm>
        <a:graphic>
          <a:graphicData uri="http://schemas.openxmlformats.org/presentationml/2006/ole">
            <mc:AlternateContent xmlns:mc="http://schemas.openxmlformats.org/markup-compatibility/2006">
              <mc:Choice xmlns:v="urn:schemas-microsoft-com:vml" Requires="v">
                <p:oleObj spid="_x0000_s8227" name="Equation" r:id="rId3" imgW="2476500" imgH="431800" progId="Equation.3">
                  <p:embed/>
                </p:oleObj>
              </mc:Choice>
              <mc:Fallback>
                <p:oleObj name="Equation" r:id="rId3" imgW="24765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819400"/>
                        <a:ext cx="79248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7488-38EF-417F-A1FF-FB27C964E1BE}"/>
              </a:ext>
            </a:extLst>
          </p:cNvPr>
          <p:cNvSpPr>
            <a:spLocks noGrp="1"/>
          </p:cNvSpPr>
          <p:nvPr>
            <p:ph type="title"/>
          </p:nvPr>
        </p:nvSpPr>
        <p:spPr/>
        <p:txBody>
          <a:bodyPr/>
          <a:lstStyle/>
          <a:p>
            <a:r>
              <a:rPr lang="en-US" sz="4000" b="1" i="1" dirty="0">
                <a:solidFill>
                  <a:srgbClr val="7030A0"/>
                </a:solidFill>
                <a:sym typeface="Symbol" pitchFamily="18" charset="2"/>
              </a:rPr>
              <a:t>SS</a:t>
            </a:r>
            <a:r>
              <a:rPr lang="en-US" sz="4000" b="1" dirty="0">
                <a:solidFill>
                  <a:srgbClr val="7030A0"/>
                </a:solidFill>
                <a:sym typeface="Symbol" pitchFamily="18" charset="2"/>
              </a:rPr>
              <a:t> for Contrast A vs B &amp;  C vs D</a:t>
            </a:r>
            <a:endParaRPr lang="en-US" sz="4000" dirty="0"/>
          </a:p>
        </p:txBody>
      </p:sp>
      <mc:AlternateContent xmlns:mc="http://schemas.openxmlformats.org/markup-compatibility/2006" xmlns:a14="http://schemas.microsoft.com/office/drawing/2010/main">
        <mc:Choice Requires="a14">
          <p:sp>
            <p:nvSpPr>
              <p:cNvPr id="4" name="Object 1">
                <a:extLst>
                  <a:ext uri="{FF2B5EF4-FFF2-40B4-BE49-F238E27FC236}">
                    <a16:creationId xmlns:a16="http://schemas.microsoft.com/office/drawing/2014/main" id="{FE1A4BF1-C156-48C8-8E9A-F95DCA13A58F}"/>
                  </a:ext>
                </a:extLst>
              </p:cNvPr>
              <p:cNvSpPr txBox="1">
                <a:spLocks noGrp="1"/>
              </p:cNvSpPr>
              <p:nvPr>
                <p:ph idx="1"/>
              </p:nvPr>
            </p:nvSpPr>
            <p:spPr bwMode="auto">
              <a:xfrm>
                <a:off x="292100" y="1676400"/>
                <a:ext cx="8839200" cy="915988"/>
              </a:xfrm>
              <a:prstGeom prst="rect">
                <a:avLst/>
              </a:prstGeom>
              <a:noFill/>
            </p:spPr>
            <p:txBody>
              <a:bodyPr>
                <a:normAutofit/>
              </a:bodyPr>
              <a:lstStyle/>
              <a:p>
                <a:pPr>
                  <a:buNone/>
                </a:pPr>
                <a14:m>
                  <m:oMathPara xmlns:m="http://schemas.openxmlformats.org/officeDocument/2006/math">
                    <m:oMathParaPr>
                      <m:jc m:val="left"/>
                    </m:oMathParaPr>
                    <m:oMath xmlns:m="http://schemas.openxmlformats.org/officeDocument/2006/math">
                      <m:acc>
                        <m:accPr>
                          <m:chr m:val="̂"/>
                          <m:ctrlPr>
                            <a:rPr lang="en-US" sz="3600" i="1" smtClean="0">
                              <a:solidFill>
                                <a:srgbClr val="000000"/>
                              </a:solidFill>
                              <a:latin typeface="Cambria Math" panose="02040503050406030204" pitchFamily="18" charset="0"/>
                            </a:rPr>
                          </m:ctrlPr>
                        </m:accPr>
                        <m:e>
                          <m:r>
                            <a:rPr lang="en-US" sz="3600" i="1">
                              <a:solidFill>
                                <a:srgbClr val="000000"/>
                              </a:solidFill>
                              <a:latin typeface="Cambria Math" panose="02040503050406030204" pitchFamily="18" charset="0"/>
                            </a:rPr>
                            <m:t>𝜓</m:t>
                          </m:r>
                        </m:e>
                      </m:acc>
                      <m:r>
                        <a:rPr lang="en-US" sz="3600" i="1">
                          <a:solidFill>
                            <a:srgbClr val="000000"/>
                          </a:solidFill>
                          <a:latin typeface="Cambria Math" panose="02040503050406030204" pitchFamily="18" charset="0"/>
                        </a:rPr>
                        <m:t>=−.5</m:t>
                      </m:r>
                      <m:d>
                        <m:dPr>
                          <m:ctrlPr>
                            <a:rPr lang="en-US" sz="3600" i="1">
                              <a:solidFill>
                                <a:srgbClr val="000000"/>
                              </a:solidFill>
                              <a:latin typeface="Cambria Math" panose="02040503050406030204" pitchFamily="18" charset="0"/>
                            </a:rPr>
                          </m:ctrlPr>
                        </m:dPr>
                        <m:e>
                          <m:r>
                            <a:rPr lang="en-US" sz="3600" i="1">
                              <a:solidFill>
                                <a:srgbClr val="000000"/>
                              </a:solidFill>
                              <a:latin typeface="Cambria Math" panose="02040503050406030204" pitchFamily="18" charset="0"/>
                            </a:rPr>
                            <m:t>2</m:t>
                          </m:r>
                        </m:e>
                      </m:d>
                      <m:r>
                        <a:rPr lang="en-US" sz="3600" b="0" i="1" smtClean="0">
                          <a:solidFill>
                            <a:srgbClr val="000000"/>
                          </a:solidFill>
                          <a:latin typeface="Cambria Math" panose="02040503050406030204" pitchFamily="18" charset="0"/>
                        </a:rPr>
                        <m:t>+</m:t>
                      </m:r>
                      <m:r>
                        <a:rPr lang="en-US" sz="3600" i="1">
                          <a:solidFill>
                            <a:srgbClr val="000000"/>
                          </a:solidFill>
                          <a:latin typeface="Cambria Math" panose="02040503050406030204" pitchFamily="18" charset="0"/>
                        </a:rPr>
                        <m:t>.5(3</m:t>
                      </m:r>
                      <m:r>
                        <a:rPr lang="en-US" sz="3600" b="0" i="1" smtClean="0">
                          <a:solidFill>
                            <a:srgbClr val="000000"/>
                          </a:solidFill>
                          <a:latin typeface="Cambria Math" panose="02040503050406030204" pitchFamily="18" charset="0"/>
                        </a:rPr>
                        <m:t>)</m:t>
                      </m:r>
                      <m:r>
                        <a:rPr lang="en-US" sz="3600" i="1">
                          <a:solidFill>
                            <a:srgbClr val="000000"/>
                          </a:solidFill>
                          <a:latin typeface="Cambria Math" panose="02040503050406030204" pitchFamily="18" charset="0"/>
                        </a:rPr>
                        <m:t>=</m:t>
                      </m:r>
                      <m:r>
                        <a:rPr lang="en-US" sz="3600" b="0" i="1" smtClean="0">
                          <a:solidFill>
                            <a:srgbClr val="000000"/>
                          </a:solidFill>
                          <a:latin typeface="Cambria Math" panose="02040503050406030204" pitchFamily="18" charset="0"/>
                        </a:rPr>
                        <m:t>0.</m:t>
                      </m:r>
                      <m:r>
                        <a:rPr lang="en-US" sz="3600" i="1">
                          <a:solidFill>
                            <a:srgbClr val="000000"/>
                          </a:solidFill>
                          <a:latin typeface="Cambria Math" panose="02040503050406030204" pitchFamily="18" charset="0"/>
                        </a:rPr>
                        <m:t>5</m:t>
                      </m:r>
                    </m:oMath>
                  </m:oMathPara>
                </a14:m>
                <a:endParaRPr lang="en-US" sz="3600" dirty="0"/>
              </a:p>
            </p:txBody>
          </p:sp>
        </mc:Choice>
        <mc:Fallback xmlns="">
          <p:sp>
            <p:nvSpPr>
              <p:cNvPr id="4" name="Object 1">
                <a:extLst>
                  <a:ext uri="{FF2B5EF4-FFF2-40B4-BE49-F238E27FC236}">
                    <a16:creationId xmlns:a16="http://schemas.microsoft.com/office/drawing/2014/main" id="{FE1A4BF1-C156-48C8-8E9A-F95DCA13A58F}"/>
                  </a:ext>
                </a:extLst>
              </p:cNvPr>
              <p:cNvSpPr txBox="1">
                <a:spLocks noRot="1" noChangeAspect="1" noMove="1" noResize="1" noEditPoints="1" noAdjustHandles="1" noChangeArrowheads="1" noChangeShapeType="1" noTextEdit="1"/>
              </p:cNvSpPr>
              <p:nvPr>
                <p:ph idx="1"/>
              </p:nvPr>
            </p:nvSpPr>
            <p:spPr bwMode="auto">
              <a:xfrm>
                <a:off x="292100" y="1676400"/>
                <a:ext cx="8839200" cy="91598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CBCF2E54-C2C1-46C1-9EB2-AAFC7F621AD3}"/>
                  </a:ext>
                </a:extLst>
              </p:cNvPr>
              <p:cNvSpPr/>
              <p:nvPr/>
            </p:nvSpPr>
            <p:spPr>
              <a:xfrm>
                <a:off x="-838200" y="2743200"/>
                <a:ext cx="7391399" cy="66973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600" i="1" smtClean="0">
                              <a:solidFill>
                                <a:srgbClr val="000000"/>
                              </a:solidFill>
                              <a:latin typeface="Cambria Math" panose="02040503050406030204" pitchFamily="18" charset="0"/>
                            </a:rPr>
                          </m:ctrlPr>
                        </m:accPr>
                        <m:e>
                          <m:r>
                            <a:rPr lang="en-US" sz="3600" i="1">
                              <a:solidFill>
                                <a:srgbClr val="000000"/>
                              </a:solidFill>
                              <a:latin typeface="Cambria Math" panose="02040503050406030204" pitchFamily="18" charset="0"/>
                            </a:rPr>
                            <m:t>𝜓</m:t>
                          </m:r>
                        </m:e>
                      </m:acc>
                      <m:r>
                        <a:rPr lang="en-US" sz="3600" i="1">
                          <a:solidFill>
                            <a:srgbClr val="000000"/>
                          </a:solidFill>
                          <a:latin typeface="Cambria Math" panose="02040503050406030204" pitchFamily="18" charset="0"/>
                        </a:rPr>
                        <m:t>=</m:t>
                      </m:r>
                      <m:r>
                        <a:rPr lang="en-US" sz="3600" b="1" i="1" smtClean="0">
                          <a:solidFill>
                            <a:srgbClr val="000000"/>
                          </a:solidFill>
                          <a:latin typeface="Cambria Math" panose="02040503050406030204" pitchFamily="18" charset="0"/>
                        </a:rPr>
                        <m:t>−</m:t>
                      </m:r>
                      <m:r>
                        <a:rPr lang="en-US" sz="3600" i="1">
                          <a:solidFill>
                            <a:srgbClr val="000000"/>
                          </a:solidFill>
                          <a:latin typeface="Cambria Math" panose="02040503050406030204" pitchFamily="18" charset="0"/>
                        </a:rPr>
                        <m:t>.5</m:t>
                      </m:r>
                      <m:d>
                        <m:dPr>
                          <m:ctrlPr>
                            <a:rPr lang="en-US" sz="3600" i="1">
                              <a:solidFill>
                                <a:srgbClr val="000000"/>
                              </a:solidFill>
                              <a:latin typeface="Cambria Math" panose="02040503050406030204" pitchFamily="18" charset="0"/>
                            </a:rPr>
                          </m:ctrlPr>
                        </m:dPr>
                        <m:e>
                          <m:r>
                            <a:rPr lang="en-US" sz="3600" i="1">
                              <a:solidFill>
                                <a:srgbClr val="000000"/>
                              </a:solidFill>
                              <a:latin typeface="Cambria Math" panose="02040503050406030204" pitchFamily="18" charset="0"/>
                            </a:rPr>
                            <m:t>7</m:t>
                          </m:r>
                        </m:e>
                      </m:d>
                      <m:r>
                        <a:rPr lang="en-US" sz="3600" i="1">
                          <a:solidFill>
                            <a:srgbClr val="000000"/>
                          </a:solidFill>
                          <a:latin typeface="Cambria Math" panose="02040503050406030204" pitchFamily="18" charset="0"/>
                        </a:rPr>
                        <m:t>+.5</m:t>
                      </m:r>
                      <m:d>
                        <m:dPr>
                          <m:ctrlPr>
                            <a:rPr lang="en-US" sz="3600" i="1">
                              <a:solidFill>
                                <a:srgbClr val="000000"/>
                              </a:solidFill>
                              <a:latin typeface="Cambria Math" panose="02040503050406030204" pitchFamily="18" charset="0"/>
                            </a:rPr>
                          </m:ctrlPr>
                        </m:dPr>
                        <m:e>
                          <m:r>
                            <a:rPr lang="en-US" sz="3600" i="1">
                              <a:solidFill>
                                <a:srgbClr val="000000"/>
                              </a:solidFill>
                              <a:latin typeface="Cambria Math" panose="02040503050406030204" pitchFamily="18" charset="0"/>
                            </a:rPr>
                            <m:t>8</m:t>
                          </m:r>
                        </m:e>
                      </m:d>
                      <m:r>
                        <a:rPr lang="en-US" sz="3600" i="1">
                          <a:solidFill>
                            <a:srgbClr val="000000"/>
                          </a:solidFill>
                          <a:latin typeface="Cambria Math" panose="02040503050406030204" pitchFamily="18" charset="0"/>
                        </a:rPr>
                        <m:t>=</m:t>
                      </m:r>
                      <m:r>
                        <a:rPr lang="en-US" sz="3600" b="0" i="1" smtClean="0">
                          <a:solidFill>
                            <a:srgbClr val="000000"/>
                          </a:solidFill>
                          <a:latin typeface="Cambria Math" panose="02040503050406030204" pitchFamily="18" charset="0"/>
                        </a:rPr>
                        <m:t>0</m:t>
                      </m:r>
                      <m:r>
                        <a:rPr lang="en-US" sz="3600" b="1" i="1" smtClean="0">
                          <a:solidFill>
                            <a:srgbClr val="000000"/>
                          </a:solidFill>
                          <a:latin typeface="Cambria Math" panose="02040503050406030204" pitchFamily="18" charset="0"/>
                        </a:rPr>
                        <m:t>.</m:t>
                      </m:r>
                      <m:r>
                        <a:rPr lang="en-US" sz="3600" i="1">
                          <a:solidFill>
                            <a:srgbClr val="000000"/>
                          </a:solidFill>
                          <a:latin typeface="Cambria Math" panose="02040503050406030204" pitchFamily="18" charset="0"/>
                        </a:rPr>
                        <m:t>5</m:t>
                      </m:r>
                    </m:oMath>
                  </m:oMathPara>
                </a14:m>
                <a:endParaRPr lang="en-US" sz="3600" dirty="0"/>
              </a:p>
            </p:txBody>
          </p:sp>
        </mc:Choice>
        <mc:Fallback xmlns="">
          <p:sp>
            <p:nvSpPr>
              <p:cNvPr id="7" name="Rectangle 6">
                <a:extLst>
                  <a:ext uri="{FF2B5EF4-FFF2-40B4-BE49-F238E27FC236}">
                    <a16:creationId xmlns:a16="http://schemas.microsoft.com/office/drawing/2014/main" id="{CBCF2E54-C2C1-46C1-9EB2-AAFC7F621AD3}"/>
                  </a:ext>
                </a:extLst>
              </p:cNvPr>
              <p:cNvSpPr>
                <a:spLocks noRot="1" noChangeAspect="1" noMove="1" noResize="1" noEditPoints="1" noAdjustHandles="1" noChangeArrowheads="1" noChangeShapeType="1" noTextEdit="1"/>
              </p:cNvSpPr>
              <p:nvPr/>
            </p:nvSpPr>
            <p:spPr>
              <a:xfrm>
                <a:off x="-838200" y="2743200"/>
                <a:ext cx="7391399" cy="66973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Object 5">
                <a:extLst>
                  <a:ext uri="{FF2B5EF4-FFF2-40B4-BE49-F238E27FC236}">
                    <a16:creationId xmlns:a16="http://schemas.microsoft.com/office/drawing/2014/main" id="{F7412171-3A9C-48C2-ADDA-A61C30BA1F07}"/>
                  </a:ext>
                </a:extLst>
              </p:cNvPr>
              <p:cNvSpPr txBox="1"/>
              <p:nvPr/>
            </p:nvSpPr>
            <p:spPr bwMode="auto">
              <a:xfrm>
                <a:off x="1828800" y="3810001"/>
                <a:ext cx="4343400" cy="990600"/>
              </a:xfrm>
              <a:prstGeom prst="rect">
                <a:avLst/>
              </a:prstGeom>
              <a:noFill/>
            </p:spPr>
            <p:txBody>
              <a:bodyPr>
                <a:normAutofit/>
              </a:bodyPr>
              <a:lstStyle/>
              <a:p>
                <a14:m>
                  <m:oMath xmlns:m="http://schemas.openxmlformats.org/officeDocument/2006/math">
                    <m:r>
                      <a:rPr lang="en-US" sz="3600" i="1" smtClean="0">
                        <a:solidFill>
                          <a:srgbClr val="000000"/>
                        </a:solidFill>
                        <a:latin typeface="Cambria Math" panose="02040503050406030204" pitchFamily="18" charset="0"/>
                      </a:rPr>
                      <m:t>𝑆</m:t>
                    </m:r>
                    <m:sSub>
                      <m:sSubPr>
                        <m:ctrlPr>
                          <a:rPr lang="en-US" sz="3600" i="1">
                            <a:solidFill>
                              <a:srgbClr val="000000"/>
                            </a:solidFill>
                            <a:latin typeface="Cambria Math" panose="02040503050406030204" pitchFamily="18" charset="0"/>
                          </a:rPr>
                        </m:ctrlPr>
                      </m:sSubPr>
                      <m:e>
                        <m:r>
                          <a:rPr lang="en-US" sz="3600" i="1">
                            <a:solidFill>
                              <a:srgbClr val="000000"/>
                            </a:solidFill>
                            <a:latin typeface="Cambria Math" panose="02040503050406030204" pitchFamily="18" charset="0"/>
                          </a:rPr>
                          <m:t>𝑆</m:t>
                        </m:r>
                      </m:e>
                      <m:sub>
                        <m:acc>
                          <m:accPr>
                            <m:chr m:val="̂"/>
                            <m:ctrlPr>
                              <a:rPr lang="en-US" sz="3600" i="1">
                                <a:solidFill>
                                  <a:srgbClr val="000000"/>
                                </a:solidFill>
                                <a:latin typeface="Cambria Math" panose="02040503050406030204" pitchFamily="18" charset="0"/>
                              </a:rPr>
                            </m:ctrlPr>
                          </m:accPr>
                          <m:e>
                            <m:r>
                              <a:rPr lang="en-US" sz="3600" i="1">
                                <a:solidFill>
                                  <a:srgbClr val="000000"/>
                                </a:solidFill>
                                <a:latin typeface="Cambria Math" panose="02040503050406030204" pitchFamily="18" charset="0"/>
                              </a:rPr>
                              <m:t>𝜓</m:t>
                            </m:r>
                          </m:e>
                        </m:acc>
                      </m:sub>
                    </m:sSub>
                    <m:r>
                      <a:rPr lang="en-US" sz="3600" i="1">
                        <a:solidFill>
                          <a:srgbClr val="000000"/>
                        </a:solidFill>
                        <a:latin typeface="Cambria Math" panose="02040503050406030204" pitchFamily="18" charset="0"/>
                      </a:rPr>
                      <m:t>=</m:t>
                    </m:r>
                    <m:f>
                      <m:fPr>
                        <m:ctrlPr>
                          <a:rPr lang="en-US" sz="3600" i="1">
                            <a:solidFill>
                              <a:srgbClr val="000000"/>
                            </a:solidFill>
                            <a:latin typeface="Cambria Math" panose="02040503050406030204" pitchFamily="18" charset="0"/>
                          </a:rPr>
                        </m:ctrlPr>
                      </m:fPr>
                      <m:num>
                        <m:r>
                          <a:rPr lang="en-US" sz="3600" b="1" i="1" smtClean="0">
                            <a:solidFill>
                              <a:srgbClr val="000000"/>
                            </a:solidFill>
                            <a:latin typeface="Cambria Math" panose="02040503050406030204" pitchFamily="18" charset="0"/>
                          </a:rPr>
                          <m:t>𝟓</m:t>
                        </m:r>
                        <m:r>
                          <a:rPr lang="en-US" sz="3600" b="1" i="1" smtClean="0">
                            <a:solidFill>
                              <a:srgbClr val="000000"/>
                            </a:solidFill>
                            <a:latin typeface="Cambria Math" panose="02040503050406030204" pitchFamily="18" charset="0"/>
                          </a:rPr>
                          <m:t>∗.</m:t>
                        </m:r>
                        <m:r>
                          <a:rPr lang="en-US" sz="3600" b="1" i="1" smtClean="0">
                            <a:solidFill>
                              <a:srgbClr val="000000"/>
                            </a:solidFill>
                            <a:latin typeface="Cambria Math" panose="02040503050406030204" pitchFamily="18" charset="0"/>
                          </a:rPr>
                          <m:t>𝟐𝟓</m:t>
                        </m:r>
                      </m:num>
                      <m:den>
                        <m:r>
                          <a:rPr lang="en-US" sz="3600" b="1" i="1" smtClean="0">
                            <a:solidFill>
                              <a:srgbClr val="000000"/>
                            </a:solidFill>
                            <a:latin typeface="Cambria Math" panose="02040503050406030204" pitchFamily="18" charset="0"/>
                          </a:rPr>
                          <m:t>.</m:t>
                        </m:r>
                        <m:r>
                          <a:rPr lang="en-US" sz="3600" b="1" i="1" smtClean="0">
                            <a:solidFill>
                              <a:srgbClr val="000000"/>
                            </a:solidFill>
                            <a:latin typeface="Cambria Math" panose="02040503050406030204" pitchFamily="18" charset="0"/>
                          </a:rPr>
                          <m:t>𝟓</m:t>
                        </m:r>
                      </m:den>
                    </m:f>
                  </m:oMath>
                </a14:m>
                <a:r>
                  <a:rPr lang="en-US" sz="3600" dirty="0"/>
                  <a:t> </a:t>
                </a:r>
                <a:r>
                  <a:rPr lang="en-US" sz="3600" b="0" dirty="0"/>
                  <a:t>= 2.5</a:t>
                </a:r>
              </a:p>
            </p:txBody>
          </p:sp>
        </mc:Choice>
        <mc:Fallback xmlns="">
          <p:sp>
            <p:nvSpPr>
              <p:cNvPr id="8" name="Object 5">
                <a:extLst>
                  <a:ext uri="{FF2B5EF4-FFF2-40B4-BE49-F238E27FC236}">
                    <a16:creationId xmlns:a16="http://schemas.microsoft.com/office/drawing/2014/main" id="{F7412171-3A9C-48C2-ADDA-A61C30BA1F07}"/>
                  </a:ext>
                </a:extLst>
              </p:cNvPr>
              <p:cNvSpPr txBox="1">
                <a:spLocks noRot="1" noChangeAspect="1" noMove="1" noResize="1" noEditPoints="1" noAdjustHandles="1" noChangeArrowheads="1" noChangeShapeType="1" noTextEdit="1"/>
              </p:cNvSpPr>
              <p:nvPr/>
            </p:nvSpPr>
            <p:spPr bwMode="auto">
              <a:xfrm>
                <a:off x="1828800" y="3810001"/>
                <a:ext cx="4343400" cy="990600"/>
              </a:xfrm>
              <a:prstGeom prst="rect">
                <a:avLst/>
              </a:prstGeom>
              <a:blipFill>
                <a:blip r:embed="rId5"/>
                <a:stretch>
                  <a:fillRect/>
                </a:stretch>
              </a:blipFill>
            </p:spPr>
            <p:txBody>
              <a:bodyPr/>
              <a:lstStyle/>
              <a:p>
                <a:r>
                  <a:rPr lang="en-US">
                    <a:noFill/>
                  </a:rPr>
                  <a:t> </a:t>
                </a:r>
              </a:p>
            </p:txBody>
          </p:sp>
        </mc:Fallback>
      </mc:AlternateContent>
      <p:graphicFrame>
        <p:nvGraphicFramePr>
          <p:cNvPr id="11" name="Object 5">
            <a:extLst>
              <a:ext uri="{FF2B5EF4-FFF2-40B4-BE49-F238E27FC236}">
                <a16:creationId xmlns:a16="http://schemas.microsoft.com/office/drawing/2014/main" id="{B8BDF993-EDC2-4803-B867-19499957CDBA}"/>
              </a:ext>
            </a:extLst>
          </p:cNvPr>
          <p:cNvGraphicFramePr>
            <a:graphicFrameLocks noChangeAspect="1"/>
          </p:cNvGraphicFramePr>
          <p:nvPr>
            <p:extLst>
              <p:ext uri="{D42A27DB-BD31-4B8C-83A1-F6EECF244321}">
                <p14:modId xmlns:p14="http://schemas.microsoft.com/office/powerpoint/2010/main" val="637071851"/>
              </p:ext>
            </p:extLst>
          </p:nvPr>
        </p:nvGraphicFramePr>
        <p:xfrm>
          <a:off x="6096000" y="1712991"/>
          <a:ext cx="2486025" cy="1368425"/>
        </p:xfrm>
        <a:graphic>
          <a:graphicData uri="http://schemas.openxmlformats.org/presentationml/2006/ole">
            <mc:AlternateContent xmlns:mc="http://schemas.openxmlformats.org/markup-compatibility/2006">
              <mc:Choice xmlns:v="urn:schemas-microsoft-com:vml" Requires="v">
                <p:oleObj spid="_x0000_s17418" name="Equation" r:id="rId6" imgW="850531" imgH="469696" progId="Equation.3">
                  <p:embed/>
                </p:oleObj>
              </mc:Choice>
              <mc:Fallback>
                <p:oleObj name="Equation" r:id="rId6" imgW="850531" imgH="469696" progId="Equation.3">
                  <p:embed/>
                  <p:pic>
                    <p:nvPicPr>
                      <p:cNvPr id="3076"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1712991"/>
                        <a:ext cx="2486025"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a:extLst>
              <a:ext uri="{FF2B5EF4-FFF2-40B4-BE49-F238E27FC236}">
                <a16:creationId xmlns:a16="http://schemas.microsoft.com/office/drawing/2014/main" id="{603D04EB-4B30-43D7-AC62-4CBC0D687A95}"/>
              </a:ext>
            </a:extLst>
          </p:cNvPr>
          <p:cNvSpPr txBox="1"/>
          <p:nvPr/>
        </p:nvSpPr>
        <p:spPr>
          <a:xfrm>
            <a:off x="292100" y="5105400"/>
            <a:ext cx="8394700" cy="1692771"/>
          </a:xfrm>
          <a:prstGeom prst="rect">
            <a:avLst/>
          </a:prstGeom>
          <a:noFill/>
        </p:spPr>
        <p:txBody>
          <a:bodyPr wrap="square" rtlCol="0">
            <a:spAutoFit/>
          </a:bodyPr>
          <a:lstStyle/>
          <a:p>
            <a:r>
              <a:rPr lang="en-US" sz="2800" i="1" dirty="0" err="1"/>
              <a:t>SS</a:t>
            </a:r>
            <a:r>
              <a:rPr lang="en-US" sz="2800" baseline="-25000" dirty="0" err="1"/>
              <a:t>total</a:t>
            </a:r>
            <a:r>
              <a:rPr lang="en-US" sz="2800" dirty="0"/>
              <a:t> = </a:t>
            </a:r>
            <a:r>
              <a:rPr lang="en-US" sz="2800" i="1" dirty="0"/>
              <a:t>SS</a:t>
            </a:r>
            <a:r>
              <a:rPr lang="en-US" sz="2800" i="1" baseline="-25000" dirty="0"/>
              <a:t>AB-CD</a:t>
            </a:r>
            <a:r>
              <a:rPr lang="en-US" sz="2800" baseline="-25000" dirty="0"/>
              <a:t> </a:t>
            </a:r>
            <a:r>
              <a:rPr lang="en-US" sz="2800" dirty="0"/>
              <a:t>+ </a:t>
            </a:r>
            <a:r>
              <a:rPr lang="en-US" sz="2800" i="1" dirty="0"/>
              <a:t>SS</a:t>
            </a:r>
            <a:r>
              <a:rPr lang="en-US" sz="2800" i="1" baseline="-25000" dirty="0"/>
              <a:t> A-B</a:t>
            </a:r>
            <a:r>
              <a:rPr lang="en-US" sz="2800" i="1" dirty="0"/>
              <a:t> </a:t>
            </a:r>
            <a:r>
              <a:rPr lang="en-US" sz="2800" dirty="0"/>
              <a:t>+ </a:t>
            </a:r>
            <a:r>
              <a:rPr lang="en-US" sz="2800" i="1" dirty="0"/>
              <a:t>SS</a:t>
            </a:r>
            <a:r>
              <a:rPr lang="en-US" sz="2800" i="1" baseline="-25000" dirty="0"/>
              <a:t>C-D</a:t>
            </a:r>
            <a:r>
              <a:rPr lang="en-US" sz="2800" dirty="0"/>
              <a:t> +</a:t>
            </a:r>
            <a:r>
              <a:rPr lang="en-US" sz="2800" i="1" dirty="0"/>
              <a:t> </a:t>
            </a:r>
            <a:r>
              <a:rPr lang="en-US" sz="2800" i="1" dirty="0" err="1"/>
              <a:t>SS</a:t>
            </a:r>
            <a:r>
              <a:rPr lang="en-US" sz="2800" i="1" baseline="-25000" dirty="0" err="1"/>
              <a:t>error</a:t>
            </a:r>
            <a:r>
              <a:rPr lang="en-US" sz="2800" i="1" dirty="0"/>
              <a:t> </a:t>
            </a:r>
          </a:p>
          <a:p>
            <a:r>
              <a:rPr lang="en-US" sz="2800" dirty="0"/>
              <a:t>= 125 + 2.5 + 2.5 + 8 = 138</a:t>
            </a:r>
          </a:p>
          <a:p>
            <a:endParaRPr lang="en-US" sz="2800" dirty="0"/>
          </a:p>
          <a:p>
            <a:r>
              <a:rPr lang="en-US" sz="2000" dirty="0"/>
              <a:t>We have divided the total </a:t>
            </a:r>
            <a:r>
              <a:rPr lang="en-US" sz="2000" i="1" dirty="0"/>
              <a:t>SS</a:t>
            </a:r>
            <a:r>
              <a:rPr lang="en-US" sz="2000" dirty="0"/>
              <a:t> into four orthogonal pieces.</a:t>
            </a:r>
          </a:p>
        </p:txBody>
      </p:sp>
    </p:spTree>
    <p:extLst>
      <p:ext uri="{BB962C8B-B14F-4D97-AF65-F5344CB8AC3E}">
        <p14:creationId xmlns:p14="http://schemas.microsoft.com/office/powerpoint/2010/main" val="3087845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DCB22A-9A4F-41E7-AEDF-108C7C828D37}"/>
              </a:ext>
            </a:extLst>
          </p:cNvPr>
          <p:cNvSpPr>
            <a:spLocks noGrp="1"/>
          </p:cNvSpPr>
          <p:nvPr>
            <p:ph type="title"/>
          </p:nvPr>
        </p:nvSpPr>
        <p:spPr/>
        <p:txBody>
          <a:bodyPr/>
          <a:lstStyle/>
          <a:p>
            <a:r>
              <a:rPr lang="en-US" sz="4000" b="1" dirty="0">
                <a:solidFill>
                  <a:srgbClr val="7030A0"/>
                </a:solidFill>
                <a:sym typeface="Symbol" pitchFamily="18" charset="2"/>
              </a:rPr>
              <a:t></a:t>
            </a:r>
            <a:r>
              <a:rPr lang="en-US" sz="4000" b="1" baseline="30000" dirty="0">
                <a:solidFill>
                  <a:srgbClr val="7030A0"/>
                </a:solidFill>
                <a:sym typeface="Symbol" pitchFamily="18" charset="2"/>
              </a:rPr>
              <a:t>2</a:t>
            </a:r>
            <a:r>
              <a:rPr lang="en-US" sz="4000" b="1" dirty="0">
                <a:solidFill>
                  <a:srgbClr val="7030A0"/>
                </a:solidFill>
                <a:sym typeface="Symbol" pitchFamily="18" charset="2"/>
              </a:rPr>
              <a:t> for All Three Contrasts</a:t>
            </a:r>
            <a:endParaRPr lang="en-US" sz="4000" dirty="0"/>
          </a:p>
        </p:txBody>
      </p:sp>
      <p:sp>
        <p:nvSpPr>
          <p:cNvPr id="6" name="Content Placeholder 5">
            <a:extLst>
              <a:ext uri="{FF2B5EF4-FFF2-40B4-BE49-F238E27FC236}">
                <a16:creationId xmlns:a16="http://schemas.microsoft.com/office/drawing/2014/main" id="{0D91944D-F27D-4266-8223-D2FC1802E478}"/>
              </a:ext>
            </a:extLst>
          </p:cNvPr>
          <p:cNvSpPr>
            <a:spLocks noGrp="1"/>
          </p:cNvSpPr>
          <p:nvPr>
            <p:ph idx="1"/>
          </p:nvPr>
        </p:nvSpPr>
        <p:spPr/>
        <p:txBody>
          <a:bodyPr/>
          <a:lstStyle/>
          <a:p>
            <a:r>
              <a:rPr lang="en-US" dirty="0"/>
              <a:t>AB vs CD: </a:t>
            </a:r>
            <a:r>
              <a:rPr lang="en-US" i="1" dirty="0">
                <a:sym typeface="Symbol" pitchFamily="18" charset="2"/>
              </a:rPr>
              <a:t></a:t>
            </a:r>
            <a:r>
              <a:rPr lang="en-US" i="1" dirty="0"/>
              <a:t>2 </a:t>
            </a:r>
            <a:r>
              <a:rPr lang="en-US" dirty="0"/>
              <a:t>= </a:t>
            </a:r>
            <a:r>
              <a:rPr lang="en-US" i="1" dirty="0" err="1"/>
              <a:t>SS</a:t>
            </a:r>
            <a:r>
              <a:rPr lang="en-US" baseline="-25000" dirty="0" err="1"/>
              <a:t>contrast</a:t>
            </a:r>
            <a:r>
              <a:rPr lang="en-US" dirty="0"/>
              <a:t>/</a:t>
            </a:r>
            <a:r>
              <a:rPr lang="en-US" i="1" dirty="0" err="1"/>
              <a:t>SS</a:t>
            </a:r>
            <a:r>
              <a:rPr lang="en-US" baseline="-25000" dirty="0" err="1"/>
              <a:t>total</a:t>
            </a:r>
            <a:r>
              <a:rPr lang="en-US" dirty="0"/>
              <a:t> 125/138 = .9058</a:t>
            </a:r>
          </a:p>
          <a:p>
            <a:r>
              <a:rPr lang="en-US" dirty="0"/>
              <a:t>A vs B:  2.5/138 = .018</a:t>
            </a:r>
          </a:p>
          <a:p>
            <a:r>
              <a:rPr lang="en-US" dirty="0"/>
              <a:t>C vs D:  2.5/138 = .018</a:t>
            </a:r>
          </a:p>
          <a:p>
            <a:r>
              <a:rPr lang="en-US" dirty="0"/>
              <a:t>Sum these three and get .942, which is the eta squared we got for the overall ANOVA effect of type of instruction.</a:t>
            </a:r>
          </a:p>
        </p:txBody>
      </p:sp>
    </p:spTree>
    <p:extLst>
      <p:ext uri="{BB962C8B-B14F-4D97-AF65-F5344CB8AC3E}">
        <p14:creationId xmlns:p14="http://schemas.microsoft.com/office/powerpoint/2010/main" val="502655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B1DB7-AB42-4634-8306-4CCFC5884FA3}"/>
              </a:ext>
            </a:extLst>
          </p:cNvPr>
          <p:cNvSpPr>
            <a:spLocks noGrp="1"/>
          </p:cNvSpPr>
          <p:nvPr>
            <p:ph type="title"/>
          </p:nvPr>
        </p:nvSpPr>
        <p:spPr/>
        <p:txBody>
          <a:bodyPr/>
          <a:lstStyle/>
          <a:p>
            <a:r>
              <a:rPr lang="en-US" sz="4000" b="1" dirty="0">
                <a:solidFill>
                  <a:srgbClr val="7030A0"/>
                </a:solidFill>
              </a:rPr>
              <a:t>Partial </a:t>
            </a:r>
            <a:r>
              <a:rPr lang="en-US" sz="4000" b="1" dirty="0">
                <a:solidFill>
                  <a:srgbClr val="7030A0"/>
                </a:solidFill>
                <a:sym typeface="Symbol" pitchFamily="18" charset="2"/>
              </a:rPr>
              <a:t></a:t>
            </a:r>
            <a:r>
              <a:rPr lang="en-US" sz="4000" b="1" baseline="30000" dirty="0">
                <a:solidFill>
                  <a:srgbClr val="7030A0"/>
                </a:solidFill>
                <a:sym typeface="Symbol" pitchFamily="18" charset="2"/>
              </a:rPr>
              <a:t>2</a:t>
            </a:r>
            <a:r>
              <a:rPr lang="en-US" sz="4000" b="1" dirty="0">
                <a:solidFill>
                  <a:srgbClr val="7030A0"/>
                </a:solidFill>
                <a:sym typeface="Symbol" pitchFamily="18" charset="2"/>
              </a:rPr>
              <a:t> for All Three Contrasts</a:t>
            </a:r>
            <a:endParaRPr lang="en-US" sz="4000" b="1" dirty="0">
              <a:solidFill>
                <a:srgbClr val="7030A0"/>
              </a:solidFill>
            </a:endParaRPr>
          </a:p>
        </p:txBody>
      </p:sp>
      <p:sp>
        <p:nvSpPr>
          <p:cNvPr id="3" name="Content Placeholder 2">
            <a:extLst>
              <a:ext uri="{FF2B5EF4-FFF2-40B4-BE49-F238E27FC236}">
                <a16:creationId xmlns:a16="http://schemas.microsoft.com/office/drawing/2014/main" id="{9C4A62CB-CB41-45AD-B6AD-C95027573840}"/>
              </a:ext>
            </a:extLst>
          </p:cNvPr>
          <p:cNvSpPr>
            <a:spLocks noGrp="1"/>
          </p:cNvSpPr>
          <p:nvPr>
            <p:ph idx="1"/>
          </p:nvPr>
        </p:nvSpPr>
        <p:spPr/>
        <p:txBody>
          <a:bodyPr/>
          <a:lstStyle/>
          <a:p>
            <a:r>
              <a:rPr lang="en-US" dirty="0"/>
              <a:t>AB vs CD:</a:t>
            </a:r>
          </a:p>
          <a:p>
            <a:endParaRPr lang="en-US" dirty="0"/>
          </a:p>
          <a:p>
            <a:endParaRPr lang="en-US" dirty="0"/>
          </a:p>
          <a:p>
            <a:endParaRPr lang="en-US" dirty="0"/>
          </a:p>
          <a:p>
            <a:r>
              <a:rPr lang="en-US" dirty="0"/>
              <a:t>A vs B:  2.5/(2.5 + 8) = .2381</a:t>
            </a:r>
          </a:p>
          <a:p>
            <a:r>
              <a:rPr lang="en-US" dirty="0"/>
              <a:t>C vs D:  2.5/(2.5 + 8) = .2381</a:t>
            </a:r>
          </a:p>
          <a:p>
            <a:r>
              <a:rPr lang="en-US" dirty="0"/>
              <a:t>Sum these and get 1.416.  Wow, we have explained 142% of the variance in quiz scores.</a:t>
            </a:r>
          </a:p>
          <a:p>
            <a:endParaRPr lang="en-US" dirty="0"/>
          </a:p>
          <a:p>
            <a:endParaRPr lang="en-US" dirty="0"/>
          </a:p>
          <a:p>
            <a:endParaRPr lang="en-US" dirty="0"/>
          </a:p>
          <a:p>
            <a:pPr marL="0" indent="0">
              <a:buNone/>
            </a:pPr>
            <a:r>
              <a:rPr lang="en-US" dirty="0"/>
              <a:t>  </a:t>
            </a:r>
          </a:p>
        </p:txBody>
      </p:sp>
      <p:graphicFrame>
        <p:nvGraphicFramePr>
          <p:cNvPr id="5" name="Object 4">
            <a:extLst>
              <a:ext uri="{FF2B5EF4-FFF2-40B4-BE49-F238E27FC236}">
                <a16:creationId xmlns:a16="http://schemas.microsoft.com/office/drawing/2014/main" id="{B20DDAFF-5BCB-4CE4-B753-B383185CC434}"/>
              </a:ext>
            </a:extLst>
          </p:cNvPr>
          <p:cNvGraphicFramePr>
            <a:graphicFrameLocks noChangeAspect="1"/>
          </p:cNvGraphicFramePr>
          <p:nvPr>
            <p:extLst>
              <p:ext uri="{D42A27DB-BD31-4B8C-83A1-F6EECF244321}">
                <p14:modId xmlns:p14="http://schemas.microsoft.com/office/powerpoint/2010/main" val="411524374"/>
              </p:ext>
            </p:extLst>
          </p:nvPr>
        </p:nvGraphicFramePr>
        <p:xfrm>
          <a:off x="1066800" y="2057400"/>
          <a:ext cx="7924800" cy="1371600"/>
        </p:xfrm>
        <a:graphic>
          <a:graphicData uri="http://schemas.openxmlformats.org/presentationml/2006/ole">
            <mc:AlternateContent xmlns:mc="http://schemas.openxmlformats.org/markup-compatibility/2006">
              <mc:Choice xmlns:v="urn:schemas-microsoft-com:vml" Requires="v">
                <p:oleObj spid="_x0000_s18438" name="Equation" r:id="rId3" imgW="2476500" imgH="431800" progId="Equation.3">
                  <p:embed/>
                </p:oleObj>
              </mc:Choice>
              <mc:Fallback>
                <p:oleObj name="Equation" r:id="rId3" imgW="2476500" imgH="431800" progId="Equation.3">
                  <p:embed/>
                  <p:pic>
                    <p:nvPicPr>
                      <p:cNvPr id="819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057400"/>
                        <a:ext cx="7924800" cy="1371600"/>
                      </a:xfrm>
                      <a:prstGeom prst="rect">
                        <a:avLst/>
                      </a:prstGeom>
                      <a:noFill/>
                    </p:spPr>
                  </p:pic>
                </p:oleObj>
              </mc:Fallback>
            </mc:AlternateContent>
          </a:graphicData>
        </a:graphic>
      </p:graphicFrame>
    </p:spTree>
    <p:extLst>
      <p:ext uri="{BB962C8B-B14F-4D97-AF65-F5344CB8AC3E}">
        <p14:creationId xmlns:p14="http://schemas.microsoft.com/office/powerpoint/2010/main" val="2093751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b="1" dirty="0">
                <a:solidFill>
                  <a:srgbClr val="7030A0"/>
                </a:solidFill>
              </a:rPr>
              <a:t>CI for Contrast </a:t>
            </a:r>
            <a:r>
              <a:rPr lang="en-US" b="1" dirty="0">
                <a:solidFill>
                  <a:srgbClr val="7030A0"/>
                </a:solidFill>
                <a:sym typeface="Symbol" pitchFamily="18" charset="2"/>
              </a:rPr>
              <a:t></a:t>
            </a:r>
            <a:r>
              <a:rPr lang="en-US" b="1" baseline="30000" dirty="0">
                <a:solidFill>
                  <a:srgbClr val="7030A0"/>
                </a:solidFill>
                <a:sym typeface="Symbol" pitchFamily="18" charset="2"/>
              </a:rPr>
              <a:t>2 </a:t>
            </a:r>
            <a:r>
              <a:rPr lang="en-US" b="1" dirty="0">
                <a:solidFill>
                  <a:srgbClr val="7030A0"/>
                </a:solidFill>
                <a:sym typeface="Symbol" pitchFamily="18" charset="2"/>
              </a:rPr>
              <a:t>AB vs CD</a:t>
            </a:r>
          </a:p>
        </p:txBody>
      </p:sp>
      <p:sp>
        <p:nvSpPr>
          <p:cNvPr id="9220" name="Rectangle 3"/>
          <p:cNvSpPr>
            <a:spLocks noGrp="1" noChangeArrowheads="1"/>
          </p:cNvSpPr>
          <p:nvPr>
            <p:ph type="body" sz="half" idx="1"/>
          </p:nvPr>
        </p:nvSpPr>
        <p:spPr>
          <a:xfrm>
            <a:off x="457200" y="1600200"/>
            <a:ext cx="8686800" cy="4525963"/>
          </a:xfrm>
        </p:spPr>
        <p:txBody>
          <a:bodyPr/>
          <a:lstStyle/>
          <a:p>
            <a:r>
              <a:rPr lang="en-US" sz="2400">
                <a:hlinkClick r:id="rId3"/>
              </a:rPr>
              <a:t>Conf-Interval-R2-Regr.sas</a:t>
            </a:r>
            <a:r>
              <a:rPr lang="en-US" sz="2400"/>
              <a:t> </a:t>
            </a:r>
          </a:p>
          <a:p>
            <a:r>
              <a:rPr lang="en-US" sz="2400"/>
              <a:t>For partial </a:t>
            </a:r>
            <a:r>
              <a:rPr lang="en-US" sz="2400">
                <a:sym typeface="Symbol" pitchFamily="18" charset="2"/>
              </a:rPr>
              <a:t></a:t>
            </a:r>
            <a:r>
              <a:rPr lang="en-US" sz="2400" baseline="30000">
                <a:sym typeface="Symbol" pitchFamily="18" charset="2"/>
              </a:rPr>
              <a:t>2</a:t>
            </a:r>
            <a:r>
              <a:rPr lang="en-US" sz="2400">
                <a:sym typeface="Symbol" pitchFamily="18" charset="2"/>
              </a:rPr>
              <a:t> enter the contrast </a:t>
            </a:r>
            <a:r>
              <a:rPr lang="en-US" sz="2400" i="1">
                <a:sym typeface="Symbol" pitchFamily="18" charset="2"/>
              </a:rPr>
              <a:t>F</a:t>
            </a:r>
            <a:r>
              <a:rPr lang="en-US" sz="2400">
                <a:sym typeface="Symbol" pitchFamily="18" charset="2"/>
              </a:rPr>
              <a:t> (1, 16) = 250. The CI is [.85, .96].</a:t>
            </a:r>
          </a:p>
          <a:p>
            <a:r>
              <a:rPr lang="en-US" sz="2400">
                <a:sym typeface="Symbol" pitchFamily="18" charset="2"/>
              </a:rPr>
              <a:t>For  </a:t>
            </a:r>
            <a:r>
              <a:rPr lang="en-US" sz="2400" baseline="30000">
                <a:sym typeface="Symbol" pitchFamily="18" charset="2"/>
              </a:rPr>
              <a:t>2</a:t>
            </a:r>
            <a:r>
              <a:rPr lang="en-US" sz="2400">
                <a:sym typeface="Symbol" pitchFamily="18" charset="2"/>
              </a:rPr>
              <a:t> enter an adjusted </a:t>
            </a:r>
            <a:r>
              <a:rPr lang="en-US" sz="2400" i="1">
                <a:sym typeface="Symbol" pitchFamily="18" charset="2"/>
              </a:rPr>
              <a:t>F </a:t>
            </a:r>
            <a:r>
              <a:rPr lang="en-US" sz="2400">
                <a:sym typeface="Symbol" pitchFamily="18" charset="2"/>
              </a:rPr>
              <a:t>that adds to the denominator all </a:t>
            </a:r>
            <a:r>
              <a:rPr lang="en-US" sz="2400" i="1">
                <a:sym typeface="Symbol" pitchFamily="18" charset="2"/>
              </a:rPr>
              <a:t>SS</a:t>
            </a:r>
            <a:r>
              <a:rPr lang="en-US" sz="2400">
                <a:sym typeface="Symbol" pitchFamily="18" charset="2"/>
              </a:rPr>
              <a:t> and </a:t>
            </a:r>
            <a:r>
              <a:rPr lang="en-US" sz="2400" i="1">
                <a:sym typeface="Symbol" pitchFamily="18" charset="2"/>
              </a:rPr>
              <a:t>df</a:t>
            </a:r>
            <a:r>
              <a:rPr lang="en-US" sz="2400">
                <a:sym typeface="Symbol" pitchFamily="18" charset="2"/>
              </a:rPr>
              <a:t> not captured by the contrast:</a:t>
            </a:r>
          </a:p>
          <a:p>
            <a:endParaRPr lang="en-US" sz="2400">
              <a:sym typeface="Symbol" pitchFamily="18" charset="2"/>
            </a:endParaRPr>
          </a:p>
          <a:p>
            <a:endParaRPr lang="en-US" sz="2400">
              <a:sym typeface="Symbol" pitchFamily="18" charset="2"/>
            </a:endParaRPr>
          </a:p>
          <a:p>
            <a:endParaRPr lang="en-US" sz="2400">
              <a:sym typeface="Symbol" pitchFamily="18" charset="2"/>
            </a:endParaRPr>
          </a:p>
          <a:p>
            <a:endParaRPr lang="en-US" sz="2400">
              <a:sym typeface="Symbol" pitchFamily="18" charset="2"/>
            </a:endParaRPr>
          </a:p>
          <a:p>
            <a:r>
              <a:rPr lang="en-US" sz="2400" i="1">
                <a:sym typeface="Symbol" pitchFamily="18" charset="2"/>
              </a:rPr>
              <a:t>F</a:t>
            </a:r>
            <a:r>
              <a:rPr lang="en-US" sz="2400">
                <a:sym typeface="Symbol" pitchFamily="18" charset="2"/>
              </a:rPr>
              <a:t>(1, 18) = 173.077; The CI is [.78, .94]. </a:t>
            </a:r>
          </a:p>
        </p:txBody>
      </p:sp>
      <p:graphicFrame>
        <p:nvGraphicFramePr>
          <p:cNvPr id="9218" name="Object 4"/>
          <p:cNvGraphicFramePr>
            <a:graphicFrameLocks noGrp="1" noChangeAspect="1"/>
          </p:cNvGraphicFramePr>
          <p:nvPr>
            <p:ph sz="half" idx="2"/>
          </p:nvPr>
        </p:nvGraphicFramePr>
        <p:xfrm>
          <a:off x="304800" y="3886200"/>
          <a:ext cx="8262938" cy="1370013"/>
        </p:xfrm>
        <a:graphic>
          <a:graphicData uri="http://schemas.openxmlformats.org/presentationml/2006/ole">
            <mc:AlternateContent xmlns:mc="http://schemas.openxmlformats.org/markup-compatibility/2006">
              <mc:Choice xmlns:v="urn:schemas-microsoft-com:vml" Requires="v">
                <p:oleObj spid="_x0000_s9248" name="Equation" r:id="rId4" imgW="2679480" imgH="444240" progId="Equation.3">
                  <p:embed/>
                </p:oleObj>
              </mc:Choice>
              <mc:Fallback>
                <p:oleObj name="Equation" r:id="rId4" imgW="2679480" imgH="444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86200"/>
                        <a:ext cx="8262938"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454038-E95D-4908-9248-5FDEEB251372}"/>
              </a:ext>
            </a:extLst>
          </p:cNvPr>
          <p:cNvSpPr>
            <a:spLocks noGrp="1"/>
          </p:cNvSpPr>
          <p:nvPr>
            <p:ph type="title"/>
          </p:nvPr>
        </p:nvSpPr>
        <p:spPr/>
        <p:txBody>
          <a:bodyPr/>
          <a:lstStyle/>
          <a:p>
            <a:r>
              <a:rPr lang="en-US" b="1" dirty="0">
                <a:solidFill>
                  <a:srgbClr val="FF0000"/>
                </a:solidFill>
              </a:rPr>
              <a:t>SAS to the Rescue</a:t>
            </a:r>
          </a:p>
        </p:txBody>
      </p:sp>
      <p:graphicFrame>
        <p:nvGraphicFramePr>
          <p:cNvPr id="8" name="Content Placeholder 7">
            <a:extLst>
              <a:ext uri="{FF2B5EF4-FFF2-40B4-BE49-F238E27FC236}">
                <a16:creationId xmlns:a16="http://schemas.microsoft.com/office/drawing/2014/main" id="{F107248E-0D73-4799-8DF0-6FCE30E8A683}"/>
              </a:ext>
            </a:extLst>
          </p:cNvPr>
          <p:cNvGraphicFramePr>
            <a:graphicFrameLocks noGrp="1"/>
          </p:cNvGraphicFramePr>
          <p:nvPr>
            <p:ph idx="1"/>
            <p:extLst>
              <p:ext uri="{D42A27DB-BD31-4B8C-83A1-F6EECF244321}">
                <p14:modId xmlns:p14="http://schemas.microsoft.com/office/powerpoint/2010/main" val="2199182951"/>
              </p:ext>
            </p:extLst>
          </p:nvPr>
        </p:nvGraphicFramePr>
        <p:xfrm>
          <a:off x="252046" y="3124200"/>
          <a:ext cx="8762998" cy="2640585"/>
        </p:xfrm>
        <a:graphic>
          <a:graphicData uri="http://schemas.openxmlformats.org/drawingml/2006/table">
            <a:tbl>
              <a:tblPr firstRow="1" firstCol="1" bandRow="1"/>
              <a:tblGrid>
                <a:gridCol w="1054804">
                  <a:extLst>
                    <a:ext uri="{9D8B030D-6E8A-4147-A177-3AD203B41FA5}">
                      <a16:colId xmlns:a16="http://schemas.microsoft.com/office/drawing/2014/main" val="3601076631"/>
                    </a:ext>
                  </a:extLst>
                </a:gridCol>
                <a:gridCol w="324556">
                  <a:extLst>
                    <a:ext uri="{9D8B030D-6E8A-4147-A177-3AD203B41FA5}">
                      <a16:colId xmlns:a16="http://schemas.microsoft.com/office/drawing/2014/main" val="731703370"/>
                    </a:ext>
                  </a:extLst>
                </a:gridCol>
                <a:gridCol w="1010550">
                  <a:extLst>
                    <a:ext uri="{9D8B030D-6E8A-4147-A177-3AD203B41FA5}">
                      <a16:colId xmlns:a16="http://schemas.microsoft.com/office/drawing/2014/main" val="3342044909"/>
                    </a:ext>
                  </a:extLst>
                </a:gridCol>
                <a:gridCol w="796636">
                  <a:extLst>
                    <a:ext uri="{9D8B030D-6E8A-4147-A177-3AD203B41FA5}">
                      <a16:colId xmlns:a16="http://schemas.microsoft.com/office/drawing/2014/main" val="3986490864"/>
                    </a:ext>
                  </a:extLst>
                </a:gridCol>
                <a:gridCol w="796636">
                  <a:extLst>
                    <a:ext uri="{9D8B030D-6E8A-4147-A177-3AD203B41FA5}">
                      <a16:colId xmlns:a16="http://schemas.microsoft.com/office/drawing/2014/main" val="2350816196"/>
                    </a:ext>
                  </a:extLst>
                </a:gridCol>
                <a:gridCol w="796636">
                  <a:extLst>
                    <a:ext uri="{9D8B030D-6E8A-4147-A177-3AD203B41FA5}">
                      <a16:colId xmlns:a16="http://schemas.microsoft.com/office/drawing/2014/main" val="2663009927"/>
                    </a:ext>
                  </a:extLst>
                </a:gridCol>
                <a:gridCol w="796636">
                  <a:extLst>
                    <a:ext uri="{9D8B030D-6E8A-4147-A177-3AD203B41FA5}">
                      <a16:colId xmlns:a16="http://schemas.microsoft.com/office/drawing/2014/main" val="891865230"/>
                    </a:ext>
                  </a:extLst>
                </a:gridCol>
                <a:gridCol w="796636">
                  <a:extLst>
                    <a:ext uri="{9D8B030D-6E8A-4147-A177-3AD203B41FA5}">
                      <a16:colId xmlns:a16="http://schemas.microsoft.com/office/drawing/2014/main" val="42303064"/>
                    </a:ext>
                  </a:extLst>
                </a:gridCol>
                <a:gridCol w="796636">
                  <a:extLst>
                    <a:ext uri="{9D8B030D-6E8A-4147-A177-3AD203B41FA5}">
                      <a16:colId xmlns:a16="http://schemas.microsoft.com/office/drawing/2014/main" val="3226768172"/>
                    </a:ext>
                  </a:extLst>
                </a:gridCol>
                <a:gridCol w="796636">
                  <a:extLst>
                    <a:ext uri="{9D8B030D-6E8A-4147-A177-3AD203B41FA5}">
                      <a16:colId xmlns:a16="http://schemas.microsoft.com/office/drawing/2014/main" val="3113827304"/>
                    </a:ext>
                  </a:extLst>
                </a:gridCol>
                <a:gridCol w="796636">
                  <a:extLst>
                    <a:ext uri="{9D8B030D-6E8A-4147-A177-3AD203B41FA5}">
                      <a16:colId xmlns:a16="http://schemas.microsoft.com/office/drawing/2014/main" val="2620873546"/>
                    </a:ext>
                  </a:extLst>
                </a:gridCol>
              </a:tblGrid>
              <a:tr h="0">
                <a:tc rowSpan="2">
                  <a:txBody>
                    <a:bodyPr/>
                    <a:lstStyle/>
                    <a:p>
                      <a:pPr marL="0" marR="0">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Contrast</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rowSpan="2">
                  <a:txBody>
                    <a:bodyPr/>
                    <a:lstStyle/>
                    <a:p>
                      <a:pPr marL="0" marR="0" algn="r">
                        <a:lnSpc>
                          <a:spcPct val="107000"/>
                        </a:lnSpc>
                        <a:spcBef>
                          <a:spcPts val="0"/>
                        </a:spcBef>
                        <a:spcAft>
                          <a:spcPts val="0"/>
                        </a:spcAft>
                      </a:pPr>
                      <a:r>
                        <a:rPr lang="en-US" sz="1400" b="1" dirty="0">
                          <a:effectLst/>
                          <a:latin typeface="+mj-lt"/>
                          <a:ea typeface="Times New Roman" panose="02020603050405020304" pitchFamily="18" charset="0"/>
                          <a:cs typeface="Times New Roman" panose="02020603050405020304" pitchFamily="18" charset="0"/>
                        </a:rPr>
                        <a:t>DF</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rowSpan="2">
                  <a:txBody>
                    <a:bodyPr/>
                    <a:lstStyle/>
                    <a:p>
                      <a:pPr marL="0" marR="0" algn="r">
                        <a:lnSpc>
                          <a:spcPct val="107000"/>
                        </a:lnSpc>
                        <a:spcBef>
                          <a:spcPts val="0"/>
                        </a:spcBef>
                        <a:spcAft>
                          <a:spcPts val="0"/>
                        </a:spcAft>
                      </a:pPr>
                      <a:r>
                        <a:rPr lang="en-US" sz="1400" b="1" dirty="0">
                          <a:effectLst/>
                          <a:latin typeface="+mj-lt"/>
                          <a:ea typeface="Times New Roman" panose="02020603050405020304" pitchFamily="18" charset="0"/>
                          <a:cs typeface="Times New Roman" panose="02020603050405020304" pitchFamily="18" charset="0"/>
                        </a:rPr>
                        <a:t>Contrast SS</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gridSpan="4">
                  <a:txBody>
                    <a:bodyPr/>
                    <a:lstStyle/>
                    <a:p>
                      <a:pPr marL="0" marR="0" algn="ctr">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Total Variation Accounted For</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Partial Variation Accounted For</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6215803"/>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07000"/>
                        </a:lnSpc>
                        <a:spcBef>
                          <a:spcPts val="0"/>
                        </a:spcBef>
                        <a:spcAft>
                          <a:spcPts val="0"/>
                        </a:spcAft>
                      </a:pPr>
                      <a:r>
                        <a:rPr lang="en-US" sz="1400" b="1" dirty="0" err="1">
                          <a:solidFill>
                            <a:srgbClr val="FF0000"/>
                          </a:solidFill>
                          <a:effectLst/>
                          <a:latin typeface="+mj-lt"/>
                          <a:ea typeface="Times New Roman" panose="02020603050405020304" pitchFamily="18" charset="0"/>
                          <a:cs typeface="Times New Roman" panose="02020603050405020304" pitchFamily="18" charset="0"/>
                        </a:rPr>
                        <a:t>Semipartial</a:t>
                      </a:r>
                      <a:r>
                        <a:rPr lang="en-US" sz="1400" b="1" dirty="0">
                          <a:solidFill>
                            <a:srgbClr val="FF0000"/>
                          </a:solidFill>
                          <a:effectLst/>
                          <a:latin typeface="+mj-lt"/>
                          <a:ea typeface="Times New Roman" panose="02020603050405020304" pitchFamily="18" charset="0"/>
                          <a:cs typeface="Times New Roman" panose="02020603050405020304" pitchFamily="18" charset="0"/>
                        </a:rPr>
                        <a:t> Eta-Square</a:t>
                      </a:r>
                      <a:endParaRPr lang="en-US" sz="1400" dirty="0">
                        <a:solidFill>
                          <a:srgbClr val="FF0000"/>
                        </a:solidFill>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Semipartial Omega-Square</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gridSpan="2">
                  <a:txBody>
                    <a:bodyPr/>
                    <a:lstStyle/>
                    <a:p>
                      <a:pPr marL="0" marR="0" algn="ctr">
                        <a:lnSpc>
                          <a:spcPct val="107000"/>
                        </a:lnSpc>
                        <a:spcBef>
                          <a:spcPts val="0"/>
                        </a:spcBef>
                        <a:spcAft>
                          <a:spcPts val="0"/>
                        </a:spcAft>
                      </a:pPr>
                      <a:r>
                        <a:rPr lang="en-US" sz="1400" b="1" dirty="0">
                          <a:solidFill>
                            <a:srgbClr val="FF0000"/>
                          </a:solidFill>
                          <a:effectLst/>
                          <a:latin typeface="+mj-lt"/>
                          <a:ea typeface="Times New Roman" panose="02020603050405020304" pitchFamily="18" charset="0"/>
                          <a:cs typeface="Times New Roman" panose="02020603050405020304" pitchFamily="18" charset="0"/>
                        </a:rPr>
                        <a:t>Conservative</a:t>
                      </a:r>
                      <a:br>
                        <a:rPr lang="en-US" sz="1400" b="1" dirty="0">
                          <a:solidFill>
                            <a:srgbClr val="FF0000"/>
                          </a:solidFill>
                          <a:effectLst/>
                          <a:latin typeface="+mj-lt"/>
                          <a:ea typeface="Times New Roman" panose="02020603050405020304" pitchFamily="18" charset="0"/>
                          <a:cs typeface="Times New Roman" panose="02020603050405020304" pitchFamily="18" charset="0"/>
                        </a:rPr>
                      </a:br>
                      <a:r>
                        <a:rPr lang="en-US" sz="1400" b="1" dirty="0">
                          <a:solidFill>
                            <a:srgbClr val="FF0000"/>
                          </a:solidFill>
                          <a:effectLst/>
                          <a:latin typeface="+mj-lt"/>
                          <a:ea typeface="Times New Roman" panose="02020603050405020304" pitchFamily="18" charset="0"/>
                          <a:cs typeface="Times New Roman" panose="02020603050405020304" pitchFamily="18" charset="0"/>
                        </a:rPr>
                        <a:t>90% Confidence Limits</a:t>
                      </a:r>
                      <a:endParaRPr lang="en-US" sz="1400" dirty="0">
                        <a:solidFill>
                          <a:srgbClr val="FF0000"/>
                        </a:solidFill>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hMerge="1">
                  <a:txBody>
                    <a:bodyPr/>
                    <a:lstStyle/>
                    <a:p>
                      <a:endParaRPr lang="en-US"/>
                    </a:p>
                  </a:txBody>
                  <a:tcPr/>
                </a:tc>
                <a:tc>
                  <a:txBody>
                    <a:bodyPr/>
                    <a:lstStyle/>
                    <a:p>
                      <a:pPr marL="0" marR="0" algn="r">
                        <a:lnSpc>
                          <a:spcPct val="107000"/>
                        </a:lnSpc>
                        <a:spcBef>
                          <a:spcPts val="0"/>
                        </a:spcBef>
                        <a:spcAft>
                          <a:spcPts val="0"/>
                        </a:spcAft>
                      </a:pPr>
                      <a:r>
                        <a:rPr lang="en-US" sz="1400" b="1" dirty="0">
                          <a:solidFill>
                            <a:srgbClr val="FF0000"/>
                          </a:solidFill>
                          <a:effectLst/>
                          <a:latin typeface="+mj-lt"/>
                          <a:ea typeface="Times New Roman" panose="02020603050405020304" pitchFamily="18" charset="0"/>
                          <a:cs typeface="Times New Roman" panose="02020603050405020304" pitchFamily="18" charset="0"/>
                        </a:rPr>
                        <a:t>Partial Eta-Square</a:t>
                      </a:r>
                      <a:endParaRPr lang="en-US" sz="1400" dirty="0">
                        <a:solidFill>
                          <a:srgbClr val="FF0000"/>
                        </a:solidFill>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b="1" dirty="0">
                          <a:effectLst/>
                          <a:latin typeface="+mj-lt"/>
                          <a:ea typeface="Times New Roman" panose="02020603050405020304" pitchFamily="18" charset="0"/>
                          <a:cs typeface="Times New Roman" panose="02020603050405020304" pitchFamily="18" charset="0"/>
                        </a:rPr>
                        <a:t>Partial Omega-Square</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gridSpan="2">
                  <a:txBody>
                    <a:bodyPr/>
                    <a:lstStyle/>
                    <a:p>
                      <a:pPr marL="0" marR="0" algn="ctr">
                        <a:lnSpc>
                          <a:spcPct val="107000"/>
                        </a:lnSpc>
                        <a:spcBef>
                          <a:spcPts val="0"/>
                        </a:spcBef>
                        <a:spcAft>
                          <a:spcPts val="0"/>
                        </a:spcAft>
                      </a:pPr>
                      <a:r>
                        <a:rPr lang="en-US" sz="1400" b="1" dirty="0">
                          <a:solidFill>
                            <a:srgbClr val="FF0000"/>
                          </a:solidFill>
                          <a:effectLst/>
                          <a:latin typeface="+mj-lt"/>
                          <a:ea typeface="Times New Roman" panose="02020603050405020304" pitchFamily="18" charset="0"/>
                          <a:cs typeface="Times New Roman" panose="02020603050405020304" pitchFamily="18" charset="0"/>
                        </a:rPr>
                        <a:t>90% Confidence Limits</a:t>
                      </a:r>
                      <a:endParaRPr lang="en-US" sz="1400" dirty="0">
                        <a:solidFill>
                          <a:srgbClr val="FF0000"/>
                        </a:solidFill>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841052263"/>
                  </a:ext>
                </a:extLst>
              </a:tr>
              <a:tr h="0">
                <a:tc>
                  <a:txBody>
                    <a:bodyPr/>
                    <a:lstStyle/>
                    <a:p>
                      <a:pPr marL="0" marR="0">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Placebo vs Drug</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dirty="0">
                          <a:effectLst/>
                          <a:latin typeface="+mj-lt"/>
                          <a:ea typeface="Times New Roman" panose="02020603050405020304" pitchFamily="18" charset="0"/>
                          <a:cs typeface="Times New Roman" panose="02020603050405020304" pitchFamily="18" charset="0"/>
                        </a:rPr>
                        <a:t>1831.84</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dirty="0">
                          <a:effectLst/>
                          <a:latin typeface="+mj-lt"/>
                          <a:ea typeface="Times New Roman" panose="02020603050405020304" pitchFamily="18" charset="0"/>
                          <a:cs typeface="Times New Roman" panose="02020603050405020304" pitchFamily="18" charset="0"/>
                        </a:rPr>
                        <a:t>0.1259</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0.1196</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0.0401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0.2290</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0.1909</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0.1764</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0.0818</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0.2946</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2074531399"/>
                  </a:ext>
                </a:extLst>
              </a:tr>
              <a:tr h="0">
                <a:tc>
                  <a:txBody>
                    <a:bodyPr/>
                    <a:lstStyle/>
                    <a:p>
                      <a:pPr marL="0" marR="0">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Lo vs Hi</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dirty="0">
                          <a:effectLst/>
                          <a:latin typeface="+mj-lt"/>
                          <a:ea typeface="Times New Roman" panose="02020603050405020304" pitchFamily="18" charset="0"/>
                          <a:cs typeface="Times New Roman" panose="02020603050405020304" pitchFamily="18" charset="0"/>
                        </a:rPr>
                        <a:t>3948.05</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0.2713</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0.2642</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0.1521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0.3793</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0.3371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0.3212</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0.2060</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0.4351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1806296829"/>
                  </a:ext>
                </a:extLst>
              </a:tr>
              <a:tr h="0">
                <a:tc>
                  <a:txBody>
                    <a:bodyPr/>
                    <a:lstStyle/>
                    <a:p>
                      <a:pPr marL="0" marR="0">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10 vs 20</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dirty="0">
                          <a:effectLst/>
                          <a:latin typeface="+mj-lt"/>
                          <a:ea typeface="Times New Roman" panose="02020603050405020304" pitchFamily="18" charset="0"/>
                          <a:cs typeface="Times New Roman" panose="02020603050405020304" pitchFamily="18" charset="0"/>
                        </a:rPr>
                        <a:t>156.025</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0.0107</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0.0051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0.0000</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0.0668</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0.0197</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0.0090</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0.0000</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0.0842</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3953288690"/>
                  </a:ext>
                </a:extLst>
              </a:tr>
              <a:tr h="0">
                <a:tc>
                  <a:txBody>
                    <a:bodyPr/>
                    <a:lstStyle/>
                    <a:p>
                      <a:pPr marL="0" marR="0">
                        <a:lnSpc>
                          <a:spcPct val="107000"/>
                        </a:lnSpc>
                        <a:spcBef>
                          <a:spcPts val="0"/>
                        </a:spcBef>
                        <a:spcAft>
                          <a:spcPts val="0"/>
                        </a:spcAft>
                      </a:pPr>
                      <a:r>
                        <a:rPr lang="en-US" sz="1400" b="1">
                          <a:effectLst/>
                          <a:latin typeface="+mj-lt"/>
                          <a:ea typeface="Times New Roman" panose="02020603050405020304" pitchFamily="18" charset="0"/>
                          <a:cs typeface="Times New Roman" panose="02020603050405020304" pitchFamily="18" charset="0"/>
                        </a:rPr>
                        <a:t>30 vs 40</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dirty="0">
                          <a:effectLst/>
                          <a:latin typeface="+mj-lt"/>
                          <a:ea typeface="Times New Roman" panose="02020603050405020304" pitchFamily="18" charset="0"/>
                          <a:cs typeface="Times New Roman" panose="02020603050405020304" pitchFamily="18" charset="0"/>
                        </a:rPr>
                        <a:t>855.625</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0.0588</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0.0529</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0.0062</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0.1462</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0.0993</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0.0865</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a:effectLst/>
                          <a:latin typeface="+mj-lt"/>
                          <a:ea typeface="Times New Roman" panose="02020603050405020304" pitchFamily="18" charset="0"/>
                          <a:cs typeface="Times New Roman" panose="02020603050405020304" pitchFamily="18" charset="0"/>
                        </a:rPr>
                        <a:t>0.0231</a:t>
                      </a:r>
                      <a:endParaRPr lang="en-US" sz="140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tc>
                  <a:txBody>
                    <a:bodyPr/>
                    <a:lstStyle/>
                    <a:p>
                      <a:pPr marL="0" marR="0" algn="r">
                        <a:lnSpc>
                          <a:spcPct val="107000"/>
                        </a:lnSpc>
                        <a:spcBef>
                          <a:spcPts val="0"/>
                        </a:spcBef>
                        <a:spcAft>
                          <a:spcPts val="0"/>
                        </a:spcAft>
                      </a:pPr>
                      <a:r>
                        <a:rPr lang="en-US" sz="1400" dirty="0">
                          <a:effectLst/>
                          <a:latin typeface="+mj-lt"/>
                          <a:ea typeface="Times New Roman" panose="02020603050405020304" pitchFamily="18" charset="0"/>
                          <a:cs typeface="Times New Roman" panose="02020603050405020304" pitchFamily="18" charset="0"/>
                        </a:rPr>
                        <a:t>0.1947</a:t>
                      </a:r>
                      <a:endParaRPr lang="en-US" sz="1400" dirty="0">
                        <a:effectLst/>
                        <a:latin typeface="+mj-lt"/>
                        <a:ea typeface="Calibri" panose="020F0502020204030204" pitchFamily="34" charset="0"/>
                        <a:cs typeface="Times New Roman" panose="02020603050405020304" pitchFamily="18" charset="0"/>
                      </a:endParaRPr>
                    </a:p>
                  </a:txBody>
                  <a:tcPr marL="38100" marR="38100" marT="38100" marB="38100">
                    <a:lnL>
                      <a:noFill/>
                    </a:lnL>
                    <a:lnR>
                      <a:noFill/>
                    </a:lnR>
                    <a:lnT>
                      <a:noFill/>
                    </a:lnT>
                    <a:lnB>
                      <a:noFill/>
                    </a:lnB>
                  </a:tcPr>
                </a:tc>
                <a:extLst>
                  <a:ext uri="{0D108BD9-81ED-4DB2-BD59-A6C34878D82A}">
                    <a16:rowId xmlns:a16="http://schemas.microsoft.com/office/drawing/2014/main" val="3736306643"/>
                  </a:ext>
                </a:extLst>
              </a:tr>
            </a:tbl>
          </a:graphicData>
        </a:graphic>
      </p:graphicFrame>
      <p:sp>
        <p:nvSpPr>
          <p:cNvPr id="9" name="TextBox 8">
            <a:extLst>
              <a:ext uri="{FF2B5EF4-FFF2-40B4-BE49-F238E27FC236}">
                <a16:creationId xmlns:a16="http://schemas.microsoft.com/office/drawing/2014/main" id="{300D883D-32DF-43EF-AB65-5EA3D478DB46}"/>
              </a:ext>
            </a:extLst>
          </p:cNvPr>
          <p:cNvSpPr txBox="1"/>
          <p:nvPr/>
        </p:nvSpPr>
        <p:spPr>
          <a:xfrm>
            <a:off x="838200" y="1417638"/>
            <a:ext cx="7086600" cy="1569660"/>
          </a:xfrm>
          <a:prstGeom prst="rect">
            <a:avLst/>
          </a:prstGeom>
          <a:noFill/>
        </p:spPr>
        <p:txBody>
          <a:bodyPr wrap="square" rtlCol="0">
            <a:spAutoFit/>
          </a:bodyPr>
          <a:lstStyle/>
          <a:p>
            <a:r>
              <a:rPr lang="en-US" sz="2400" dirty="0"/>
              <a:t>SAS will give you </a:t>
            </a:r>
            <a:r>
              <a:rPr lang="en-US" sz="2400" dirty="0" err="1"/>
              <a:t>semipartial</a:t>
            </a:r>
            <a:r>
              <a:rPr lang="en-US" sz="2400" dirty="0"/>
              <a:t> and partial eta-squared with confidence intervals.  SPSS will give you only partial eta-squared and no confidence intervals</a:t>
            </a:r>
          </a:p>
        </p:txBody>
      </p:sp>
    </p:spTree>
    <p:extLst>
      <p:ext uri="{BB962C8B-B14F-4D97-AF65-F5344CB8AC3E}">
        <p14:creationId xmlns:p14="http://schemas.microsoft.com/office/powerpoint/2010/main" val="4096038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US" b="1" dirty="0">
                <a:solidFill>
                  <a:srgbClr val="7030A0"/>
                </a:solidFill>
              </a:rPr>
              <a:t>Orthogonal Contrasts</a:t>
            </a:r>
          </a:p>
        </p:txBody>
      </p:sp>
      <p:sp>
        <p:nvSpPr>
          <p:cNvPr id="10245" name="Rectangle 3"/>
          <p:cNvSpPr>
            <a:spLocks noGrp="1" noChangeArrowheads="1"/>
          </p:cNvSpPr>
          <p:nvPr>
            <p:ph type="body" idx="1"/>
          </p:nvPr>
        </p:nvSpPr>
        <p:spPr/>
        <p:txBody>
          <a:bodyPr/>
          <a:lstStyle/>
          <a:p>
            <a:r>
              <a:rPr lang="en-US"/>
              <a:t>Can obtain </a:t>
            </a:r>
            <a:r>
              <a:rPr lang="en-US" i="1"/>
              <a:t>k</a:t>
            </a:r>
            <a:r>
              <a:rPr lang="en-US"/>
              <a:t>-1 of these</a:t>
            </a:r>
          </a:p>
          <a:p>
            <a:r>
              <a:rPr lang="en-US"/>
              <a:t>Each is independent of the others</a:t>
            </a:r>
          </a:p>
          <a:p>
            <a:r>
              <a:rPr lang="en-US"/>
              <a:t>It must be true that </a:t>
            </a:r>
          </a:p>
          <a:p>
            <a:endParaRPr lang="en-US"/>
          </a:p>
          <a:p>
            <a:endParaRPr lang="en-US"/>
          </a:p>
          <a:p>
            <a:endParaRPr lang="en-US"/>
          </a:p>
          <a:p>
            <a:r>
              <a:rPr lang="en-US"/>
              <a:t>With equal sample sizes, </a:t>
            </a:r>
          </a:p>
          <a:p>
            <a:endParaRPr lang="en-US"/>
          </a:p>
        </p:txBody>
      </p:sp>
      <p:sp>
        <p:nvSpPr>
          <p:cNvPr id="1024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42" name="Object 4"/>
          <p:cNvGraphicFramePr>
            <a:graphicFrameLocks noChangeAspect="1"/>
          </p:cNvGraphicFramePr>
          <p:nvPr/>
        </p:nvGraphicFramePr>
        <p:xfrm>
          <a:off x="4876800" y="2743200"/>
          <a:ext cx="2266950" cy="1371600"/>
        </p:xfrm>
        <a:graphic>
          <a:graphicData uri="http://schemas.openxmlformats.org/presentationml/2006/ole">
            <mc:AlternateContent xmlns:mc="http://schemas.openxmlformats.org/markup-compatibility/2006">
              <mc:Choice xmlns:v="urn:schemas-microsoft-com:vml" Requires="v">
                <p:oleObj spid="_x0000_s10302" name="Equation" r:id="rId3" imgW="774364" imgH="469696" progId="Equation.3">
                  <p:embed/>
                </p:oleObj>
              </mc:Choice>
              <mc:Fallback>
                <p:oleObj name="Equation" r:id="rId3" imgW="774364" imgH="46969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2743200"/>
                        <a:ext cx="226695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43" name="Object 6"/>
          <p:cNvGraphicFramePr>
            <a:graphicFrameLocks noChangeAspect="1"/>
          </p:cNvGraphicFramePr>
          <p:nvPr/>
        </p:nvGraphicFramePr>
        <p:xfrm>
          <a:off x="5943600" y="4800600"/>
          <a:ext cx="2605088" cy="912813"/>
        </p:xfrm>
        <a:graphic>
          <a:graphicData uri="http://schemas.openxmlformats.org/presentationml/2006/ole">
            <mc:AlternateContent xmlns:mc="http://schemas.openxmlformats.org/markup-compatibility/2006">
              <mc:Choice xmlns:v="urn:schemas-microsoft-com:vml" Requires="v">
                <p:oleObj spid="_x0000_s10303" name="Equation" r:id="rId5" imgW="736280" imgH="253890" progId="Equation.3">
                  <p:embed/>
                </p:oleObj>
              </mc:Choice>
              <mc:Fallback>
                <p:oleObj name="Equation" r:id="rId5" imgW="736280" imgH="25389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4800600"/>
                        <a:ext cx="2605088" cy="912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0" y="2514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tabLst>
                <a:tab pos="228600" algn="l"/>
                <a:tab pos="457200" algn="l"/>
              </a:tabLst>
            </a:pPr>
            <a:endParaRPr lang="en-US" b="0"/>
          </a:p>
        </p:txBody>
      </p:sp>
      <p:graphicFrame>
        <p:nvGraphicFramePr>
          <p:cNvPr id="38977" name="Group 65"/>
          <p:cNvGraphicFramePr>
            <a:graphicFrameLocks noGrp="1"/>
          </p:cNvGraphicFramePr>
          <p:nvPr/>
        </p:nvGraphicFramePr>
        <p:xfrm>
          <a:off x="1600200" y="609600"/>
          <a:ext cx="4876800" cy="2286000"/>
        </p:xfrm>
        <a:graphic>
          <a:graphicData uri="http://schemas.openxmlformats.org/drawingml/2006/table">
            <a:tbl>
              <a:tblPr/>
              <a:tblGrid>
                <a:gridCol w="974725">
                  <a:extLst>
                    <a:ext uri="{9D8B030D-6E8A-4147-A177-3AD203B41FA5}">
                      <a16:colId xmlns:a16="http://schemas.microsoft.com/office/drawing/2014/main" val="20000"/>
                    </a:ext>
                  </a:extLst>
                </a:gridCol>
                <a:gridCol w="974725">
                  <a:extLst>
                    <a:ext uri="{9D8B030D-6E8A-4147-A177-3AD203B41FA5}">
                      <a16:colId xmlns:a16="http://schemas.microsoft.com/office/drawing/2014/main" val="20001"/>
                    </a:ext>
                  </a:extLst>
                </a:gridCol>
                <a:gridCol w="977900">
                  <a:extLst>
                    <a:ext uri="{9D8B030D-6E8A-4147-A177-3AD203B41FA5}">
                      <a16:colId xmlns:a16="http://schemas.microsoft.com/office/drawing/2014/main" val="20002"/>
                    </a:ext>
                  </a:extLst>
                </a:gridCol>
                <a:gridCol w="974725">
                  <a:extLst>
                    <a:ext uri="{9D8B030D-6E8A-4147-A177-3AD203B41FA5}">
                      <a16:colId xmlns:a16="http://schemas.microsoft.com/office/drawing/2014/main" val="20003"/>
                    </a:ext>
                  </a:extLst>
                </a:gridCol>
                <a:gridCol w="974725">
                  <a:extLst>
                    <a:ext uri="{9D8B030D-6E8A-4147-A177-3AD203B41FA5}">
                      <a16:colId xmlns:a16="http://schemas.microsoft.com/office/drawing/2014/main" val="20004"/>
                    </a:ext>
                  </a:extLst>
                </a:gridCol>
              </a:tblGrid>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A</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B</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C</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D</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E</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+.5</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+.5</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rPr>
                        <a:t></a:t>
                      </a:r>
                      <a:r>
                        <a:rPr kumimoji="0" lang="en-US" sz="2400" b="0" i="0" u="none" strike="noStrike" cap="none" normalizeH="0" baseline="0">
                          <a:ln>
                            <a:noFill/>
                          </a:ln>
                          <a:solidFill>
                            <a:schemeClr val="tx1"/>
                          </a:solidFill>
                          <a:effectLst/>
                          <a:latin typeface="Arial" charset="0"/>
                          <a:cs typeface="Times New Roman" pitchFamily="18" charset="0"/>
                        </a:rPr>
                        <a:t>1/3</a:t>
                      </a:r>
                      <a:endPar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rPr>
                        <a:t></a:t>
                      </a:r>
                      <a:r>
                        <a:rPr kumimoji="0" lang="en-US" sz="2400" b="0" i="0" u="none" strike="noStrike" cap="none" normalizeH="0" baseline="0">
                          <a:ln>
                            <a:noFill/>
                          </a:ln>
                          <a:solidFill>
                            <a:schemeClr val="tx1"/>
                          </a:solidFill>
                          <a:effectLst/>
                          <a:latin typeface="Arial" charset="0"/>
                          <a:cs typeface="Times New Roman" pitchFamily="18" charset="0"/>
                        </a:rPr>
                        <a:t>1/3</a:t>
                      </a:r>
                      <a:endPar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rPr>
                        <a:t></a:t>
                      </a:r>
                      <a:r>
                        <a:rPr kumimoji="0" lang="en-US" sz="2400" b="0" i="0" u="none" strike="noStrike" cap="none" normalizeH="0" baseline="0">
                          <a:ln>
                            <a:noFill/>
                          </a:ln>
                          <a:solidFill>
                            <a:schemeClr val="tx1"/>
                          </a:solidFill>
                          <a:effectLst/>
                          <a:latin typeface="Arial" charset="0"/>
                          <a:cs typeface="Times New Roman" pitchFamily="18" charset="0"/>
                        </a:rPr>
                        <a:t>1/3</a:t>
                      </a:r>
                      <a:endPar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+1</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rPr>
                        <a:t></a:t>
                      </a:r>
                      <a:r>
                        <a:rPr kumimoji="0" lang="en-US" sz="2400" b="0" i="0" u="none" strike="noStrike" cap="none" normalizeH="0" baseline="0">
                          <a:ln>
                            <a:noFill/>
                          </a:ln>
                          <a:solidFill>
                            <a:schemeClr val="tx1"/>
                          </a:solidFill>
                          <a:effectLst/>
                          <a:latin typeface="Arial" charset="0"/>
                          <a:cs typeface="Times New Roman" pitchFamily="18" charset="0"/>
                        </a:rPr>
                        <a:t>1</a:t>
                      </a:r>
                      <a:endPar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1</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rPr>
                        <a:t></a:t>
                      </a:r>
                      <a:r>
                        <a:rPr kumimoji="0" lang="en-US" sz="2400" b="0" i="0" u="none" strike="noStrike" cap="none" normalizeH="0" baseline="0">
                          <a:ln>
                            <a:noFill/>
                          </a:ln>
                          <a:solidFill>
                            <a:schemeClr val="tx1"/>
                          </a:solidFill>
                          <a:effectLst/>
                          <a:latin typeface="Arial" charset="0"/>
                          <a:cs typeface="Times New Roman" pitchFamily="18" charset="0"/>
                        </a:rPr>
                        <a:t>.5</a:t>
                      </a:r>
                      <a:endPar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rPr>
                        <a:t></a:t>
                      </a:r>
                      <a:r>
                        <a:rPr kumimoji="0" lang="en-US" sz="2400" b="0" i="0" u="none" strike="noStrike" cap="none" normalizeH="0" baseline="0">
                          <a:ln>
                            <a:noFill/>
                          </a:ln>
                          <a:solidFill>
                            <a:schemeClr val="tx1"/>
                          </a:solidFill>
                          <a:effectLst/>
                          <a:latin typeface="Arial" charset="0"/>
                          <a:cs typeface="Times New Roman" pitchFamily="18" charset="0"/>
                        </a:rPr>
                        <a:t>.5</a:t>
                      </a:r>
                      <a:endPar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0</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+1</a:t>
                      </a:r>
                      <a:endParaRPr kumimoji="0" lang="en-US" sz="2400" b="0" i="0" u="none" strike="noStrike" cap="none" normalizeH="0" baseline="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rPr>
                        <a:t></a:t>
                      </a:r>
                      <a:r>
                        <a:rPr kumimoji="0" lang="en-US" sz="2400" b="0" i="0" u="none" strike="noStrike" cap="none" normalizeH="0" baseline="0">
                          <a:ln>
                            <a:noFill/>
                          </a:ln>
                          <a:solidFill>
                            <a:schemeClr val="tx1"/>
                          </a:solidFill>
                          <a:effectLst/>
                          <a:latin typeface="Arial" charset="0"/>
                          <a:cs typeface="Times New Roman" pitchFamily="18" charset="0"/>
                        </a:rPr>
                        <a:t>1</a:t>
                      </a:r>
                      <a:endParaRPr kumimoji="0" lang="en-US" sz="2400" b="0" i="0" u="none" strike="noStrike" cap="none" normalizeH="0" baseline="0">
                        <a:ln>
                          <a:noFill/>
                        </a:ln>
                        <a:solidFill>
                          <a:schemeClr val="tx1"/>
                        </a:solidFill>
                        <a:effectLst/>
                        <a:latin typeface="Arial" charset="0"/>
                        <a:cs typeface="Times New Roman" pitchFamily="18" charset="0"/>
                        <a:sym typeface="Symbol" pitchFamily="18" charset="2"/>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629" name="Rectangle 63"/>
          <p:cNvSpPr>
            <a:spLocks noChangeArrowheads="1"/>
          </p:cNvSpPr>
          <p:nvPr/>
        </p:nvSpPr>
        <p:spPr bwMode="auto">
          <a:xfrm>
            <a:off x="0" y="4068763"/>
            <a:ext cx="8458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sz="1200" b="0">
                <a:cs typeface="Times New Roman" pitchFamily="18" charset="0"/>
              </a:rPr>
              <a:t>	</a:t>
            </a:r>
            <a:endParaRPr lang="en-US" b="0"/>
          </a:p>
        </p:txBody>
      </p:sp>
      <p:sp>
        <p:nvSpPr>
          <p:cNvPr id="25630" name="Text Box 66"/>
          <p:cNvSpPr txBox="1">
            <a:spLocks noChangeArrowheads="1"/>
          </p:cNvSpPr>
          <p:nvPr/>
        </p:nvSpPr>
        <p:spPr bwMode="auto">
          <a:xfrm>
            <a:off x="457200" y="3429000"/>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2400" b="0"/>
              <a:t>(.5)(1)+(.5)(-1)+(-1/3)(0)+(-1/3)(0)+(-1/3)(0) = 0</a:t>
            </a:r>
          </a:p>
        </p:txBody>
      </p:sp>
      <p:sp>
        <p:nvSpPr>
          <p:cNvPr id="25631" name="Text Box 67"/>
          <p:cNvSpPr txBox="1">
            <a:spLocks noChangeArrowheads="1"/>
          </p:cNvSpPr>
          <p:nvPr/>
        </p:nvSpPr>
        <p:spPr bwMode="auto">
          <a:xfrm>
            <a:off x="228600" y="4114800"/>
            <a:ext cx="8686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2400" b="0"/>
              <a:t>     You verify that the cross products sum to zero for all other pairs of rows.</a:t>
            </a:r>
          </a:p>
        </p:txBody>
      </p:sp>
      <p:sp>
        <p:nvSpPr>
          <p:cNvPr id="25632" name="Text Box 68"/>
          <p:cNvSpPr txBox="1">
            <a:spLocks noChangeArrowheads="1"/>
          </p:cNvSpPr>
          <p:nvPr/>
        </p:nvSpPr>
        <p:spPr bwMode="auto">
          <a:xfrm>
            <a:off x="304800" y="5105400"/>
            <a:ext cx="8839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2400" b="0"/>
              <a:t>     If you calculated </a:t>
            </a:r>
            <a:r>
              <a:rPr lang="en-US" sz="2400" b="0" i="1"/>
              <a:t>SS</a:t>
            </a:r>
            <a:r>
              <a:rPr lang="en-US" sz="2400" b="0" i="1" baseline="-25000"/>
              <a:t>contrast</a:t>
            </a:r>
            <a:r>
              <a:rPr lang="en-US" sz="2400" b="0"/>
              <a:t> for each of these four contrasts, they would sum to be exactly equal to the </a:t>
            </a:r>
            <a:r>
              <a:rPr lang="en-US" sz="2400" b="0" i="1"/>
              <a:t>SS</a:t>
            </a:r>
            <a:r>
              <a:rPr lang="en-US" sz="2400" b="0" i="1" baseline="-25000"/>
              <a:t>Among</a:t>
            </a:r>
            <a:endParaRPr lang="en-US" sz="2400" b="0" i="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b="1" dirty="0">
                <a:solidFill>
                  <a:srgbClr val="7030A0"/>
                </a:solidFill>
              </a:rPr>
              <a:t>Procedures Designed to Cap </a:t>
            </a:r>
            <a:r>
              <a:rPr lang="en-US" sz="4000" b="1" dirty="0">
                <a:solidFill>
                  <a:srgbClr val="7030A0"/>
                </a:solidFill>
                <a:sym typeface="Symbol" pitchFamily="18" charset="2"/>
              </a:rPr>
              <a:t></a:t>
            </a:r>
            <a:r>
              <a:rPr lang="en-US" sz="4000" b="1" baseline="-25000" dirty="0">
                <a:solidFill>
                  <a:srgbClr val="7030A0"/>
                </a:solidFill>
                <a:sym typeface="Symbol" pitchFamily="18" charset="2"/>
              </a:rPr>
              <a:t>FW</a:t>
            </a:r>
            <a:r>
              <a:rPr lang="en-US" sz="4000" b="1" dirty="0">
                <a:solidFill>
                  <a:srgbClr val="7030A0"/>
                </a:solidFill>
              </a:rPr>
              <a:t> </a:t>
            </a:r>
          </a:p>
        </p:txBody>
      </p:sp>
      <p:sp>
        <p:nvSpPr>
          <p:cNvPr id="26627" name="Rectangle 3"/>
          <p:cNvSpPr>
            <a:spLocks noGrp="1" noChangeArrowheads="1"/>
          </p:cNvSpPr>
          <p:nvPr>
            <p:ph type="body" idx="1"/>
          </p:nvPr>
        </p:nvSpPr>
        <p:spPr/>
        <p:txBody>
          <a:bodyPr/>
          <a:lstStyle/>
          <a:p>
            <a:r>
              <a:rPr lang="en-US" dirty="0"/>
              <a:t>We have already discussed Fisher’s Procedure, which </a:t>
            </a:r>
            <a:r>
              <a:rPr lang="en-US" u="sng" dirty="0"/>
              <a:t>does</a:t>
            </a:r>
            <a:r>
              <a:rPr lang="en-US" dirty="0"/>
              <a:t> require that the ANOVA be significant.</a:t>
            </a:r>
          </a:p>
          <a:p>
            <a:r>
              <a:rPr lang="en-US" dirty="0"/>
              <a:t>None of the other procedures require that the ANOVA be significant.</a:t>
            </a:r>
          </a:p>
          <a:p>
            <a:r>
              <a:rPr lang="en-US" dirty="0"/>
              <a:t>They were designed to replace the ANOVA, not be done after an ANOVA.</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7030A0"/>
                </a:solidFill>
              </a:rPr>
              <a:t>A Common Delusion</a:t>
            </a:r>
          </a:p>
        </p:txBody>
      </p:sp>
      <p:sp>
        <p:nvSpPr>
          <p:cNvPr id="27651" name="Rectangle 3"/>
          <p:cNvSpPr>
            <a:spLocks noGrp="1" noChangeArrowheads="1"/>
          </p:cNvSpPr>
          <p:nvPr>
            <p:ph type="body" idx="1"/>
          </p:nvPr>
        </p:nvSpPr>
        <p:spPr/>
        <p:txBody>
          <a:bodyPr/>
          <a:lstStyle/>
          <a:p>
            <a:r>
              <a:rPr lang="en-US"/>
              <a:t>Many mistakenly believe that all procedures require a significant ANOVA.</a:t>
            </a:r>
          </a:p>
          <a:p>
            <a:r>
              <a:rPr lang="en-US"/>
              <a:t>This is like being so paranoid about getting an STD that you abstain from sex and wear a condom.</a:t>
            </a:r>
          </a:p>
          <a:p>
            <a:r>
              <a:rPr lang="en-US"/>
              <a:t>If you have done the one, you do not also need to do the other.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dirty="0">
                <a:solidFill>
                  <a:srgbClr val="7030A0"/>
                </a:solidFill>
              </a:rPr>
              <a:t>Multiple </a:t>
            </a:r>
            <a:r>
              <a:rPr lang="en-US" b="1" i="1" dirty="0">
                <a:solidFill>
                  <a:srgbClr val="7030A0"/>
                </a:solidFill>
              </a:rPr>
              <a:t>t</a:t>
            </a:r>
            <a:r>
              <a:rPr lang="en-US" b="1" dirty="0">
                <a:solidFill>
                  <a:srgbClr val="7030A0"/>
                </a:solidFill>
              </a:rPr>
              <a:t> tests</a:t>
            </a:r>
          </a:p>
        </p:txBody>
      </p:sp>
      <p:sp>
        <p:nvSpPr>
          <p:cNvPr id="18435" name="Content Placeholder 2"/>
          <p:cNvSpPr>
            <a:spLocks noGrp="1"/>
          </p:cNvSpPr>
          <p:nvPr>
            <p:ph idx="1"/>
          </p:nvPr>
        </p:nvSpPr>
        <p:spPr/>
        <p:txBody>
          <a:bodyPr/>
          <a:lstStyle/>
          <a:p>
            <a:pPr eaLnBrk="1" hangingPunct="1"/>
            <a:r>
              <a:rPr lang="en-US" dirty="0"/>
              <a:t>We could just compare each group mean with each other group mean.</a:t>
            </a:r>
          </a:p>
          <a:p>
            <a:pPr eaLnBrk="1" hangingPunct="1"/>
            <a:r>
              <a:rPr lang="en-US" dirty="0"/>
              <a:t>For our 4-group ANOVA (Methods A, B, C, and D) that gives </a:t>
            </a:r>
            <a:r>
              <a:rPr lang="en-US" i="1" dirty="0"/>
              <a:t>c</a:t>
            </a:r>
            <a:r>
              <a:rPr lang="en-US" dirty="0"/>
              <a:t> = 6 comparisons</a:t>
            </a:r>
          </a:p>
          <a:p>
            <a:pPr eaLnBrk="1" hangingPunct="1"/>
            <a:r>
              <a:rPr lang="en-US" dirty="0"/>
              <a:t>AB, AC, AD, BC, BD, and CD.</a:t>
            </a:r>
          </a:p>
          <a:p>
            <a:pPr eaLnBrk="1" hangingPunct="1"/>
            <a:r>
              <a:rPr lang="en-US" dirty="0"/>
              <a:t>Suppose that we decided to use the .01 criterion of significance for each comparison.</a:t>
            </a:r>
          </a:p>
          <a:p>
            <a:pPr eaLnBrk="1" hangingPunct="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b="1" dirty="0" err="1">
                <a:solidFill>
                  <a:srgbClr val="7030A0"/>
                </a:solidFill>
              </a:rPr>
              <a:t>Studentized</a:t>
            </a:r>
            <a:r>
              <a:rPr lang="en-US" sz="4000" b="1" dirty="0">
                <a:solidFill>
                  <a:srgbClr val="7030A0"/>
                </a:solidFill>
              </a:rPr>
              <a:t> Range Procedures</a:t>
            </a:r>
          </a:p>
        </p:txBody>
      </p:sp>
      <p:sp>
        <p:nvSpPr>
          <p:cNvPr id="28675" name="Rectangle 3"/>
          <p:cNvSpPr>
            <a:spLocks noGrp="1" noChangeArrowheads="1"/>
          </p:cNvSpPr>
          <p:nvPr>
            <p:ph type="body" idx="1"/>
          </p:nvPr>
        </p:nvSpPr>
        <p:spPr/>
        <p:txBody>
          <a:bodyPr/>
          <a:lstStyle/>
          <a:p>
            <a:r>
              <a:rPr lang="en-US"/>
              <a:t>These are often used when one wishes to compare each group mean with each other group mean.</a:t>
            </a:r>
          </a:p>
          <a:p>
            <a:r>
              <a:rPr lang="en-US"/>
              <a:t>I prefer to make only comparisons that address a research question.</a:t>
            </a:r>
          </a:p>
          <a:p>
            <a:r>
              <a:rPr lang="en-US"/>
              <a:t>The test statistic is </a:t>
            </a:r>
            <a:r>
              <a:rPr lang="en-US" i="1"/>
              <a:t>q</a:t>
            </a:r>
            <a:r>
              <a:rPr lang="en-US"/>
              <a:t>.</a:t>
            </a:r>
          </a:p>
          <a:p>
            <a:r>
              <a:rPr lang="en-US"/>
              <a:t>See the handout for an example using the Student Newman Keuls procedure.</a:t>
            </a:r>
          </a:p>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b="1" i="1" dirty="0">
                <a:solidFill>
                  <a:srgbClr val="7030A0"/>
                </a:solidFill>
              </a:rPr>
              <a:t>q</a:t>
            </a:r>
            <a:r>
              <a:rPr lang="en-US" b="1" dirty="0">
                <a:solidFill>
                  <a:srgbClr val="7030A0"/>
                </a:solidFill>
              </a:rPr>
              <a:t>, </a:t>
            </a:r>
            <a:r>
              <a:rPr lang="en-US" b="1" i="1" dirty="0">
                <a:solidFill>
                  <a:srgbClr val="7030A0"/>
                </a:solidFill>
              </a:rPr>
              <a:t>t</a:t>
            </a:r>
            <a:r>
              <a:rPr lang="en-US" b="1" dirty="0">
                <a:solidFill>
                  <a:srgbClr val="7030A0"/>
                </a:solidFill>
              </a:rPr>
              <a:t>, and </a:t>
            </a:r>
            <a:r>
              <a:rPr lang="en-US" b="1" i="1" dirty="0">
                <a:solidFill>
                  <a:srgbClr val="7030A0"/>
                </a:solidFill>
              </a:rPr>
              <a:t>F</a:t>
            </a:r>
          </a:p>
        </p:txBody>
      </p:sp>
      <p:sp>
        <p:nvSpPr>
          <p:cNvPr id="11269" name="Rectangle 3"/>
          <p:cNvSpPr>
            <a:spLocks noGrp="1" noChangeArrowheads="1"/>
          </p:cNvSpPr>
          <p:nvPr>
            <p:ph type="body" idx="1"/>
          </p:nvPr>
        </p:nvSpPr>
        <p:spPr/>
        <p:txBody>
          <a:bodyPr/>
          <a:lstStyle/>
          <a:p>
            <a:endParaRPr lang="en-US"/>
          </a:p>
          <a:p>
            <a:endParaRPr lang="en-US"/>
          </a:p>
          <a:p>
            <a:endParaRPr lang="en-US"/>
          </a:p>
          <a:p>
            <a:endParaRPr lang="en-US"/>
          </a:p>
          <a:p>
            <a:r>
              <a:rPr lang="en-US"/>
              <a:t>If you obtain </a:t>
            </a:r>
            <a:r>
              <a:rPr lang="en-US" i="1"/>
              <a:t>t</a:t>
            </a:r>
            <a:r>
              <a:rPr lang="en-US"/>
              <a:t> or </a:t>
            </a:r>
            <a:r>
              <a:rPr lang="en-US" i="1"/>
              <a:t>F</a:t>
            </a:r>
            <a:r>
              <a:rPr lang="en-US"/>
              <a:t>, by hand or by computer, you can easily convert it into </a:t>
            </a:r>
            <a:r>
              <a:rPr lang="en-US" i="1"/>
              <a:t>q</a:t>
            </a:r>
          </a:p>
        </p:txBody>
      </p:sp>
      <p:sp>
        <p:nvSpPr>
          <p:cNvPr id="1127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1266" name="Object 4"/>
          <p:cNvGraphicFramePr>
            <a:graphicFrameLocks noChangeAspect="1"/>
          </p:cNvGraphicFramePr>
          <p:nvPr/>
        </p:nvGraphicFramePr>
        <p:xfrm>
          <a:off x="1295400" y="2133600"/>
          <a:ext cx="2084388" cy="914400"/>
        </p:xfrm>
        <a:graphic>
          <a:graphicData uri="http://schemas.openxmlformats.org/presentationml/2006/ole">
            <mc:AlternateContent xmlns:mc="http://schemas.openxmlformats.org/markup-compatibility/2006">
              <mc:Choice xmlns:v="urn:schemas-microsoft-com:vml" Requires="v">
                <p:oleObj spid="_x0000_s11326" name="Equation" r:id="rId3" imgW="545863" imgH="241195" progId="Equation.3">
                  <p:embed/>
                </p:oleObj>
              </mc:Choice>
              <mc:Fallback>
                <p:oleObj name="Equation" r:id="rId3" imgW="545863"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133600"/>
                        <a:ext cx="208438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Rectangle 7"/>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1267" name="Object 6"/>
          <p:cNvGraphicFramePr>
            <a:graphicFrameLocks noChangeAspect="1"/>
          </p:cNvGraphicFramePr>
          <p:nvPr/>
        </p:nvGraphicFramePr>
        <p:xfrm>
          <a:off x="4267200" y="2133600"/>
          <a:ext cx="2741613" cy="914400"/>
        </p:xfrm>
        <a:graphic>
          <a:graphicData uri="http://schemas.openxmlformats.org/presentationml/2006/ole">
            <mc:AlternateContent xmlns:mc="http://schemas.openxmlformats.org/markup-compatibility/2006">
              <mc:Choice xmlns:v="urn:schemas-microsoft-com:vml" Requires="v">
                <p:oleObj spid="_x0000_s11327" name="Equation" r:id="rId5" imgW="710891" imgH="241195" progId="Equation.3">
                  <p:embed/>
                </p:oleObj>
              </mc:Choice>
              <mc:Fallback>
                <p:oleObj name="Equation" r:id="rId5" imgW="710891" imgH="241195"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2133600"/>
                        <a:ext cx="274161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b="1" dirty="0" err="1">
                <a:solidFill>
                  <a:srgbClr val="7030A0"/>
                </a:solidFill>
              </a:rPr>
              <a:t>Tukey’s</a:t>
            </a:r>
            <a:r>
              <a:rPr lang="en-US" sz="4000" b="1" dirty="0">
                <a:solidFill>
                  <a:srgbClr val="7030A0"/>
                </a:solidFill>
              </a:rPr>
              <a:t> (a) Honestly Significant Difference Test</a:t>
            </a:r>
            <a:r>
              <a:rPr lang="en-US" sz="4000" dirty="0"/>
              <a:t> </a:t>
            </a:r>
          </a:p>
        </p:txBody>
      </p:sp>
      <p:sp>
        <p:nvSpPr>
          <p:cNvPr id="29699" name="Rectangle 3"/>
          <p:cNvSpPr>
            <a:spLocks noGrp="1" noChangeArrowheads="1"/>
          </p:cNvSpPr>
          <p:nvPr>
            <p:ph type="body" idx="1"/>
          </p:nvPr>
        </p:nvSpPr>
        <p:spPr/>
        <p:txBody>
          <a:bodyPr/>
          <a:lstStyle/>
          <a:p>
            <a:r>
              <a:rPr lang="en-US"/>
              <a:t>If part of the null is true and part false, the SNK can allow </a:t>
            </a:r>
            <a:r>
              <a:rPr lang="en-US">
                <a:sym typeface="Symbol" pitchFamily="18" charset="2"/>
              </a:rPr>
              <a:t> to exceed its nominal level.</a:t>
            </a:r>
          </a:p>
          <a:p>
            <a:r>
              <a:rPr lang="en-US">
                <a:sym typeface="Symbol" pitchFamily="18" charset="2"/>
              </a:rPr>
              <a:t>Tukey’s HSD is more conservative, and does not allow  to exceed its nominal level.</a:t>
            </a:r>
          </a:p>
          <a:p>
            <a:endParaRPr lang="en-US">
              <a:sym typeface="Symbol" pitchFamily="18" charset="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4000" b="1" dirty="0" err="1">
                <a:solidFill>
                  <a:srgbClr val="7030A0"/>
                </a:solidFill>
              </a:rPr>
              <a:t>Tukey’s</a:t>
            </a:r>
            <a:r>
              <a:rPr lang="en-US" sz="4000" b="1" dirty="0">
                <a:solidFill>
                  <a:srgbClr val="7030A0"/>
                </a:solidFill>
              </a:rPr>
              <a:t> (b) Wholly Significant Difference Test</a:t>
            </a:r>
          </a:p>
        </p:txBody>
      </p:sp>
      <p:sp>
        <p:nvSpPr>
          <p:cNvPr id="30723" name="Rectangle 3"/>
          <p:cNvSpPr>
            <a:spLocks noGrp="1" noChangeArrowheads="1"/>
          </p:cNvSpPr>
          <p:nvPr>
            <p:ph type="body" idx="1"/>
          </p:nvPr>
        </p:nvSpPr>
        <p:spPr/>
        <p:txBody>
          <a:bodyPr/>
          <a:lstStyle/>
          <a:p>
            <a:r>
              <a:rPr lang="en-US"/>
              <a:t>SNK too liberal, HSD too conservative, OK let us compromise.</a:t>
            </a:r>
          </a:p>
          <a:p>
            <a:r>
              <a:rPr lang="en-US"/>
              <a:t>For the WSD the critical value of </a:t>
            </a:r>
            <a:r>
              <a:rPr lang="en-US" i="1"/>
              <a:t>q</a:t>
            </a:r>
            <a:r>
              <a:rPr lang="en-US"/>
              <a:t> is the simple mean of what it would be for the SNK and what it would be for the HSD.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b="1" dirty="0">
                <a:solidFill>
                  <a:srgbClr val="7030A0"/>
                </a:solidFill>
                <a:cs typeface="Times New Roman" pitchFamily="18" charset="0"/>
              </a:rPr>
              <a:t>Ryan-</a:t>
            </a:r>
            <a:r>
              <a:rPr lang="en-US" sz="4000" b="1" dirty="0" err="1">
                <a:solidFill>
                  <a:srgbClr val="7030A0"/>
                </a:solidFill>
                <a:cs typeface="Times New Roman" pitchFamily="18" charset="0"/>
              </a:rPr>
              <a:t>Einot</a:t>
            </a:r>
            <a:r>
              <a:rPr lang="en-US" sz="4000" b="1" dirty="0">
                <a:solidFill>
                  <a:srgbClr val="7030A0"/>
                </a:solidFill>
                <a:cs typeface="Times New Roman" pitchFamily="18" charset="0"/>
              </a:rPr>
              <a:t>-Gabriel-</a:t>
            </a:r>
            <a:r>
              <a:rPr lang="en-US" sz="4000" b="1" dirty="0" err="1">
                <a:solidFill>
                  <a:srgbClr val="7030A0"/>
                </a:solidFill>
                <a:cs typeface="Times New Roman" pitchFamily="18" charset="0"/>
              </a:rPr>
              <a:t>Welsch</a:t>
            </a:r>
            <a:r>
              <a:rPr lang="en-US" sz="4000" b="1" dirty="0">
                <a:solidFill>
                  <a:srgbClr val="7030A0"/>
                </a:solidFill>
                <a:cs typeface="Times New Roman" pitchFamily="18" charset="0"/>
              </a:rPr>
              <a:t> Test</a:t>
            </a:r>
            <a:r>
              <a:rPr lang="en-US" sz="4000" dirty="0">
                <a:solidFill>
                  <a:srgbClr val="7030A0"/>
                </a:solidFill>
              </a:rPr>
              <a:t> </a:t>
            </a:r>
          </a:p>
        </p:txBody>
      </p:sp>
      <p:sp>
        <p:nvSpPr>
          <p:cNvPr id="31747" name="Rectangle 3"/>
          <p:cNvSpPr>
            <a:spLocks noGrp="1" noChangeArrowheads="1"/>
          </p:cNvSpPr>
          <p:nvPr>
            <p:ph type="body" idx="1"/>
          </p:nvPr>
        </p:nvSpPr>
        <p:spPr/>
        <p:txBody>
          <a:bodyPr/>
          <a:lstStyle/>
          <a:p>
            <a:pPr eaLnBrk="1" hangingPunct="1"/>
            <a:r>
              <a:rPr lang="en-US"/>
              <a:t>Holds familywise error at the stated level.</a:t>
            </a:r>
          </a:p>
          <a:p>
            <a:pPr eaLnBrk="1" hangingPunct="1"/>
            <a:r>
              <a:rPr lang="en-US"/>
              <a:t>Has more power than other techniques which also adequately control familywise error.</a:t>
            </a:r>
          </a:p>
          <a:p>
            <a:pPr eaLnBrk="1" hangingPunct="1"/>
            <a:r>
              <a:rPr lang="en-US"/>
              <a:t>SAS and SPSS will do it for you.</a:t>
            </a:r>
          </a:p>
          <a:p>
            <a:pPr eaLnBrk="1" hangingPunct="1"/>
            <a:r>
              <a:rPr lang="en-US"/>
              <a:t>It is much too difficult to do by hand.</a:t>
            </a:r>
          </a:p>
          <a:p>
            <a:pPr eaLnBrk="1" hangingPunct="1"/>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dirty="0">
                <a:solidFill>
                  <a:srgbClr val="7030A0"/>
                </a:solidFill>
              </a:rPr>
              <a:t>Which Test Should I Use?</a:t>
            </a:r>
          </a:p>
        </p:txBody>
      </p:sp>
      <p:sp>
        <p:nvSpPr>
          <p:cNvPr id="32771" name="Rectangle 3"/>
          <p:cNvSpPr>
            <a:spLocks noGrp="1" noChangeArrowheads="1"/>
          </p:cNvSpPr>
          <p:nvPr>
            <p:ph type="body" idx="1"/>
          </p:nvPr>
        </p:nvSpPr>
        <p:spPr/>
        <p:txBody>
          <a:bodyPr/>
          <a:lstStyle/>
          <a:p>
            <a:pPr eaLnBrk="1" hangingPunct="1"/>
            <a:r>
              <a:rPr lang="en-US" dirty="0"/>
              <a:t>If </a:t>
            </a:r>
            <a:r>
              <a:rPr lang="en-US" i="1" dirty="0"/>
              <a:t>k</a:t>
            </a:r>
            <a:r>
              <a:rPr lang="en-US" dirty="0"/>
              <a:t> = 3, use Fisher’s Procedure</a:t>
            </a:r>
          </a:p>
          <a:p>
            <a:pPr eaLnBrk="1" hangingPunct="1"/>
            <a:r>
              <a:rPr lang="en-US" dirty="0"/>
              <a:t>If </a:t>
            </a:r>
            <a:r>
              <a:rPr lang="en-US" i="1" dirty="0"/>
              <a:t>k</a:t>
            </a:r>
            <a:r>
              <a:rPr lang="en-US" dirty="0"/>
              <a:t> &gt; 3, use REGWQ</a:t>
            </a:r>
          </a:p>
          <a:p>
            <a:pPr eaLnBrk="1" hangingPunct="1"/>
            <a:r>
              <a:rPr lang="en-US" dirty="0"/>
              <a:t>Remember, ANOVA does not have to be significant to use REGWQ or any of the procedures covered here other than Fisher’s procedure.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b="1" dirty="0">
                <a:solidFill>
                  <a:srgbClr val="7030A0"/>
                </a:solidFill>
                <a:cs typeface="Times New Roman" pitchFamily="18" charset="0"/>
              </a:rPr>
              <a:t>The </a:t>
            </a:r>
            <a:r>
              <a:rPr lang="en-US" b="1" dirty="0" err="1">
                <a:solidFill>
                  <a:srgbClr val="7030A0"/>
                </a:solidFill>
                <a:cs typeface="Times New Roman" pitchFamily="18" charset="0"/>
              </a:rPr>
              <a:t>Bonferroni</a:t>
            </a:r>
            <a:r>
              <a:rPr lang="en-US" b="1" dirty="0">
                <a:solidFill>
                  <a:srgbClr val="7030A0"/>
                </a:solidFill>
                <a:cs typeface="Times New Roman" pitchFamily="18" charset="0"/>
              </a:rPr>
              <a:t> Procedure</a:t>
            </a:r>
            <a:r>
              <a:rPr lang="en-US" dirty="0">
                <a:solidFill>
                  <a:srgbClr val="7030A0"/>
                </a:solidFill>
              </a:rPr>
              <a:t> </a:t>
            </a:r>
          </a:p>
        </p:txBody>
      </p:sp>
      <p:sp>
        <p:nvSpPr>
          <p:cNvPr id="12292" name="Rectangle 3"/>
          <p:cNvSpPr>
            <a:spLocks noGrp="1" noChangeArrowheads="1"/>
          </p:cNvSpPr>
          <p:nvPr>
            <p:ph type="body" idx="1"/>
          </p:nvPr>
        </p:nvSpPr>
        <p:spPr/>
        <p:txBody>
          <a:bodyPr/>
          <a:lstStyle/>
          <a:p>
            <a:pPr eaLnBrk="1" hangingPunct="1"/>
            <a:r>
              <a:rPr lang="en-US" sz="2800"/>
              <a:t>Compute an adjusted criterion of significance to keep familywise error at desired level</a:t>
            </a:r>
          </a:p>
          <a:p>
            <a:pPr eaLnBrk="1" hangingPunct="1"/>
            <a:endParaRPr lang="en-US" sz="2800"/>
          </a:p>
          <a:p>
            <a:pPr eaLnBrk="1" hangingPunct="1"/>
            <a:endParaRPr lang="en-US" sz="2800"/>
          </a:p>
          <a:p>
            <a:pPr eaLnBrk="1" hangingPunct="1"/>
            <a:endParaRPr lang="en-US" sz="2800"/>
          </a:p>
          <a:p>
            <a:pPr eaLnBrk="1" hangingPunct="1"/>
            <a:r>
              <a:rPr lang="en-US" sz="2800"/>
              <a:t>Although conservative, this procedure may be useful when you are making a few focused comparisons.  Also known as the Dunn Test.</a:t>
            </a:r>
          </a:p>
          <a:p>
            <a:pPr eaLnBrk="1" hangingPunct="1"/>
            <a:endParaRPr lang="en-US" sz="2800"/>
          </a:p>
        </p:txBody>
      </p:sp>
      <p:sp>
        <p:nvSpPr>
          <p:cNvPr id="1229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32772" name="Object 4"/>
          <p:cNvGraphicFramePr>
            <a:graphicFrameLocks noChangeAspect="1"/>
          </p:cNvGraphicFramePr>
          <p:nvPr/>
        </p:nvGraphicFramePr>
        <p:xfrm>
          <a:off x="3429000" y="2286000"/>
          <a:ext cx="3254375" cy="1827213"/>
        </p:xfrm>
        <a:graphic>
          <a:graphicData uri="http://schemas.openxmlformats.org/presentationml/2006/ole">
            <mc:AlternateContent xmlns:mc="http://schemas.openxmlformats.org/markup-compatibility/2006">
              <mc:Choice xmlns:v="urn:schemas-microsoft-com:vml" Requires="v">
                <p:oleObj spid="_x0000_s12321" name="Equation" r:id="rId3" imgW="698400" imgH="393480" progId="Equation.3">
                  <p:embed/>
                </p:oleObj>
              </mc:Choice>
              <mc:Fallback>
                <p:oleObj name="Equation" r:id="rId3" imgW="69840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286000"/>
                        <a:ext cx="3254375" cy="182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p:txBody>
          <a:bodyPr/>
          <a:lstStyle/>
          <a:p>
            <a:pPr eaLnBrk="1" hangingPunct="1"/>
            <a:endParaRPr lang="en-US"/>
          </a:p>
        </p:txBody>
      </p:sp>
      <p:sp>
        <p:nvSpPr>
          <p:cNvPr id="13316" name="Rectangle 3"/>
          <p:cNvSpPr>
            <a:spLocks noGrp="1" noChangeArrowheads="1"/>
          </p:cNvSpPr>
          <p:nvPr>
            <p:ph type="body" sz="half" idx="1"/>
          </p:nvPr>
        </p:nvSpPr>
        <p:spPr>
          <a:xfrm>
            <a:off x="457200" y="1600200"/>
            <a:ext cx="8229600" cy="4525963"/>
          </a:xfrm>
        </p:spPr>
        <p:txBody>
          <a:bodyPr/>
          <a:lstStyle/>
          <a:p>
            <a:pPr eaLnBrk="1" hangingPunct="1"/>
            <a:r>
              <a:rPr lang="en-US" sz="2800" dirty="0"/>
              <a:t>For our data,</a:t>
            </a:r>
          </a:p>
          <a:p>
            <a:pPr eaLnBrk="1" hangingPunct="1"/>
            <a:endParaRPr lang="en-US" sz="2800" dirty="0"/>
          </a:p>
          <a:p>
            <a:pPr eaLnBrk="1" hangingPunct="1"/>
            <a:r>
              <a:rPr lang="en-US" sz="2800" dirty="0"/>
              <a:t>Compare each </a:t>
            </a:r>
            <a:r>
              <a:rPr lang="en-US" sz="2800" i="1" dirty="0"/>
              <a:t>p</a:t>
            </a:r>
            <a:r>
              <a:rPr lang="en-US" sz="2800" dirty="0"/>
              <a:t> with the adjusted criterion.</a:t>
            </a:r>
          </a:p>
          <a:p>
            <a:pPr eaLnBrk="1" hangingPunct="1"/>
            <a:r>
              <a:rPr lang="en-US" sz="2800" dirty="0"/>
              <a:t>For these data, we get same results as with Fisher’s procedure.</a:t>
            </a:r>
          </a:p>
          <a:p>
            <a:pPr eaLnBrk="1" hangingPunct="1"/>
            <a:r>
              <a:rPr lang="en-US" sz="2800" dirty="0"/>
              <a:t>In general, this procedure is very conservative (robs us of power).</a:t>
            </a:r>
          </a:p>
        </p:txBody>
      </p:sp>
      <p:graphicFrame>
        <p:nvGraphicFramePr>
          <p:cNvPr id="13314" name="Object 4"/>
          <p:cNvGraphicFramePr>
            <a:graphicFrameLocks noGrp="1" noChangeAspect="1"/>
          </p:cNvGraphicFramePr>
          <p:nvPr>
            <p:ph sz="half" idx="2"/>
          </p:nvPr>
        </p:nvGraphicFramePr>
        <p:xfrm>
          <a:off x="3200400" y="1600200"/>
          <a:ext cx="2787650" cy="849313"/>
        </p:xfrm>
        <a:graphic>
          <a:graphicData uri="http://schemas.openxmlformats.org/presentationml/2006/ole">
            <mc:AlternateContent xmlns:mc="http://schemas.openxmlformats.org/markup-compatibility/2006">
              <mc:Choice xmlns:v="urn:schemas-microsoft-com:vml" Requires="v">
                <p:oleObj spid="_x0000_s13344" name="Equation" r:id="rId3" imgW="1295280" imgH="393480" progId="Equation.3">
                  <p:embed/>
                </p:oleObj>
              </mc:Choice>
              <mc:Fallback>
                <p:oleObj name="Equation" r:id="rId3" imgW="129528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1600200"/>
                        <a:ext cx="2787650" cy="84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solidFill>
                  <a:srgbClr val="7030A0"/>
                </a:solidFill>
              </a:rPr>
              <a:t>α</a:t>
            </a:r>
            <a:r>
              <a:rPr lang="en-US" baseline="-25000" dirty="0">
                <a:solidFill>
                  <a:srgbClr val="7030A0"/>
                </a:solidFill>
              </a:rPr>
              <a:t>FW</a:t>
            </a:r>
            <a:r>
              <a:rPr lang="en-US" dirty="0">
                <a:solidFill>
                  <a:srgbClr val="7030A0"/>
                </a:solidFill>
              </a:rPr>
              <a:t> with Orthogonal Contrasts</a:t>
            </a:r>
          </a:p>
        </p:txBody>
      </p:sp>
      <p:sp>
        <p:nvSpPr>
          <p:cNvPr id="6" name="Content Placeholder 5"/>
          <p:cNvSpPr>
            <a:spLocks noGrp="1"/>
          </p:cNvSpPr>
          <p:nvPr>
            <p:ph idx="1"/>
          </p:nvPr>
        </p:nvSpPr>
        <p:spPr>
          <a:xfrm>
            <a:off x="533400" y="1524000"/>
            <a:ext cx="8229600" cy="5105400"/>
          </a:xfrm>
        </p:spPr>
        <p:txBody>
          <a:bodyPr/>
          <a:lstStyle/>
          <a:p>
            <a:r>
              <a:rPr lang="en-US" dirty="0"/>
              <a:t>For each contrast, </a:t>
            </a:r>
            <a:r>
              <a:rPr lang="el-GR" i="1" dirty="0">
                <a:sym typeface="Symbol"/>
              </a:rPr>
              <a:t></a:t>
            </a:r>
            <a:r>
              <a:rPr lang="en-US" i="1" baseline="-25000" dirty="0"/>
              <a:t>pc</a:t>
            </a:r>
            <a:r>
              <a:rPr lang="en-US" dirty="0"/>
              <a:t> = </a:t>
            </a:r>
            <a:r>
              <a:rPr lang="en-US" dirty="0" err="1"/>
              <a:t>P</a:t>
            </a:r>
            <a:r>
              <a:rPr lang="en-US" baseline="-25000" dirty="0" err="1"/>
              <a:t>cond</a:t>
            </a:r>
            <a:r>
              <a:rPr lang="en-US" dirty="0"/>
              <a:t>(Type I Error)</a:t>
            </a:r>
          </a:p>
          <a:p>
            <a:r>
              <a:rPr lang="en-US" dirty="0"/>
              <a:t>and (1-</a:t>
            </a:r>
            <a:r>
              <a:rPr lang="el-GR" dirty="0"/>
              <a:t> </a:t>
            </a:r>
            <a:r>
              <a:rPr lang="el-GR" i="1" dirty="0">
                <a:sym typeface="Symbol"/>
              </a:rPr>
              <a:t></a:t>
            </a:r>
            <a:r>
              <a:rPr lang="en-US" i="1" baseline="-25000" dirty="0"/>
              <a:t>pc</a:t>
            </a:r>
            <a:r>
              <a:rPr lang="en-US" dirty="0"/>
              <a:t>) = </a:t>
            </a:r>
            <a:r>
              <a:rPr lang="en-US" dirty="0" err="1"/>
              <a:t>P</a:t>
            </a:r>
            <a:r>
              <a:rPr lang="en-US" baseline="-25000" dirty="0" err="1"/>
              <a:t>cond</a:t>
            </a:r>
            <a:r>
              <a:rPr lang="en-US" dirty="0"/>
              <a:t>(Not Type I Error)</a:t>
            </a:r>
          </a:p>
          <a:p>
            <a:r>
              <a:rPr lang="en-US" dirty="0"/>
              <a:t>With </a:t>
            </a:r>
            <a:r>
              <a:rPr lang="en-US" i="1" dirty="0"/>
              <a:t>c</a:t>
            </a:r>
            <a:r>
              <a:rPr lang="en-US" dirty="0"/>
              <a:t> independent contrasts,</a:t>
            </a:r>
          </a:p>
          <a:p>
            <a:r>
              <a:rPr lang="en-US" dirty="0"/>
              <a:t>(1-</a:t>
            </a:r>
            <a:r>
              <a:rPr lang="el-GR" dirty="0"/>
              <a:t> </a:t>
            </a:r>
            <a:r>
              <a:rPr lang="el-GR" i="1" dirty="0">
                <a:sym typeface="Symbol"/>
              </a:rPr>
              <a:t></a:t>
            </a:r>
            <a:r>
              <a:rPr lang="en-US" i="1" baseline="-25000" dirty="0"/>
              <a:t>pc</a:t>
            </a:r>
            <a:r>
              <a:rPr lang="en-US" dirty="0"/>
              <a:t>)</a:t>
            </a:r>
            <a:r>
              <a:rPr lang="en-US" baseline="30000" dirty="0"/>
              <a:t>c</a:t>
            </a:r>
            <a:r>
              <a:rPr lang="en-US" dirty="0"/>
              <a:t> = </a:t>
            </a:r>
            <a:r>
              <a:rPr lang="en-US" dirty="0" err="1"/>
              <a:t>P</a:t>
            </a:r>
            <a:r>
              <a:rPr lang="en-US" baseline="-25000" dirty="0" err="1"/>
              <a:t>cond</a:t>
            </a:r>
            <a:r>
              <a:rPr lang="en-US" dirty="0"/>
              <a:t>(No Type I Errors in </a:t>
            </a:r>
            <a:r>
              <a:rPr lang="en-US" i="1" dirty="0"/>
              <a:t>c</a:t>
            </a:r>
            <a:r>
              <a:rPr lang="en-US" dirty="0"/>
              <a:t> comparisons)</a:t>
            </a:r>
          </a:p>
          <a:p>
            <a:r>
              <a:rPr lang="en-US" dirty="0"/>
              <a:t>1- (1-</a:t>
            </a:r>
            <a:r>
              <a:rPr lang="el-GR" dirty="0"/>
              <a:t> </a:t>
            </a:r>
            <a:r>
              <a:rPr lang="el-GR" i="1" dirty="0">
                <a:sym typeface="Symbol"/>
              </a:rPr>
              <a:t></a:t>
            </a:r>
            <a:r>
              <a:rPr lang="en-US" i="1" baseline="-25000" dirty="0"/>
              <a:t>pc</a:t>
            </a:r>
            <a:r>
              <a:rPr lang="en-US" dirty="0"/>
              <a:t>)</a:t>
            </a:r>
            <a:r>
              <a:rPr lang="en-US" baseline="30000" dirty="0"/>
              <a:t>c</a:t>
            </a:r>
            <a:r>
              <a:rPr lang="en-US" dirty="0"/>
              <a:t> = Familywise alpha</a:t>
            </a:r>
          </a:p>
          <a:p>
            <a:r>
              <a:rPr lang="en-US" dirty="0"/>
              <a:t>For our example and three orthogonal contrasts, </a:t>
            </a:r>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385423717"/>
              </p:ext>
            </p:extLst>
          </p:nvPr>
        </p:nvGraphicFramePr>
        <p:xfrm>
          <a:off x="2819400" y="5562600"/>
          <a:ext cx="5873750" cy="827087"/>
        </p:xfrm>
        <a:graphic>
          <a:graphicData uri="http://schemas.openxmlformats.org/presentationml/2006/ole">
            <mc:AlternateContent xmlns:mc="http://schemas.openxmlformats.org/markup-compatibility/2006">
              <mc:Choice xmlns:v="urn:schemas-microsoft-com:vml" Requires="v">
                <p:oleObj spid="_x0000_s15383" name="Equation" r:id="rId3" imgW="1714320" imgH="241200" progId="Equation.3">
                  <p:embed/>
                </p:oleObj>
              </mc:Choice>
              <mc:Fallback>
                <p:oleObj name="Equation" r:id="rId3" imgW="1714320" imgH="241200" progId="Equation.3">
                  <p:embed/>
                  <p:pic>
                    <p:nvPicPr>
                      <p:cNvPr id="0" name="Object 4"/>
                      <p:cNvPicPr>
                        <a:picLocks noChangeAspect="1" noChangeArrowheads="1"/>
                      </p:cNvPicPr>
                      <p:nvPr/>
                    </p:nvPicPr>
                    <p:blipFill>
                      <a:blip r:embed="rId4"/>
                      <a:srcRect/>
                      <a:stretch>
                        <a:fillRect/>
                      </a:stretch>
                    </p:blipFill>
                    <p:spPr bwMode="auto">
                      <a:xfrm>
                        <a:off x="2819400" y="5562600"/>
                        <a:ext cx="5873750"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199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US" b="1" dirty="0">
                <a:solidFill>
                  <a:srgbClr val="7030A0"/>
                </a:solidFill>
              </a:rPr>
              <a:t>Dunn-</a:t>
            </a:r>
            <a:r>
              <a:rPr lang="en-US" b="1" dirty="0" err="1">
                <a:solidFill>
                  <a:srgbClr val="7030A0"/>
                </a:solidFill>
              </a:rPr>
              <a:t>Sidak</a:t>
            </a:r>
            <a:r>
              <a:rPr lang="en-US" b="1" dirty="0">
                <a:solidFill>
                  <a:srgbClr val="7030A0"/>
                </a:solidFill>
              </a:rPr>
              <a:t> Procedure</a:t>
            </a:r>
          </a:p>
        </p:txBody>
      </p:sp>
      <p:sp>
        <p:nvSpPr>
          <p:cNvPr id="14341" name="Rectangle 3"/>
          <p:cNvSpPr>
            <a:spLocks noGrp="1" noChangeArrowheads="1"/>
          </p:cNvSpPr>
          <p:nvPr>
            <p:ph type="body" idx="1"/>
          </p:nvPr>
        </p:nvSpPr>
        <p:spPr/>
        <p:txBody>
          <a:bodyPr/>
          <a:lstStyle/>
          <a:p>
            <a:endParaRPr lang="en-US" dirty="0"/>
          </a:p>
          <a:p>
            <a:endParaRPr lang="en-US" dirty="0"/>
          </a:p>
          <a:p>
            <a:r>
              <a:rPr lang="en-US" dirty="0"/>
              <a:t>Accordingly, we can adjust the alpha this way:  Reject the null only if</a:t>
            </a:r>
          </a:p>
          <a:p>
            <a:endParaRPr lang="en-US" dirty="0"/>
          </a:p>
          <a:p>
            <a:endParaRPr lang="en-US" dirty="0"/>
          </a:p>
          <a:p>
            <a:r>
              <a:rPr lang="en-US" dirty="0"/>
              <a:t>Slightly less conservative than the </a:t>
            </a:r>
            <a:r>
              <a:rPr lang="en-US" dirty="0" err="1"/>
              <a:t>Bonferroni</a:t>
            </a:r>
            <a:r>
              <a:rPr lang="en-US" dirty="0"/>
              <a:t>.</a:t>
            </a:r>
          </a:p>
          <a:p>
            <a:endParaRPr lang="en-US" dirty="0"/>
          </a:p>
        </p:txBody>
      </p:sp>
      <p:sp>
        <p:nvSpPr>
          <p:cNvPr id="1434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4338" name="Object 4"/>
          <p:cNvGraphicFramePr>
            <a:graphicFrameLocks noChangeAspect="1"/>
          </p:cNvGraphicFramePr>
          <p:nvPr/>
        </p:nvGraphicFramePr>
        <p:xfrm>
          <a:off x="1752600" y="1828800"/>
          <a:ext cx="4176713" cy="914400"/>
        </p:xfrm>
        <a:graphic>
          <a:graphicData uri="http://schemas.openxmlformats.org/presentationml/2006/ole">
            <mc:AlternateContent xmlns:mc="http://schemas.openxmlformats.org/markup-compatibility/2006">
              <mc:Choice xmlns:v="urn:schemas-microsoft-com:vml" Requires="v">
                <p:oleObj spid="_x0000_s14399" name="Equation" r:id="rId3" imgW="1218671" imgH="266584" progId="Equation.3">
                  <p:embed/>
                </p:oleObj>
              </mc:Choice>
              <mc:Fallback>
                <p:oleObj name="Equation" r:id="rId3" imgW="1218671" imgH="26658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828800"/>
                        <a:ext cx="417671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4339" name="Object 6"/>
          <p:cNvGraphicFramePr>
            <a:graphicFrameLocks noChangeAspect="1"/>
          </p:cNvGraphicFramePr>
          <p:nvPr/>
        </p:nvGraphicFramePr>
        <p:xfrm>
          <a:off x="2057400" y="3962400"/>
          <a:ext cx="4570413" cy="914400"/>
        </p:xfrm>
        <a:graphic>
          <a:graphicData uri="http://schemas.openxmlformats.org/presentationml/2006/ole">
            <mc:AlternateContent xmlns:mc="http://schemas.openxmlformats.org/markup-compatibility/2006">
              <mc:Choice xmlns:v="urn:schemas-microsoft-com:vml" Requires="v">
                <p:oleObj spid="_x0000_s14400" name="Equation" r:id="rId5" imgW="1193800" imgH="241300" progId="Equation.3">
                  <p:embed/>
                </p:oleObj>
              </mc:Choice>
              <mc:Fallback>
                <p:oleObj name="Equation" r:id="rId5" imgW="1193800" imgH="2413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3962400"/>
                        <a:ext cx="457041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762000" y="1295400"/>
            <a:ext cx="6934200" cy="461665"/>
          </a:xfrm>
          <a:prstGeom prst="rect">
            <a:avLst/>
          </a:prstGeom>
          <a:noFill/>
        </p:spPr>
        <p:txBody>
          <a:bodyPr wrap="square" rtlCol="0">
            <a:spAutoFit/>
          </a:bodyPr>
          <a:lstStyle/>
          <a:p>
            <a:r>
              <a:rPr lang="en-US" sz="2400" dirty="0"/>
              <a:t>When the contrasts are NOT orthogonal,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a:solidFill>
                  <a:srgbClr val="7030A0"/>
                </a:solidFill>
              </a:rPr>
              <a:t>c = 6, </a:t>
            </a:r>
            <a:r>
              <a:rPr lang="en-US" b="1" i="1" dirty="0">
                <a:solidFill>
                  <a:srgbClr val="7030A0"/>
                </a:solidFill>
                <a:cs typeface="Times New Roman" pitchFamily="18" charset="0"/>
                <a:sym typeface="Symbol" pitchFamily="18" charset="2"/>
              </a:rPr>
              <a:t></a:t>
            </a:r>
            <a:r>
              <a:rPr lang="en-US" b="1" i="1" baseline="-30000" dirty="0">
                <a:solidFill>
                  <a:srgbClr val="7030A0"/>
                </a:solidFill>
                <a:cs typeface="Times New Roman" pitchFamily="18" charset="0"/>
              </a:rPr>
              <a:t>pc</a:t>
            </a:r>
            <a:r>
              <a:rPr lang="en-US" b="1" i="1" dirty="0">
                <a:solidFill>
                  <a:srgbClr val="7030A0"/>
                </a:solidFill>
                <a:cs typeface="Times New Roman" pitchFamily="18" charset="0"/>
              </a:rPr>
              <a:t> = .01</a:t>
            </a:r>
            <a:endParaRPr lang="en-US" b="1" i="1" baseline="-30000" dirty="0">
              <a:solidFill>
                <a:srgbClr val="7030A0"/>
              </a:solidFill>
              <a:cs typeface="Times New Roman" pitchFamily="18" charset="0"/>
            </a:endParaRPr>
          </a:p>
        </p:txBody>
      </p:sp>
      <p:sp>
        <p:nvSpPr>
          <p:cNvPr id="19459" name="Rectangle 3"/>
          <p:cNvSpPr>
            <a:spLocks noGrp="1" noChangeArrowheads="1"/>
          </p:cNvSpPr>
          <p:nvPr>
            <p:ph type="body" idx="1"/>
          </p:nvPr>
        </p:nvSpPr>
        <p:spPr/>
        <p:txBody>
          <a:bodyPr/>
          <a:lstStyle/>
          <a:p>
            <a:pPr eaLnBrk="1" hangingPunct="1"/>
            <a:r>
              <a:rPr lang="en-US"/>
              <a:t>alpha familywise might be as high as 6(.01) = .06.</a:t>
            </a:r>
          </a:p>
          <a:p>
            <a:pPr eaLnBrk="1" hangingPunct="1"/>
            <a:r>
              <a:rPr lang="en-US"/>
              <a:t>What can we do to lower familywise error?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dirty="0" err="1">
                <a:solidFill>
                  <a:srgbClr val="7030A0"/>
                </a:solidFill>
              </a:rPr>
              <a:t>Scheffé</a:t>
            </a:r>
            <a:r>
              <a:rPr lang="en-US" b="1" dirty="0">
                <a:solidFill>
                  <a:srgbClr val="7030A0"/>
                </a:solidFill>
              </a:rPr>
              <a:t> Test</a:t>
            </a:r>
          </a:p>
        </p:txBody>
      </p:sp>
      <p:sp>
        <p:nvSpPr>
          <p:cNvPr id="33795" name="Rectangle 3"/>
          <p:cNvSpPr>
            <a:spLocks noGrp="1" noChangeArrowheads="1"/>
          </p:cNvSpPr>
          <p:nvPr>
            <p:ph type="body" idx="1"/>
          </p:nvPr>
        </p:nvSpPr>
        <p:spPr/>
        <p:txBody>
          <a:bodyPr/>
          <a:lstStyle/>
          <a:p>
            <a:r>
              <a:rPr lang="en-US"/>
              <a:t>Assumes you make every possible contrast, not just each mean with each other.</a:t>
            </a:r>
          </a:p>
          <a:p>
            <a:r>
              <a:rPr lang="en-US"/>
              <a:t>Very conservative.</a:t>
            </a:r>
          </a:p>
          <a:p>
            <a:r>
              <a:rPr lang="en-US"/>
              <a:t>adjusted critical </a:t>
            </a:r>
            <a:r>
              <a:rPr lang="en-US" i="1"/>
              <a:t>F</a:t>
            </a:r>
            <a:r>
              <a:rPr lang="en-US"/>
              <a:t> equals (the critical value for the treatment effect from the omnibus ANOVA) times (the treatment degrees of freedom from the omnibus ANOVA).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dirty="0" err="1">
                <a:solidFill>
                  <a:srgbClr val="7030A0"/>
                </a:solidFill>
              </a:rPr>
              <a:t>Dunnett’s</a:t>
            </a:r>
            <a:r>
              <a:rPr lang="en-US" b="1" dirty="0">
                <a:solidFill>
                  <a:srgbClr val="7030A0"/>
                </a:solidFill>
              </a:rPr>
              <a:t> Test</a:t>
            </a:r>
          </a:p>
        </p:txBody>
      </p:sp>
      <p:sp>
        <p:nvSpPr>
          <p:cNvPr id="34819" name="Rectangle 3"/>
          <p:cNvSpPr>
            <a:spLocks noGrp="1" noChangeArrowheads="1"/>
          </p:cNvSpPr>
          <p:nvPr>
            <p:ph type="body" idx="1"/>
          </p:nvPr>
        </p:nvSpPr>
        <p:spPr/>
        <p:txBody>
          <a:bodyPr/>
          <a:lstStyle/>
          <a:p>
            <a:r>
              <a:rPr lang="en-US" dirty="0"/>
              <a:t>Used only when you are comparing each treatment group with a single control group.</a:t>
            </a:r>
          </a:p>
          <a:p>
            <a:r>
              <a:rPr lang="en-US" dirty="0"/>
              <a:t>Compute </a:t>
            </a:r>
            <a:r>
              <a:rPr lang="en-US" i="1" dirty="0"/>
              <a:t>t</a:t>
            </a:r>
            <a:r>
              <a:rPr lang="en-US" dirty="0"/>
              <a:t> as with the </a:t>
            </a:r>
            <a:r>
              <a:rPr lang="en-US" dirty="0" err="1"/>
              <a:t>Bonferroni</a:t>
            </a:r>
            <a:r>
              <a:rPr lang="en-US" dirty="0"/>
              <a:t> or LSD test.</a:t>
            </a:r>
          </a:p>
          <a:p>
            <a:r>
              <a:rPr lang="en-US" dirty="0"/>
              <a:t>Then use a special table of critical values.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dirty="0">
                <a:solidFill>
                  <a:srgbClr val="7030A0"/>
                </a:solidFill>
              </a:rPr>
              <a:t>Presenting the Results</a:t>
            </a:r>
          </a:p>
        </p:txBody>
      </p:sp>
      <p:sp>
        <p:nvSpPr>
          <p:cNvPr id="35843" name="Rectangle 3"/>
          <p:cNvSpPr>
            <a:spLocks noGrp="1" noChangeArrowheads="1"/>
          </p:cNvSpPr>
          <p:nvPr>
            <p:ph type="body" idx="1"/>
          </p:nvPr>
        </p:nvSpPr>
        <p:spPr>
          <a:xfrm>
            <a:off x="457200" y="1219200"/>
            <a:ext cx="8229600" cy="4906963"/>
          </a:xfrm>
        </p:spPr>
        <p:txBody>
          <a:bodyPr/>
          <a:lstStyle/>
          <a:p>
            <a:pPr marL="0" indent="0">
              <a:lnSpc>
                <a:spcPct val="150000"/>
              </a:lnSpc>
              <a:buNone/>
            </a:pPr>
            <a:r>
              <a:rPr lang="en-US" sz="2400"/>
              <a:t>     Teaching method significantly affected test scores,</a:t>
            </a:r>
            <a:br>
              <a:rPr lang="en-US" sz="2400"/>
            </a:br>
            <a:r>
              <a:rPr lang="en-US" sz="2400"/>
              <a:t> </a:t>
            </a:r>
            <a:r>
              <a:rPr lang="en-US" sz="2400" i="1"/>
              <a:t>F</a:t>
            </a:r>
            <a:r>
              <a:rPr lang="en-US" sz="2400"/>
              <a:t>(3, 16) = 86.66, </a:t>
            </a:r>
            <a:r>
              <a:rPr lang="en-US" sz="2400" i="1"/>
              <a:t>MSE</a:t>
            </a:r>
            <a:r>
              <a:rPr lang="en-US" sz="2400"/>
              <a:t> = 0.50, </a:t>
            </a:r>
            <a:r>
              <a:rPr lang="en-US" sz="2400" i="1"/>
              <a:t>p</a:t>
            </a:r>
            <a:r>
              <a:rPr lang="en-US" sz="2400"/>
              <a:t> &lt; .001, η</a:t>
            </a:r>
            <a:r>
              <a:rPr lang="en-US" sz="2400" baseline="30000"/>
              <a:t>2</a:t>
            </a:r>
            <a:r>
              <a:rPr lang="en-US" sz="2400"/>
              <a:t> = .94, </a:t>
            </a:r>
            <a:r>
              <a:rPr lang="en-US" sz="2400" i="1"/>
              <a:t>95% CI</a:t>
            </a:r>
            <a:r>
              <a:rPr lang="en-US" sz="2400"/>
              <a:t>  [.82, .94].  </a:t>
            </a:r>
            <a:r>
              <a:rPr lang="en-US" sz="2400" dirty="0"/>
              <a:t>Pairwise comparisons were made with </a:t>
            </a:r>
            <a:r>
              <a:rPr lang="en-US" sz="2400" dirty="0" err="1"/>
              <a:t>Tukey’s</a:t>
            </a:r>
            <a:r>
              <a:rPr lang="en-US" sz="2400" dirty="0"/>
              <a:t> HSD procedure, holding familywise error at a maximum of .01.  As shown in Table 1, the computer intensive and discussion centered methods were associated with significantly better student performance than that shown by students taught with the actuarial and book only methods.  All other comparisons fell short of statistical significance.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1504950" y="2468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tabLst>
                <a:tab pos="228600" algn="l"/>
              </a:tabLst>
            </a:pPr>
            <a:endParaRPr lang="en-US" b="0"/>
          </a:p>
        </p:txBody>
      </p:sp>
      <p:graphicFrame>
        <p:nvGraphicFramePr>
          <p:cNvPr id="50216" name="Group 40"/>
          <p:cNvGraphicFramePr>
            <a:graphicFrameLocks noGrp="1"/>
          </p:cNvGraphicFramePr>
          <p:nvPr/>
        </p:nvGraphicFramePr>
        <p:xfrm>
          <a:off x="1066800" y="1981200"/>
          <a:ext cx="6705600" cy="2286000"/>
        </p:xfrm>
        <a:graphic>
          <a:graphicData uri="http://schemas.openxmlformats.org/drawingml/2006/table">
            <a:tbl>
              <a:tblPr/>
              <a:tblGrid>
                <a:gridCol w="4486275">
                  <a:extLst>
                    <a:ext uri="{9D8B030D-6E8A-4147-A177-3AD203B41FA5}">
                      <a16:colId xmlns:a16="http://schemas.microsoft.com/office/drawing/2014/main" val="20000"/>
                    </a:ext>
                  </a:extLst>
                </a:gridCol>
                <a:gridCol w="2219325">
                  <a:extLst>
                    <a:ext uri="{9D8B030D-6E8A-4147-A177-3AD203B41FA5}">
                      <a16:colId xmlns:a16="http://schemas.microsoft.com/office/drawing/2014/main" val="20001"/>
                    </a:ext>
                  </a:extLst>
                </a:gridCol>
              </a:tblGrid>
              <a:tr h="26511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a:ln>
                            <a:noFill/>
                          </a:ln>
                          <a:solidFill>
                            <a:schemeClr val="tx1"/>
                          </a:solidFill>
                          <a:effectLst/>
                          <a:latin typeface="Arial" charset="0"/>
                          <a:cs typeface="Times New Roman" pitchFamily="18" charset="0"/>
                        </a:rPr>
                        <a:t>Method of Instruction</a:t>
                      </a:r>
                      <a:endParaRPr kumimoji="0" lang="en-US" sz="2400" b="0" i="0" u="none" strike="noStrike" cap="none" normalizeH="0" baseline="0" dirty="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Mean</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511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Actuarial</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2.00</a:t>
                      </a:r>
                      <a:r>
                        <a:rPr kumimoji="0" lang="en-US" sz="2400" b="0" i="0" u="none" strike="noStrike" cap="none" normalizeH="0" baseline="30000">
                          <a:ln>
                            <a:noFill/>
                          </a:ln>
                          <a:solidFill>
                            <a:schemeClr val="tx1"/>
                          </a:solidFill>
                          <a:effectLst/>
                          <a:latin typeface="Arial" charset="0"/>
                          <a:cs typeface="Times New Roman" pitchFamily="18" charset="0"/>
                        </a:rPr>
                        <a:t>A</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667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Book Only</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3.00</a:t>
                      </a:r>
                      <a:r>
                        <a:rPr kumimoji="0" lang="en-US" sz="2400" b="0" i="0" u="none" strike="noStrike" cap="none" normalizeH="0" baseline="30000">
                          <a:ln>
                            <a:noFill/>
                          </a:ln>
                          <a:solidFill>
                            <a:schemeClr val="tx1"/>
                          </a:solidFill>
                          <a:effectLst/>
                          <a:latin typeface="Arial" charset="0"/>
                          <a:cs typeface="Times New Roman" pitchFamily="18" charset="0"/>
                        </a:rPr>
                        <a:t>A</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6511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a:ln>
                            <a:noFill/>
                          </a:ln>
                          <a:solidFill>
                            <a:schemeClr val="tx1"/>
                          </a:solidFill>
                          <a:effectLst/>
                          <a:latin typeface="Arial" charset="0"/>
                          <a:cs typeface="Times New Roman" pitchFamily="18" charset="0"/>
                        </a:rPr>
                        <a:t>Computer Intensive</a:t>
                      </a:r>
                      <a:endParaRPr kumimoji="0" lang="en-US" sz="2400" b="0" i="0" u="none" strike="noStrike" cap="none" normalizeH="0" baseline="0" dirty="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7.00</a:t>
                      </a:r>
                      <a:r>
                        <a:rPr kumimoji="0" lang="en-US" sz="2400" b="0" i="0" u="none" strike="noStrike" cap="none" normalizeH="0" baseline="30000">
                          <a:ln>
                            <a:noFill/>
                          </a:ln>
                          <a:solidFill>
                            <a:schemeClr val="tx1"/>
                          </a:solidFill>
                          <a:effectLst/>
                          <a:latin typeface="Arial" charset="0"/>
                          <a:cs typeface="Times New Roman" pitchFamily="18" charset="0"/>
                        </a:rPr>
                        <a:t>B</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6511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Discussion Centered</a:t>
                      </a:r>
                      <a:endParaRPr kumimoji="0" lang="en-US" sz="2400" b="0" i="0" u="none" strike="noStrike" cap="none" normalizeH="0" baseline="0">
                        <a:ln>
                          <a:noFill/>
                        </a:ln>
                        <a:solidFill>
                          <a:schemeClr val="tx1"/>
                        </a:solidFill>
                        <a:effectLst/>
                        <a:latin typeface="Arial" charset="0"/>
                      </a:endParaRPr>
                    </a:p>
                  </a:txBody>
                  <a:tcPr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a:ln>
                            <a:noFill/>
                          </a:ln>
                          <a:solidFill>
                            <a:schemeClr val="tx1"/>
                          </a:solidFill>
                          <a:effectLst/>
                          <a:latin typeface="Arial" charset="0"/>
                          <a:cs typeface="Times New Roman" pitchFamily="18" charset="0"/>
                        </a:rPr>
                        <a:t>8.00</a:t>
                      </a:r>
                      <a:r>
                        <a:rPr kumimoji="0" lang="en-US" sz="2400" b="0" i="0" u="none" strike="noStrike" cap="none" normalizeH="0" baseline="30000">
                          <a:ln>
                            <a:noFill/>
                          </a:ln>
                          <a:solidFill>
                            <a:schemeClr val="tx1"/>
                          </a:solidFill>
                          <a:effectLst/>
                          <a:latin typeface="Arial" charset="0"/>
                          <a:cs typeface="Times New Roman" pitchFamily="18" charset="0"/>
                        </a:rPr>
                        <a:t>B</a:t>
                      </a:r>
                      <a:endParaRPr kumimoji="0" lang="en-US" sz="2400" b="0" i="0" u="none" strike="noStrike" cap="none" normalizeH="0" baseline="0">
                        <a:ln>
                          <a:noFill/>
                        </a:ln>
                        <a:solidFill>
                          <a:schemeClr val="tx1"/>
                        </a:solidFill>
                        <a:effectLst/>
                        <a:latin typeface="Arial" charset="0"/>
                      </a:endParaRPr>
                    </a:p>
                  </a:txBody>
                  <a:tcPr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6881" name="Rectangle 36"/>
          <p:cNvSpPr>
            <a:spLocks noChangeArrowheads="1"/>
          </p:cNvSpPr>
          <p:nvPr/>
        </p:nvSpPr>
        <p:spPr bwMode="auto">
          <a:xfrm>
            <a:off x="990600" y="4771232"/>
            <a:ext cx="6781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tabLst>
                <a:tab pos="228600" algn="l"/>
                <a:tab pos="457200" algn="l"/>
              </a:tabLst>
            </a:pPr>
            <a:r>
              <a:rPr lang="en-US" sz="2400" b="0" dirty="0">
                <a:cs typeface="Times New Roman" pitchFamily="18" charset="0"/>
              </a:rPr>
              <a:t>Note.  Means sharing a letter in their superscript are not significantly different at the .01 level according to a </a:t>
            </a:r>
            <a:r>
              <a:rPr lang="en-US" sz="2400" b="0" dirty="0" err="1">
                <a:cs typeface="Times New Roman" pitchFamily="18" charset="0"/>
              </a:rPr>
              <a:t>Tukey</a:t>
            </a:r>
            <a:r>
              <a:rPr lang="en-US" sz="2400" b="0" dirty="0">
                <a:cs typeface="Times New Roman" pitchFamily="18" charset="0"/>
              </a:rPr>
              <a:t> HSD test</a:t>
            </a:r>
            <a:r>
              <a:rPr lang="en-US" sz="1600" b="0" dirty="0">
                <a:cs typeface="Times New Roman" pitchFamily="18" charset="0"/>
              </a:rPr>
              <a:t>.</a:t>
            </a:r>
            <a:endParaRPr lang="en-US" sz="1600" b="0" dirty="0"/>
          </a:p>
          <a:p>
            <a:pPr eaLnBrk="0" hangingPunct="0">
              <a:tabLst>
                <a:tab pos="228600" algn="l"/>
                <a:tab pos="457200" algn="l"/>
              </a:tabLst>
            </a:pPr>
            <a:endParaRPr lang="en-US" b="0" dirty="0"/>
          </a:p>
        </p:txBody>
      </p:sp>
      <p:sp>
        <p:nvSpPr>
          <p:cNvPr id="36882" name="Rectangle 41"/>
          <p:cNvSpPr>
            <a:spLocks noChangeArrowheads="1"/>
          </p:cNvSpPr>
          <p:nvPr/>
        </p:nvSpPr>
        <p:spPr bwMode="auto">
          <a:xfrm>
            <a:off x="631825" y="868363"/>
            <a:ext cx="7881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tabLst>
                <a:tab pos="228600" algn="l"/>
              </a:tabLst>
            </a:pPr>
            <a:r>
              <a:rPr lang="en-US" sz="2400" b="0" i="1"/>
              <a:t>Table 1</a:t>
            </a:r>
            <a:endParaRPr lang="en-US" sz="2400" b="0"/>
          </a:p>
          <a:p>
            <a:pPr algn="ctr">
              <a:tabLst>
                <a:tab pos="228600" algn="l"/>
              </a:tabLst>
            </a:pPr>
            <a:r>
              <a:rPr lang="en-US" sz="2000" b="0" i="1"/>
              <a:t>Mean Quiz Performance By Students Taught With Different Methods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600" dirty="0" err="1">
                <a:solidFill>
                  <a:srgbClr val="7030A0"/>
                </a:solidFill>
              </a:rPr>
              <a:t>Familywise</a:t>
            </a:r>
            <a:r>
              <a:rPr lang="en-US" sz="3600" dirty="0">
                <a:solidFill>
                  <a:srgbClr val="7030A0"/>
                </a:solidFill>
              </a:rPr>
              <a:t> Error and the Boogey Man</a:t>
            </a:r>
          </a:p>
        </p:txBody>
      </p:sp>
      <p:sp>
        <p:nvSpPr>
          <p:cNvPr id="37891" name="Rectangle 3"/>
          <p:cNvSpPr>
            <a:spLocks noGrp="1" noChangeArrowheads="1"/>
          </p:cNvSpPr>
          <p:nvPr>
            <p:ph type="body" idx="1"/>
          </p:nvPr>
        </p:nvSpPr>
        <p:spPr/>
        <p:txBody>
          <a:bodyPr/>
          <a:lstStyle/>
          <a:p>
            <a:r>
              <a:rPr lang="en-US"/>
              <a:t>Please read my rant at </a:t>
            </a:r>
            <a:r>
              <a:rPr lang="en-US">
                <a:hlinkClick r:id="rId2"/>
              </a:rPr>
              <a:t>http://core.ecu.edu/psyc/wuenschk/docs30/FamilywiseAlpha.htm</a:t>
            </a:r>
            <a:r>
              <a:rPr lang="en-US"/>
              <a:t> </a:t>
            </a:r>
          </a:p>
          <a:p>
            <a:r>
              <a:rPr lang="en-US"/>
              <a:t>These procedures may cause more harm that good.</a:t>
            </a:r>
          </a:p>
          <a:p>
            <a:r>
              <a:rPr lang="en-US"/>
              <a:t>They greatly sacrifice power, making Type II errors much more likely.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calendar&#10;&#10;Description automatically generated">
            <a:extLst>
              <a:ext uri="{FF2B5EF4-FFF2-40B4-BE49-F238E27FC236}">
                <a16:creationId xmlns:a16="http://schemas.microsoft.com/office/drawing/2014/main" id="{ED21513A-D95F-474B-BF4C-2C09CD296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9750"/>
            <a:ext cx="9144000" cy="5778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a:solidFill>
                  <a:srgbClr val="7030A0"/>
                </a:solidFill>
                <a:cs typeface="Times New Roman" pitchFamily="18" charset="0"/>
              </a:rPr>
              <a:t>Fisher’s Procedure</a:t>
            </a:r>
            <a:r>
              <a:rPr lang="en-US" dirty="0">
                <a:solidFill>
                  <a:srgbClr val="7030A0"/>
                </a:solidFill>
              </a:rPr>
              <a:t> </a:t>
            </a:r>
          </a:p>
        </p:txBody>
      </p:sp>
      <p:sp>
        <p:nvSpPr>
          <p:cNvPr id="20483" name="Rectangle 3"/>
          <p:cNvSpPr>
            <a:spLocks noGrp="1" noChangeArrowheads="1"/>
          </p:cNvSpPr>
          <p:nvPr>
            <p:ph type="body" idx="1"/>
          </p:nvPr>
        </p:nvSpPr>
        <p:spPr/>
        <p:txBody>
          <a:bodyPr/>
          <a:lstStyle/>
          <a:p>
            <a:pPr eaLnBrk="1" hangingPunct="1"/>
            <a:r>
              <a:rPr lang="en-US"/>
              <a:t>Also called the “Protected Test” or “Fisher’s LSD.”</a:t>
            </a:r>
          </a:p>
          <a:p>
            <a:pPr eaLnBrk="1" hangingPunct="1"/>
            <a:r>
              <a:rPr lang="en-US"/>
              <a:t>Do ANOVA first.</a:t>
            </a:r>
          </a:p>
          <a:p>
            <a:pPr eaLnBrk="1" hangingPunct="1"/>
            <a:r>
              <a:rPr lang="en-US"/>
              <a:t>If ANOVA not significant, stop.</a:t>
            </a:r>
          </a:p>
          <a:p>
            <a:pPr eaLnBrk="1" hangingPunct="1"/>
            <a:r>
              <a:rPr lang="en-US"/>
              <a:t>If ANOVA is significant, make pairwise comparisons with </a:t>
            </a:r>
            <a:r>
              <a:rPr lang="en-US" i="1"/>
              <a:t>t</a:t>
            </a:r>
            <a:r>
              <a:rPr lang="en-US"/>
              <a:t>.</a:t>
            </a:r>
          </a:p>
          <a:p>
            <a:pPr eaLnBrk="1" hangingPunct="1"/>
            <a:r>
              <a:rPr lang="en-US"/>
              <a:t>For </a:t>
            </a:r>
            <a:r>
              <a:rPr lang="en-US" i="1"/>
              <a:t>k</a:t>
            </a:r>
            <a:r>
              <a:rPr lang="en-US"/>
              <a:t> = 3, this will hold familywise error at the nominal level, but not with </a:t>
            </a:r>
            <a:r>
              <a:rPr lang="en-US" i="1"/>
              <a:t>k</a:t>
            </a:r>
            <a:r>
              <a:rPr lang="en-US"/>
              <a:t> &gt; 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b="1" dirty="0">
                <a:solidFill>
                  <a:srgbClr val="7030A0"/>
                </a:solidFill>
              </a:rPr>
              <a:t>Computing </a:t>
            </a:r>
            <a:r>
              <a:rPr lang="en-US" b="1" i="1" dirty="0">
                <a:solidFill>
                  <a:srgbClr val="7030A0"/>
                </a:solidFill>
              </a:rPr>
              <a:t>t</a:t>
            </a:r>
          </a:p>
        </p:txBody>
      </p:sp>
      <p:sp>
        <p:nvSpPr>
          <p:cNvPr id="1029" name="Rectangle 3"/>
          <p:cNvSpPr>
            <a:spLocks noGrp="1" noChangeArrowheads="1"/>
          </p:cNvSpPr>
          <p:nvPr>
            <p:ph type="body" idx="1"/>
          </p:nvPr>
        </p:nvSpPr>
        <p:spPr/>
        <p:txBody>
          <a:bodyPr/>
          <a:lstStyle/>
          <a:p>
            <a:pPr eaLnBrk="1" hangingPunct="1"/>
            <a:r>
              <a:rPr lang="en-US"/>
              <a:t>Assuming homogeneity of variance, use the pooled error term from the ANOVA:</a:t>
            </a:r>
          </a:p>
          <a:p>
            <a:pPr eaLnBrk="1" hangingPunct="1"/>
            <a:endParaRPr lang="en-US"/>
          </a:p>
          <a:p>
            <a:pPr eaLnBrk="1" hangingPunct="1"/>
            <a:endParaRPr lang="en-US"/>
          </a:p>
          <a:p>
            <a:pPr eaLnBrk="1" hangingPunct="1"/>
            <a:endParaRPr lang="en-US"/>
          </a:p>
          <a:p>
            <a:pPr eaLnBrk="1" hangingPunct="1"/>
            <a:r>
              <a:rPr lang="en-US"/>
              <a:t>For A versus D:</a:t>
            </a:r>
          </a:p>
          <a:p>
            <a:pPr eaLnBrk="1" hangingPunct="1">
              <a:buFontTx/>
              <a:buNone/>
            </a:pPr>
            <a:r>
              <a:rPr lang="en-US"/>
              <a:t>  </a:t>
            </a:r>
          </a:p>
          <a:p>
            <a:pPr eaLnBrk="1" hangingPunct="1"/>
            <a:endParaRPr lang="en-US"/>
          </a:p>
        </p:txBody>
      </p:sp>
      <p:sp>
        <p:nvSpPr>
          <p:cNvPr id="103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1026" name="Object 4"/>
          <p:cNvGraphicFramePr>
            <a:graphicFrameLocks noChangeAspect="1"/>
          </p:cNvGraphicFramePr>
          <p:nvPr/>
        </p:nvGraphicFramePr>
        <p:xfrm>
          <a:off x="2819400" y="2743200"/>
          <a:ext cx="2979738" cy="1500188"/>
        </p:xfrm>
        <a:graphic>
          <a:graphicData uri="http://schemas.openxmlformats.org/presentationml/2006/ole">
            <mc:AlternateContent xmlns:mc="http://schemas.openxmlformats.org/markup-compatibility/2006">
              <mc:Choice xmlns:v="urn:schemas-microsoft-com:vml" Requires="v">
                <p:oleObj spid="_x0000_s1087" name="Equation" r:id="rId3" imgW="1536033" imgH="774364" progId="Equation.3">
                  <p:embed/>
                </p:oleObj>
              </mc:Choice>
              <mc:Fallback>
                <p:oleObj name="Equation" r:id="rId3" imgW="1536033" imgH="77436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743200"/>
                        <a:ext cx="2979738" cy="150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sp>
        <p:nvSpPr>
          <p:cNvPr id="1032" name="Rectangle 9"/>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1027" name="Object 8"/>
          <p:cNvGraphicFramePr>
            <a:graphicFrameLocks noChangeAspect="1"/>
          </p:cNvGraphicFramePr>
          <p:nvPr/>
        </p:nvGraphicFramePr>
        <p:xfrm>
          <a:off x="1927225" y="5410200"/>
          <a:ext cx="5338763" cy="511175"/>
        </p:xfrm>
        <a:graphic>
          <a:graphicData uri="http://schemas.openxmlformats.org/presentationml/2006/ole">
            <mc:AlternateContent xmlns:mc="http://schemas.openxmlformats.org/markup-compatibility/2006">
              <mc:Choice xmlns:v="urn:schemas-microsoft-com:vml" Requires="v">
                <p:oleObj spid="_x0000_s1088" name="Equation" r:id="rId5" imgW="2489040" imgH="241200" progId="Equation.3">
                  <p:embed/>
                </p:oleObj>
              </mc:Choice>
              <mc:Fallback>
                <p:oleObj name="Equation" r:id="rId5" imgW="2489040" imgH="2412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7225" y="5410200"/>
                        <a:ext cx="5338763"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9"/>
          <p:cNvSpPr>
            <a:spLocks noGrp="1" noChangeArrowheads="1"/>
          </p:cNvSpPr>
          <p:nvPr>
            <p:ph type="title"/>
          </p:nvPr>
        </p:nvSpPr>
        <p:spPr/>
        <p:txBody>
          <a:bodyPr/>
          <a:lstStyle/>
          <a:p>
            <a:pPr eaLnBrk="1" hangingPunct="1"/>
            <a:endParaRPr lang="en-US"/>
          </a:p>
        </p:txBody>
      </p:sp>
      <p:sp>
        <p:nvSpPr>
          <p:cNvPr id="2054" name="Rectangle 3"/>
          <p:cNvSpPr>
            <a:spLocks noGrp="1" noChangeArrowheads="1"/>
          </p:cNvSpPr>
          <p:nvPr>
            <p:ph type="body" sz="half" idx="1"/>
          </p:nvPr>
        </p:nvSpPr>
        <p:spPr>
          <a:xfrm>
            <a:off x="457200" y="1600200"/>
            <a:ext cx="7848600" cy="4525963"/>
          </a:xfrm>
        </p:spPr>
        <p:txBody>
          <a:bodyPr/>
          <a:lstStyle/>
          <a:p>
            <a:pPr eaLnBrk="1" hangingPunct="1"/>
            <a:r>
              <a:rPr lang="en-US" sz="2800"/>
              <a:t>For A versus C and B versus D:</a:t>
            </a:r>
          </a:p>
          <a:p>
            <a:pPr eaLnBrk="1" hangingPunct="1"/>
            <a:endParaRPr lang="en-US" sz="2800"/>
          </a:p>
          <a:p>
            <a:pPr eaLnBrk="1" hangingPunct="1"/>
            <a:endParaRPr lang="en-US" sz="2800"/>
          </a:p>
          <a:p>
            <a:pPr eaLnBrk="1" hangingPunct="1"/>
            <a:r>
              <a:rPr lang="en-US" sz="2800"/>
              <a:t>For B versus C</a:t>
            </a:r>
          </a:p>
          <a:p>
            <a:pPr eaLnBrk="1" hangingPunct="1"/>
            <a:endParaRPr lang="en-US" sz="2800"/>
          </a:p>
          <a:p>
            <a:pPr eaLnBrk="1" hangingPunct="1"/>
            <a:endParaRPr lang="en-US" sz="2800"/>
          </a:p>
          <a:p>
            <a:pPr eaLnBrk="1" hangingPunct="1"/>
            <a:r>
              <a:rPr lang="en-US" sz="2800"/>
              <a:t>For A vs B, and C vs D,</a:t>
            </a:r>
          </a:p>
          <a:p>
            <a:pPr eaLnBrk="1" hangingPunct="1"/>
            <a:endParaRPr lang="en-US" sz="2800"/>
          </a:p>
        </p:txBody>
      </p:sp>
      <p:sp>
        <p:nvSpPr>
          <p:cNvPr id="205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2050" name="Object 4"/>
          <p:cNvGraphicFramePr>
            <a:graphicFrameLocks noChangeAspect="1"/>
          </p:cNvGraphicFramePr>
          <p:nvPr/>
        </p:nvGraphicFramePr>
        <p:xfrm>
          <a:off x="1371600" y="3657600"/>
          <a:ext cx="5183188" cy="512763"/>
        </p:xfrm>
        <a:graphic>
          <a:graphicData uri="http://schemas.openxmlformats.org/presentationml/2006/ole">
            <mc:AlternateContent xmlns:mc="http://schemas.openxmlformats.org/markup-compatibility/2006">
              <mc:Choice xmlns:v="urn:schemas-microsoft-com:vml" Requires="v">
                <p:oleObj spid="_x0000_s2138" name="Equation" r:id="rId3" imgW="2412720" imgH="241200" progId="Equation.3">
                  <p:embed/>
                </p:oleObj>
              </mc:Choice>
              <mc:Fallback>
                <p:oleObj name="Equation" r:id="rId3" imgW="241272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657600"/>
                        <a:ext cx="5183188"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b="0"/>
          </a:p>
        </p:txBody>
      </p:sp>
      <p:graphicFrame>
        <p:nvGraphicFramePr>
          <p:cNvPr id="2051" name="Object 6"/>
          <p:cNvGraphicFramePr>
            <a:graphicFrameLocks noChangeAspect="1"/>
          </p:cNvGraphicFramePr>
          <p:nvPr/>
        </p:nvGraphicFramePr>
        <p:xfrm>
          <a:off x="1711325" y="2362200"/>
          <a:ext cx="4657725" cy="511175"/>
        </p:xfrm>
        <a:graphic>
          <a:graphicData uri="http://schemas.openxmlformats.org/presentationml/2006/ole">
            <mc:AlternateContent xmlns:mc="http://schemas.openxmlformats.org/markup-compatibility/2006">
              <mc:Choice xmlns:v="urn:schemas-microsoft-com:vml" Requires="v">
                <p:oleObj spid="_x0000_s2139" name="Equation" r:id="rId5" imgW="2171520" imgH="241200" progId="Equation.3">
                  <p:embed/>
                </p:oleObj>
              </mc:Choice>
              <mc:Fallback>
                <p:oleObj name="Equation" r:id="rId5" imgW="2171520" imgH="241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1325" y="2362200"/>
                        <a:ext cx="46577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8"/>
          <p:cNvGraphicFramePr>
            <a:graphicFrameLocks noGrp="1" noChangeAspect="1"/>
          </p:cNvGraphicFramePr>
          <p:nvPr>
            <p:ph sz="half" idx="2"/>
          </p:nvPr>
        </p:nvGraphicFramePr>
        <p:xfrm>
          <a:off x="1725613" y="5334000"/>
          <a:ext cx="5435600" cy="512763"/>
        </p:xfrm>
        <a:graphic>
          <a:graphicData uri="http://schemas.openxmlformats.org/presentationml/2006/ole">
            <mc:AlternateContent xmlns:mc="http://schemas.openxmlformats.org/markup-compatibility/2006">
              <mc:Choice xmlns:v="urn:schemas-microsoft-com:vml" Requires="v">
                <p:oleObj spid="_x0000_s2140" name="Equation" r:id="rId7" imgW="2692080" imgH="253800" progId="Equation.3">
                  <p:embed/>
                </p:oleObj>
              </mc:Choice>
              <mc:Fallback>
                <p:oleObj name="Equation" r:id="rId7" imgW="2692080" imgH="2538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5613" y="5334000"/>
                        <a:ext cx="5435600" cy="51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dirty="0">
                <a:solidFill>
                  <a:srgbClr val="7030A0"/>
                </a:solidFill>
              </a:rPr>
              <a:t>Underlining Means Display</a:t>
            </a:r>
          </a:p>
        </p:txBody>
      </p:sp>
      <p:sp>
        <p:nvSpPr>
          <p:cNvPr id="21507" name="Rectangle 3"/>
          <p:cNvSpPr>
            <a:spLocks noGrp="1" noChangeArrowheads="1"/>
          </p:cNvSpPr>
          <p:nvPr>
            <p:ph type="body" idx="1"/>
          </p:nvPr>
        </p:nvSpPr>
        <p:spPr/>
        <p:txBody>
          <a:bodyPr/>
          <a:lstStyle/>
          <a:p>
            <a:pPr eaLnBrk="1" hangingPunct="1"/>
            <a:r>
              <a:rPr lang="en-US"/>
              <a:t>arrange the means in ascending order</a:t>
            </a:r>
          </a:p>
          <a:p>
            <a:pPr eaLnBrk="1" hangingPunct="1"/>
            <a:r>
              <a:rPr lang="en-US"/>
              <a:t>any two means underlined by the same line are </a:t>
            </a:r>
            <a:r>
              <a:rPr lang="en-US" u="sng"/>
              <a:t>not</a:t>
            </a:r>
            <a:r>
              <a:rPr lang="en-US"/>
              <a:t> significantly different from one another </a:t>
            </a:r>
            <a:endParaRPr lang="en-US">
              <a:solidFill>
                <a:srgbClr val="000000"/>
              </a:solidFill>
              <a:cs typeface="Times New Roman" pitchFamily="18" charset="0"/>
            </a:endParaRPr>
          </a:p>
          <a:p>
            <a:pPr eaLnBrk="1" hangingPunct="1">
              <a:buFontTx/>
              <a:buNone/>
            </a:pPr>
            <a:r>
              <a:rPr lang="en-US">
                <a:solidFill>
                  <a:srgbClr val="000000"/>
                </a:solidFill>
                <a:cs typeface="Times New Roman" pitchFamily="18" charset="0"/>
              </a:rPr>
              <a:t>	Group	A	B	C	D</a:t>
            </a:r>
          </a:p>
          <a:p>
            <a:pPr eaLnBrk="1" hangingPunct="1">
              <a:buFontTx/>
              <a:buNone/>
            </a:pPr>
            <a:r>
              <a:rPr lang="en-US">
                <a:solidFill>
                  <a:srgbClr val="000000"/>
                </a:solidFill>
                <a:cs typeface="Times New Roman" pitchFamily="18" charset="0"/>
              </a:rPr>
              <a:t>	Mean	</a:t>
            </a:r>
            <a:r>
              <a:rPr lang="en-US" u="sng">
                <a:solidFill>
                  <a:srgbClr val="000000"/>
                </a:solidFill>
                <a:cs typeface="Times New Roman" pitchFamily="18" charset="0"/>
              </a:rPr>
              <a:t>2	3</a:t>
            </a:r>
            <a:r>
              <a:rPr lang="en-US">
                <a:solidFill>
                  <a:srgbClr val="000000"/>
                </a:solidFill>
                <a:cs typeface="Times New Roman" pitchFamily="18" charset="0"/>
              </a:rPr>
              <a:t>	</a:t>
            </a:r>
            <a:r>
              <a:rPr lang="en-US" u="sng">
                <a:solidFill>
                  <a:srgbClr val="000000"/>
                </a:solidFill>
                <a:cs typeface="Times New Roman" pitchFamily="18" charset="0"/>
              </a:rPr>
              <a:t>7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a:solidFill>
                  <a:srgbClr val="7030A0"/>
                </a:solidFill>
              </a:rPr>
              <a:t>Linear Contrasts</a:t>
            </a:r>
          </a:p>
        </p:txBody>
      </p:sp>
      <p:sp>
        <p:nvSpPr>
          <p:cNvPr id="3075" name="Rectangle 3"/>
          <p:cNvSpPr>
            <a:spLocks noGrp="1" noChangeArrowheads="1"/>
          </p:cNvSpPr>
          <p:nvPr>
            <p:ph type="body" idx="1"/>
          </p:nvPr>
        </p:nvSpPr>
        <p:spPr/>
        <p:txBody>
          <a:bodyPr/>
          <a:lstStyle/>
          <a:p>
            <a:r>
              <a:rPr lang="en-US" dirty="0"/>
              <a:t>One coefficient for each group mean</a:t>
            </a:r>
          </a:p>
          <a:p>
            <a:r>
              <a:rPr lang="en-US" dirty="0"/>
              <a:t>Sum to zero</a:t>
            </a:r>
          </a:p>
          <a:p>
            <a:r>
              <a:rPr lang="en-US" dirty="0"/>
              <a:t>One set negative, one positive</a:t>
            </a:r>
          </a:p>
          <a:p>
            <a:r>
              <a:rPr lang="en-US" dirty="0"/>
              <a:t>Groups A B C D E</a:t>
            </a:r>
          </a:p>
          <a:p>
            <a:r>
              <a:rPr lang="en-US" dirty="0"/>
              <a:t>-3 -3 2 2 2 compares (AB) with (CDE)</a:t>
            </a:r>
          </a:p>
          <a:p>
            <a:r>
              <a:rPr lang="en-US" dirty="0"/>
              <a:t>0 0 -2 1 1 compares C with (DE)</a:t>
            </a:r>
          </a:p>
          <a:p>
            <a:endParaRPr lang="en-US" dirty="0"/>
          </a:p>
          <a:p>
            <a:endParaRPr lang="en-US" dirty="0"/>
          </a:p>
        </p:txBody>
      </p:sp>
    </p:spTree>
    <p:extLst>
      <p:ext uri="{BB962C8B-B14F-4D97-AF65-F5344CB8AC3E}">
        <p14:creationId xmlns:p14="http://schemas.microsoft.com/office/powerpoint/2010/main" val="21110762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715</TotalTime>
  <Words>2296</Words>
  <Application>Microsoft Office PowerPoint</Application>
  <PresentationFormat>On-screen Show (4:3)</PresentationFormat>
  <Paragraphs>341</Paragraphs>
  <Slides>45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9" baseType="lpstr">
      <vt:lpstr>Arial</vt:lpstr>
      <vt:lpstr>Cambria Math</vt:lpstr>
      <vt:lpstr>Default Design</vt:lpstr>
      <vt:lpstr>Equation</vt:lpstr>
      <vt:lpstr>One-Way ANOVA</vt:lpstr>
      <vt:lpstr>Pairwise Comparisons and Familywise Error </vt:lpstr>
      <vt:lpstr>Multiple t tests</vt:lpstr>
      <vt:lpstr>c = 6, pc = .01</vt:lpstr>
      <vt:lpstr>Fisher’s Procedure </vt:lpstr>
      <vt:lpstr>Computing t</vt:lpstr>
      <vt:lpstr>PowerPoint Presentation</vt:lpstr>
      <vt:lpstr>Underlining Means Display</vt:lpstr>
      <vt:lpstr>Linear Contrasts</vt:lpstr>
      <vt:lpstr>Standard  Contrast Coefficients</vt:lpstr>
      <vt:lpstr>Calculate a Contrast &amp; SS</vt:lpstr>
      <vt:lpstr>Methods AB vs. CD (Teach ANOVA Data)</vt:lpstr>
      <vt:lpstr>Standard Error &amp; CI for Psi</vt:lpstr>
      <vt:lpstr>Standardized Contrasts</vt:lpstr>
      <vt:lpstr>Standardized Contrast from F</vt:lpstr>
      <vt:lpstr>Approximate CI for Contrast d</vt:lpstr>
      <vt:lpstr>Exact CI for Contrast d</vt:lpstr>
      <vt:lpstr>PowerPoint Presentation</vt:lpstr>
      <vt:lpstr>ncp_lower = TNONCT(t,df,.975); ncp_upper = TNONCT(t,df,.025); d_lower = ncp_lower*sqrt(c1*c1/n1 + c2*c2/n2 + c3*c3/n3 + c4*C4/n4); d_upper = ncp_upper*sqrt(c1*c1/n1 + c2*c2/n2 + c3*c3/n3 + c4*C4/n4); output; run; proc print; var d_lower d_upper; run;  In red is the modification needed if you have have four instead of three groups</vt:lpstr>
      <vt:lpstr>2 for Contrast AB vs CD</vt:lpstr>
      <vt:lpstr>SS for Contrast A vs B &amp;  C vs D</vt:lpstr>
      <vt:lpstr>2 for All Three Contrasts</vt:lpstr>
      <vt:lpstr>Partial 2 for All Three Contrasts</vt:lpstr>
      <vt:lpstr>CI for Contrast 2 AB vs CD</vt:lpstr>
      <vt:lpstr>SAS to the Rescue</vt:lpstr>
      <vt:lpstr>Orthogonal Contrasts</vt:lpstr>
      <vt:lpstr>PowerPoint Presentation</vt:lpstr>
      <vt:lpstr>Procedures Designed to Cap FW </vt:lpstr>
      <vt:lpstr>A Common Delusion</vt:lpstr>
      <vt:lpstr>Studentized Range Procedures</vt:lpstr>
      <vt:lpstr>q, t, and F</vt:lpstr>
      <vt:lpstr>Tukey’s (a) Honestly Significant Difference Test </vt:lpstr>
      <vt:lpstr>Tukey’s (b) Wholly Significant Difference Test</vt:lpstr>
      <vt:lpstr>Ryan-Einot-Gabriel-Welsch Test </vt:lpstr>
      <vt:lpstr>Which Test Should I Use?</vt:lpstr>
      <vt:lpstr>The Bonferroni Procedure </vt:lpstr>
      <vt:lpstr>PowerPoint Presentation</vt:lpstr>
      <vt:lpstr>αFW with Orthogonal Contrasts</vt:lpstr>
      <vt:lpstr>Dunn-Sidak Procedure</vt:lpstr>
      <vt:lpstr>Scheffé Test</vt:lpstr>
      <vt:lpstr>Dunnett’s Test</vt:lpstr>
      <vt:lpstr>Presenting the Results</vt:lpstr>
      <vt:lpstr>PowerPoint Presentation</vt:lpstr>
      <vt:lpstr>Familywise Error and the Boogey Man</vt:lpstr>
      <vt:lpstr>PowerPoint Presentation</vt:lpstr>
    </vt:vector>
  </TitlesOfParts>
  <Company>ECU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One-Way ANOVA</dc:title>
  <dc:creator>Karl L. Wuensch</dc:creator>
  <cp:lastModifiedBy>Karl Wuensch</cp:lastModifiedBy>
  <cp:revision>116</cp:revision>
  <dcterms:created xsi:type="dcterms:W3CDTF">2004-06-14T14:20:44Z</dcterms:created>
  <dcterms:modified xsi:type="dcterms:W3CDTF">2021-04-15T00:25:27Z</dcterms:modified>
</cp:coreProperties>
</file>