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9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6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7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2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2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3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0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5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4B114-758E-4C85-BE83-94644CC9D1B4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55D6D-2689-4721-BD3C-B84CFA6E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4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ore.ecu.edu/psyc/wuenschk/Articles/Anthrozoos2002/Anthrozoos200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danielsoper.com/statcalc/calculator.aspx?id=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Multiple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Arial"/>
                <a:ea typeface="Times New Roman"/>
              </a:rPr>
              <a:t>Done with Matrix 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Misanthropy, Idealism, and Attitudes Towards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Wuensch, K. L., Jenkins, K. W., &amp; Poteat, G. M. (2002). </a:t>
            </a:r>
            <a:r>
              <a:rPr lang="en-US" dirty="0">
                <a:hlinkClick r:id="rId2"/>
              </a:rPr>
              <a:t>Misanthropy, idealism, and attitudes towards animals</a:t>
            </a:r>
            <a:r>
              <a:rPr lang="en-US" dirty="0"/>
              <a:t>. </a:t>
            </a:r>
            <a:r>
              <a:rPr lang="en-US" i="1" dirty="0" err="1"/>
              <a:t>Anthrozoös</a:t>
            </a:r>
            <a:r>
              <a:rPr lang="en-US" dirty="0"/>
              <a:t>, </a:t>
            </a:r>
            <a:r>
              <a:rPr lang="en-US" i="1" dirty="0"/>
              <a:t>15</a:t>
            </a:r>
            <a:r>
              <a:rPr lang="en-US" dirty="0"/>
              <a:t>, 139-149. </a:t>
            </a:r>
          </a:p>
          <a:p>
            <a:r>
              <a:rPr lang="en-US" dirty="0"/>
              <a:t>Attitude predicted from</a:t>
            </a:r>
          </a:p>
          <a:p>
            <a:pPr lvl="1"/>
            <a:r>
              <a:rPr lang="en-US" dirty="0"/>
              <a:t>Idealism</a:t>
            </a:r>
          </a:p>
          <a:p>
            <a:pPr lvl="1"/>
            <a:r>
              <a:rPr lang="en-US" dirty="0"/>
              <a:t>Relativism</a:t>
            </a:r>
          </a:p>
          <a:p>
            <a:pPr lvl="1"/>
            <a:r>
              <a:rPr lang="en-US" dirty="0"/>
              <a:t>Misanthropy</a:t>
            </a:r>
          </a:p>
          <a:p>
            <a:pPr lvl="1"/>
            <a:r>
              <a:rPr lang="en-US" dirty="0"/>
              <a:t>Gender/Sex (1 = female, 2 = male)</a:t>
            </a:r>
          </a:p>
        </p:txBody>
      </p:sp>
    </p:spTree>
    <p:extLst>
      <p:ext uri="{BB962C8B-B14F-4D97-AF65-F5344CB8AC3E}">
        <p14:creationId xmlns:p14="http://schemas.microsoft.com/office/powerpoint/2010/main" val="333252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7030A0"/>
                </a:solidFill>
              </a:rPr>
              <a:t>R</a:t>
            </a:r>
            <a:r>
              <a:rPr lang="en-US" b="1" baseline="-25000" dirty="0" err="1">
                <a:solidFill>
                  <a:srgbClr val="7030A0"/>
                </a:solidFill>
              </a:rPr>
              <a:t>iy</a:t>
            </a:r>
            <a:r>
              <a:rPr lang="en-US" dirty="0">
                <a:solidFill>
                  <a:srgbClr val="7030A0"/>
                </a:solidFill>
              </a:rPr>
              <a:t>, the column vector of correlations between X</a:t>
            </a:r>
            <a:r>
              <a:rPr lang="en-US" baseline="-25000" dirty="0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 and 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905462"/>
              </p:ext>
            </p:extLst>
          </p:nvPr>
        </p:nvGraphicFramePr>
        <p:xfrm>
          <a:off x="1371600" y="1905000"/>
          <a:ext cx="662940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 </a:t>
                      </a:r>
                      <a:endParaRPr lang="en-US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effectLst/>
                        </a:rPr>
                        <a:t>ar</a:t>
                      </a:r>
                      <a:endParaRPr lang="en-US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ideal</a:t>
                      </a:r>
                      <a:endParaRPr lang="en-US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4400" dirty="0">
                          <a:effectLst/>
                        </a:rPr>
                        <a:t> 0.0501</a:t>
                      </a:r>
                      <a:endParaRPr lang="en-US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err="1">
                          <a:effectLst/>
                        </a:rPr>
                        <a:t>relat</a:t>
                      </a:r>
                      <a:endParaRPr lang="en-US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4400" dirty="0">
                          <a:effectLst/>
                        </a:rPr>
                        <a:t> 0.1581</a:t>
                      </a:r>
                      <a:endParaRPr lang="en-US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err="1">
                          <a:effectLst/>
                        </a:rPr>
                        <a:t>misanth</a:t>
                      </a:r>
                      <a:endParaRPr lang="en-US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4400" dirty="0">
                          <a:effectLst/>
                        </a:rPr>
                        <a:t> 0.2259</a:t>
                      </a:r>
                      <a:endParaRPr lang="en-US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</a:rPr>
                        <a:t>gender</a:t>
                      </a:r>
                      <a:endParaRPr lang="en-US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4400" dirty="0">
                          <a:effectLst/>
                        </a:rPr>
                        <a:t>-0.1158</a:t>
                      </a:r>
                      <a:endParaRPr lang="en-US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91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b="1" dirty="0" err="1">
                <a:solidFill>
                  <a:srgbClr val="7030A0"/>
                </a:solidFill>
              </a:rPr>
              <a:t>R</a:t>
            </a:r>
            <a:r>
              <a:rPr lang="en-US" b="1" baseline="-25000" dirty="0" err="1">
                <a:solidFill>
                  <a:srgbClr val="7030A0"/>
                </a:solidFill>
              </a:rPr>
              <a:t>ii</a:t>
            </a:r>
            <a:r>
              <a:rPr lang="en-US" dirty="0">
                <a:solidFill>
                  <a:srgbClr val="7030A0"/>
                </a:solidFill>
              </a:rPr>
              <a:t>, the matrix of correlations among X’s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268716"/>
              </p:ext>
            </p:extLst>
          </p:nvPr>
        </p:nvGraphicFramePr>
        <p:xfrm>
          <a:off x="228600" y="2057399"/>
          <a:ext cx="8763000" cy="2931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0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ideal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relat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misanth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gender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ideal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861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1.0000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dec"/>
                        </a:tabLst>
                      </a:pPr>
                      <a:r>
                        <a:rPr lang="en-US" sz="3200">
                          <a:effectLst/>
                        </a:rPr>
                        <a:t>-0.0870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9090" algn="dec"/>
                        </a:tabLst>
                      </a:pPr>
                      <a:r>
                        <a:rPr lang="en-US" sz="3200">
                          <a:effectLst/>
                        </a:rPr>
                        <a:t>-0.1395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" algn="dec"/>
                        </a:tabLst>
                      </a:pPr>
                      <a:r>
                        <a:rPr lang="en-US" sz="3200">
                          <a:effectLst/>
                        </a:rPr>
                        <a:t>-0.1011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relat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8610" algn="dec"/>
                        </a:tabLst>
                      </a:pPr>
                      <a:r>
                        <a:rPr lang="en-US" sz="3200" dirty="0">
                          <a:effectLst/>
                        </a:rPr>
                        <a:t>-0.0870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1.0000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909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0.0525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0.0731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2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misanth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8610" algn="dec"/>
                        </a:tabLst>
                      </a:pPr>
                      <a:r>
                        <a:rPr lang="en-US" sz="3200" dirty="0">
                          <a:effectLst/>
                        </a:rPr>
                        <a:t>-0.1395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0.0525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909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1.0000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0.1504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9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gender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8610" algn="dec"/>
                        </a:tabLst>
                      </a:pPr>
                      <a:r>
                        <a:rPr lang="en-US" sz="3200">
                          <a:effectLst/>
                        </a:rPr>
                        <a:t>-0.1011</a:t>
                      </a:r>
                      <a:endParaRPr lang="en-US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0.0731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909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0.1504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" algn="dec"/>
                        </a:tabLst>
                      </a:pPr>
                      <a:r>
                        <a:rPr lang="en-US" sz="3200" dirty="0">
                          <a:effectLst/>
                        </a:rPr>
                        <a:t> 1.0000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69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122321"/>
              </p:ext>
            </p:extLst>
          </p:nvPr>
        </p:nvGraphicFramePr>
        <p:xfrm>
          <a:off x="2438400" y="330200"/>
          <a:ext cx="3124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761760" imgH="253800" progId="Equation.3">
                  <p:embed/>
                </p:oleObj>
              </mc:Choice>
              <mc:Fallback>
                <p:oleObj name="Equation" r:id="rId3" imgW="7617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330200"/>
                        <a:ext cx="3124200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1600200"/>
            <a:ext cx="86867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iml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reset print;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ii ={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1.0000 -0.0870 -0.1395 -0.1011,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-0.0870  1.0000  0.0525  0.0731,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-0.1395  0.0525  1.0000  0.1504,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-0.1011  0.0731  0.1504  1.0000};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{0.0501, 0.1581, 0.2259, -0.1158};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betas =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inv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(ii)*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quit;</a:t>
            </a:r>
          </a:p>
        </p:txBody>
      </p:sp>
    </p:spTree>
    <p:extLst>
      <p:ext uri="{BB962C8B-B14F-4D97-AF65-F5344CB8AC3E}">
        <p14:creationId xmlns:p14="http://schemas.microsoft.com/office/powerpoint/2010/main" val="60383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betas 4 rows  1 col            	0.0836750 </a:t>
            </a:r>
            <a:r>
              <a:rPr lang="en-US" sz="4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idealism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   	0.1636146 </a:t>
            </a:r>
            <a:r>
              <a:rPr lang="en-US" sz="4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relativism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	0.2526405 </a:t>
            </a:r>
            <a:r>
              <a:rPr lang="en-US" sz="4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misanthropy</a:t>
            </a:r>
          </a:p>
          <a:p>
            <a:pPr defTabSz="548640"/>
            <a:r>
              <a:rPr lang="en-US" sz="4800" b="1" dirty="0">
                <a:latin typeface="Courier New" pitchFamily="49" charset="0"/>
                <a:cs typeface="Courier New" pitchFamily="49" charset="0"/>
              </a:rPr>
              <a:t>	-0.1572980 </a:t>
            </a:r>
            <a:r>
              <a:rPr lang="en-US" sz="4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male</a:t>
            </a:r>
            <a:endParaRPr lang="en-US" sz="48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27305"/>
              </p:ext>
            </p:extLst>
          </p:nvPr>
        </p:nvGraphicFramePr>
        <p:xfrm>
          <a:off x="1295400" y="4800600"/>
          <a:ext cx="26670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" imgW="685800" imgH="457200" progId="Equation.3">
                  <p:embed/>
                </p:oleObj>
              </mc:Choice>
              <mc:Fallback>
                <p:oleObj name="Equation" r:id="rId3" imgW="685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4800600"/>
                        <a:ext cx="2667000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9525"/>
              </p:ext>
            </p:extLst>
          </p:nvPr>
        </p:nvGraphicFramePr>
        <p:xfrm>
          <a:off x="5029200" y="5257800"/>
          <a:ext cx="3657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5" imgW="1015920" imgH="253800" progId="Equation.3">
                  <p:embed/>
                </p:oleObj>
              </mc:Choice>
              <mc:Fallback>
                <p:oleObj name="Equation" r:id="rId5" imgW="10159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9200" y="5257800"/>
                        <a:ext cx="3657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05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385921"/>
              </p:ext>
            </p:extLst>
          </p:nvPr>
        </p:nvGraphicFramePr>
        <p:xfrm>
          <a:off x="1981200" y="381000"/>
          <a:ext cx="410591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774360" imgH="253800" progId="Equation.3">
                  <p:embed/>
                </p:oleObj>
              </mc:Choice>
              <mc:Fallback>
                <p:oleObj name="Equation" r:id="rId3" imgW="7743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381000"/>
                        <a:ext cx="410591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838200" y="1981200"/>
            <a:ext cx="6553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0.0501(.0837) + 0.1581(.1636) + 0.2259(.2526) +</a:t>
            </a:r>
          </a:p>
          <a:p>
            <a:r>
              <a:rPr lang="en-US" sz="5400" dirty="0"/>
              <a:t>(-0.1158)(-.1573)</a:t>
            </a:r>
          </a:p>
          <a:p>
            <a:r>
              <a:rPr lang="en-US" sz="5400" dirty="0"/>
              <a:t>= .1053.</a:t>
            </a:r>
          </a:p>
        </p:txBody>
      </p:sp>
    </p:spTree>
    <p:extLst>
      <p:ext uri="{BB962C8B-B14F-4D97-AF65-F5344CB8AC3E}">
        <p14:creationId xmlns:p14="http://schemas.microsoft.com/office/powerpoint/2010/main" val="200152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Test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30000" dirty="0">
                <a:solidFill>
                  <a:srgbClr val="7030A0"/>
                </a:solidFill>
              </a:rPr>
              <a:t>2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</a:t>
            </a:r>
            <a:r>
              <a:rPr lang="en-US" i="1" baseline="-25000" dirty="0" err="1"/>
              <a:t>y</a:t>
            </a:r>
            <a:r>
              <a:rPr lang="en-US" dirty="0"/>
              <a:t> = 0.52979, </a:t>
            </a:r>
            <a:r>
              <a:rPr lang="en-US" i="1" dirty="0"/>
              <a:t>n</a:t>
            </a:r>
            <a:r>
              <a:rPr lang="en-US" dirty="0"/>
              <a:t> = 153, so </a:t>
            </a:r>
            <a:r>
              <a:rPr lang="en-US" i="1" dirty="0"/>
              <a:t>SS</a:t>
            </a:r>
            <a:r>
              <a:rPr lang="en-US" i="1" baseline="-25000" dirty="0"/>
              <a:t>Y</a:t>
            </a:r>
            <a:r>
              <a:rPr lang="en-US" dirty="0"/>
              <a:t> = 152(0.52979)</a:t>
            </a:r>
            <a:r>
              <a:rPr lang="en-US" baseline="30000" dirty="0"/>
              <a:t>2</a:t>
            </a:r>
            <a:r>
              <a:rPr lang="en-US" dirty="0"/>
              <a:t> = 42.663.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28325"/>
              </p:ext>
            </p:extLst>
          </p:nvPr>
        </p:nvGraphicFramePr>
        <p:xfrm>
          <a:off x="533400" y="2819400"/>
          <a:ext cx="784479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2705040" imgH="253800" progId="Equation.3">
                  <p:embed/>
                </p:oleObj>
              </mc:Choice>
              <mc:Fallback>
                <p:oleObj name="Equation" r:id="rId3" imgW="27050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819400"/>
                        <a:ext cx="784479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745905"/>
              </p:ext>
            </p:extLst>
          </p:nvPr>
        </p:nvGraphicFramePr>
        <p:xfrm>
          <a:off x="436563" y="3733800"/>
          <a:ext cx="7988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5" imgW="3162240" imgH="241200" progId="Equation.3">
                  <p:embed/>
                </p:oleObj>
              </mc:Choice>
              <mc:Fallback>
                <p:oleObj name="Equation" r:id="rId5" imgW="31622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6563" y="3733800"/>
                        <a:ext cx="7988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1877" y="5850104"/>
            <a:ext cx="7220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F</a:t>
            </a:r>
            <a:r>
              <a:rPr lang="en-US" sz="3200" dirty="0"/>
              <a:t>(4, 148)  1.123/.258 = 4.353, </a:t>
            </a:r>
            <a:r>
              <a:rPr lang="en-US" sz="3200" i="1" dirty="0"/>
              <a:t>p</a:t>
            </a:r>
            <a:r>
              <a:rPr lang="en-US" sz="3200" dirty="0"/>
              <a:t> = .002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275A19-71EF-4C49-92EC-19C8B0B94729}"/>
              </a:ext>
            </a:extLst>
          </p:cNvPr>
          <p:cNvSpPr txBox="1"/>
          <p:nvPr/>
        </p:nvSpPr>
        <p:spPr>
          <a:xfrm>
            <a:off x="533400" y="4775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MS</a:t>
            </a:r>
            <a:r>
              <a:rPr lang="en-US" sz="2400" i="1" baseline="-25000" dirty="0" err="1"/>
              <a:t>regr</a:t>
            </a:r>
            <a:r>
              <a:rPr lang="en-US" sz="2400" dirty="0"/>
              <a:t> = 4.492 / 4 = 1.123	</a:t>
            </a:r>
            <a:r>
              <a:rPr lang="en-US" sz="2400" i="1" dirty="0" err="1"/>
              <a:t>MS</a:t>
            </a:r>
            <a:r>
              <a:rPr lang="en-US" sz="2400" i="1" baseline="-25000" dirty="0" err="1"/>
              <a:t>error</a:t>
            </a:r>
            <a:r>
              <a:rPr lang="en-US" sz="2400" dirty="0"/>
              <a:t> = 38.171 / 148 = .258 </a:t>
            </a:r>
          </a:p>
        </p:txBody>
      </p:sp>
    </p:spTree>
    <p:extLst>
      <p:ext uri="{BB962C8B-B14F-4D97-AF65-F5344CB8AC3E}">
        <p14:creationId xmlns:p14="http://schemas.microsoft.com/office/powerpoint/2010/main" val="196066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Test </a:t>
            </a:r>
            <a:r>
              <a:rPr lang="en-US" b="1" i="1" dirty="0">
                <a:solidFill>
                  <a:srgbClr val="7030A0"/>
                </a:solidFill>
              </a:rPr>
              <a:t>R</a:t>
            </a:r>
            <a:r>
              <a:rPr lang="en-US" b="1" i="1" baseline="30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 the Easy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https://www.danielsoper.com/statcalc/calculator.aspx?id=15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FB9570-1104-4182-956E-3BE189CACE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3319462"/>
            <a:ext cx="49530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43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291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Courier New</vt:lpstr>
      <vt:lpstr>Times New Roman</vt:lpstr>
      <vt:lpstr>Office Theme</vt:lpstr>
      <vt:lpstr>Equation</vt:lpstr>
      <vt:lpstr>Multiple Regression</vt:lpstr>
      <vt:lpstr>Misanthropy, Idealism, and Attitudes Towards Animals</vt:lpstr>
      <vt:lpstr>Riy, the column vector of correlations between Xi and Y</vt:lpstr>
      <vt:lpstr> Rii, the matrix of correlations among X’s</vt:lpstr>
      <vt:lpstr>PowerPoint Presentation</vt:lpstr>
      <vt:lpstr>PowerPoint Presentation</vt:lpstr>
      <vt:lpstr>PowerPoint Presentation</vt:lpstr>
      <vt:lpstr>Test R2</vt:lpstr>
      <vt:lpstr>Test R2 the Easy Way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Inverting Matrices</dc:title>
  <dc:creator>Karl L. Wuensch</dc:creator>
  <cp:lastModifiedBy>Karl Wuensch</cp:lastModifiedBy>
  <cp:revision>49</cp:revision>
  <dcterms:created xsi:type="dcterms:W3CDTF">2011-03-27T00:20:54Z</dcterms:created>
  <dcterms:modified xsi:type="dcterms:W3CDTF">2020-01-15T01:42:26Z</dcterms:modified>
</cp:coreProperties>
</file>