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82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5" r:id="rId27"/>
    <p:sldId id="296" r:id="rId28"/>
    <p:sldId id="297" r:id="rId29"/>
    <p:sldId id="29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800"/>
    <a:srgbClr val="99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F1D1B-4F8D-4275-9638-90DD8AECBC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7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9688-9077-49E8-BFC3-1E516DDF5D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2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DC15-153A-4644-8101-9C49087CB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78FCD-F606-46D8-B348-97FCDB8F6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9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6C4FE-D89D-4284-9064-DB28A4CB8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7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92B72-547F-4569-8788-8D3C1CE6E2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A132D-8A33-444E-AD1A-C1148D970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63A77-C2C2-4462-9C2B-ECABB0F182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0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AF600-C9DC-4962-8467-3AB7ACD3EE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923E6-7C4D-4BEE-BB58-87BD483AB2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1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70BAC-AB78-4750-BFBB-BB2890BF1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9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B15F87-701B-4B50-931C-12CC3FC01C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valisresearch.com/Download/download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mitigate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re.ecu.edu/psyc/wuenschk/Animals/ABS99-ppr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re.ecu.edu/psyc/wuenschk/SAS/SAS-Programs.htm" TargetMode="External"/><Relationship Id="rId2" Type="http://schemas.openxmlformats.org/officeDocument/2006/relationships/hyperlink" Target="http://core.ecu.edu/psyc/wuenschk/StatData/StatData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Continuous Moderator Variables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in Multiple Regression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Idealism = Low (-1)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dirty="0"/>
              <a:t>Substitute (-1) for </a:t>
            </a:r>
            <a:r>
              <a:rPr lang="en-US" dirty="0" err="1"/>
              <a:t>Z</a:t>
            </a:r>
            <a:r>
              <a:rPr lang="en-US" baseline="-25000" dirty="0" err="1"/>
              <a:t>ideal</a:t>
            </a:r>
            <a:endParaRPr lang="en-US" baseline="-25000" dirty="0"/>
          </a:p>
          <a:p>
            <a:r>
              <a:rPr lang="en-US" dirty="0"/>
              <a:t>Remember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interact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Idealism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Misanthropy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/>
              <a:t>.303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Z</a:t>
            </a:r>
            <a:r>
              <a:rPr lang="en-US" baseline="-25000" dirty="0"/>
              <a:t>M</a:t>
            </a:r>
            <a:r>
              <a:rPr lang="en-US" dirty="0"/>
              <a:t> + .067</a:t>
            </a:r>
            <a:r>
              <a:rPr lang="en-US" dirty="0"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(-1)</a:t>
            </a:r>
            <a:r>
              <a:rPr lang="en-US" dirty="0"/>
              <a:t> + (-.146)</a:t>
            </a:r>
            <a:r>
              <a:rPr lang="en-US" dirty="0"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(-1)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Z</a:t>
            </a:r>
            <a:r>
              <a:rPr lang="en-US" baseline="-25000" dirty="0"/>
              <a:t>M</a:t>
            </a:r>
            <a:r>
              <a:rPr lang="en-US" dirty="0"/>
              <a:t> - .02</a:t>
            </a:r>
            <a:endParaRPr lang="en-US" baseline="-25000" dirty="0"/>
          </a:p>
          <a:p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.449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Misanth</a:t>
            </a:r>
            <a:r>
              <a:rPr lang="en-US" dirty="0">
                <a:solidFill>
                  <a:srgbClr val="FF0000"/>
                </a:solidFill>
              </a:rPr>
              <a:t> - .069 </a:t>
            </a:r>
          </a:p>
          <a:p>
            <a:r>
              <a:rPr lang="en-US" dirty="0"/>
              <a:t>AR increases by .449 </a:t>
            </a:r>
            <a:r>
              <a:rPr lang="en-US" i="1" dirty="0"/>
              <a:t>SD</a:t>
            </a:r>
            <a:r>
              <a:rPr lang="en-US" dirty="0"/>
              <a:t> for each one </a:t>
            </a:r>
            <a:r>
              <a:rPr lang="en-US" i="1" dirty="0"/>
              <a:t>SD</a:t>
            </a:r>
            <a:r>
              <a:rPr lang="en-US" dirty="0"/>
              <a:t> increase in </a:t>
            </a:r>
            <a:r>
              <a:rPr lang="en-US" dirty="0" err="1"/>
              <a:t>Misanth</a:t>
            </a:r>
            <a:endParaRPr lang="en-US" dirty="0"/>
          </a:p>
          <a:p>
            <a:r>
              <a:rPr lang="en-US" dirty="0"/>
              <a:t>Now, watch this simple slope decrease as we increase idealism.</a:t>
            </a:r>
          </a:p>
        </p:txBody>
      </p:sp>
    </p:spTree>
    <p:extLst>
      <p:ext uri="{BB962C8B-B14F-4D97-AF65-F5344CB8AC3E}">
        <p14:creationId xmlns:p14="http://schemas.microsoft.com/office/powerpoint/2010/main" val="406773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Idealism = Medium (0)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 or High (+1)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/>
              <a:t>Medium Idealism</a:t>
            </a:r>
            <a:br>
              <a:rPr lang="en-US" dirty="0"/>
            </a:br>
            <a:r>
              <a:rPr lang="en-US" dirty="0"/>
              <a:t>303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Z</a:t>
            </a:r>
            <a:r>
              <a:rPr lang="en-US" baseline="-25000" dirty="0"/>
              <a:t>M</a:t>
            </a:r>
            <a:r>
              <a:rPr lang="en-US" dirty="0"/>
              <a:t> + .067</a:t>
            </a:r>
            <a:r>
              <a:rPr lang="en-US" dirty="0"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dirty="0"/>
              <a:t> + .146</a:t>
            </a:r>
            <a:r>
              <a:rPr lang="en-US" dirty="0"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Z</a:t>
            </a:r>
            <a:r>
              <a:rPr lang="en-US" baseline="-25000" dirty="0"/>
              <a:t>M</a:t>
            </a:r>
            <a:r>
              <a:rPr lang="en-US" dirty="0"/>
              <a:t> - .02</a:t>
            </a:r>
            <a:endParaRPr lang="en-US" baseline="-25000" dirty="0"/>
          </a:p>
          <a:p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. 303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Misanth</a:t>
            </a:r>
            <a:r>
              <a:rPr lang="en-US" dirty="0">
                <a:solidFill>
                  <a:srgbClr val="FF0000"/>
                </a:solidFill>
              </a:rPr>
              <a:t> - .02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High Idealism</a:t>
            </a:r>
          </a:p>
          <a:p>
            <a:r>
              <a:rPr lang="en-US" dirty="0"/>
              <a:t>.303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Z</a:t>
            </a:r>
            <a:r>
              <a:rPr lang="en-US" baseline="-25000" dirty="0"/>
              <a:t>M</a:t>
            </a:r>
            <a:r>
              <a:rPr lang="en-US" dirty="0"/>
              <a:t> + .067</a:t>
            </a:r>
            <a:r>
              <a:rPr lang="en-US" dirty="0"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(1)</a:t>
            </a:r>
            <a:r>
              <a:rPr lang="en-US" dirty="0"/>
              <a:t> + (-.146)</a:t>
            </a:r>
            <a:r>
              <a:rPr lang="en-US" dirty="0"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(1)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Z</a:t>
            </a:r>
            <a:r>
              <a:rPr lang="en-US" baseline="-25000" dirty="0"/>
              <a:t>M</a:t>
            </a:r>
            <a:r>
              <a:rPr lang="en-US" dirty="0"/>
              <a:t> -.02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.157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Misanth</a:t>
            </a:r>
            <a:r>
              <a:rPr lang="en-US" dirty="0">
                <a:solidFill>
                  <a:srgbClr val="FF0000"/>
                </a:solidFill>
              </a:rPr>
              <a:t> + .065 </a:t>
            </a:r>
          </a:p>
        </p:txBody>
      </p:sp>
    </p:spTree>
    <p:extLst>
      <p:ext uri="{BB962C8B-B14F-4D97-AF65-F5344CB8AC3E}">
        <p14:creationId xmlns:p14="http://schemas.microsoft.com/office/powerpoint/2010/main" val="3223459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Find 2 Points for Each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Low Idealism: 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.449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Misanth</a:t>
            </a:r>
            <a:r>
              <a:rPr lang="en-US" dirty="0">
                <a:solidFill>
                  <a:srgbClr val="FF0000"/>
                </a:solidFill>
              </a:rPr>
              <a:t> - .069 </a:t>
            </a:r>
            <a:endParaRPr lang="en-US" b="1" dirty="0"/>
          </a:p>
          <a:p>
            <a:r>
              <a:rPr lang="en-US" b="1" dirty="0"/>
              <a:t>Low Idealism</a:t>
            </a:r>
            <a:r>
              <a:rPr lang="en-US" dirty="0"/>
              <a:t>, Low Misanthropy: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 Z</a:t>
            </a:r>
            <a:r>
              <a:rPr lang="en-US" baseline="-25000" dirty="0"/>
              <a:t>AR</a:t>
            </a:r>
            <a:r>
              <a:rPr lang="en-US" dirty="0"/>
              <a:t> = .449</a:t>
            </a:r>
            <a:r>
              <a:rPr lang="en-US" dirty="0">
                <a:solidFill>
                  <a:srgbClr val="FF0000"/>
                </a:solidFill>
              </a:rPr>
              <a:t>(-1)</a:t>
            </a:r>
            <a:r>
              <a:rPr lang="en-US" dirty="0"/>
              <a:t> -.069 = -.518</a:t>
            </a:r>
          </a:p>
          <a:p>
            <a:r>
              <a:rPr lang="en-US" b="1" dirty="0"/>
              <a:t>Low Idealism</a:t>
            </a:r>
            <a:r>
              <a:rPr lang="en-US" dirty="0"/>
              <a:t>, High Misanthropy: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Z</a:t>
            </a:r>
            <a:r>
              <a:rPr lang="en-US" baseline="-25000" dirty="0"/>
              <a:t>AR</a:t>
            </a:r>
            <a:r>
              <a:rPr lang="en-US" dirty="0"/>
              <a:t> = .449</a:t>
            </a:r>
            <a:r>
              <a:rPr lang="en-US" dirty="0">
                <a:solidFill>
                  <a:srgbClr val="FF0000"/>
                </a:solidFill>
              </a:rPr>
              <a:t>(+1)</a:t>
            </a:r>
            <a:r>
              <a:rPr lang="en-US" dirty="0"/>
              <a:t> - .069 = .380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4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endParaRPr lang="en-US" dirty="0"/>
          </a:p>
          <a:p>
            <a:r>
              <a:rPr lang="en-US" b="1" dirty="0"/>
              <a:t>Mean Idealism: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. 303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Misanth</a:t>
            </a:r>
            <a:r>
              <a:rPr lang="en-US" dirty="0">
                <a:solidFill>
                  <a:srgbClr val="FF0000"/>
                </a:solidFill>
              </a:rPr>
              <a:t> - .02</a:t>
            </a:r>
            <a:endParaRPr lang="en-US" b="1" dirty="0"/>
          </a:p>
          <a:p>
            <a:r>
              <a:rPr lang="en-US" b="1" dirty="0"/>
              <a:t>Mean Idealism</a:t>
            </a:r>
            <a:r>
              <a:rPr lang="en-US" dirty="0"/>
              <a:t>, Low Misanthropy: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Z</a:t>
            </a:r>
            <a:r>
              <a:rPr lang="en-US" baseline="-25000" dirty="0"/>
              <a:t>AR</a:t>
            </a:r>
            <a:r>
              <a:rPr lang="en-US" dirty="0"/>
              <a:t> = .303</a:t>
            </a:r>
            <a:r>
              <a:rPr lang="en-US" dirty="0">
                <a:solidFill>
                  <a:srgbClr val="FF0000"/>
                </a:solidFill>
              </a:rPr>
              <a:t>(-1) - .02</a:t>
            </a:r>
            <a:r>
              <a:rPr lang="en-US" dirty="0"/>
              <a:t> = -.305</a:t>
            </a:r>
          </a:p>
          <a:p>
            <a:r>
              <a:rPr lang="en-US" b="1" dirty="0"/>
              <a:t>Mean Idealism</a:t>
            </a:r>
            <a:r>
              <a:rPr lang="en-US" dirty="0"/>
              <a:t>, High Misanthropy: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Z</a:t>
            </a:r>
            <a:r>
              <a:rPr lang="en-US" baseline="-25000" dirty="0"/>
              <a:t>AR</a:t>
            </a:r>
            <a:r>
              <a:rPr lang="en-US" dirty="0"/>
              <a:t> = .303</a:t>
            </a:r>
            <a:r>
              <a:rPr lang="en-US" dirty="0">
                <a:solidFill>
                  <a:srgbClr val="FF0000"/>
                </a:solidFill>
              </a:rPr>
              <a:t>(+1) - .02</a:t>
            </a:r>
            <a:r>
              <a:rPr lang="en-US" dirty="0"/>
              <a:t> = .301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41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High Idealism:  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b="1" u="sng" dirty="0">
                <a:solidFill>
                  <a:srgbClr val="FF0000"/>
                </a:solidFill>
              </a:rPr>
              <a:t>.157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</a:t>
            </a:r>
            <a:r>
              <a:rPr lang="en-US" baseline="-25000" dirty="0" err="1">
                <a:solidFill>
                  <a:srgbClr val="FF0000"/>
                </a:solidFill>
              </a:rPr>
              <a:t>Misanth</a:t>
            </a:r>
            <a:r>
              <a:rPr lang="en-US" dirty="0">
                <a:solidFill>
                  <a:srgbClr val="FF0000"/>
                </a:solidFill>
              </a:rPr>
              <a:t> + .065 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High Idealism</a:t>
            </a:r>
            <a:r>
              <a:rPr lang="en-US" dirty="0"/>
              <a:t>, Low Misanthropy: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Z</a:t>
            </a:r>
            <a:r>
              <a:rPr lang="en-US" baseline="-25000" dirty="0"/>
              <a:t>AR</a:t>
            </a:r>
            <a:r>
              <a:rPr lang="en-US" dirty="0"/>
              <a:t> = .157(-1) + .065 = -.092</a:t>
            </a:r>
          </a:p>
          <a:p>
            <a:r>
              <a:rPr lang="en-US" b="1" dirty="0"/>
              <a:t>High Idealism</a:t>
            </a:r>
            <a:r>
              <a:rPr lang="en-US" dirty="0"/>
              <a:t>, High Misanthropy: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 Z</a:t>
            </a:r>
            <a:r>
              <a:rPr lang="en-US" baseline="-25000" dirty="0"/>
              <a:t>AR</a:t>
            </a:r>
            <a:r>
              <a:rPr lang="en-US" dirty="0"/>
              <a:t> = .157(+1) + </a:t>
            </a:r>
            <a:r>
              <a:rPr lang="en-US"/>
              <a:t>.065 </a:t>
            </a:r>
            <a:r>
              <a:rPr lang="en-US" dirty="0"/>
              <a:t>= .222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74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Plot the Three Lines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72958"/>
            <a:ext cx="8509182" cy="5356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788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Use </a:t>
            </a:r>
            <a:r>
              <a:rPr lang="en-US" b="1" dirty="0" err="1">
                <a:solidFill>
                  <a:srgbClr val="7030A0"/>
                </a:solidFill>
                <a:hlinkClick r:id="rId2"/>
              </a:rPr>
              <a:t>Italassi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553199" cy="5418310"/>
          </a:xfrm>
        </p:spPr>
      </p:pic>
    </p:spTree>
    <p:extLst>
      <p:ext uri="{BB962C8B-B14F-4D97-AF65-F5344CB8AC3E}">
        <p14:creationId xmlns:p14="http://schemas.microsoft.com/office/powerpoint/2010/main" val="2198232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It Comes with Data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42" y="1219200"/>
            <a:ext cx="6948658" cy="2983834"/>
          </a:xfrm>
        </p:spPr>
      </p:pic>
    </p:spTree>
    <p:extLst>
      <p:ext uri="{BB962C8B-B14F-4D97-AF65-F5344CB8AC3E}">
        <p14:creationId xmlns:p14="http://schemas.microsoft.com/office/powerpoint/2010/main" val="3578827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Click the Equations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get Y predicted from X</a:t>
            </a:r>
            <a:r>
              <a:rPr lang="en-US" baseline="-25000" dirty="0"/>
              <a:t>1</a:t>
            </a:r>
          </a:p>
          <a:p>
            <a:r>
              <a:rPr lang="en-US" dirty="0"/>
              <a:t>Y predicted from X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Y predicted from X</a:t>
            </a:r>
            <a:r>
              <a:rPr lang="en-US" baseline="-25000" dirty="0"/>
              <a:t>1</a:t>
            </a:r>
            <a:r>
              <a:rPr lang="en-US" dirty="0"/>
              <a:t> and X</a:t>
            </a:r>
            <a:r>
              <a:rPr lang="en-US" baseline="-25000" dirty="0"/>
              <a:t>2</a:t>
            </a:r>
          </a:p>
          <a:p>
            <a:r>
              <a:rPr lang="en-US" dirty="0"/>
              <a:t>Y predicted from X</a:t>
            </a:r>
            <a:r>
              <a:rPr lang="en-US" baseline="-25000" dirty="0"/>
              <a:t>1</a:t>
            </a:r>
            <a:r>
              <a:rPr lang="en-US" dirty="0"/>
              <a:t> and X</a:t>
            </a:r>
            <a:r>
              <a:rPr lang="en-US" baseline="-25000" dirty="0"/>
              <a:t>2 </a:t>
            </a:r>
            <a:r>
              <a:rPr lang="en-US" dirty="0"/>
              <a:t> and the interaction term</a:t>
            </a:r>
            <a:endParaRPr lang="en-US" baseline="-25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49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Click on the 2-D View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the predictor variable to display on the abscissa.</a:t>
            </a:r>
          </a:p>
          <a:p>
            <a:r>
              <a:rPr lang="en-US" dirty="0"/>
              <a:t>Select “Multiple with interaction.”</a:t>
            </a:r>
          </a:p>
          <a:p>
            <a:r>
              <a:rPr lang="en-US" dirty="0"/>
              <a:t>Move the slider to change the value of the moderator variable.</a:t>
            </a:r>
          </a:p>
        </p:txBody>
      </p:sp>
    </p:spTree>
    <p:extLst>
      <p:ext uri="{BB962C8B-B14F-4D97-AF65-F5344CB8AC3E}">
        <p14:creationId xmlns:p14="http://schemas.microsoft.com/office/powerpoint/2010/main" val="404738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What is a Moderator?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variable that alters the relationship between two or more other variables.</a:t>
            </a:r>
          </a:p>
          <a:p>
            <a:r>
              <a:rPr lang="en-US" dirty="0">
                <a:cs typeface="Arial" charset="0"/>
              </a:rPr>
              <a:t>If the relationship between X and Y varies across levels of M, then M is a moderator.</a:t>
            </a:r>
          </a:p>
          <a:p>
            <a:r>
              <a:rPr lang="en-US" dirty="0">
                <a:cs typeface="Arial" charset="0"/>
              </a:rPr>
              <a:t>“Moderation” is nothing more than what we called “interaction” in factorial ANOVA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Click on the Variables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these values</a:t>
            </a:r>
          </a:p>
          <a:p>
            <a:r>
              <a:rPr lang="en-US" dirty="0"/>
              <a:t>Dependent = AR</a:t>
            </a:r>
          </a:p>
          <a:p>
            <a:r>
              <a:rPr lang="en-US" dirty="0"/>
              <a:t>Independent X1 = Misanthropy</a:t>
            </a:r>
          </a:p>
          <a:p>
            <a:pPr lvl="1"/>
            <a:r>
              <a:rPr lang="en-US" dirty="0"/>
              <a:t>Minimum = -1.97</a:t>
            </a:r>
          </a:p>
          <a:p>
            <a:pPr lvl="1"/>
            <a:r>
              <a:rPr lang="en-US" dirty="0"/>
              <a:t>Maximum = 2.5</a:t>
            </a:r>
          </a:p>
          <a:p>
            <a:r>
              <a:rPr lang="en-US" dirty="0"/>
              <a:t>Independent X2 = Idealism</a:t>
            </a:r>
          </a:p>
          <a:p>
            <a:pPr lvl="1"/>
            <a:r>
              <a:rPr lang="en-US" dirty="0"/>
              <a:t>Minimum = -2.54</a:t>
            </a:r>
          </a:p>
          <a:p>
            <a:pPr lvl="1"/>
            <a:r>
              <a:rPr lang="en-US" dirty="0"/>
              <a:t>Maximum = 2.54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6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Click on the Equations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 parameters for our Misanthropy x Idealism interaction model.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94013"/>
            <a:ext cx="8991600" cy="183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734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Click on the 2-D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Model:  Multiple with interaction</a:t>
            </a:r>
          </a:p>
          <a:p>
            <a:r>
              <a:rPr lang="en-US" dirty="0"/>
              <a:t>Misanthropy on the abscissa.</a:t>
            </a:r>
          </a:p>
          <a:p>
            <a:r>
              <a:rPr lang="en-US" dirty="0"/>
              <a:t>Move the slider to vary the level of idealism.</a:t>
            </a:r>
          </a:p>
        </p:txBody>
      </p:sp>
    </p:spTree>
    <p:extLst>
      <p:ext uri="{BB962C8B-B14F-4D97-AF65-F5344CB8AC3E}">
        <p14:creationId xmlns:p14="http://schemas.microsoft.com/office/powerpoint/2010/main" val="4026708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465"/>
            <a:ext cx="8229600" cy="677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179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07"/>
            <a:ext cx="8305800" cy="684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908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2" y="-10732"/>
            <a:ext cx="8340088" cy="686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000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Main Effects vs Moderation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study where the variables are</a:t>
            </a:r>
          </a:p>
          <a:p>
            <a:pPr lvl="0"/>
            <a:r>
              <a:rPr lang="en-US" dirty="0"/>
              <a:t>Level of stress (state)</a:t>
            </a:r>
          </a:p>
          <a:p>
            <a:pPr lvl="0"/>
            <a:r>
              <a:rPr lang="en-US" dirty="0"/>
              <a:t>Dose, in mg, of a new drug (</a:t>
            </a:r>
            <a:r>
              <a:rPr lang="en-US" dirty="0" err="1"/>
              <a:t>nopressor</a:t>
            </a:r>
            <a:r>
              <a:rPr lang="en-US" dirty="0"/>
              <a:t>) designed to reduce blood pressure.</a:t>
            </a:r>
          </a:p>
          <a:p>
            <a:pPr lvl="0"/>
            <a:r>
              <a:rPr lang="en-US" dirty="0"/>
              <a:t>SBP, patients resting systolic blood pressure minus the systolic blood pressure considered to be normal/healthy for a person of the subject’s age and sex.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47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	I frequently find my students writing statements (hypotheses) like this:  “Dose of </a:t>
            </a:r>
            <a:r>
              <a:rPr lang="en-US" sz="3600" dirty="0" err="1"/>
              <a:t>nopressor</a:t>
            </a:r>
            <a:r>
              <a:rPr lang="en-US" sz="3600" dirty="0"/>
              <a:t> will moderate the effect of stress on systolic blood pressure such that those with high stress will exhibit lower blood pressure when the dose of </a:t>
            </a:r>
            <a:r>
              <a:rPr lang="en-US" sz="3600" dirty="0" err="1"/>
              <a:t>nopressor</a:t>
            </a:r>
            <a:r>
              <a:rPr lang="en-US" sz="3600" dirty="0"/>
              <a:t> is high.  That is, </a:t>
            </a:r>
            <a:r>
              <a:rPr lang="en-US" sz="3600" dirty="0" err="1"/>
              <a:t>nopressor</a:t>
            </a:r>
            <a:r>
              <a:rPr lang="en-US" sz="3600" dirty="0"/>
              <a:t> will </a:t>
            </a:r>
            <a:r>
              <a:rPr lang="en-US" sz="3600" u="sng" dirty="0">
                <a:hlinkClick r:id="rId2"/>
              </a:rPr>
              <a:t>mitigate</a:t>
            </a:r>
            <a:r>
              <a:rPr lang="en-US" sz="3600" dirty="0"/>
              <a:t> the hypertension caused by high stress.”  Then I have to explain that the presence of a mitigating effect does not establish moderation.</a:t>
            </a:r>
          </a:p>
        </p:txBody>
      </p:sp>
    </p:spTree>
    <p:extLst>
      <p:ext uri="{BB962C8B-B14F-4D97-AF65-F5344CB8AC3E}">
        <p14:creationId xmlns:p14="http://schemas.microsoft.com/office/powerpoint/2010/main" val="349302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Mitigation With No Moderation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991600" cy="5486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3647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Mitigation With Moderation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486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17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Misanthropy, Idealism, and Attitudes About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data I used to illustrate a </a:t>
            </a:r>
            <a:r>
              <a:rPr lang="en-US" dirty="0" err="1"/>
              <a:t>Potthoff</a:t>
            </a:r>
            <a:r>
              <a:rPr lang="en-US" dirty="0"/>
              <a:t> analysis.</a:t>
            </a:r>
          </a:p>
          <a:p>
            <a:r>
              <a:rPr lang="en-US" dirty="0"/>
              <a:t>But idealism will not be dichotomized.</a:t>
            </a:r>
          </a:p>
          <a:p>
            <a:r>
              <a:rPr lang="en-US" dirty="0"/>
              <a:t>The criterion variable is score on the first subscale of the Animal Attitudes scale.</a:t>
            </a:r>
          </a:p>
          <a:p>
            <a:pPr lvl="1"/>
            <a:r>
              <a:rPr lang="en-US" dirty="0"/>
              <a:t>The Animal Rights subscale</a:t>
            </a:r>
          </a:p>
          <a:p>
            <a:pPr lvl="1"/>
            <a:r>
              <a:rPr lang="en-US" dirty="0"/>
              <a:t>12 </a:t>
            </a:r>
            <a:r>
              <a:rPr lang="en-US" dirty="0" err="1"/>
              <a:t>Likert</a:t>
            </a:r>
            <a:r>
              <a:rPr lang="en-US" dirty="0"/>
              <a:t>-type items</a:t>
            </a:r>
          </a:p>
          <a:p>
            <a:pPr lvl="1"/>
            <a:r>
              <a:rPr lang="en-US" dirty="0" err="1"/>
              <a:t>Cronbach</a:t>
            </a:r>
            <a:r>
              <a:rPr lang="en-US" dirty="0"/>
              <a:t> alpha = .87.</a:t>
            </a:r>
          </a:p>
        </p:txBody>
      </p:sp>
    </p:spTree>
    <p:extLst>
      <p:ext uri="{BB962C8B-B14F-4D97-AF65-F5344CB8AC3E}">
        <p14:creationId xmlns:p14="http://schemas.microsoft.com/office/powerpoint/2010/main" val="2573085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Download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Moderate.dat from my </a:t>
            </a:r>
            <a:r>
              <a:rPr lang="en-US" dirty="0">
                <a:hlinkClick r:id="rId2"/>
              </a:rPr>
              <a:t>data files </a:t>
            </a:r>
            <a:r>
              <a:rPr lang="en-US" dirty="0"/>
              <a:t>page.</a:t>
            </a:r>
          </a:p>
          <a:p>
            <a:r>
              <a:rPr lang="en-US" dirty="0" err="1"/>
              <a:t>Moderate.sas</a:t>
            </a:r>
            <a:r>
              <a:rPr lang="en-US" dirty="0"/>
              <a:t> from my </a:t>
            </a:r>
            <a:r>
              <a:rPr lang="en-US" dirty="0">
                <a:hlinkClick r:id="rId3"/>
              </a:rPr>
              <a:t>SAS programs </a:t>
            </a:r>
            <a:r>
              <a:rPr lang="en-US" dirty="0"/>
              <a:t>page.</a:t>
            </a:r>
          </a:p>
          <a:p>
            <a:r>
              <a:rPr lang="en-US" dirty="0"/>
              <a:t>Point the program to the data file.</a:t>
            </a:r>
          </a:p>
          <a:p>
            <a:r>
              <a:rPr lang="en-US" dirty="0"/>
              <a:t>Run the program.</a:t>
            </a:r>
          </a:p>
        </p:txBody>
      </p:sp>
    </p:spTree>
    <p:extLst>
      <p:ext uri="{BB962C8B-B14F-4D97-AF65-F5344CB8AC3E}">
        <p14:creationId xmlns:p14="http://schemas.microsoft.com/office/powerpoint/2010/main" val="254182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Center the Variables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Subtract mean from each score</a:t>
            </a:r>
          </a:p>
          <a:p>
            <a:pPr lvl="1"/>
            <a:r>
              <a:rPr lang="en-US" dirty="0"/>
              <a:t>For all predictor variables that are involved in the interaction(s)</a:t>
            </a:r>
          </a:p>
          <a:p>
            <a:r>
              <a:rPr lang="en-US" dirty="0"/>
              <a:t>This is commonly done and believed to prevent problems with</a:t>
            </a:r>
          </a:p>
          <a:p>
            <a:pPr lvl="1"/>
            <a:r>
              <a:rPr lang="en-US" dirty="0" err="1"/>
              <a:t>Multicollinearity</a:t>
            </a:r>
            <a:endParaRPr lang="en-US" dirty="0"/>
          </a:p>
          <a:p>
            <a:pPr lvl="1"/>
            <a:r>
              <a:rPr lang="en-US" dirty="0"/>
              <a:t>And other things (see Howell)</a:t>
            </a:r>
          </a:p>
          <a:p>
            <a:r>
              <a:rPr lang="en-US" dirty="0"/>
              <a:t>May center the outcome variable too, but that is not necessary.</a:t>
            </a:r>
          </a:p>
        </p:txBody>
      </p:sp>
    </p:spTree>
    <p:extLst>
      <p:ext uri="{BB962C8B-B14F-4D97-AF65-F5344CB8AC3E}">
        <p14:creationId xmlns:p14="http://schemas.microsoft.com/office/powerpoint/2010/main" val="395648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Don’t Center the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recently demonstrated by Andrew Hayes, it is NOT necessary to center the predictors.</a:t>
            </a:r>
          </a:p>
          <a:p>
            <a:r>
              <a:rPr lang="en-US" dirty="0"/>
              <a:t>It may, however, be easier to interpret the results if they are centered.</a:t>
            </a:r>
          </a:p>
        </p:txBody>
      </p:sp>
    </p:spTree>
    <p:extLst>
      <p:ext uri="{BB962C8B-B14F-4D97-AF65-F5344CB8AC3E}">
        <p14:creationId xmlns:p14="http://schemas.microsoft.com/office/powerpoint/2010/main" val="249655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Standardize the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Unstandardized regression coefficients are rarely useful for the psychologist.</a:t>
            </a:r>
          </a:p>
          <a:p>
            <a:r>
              <a:rPr lang="en-US" dirty="0"/>
              <a:t>Just standardize all of the variables to </a:t>
            </a:r>
            <a:r>
              <a:rPr lang="en-US" i="1" dirty="0"/>
              <a:t>z</a:t>
            </a:r>
            <a:r>
              <a:rPr lang="en-US" dirty="0"/>
              <a:t> scores.</a:t>
            </a:r>
          </a:p>
          <a:p>
            <a:pPr lvl="1"/>
            <a:r>
              <a:rPr lang="en-US" dirty="0"/>
              <a:t>Which, of course, are centered.</a:t>
            </a:r>
          </a:p>
          <a:p>
            <a:pPr lvl="1"/>
            <a:r>
              <a:rPr lang="en-US" b="1" dirty="0" err="1"/>
              <a:t>proc</a:t>
            </a:r>
            <a:r>
              <a:rPr lang="en-US" dirty="0"/>
              <a:t> </a:t>
            </a:r>
            <a:r>
              <a:rPr lang="en-US" b="1" dirty="0"/>
              <a:t>standard</a:t>
            </a:r>
            <a:r>
              <a:rPr lang="en-US" dirty="0"/>
              <a:t> mean=</a:t>
            </a:r>
            <a:r>
              <a:rPr lang="en-US" b="1" dirty="0"/>
              <a:t>0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=</a:t>
            </a:r>
            <a:r>
              <a:rPr lang="en-US" b="1" dirty="0"/>
              <a:t>1</a:t>
            </a:r>
            <a:r>
              <a:rPr lang="en-US" dirty="0"/>
              <a:t> out=</a:t>
            </a:r>
            <a:r>
              <a:rPr lang="en-US" dirty="0" err="1"/>
              <a:t>Zs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0710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Create the Interaction Term(s) &amp; Run the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</a:t>
            </a:r>
            <a:r>
              <a:rPr lang="en-US" dirty="0"/>
              <a:t> Interaction; set </a:t>
            </a:r>
            <a:r>
              <a:rPr lang="en-US" dirty="0" err="1"/>
              <a:t>Zs</a:t>
            </a:r>
            <a:r>
              <a:rPr lang="en-US" dirty="0"/>
              <a:t>;</a:t>
            </a:r>
          </a:p>
          <a:p>
            <a:r>
              <a:rPr lang="en-US" dirty="0"/>
              <a:t>Interact = </a:t>
            </a:r>
            <a:r>
              <a:rPr lang="en-US" dirty="0" err="1"/>
              <a:t>Misanth</a:t>
            </a:r>
            <a:r>
              <a:rPr lang="en-US" dirty="0"/>
              <a:t>*Ideal;</a:t>
            </a:r>
          </a:p>
          <a:p>
            <a:r>
              <a:rPr lang="en-US" b="1" dirty="0" err="1"/>
              <a:t>proc</a:t>
            </a:r>
            <a:r>
              <a:rPr lang="en-US" dirty="0"/>
              <a:t> </a:t>
            </a:r>
            <a:r>
              <a:rPr lang="en-US" b="1" dirty="0" err="1"/>
              <a:t>corr</a:t>
            </a:r>
            <a:r>
              <a:rPr lang="en-US" dirty="0"/>
              <a:t>; </a:t>
            </a:r>
            <a:r>
              <a:rPr lang="en-US" dirty="0" err="1"/>
              <a:t>var</a:t>
            </a:r>
            <a:r>
              <a:rPr lang="en-US" dirty="0"/>
              <a:t> AR </a:t>
            </a:r>
            <a:r>
              <a:rPr lang="en-US" dirty="0" err="1"/>
              <a:t>Misanth</a:t>
            </a:r>
            <a:r>
              <a:rPr lang="en-US" dirty="0"/>
              <a:t> Ideal Interact;</a:t>
            </a:r>
          </a:p>
          <a:p>
            <a:r>
              <a:rPr lang="en-US" b="1" dirty="0" err="1"/>
              <a:t>proc</a:t>
            </a:r>
            <a:r>
              <a:rPr lang="en-US" dirty="0"/>
              <a:t> </a:t>
            </a:r>
            <a:r>
              <a:rPr lang="en-US" b="1" dirty="0" err="1"/>
              <a:t>reg</a:t>
            </a:r>
            <a:r>
              <a:rPr lang="en-US" dirty="0"/>
              <a:t>; model AR = </a:t>
            </a:r>
            <a:r>
              <a:rPr lang="en-US" dirty="0" err="1"/>
              <a:t>Misanth</a:t>
            </a:r>
            <a:r>
              <a:rPr lang="en-US" dirty="0"/>
              <a:t> Ideal interact / </a:t>
            </a:r>
            <a:r>
              <a:rPr lang="en-US" dirty="0" err="1"/>
              <a:t>stb</a:t>
            </a:r>
            <a:r>
              <a:rPr lang="en-US" dirty="0"/>
              <a:t> </a:t>
            </a:r>
            <a:r>
              <a:rPr lang="en-US" dirty="0" err="1"/>
              <a:t>tol</a:t>
            </a:r>
            <a:r>
              <a:rPr lang="en-US" dirty="0"/>
              <a:t>;  </a:t>
            </a:r>
            <a:r>
              <a:rPr lang="en-US" b="1" dirty="0"/>
              <a:t>run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1551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Regression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i="1" dirty="0"/>
              <a:t>R</a:t>
            </a:r>
            <a:r>
              <a:rPr lang="en-US" i="1" baseline="30000" dirty="0"/>
              <a:t>2</a:t>
            </a:r>
            <a:r>
              <a:rPr lang="en-US" dirty="0"/>
              <a:t> = .113 , </a:t>
            </a:r>
            <a:r>
              <a:rPr lang="en-US" i="1" dirty="0"/>
              <a:t>p</a:t>
            </a:r>
            <a:r>
              <a:rPr lang="en-US" dirty="0"/>
              <a:t> &lt; .001</a:t>
            </a:r>
          </a:p>
          <a:p>
            <a:r>
              <a:rPr lang="en-US" dirty="0"/>
              <a:t>Z</a:t>
            </a:r>
            <a:r>
              <a:rPr lang="en-US" baseline="-25000" dirty="0"/>
              <a:t>AR</a:t>
            </a:r>
            <a:r>
              <a:rPr lang="en-US" dirty="0"/>
              <a:t> =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.303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Misanth</a:t>
            </a:r>
            <a:r>
              <a:rPr lang="en-US" dirty="0">
                <a:solidFill>
                  <a:srgbClr val="FF0000"/>
                </a:solidFill>
              </a:rPr>
              <a:t> + .067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Ideal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</a:t>
            </a:r>
            <a:r>
              <a:rPr lang="en-US" dirty="0">
                <a:solidFill>
                  <a:srgbClr val="FF0000"/>
                </a:solidFill>
              </a:rPr>
              <a:t> .146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</a:t>
            </a:r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interact </a:t>
            </a:r>
            <a:r>
              <a:rPr lang="en-US" dirty="0">
                <a:solidFill>
                  <a:srgbClr val="FF0000"/>
                </a:solidFill>
              </a:rPr>
              <a:t>- .02</a:t>
            </a:r>
          </a:p>
          <a:p>
            <a:r>
              <a:rPr lang="en-US" dirty="0"/>
              <a:t>The interaction is significant, </a:t>
            </a:r>
            <a:r>
              <a:rPr lang="en-US" i="1" dirty="0"/>
              <a:t>p</a:t>
            </a:r>
            <a:r>
              <a:rPr lang="en-US" dirty="0"/>
              <a:t> = .049.</a:t>
            </a:r>
          </a:p>
          <a:p>
            <a:r>
              <a:rPr lang="en-US" dirty="0"/>
              <a:t>What does the regression look like for low (-1), medium (0), and high (+1) values of the moderator?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674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754</Words>
  <Application>Microsoft Office PowerPoint</Application>
  <PresentationFormat>On-screen Show (4:3)</PresentationFormat>
  <Paragraphs>108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Wingdings</vt:lpstr>
      <vt:lpstr>Default Design</vt:lpstr>
      <vt:lpstr>Continuous Moderator Variables</vt:lpstr>
      <vt:lpstr>What is a Moderator?</vt:lpstr>
      <vt:lpstr>Misanthropy, Idealism, and Attitudes About Animals</vt:lpstr>
      <vt:lpstr>Download</vt:lpstr>
      <vt:lpstr>Center the Variables ?</vt:lpstr>
      <vt:lpstr>Don’t Center the Variables</vt:lpstr>
      <vt:lpstr>Standardize the Variables</vt:lpstr>
      <vt:lpstr>Create the Interaction Term(s) &amp; Run the Regression</vt:lpstr>
      <vt:lpstr>Regression Output</vt:lpstr>
      <vt:lpstr>Idealism = Low (-1)</vt:lpstr>
      <vt:lpstr>Idealism = Medium (0)  or High (+1)</vt:lpstr>
      <vt:lpstr>Find 2 Points for Each Line</vt:lpstr>
      <vt:lpstr>PowerPoint Presentation</vt:lpstr>
      <vt:lpstr>PowerPoint Presentation</vt:lpstr>
      <vt:lpstr>Plot the Three Lines</vt:lpstr>
      <vt:lpstr>Use Italassi</vt:lpstr>
      <vt:lpstr>It Comes with Data</vt:lpstr>
      <vt:lpstr>Click the Equations Tab</vt:lpstr>
      <vt:lpstr>Click on the 2-D View Tab</vt:lpstr>
      <vt:lpstr>Click on the Variables Tab</vt:lpstr>
      <vt:lpstr>Click on the Equations Tab</vt:lpstr>
      <vt:lpstr>Click on the 2-D Tab</vt:lpstr>
      <vt:lpstr>PowerPoint Presentation</vt:lpstr>
      <vt:lpstr>PowerPoint Presentation</vt:lpstr>
      <vt:lpstr>PowerPoint Presentation</vt:lpstr>
      <vt:lpstr>Main Effects vs Moderation</vt:lpstr>
      <vt:lpstr>PowerPoint Presentation</vt:lpstr>
      <vt:lpstr>Mitigation With No Moderation</vt:lpstr>
      <vt:lpstr>Mitigation With Moderation</vt:lpstr>
    </vt:vector>
  </TitlesOfParts>
  <Company>ECU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Psychology:</dc:title>
  <dc:creator>Karl L. Wuensch</dc:creator>
  <cp:lastModifiedBy>Karl Wuensch</cp:lastModifiedBy>
  <cp:revision>133</cp:revision>
  <dcterms:created xsi:type="dcterms:W3CDTF">2005-08-26T12:54:47Z</dcterms:created>
  <dcterms:modified xsi:type="dcterms:W3CDTF">2019-09-21T23:05:44Z</dcterms:modified>
</cp:coreProperties>
</file>