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3" r:id="rId27"/>
    <p:sldId id="284" r:id="rId28"/>
    <p:sldId id="285" r:id="rId29"/>
    <p:sldId id="286" r:id="rId30"/>
    <p:sldId id="281"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FC800"/>
    <a:srgbClr val="006600"/>
    <a:srgbClr val="FF3300"/>
    <a:srgbClr val="9900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45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85D736-B32D-44E3-A7D1-05713FABD2C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D11C89-55D8-42DF-95D0-72805613A18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2FC479-F8B3-40B2-B6FA-A45606C5C0C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49814F-D91C-4468-B500-AB301E5E92D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69C732-5481-496D-B3EE-6618A36FAA1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8DAE95-FC97-4CE6-BE5C-9C5F575CF29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9BA2165-2DD9-4214-858D-EDB686AE031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98DC46A-48A4-4873-9512-7FFB93FEA33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6F7AE21-9B4E-4130-AFE3-A0518C20F9E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D24C21C-A529-4440-9BB5-A1348F8D0BF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AB1A436-D1B8-49ED-B13A-A5CB397F678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DA28043-5621-4369-9E63-15A8A1EBD0D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30.xml.rels><?xml version="1.0" encoding="UTF-8" standalone="yes"?>
<Relationships xmlns="http://schemas.openxmlformats.org/package/2006/relationships"><Relationship Id="rId2" Type="http://schemas.openxmlformats.org/officeDocument/2006/relationships/hyperlink" Target="http://core.ecu.edu/psyc/wuenschk/docs30/Skew-Kurt.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800"/>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5400" b="1" dirty="0" err="1" smtClean="0">
                <a:solidFill>
                  <a:srgbClr val="7030A0"/>
                </a:solidFill>
              </a:rPr>
              <a:t>Skewness</a:t>
            </a:r>
            <a:r>
              <a:rPr lang="en-US" sz="5400" b="1" dirty="0" smtClean="0">
                <a:solidFill>
                  <a:srgbClr val="7030A0"/>
                </a:solidFill>
              </a:rPr>
              <a:t> &amp; Kurtosis</a:t>
            </a:r>
            <a:endParaRPr lang="en-US" sz="5400" b="1" dirty="0">
              <a:solidFill>
                <a:srgbClr val="7030A0"/>
              </a:solidFill>
            </a:endParaRPr>
          </a:p>
        </p:txBody>
      </p:sp>
      <p:sp>
        <p:nvSpPr>
          <p:cNvPr id="2051" name="Rectangle 3"/>
          <p:cNvSpPr>
            <a:spLocks noGrp="1" noChangeArrowheads="1"/>
          </p:cNvSpPr>
          <p:nvPr>
            <p:ph type="subTitle" idx="1"/>
          </p:nvPr>
        </p:nvSpPr>
        <p:spPr/>
        <p:txBody>
          <a:bodyPr/>
          <a:lstStyle/>
          <a:p>
            <a:r>
              <a:rPr lang="en-US" dirty="0" smtClean="0">
                <a:solidFill>
                  <a:srgbClr val="7030A0"/>
                </a:solidFill>
              </a:rPr>
              <a:t>Karl L. Wuensch</a:t>
            </a:r>
          </a:p>
          <a:p>
            <a:r>
              <a:rPr lang="en-US" dirty="0" smtClean="0">
                <a:solidFill>
                  <a:srgbClr val="7030A0"/>
                </a:solidFill>
              </a:rPr>
              <a:t>Department of Psychology</a:t>
            </a:r>
          </a:p>
          <a:p>
            <a:r>
              <a:rPr lang="en-US" dirty="0" smtClean="0">
                <a:solidFill>
                  <a:srgbClr val="7030A0"/>
                </a:solidFill>
              </a:rPr>
              <a:t>East Carolina University</a:t>
            </a:r>
            <a:endParaRPr lang="en-US"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431800"/>
            <a:ext cx="8915400" cy="6045200"/>
          </a:xfrm>
          <a:prstGeom prst="rect">
            <a:avLst/>
          </a:prstGeom>
        </p:spPr>
      </p:pic>
    </p:spTree>
    <p:extLst>
      <p:ext uri="{BB962C8B-B14F-4D97-AF65-F5344CB8AC3E}">
        <p14:creationId xmlns:p14="http://schemas.microsoft.com/office/powerpoint/2010/main" val="4267858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Moors (1986)</a:t>
            </a:r>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r>
              <a:rPr lang="en-US" dirty="0" smtClean="0"/>
              <a:t>Kurtosis is the extent </a:t>
            </a:r>
            <a:r>
              <a:rPr lang="en-US" dirty="0"/>
              <a:t>to which scores are dispersed away from the shoulders of a distribution, where the shoulders are the points where </a:t>
            </a:r>
            <a:r>
              <a:rPr lang="en-US" i="1" dirty="0"/>
              <a:t>Z</a:t>
            </a:r>
            <a:r>
              <a:rPr lang="en-US" i="1" baseline="30000" dirty="0"/>
              <a:t>2</a:t>
            </a:r>
            <a:r>
              <a:rPr lang="en-US" dirty="0"/>
              <a:t> = 1, that is, </a:t>
            </a:r>
            <a:r>
              <a:rPr lang="en-US" i="1" dirty="0"/>
              <a:t>Z</a:t>
            </a:r>
            <a:r>
              <a:rPr lang="en-US" dirty="0"/>
              <a:t> = </a:t>
            </a:r>
            <a:r>
              <a:rPr lang="en-US" dirty="0">
                <a:sym typeface="Symbol"/>
              </a:rPr>
              <a:t></a:t>
            </a:r>
            <a:r>
              <a:rPr lang="en-US" dirty="0"/>
              <a:t>1.</a:t>
            </a:r>
          </a:p>
        </p:txBody>
      </p:sp>
      <p:graphicFrame>
        <p:nvGraphicFramePr>
          <p:cNvPr id="4" name="Object 3"/>
          <p:cNvGraphicFramePr>
            <a:graphicFrameLocks noChangeAspect="1"/>
          </p:cNvGraphicFramePr>
          <p:nvPr>
            <p:extLst>
              <p:ext uri="{D42A27DB-BD31-4B8C-83A1-F6EECF244321}">
                <p14:modId xmlns:p14="http://schemas.microsoft.com/office/powerpoint/2010/main" val="45374500"/>
              </p:ext>
            </p:extLst>
          </p:nvPr>
        </p:nvGraphicFramePr>
        <p:xfrm>
          <a:off x="1752600" y="1981200"/>
          <a:ext cx="5643033" cy="1181100"/>
        </p:xfrm>
        <a:graphic>
          <a:graphicData uri="http://schemas.openxmlformats.org/presentationml/2006/ole">
            <mc:AlternateContent xmlns:mc="http://schemas.openxmlformats.org/markup-compatibility/2006">
              <mc:Choice xmlns:v="urn:schemas-microsoft-com:vml" Requires="v">
                <p:oleObj spid="_x0000_s5129" name="Equation" r:id="rId3" imgW="1091880" imgH="228600" progId="Equation.3">
                  <p:embed/>
                </p:oleObj>
              </mc:Choice>
              <mc:Fallback>
                <p:oleObj name="Equation" r:id="rId3" imgW="1091880" imgH="228600" progId="Equation.3">
                  <p:embed/>
                  <p:pic>
                    <p:nvPicPr>
                      <p:cNvPr id="0" name=""/>
                      <p:cNvPicPr/>
                      <p:nvPr/>
                    </p:nvPicPr>
                    <p:blipFill>
                      <a:blip r:embed="rId4"/>
                      <a:stretch>
                        <a:fillRect/>
                      </a:stretch>
                    </p:blipFill>
                    <p:spPr>
                      <a:xfrm>
                        <a:off x="1752600" y="1981200"/>
                        <a:ext cx="5643033" cy="1181100"/>
                      </a:xfrm>
                      <a:prstGeom prst="rect">
                        <a:avLst/>
                      </a:prstGeom>
                    </p:spPr>
                  </p:pic>
                </p:oleObj>
              </mc:Fallback>
            </mc:AlternateContent>
          </a:graphicData>
        </a:graphic>
      </p:graphicFrame>
    </p:spTree>
    <p:extLst>
      <p:ext uri="{BB962C8B-B14F-4D97-AF65-F5344CB8AC3E}">
        <p14:creationId xmlns:p14="http://schemas.microsoft.com/office/powerpoint/2010/main" val="1417318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rgbClr val="7030A0"/>
                </a:solidFill>
              </a:rPr>
              <a:t>Balanda</a:t>
            </a:r>
            <a:r>
              <a:rPr lang="en-US" b="1" dirty="0">
                <a:solidFill>
                  <a:srgbClr val="7030A0"/>
                </a:solidFill>
              </a:rPr>
              <a:t> </a:t>
            </a:r>
            <a:r>
              <a:rPr lang="en-US" b="1" dirty="0" smtClean="0">
                <a:solidFill>
                  <a:srgbClr val="7030A0"/>
                </a:solidFill>
              </a:rPr>
              <a:t>&amp; </a:t>
            </a:r>
            <a:r>
              <a:rPr lang="en-US" b="1" dirty="0" err="1" smtClean="0">
                <a:solidFill>
                  <a:srgbClr val="7030A0"/>
                </a:solidFill>
              </a:rPr>
              <a:t>MacGillivray</a:t>
            </a:r>
            <a:r>
              <a:rPr lang="en-US" b="1" dirty="0" smtClean="0">
                <a:solidFill>
                  <a:srgbClr val="7030A0"/>
                </a:solidFill>
              </a:rPr>
              <a:t> </a:t>
            </a:r>
            <a:r>
              <a:rPr lang="en-US" b="1" dirty="0">
                <a:solidFill>
                  <a:srgbClr val="7030A0"/>
                </a:solidFill>
              </a:rPr>
              <a:t>(1988)</a:t>
            </a:r>
          </a:p>
        </p:txBody>
      </p:sp>
      <p:sp>
        <p:nvSpPr>
          <p:cNvPr id="3" name="Content Placeholder 2"/>
          <p:cNvSpPr>
            <a:spLocks noGrp="1"/>
          </p:cNvSpPr>
          <p:nvPr>
            <p:ph idx="1"/>
          </p:nvPr>
        </p:nvSpPr>
        <p:spPr/>
        <p:txBody>
          <a:bodyPr/>
          <a:lstStyle/>
          <a:p>
            <a:r>
              <a:rPr lang="en-US" dirty="0"/>
              <a:t>“it is best to define kurtosis vaguely as the location- and scale-free movement of probability mass from the shoulders of a distribution into its </a:t>
            </a:r>
            <a:r>
              <a:rPr lang="en-US" dirty="0" err="1"/>
              <a:t>centre</a:t>
            </a:r>
            <a:r>
              <a:rPr lang="en-US" dirty="0"/>
              <a:t> and tails.”</a:t>
            </a:r>
          </a:p>
        </p:txBody>
      </p:sp>
    </p:spTree>
    <p:extLst>
      <p:ext uri="{BB962C8B-B14F-4D97-AF65-F5344CB8AC3E}">
        <p14:creationId xmlns:p14="http://schemas.microsoft.com/office/powerpoint/2010/main" val="151149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Confusion</a:t>
            </a:r>
            <a:endParaRPr lang="en-US" b="1" dirty="0">
              <a:solidFill>
                <a:srgbClr val="7030A0"/>
              </a:solidFill>
            </a:endParaRPr>
          </a:p>
        </p:txBody>
      </p:sp>
      <p:sp>
        <p:nvSpPr>
          <p:cNvPr id="3" name="Content Placeholder 2"/>
          <p:cNvSpPr>
            <a:spLocks noGrp="1"/>
          </p:cNvSpPr>
          <p:nvPr>
            <p:ph idx="1"/>
          </p:nvPr>
        </p:nvSpPr>
        <p:spPr/>
        <p:txBody>
          <a:bodyPr/>
          <a:lstStyle/>
          <a:p>
            <a:r>
              <a:rPr lang="en-US" dirty="0" smtClean="0"/>
              <a:t>When looking at frequency distributions, </a:t>
            </a:r>
            <a:r>
              <a:rPr lang="en-US" dirty="0"/>
              <a:t>It is easy to confuse low kurtosis with high </a:t>
            </a:r>
            <a:r>
              <a:rPr lang="en-US" dirty="0" smtClean="0"/>
              <a:t>variance.</a:t>
            </a:r>
          </a:p>
          <a:p>
            <a:r>
              <a:rPr lang="en-US" dirty="0" smtClean="0"/>
              <a:t>See the illustrations in my handout.</a:t>
            </a:r>
          </a:p>
          <a:p>
            <a:endParaRPr lang="en-US" dirty="0"/>
          </a:p>
        </p:txBody>
      </p:sp>
    </p:spTree>
    <p:extLst>
      <p:ext uri="{BB962C8B-B14F-4D97-AF65-F5344CB8AC3E}">
        <p14:creationId xmlns:p14="http://schemas.microsoft.com/office/powerpoint/2010/main" val="999037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Kurtosis and Shoulders</a:t>
            </a:r>
            <a:endParaRPr lang="en-US" b="1" dirty="0">
              <a:solidFill>
                <a:srgbClr val="7030A0"/>
              </a:solidFill>
            </a:endParaRPr>
          </a:p>
        </p:txBody>
      </p:sp>
      <p:sp>
        <p:nvSpPr>
          <p:cNvPr id="3" name="Content Placeholder 2"/>
          <p:cNvSpPr>
            <a:spLocks noGrp="1"/>
          </p:cNvSpPr>
          <p:nvPr>
            <p:ph idx="1"/>
          </p:nvPr>
        </p:nvSpPr>
        <p:spPr/>
        <p:txBody>
          <a:bodyPr/>
          <a:lstStyle/>
          <a:p>
            <a:r>
              <a:rPr lang="en-US" dirty="0" smtClean="0"/>
              <a:t>I shall present a series of frequency distributions.</a:t>
            </a:r>
          </a:p>
          <a:p>
            <a:r>
              <a:rPr lang="en-US" dirty="0" smtClean="0"/>
              <a:t>For each, the standard deviation is five,</a:t>
            </a:r>
          </a:p>
          <a:p>
            <a:r>
              <a:rPr lang="en-US" dirty="0" smtClean="0"/>
              <a:t>and the mean is 10.</a:t>
            </a:r>
          </a:p>
          <a:p>
            <a:r>
              <a:rPr lang="en-US" dirty="0" smtClean="0"/>
              <a:t>So the shoulders are at 5 and 15.</a:t>
            </a:r>
          </a:p>
          <a:p>
            <a:r>
              <a:rPr lang="en-US" dirty="0" smtClean="0"/>
              <a:t>As we move from one distribution to the next, scores are moved further and further from the shoulders.</a:t>
            </a:r>
          </a:p>
        </p:txBody>
      </p:sp>
    </p:spTree>
    <p:extLst>
      <p:ext uri="{BB962C8B-B14F-4D97-AF65-F5344CB8AC3E}">
        <p14:creationId xmlns:p14="http://schemas.microsoft.com/office/powerpoint/2010/main" val="1695386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Kurtosis = -2.0</a:t>
            </a:r>
            <a:endParaRPr lang="en-US" b="1" dirty="0">
              <a:solidFill>
                <a:srgbClr val="7030A0"/>
              </a:solidFill>
            </a:endParaRPr>
          </a:p>
        </p:txBody>
      </p:sp>
      <p:sp>
        <p:nvSpPr>
          <p:cNvPr id="5" name="TextBox 4"/>
          <p:cNvSpPr txBox="1"/>
          <p:nvPr/>
        </p:nvSpPr>
        <p:spPr>
          <a:xfrm>
            <a:off x="5562600" y="1295400"/>
            <a:ext cx="3402106" cy="5262979"/>
          </a:xfrm>
          <a:prstGeom prst="rect">
            <a:avLst/>
          </a:prstGeom>
          <a:noFill/>
        </p:spPr>
        <p:txBody>
          <a:bodyPr wrap="square" rtlCol="0">
            <a:spAutoFit/>
          </a:bodyPr>
          <a:lstStyle/>
          <a:p>
            <a:r>
              <a:rPr lang="en-US" sz="2800" dirty="0" smtClean="0"/>
              <a:t>All of the scores are at the shoulders, none in the middle or the tails.  This is a two-point binomial distribution, </a:t>
            </a:r>
            <a:r>
              <a:rPr lang="en-US" sz="2800" i="1" dirty="0" smtClean="0"/>
              <a:t>p</a:t>
            </a:r>
            <a:r>
              <a:rPr lang="en-US" sz="2800" dirty="0" smtClean="0"/>
              <a:t> = .5.  I have superimposed a normal distribution so you can see where the shoulders are on a normal distribution.</a:t>
            </a:r>
            <a:endParaRPr lang="en-US" sz="2800"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65" y="1278461"/>
            <a:ext cx="5325036" cy="5472324"/>
          </a:xfrm>
        </p:spPr>
      </p:pic>
    </p:spTree>
    <p:extLst>
      <p:ext uri="{BB962C8B-B14F-4D97-AF65-F5344CB8AC3E}">
        <p14:creationId xmlns:p14="http://schemas.microsoft.com/office/powerpoint/2010/main" val="2736237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lstStyle/>
          <a:p>
            <a:r>
              <a:rPr lang="en-US" b="1" dirty="0" smtClean="0">
                <a:solidFill>
                  <a:srgbClr val="7030A0"/>
                </a:solidFill>
              </a:rPr>
              <a:t>Kurtosis = -1.75</a:t>
            </a:r>
            <a:endParaRPr lang="en-US" b="1" dirty="0">
              <a:solidFill>
                <a:srgbClr val="7030A0"/>
              </a:solidFill>
            </a:endParaRPr>
          </a:p>
        </p:txBody>
      </p:sp>
      <p:sp>
        <p:nvSpPr>
          <p:cNvPr id="5" name="TextBox 4"/>
          <p:cNvSpPr txBox="1"/>
          <p:nvPr/>
        </p:nvSpPr>
        <p:spPr>
          <a:xfrm>
            <a:off x="4648200" y="1451393"/>
            <a:ext cx="3895165" cy="4524315"/>
          </a:xfrm>
          <a:prstGeom prst="rect">
            <a:avLst/>
          </a:prstGeom>
          <a:noFill/>
        </p:spPr>
        <p:txBody>
          <a:bodyPr wrap="square" rtlCol="0">
            <a:spAutoFit/>
          </a:bodyPr>
          <a:lstStyle/>
          <a:p>
            <a:r>
              <a:rPr lang="en-US" sz="3200" dirty="0" smtClean="0"/>
              <a:t>Some scores have been moved from the shoulders towards the tails, others from the shoulders to the middle.  The distribution now has a V shape.</a:t>
            </a:r>
            <a:endParaRPr lang="en-US" sz="32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858" y="1265903"/>
            <a:ext cx="4383741" cy="5556534"/>
          </a:xfrm>
        </p:spPr>
      </p:pic>
    </p:spTree>
    <p:extLst>
      <p:ext uri="{BB962C8B-B14F-4D97-AF65-F5344CB8AC3E}">
        <p14:creationId xmlns:p14="http://schemas.microsoft.com/office/powerpoint/2010/main" val="3783218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Kurtosis = -1.5</a:t>
            </a:r>
            <a:endParaRPr lang="en-US" b="1" dirty="0">
              <a:solidFill>
                <a:srgbClr val="7030A0"/>
              </a:solidFill>
            </a:endParaRPr>
          </a:p>
        </p:txBody>
      </p:sp>
      <p:sp>
        <p:nvSpPr>
          <p:cNvPr id="5" name="TextBox 4"/>
          <p:cNvSpPr txBox="1"/>
          <p:nvPr/>
        </p:nvSpPr>
        <p:spPr>
          <a:xfrm>
            <a:off x="4876800" y="1295400"/>
            <a:ext cx="4114800" cy="3416320"/>
          </a:xfrm>
          <a:prstGeom prst="rect">
            <a:avLst/>
          </a:prstGeom>
          <a:noFill/>
        </p:spPr>
        <p:txBody>
          <a:bodyPr wrap="square" rtlCol="0">
            <a:spAutoFit/>
          </a:bodyPr>
          <a:lstStyle/>
          <a:p>
            <a:r>
              <a:rPr lang="en-US" sz="3600" dirty="0" smtClean="0"/>
              <a:t>The minimum and maximum scores have been moved further into the tails or moved into the center.</a:t>
            </a:r>
            <a:endParaRPr lang="en-US" sz="36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259541"/>
            <a:ext cx="4495800" cy="5556348"/>
          </a:xfrm>
        </p:spPr>
      </p:pic>
    </p:spTree>
    <p:extLst>
      <p:ext uri="{BB962C8B-B14F-4D97-AF65-F5344CB8AC3E}">
        <p14:creationId xmlns:p14="http://schemas.microsoft.com/office/powerpoint/2010/main" val="208867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Kurtosis = -1.0</a:t>
            </a:r>
            <a:endParaRPr lang="en-US" b="1" dirty="0">
              <a:solidFill>
                <a:srgbClr val="7030A0"/>
              </a:solidFill>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371600"/>
            <a:ext cx="4495800" cy="5313218"/>
          </a:xfrm>
        </p:spPr>
      </p:pic>
      <p:sp>
        <p:nvSpPr>
          <p:cNvPr id="7" name="TextBox 6"/>
          <p:cNvSpPr txBox="1"/>
          <p:nvPr/>
        </p:nvSpPr>
        <p:spPr>
          <a:xfrm>
            <a:off x="4648200" y="1524000"/>
            <a:ext cx="4343400" cy="3416320"/>
          </a:xfrm>
          <a:prstGeom prst="rect">
            <a:avLst/>
          </a:prstGeom>
          <a:noFill/>
        </p:spPr>
        <p:txBody>
          <a:bodyPr wrap="square" rtlCol="0">
            <a:spAutoFit/>
          </a:bodyPr>
          <a:lstStyle/>
          <a:p>
            <a:r>
              <a:rPr lang="en-US" sz="3600" dirty="0"/>
              <a:t>The </a:t>
            </a:r>
            <a:r>
              <a:rPr lang="en-US" sz="3600" dirty="0" smtClean="0"/>
              <a:t>minimum </a:t>
            </a:r>
            <a:r>
              <a:rPr lang="en-US" sz="3600" dirty="0"/>
              <a:t>and maximum scores have been moved </a:t>
            </a:r>
            <a:r>
              <a:rPr lang="en-US" sz="3600" dirty="0" smtClean="0"/>
              <a:t>even further into </a:t>
            </a:r>
            <a:r>
              <a:rPr lang="en-US" sz="3600" dirty="0"/>
              <a:t>the tails or moved into the center</a:t>
            </a:r>
            <a:r>
              <a:rPr lang="en-US" sz="3600" dirty="0" smtClean="0"/>
              <a:t>.</a:t>
            </a:r>
            <a:endParaRPr lang="en-US" sz="3600" dirty="0"/>
          </a:p>
        </p:txBody>
      </p:sp>
    </p:spTree>
    <p:extLst>
      <p:ext uri="{BB962C8B-B14F-4D97-AF65-F5344CB8AC3E}">
        <p14:creationId xmlns:p14="http://schemas.microsoft.com/office/powerpoint/2010/main" val="2323195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Kurtosis = 0</a:t>
            </a:r>
            <a:endParaRPr lang="en-US" b="1" dirty="0">
              <a:solidFill>
                <a:srgbClr val="7030A0"/>
              </a:solidFill>
            </a:endParaRPr>
          </a:p>
        </p:txBody>
      </p:sp>
      <p:sp>
        <p:nvSpPr>
          <p:cNvPr id="5" name="TextBox 4"/>
          <p:cNvSpPr txBox="1"/>
          <p:nvPr/>
        </p:nvSpPr>
        <p:spPr>
          <a:xfrm>
            <a:off x="4648200" y="1447800"/>
            <a:ext cx="4191000" cy="3170099"/>
          </a:xfrm>
          <a:prstGeom prst="rect">
            <a:avLst/>
          </a:prstGeom>
          <a:noFill/>
        </p:spPr>
        <p:txBody>
          <a:bodyPr wrap="square" rtlCol="0">
            <a:spAutoFit/>
          </a:bodyPr>
          <a:lstStyle/>
          <a:p>
            <a:r>
              <a:rPr lang="en-US" sz="4000" dirty="0" smtClean="0"/>
              <a:t>This distribution has the same kurtosis as a normal distribution.</a:t>
            </a:r>
            <a:endParaRPr lang="en-US" sz="40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894" y="1295400"/>
            <a:ext cx="4468906" cy="5563097"/>
          </a:xfrm>
        </p:spPr>
      </p:pic>
    </p:spTree>
    <p:extLst>
      <p:ext uri="{BB962C8B-B14F-4D97-AF65-F5344CB8AC3E}">
        <p14:creationId xmlns:p14="http://schemas.microsoft.com/office/powerpoint/2010/main" val="2969431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Karl Pearson (1895)</a:t>
            </a:r>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a:t>Population modes are not well estimated from sample </a:t>
            </a:r>
            <a:r>
              <a:rPr lang="en-US" dirty="0" smtClean="0"/>
              <a:t>modes.</a:t>
            </a:r>
          </a:p>
          <a:p>
            <a:r>
              <a:rPr lang="en-US" dirty="0" smtClean="0"/>
              <a:t>Estimated difference between mean </a:t>
            </a:r>
            <a:r>
              <a:rPr lang="en-US" dirty="0"/>
              <a:t>and </a:t>
            </a:r>
            <a:r>
              <a:rPr lang="en-US" dirty="0" smtClean="0"/>
              <a:t>mode = 3x the </a:t>
            </a:r>
            <a:r>
              <a:rPr lang="en-US" dirty="0"/>
              <a:t>difference between </a:t>
            </a:r>
            <a:r>
              <a:rPr lang="en-US" dirty="0" smtClean="0"/>
              <a:t>mean </a:t>
            </a:r>
            <a:r>
              <a:rPr lang="en-US" dirty="0"/>
              <a:t>and </a:t>
            </a:r>
            <a:r>
              <a:rPr lang="en-US" dirty="0" smtClean="0"/>
              <a:t>median.</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11187195"/>
              </p:ext>
            </p:extLst>
          </p:nvPr>
        </p:nvGraphicFramePr>
        <p:xfrm>
          <a:off x="2362200" y="1447800"/>
          <a:ext cx="4152900" cy="1589381"/>
        </p:xfrm>
        <a:graphic>
          <a:graphicData uri="http://schemas.openxmlformats.org/presentationml/2006/ole">
            <mc:AlternateContent xmlns:mc="http://schemas.openxmlformats.org/markup-compatibility/2006">
              <mc:Choice xmlns:v="urn:schemas-microsoft-com:vml" Requires="v">
                <p:oleObj spid="_x0000_s1040" name="Equation" r:id="rId3" imgW="1028520" imgH="393480" progId="Equation.3">
                  <p:embed/>
                </p:oleObj>
              </mc:Choice>
              <mc:Fallback>
                <p:oleObj name="Equation" r:id="rId3" imgW="1028520" imgH="393480" progId="Equation.3">
                  <p:embed/>
                  <p:pic>
                    <p:nvPicPr>
                      <p:cNvPr id="0" name=""/>
                      <p:cNvPicPr/>
                      <p:nvPr/>
                    </p:nvPicPr>
                    <p:blipFill>
                      <a:blip r:embed="rId4"/>
                      <a:stretch>
                        <a:fillRect/>
                      </a:stretch>
                    </p:blipFill>
                    <p:spPr>
                      <a:xfrm>
                        <a:off x="2362200" y="1447800"/>
                        <a:ext cx="4152900" cy="1589381"/>
                      </a:xfrm>
                      <a:prstGeom prst="rect">
                        <a:avLst/>
                      </a:prstGeom>
                    </p:spPr>
                  </p:pic>
                </p:oleObj>
              </mc:Fallback>
            </mc:AlternateContent>
          </a:graphicData>
        </a:graphic>
      </p:graphicFrame>
    </p:spTree>
    <p:extLst>
      <p:ext uri="{BB962C8B-B14F-4D97-AF65-F5344CB8AC3E}">
        <p14:creationId xmlns:p14="http://schemas.microsoft.com/office/powerpoint/2010/main" val="149449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Kurtosis = 1.33</a:t>
            </a:r>
            <a:endParaRPr lang="en-US" b="1" dirty="0">
              <a:solidFill>
                <a:srgbClr val="7030A0"/>
              </a:solidFill>
            </a:endParaRPr>
          </a:p>
        </p:txBody>
      </p:sp>
      <p:sp>
        <p:nvSpPr>
          <p:cNvPr id="5" name="TextBox 4"/>
          <p:cNvSpPr txBox="1"/>
          <p:nvPr/>
        </p:nvSpPr>
        <p:spPr>
          <a:xfrm>
            <a:off x="4876800" y="1524000"/>
            <a:ext cx="4114800" cy="4031873"/>
          </a:xfrm>
          <a:prstGeom prst="rect">
            <a:avLst/>
          </a:prstGeom>
          <a:noFill/>
        </p:spPr>
        <p:txBody>
          <a:bodyPr wrap="square" rtlCol="0">
            <a:spAutoFit/>
          </a:bodyPr>
          <a:lstStyle/>
          <a:p>
            <a:r>
              <a:rPr lang="en-US" sz="3200" dirty="0" smtClean="0"/>
              <a:t>This distribution has a greater kurtosis than the normal distribution – fewer scores in its shoulders than a normal distribution has.</a:t>
            </a:r>
            <a:endParaRPr lang="en-US" sz="32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524000"/>
            <a:ext cx="4495800" cy="5359084"/>
          </a:xfrm>
        </p:spPr>
      </p:pic>
    </p:spTree>
    <p:extLst>
      <p:ext uri="{BB962C8B-B14F-4D97-AF65-F5344CB8AC3E}">
        <p14:creationId xmlns:p14="http://schemas.microsoft.com/office/powerpoint/2010/main" val="4285109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Kurtosis = 8.0</a:t>
            </a:r>
            <a:endParaRPr lang="en-US" b="1" dirty="0">
              <a:solidFill>
                <a:srgbClr val="7030A0"/>
              </a:solidFill>
            </a:endParaRPr>
          </a:p>
        </p:txBody>
      </p:sp>
      <p:sp>
        <p:nvSpPr>
          <p:cNvPr id="5" name="TextBox 4"/>
          <p:cNvSpPr txBox="1"/>
          <p:nvPr/>
        </p:nvSpPr>
        <p:spPr>
          <a:xfrm>
            <a:off x="4876800" y="1676400"/>
            <a:ext cx="3886200" cy="5016758"/>
          </a:xfrm>
          <a:prstGeom prst="rect">
            <a:avLst/>
          </a:prstGeom>
          <a:noFill/>
        </p:spPr>
        <p:txBody>
          <a:bodyPr wrap="square" rtlCol="0">
            <a:spAutoFit/>
          </a:bodyPr>
          <a:lstStyle/>
          <a:p>
            <a:r>
              <a:rPr lang="en-US" sz="3200" dirty="0" smtClean="0"/>
              <a:t>The scores in this distribution are even further away from its shoulders.  One could call this a “fat-tailed” distribution – it has an unusually large proportion of its scores way out in the tails.</a:t>
            </a:r>
            <a:endParaRPr lang="en-US" sz="32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64" y="1371600"/>
            <a:ext cx="4715435" cy="5517060"/>
          </a:xfrm>
        </p:spPr>
      </p:pic>
    </p:spTree>
    <p:extLst>
      <p:ext uri="{BB962C8B-B14F-4D97-AF65-F5344CB8AC3E}">
        <p14:creationId xmlns:p14="http://schemas.microsoft.com/office/powerpoint/2010/main" val="1838892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29" y="228600"/>
            <a:ext cx="57150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732929" y="219635"/>
            <a:ext cx="3352800" cy="6370975"/>
          </a:xfrm>
          <a:prstGeom prst="rect">
            <a:avLst/>
          </a:prstGeom>
          <a:noFill/>
        </p:spPr>
        <p:txBody>
          <a:bodyPr wrap="square" rtlCol="0">
            <a:spAutoFit/>
          </a:bodyPr>
          <a:lstStyle/>
          <a:p>
            <a:r>
              <a:rPr lang="en-US" sz="2400" dirty="0" smtClean="0"/>
              <a:t>You will be working with Student’s </a:t>
            </a:r>
            <a:r>
              <a:rPr lang="en-US" sz="2400" i="1" dirty="0" smtClean="0"/>
              <a:t>t</a:t>
            </a:r>
            <a:r>
              <a:rPr lang="en-US" sz="2400" dirty="0" smtClean="0"/>
              <a:t> distribution.  It has kurtosis greater than that of a normal distribution, especially when its </a:t>
            </a:r>
            <a:r>
              <a:rPr lang="en-US" sz="2400" i="1" dirty="0" err="1" smtClean="0"/>
              <a:t>df</a:t>
            </a:r>
            <a:r>
              <a:rPr lang="en-US" sz="2400" dirty="0" smtClean="0"/>
              <a:t> are low.  In the plot to the left, the dotted line is for the normal distribution.  Notice that the</a:t>
            </a:r>
            <a:r>
              <a:rPr lang="en-US" sz="2400" i="1" dirty="0" smtClean="0"/>
              <a:t> t </a:t>
            </a:r>
            <a:r>
              <a:rPr lang="en-US" sz="2400" dirty="0" smtClean="0"/>
              <a:t>distributions have fat tails.  Remember this when we start talking about the critical values for the</a:t>
            </a:r>
            <a:r>
              <a:rPr lang="en-US" sz="2400" i="1" dirty="0" smtClean="0"/>
              <a:t> t </a:t>
            </a:r>
            <a:r>
              <a:rPr lang="en-US" sz="2400" dirty="0" smtClean="0"/>
              <a:t>distribution.</a:t>
            </a:r>
            <a:endParaRPr lang="en-US" sz="2400" dirty="0"/>
          </a:p>
        </p:txBody>
      </p:sp>
    </p:spTree>
    <p:extLst>
      <p:ext uri="{BB962C8B-B14F-4D97-AF65-F5344CB8AC3E}">
        <p14:creationId xmlns:p14="http://schemas.microsoft.com/office/powerpoint/2010/main" val="3892590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7030A0"/>
                </a:solidFill>
              </a:rPr>
              <a:t>Platykurtic</a:t>
            </a:r>
            <a:r>
              <a:rPr lang="en-US" b="1" dirty="0" smtClean="0">
                <a:solidFill>
                  <a:srgbClr val="7030A0"/>
                </a:solidFill>
              </a:rPr>
              <a:t> Distributions</a:t>
            </a:r>
            <a:endParaRPr lang="en-US" b="1" dirty="0">
              <a:solidFill>
                <a:srgbClr val="7030A0"/>
              </a:solidFill>
            </a:endParaRPr>
          </a:p>
        </p:txBody>
      </p:sp>
      <p:sp>
        <p:nvSpPr>
          <p:cNvPr id="3" name="Content Placeholder 2"/>
          <p:cNvSpPr>
            <a:spLocks noGrp="1"/>
          </p:cNvSpPr>
          <p:nvPr>
            <p:ph idx="1"/>
          </p:nvPr>
        </p:nvSpPr>
        <p:spPr/>
        <p:txBody>
          <a:bodyPr/>
          <a:lstStyle/>
          <a:p>
            <a:r>
              <a:rPr lang="en-US" dirty="0" smtClean="0"/>
              <a:t>These are distributions with kurtosis distinctly less than zero.</a:t>
            </a:r>
          </a:p>
          <a:p>
            <a:r>
              <a:rPr lang="en-US" dirty="0" smtClean="0"/>
              <a:t>They have short or absent tails.</a:t>
            </a:r>
          </a:p>
          <a:p>
            <a:r>
              <a:rPr lang="en-US" dirty="0" smtClean="0"/>
              <a:t>Student, pseudonym for William </a:t>
            </a:r>
            <a:r>
              <a:rPr lang="en-US" dirty="0" err="1" smtClean="0"/>
              <a:t>Gosset</a:t>
            </a:r>
            <a:r>
              <a:rPr lang="en-US" dirty="0" smtClean="0"/>
              <a:t>, drew this platypus to help remember that </a:t>
            </a:r>
            <a:r>
              <a:rPr lang="en-US" dirty="0" err="1" smtClean="0"/>
              <a:t>platykurtic</a:t>
            </a:r>
            <a:r>
              <a:rPr lang="en-US" dirty="0" smtClean="0"/>
              <a:t> distributions have short tails.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4283" y="4724400"/>
            <a:ext cx="3365080" cy="1828572"/>
          </a:xfrm>
          <a:prstGeom prst="rect">
            <a:avLst/>
          </a:prstGeom>
        </p:spPr>
      </p:pic>
    </p:spTree>
    <p:extLst>
      <p:ext uri="{BB962C8B-B14F-4D97-AF65-F5344CB8AC3E}">
        <p14:creationId xmlns:p14="http://schemas.microsoft.com/office/powerpoint/2010/main" val="2965205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Leptokurtic Distributions</a:t>
            </a:r>
            <a:endParaRPr lang="en-US" b="1" dirty="0">
              <a:solidFill>
                <a:srgbClr val="7030A0"/>
              </a:solidFill>
            </a:endParaRPr>
          </a:p>
        </p:txBody>
      </p:sp>
      <p:sp>
        <p:nvSpPr>
          <p:cNvPr id="3" name="Content Placeholder 2"/>
          <p:cNvSpPr>
            <a:spLocks noGrp="1"/>
          </p:cNvSpPr>
          <p:nvPr>
            <p:ph idx="1"/>
          </p:nvPr>
        </p:nvSpPr>
        <p:spPr/>
        <p:txBody>
          <a:bodyPr/>
          <a:lstStyle/>
          <a:p>
            <a:r>
              <a:rPr lang="en-US" dirty="0" smtClean="0"/>
              <a:t>These have high kurtosis, and thus long tails.  </a:t>
            </a:r>
            <a:r>
              <a:rPr lang="en-US" dirty="0" err="1" smtClean="0"/>
              <a:t>Gosset</a:t>
            </a:r>
            <a:r>
              <a:rPr lang="en-US" dirty="0" smtClean="0"/>
              <a:t> drew these </a:t>
            </a:r>
            <a:r>
              <a:rPr lang="en-US" dirty="0" err="1" smtClean="0"/>
              <a:t>lepping</a:t>
            </a:r>
            <a:r>
              <a:rPr lang="en-US" dirty="0" smtClean="0"/>
              <a:t> (leaping) kangaroos to help him remember that leptokurtic distributions have long tails.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6793" y="3886200"/>
            <a:ext cx="5295238" cy="2298413"/>
          </a:xfrm>
          <a:prstGeom prst="rect">
            <a:avLst/>
          </a:prstGeom>
        </p:spPr>
      </p:pic>
    </p:spTree>
    <p:extLst>
      <p:ext uri="{BB962C8B-B14F-4D97-AF65-F5344CB8AC3E}">
        <p14:creationId xmlns:p14="http://schemas.microsoft.com/office/powerpoint/2010/main" val="1537771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7030A0"/>
                </a:solidFill>
              </a:rPr>
              <a:t>Testing the Normality Assumption</a:t>
            </a:r>
            <a:endParaRPr lang="en-US" sz="4000" b="1" dirty="0">
              <a:solidFill>
                <a:srgbClr val="7030A0"/>
              </a:solidFill>
            </a:endParaRPr>
          </a:p>
        </p:txBody>
      </p:sp>
      <p:sp>
        <p:nvSpPr>
          <p:cNvPr id="3" name="Content Placeholder 2"/>
          <p:cNvSpPr>
            <a:spLocks noGrp="1"/>
          </p:cNvSpPr>
          <p:nvPr>
            <p:ph idx="1"/>
          </p:nvPr>
        </p:nvSpPr>
        <p:spPr/>
        <p:txBody>
          <a:bodyPr/>
          <a:lstStyle/>
          <a:p>
            <a:r>
              <a:rPr lang="en-US" dirty="0" smtClean="0"/>
              <a:t>Don’t do it.</a:t>
            </a:r>
          </a:p>
          <a:p>
            <a:r>
              <a:rPr lang="en-US" dirty="0" smtClean="0"/>
              <a:t>With large sample sizes the normality assuming test is more robust to the assumption but the test of normality is so powerful that it will detect as significant deviations from normality that are too small to be troublesome’</a:t>
            </a:r>
          </a:p>
          <a:p>
            <a:pPr marL="0" indent="0">
              <a:buNone/>
            </a:pPr>
            <a:endParaRPr lang="en-US" dirty="0"/>
          </a:p>
        </p:txBody>
      </p:sp>
    </p:spTree>
    <p:extLst>
      <p:ext uri="{BB962C8B-B14F-4D97-AF65-F5344CB8AC3E}">
        <p14:creationId xmlns:p14="http://schemas.microsoft.com/office/powerpoint/2010/main" val="36667958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With small sample sizes the normality assuming test will be less robust but the test of normality may have so little power that it fails to detect even serious deviations from normal.</a:t>
            </a:r>
            <a:endParaRPr lang="en-US" dirty="0"/>
          </a:p>
        </p:txBody>
      </p:sp>
    </p:spTree>
    <p:extLst>
      <p:ext uri="{BB962C8B-B14F-4D97-AF65-F5344CB8AC3E}">
        <p14:creationId xmlns:p14="http://schemas.microsoft.com/office/powerpoint/2010/main" val="3415296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What to do Instead</a:t>
            </a:r>
            <a:endParaRPr lang="en-US" dirty="0">
              <a:solidFill>
                <a:srgbClr val="7030A0"/>
              </a:solidFill>
            </a:endParaRPr>
          </a:p>
        </p:txBody>
      </p:sp>
      <p:sp>
        <p:nvSpPr>
          <p:cNvPr id="3" name="Content Placeholder 2"/>
          <p:cNvSpPr>
            <a:spLocks noGrp="1"/>
          </p:cNvSpPr>
          <p:nvPr>
            <p:ph idx="1"/>
          </p:nvPr>
        </p:nvSpPr>
        <p:spPr/>
        <p:txBody>
          <a:bodyPr/>
          <a:lstStyle/>
          <a:p>
            <a:r>
              <a:rPr lang="en-US" dirty="0" smtClean="0"/>
              <a:t>Compute within group measures of </a:t>
            </a:r>
            <a:r>
              <a:rPr lang="en-US" dirty="0" err="1" smtClean="0"/>
              <a:t>skewness</a:t>
            </a:r>
            <a:r>
              <a:rPr lang="en-US" dirty="0" smtClean="0"/>
              <a:t> and kurtosis.</a:t>
            </a:r>
          </a:p>
          <a:p>
            <a:r>
              <a:rPr lang="en-US" dirty="0" smtClean="0"/>
              <a:t>If absolute values are less than 1, not to worry.</a:t>
            </a:r>
          </a:p>
          <a:p>
            <a:r>
              <a:rPr lang="en-US" dirty="0" smtClean="0"/>
              <a:t>If </a:t>
            </a:r>
            <a:r>
              <a:rPr lang="en-US" dirty="0" err="1" smtClean="0"/>
              <a:t>skewness</a:t>
            </a:r>
            <a:r>
              <a:rPr lang="en-US" dirty="0" smtClean="0"/>
              <a:t> is a problem, try a </a:t>
            </a:r>
            <a:r>
              <a:rPr lang="en-US" dirty="0" err="1" smtClean="0"/>
              <a:t>skewness</a:t>
            </a:r>
            <a:r>
              <a:rPr lang="en-US" dirty="0" smtClean="0"/>
              <a:t>-reducing transformation.</a:t>
            </a:r>
          </a:p>
          <a:p>
            <a:r>
              <a:rPr lang="en-US" dirty="0" smtClean="0"/>
              <a:t>Use graphs</a:t>
            </a:r>
            <a:endParaRPr lang="en-US" dirty="0"/>
          </a:p>
        </p:txBody>
      </p:sp>
    </p:spTree>
    <p:extLst>
      <p:ext uri="{BB962C8B-B14F-4D97-AF65-F5344CB8AC3E}">
        <p14:creationId xmlns:p14="http://schemas.microsoft.com/office/powerpoint/2010/main" val="29250307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Kernel Plots</a:t>
            </a:r>
            <a:endParaRPr lang="en-US" dirty="0">
              <a:solidFill>
                <a:srgbClr val="7030A0"/>
              </a:solidFill>
            </a:endParaRPr>
          </a:p>
        </p:txBody>
      </p:sp>
      <p:pic>
        <p:nvPicPr>
          <p:cNvPr id="4" name="Content Placeholder 3" descr="The SGPlot Procedur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6400" y="1371600"/>
            <a:ext cx="6522508" cy="5257800"/>
          </a:xfrm>
          <a:prstGeom prst="rect">
            <a:avLst/>
          </a:prstGeom>
          <a:noFill/>
          <a:ln>
            <a:noFill/>
          </a:ln>
        </p:spPr>
      </p:pic>
    </p:spTree>
    <p:extLst>
      <p:ext uri="{BB962C8B-B14F-4D97-AF65-F5344CB8AC3E}">
        <p14:creationId xmlns:p14="http://schemas.microsoft.com/office/powerpoint/2010/main" val="2583386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Normal Plots</a:t>
            </a:r>
            <a:endParaRPr lang="en-US" dirty="0">
              <a:solidFill>
                <a:srgbClr val="7030A0"/>
              </a:solidFill>
            </a:endParaRP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1295400"/>
            <a:ext cx="7239000" cy="5562600"/>
          </a:xfrm>
          <a:prstGeom prst="rect">
            <a:avLst/>
          </a:prstGeom>
          <a:noFill/>
          <a:ln>
            <a:noFill/>
          </a:ln>
        </p:spPr>
      </p:pic>
    </p:spTree>
    <p:extLst>
      <p:ext uri="{BB962C8B-B14F-4D97-AF65-F5344CB8AC3E}">
        <p14:creationId xmlns:p14="http://schemas.microsoft.com/office/powerpoint/2010/main" val="3510094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Mean vs Median</a:t>
            </a:r>
            <a:endParaRPr lang="en-US" b="1" dirty="0">
              <a:solidFill>
                <a:srgbClr val="7030A0"/>
              </a:solidFill>
            </a:endParaRPr>
          </a:p>
        </p:txBody>
      </p:sp>
      <p:sp>
        <p:nvSpPr>
          <p:cNvPr id="3" name="Content Placeholder 2"/>
          <p:cNvSpPr>
            <a:spLocks noGrp="1"/>
          </p:cNvSpPr>
          <p:nvPr>
            <p:ph idx="1"/>
          </p:nvPr>
        </p:nvSpPr>
        <p:spPr/>
        <p:txBody>
          <a:bodyPr/>
          <a:lstStyle/>
          <a:p>
            <a:endParaRPr lang="en-US" dirty="0" smtClean="0"/>
          </a:p>
          <a:p>
            <a:endParaRPr lang="en-US" dirty="0"/>
          </a:p>
          <a:p>
            <a:r>
              <a:rPr lang="en-US" dirty="0" smtClean="0"/>
              <a:t>These days the ‘3’ is dropped, so</a:t>
            </a:r>
          </a:p>
          <a:p>
            <a:endParaRPr lang="en-US" dirty="0" smtClean="0"/>
          </a:p>
          <a:p>
            <a:endParaRPr lang="en-US" dirty="0"/>
          </a:p>
          <a:p>
            <a:r>
              <a:rPr lang="en-US" dirty="0" smtClean="0"/>
              <a:t>Ranges from -1 to +1.</a:t>
            </a:r>
          </a:p>
          <a:p>
            <a:r>
              <a:rPr lang="en-US" dirty="0" smtClean="0"/>
              <a:t>|Value| &gt; .2 = great </a:t>
            </a:r>
            <a:r>
              <a:rPr lang="en-US" dirty="0" err="1" smtClean="0"/>
              <a:t>skewness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09745722"/>
              </p:ext>
            </p:extLst>
          </p:nvPr>
        </p:nvGraphicFramePr>
        <p:xfrm>
          <a:off x="2362200" y="1676400"/>
          <a:ext cx="4026310" cy="1066800"/>
        </p:xfrm>
        <a:graphic>
          <a:graphicData uri="http://schemas.openxmlformats.org/presentationml/2006/ole">
            <mc:AlternateContent xmlns:mc="http://schemas.openxmlformats.org/markup-compatibility/2006">
              <mc:Choice xmlns:v="urn:schemas-microsoft-com:vml" Requires="v">
                <p:oleObj spid="_x0000_s2080" name="Equation" r:id="rId3" imgW="1485720" imgH="393480" progId="Equation.3">
                  <p:embed/>
                </p:oleObj>
              </mc:Choice>
              <mc:Fallback>
                <p:oleObj name="Equation" r:id="rId3" imgW="1485720" imgH="393480" progId="Equation.3">
                  <p:embed/>
                  <p:pic>
                    <p:nvPicPr>
                      <p:cNvPr id="0" name=""/>
                      <p:cNvPicPr/>
                      <p:nvPr/>
                    </p:nvPicPr>
                    <p:blipFill>
                      <a:blip r:embed="rId4"/>
                      <a:stretch>
                        <a:fillRect/>
                      </a:stretch>
                    </p:blipFill>
                    <p:spPr>
                      <a:xfrm>
                        <a:off x="2362200" y="1676400"/>
                        <a:ext cx="4026310" cy="10668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968535946"/>
              </p:ext>
            </p:extLst>
          </p:nvPr>
        </p:nvGraphicFramePr>
        <p:xfrm>
          <a:off x="2514600" y="3581400"/>
          <a:ext cx="3441290" cy="1066800"/>
        </p:xfrm>
        <a:graphic>
          <a:graphicData uri="http://schemas.openxmlformats.org/presentationml/2006/ole">
            <mc:AlternateContent xmlns:mc="http://schemas.openxmlformats.org/markup-compatibility/2006">
              <mc:Choice xmlns:v="urn:schemas-microsoft-com:vml" Requires="v">
                <p:oleObj spid="_x0000_s2081" name="Equation" r:id="rId5" imgW="1269720" imgH="393480" progId="Equation.3">
                  <p:embed/>
                </p:oleObj>
              </mc:Choice>
              <mc:Fallback>
                <p:oleObj name="Equation" r:id="rId5" imgW="1269720" imgH="393480" progId="Equation.3">
                  <p:embed/>
                  <p:pic>
                    <p:nvPicPr>
                      <p:cNvPr id="0" name=""/>
                      <p:cNvPicPr/>
                      <p:nvPr/>
                    </p:nvPicPr>
                    <p:blipFill>
                      <a:blip r:embed="rId6"/>
                      <a:stretch>
                        <a:fillRect/>
                      </a:stretch>
                    </p:blipFill>
                    <p:spPr>
                      <a:xfrm>
                        <a:off x="2514600" y="3581400"/>
                        <a:ext cx="3441290" cy="1066800"/>
                      </a:xfrm>
                      <a:prstGeom prst="rect">
                        <a:avLst/>
                      </a:prstGeom>
                    </p:spPr>
                  </p:pic>
                </p:oleObj>
              </mc:Fallback>
            </mc:AlternateContent>
          </a:graphicData>
        </a:graphic>
      </p:graphicFrame>
    </p:spTree>
    <p:extLst>
      <p:ext uri="{BB962C8B-B14F-4D97-AF65-F5344CB8AC3E}">
        <p14:creationId xmlns:p14="http://schemas.microsoft.com/office/powerpoint/2010/main" val="27288002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Additional Reading</a:t>
            </a:r>
            <a:endParaRPr lang="en-US" b="1" dirty="0">
              <a:solidFill>
                <a:srgbClr val="7030A0"/>
              </a:solidFill>
            </a:endParaRPr>
          </a:p>
        </p:txBody>
      </p:sp>
      <p:sp>
        <p:nvSpPr>
          <p:cNvPr id="3" name="Content Placeholder 2"/>
          <p:cNvSpPr>
            <a:spLocks noGrp="1"/>
          </p:cNvSpPr>
          <p:nvPr>
            <p:ph idx="1"/>
          </p:nvPr>
        </p:nvSpPr>
        <p:spPr/>
        <p:txBody>
          <a:bodyPr/>
          <a:lstStyle/>
          <a:p>
            <a:r>
              <a:rPr lang="en-US" dirty="0">
                <a:hlinkClick r:id="rId2"/>
              </a:rPr>
              <a:t>http</a:t>
            </a:r>
            <a:r>
              <a:rPr lang="en-US">
                <a:hlinkClick r:id="rId2"/>
              </a:rPr>
              <a:t>://</a:t>
            </a:r>
            <a:r>
              <a:rPr lang="en-US" smtClean="0">
                <a:hlinkClick r:id="rId2"/>
              </a:rPr>
              <a:t>core.ecu.edu/psyc/wuenschk/docs30/Skew-Kurt.docx</a:t>
            </a:r>
            <a:r>
              <a:rPr lang="en-US" smtClean="0"/>
              <a:t> </a:t>
            </a:r>
            <a:endParaRPr lang="en-US" dirty="0"/>
          </a:p>
        </p:txBody>
      </p:sp>
    </p:spTree>
    <p:extLst>
      <p:ext uri="{BB962C8B-B14F-4D97-AF65-F5344CB8AC3E}">
        <p14:creationId xmlns:p14="http://schemas.microsoft.com/office/powerpoint/2010/main" val="644084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Fisher’s </a:t>
            </a:r>
            <a:r>
              <a:rPr lang="en-US" b="1" dirty="0" err="1" smtClean="0">
                <a:solidFill>
                  <a:srgbClr val="7030A0"/>
                </a:solidFill>
              </a:rPr>
              <a:t>Skewness</a:t>
            </a:r>
            <a:endParaRPr lang="en-US" b="1" dirty="0">
              <a:solidFill>
                <a:srgbClr val="7030A0"/>
              </a:solidFill>
            </a:endParaRPr>
          </a:p>
        </p:txBody>
      </p:sp>
      <p:sp>
        <p:nvSpPr>
          <p:cNvPr id="3" name="Content Placeholder 2"/>
          <p:cNvSpPr>
            <a:spLocks noGrp="1"/>
          </p:cNvSpPr>
          <p:nvPr>
            <p:ph idx="1"/>
          </p:nvPr>
        </p:nvSpPr>
        <p:spPr/>
        <p:txBody>
          <a:bodyPr/>
          <a:lstStyle/>
          <a:p>
            <a:r>
              <a:rPr lang="en-US" dirty="0"/>
              <a:t>T</a:t>
            </a:r>
            <a:r>
              <a:rPr lang="en-US" dirty="0" smtClean="0"/>
              <a:t>he </a:t>
            </a:r>
            <a:r>
              <a:rPr lang="en-US" dirty="0"/>
              <a:t>expected value of the distribution of cubed </a:t>
            </a:r>
            <a:r>
              <a:rPr lang="en-US" i="1" dirty="0"/>
              <a:t>z</a:t>
            </a:r>
            <a:r>
              <a:rPr lang="en-US" dirty="0"/>
              <a:t> </a:t>
            </a:r>
            <a:r>
              <a:rPr lang="en-US" dirty="0" smtClean="0"/>
              <a:t>scores</a:t>
            </a:r>
          </a:p>
          <a:p>
            <a:endParaRPr lang="en-US" dirty="0"/>
          </a:p>
          <a:p>
            <a:endParaRPr lang="en-US" dirty="0" smtClean="0"/>
          </a:p>
          <a:p>
            <a:r>
              <a:rPr lang="en-US" dirty="0" smtClean="0"/>
              <a:t>The parameter is estimated with</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042201400"/>
              </p:ext>
            </p:extLst>
          </p:nvPr>
        </p:nvGraphicFramePr>
        <p:xfrm>
          <a:off x="1966913" y="2667000"/>
          <a:ext cx="3810000" cy="1131888"/>
        </p:xfrm>
        <a:graphic>
          <a:graphicData uri="http://schemas.openxmlformats.org/presentationml/2006/ole">
            <mc:AlternateContent xmlns:mc="http://schemas.openxmlformats.org/markup-compatibility/2006">
              <mc:Choice xmlns:v="urn:schemas-microsoft-com:vml" Requires="v">
                <p:oleObj spid="_x0000_s3102" name="Equation" r:id="rId3" imgW="1409400" imgH="419040" progId="Equation.3">
                  <p:embed/>
                </p:oleObj>
              </mc:Choice>
              <mc:Fallback>
                <p:oleObj name="Equation" r:id="rId3" imgW="1409400" imgH="419040" progId="Equation.3">
                  <p:embed/>
                  <p:pic>
                    <p:nvPicPr>
                      <p:cNvPr id="0" name=""/>
                      <p:cNvPicPr/>
                      <p:nvPr/>
                    </p:nvPicPr>
                    <p:blipFill>
                      <a:blip r:embed="rId4"/>
                      <a:stretch>
                        <a:fillRect/>
                      </a:stretch>
                    </p:blipFill>
                    <p:spPr>
                      <a:xfrm>
                        <a:off x="1966913" y="2667000"/>
                        <a:ext cx="3810000" cy="1131888"/>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041496549"/>
              </p:ext>
            </p:extLst>
          </p:nvPr>
        </p:nvGraphicFramePr>
        <p:xfrm>
          <a:off x="2209800" y="4724400"/>
          <a:ext cx="3238500" cy="1218790"/>
        </p:xfrm>
        <a:graphic>
          <a:graphicData uri="http://schemas.openxmlformats.org/presentationml/2006/ole">
            <mc:AlternateContent xmlns:mc="http://schemas.openxmlformats.org/markup-compatibility/2006">
              <mc:Choice xmlns:v="urn:schemas-microsoft-com:vml" Requires="v">
                <p:oleObj spid="_x0000_s3103" name="Equation" r:id="rId5" imgW="1180800" imgH="444240" progId="Equation.3">
                  <p:embed/>
                </p:oleObj>
              </mc:Choice>
              <mc:Fallback>
                <p:oleObj name="Equation" r:id="rId5" imgW="1180800" imgH="444240" progId="Equation.3">
                  <p:embed/>
                  <p:pic>
                    <p:nvPicPr>
                      <p:cNvPr id="0" name=""/>
                      <p:cNvPicPr/>
                      <p:nvPr/>
                    </p:nvPicPr>
                    <p:blipFill>
                      <a:blip r:embed="rId6"/>
                      <a:stretch>
                        <a:fillRect/>
                      </a:stretch>
                    </p:blipFill>
                    <p:spPr>
                      <a:xfrm>
                        <a:off x="2209800" y="4724400"/>
                        <a:ext cx="3238500" cy="1218790"/>
                      </a:xfrm>
                      <a:prstGeom prst="rect">
                        <a:avLst/>
                      </a:prstGeom>
                    </p:spPr>
                  </p:pic>
                </p:oleObj>
              </mc:Fallback>
            </mc:AlternateContent>
          </a:graphicData>
        </a:graphic>
      </p:graphicFrame>
    </p:spTree>
    <p:extLst>
      <p:ext uri="{BB962C8B-B14F-4D97-AF65-F5344CB8AC3E}">
        <p14:creationId xmlns:p14="http://schemas.microsoft.com/office/powerpoint/2010/main" val="1187564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Pearson’s Kurtosis  (1905)</a:t>
            </a:r>
            <a:endParaRPr lang="en-US" b="1" dirty="0">
              <a:solidFill>
                <a:srgbClr val="7030A0"/>
              </a:solidFill>
            </a:endParaRPr>
          </a:p>
        </p:txBody>
      </p:sp>
      <p:sp>
        <p:nvSpPr>
          <p:cNvPr id="3" name="Content Placeholder 2"/>
          <p:cNvSpPr>
            <a:spLocks noGrp="1"/>
          </p:cNvSpPr>
          <p:nvPr>
            <p:ph idx="1"/>
          </p:nvPr>
        </p:nvSpPr>
        <p:spPr>
          <a:xfrm>
            <a:off x="457200" y="1600200"/>
            <a:ext cx="8229600" cy="4876800"/>
          </a:xfrm>
        </p:spPr>
        <p:txBody>
          <a:bodyPr/>
          <a:lstStyle/>
          <a:p>
            <a:r>
              <a:rPr lang="en-US" dirty="0" smtClean="0"/>
              <a:t>The </a:t>
            </a:r>
            <a:r>
              <a:rPr lang="en-US" dirty="0"/>
              <a:t>expected value of the distribution of </a:t>
            </a:r>
            <a:r>
              <a:rPr lang="en-US" i="1" dirty="0" smtClean="0"/>
              <a:t>z</a:t>
            </a:r>
            <a:r>
              <a:rPr lang="en-US" i="1" baseline="30000" dirty="0" smtClean="0"/>
              <a:t>4</a:t>
            </a:r>
          </a:p>
          <a:p>
            <a:endParaRPr lang="en-US" i="1" baseline="30000" dirty="0"/>
          </a:p>
          <a:p>
            <a:endParaRPr lang="en-US" i="1" baseline="30000" dirty="0" smtClean="0"/>
          </a:p>
          <a:p>
            <a:endParaRPr lang="en-US" i="1" baseline="30000" dirty="0"/>
          </a:p>
          <a:p>
            <a:endParaRPr lang="en-US" i="1" baseline="30000" dirty="0" smtClean="0"/>
          </a:p>
          <a:p>
            <a:endParaRPr lang="en-US" i="1" baseline="30000" dirty="0"/>
          </a:p>
          <a:p>
            <a:r>
              <a:rPr lang="en-US" dirty="0" smtClean="0"/>
              <a:t>Designed to measure how flat-topped a symmetric distribution is relative to a normal distribution. </a:t>
            </a:r>
          </a:p>
          <a:p>
            <a:r>
              <a:rPr lang="en-US" dirty="0" smtClean="0"/>
              <a:t>For normal distribution, </a:t>
            </a:r>
            <a:r>
              <a:rPr lang="en-US" dirty="0" smtClean="0">
                <a:sym typeface="Symbol"/>
              </a:rPr>
              <a:t></a:t>
            </a:r>
            <a:r>
              <a:rPr lang="en-US" baseline="-25000" dirty="0" smtClean="0">
                <a:sym typeface="Symbol"/>
              </a:rPr>
              <a:t>2</a:t>
            </a:r>
            <a:r>
              <a:rPr lang="en-US" dirty="0" smtClean="0">
                <a:sym typeface="Symbol"/>
              </a:rPr>
              <a:t> = 3.</a:t>
            </a:r>
            <a:endParaRPr lang="en-US" dirty="0"/>
          </a:p>
          <a:p>
            <a:endParaRPr lang="en-US" dirty="0" smtClean="0"/>
          </a:p>
          <a:p>
            <a:endParaRPr lang="en-US" dirty="0"/>
          </a:p>
          <a:p>
            <a:endParaRPr lang="en-US" dirty="0" smtClean="0"/>
          </a:p>
        </p:txBody>
      </p:sp>
      <p:graphicFrame>
        <p:nvGraphicFramePr>
          <p:cNvPr id="4" name="Object 3"/>
          <p:cNvGraphicFramePr>
            <a:graphicFrameLocks noChangeAspect="1"/>
          </p:cNvGraphicFramePr>
          <p:nvPr>
            <p:extLst>
              <p:ext uri="{D42A27DB-BD31-4B8C-83A1-F6EECF244321}">
                <p14:modId xmlns:p14="http://schemas.microsoft.com/office/powerpoint/2010/main" val="3751954445"/>
              </p:ext>
            </p:extLst>
          </p:nvPr>
        </p:nvGraphicFramePr>
        <p:xfrm>
          <a:off x="1790700" y="2667000"/>
          <a:ext cx="4476750" cy="1295400"/>
        </p:xfrm>
        <a:graphic>
          <a:graphicData uri="http://schemas.openxmlformats.org/presentationml/2006/ole">
            <mc:AlternateContent xmlns:mc="http://schemas.openxmlformats.org/markup-compatibility/2006">
              <mc:Choice xmlns:v="urn:schemas-microsoft-com:vml" Requires="v">
                <p:oleObj spid="_x0000_s4111" name="Equation" r:id="rId3" imgW="1447560" imgH="419040" progId="Equation.3">
                  <p:embed/>
                </p:oleObj>
              </mc:Choice>
              <mc:Fallback>
                <p:oleObj name="Equation" r:id="rId3" imgW="1447560" imgH="419040" progId="Equation.3">
                  <p:embed/>
                  <p:pic>
                    <p:nvPicPr>
                      <p:cNvPr id="0" name=""/>
                      <p:cNvPicPr/>
                      <p:nvPr/>
                    </p:nvPicPr>
                    <p:blipFill>
                      <a:blip r:embed="rId4"/>
                      <a:stretch>
                        <a:fillRect/>
                      </a:stretch>
                    </p:blipFill>
                    <p:spPr>
                      <a:xfrm>
                        <a:off x="1790700" y="2667000"/>
                        <a:ext cx="4476750" cy="1295400"/>
                      </a:xfrm>
                      <a:prstGeom prst="rect">
                        <a:avLst/>
                      </a:prstGeom>
                    </p:spPr>
                  </p:pic>
                </p:oleObj>
              </mc:Fallback>
            </mc:AlternateContent>
          </a:graphicData>
        </a:graphic>
      </p:graphicFrame>
    </p:spTree>
    <p:extLst>
      <p:ext uri="{BB962C8B-B14F-4D97-AF65-F5344CB8AC3E}">
        <p14:creationId xmlns:p14="http://schemas.microsoft.com/office/powerpoint/2010/main" val="3503262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Fisher’s Kurtosis</a:t>
            </a:r>
            <a:endParaRPr lang="en-US" b="1" dirty="0">
              <a:solidFill>
                <a:srgbClr val="7030A0"/>
              </a:solidFill>
            </a:endParaRPr>
          </a:p>
        </p:txBody>
      </p:sp>
      <p:sp>
        <p:nvSpPr>
          <p:cNvPr id="3" name="Content Placeholder 2"/>
          <p:cNvSpPr>
            <a:spLocks noGrp="1"/>
          </p:cNvSpPr>
          <p:nvPr>
            <p:ph idx="1"/>
          </p:nvPr>
        </p:nvSpPr>
        <p:spPr/>
        <p:txBody>
          <a:bodyPr/>
          <a:lstStyle/>
          <a:p>
            <a:r>
              <a:rPr lang="en-US" dirty="0" smtClean="0"/>
              <a:t>AKA, “Kurtosis Excess.”</a:t>
            </a:r>
          </a:p>
          <a:p>
            <a:r>
              <a:rPr lang="en-US" i="1" dirty="0">
                <a:sym typeface="Symbol"/>
              </a:rPr>
              <a:t></a:t>
            </a:r>
            <a:r>
              <a:rPr lang="en-US" i="1" baseline="-25000" dirty="0"/>
              <a:t>2 </a:t>
            </a:r>
            <a:r>
              <a:rPr lang="en-US" i="1" baseline="-25000" dirty="0" smtClean="0"/>
              <a:t> </a:t>
            </a:r>
            <a:r>
              <a:rPr lang="en-US" i="1" dirty="0" smtClean="0"/>
              <a:t>= </a:t>
            </a:r>
            <a:r>
              <a:rPr lang="en-US" i="1" dirty="0">
                <a:sym typeface="Symbol"/>
              </a:rPr>
              <a:t></a:t>
            </a:r>
            <a:r>
              <a:rPr lang="en-US" i="1" baseline="-25000" dirty="0"/>
              <a:t>2</a:t>
            </a:r>
            <a:r>
              <a:rPr lang="en-US" dirty="0"/>
              <a:t> ‑ </a:t>
            </a:r>
            <a:r>
              <a:rPr lang="en-US" dirty="0" smtClean="0"/>
              <a:t>3</a:t>
            </a:r>
          </a:p>
          <a:p>
            <a:r>
              <a:rPr lang="en-US" i="1" dirty="0">
                <a:sym typeface="Symbol"/>
              </a:rPr>
              <a:t></a:t>
            </a:r>
            <a:r>
              <a:rPr lang="en-US" i="1" baseline="-25000" dirty="0" smtClean="0"/>
              <a:t>2 </a:t>
            </a:r>
            <a:r>
              <a:rPr lang="en-US" i="1" dirty="0" smtClean="0"/>
              <a:t> </a:t>
            </a:r>
            <a:r>
              <a:rPr lang="en-US" dirty="0" smtClean="0"/>
              <a:t>&lt; 0 </a:t>
            </a:r>
            <a:r>
              <a:rPr lang="en-US" dirty="0" smtClean="0">
                <a:sym typeface="Symbol"/>
              </a:rPr>
              <a:t> </a:t>
            </a:r>
            <a:r>
              <a:rPr lang="en-US" dirty="0" err="1" smtClean="0">
                <a:sym typeface="Symbol"/>
              </a:rPr>
              <a:t>platykurtic</a:t>
            </a:r>
            <a:endParaRPr lang="en-US" dirty="0" smtClean="0">
              <a:sym typeface="Symbol"/>
            </a:endParaRPr>
          </a:p>
          <a:p>
            <a:r>
              <a:rPr lang="en-US" i="1" dirty="0">
                <a:sym typeface="Symbol"/>
              </a:rPr>
              <a:t></a:t>
            </a:r>
            <a:r>
              <a:rPr lang="en-US" i="1" baseline="-25000" dirty="0"/>
              <a:t>2 </a:t>
            </a:r>
            <a:r>
              <a:rPr lang="en-US" i="1" dirty="0"/>
              <a:t> </a:t>
            </a:r>
            <a:r>
              <a:rPr lang="en-US" dirty="0" smtClean="0"/>
              <a:t>~ </a:t>
            </a:r>
            <a:r>
              <a:rPr lang="en-US" dirty="0"/>
              <a:t>0 </a:t>
            </a:r>
            <a:r>
              <a:rPr lang="en-US" dirty="0">
                <a:sym typeface="Symbol"/>
              </a:rPr>
              <a:t> </a:t>
            </a:r>
            <a:r>
              <a:rPr lang="en-US" dirty="0" err="1" smtClean="0">
                <a:sym typeface="Symbol"/>
              </a:rPr>
              <a:t>mesokurtic</a:t>
            </a:r>
            <a:r>
              <a:rPr lang="en-US" dirty="0" smtClean="0">
                <a:sym typeface="Symbol"/>
              </a:rPr>
              <a:t> (as is normal </a:t>
            </a:r>
            <a:r>
              <a:rPr lang="en-US" dirty="0" err="1" smtClean="0">
                <a:sym typeface="Symbol"/>
              </a:rPr>
              <a:t>distrib</a:t>
            </a:r>
            <a:r>
              <a:rPr lang="en-US" dirty="0" smtClean="0">
                <a:sym typeface="Symbol"/>
              </a:rPr>
              <a:t>.)</a:t>
            </a:r>
          </a:p>
          <a:p>
            <a:r>
              <a:rPr lang="en-US" i="1" dirty="0">
                <a:sym typeface="Symbol"/>
              </a:rPr>
              <a:t></a:t>
            </a:r>
            <a:r>
              <a:rPr lang="en-US" i="1" baseline="-25000" dirty="0"/>
              <a:t>2 </a:t>
            </a:r>
            <a:r>
              <a:rPr lang="en-US" i="1" dirty="0"/>
              <a:t> </a:t>
            </a:r>
            <a:r>
              <a:rPr lang="en-US" dirty="0" smtClean="0"/>
              <a:t>&gt; </a:t>
            </a:r>
            <a:r>
              <a:rPr lang="en-US" dirty="0"/>
              <a:t>0 </a:t>
            </a:r>
            <a:r>
              <a:rPr lang="en-US" dirty="0">
                <a:sym typeface="Symbol"/>
              </a:rPr>
              <a:t> </a:t>
            </a:r>
            <a:r>
              <a:rPr lang="en-US" dirty="0" smtClean="0">
                <a:sym typeface="Symbol"/>
              </a:rPr>
              <a:t>leptokurtic</a:t>
            </a:r>
          </a:p>
          <a:p>
            <a:r>
              <a:rPr lang="en-US" dirty="0" smtClean="0">
                <a:sym typeface="Symbol"/>
              </a:rPr>
              <a:t>Estimated with </a:t>
            </a:r>
            <a:r>
              <a:rPr lang="en-US" i="1" dirty="0" smtClean="0">
                <a:sym typeface="Symbol"/>
              </a:rPr>
              <a:t>g</a:t>
            </a:r>
            <a:r>
              <a:rPr lang="en-US" i="1" baseline="-25000" dirty="0" smtClean="0">
                <a:sym typeface="Symbol"/>
              </a:rPr>
              <a:t>2</a:t>
            </a:r>
            <a:endParaRPr lang="en-US" i="1" baseline="-25000" dirty="0">
              <a:sym typeface="Symbol"/>
            </a:endParaRPr>
          </a:p>
          <a:p>
            <a:endParaRPr lang="en-US" dirty="0" smtClean="0">
              <a:sym typeface="Symbol"/>
            </a:endParaRPr>
          </a:p>
          <a:p>
            <a:endParaRPr lang="en-US" dirty="0"/>
          </a:p>
          <a:p>
            <a:endParaRPr lang="en-US" dirty="0"/>
          </a:p>
        </p:txBody>
      </p:sp>
    </p:spTree>
    <p:extLst>
      <p:ext uri="{BB962C8B-B14F-4D97-AF65-F5344CB8AC3E}">
        <p14:creationId xmlns:p14="http://schemas.microsoft.com/office/powerpoint/2010/main" val="638590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rgbClr val="7030A0"/>
                </a:solidFill>
              </a:rPr>
              <a:t>DeCarlo</a:t>
            </a:r>
            <a:r>
              <a:rPr lang="en-US" b="1" dirty="0">
                <a:solidFill>
                  <a:srgbClr val="7030A0"/>
                </a:solidFill>
              </a:rPr>
              <a:t>, 1967</a:t>
            </a:r>
          </a:p>
        </p:txBody>
      </p:sp>
      <p:sp>
        <p:nvSpPr>
          <p:cNvPr id="3" name="Content Placeholder 2"/>
          <p:cNvSpPr>
            <a:spLocks noGrp="1"/>
          </p:cNvSpPr>
          <p:nvPr>
            <p:ph idx="1"/>
          </p:nvPr>
        </p:nvSpPr>
        <p:spPr/>
        <p:txBody>
          <a:bodyPr/>
          <a:lstStyle/>
          <a:p>
            <a:r>
              <a:rPr lang="en-US" dirty="0"/>
              <a:t>Kurtosis is actually more influenced by scores in the tails of the distribution than scores in the </a:t>
            </a:r>
            <a:r>
              <a:rPr lang="en-US" dirty="0" smtClean="0"/>
              <a:t>center.</a:t>
            </a:r>
          </a:p>
          <a:p>
            <a:r>
              <a:rPr lang="en-US" dirty="0" err="1" smtClean="0"/>
              <a:t>Platykurtic</a:t>
            </a:r>
            <a:r>
              <a:rPr lang="en-US" dirty="0" smtClean="0"/>
              <a:t> = thin in the tails.</a:t>
            </a:r>
          </a:p>
          <a:p>
            <a:r>
              <a:rPr lang="en-US" dirty="0" smtClean="0"/>
              <a:t>Leptokurtic = fat tailed.</a:t>
            </a:r>
          </a:p>
          <a:p>
            <a:r>
              <a:rPr lang="en-US" dirty="0" smtClean="0"/>
              <a:t>High kurtosis indicates the presence of outliers.</a:t>
            </a:r>
            <a:endParaRPr lang="en-US" dirty="0"/>
          </a:p>
        </p:txBody>
      </p:sp>
    </p:spTree>
    <p:extLst>
      <p:ext uri="{BB962C8B-B14F-4D97-AF65-F5344CB8AC3E}">
        <p14:creationId xmlns:p14="http://schemas.microsoft.com/office/powerpoint/2010/main" val="2390693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Student (1927)</a:t>
            </a:r>
            <a:endParaRPr lang="en-US" b="1" dirty="0">
              <a:solidFill>
                <a:srgbClr val="7030A0"/>
              </a:solidFill>
            </a:endParaRPr>
          </a:p>
        </p:txBody>
      </p:sp>
      <p:sp>
        <p:nvSpPr>
          <p:cNvPr id="3" name="Content Placeholder 2"/>
          <p:cNvSpPr>
            <a:spLocks noGrp="1"/>
          </p:cNvSpPr>
          <p:nvPr>
            <p:ph idx="1"/>
          </p:nvPr>
        </p:nvSpPr>
        <p:spPr/>
        <p:txBody>
          <a:bodyPr/>
          <a:lstStyle/>
          <a:p>
            <a:r>
              <a:rPr lang="en-US" dirty="0"/>
              <a:t>“</a:t>
            </a:r>
            <a:r>
              <a:rPr lang="en-US" dirty="0" err="1"/>
              <a:t>Platykurtic</a:t>
            </a:r>
            <a:r>
              <a:rPr lang="en-US" dirty="0"/>
              <a:t> curves have shorter ‘tails’ than the normal curve of error and leptokurtic longer ‘tails</a:t>
            </a:r>
            <a:r>
              <a:rPr lang="en-US" dirty="0" smtClean="0"/>
              <a:t>.’</a:t>
            </a:r>
          </a:p>
          <a:p>
            <a:r>
              <a:rPr lang="en-US" i="1" dirty="0" err="1"/>
              <a:t>memoria</a:t>
            </a:r>
            <a:r>
              <a:rPr lang="en-US" i="1" dirty="0"/>
              <a:t> </a:t>
            </a:r>
            <a:r>
              <a:rPr lang="en-US" i="1" dirty="0" err="1"/>
              <a:t>technica</a:t>
            </a:r>
            <a:r>
              <a:rPr lang="en-US" dirty="0"/>
              <a:t>, where the first figure represents platypus and the second kangaroos, noted for </a:t>
            </a:r>
            <a:r>
              <a:rPr lang="en-US" dirty="0" err="1"/>
              <a:t>lepping</a:t>
            </a:r>
            <a:r>
              <a:rPr lang="en-US" dirty="0"/>
              <a:t>.” </a:t>
            </a:r>
          </a:p>
        </p:txBody>
      </p:sp>
    </p:spTree>
    <p:extLst>
      <p:ext uri="{BB962C8B-B14F-4D97-AF65-F5344CB8AC3E}">
        <p14:creationId xmlns:p14="http://schemas.microsoft.com/office/powerpoint/2010/main" val="3655723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solidFill>
                  <a:srgbClr val="7030A0"/>
                </a:solidFill>
              </a:rPr>
              <a:t>Memoria</a:t>
            </a:r>
            <a:r>
              <a:rPr lang="en-US" b="1" i="1" dirty="0" smtClean="0">
                <a:solidFill>
                  <a:srgbClr val="7030A0"/>
                </a:solidFill>
              </a:rPr>
              <a:t> </a:t>
            </a:r>
            <a:r>
              <a:rPr lang="en-US" b="1" i="1" dirty="0" err="1" smtClean="0">
                <a:solidFill>
                  <a:srgbClr val="7030A0"/>
                </a:solidFill>
              </a:rPr>
              <a:t>Technica</a:t>
            </a:r>
            <a:endParaRPr lang="en-US" b="1" dirty="0">
              <a:solidFill>
                <a:srgbClr val="7030A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1872" y="1752600"/>
            <a:ext cx="3365080" cy="182857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6793" y="3886200"/>
            <a:ext cx="5295238" cy="2298413"/>
          </a:xfrm>
          <a:prstGeom prst="rect">
            <a:avLst/>
          </a:prstGeom>
        </p:spPr>
      </p:pic>
    </p:spTree>
    <p:extLst>
      <p:ext uri="{BB962C8B-B14F-4D97-AF65-F5344CB8AC3E}">
        <p14:creationId xmlns:p14="http://schemas.microsoft.com/office/powerpoint/2010/main" val="396259221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1114</TotalTime>
  <Words>855</Words>
  <Application>Microsoft Office PowerPoint</Application>
  <PresentationFormat>On-screen Show (4:3)</PresentationFormat>
  <Paragraphs>101</Paragraphs>
  <Slides>30</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4" baseType="lpstr">
      <vt:lpstr>Arial</vt:lpstr>
      <vt:lpstr>Symbol</vt:lpstr>
      <vt:lpstr>Default Design</vt:lpstr>
      <vt:lpstr>Equation</vt:lpstr>
      <vt:lpstr>Skewness &amp; Kurtosis</vt:lpstr>
      <vt:lpstr>Karl Pearson (1895)</vt:lpstr>
      <vt:lpstr>Mean vs Median</vt:lpstr>
      <vt:lpstr>Fisher’s Skewness</vt:lpstr>
      <vt:lpstr>Pearson’s Kurtosis  (1905)</vt:lpstr>
      <vt:lpstr>Fisher’s Kurtosis</vt:lpstr>
      <vt:lpstr>DeCarlo, 1967</vt:lpstr>
      <vt:lpstr>Student (1927)</vt:lpstr>
      <vt:lpstr>Memoria Technica</vt:lpstr>
      <vt:lpstr>PowerPoint Presentation</vt:lpstr>
      <vt:lpstr>Moors (1986)</vt:lpstr>
      <vt:lpstr>Balanda &amp; MacGillivray (1988)</vt:lpstr>
      <vt:lpstr>Confusion</vt:lpstr>
      <vt:lpstr>Kurtosis and Shoulders</vt:lpstr>
      <vt:lpstr>Kurtosis = -2.0</vt:lpstr>
      <vt:lpstr>Kurtosis = -1.75</vt:lpstr>
      <vt:lpstr>Kurtosis = -1.5</vt:lpstr>
      <vt:lpstr>Kurtosis = -1.0</vt:lpstr>
      <vt:lpstr>Kurtosis = 0</vt:lpstr>
      <vt:lpstr>Kurtosis = 1.33</vt:lpstr>
      <vt:lpstr>Kurtosis = 8.0</vt:lpstr>
      <vt:lpstr>PowerPoint Presentation</vt:lpstr>
      <vt:lpstr>Platykurtic Distributions</vt:lpstr>
      <vt:lpstr>Leptokurtic Distributions</vt:lpstr>
      <vt:lpstr>Testing the Normality Assumption</vt:lpstr>
      <vt:lpstr>PowerPoint Presentation</vt:lpstr>
      <vt:lpstr>What to do Instead</vt:lpstr>
      <vt:lpstr>Kernel Plots</vt:lpstr>
      <vt:lpstr>Normal Plots</vt:lpstr>
      <vt:lpstr>Additional Reading</vt:lpstr>
    </vt:vector>
  </TitlesOfParts>
  <Company>ECU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in Psychology</dc:title>
  <dc:creator>Karl L. Wuensch</dc:creator>
  <cp:lastModifiedBy>Wuensch, Karl Louis</cp:lastModifiedBy>
  <cp:revision>131</cp:revision>
  <dcterms:created xsi:type="dcterms:W3CDTF">2005-08-26T12:54:47Z</dcterms:created>
  <dcterms:modified xsi:type="dcterms:W3CDTF">2018-09-05T17:14:03Z</dcterms:modified>
</cp:coreProperties>
</file>