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  <a:srgbClr val="99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305A1-B20D-46DD-995F-E9CB1A239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3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C859-5A0B-4B8E-A32F-1D1F409FE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EEFA2-9627-4B4E-9771-3FDF216C3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0C8B-CF07-4ECF-800F-207E0FAF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3F34C-2B2D-4904-804A-CF9B9CCB4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C2071-74C4-4466-94A1-E13B34FB6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D5B10-7BBC-495B-9C75-DD8D01C6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8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98628-2FA9-4E85-83E8-A65D89A5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9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6593-EC03-43B9-A49B-8EB2043BD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07AD9-C8C9-4341-8460-31C2D8ABA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1CC9A-697C-4CD8-BAE9-6E70FF62C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E031B-9860-47CF-8130-56166F3B5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BFF300B-B592-432B-8444-1F8C42331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Roman_alphabet" TargetMode="Externa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Introduction &amp; Basic Concepts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PSYC 2101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 Scale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true zero point – a score of 0 means that the object/event has absolutely none of measured attribute</a:t>
            </a:r>
            <a:r>
              <a:rPr lang="en-US" dirty="0" smtClean="0"/>
              <a:t>.</a:t>
            </a:r>
          </a:p>
          <a:p>
            <a:r>
              <a:rPr lang="en-US" dirty="0"/>
              <a:t>With </a:t>
            </a:r>
            <a:r>
              <a:rPr lang="en-US" dirty="0" err="1"/>
              <a:t>nonratio</a:t>
            </a:r>
            <a:r>
              <a:rPr lang="en-US" dirty="0"/>
              <a:t> data we cannot make meaningful statements about the ratio of two measurements, but with ratio data we can.</a:t>
            </a:r>
          </a:p>
        </p:txBody>
      </p:sp>
    </p:spTree>
    <p:extLst>
      <p:ext uri="{BB962C8B-B14F-4D97-AF65-F5344CB8AC3E}">
        <p14:creationId xmlns:p14="http://schemas.microsoft.com/office/powerpoint/2010/main" val="33673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say that 20 degrees Celsius (interval scale) is twice as hot as 10 degrees </a:t>
            </a:r>
            <a:r>
              <a:rPr lang="en-US" dirty="0" smtClean="0"/>
              <a:t>Celsius</a:t>
            </a:r>
          </a:p>
          <a:p>
            <a:r>
              <a:rPr lang="en-US" dirty="0" smtClean="0"/>
              <a:t>we </a:t>
            </a:r>
            <a:r>
              <a:rPr lang="en-US" dirty="0"/>
              <a:t>can say that 300 degrees Kelvin (ratio scale) is twice as hot as 150 degrees Kelvin</a:t>
            </a:r>
          </a:p>
        </p:txBody>
      </p:sp>
    </p:spTree>
    <p:extLst>
      <p:ext uri="{BB962C8B-B14F-4D97-AF65-F5344CB8AC3E}">
        <p14:creationId xmlns:p14="http://schemas.microsoft.com/office/powerpoint/2010/main" val="26128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5508209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7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-70926"/>
            <a:ext cx="5481637" cy="69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0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-36600"/>
            <a:ext cx="5729287" cy="704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6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Variables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variable</a:t>
            </a:r>
            <a:r>
              <a:rPr lang="en-US" dirty="0"/>
              <a:t> is a quantity that can take on different values.  A </a:t>
            </a:r>
            <a:r>
              <a:rPr lang="en-US" b="1" dirty="0"/>
              <a:t>constant</a:t>
            </a:r>
            <a:r>
              <a:rPr lang="en-US" dirty="0"/>
              <a:t> is a quantity that is always of the same value</a:t>
            </a:r>
            <a:r>
              <a:rPr lang="en-US" dirty="0" smtClean="0"/>
              <a:t>.</a:t>
            </a:r>
          </a:p>
          <a:p>
            <a:r>
              <a:rPr lang="en-US" b="1" dirty="0"/>
              <a:t>Discrete variable</a:t>
            </a:r>
            <a:r>
              <a:rPr lang="en-US" dirty="0"/>
              <a:t> - one for which there is a finite number of potential values which the variable can assume between any two points on the scale.  </a:t>
            </a:r>
            <a:r>
              <a:rPr lang="en-US" dirty="0" smtClean="0"/>
              <a:t>Number </a:t>
            </a:r>
            <a:r>
              <a:rPr lang="en-US" dirty="0"/>
              <a:t>of light bulbs in a warehouse; number of items correctly answered on a true-false quiz.</a:t>
            </a:r>
          </a:p>
        </p:txBody>
      </p:sp>
    </p:spTree>
    <p:extLst>
      <p:ext uri="{BB962C8B-B14F-4D97-AF65-F5344CB8AC3E}">
        <p14:creationId xmlns:p14="http://schemas.microsoft.com/office/powerpoint/2010/main" val="1399120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Continuous </a:t>
            </a:r>
            <a:r>
              <a:rPr lang="en-US" b="1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which theoretically can assume an infinite number of values between any two points on the scale. 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 Weight of an object in pounds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</a:t>
            </a:r>
            <a:r>
              <a:rPr lang="en-US" dirty="0"/>
              <a:t>you find any two weights between which there is no intermediate value possible?</a:t>
            </a:r>
          </a:p>
        </p:txBody>
      </p:sp>
    </p:spTree>
    <p:extLst>
      <p:ext uri="{BB962C8B-B14F-4D97-AF65-F5344CB8AC3E}">
        <p14:creationId xmlns:p14="http://schemas.microsoft.com/office/powerpoint/2010/main" val="3093633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Categorical </a:t>
            </a:r>
            <a:r>
              <a:rPr lang="en-US" b="1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</a:t>
            </a:r>
            <a:r>
              <a:rPr lang="en-US" dirty="0"/>
              <a:t>to discrete variable, but usually there are only a relatively small number of possible </a:t>
            </a:r>
            <a:r>
              <a:rPr lang="en-US" dirty="0" smtClean="0"/>
              <a:t>values.</a:t>
            </a:r>
          </a:p>
          <a:p>
            <a:r>
              <a:rPr lang="en-US" dirty="0" smtClean="0"/>
              <a:t>Also </a:t>
            </a:r>
            <a:r>
              <a:rPr lang="en-US" dirty="0"/>
              <a:t>called a grouping variable or classification </a:t>
            </a:r>
            <a:r>
              <a:rPr lang="en-US" dirty="0" smtClean="0"/>
              <a:t>variable.</a:t>
            </a:r>
          </a:p>
          <a:p>
            <a:r>
              <a:rPr lang="en-US" dirty="0" smtClean="0"/>
              <a:t>The </a:t>
            </a:r>
            <a:r>
              <a:rPr lang="en-US" dirty="0"/>
              <a:t>categories may be nominal (female, male; red, green, blue, other) or they may be ordinal (final grade of A, B, C, D, or F).</a:t>
            </a:r>
          </a:p>
        </p:txBody>
      </p:sp>
    </p:spTree>
    <p:extLst>
      <p:ext uri="{BB962C8B-B14F-4D97-AF65-F5344CB8AC3E}">
        <p14:creationId xmlns:p14="http://schemas.microsoft.com/office/powerpoint/2010/main" val="79448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Bivariate Experimental Research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pic>
        <p:nvPicPr>
          <p:cNvPr id="3076" name="Picture 4" descr="IV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295400"/>
            <a:ext cx="4191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8000"/>
                </a:solidFill>
              </a:rPr>
              <a:t>Light Switch Experiment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Experimental Units / Subjects = classrooms</a:t>
            </a:r>
          </a:p>
          <a:p>
            <a:r>
              <a:rPr lang="en-US"/>
              <a:t>Manipulated IV = position of light switch</a:t>
            </a:r>
          </a:p>
          <a:p>
            <a:r>
              <a:rPr lang="en-US"/>
              <a:t>Randomly assign to groups</a:t>
            </a:r>
          </a:p>
          <a:p>
            <a:r>
              <a:rPr lang="en-US"/>
              <a:t>DV = brightness of room</a:t>
            </a:r>
          </a:p>
          <a:p>
            <a:r>
              <a:rPr lang="en-US"/>
              <a:t>IV effect on DV = </a:t>
            </a:r>
            <a:r>
              <a:rPr lang="en-US" b="1"/>
              <a:t>signal</a:t>
            </a:r>
            <a:r>
              <a:rPr lang="en-US"/>
              <a:t> to be detected</a:t>
            </a:r>
          </a:p>
          <a:p>
            <a:r>
              <a:rPr lang="en-US"/>
              <a:t>EV cause </a:t>
            </a:r>
            <a:r>
              <a:rPr lang="en-US" b="1"/>
              <a:t>noise</a:t>
            </a:r>
            <a:r>
              <a:rPr lang="en-US"/>
              <a:t> in DV</a:t>
            </a:r>
          </a:p>
        </p:txBody>
      </p:sp>
    </p:spTree>
    <p:extLst>
      <p:ext uri="{BB962C8B-B14F-4D97-AF65-F5344CB8AC3E}">
        <p14:creationId xmlns:p14="http://schemas.microsoft.com/office/powerpoint/2010/main" val="10297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</a:t>
            </a:r>
            <a:r>
              <a:rPr lang="en-US" b="1" dirty="0">
                <a:solidFill>
                  <a:srgbClr val="7030A0"/>
                </a:solidFill>
              </a:rPr>
              <a:t>is Measurement</a:t>
            </a:r>
            <a:r>
              <a:rPr lang="en-US" b="1" dirty="0" smtClean="0">
                <a:solidFill>
                  <a:srgbClr val="7030A0"/>
                </a:solidFill>
              </a:rPr>
              <a:t>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Strict </a:t>
            </a:r>
            <a:r>
              <a:rPr lang="en-US" b="1" dirty="0"/>
              <a:t>definition:</a:t>
            </a:r>
            <a:r>
              <a:rPr lang="en-US" dirty="0"/>
              <a:t>  “any method by which a unique and reciprocal correspondence is established between all or some of the magnitudes of a kind and all or some of the numbers...”</a:t>
            </a:r>
          </a:p>
          <a:p>
            <a:pPr lvl="1"/>
            <a:r>
              <a:rPr lang="en-US" b="1" dirty="0" smtClean="0"/>
              <a:t>Magnitude</a:t>
            </a:r>
            <a:r>
              <a:rPr lang="en-US" b="1" dirty="0"/>
              <a:t>:</a:t>
            </a:r>
            <a:r>
              <a:rPr lang="en-US" dirty="0"/>
              <a:t>  a particular amount of an attribute</a:t>
            </a:r>
          </a:p>
          <a:p>
            <a:pPr lvl="1"/>
            <a:r>
              <a:rPr lang="en-US" b="1" dirty="0" smtClean="0"/>
              <a:t>Attribute:</a:t>
            </a:r>
            <a:r>
              <a:rPr lang="en-US" dirty="0" smtClean="0"/>
              <a:t>  </a:t>
            </a:r>
            <a:r>
              <a:rPr lang="en-US" dirty="0"/>
              <a:t>a measurable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6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8000"/>
                </a:solidFill>
              </a:rPr>
              <a:t>Coin Size Experiment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IV = size of coin tossed in pool</a:t>
            </a:r>
          </a:p>
          <a:p>
            <a:r>
              <a:rPr lang="en-US"/>
              <a:t>DV = height of wave produced</a:t>
            </a:r>
          </a:p>
          <a:p>
            <a:r>
              <a:rPr lang="en-US"/>
              <a:t>EV = rowdy youngsters in pool</a:t>
            </a:r>
          </a:p>
          <a:p>
            <a:r>
              <a:rPr lang="en-US"/>
              <a:t>Noise may obscure the IV </a:t>
            </a:r>
            <a:r>
              <a:rPr lang="en-US">
                <a:sym typeface="Symbol" pitchFamily="18" charset="2"/>
              </a:rPr>
              <a:t> DV signal</a:t>
            </a:r>
          </a:p>
          <a:p>
            <a:r>
              <a:rPr lang="en-US">
                <a:sym typeface="Symbol" pitchFamily="18" charset="2"/>
              </a:rPr>
              <a:t>Confound:  EV entangled with IV</a:t>
            </a:r>
          </a:p>
        </p:txBody>
      </p:sp>
    </p:spTree>
    <p:extLst>
      <p:ext uri="{BB962C8B-B14F-4D97-AF65-F5344CB8AC3E}">
        <p14:creationId xmlns:p14="http://schemas.microsoft.com/office/powerpoint/2010/main" val="2695595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8000"/>
                </a:solidFill>
              </a:rPr>
              <a:t>Tacker’s Educational Experiment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IV = method of instruction, traditional or new</a:t>
            </a:r>
          </a:p>
          <a:p>
            <a:r>
              <a:rPr lang="en-US"/>
              <a:t>DV = student performance on exams</a:t>
            </a:r>
          </a:p>
          <a:p>
            <a:r>
              <a:rPr lang="en-US"/>
              <a:t>Two classes, no random assignment</a:t>
            </a:r>
          </a:p>
          <a:p>
            <a:r>
              <a:rPr lang="en-US"/>
              <a:t>New method significantly &gt; old method</a:t>
            </a:r>
          </a:p>
          <a:p>
            <a:r>
              <a:rPr lang="en-US"/>
              <a:t>Confounding variable:</a:t>
            </a:r>
          </a:p>
          <a:p>
            <a:r>
              <a:rPr lang="en-US"/>
              <a:t>Time of class</a:t>
            </a:r>
          </a:p>
        </p:txBody>
      </p:sp>
    </p:spTree>
    <p:extLst>
      <p:ext uri="{BB962C8B-B14F-4D97-AF65-F5344CB8AC3E}">
        <p14:creationId xmlns:p14="http://schemas.microsoft.com/office/powerpoint/2010/main" val="31765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7030A0"/>
                </a:solidFill>
              </a:rPr>
              <a:t>Nonexperimental</a:t>
            </a:r>
            <a:r>
              <a:rPr lang="en-US" b="1" dirty="0">
                <a:solidFill>
                  <a:srgbClr val="7030A0"/>
                </a:solidFill>
              </a:rPr>
              <a:t> Research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Observational research</a:t>
            </a:r>
          </a:p>
          <a:p>
            <a:r>
              <a:rPr lang="en-US" dirty="0"/>
              <a:t>“Correlational” is a confusing term best avoided.</a:t>
            </a:r>
          </a:p>
          <a:p>
            <a:r>
              <a:rPr lang="en-US" dirty="0"/>
              <a:t>No variable is manipulated.</a:t>
            </a:r>
          </a:p>
          <a:p>
            <a:r>
              <a:rPr lang="en-US" dirty="0"/>
              <a:t>Best not to use the terms “independent variable” and “dependent variable”</a:t>
            </a:r>
          </a:p>
          <a:p>
            <a:r>
              <a:rPr lang="en-US" dirty="0"/>
              <a:t>Better to use “grouping variable” and “criterion variable.”</a:t>
            </a:r>
          </a:p>
        </p:txBody>
      </p:sp>
    </p:spTree>
    <p:extLst>
      <p:ext uri="{BB962C8B-B14F-4D97-AF65-F5344CB8AC3E}">
        <p14:creationId xmlns:p14="http://schemas.microsoft.com/office/powerpoint/2010/main" val="49361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8000"/>
                </a:solidFill>
              </a:rPr>
              <a:t>Alcohol and Reaction Time </a:t>
            </a:r>
            <a:r>
              <a:rPr lang="en-US" sz="4000" b="1" dirty="0" smtClean="0">
                <a:solidFill>
                  <a:srgbClr val="008000"/>
                </a:solidFill>
              </a:rPr>
              <a:t>Observation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= folks randomly sampled in downtown Greenville in evening.</a:t>
            </a:r>
          </a:p>
          <a:p>
            <a:r>
              <a:rPr lang="en-US" dirty="0"/>
              <a:t>Grouping variable = have been drinking or not.</a:t>
            </a:r>
          </a:p>
          <a:p>
            <a:r>
              <a:rPr lang="en-US" dirty="0"/>
              <a:t>Criterion variable = score on reaction time task.</a:t>
            </a:r>
          </a:p>
          <a:p>
            <a:r>
              <a:rPr lang="en-US" dirty="0" smtClean="0"/>
              <a:t>We cannot make </a:t>
            </a:r>
            <a:r>
              <a:rPr lang="en-US" dirty="0"/>
              <a:t>a causal </a:t>
            </a:r>
            <a:r>
              <a:rPr lang="en-US" dirty="0" smtClean="0"/>
              <a:t>inference.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07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Third Variable Explanation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13316" name="Picture 4" descr="IV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630863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1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8000"/>
                </a:solidFill>
              </a:rPr>
              <a:t>Alcohol and Reaction Time Experiment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Randomly assign participants to groups.</a:t>
            </a:r>
          </a:p>
          <a:p>
            <a:r>
              <a:rPr lang="en-US" dirty="0"/>
              <a:t>One group drinks alcohol, the other not.</a:t>
            </a:r>
          </a:p>
          <a:p>
            <a:r>
              <a:rPr lang="en-US" dirty="0"/>
              <a:t>IV = alcohol consumption</a:t>
            </a:r>
          </a:p>
          <a:p>
            <a:r>
              <a:rPr lang="en-US" dirty="0"/>
              <a:t>DV = score on reaction time task</a:t>
            </a:r>
          </a:p>
          <a:p>
            <a:r>
              <a:rPr lang="en-US" dirty="0" smtClean="0"/>
              <a:t>We can make </a:t>
            </a:r>
            <a:r>
              <a:rPr lang="en-US" dirty="0"/>
              <a:t>a causal </a:t>
            </a:r>
            <a:r>
              <a:rPr lang="en-US" dirty="0" smtClean="0"/>
              <a:t>inference.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21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030A0"/>
                </a:solidFill>
              </a:rPr>
              <a:t>Causal </a:t>
            </a:r>
            <a:r>
              <a:rPr lang="en-US" b="1" dirty="0">
                <a:solidFill>
                  <a:srgbClr val="7030A0"/>
                </a:solidFill>
              </a:rPr>
              <a:t>Inference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sz="3600" dirty="0"/>
              <a:t>To infer that X is a cause of Y</a:t>
            </a:r>
          </a:p>
          <a:p>
            <a:r>
              <a:rPr lang="en-US" dirty="0"/>
              <a:t>Show that X precedes Y.</a:t>
            </a:r>
          </a:p>
          <a:p>
            <a:r>
              <a:rPr lang="en-US" dirty="0"/>
              <a:t>Show that X and Y and correlated.</a:t>
            </a:r>
          </a:p>
          <a:p>
            <a:r>
              <a:rPr lang="en-US" dirty="0"/>
              <a:t>Rule out </a:t>
            </a:r>
            <a:r>
              <a:rPr lang="en-US" dirty="0" err="1"/>
              <a:t>noncausal</a:t>
            </a:r>
            <a:r>
              <a:rPr lang="en-US" dirty="0"/>
              <a:t> explanations.</a:t>
            </a:r>
          </a:p>
          <a:p>
            <a:pPr lvl="1"/>
            <a:r>
              <a:rPr lang="en-US" dirty="0"/>
              <a:t>establish prior equivalence of treatment groups</a:t>
            </a:r>
          </a:p>
          <a:p>
            <a:pPr lvl="1"/>
            <a:r>
              <a:rPr lang="en-US" dirty="0"/>
              <a:t>treat groups differently (manipulate IV)</a:t>
            </a:r>
          </a:p>
          <a:p>
            <a:pPr lvl="1"/>
            <a:r>
              <a:rPr lang="en-US" dirty="0"/>
              <a:t>demonstrate that groups differ on DV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More Definitions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</a:t>
            </a:r>
            <a:r>
              <a:rPr lang="en-US" dirty="0"/>
              <a:t> - numbers or measurements collected as a result of observations.  This word is plural.  The single is “datum</a:t>
            </a:r>
            <a:r>
              <a:rPr lang="en-US" dirty="0" smtClean="0"/>
              <a:t>.”</a:t>
            </a:r>
          </a:p>
          <a:p>
            <a:r>
              <a:rPr lang="en-US" b="1" dirty="0"/>
              <a:t>Population</a:t>
            </a:r>
            <a:r>
              <a:rPr lang="en-US" dirty="0"/>
              <a:t> – in applied statistics, a population is a complete and well defined collection of measurements, aka scores.  A population is often considered to be composed of an infinite number of cases.  </a:t>
            </a:r>
          </a:p>
        </p:txBody>
      </p:sp>
    </p:spTree>
    <p:extLst>
      <p:ext uri="{BB962C8B-B14F-4D97-AF65-F5344CB8AC3E}">
        <p14:creationId xmlns:p14="http://schemas.microsoft.com/office/powerpoint/2010/main" val="1485101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a finite population is the amounts spent on lunch today by all students at ECU</a:t>
            </a:r>
            <a:r>
              <a:rPr lang="en-US" dirty="0" smtClean="0"/>
              <a:t>.</a:t>
            </a:r>
          </a:p>
          <a:p>
            <a:r>
              <a:rPr lang="en-US" b="1" dirty="0"/>
              <a:t>Sample</a:t>
            </a:r>
            <a:r>
              <a:rPr lang="en-US" dirty="0"/>
              <a:t> - a subset of population.  For example, the amounts spent on lunch today by members of my classes is a sample from that the population defined above.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Parameter</a:t>
            </a:r>
            <a:r>
              <a:rPr lang="en-US" dirty="0"/>
              <a:t> - a characteristic of a population.  These are typically symbolized with Greek symbols, such as  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the population mean of variable Y</a:t>
            </a:r>
            <a:r>
              <a:rPr lang="en-US" dirty="0" smtClean="0"/>
              <a:t>.</a:t>
            </a:r>
          </a:p>
          <a:p>
            <a:r>
              <a:rPr lang="en-US" b="1" dirty="0"/>
              <a:t>Statistic</a:t>
            </a:r>
            <a:r>
              <a:rPr lang="en-US" dirty="0"/>
              <a:t> - A characteristic of a sample.  These are typically symbolized with </a:t>
            </a:r>
            <a:r>
              <a:rPr lang="en-US" u="sng" dirty="0">
                <a:hlinkClick r:id="rId3"/>
              </a:rPr>
              <a:t>Roman letters</a:t>
            </a:r>
            <a:r>
              <a:rPr lang="en-US" dirty="0"/>
              <a:t>.  For example, the sample mean of variable Y can be symbolized as </a:t>
            </a:r>
            <a:r>
              <a:rPr lang="en-US" i="1" dirty="0"/>
              <a:t>M</a:t>
            </a:r>
            <a:r>
              <a:rPr lang="en-US" i="1" baseline="-25000" dirty="0"/>
              <a:t>Y </a:t>
            </a:r>
            <a:r>
              <a:rPr lang="en-US" dirty="0"/>
              <a:t> </a:t>
            </a:r>
            <a:r>
              <a:rPr lang="en-US" dirty="0" smtClean="0"/>
              <a:t>or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0"/>
          <a:ext cx="16827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4" imgW="164957" imgH="190335" progId="Equation.3">
                  <p:embed/>
                </p:oleObj>
              </mc:Choice>
              <mc:Fallback>
                <p:oleObj name="Equation" r:id="rId4" imgW="164957" imgH="1903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827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145333"/>
              </p:ext>
            </p:extLst>
          </p:nvPr>
        </p:nvGraphicFramePr>
        <p:xfrm>
          <a:off x="2133600" y="5715000"/>
          <a:ext cx="393700" cy="45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6" imgW="164880" imgH="190440" progId="Equation.3">
                  <p:embed/>
                </p:oleObj>
              </mc:Choice>
              <mc:Fallback>
                <p:oleObj name="Equation" r:id="rId6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3600" y="5715000"/>
                        <a:ext cx="393700" cy="454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0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length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|---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Y---Y--Y----Y-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--------------&gt;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numbers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&lt;---|---+---+--+----+---------------&gt;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0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2   4  5½   8 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68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are also called </a:t>
            </a:r>
            <a:r>
              <a:rPr lang="en-US" b="1" dirty="0" smtClean="0"/>
              <a:t>estimators</a:t>
            </a:r>
            <a:r>
              <a:rPr lang="en-US" dirty="0" smtClean="0"/>
              <a:t>, </a:t>
            </a:r>
            <a:r>
              <a:rPr lang="en-US" dirty="0"/>
              <a:t>as these are typically used to estimate the value of population parameters</a:t>
            </a:r>
            <a:r>
              <a:rPr lang="en-US" dirty="0" smtClean="0"/>
              <a:t>.</a:t>
            </a:r>
          </a:p>
          <a:p>
            <a:r>
              <a:rPr lang="en-US" b="1" dirty="0"/>
              <a:t>Descriptive Statistics</a:t>
            </a:r>
            <a:r>
              <a:rPr lang="en-US" dirty="0"/>
              <a:t> - procedures for organizing, summarizing, and displaying data, such as finding the average weight of students in your statistics class or preparing a graph showing the weights.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0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Inferential Statistics</a:t>
            </a:r>
            <a:r>
              <a:rPr lang="en-US" dirty="0"/>
              <a:t> - methods by which inferences are made to a larger group (population) on the basis of observations made on a smaller group (sample).  For example, estimating the average weight at ECU by finding the average weight of a randomly selected sample of ECU students.</a:t>
            </a:r>
          </a:p>
        </p:txBody>
      </p:sp>
    </p:spTree>
    <p:extLst>
      <p:ext uri="{BB962C8B-B14F-4D97-AF65-F5344CB8AC3E}">
        <p14:creationId xmlns:p14="http://schemas.microsoft.com/office/powerpoint/2010/main" val="7436432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Real Limits</a:t>
            </a:r>
            <a:r>
              <a:rPr lang="en-US" dirty="0"/>
              <a:t> - a range around any measure taken of a continuous variable equal to that measure plus or minus one half the (smallest) unit of measurement.  For example, 5.5 seconds means between 5.45 and 5.55 seconds.</a:t>
            </a:r>
          </a:p>
          <a:p>
            <a:r>
              <a:rPr lang="en-US" b="1" dirty="0"/>
              <a:t>Upper case Greek sigma</a:t>
            </a:r>
            <a:r>
              <a:rPr lang="en-US" dirty="0"/>
              <a:t> means sum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>
                <a:sym typeface="Symbol"/>
              </a:rPr>
              <a:t></a:t>
            </a:r>
            <a:r>
              <a:rPr lang="en-US" b="1" dirty="0"/>
              <a:t> </a:t>
            </a:r>
            <a:r>
              <a:rPr lang="en-US" dirty="0"/>
              <a:t>Y = Y</a:t>
            </a:r>
            <a:r>
              <a:rPr lang="en-US" baseline="-25000" dirty="0"/>
              <a:t>1</a:t>
            </a:r>
            <a:r>
              <a:rPr lang="en-US" dirty="0"/>
              <a:t> + Y</a:t>
            </a:r>
            <a:r>
              <a:rPr lang="en-US" baseline="-25000" dirty="0"/>
              <a:t>2</a:t>
            </a:r>
            <a:r>
              <a:rPr lang="en-US" dirty="0"/>
              <a:t> + ..... + </a:t>
            </a:r>
            <a:r>
              <a:rPr lang="en-US" dirty="0" err="1"/>
              <a:t>Y</a:t>
            </a:r>
            <a:r>
              <a:rPr lang="en-US" i="1" baseline="-25000" dirty="0" err="1"/>
              <a:t>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34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Rounding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first (leftmost) digit to be dropped is less than 5, simply drop all unwanted digits</a:t>
            </a:r>
            <a:r>
              <a:rPr lang="en-US" dirty="0" smtClean="0"/>
              <a:t>.</a:t>
            </a:r>
          </a:p>
          <a:p>
            <a:r>
              <a:rPr lang="en-US" dirty="0"/>
              <a:t>If the first digit to be dropped is greater than 5, increase the preceding digit by one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162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first digit to be dropped is 5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any non-zero digits appear anywhere to the right of the 5, increase the preceding digit by one.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no non-zero digit appears anywhere to the right of the </a:t>
            </a:r>
            <a:r>
              <a:rPr lang="en-US" dirty="0" smtClean="0"/>
              <a:t>5</a:t>
            </a:r>
          </a:p>
          <a:p>
            <a:pPr lvl="2"/>
            <a:r>
              <a:rPr lang="en-US" dirty="0"/>
              <a:t>if the preceding digit is even, simply drop all unwanted </a:t>
            </a:r>
            <a:r>
              <a:rPr lang="en-US" dirty="0" smtClean="0"/>
              <a:t>digits</a:t>
            </a:r>
          </a:p>
          <a:p>
            <a:pPr lvl="2"/>
            <a:r>
              <a:rPr lang="en-US" dirty="0"/>
              <a:t>if the preceding digit is odd, increase it by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3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Loose </a:t>
            </a:r>
            <a:r>
              <a:rPr lang="en-US" b="1" dirty="0" smtClean="0"/>
              <a:t>Definition</a:t>
            </a:r>
            <a:r>
              <a:rPr lang="en-US" b="1" dirty="0"/>
              <a:t>: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assignment of numerals to objects or events according to rules”  (presumably any rules).  A </a:t>
            </a:r>
            <a:r>
              <a:rPr lang="en-US" b="1" dirty="0"/>
              <a:t>numeral</a:t>
            </a:r>
            <a:r>
              <a:rPr lang="en-US" dirty="0"/>
              <a:t> is any symbol other than a word.</a:t>
            </a:r>
          </a:p>
        </p:txBody>
      </p:sp>
    </p:spTree>
    <p:extLst>
      <p:ext uri="{BB962C8B-B14F-4D97-AF65-F5344CB8AC3E}">
        <p14:creationId xmlns:p14="http://schemas.microsoft.com/office/powerpoint/2010/main" val="322011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Nominal Scale of Measurement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of nominal scales is to classify - </a:t>
            </a:r>
            <a:r>
              <a:rPr lang="en-US" dirty="0" smtClean="0"/>
              <a:t>are </a:t>
            </a:r>
            <a:r>
              <a:rPr lang="en-US" dirty="0"/>
              <a:t>arbitrarily assigned to </a:t>
            </a:r>
            <a:r>
              <a:rPr lang="en-US" dirty="0" smtClean="0"/>
              <a:t>name.</a:t>
            </a:r>
          </a:p>
          <a:p>
            <a:r>
              <a:rPr lang="en-US" dirty="0"/>
              <a:t>Does not meet the criteria of the strict definition of measurement</a:t>
            </a:r>
            <a:r>
              <a:rPr lang="en-US" dirty="0" smtClean="0"/>
              <a:t>.</a:t>
            </a:r>
          </a:p>
          <a:p>
            <a:r>
              <a:rPr lang="en-US" dirty="0"/>
              <a:t>Given two measurements, I can determine whether they are the same or </a:t>
            </a:r>
            <a:r>
              <a:rPr lang="en-US" dirty="0" smtClean="0"/>
              <a:t>not.</a:t>
            </a:r>
          </a:p>
          <a:p>
            <a:r>
              <a:rPr lang="en-US" dirty="0" smtClean="0"/>
              <a:t>Write you Banner ID on your paper money and put it in this bag.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6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Scale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objects/events are arranged in serial order with respect to the property measured, that order is identical to the order of the measurements</a:t>
            </a:r>
            <a:r>
              <a:rPr lang="en-US" dirty="0" smtClean="0"/>
              <a:t>.</a:t>
            </a:r>
          </a:p>
          <a:p>
            <a:r>
              <a:rPr lang="en-US" dirty="0"/>
              <a:t>Given ordinal data on two objects, we can state whether they have equal amounts of the attribute measured or, if not, which has the greater amount.</a:t>
            </a:r>
          </a:p>
        </p:txBody>
      </p:sp>
    </p:spTree>
    <p:extLst>
      <p:ext uri="{BB962C8B-B14F-4D97-AF65-F5344CB8AC3E}">
        <p14:creationId xmlns:p14="http://schemas.microsoft.com/office/powerpoint/2010/main" val="53826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type of ordinal scale is that of rank order</a:t>
            </a:r>
            <a:r>
              <a:rPr lang="en-US" dirty="0" smtClean="0"/>
              <a:t>.</a:t>
            </a:r>
          </a:p>
          <a:p>
            <a:r>
              <a:rPr lang="en-US" dirty="0"/>
              <a:t>I throw those bills out the window.  My associate, outside, my associate, outside, ranks the students in order of how long it took them to retrieve their money, where rank 1 belongs to the student who most quickly retrieved her money.</a:t>
            </a:r>
          </a:p>
        </p:txBody>
      </p:sp>
    </p:spTree>
    <p:extLst>
      <p:ext uri="{BB962C8B-B14F-4D97-AF65-F5344CB8AC3E}">
        <p14:creationId xmlns:p14="http://schemas.microsoft.com/office/powerpoint/2010/main" val="192281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Ranks are Ordinal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Minutes  |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1   3 4     7         12    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TIME  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|-Y---Y-Y-----Y---------Y-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----&gt;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RANK     | 1   2 3     4         5</a:t>
            </a:r>
          </a:p>
          <a:p>
            <a:r>
              <a:rPr lang="en-US" dirty="0" smtClean="0"/>
              <a:t>For the ranks, we </a:t>
            </a:r>
            <a:r>
              <a:rPr lang="en-US" dirty="0"/>
              <a:t>can say that 3 represents more time than 1, but we cannot honestly say that the difference between rank 3 and rank 1 (3 minutes</a:t>
            </a:r>
            <a:r>
              <a:rPr lang="en-US" dirty="0" smtClean="0"/>
              <a:t>)</a:t>
            </a:r>
            <a:r>
              <a:rPr lang="en-US" dirty="0"/>
              <a:t> is the same as the difference between rank 5 and rank 3 (8 minutes).</a:t>
            </a:r>
          </a:p>
        </p:txBody>
      </p:sp>
    </p:spTree>
    <p:extLst>
      <p:ext uri="{BB962C8B-B14F-4D97-AF65-F5344CB8AC3E}">
        <p14:creationId xmlns:p14="http://schemas.microsoft.com/office/powerpoint/2010/main" val="297629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Scale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“Minutes” data on the previous slide. </a:t>
            </a:r>
          </a:p>
          <a:p>
            <a:r>
              <a:rPr lang="en-US" dirty="0" smtClean="0"/>
              <a:t>a </a:t>
            </a:r>
            <a:r>
              <a:rPr lang="en-US" dirty="0"/>
              <a:t>change of 1 unit on the measurement scale corresponds to the same change in the measured attribute, no matter where on the measurement scale the change is</a:t>
            </a:r>
            <a:r>
              <a:rPr lang="en-US" dirty="0" smtClean="0"/>
              <a:t>.</a:t>
            </a:r>
          </a:p>
          <a:p>
            <a:r>
              <a:rPr lang="en-US" dirty="0"/>
              <a:t>We can make statements about (a-b) versus (c-d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29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1360</Words>
  <Application>Microsoft Office PowerPoint</Application>
  <PresentationFormat>On-screen Show (4:3)</PresentationFormat>
  <Paragraphs>117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Introduction &amp; Basic Concepts</vt:lpstr>
      <vt:lpstr>What is Measurement?</vt:lpstr>
      <vt:lpstr>Example</vt:lpstr>
      <vt:lpstr> Loose Definition: </vt:lpstr>
      <vt:lpstr>The Nominal Scale of Measurement</vt:lpstr>
      <vt:lpstr>Ordinal Scale of Measurement</vt:lpstr>
      <vt:lpstr>PowerPoint Presentation</vt:lpstr>
      <vt:lpstr>Ranks are Ordinal Data</vt:lpstr>
      <vt:lpstr>Interval Scale of Measurement</vt:lpstr>
      <vt:lpstr>Ratio Scale of Measurement</vt:lpstr>
      <vt:lpstr>PowerPoint Presentation</vt:lpstr>
      <vt:lpstr>PowerPoint Presentation</vt:lpstr>
      <vt:lpstr>PowerPoint Presentation</vt:lpstr>
      <vt:lpstr>PowerPoint Presentation</vt:lpstr>
      <vt:lpstr>Variables</vt:lpstr>
      <vt:lpstr>Continuous Variable</vt:lpstr>
      <vt:lpstr>Categorical Variable</vt:lpstr>
      <vt:lpstr>Bivariate Experimental Research</vt:lpstr>
      <vt:lpstr>Light Switch Experiment</vt:lpstr>
      <vt:lpstr>Coin Size Experiment</vt:lpstr>
      <vt:lpstr>Tacker’s Educational Experiment</vt:lpstr>
      <vt:lpstr>Nonexperimental Research</vt:lpstr>
      <vt:lpstr>Alcohol and Reaction Time Observation</vt:lpstr>
      <vt:lpstr>Third Variable Explanation</vt:lpstr>
      <vt:lpstr>Alcohol and Reaction Time Experiment</vt:lpstr>
      <vt:lpstr>Causal Inference</vt:lpstr>
      <vt:lpstr>More 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Rounding</vt:lpstr>
      <vt:lpstr>PowerPoint Presentation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One-Way ANOVA</dc:title>
  <dc:creator>Karl L. Wuensch</dc:creator>
  <cp:lastModifiedBy>Karl L. Wuensch</cp:lastModifiedBy>
  <cp:revision>171</cp:revision>
  <dcterms:created xsi:type="dcterms:W3CDTF">2004-06-14T14:20:44Z</dcterms:created>
  <dcterms:modified xsi:type="dcterms:W3CDTF">2013-05-15T15:33:37Z</dcterms:modified>
</cp:coreProperties>
</file>