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59" r:id="rId6"/>
    <p:sldId id="261" r:id="rId7"/>
    <p:sldId id="263" r:id="rId8"/>
    <p:sldId id="264" r:id="rId9"/>
    <p:sldId id="265" r:id="rId10"/>
    <p:sldId id="266" r:id="rId11"/>
    <p:sldId id="262" r:id="rId12"/>
    <p:sldId id="270" r:id="rId13"/>
    <p:sldId id="268" r:id="rId14"/>
    <p:sldId id="271" r:id="rId15"/>
    <p:sldId id="272" r:id="rId16"/>
    <p:sldId id="273" r:id="rId17"/>
    <p:sldId id="274" r:id="rId18"/>
    <p:sldId id="275" r:id="rId19"/>
    <p:sldId id="276" r:id="rId20"/>
    <p:sldId id="277" r:id="rId21"/>
    <p:sldId id="278" r:id="rId22"/>
    <p:sldId id="289" r:id="rId23"/>
    <p:sldId id="302" r:id="rId24"/>
    <p:sldId id="303" r:id="rId25"/>
    <p:sldId id="314" r:id="rId26"/>
    <p:sldId id="291" r:id="rId27"/>
    <p:sldId id="290" r:id="rId28"/>
    <p:sldId id="304" r:id="rId29"/>
    <p:sldId id="305" r:id="rId30"/>
    <p:sldId id="286" r:id="rId31"/>
    <p:sldId id="306" r:id="rId32"/>
    <p:sldId id="283" r:id="rId33"/>
    <p:sldId id="284" r:id="rId34"/>
    <p:sldId id="285" r:id="rId35"/>
    <p:sldId id="307" r:id="rId36"/>
    <p:sldId id="308" r:id="rId37"/>
    <p:sldId id="309" r:id="rId38"/>
    <p:sldId id="310" r:id="rId39"/>
    <p:sldId id="311" r:id="rId40"/>
    <p:sldId id="312" r:id="rId41"/>
    <p:sldId id="313" r:id="rId4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800"/>
    <a:srgbClr val="FFFF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1354"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70270270270274E-2"/>
          <c:y val="7.6726342710997444E-2"/>
          <c:w val="0.74864864864864855"/>
          <c:h val="0.77493606138107407"/>
        </c:manualLayout>
      </c:layout>
      <c:lineChart>
        <c:grouping val="standard"/>
        <c:varyColors val="0"/>
        <c:ser>
          <c:idx val="0"/>
          <c:order val="0"/>
          <c:tx>
            <c:strRef>
              <c:f>Sheet1!$A$2</c:f>
              <c:strCache>
                <c:ptCount val="1"/>
                <c:pt idx="0">
                  <c:v>Female</c:v>
                </c:pt>
              </c:strCache>
            </c:strRef>
          </c:tx>
          <c:spPr>
            <a:ln w="12698">
              <a:solidFill>
                <a:srgbClr val="000000"/>
              </a:solidFill>
              <a:prstDash val="solid"/>
            </a:ln>
          </c:spPr>
          <c:marker>
            <c:symbol val="diamond"/>
            <c:size val="4"/>
            <c:spPr>
              <a:solidFill>
                <a:srgbClr val="000000"/>
              </a:solidFill>
              <a:ln>
                <a:solidFill>
                  <a:srgbClr val="000000"/>
                </a:solidFill>
                <a:prstDash val="solid"/>
              </a:ln>
            </c:spPr>
          </c:marker>
          <c:cat>
            <c:strRef>
              <c:f>Sheet1!$B$1:$F$1</c:f>
              <c:strCache>
                <c:ptCount val="5"/>
                <c:pt idx="0">
                  <c:v> &lt; 1 m</c:v>
                </c:pt>
                <c:pt idx="1">
                  <c:v>1m - 2y</c:v>
                </c:pt>
                <c:pt idx="2">
                  <c:v>2y - 7y</c:v>
                </c:pt>
                <c:pt idx="3">
                  <c:v>7y - 12 y</c:v>
                </c:pt>
                <c:pt idx="4">
                  <c:v>never</c:v>
                </c:pt>
              </c:strCache>
            </c:strRef>
          </c:cat>
          <c:val>
            <c:numRef>
              <c:f>Sheet1!$B$2:$F$2</c:f>
              <c:numCache>
                <c:formatCode>General</c:formatCode>
                <c:ptCount val="5"/>
                <c:pt idx="0">
                  <c:v>30</c:v>
                </c:pt>
                <c:pt idx="1">
                  <c:v>35</c:v>
                </c:pt>
                <c:pt idx="2">
                  <c:v>45</c:v>
                </c:pt>
                <c:pt idx="3">
                  <c:v>50</c:v>
                </c:pt>
                <c:pt idx="4">
                  <c:v>60</c:v>
                </c:pt>
              </c:numCache>
            </c:numRef>
          </c:val>
          <c:smooth val="0"/>
        </c:ser>
        <c:ser>
          <c:idx val="1"/>
          <c:order val="1"/>
          <c:tx>
            <c:strRef>
              <c:f>Sheet1!$A$3</c:f>
              <c:strCache>
                <c:ptCount val="1"/>
                <c:pt idx="0">
                  <c:v>Male</c:v>
                </c:pt>
              </c:strCache>
            </c:strRef>
          </c:tx>
          <c:spPr>
            <a:ln w="12698">
              <a:solidFill>
                <a:srgbClr val="000000"/>
              </a:solidFill>
              <a:prstDash val="solid"/>
            </a:ln>
          </c:spPr>
          <c:marker>
            <c:symbol val="square"/>
            <c:size val="4"/>
            <c:spPr>
              <a:solidFill>
                <a:srgbClr val="000000"/>
              </a:solidFill>
              <a:ln>
                <a:solidFill>
                  <a:srgbClr val="000000"/>
                </a:solidFill>
                <a:prstDash val="solid"/>
              </a:ln>
            </c:spPr>
          </c:marker>
          <c:cat>
            <c:strRef>
              <c:f>Sheet1!$B$1:$F$1</c:f>
              <c:strCache>
                <c:ptCount val="5"/>
                <c:pt idx="0">
                  <c:v> &lt; 1 m</c:v>
                </c:pt>
                <c:pt idx="1">
                  <c:v>1m - 2y</c:v>
                </c:pt>
                <c:pt idx="2">
                  <c:v>2y - 7y</c:v>
                </c:pt>
                <c:pt idx="3">
                  <c:v>7y - 12 y</c:v>
                </c:pt>
                <c:pt idx="4">
                  <c:v>never</c:v>
                </c:pt>
              </c:strCache>
            </c:strRef>
          </c:cat>
          <c:val>
            <c:numRef>
              <c:f>Sheet1!$B$3:$F$3</c:f>
              <c:numCache>
                <c:formatCode>General</c:formatCode>
                <c:ptCount val="5"/>
                <c:pt idx="0">
                  <c:v>20</c:v>
                </c:pt>
                <c:pt idx="1">
                  <c:v>22</c:v>
                </c:pt>
                <c:pt idx="2">
                  <c:v>25</c:v>
                </c:pt>
                <c:pt idx="3">
                  <c:v>28</c:v>
                </c:pt>
                <c:pt idx="4">
                  <c:v>30</c:v>
                </c:pt>
              </c:numCache>
            </c:numRef>
          </c:val>
          <c:smooth val="0"/>
        </c:ser>
        <c:dLbls>
          <c:showLegendKey val="0"/>
          <c:showVal val="0"/>
          <c:showCatName val="0"/>
          <c:showSerName val="0"/>
          <c:showPercent val="0"/>
          <c:showBubbleSize val="0"/>
        </c:dLbls>
        <c:marker val="1"/>
        <c:smooth val="0"/>
        <c:axId val="75239424"/>
        <c:axId val="75241344"/>
      </c:lineChart>
      <c:catAx>
        <c:axId val="7523942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75241344"/>
        <c:crosses val="autoZero"/>
        <c:auto val="1"/>
        <c:lblAlgn val="ctr"/>
        <c:lblOffset val="100"/>
        <c:tickLblSkip val="1"/>
        <c:tickMarkSkip val="1"/>
        <c:noMultiLvlLbl val="0"/>
      </c:catAx>
      <c:valAx>
        <c:axId val="75241344"/>
        <c:scaling>
          <c:orientation val="minMax"/>
          <c:min val="1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75239424"/>
        <c:crosses val="autoZero"/>
        <c:crossBetween val="between"/>
      </c:valAx>
      <c:spPr>
        <a:solidFill>
          <a:srgbClr val="FFFFFF"/>
        </a:solidFill>
        <a:ln w="25397">
          <a:noFill/>
        </a:ln>
      </c:spPr>
    </c:plotArea>
    <c:legend>
      <c:legendPos val="r"/>
      <c:layout>
        <c:manualLayout>
          <c:xMode val="edge"/>
          <c:yMode val="edge"/>
          <c:x val="0.83513513513513515"/>
          <c:y val="0.38618925831202044"/>
          <c:w val="0.15945945945945944"/>
          <c:h val="0.15089514066496162"/>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70270270270274E-2"/>
          <c:y val="7.6726342710997444E-2"/>
          <c:w val="0.74864864864864855"/>
          <c:h val="0.77493606138107407"/>
        </c:manualLayout>
      </c:layout>
      <c:lineChart>
        <c:grouping val="standard"/>
        <c:varyColors val="0"/>
        <c:ser>
          <c:idx val="0"/>
          <c:order val="0"/>
          <c:tx>
            <c:strRef>
              <c:f>Sheet1!$A$2</c:f>
              <c:strCache>
                <c:ptCount val="1"/>
                <c:pt idx="0">
                  <c:v>Female</c:v>
                </c:pt>
              </c:strCache>
            </c:strRef>
          </c:tx>
          <c:spPr>
            <a:ln w="12698">
              <a:solidFill>
                <a:srgbClr val="000000"/>
              </a:solidFill>
              <a:prstDash val="solid"/>
            </a:ln>
          </c:spPr>
          <c:marker>
            <c:symbol val="diamond"/>
            <c:size val="4"/>
            <c:spPr>
              <a:solidFill>
                <a:srgbClr val="000000"/>
              </a:solidFill>
              <a:ln>
                <a:solidFill>
                  <a:srgbClr val="000000"/>
                </a:solidFill>
                <a:prstDash val="solid"/>
              </a:ln>
            </c:spPr>
          </c:marker>
          <c:cat>
            <c:strRef>
              <c:f>Sheet1!$B$1:$F$1</c:f>
              <c:strCache>
                <c:ptCount val="5"/>
                <c:pt idx="0">
                  <c:v> &lt; 1 m</c:v>
                </c:pt>
                <c:pt idx="1">
                  <c:v>1m - 2y</c:v>
                </c:pt>
                <c:pt idx="2">
                  <c:v>2y - 7y</c:v>
                </c:pt>
                <c:pt idx="3">
                  <c:v>7y - 12 y</c:v>
                </c:pt>
                <c:pt idx="4">
                  <c:v>never</c:v>
                </c:pt>
              </c:strCache>
            </c:strRef>
          </c:cat>
          <c:val>
            <c:numRef>
              <c:f>Sheet1!$B$2:$F$2</c:f>
              <c:numCache>
                <c:formatCode>General</c:formatCode>
                <c:ptCount val="5"/>
                <c:pt idx="0">
                  <c:v>30</c:v>
                </c:pt>
                <c:pt idx="1">
                  <c:v>35</c:v>
                </c:pt>
                <c:pt idx="2">
                  <c:v>45</c:v>
                </c:pt>
                <c:pt idx="3">
                  <c:v>50</c:v>
                </c:pt>
                <c:pt idx="4">
                  <c:v>60</c:v>
                </c:pt>
              </c:numCache>
            </c:numRef>
          </c:val>
          <c:smooth val="0"/>
        </c:ser>
        <c:ser>
          <c:idx val="1"/>
          <c:order val="1"/>
          <c:tx>
            <c:strRef>
              <c:f>Sheet1!$A$3</c:f>
              <c:strCache>
                <c:ptCount val="1"/>
                <c:pt idx="0">
                  <c:v>Male</c:v>
                </c:pt>
              </c:strCache>
            </c:strRef>
          </c:tx>
          <c:spPr>
            <a:ln w="12698">
              <a:solidFill>
                <a:srgbClr val="000000"/>
              </a:solidFill>
              <a:prstDash val="solid"/>
            </a:ln>
          </c:spPr>
          <c:marker>
            <c:symbol val="square"/>
            <c:size val="4"/>
            <c:spPr>
              <a:solidFill>
                <a:srgbClr val="000000"/>
              </a:solidFill>
              <a:ln>
                <a:solidFill>
                  <a:srgbClr val="000000"/>
                </a:solidFill>
                <a:prstDash val="solid"/>
              </a:ln>
            </c:spPr>
          </c:marker>
          <c:cat>
            <c:strRef>
              <c:f>Sheet1!$B$1:$F$1</c:f>
              <c:strCache>
                <c:ptCount val="5"/>
                <c:pt idx="0">
                  <c:v> &lt; 1 m</c:v>
                </c:pt>
                <c:pt idx="1">
                  <c:v>1m - 2y</c:v>
                </c:pt>
                <c:pt idx="2">
                  <c:v>2y - 7y</c:v>
                </c:pt>
                <c:pt idx="3">
                  <c:v>7y - 12 y</c:v>
                </c:pt>
                <c:pt idx="4">
                  <c:v>never</c:v>
                </c:pt>
              </c:strCache>
            </c:strRef>
          </c:cat>
          <c:val>
            <c:numRef>
              <c:f>Sheet1!$B$3:$F$3</c:f>
              <c:numCache>
                <c:formatCode>General</c:formatCode>
                <c:ptCount val="5"/>
                <c:pt idx="0">
                  <c:v>20</c:v>
                </c:pt>
                <c:pt idx="1">
                  <c:v>22</c:v>
                </c:pt>
                <c:pt idx="2">
                  <c:v>25</c:v>
                </c:pt>
                <c:pt idx="3">
                  <c:v>28</c:v>
                </c:pt>
                <c:pt idx="4">
                  <c:v>30</c:v>
                </c:pt>
              </c:numCache>
            </c:numRef>
          </c:val>
          <c:smooth val="0"/>
        </c:ser>
        <c:dLbls>
          <c:showLegendKey val="0"/>
          <c:showVal val="0"/>
          <c:showCatName val="0"/>
          <c:showSerName val="0"/>
          <c:showPercent val="0"/>
          <c:showBubbleSize val="0"/>
        </c:dLbls>
        <c:marker val="1"/>
        <c:smooth val="0"/>
        <c:axId val="90744704"/>
        <c:axId val="90746880"/>
      </c:lineChart>
      <c:catAx>
        <c:axId val="90744704"/>
        <c:scaling>
          <c:orientation val="minMax"/>
        </c:scaling>
        <c:delete val="0"/>
        <c:axPos val="b"/>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90746880"/>
        <c:crosses val="autoZero"/>
        <c:auto val="1"/>
        <c:lblAlgn val="ctr"/>
        <c:lblOffset val="100"/>
        <c:tickLblSkip val="1"/>
        <c:tickMarkSkip val="1"/>
        <c:noMultiLvlLbl val="0"/>
      </c:catAx>
      <c:valAx>
        <c:axId val="90746880"/>
        <c:scaling>
          <c:orientation val="minMax"/>
          <c:min val="10"/>
        </c:scaling>
        <c:delete val="0"/>
        <c:axPos val="l"/>
        <c:numFmt formatCode="General"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90744704"/>
        <c:crosses val="autoZero"/>
        <c:crossBetween val="between"/>
      </c:valAx>
      <c:spPr>
        <a:solidFill>
          <a:srgbClr val="FFFFFF"/>
        </a:solidFill>
        <a:ln w="25397">
          <a:noFill/>
        </a:ln>
      </c:spPr>
    </c:plotArea>
    <c:legend>
      <c:legendPos val="r"/>
      <c:layout>
        <c:manualLayout>
          <c:xMode val="edge"/>
          <c:yMode val="edge"/>
          <c:x val="0.83513513513513515"/>
          <c:y val="0.38618925831202044"/>
          <c:w val="0.15945945945945944"/>
          <c:h val="0.15089514066496162"/>
        </c:manualLayout>
      </c:layout>
      <c:overlay val="0"/>
      <c:spPr>
        <a:noFill/>
        <a:ln w="3175">
          <a:solidFill>
            <a:srgbClr val="000000"/>
          </a:solidFill>
          <a:prstDash val="solid"/>
        </a:ln>
      </c:spPr>
      <c:txPr>
        <a:bodyPr/>
        <a:lstStyle/>
        <a:p>
          <a:pPr>
            <a:defRPr sz="1100" b="1"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200" b="1"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2.wmf"/><Relationship Id="rId4"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drawing1.xml><?xml version="1.0" encoding="utf-8"?>
<c:userShapes xmlns:c="http://schemas.openxmlformats.org/drawingml/2006/chart">
  <cdr:relSizeAnchor xmlns:cdr="http://schemas.openxmlformats.org/drawingml/2006/chartDrawing">
    <cdr:from>
      <cdr:x>0.17375</cdr:x>
      <cdr:y>0.9435</cdr:y>
    </cdr:from>
    <cdr:to>
      <cdr:x>0.85625</cdr:x>
      <cdr:y>0.97425</cdr:y>
    </cdr:to>
    <cdr:sp macro="" textlink="">
      <cdr:nvSpPr>
        <cdr:cNvPr id="1025" name="Text Box 1"/>
        <cdr:cNvSpPr txBox="1">
          <a:spLocks xmlns:a="http://schemas.openxmlformats.org/drawingml/2006/main" noChangeArrowheads="1"/>
        </cdr:cNvSpPr>
      </cdr:nvSpPr>
      <cdr:spPr bwMode="auto">
        <a:xfrm xmlns:a="http://schemas.openxmlformats.org/drawingml/2006/main">
          <a:off x="979742" y="2811083"/>
          <a:ext cx="3848481" cy="916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l" rtl="0">
            <a:defRPr sz="1000"/>
          </a:pPr>
          <a:endParaRPr lang="en-US" sz="1200" b="1" i="0" u="none" strike="noStrike" baseline="0">
            <a:solidFill>
              <a:srgbClr val="000000"/>
            </a:solidFill>
            <a:latin typeface="Arial"/>
            <a:cs typeface="Arial"/>
          </a:endParaRPr>
        </a:p>
        <a:p xmlns:a="http://schemas.openxmlformats.org/drawingml/2006/main">
          <a:pPr algn="l" rtl="0">
            <a:defRPr sz="1000"/>
          </a:pPr>
          <a:endParaRPr lang="en-US" sz="1200" b="1" i="0" u="none" strike="noStrike" baseline="0">
            <a:solidFill>
              <a:srgbClr val="000000"/>
            </a:solidFill>
            <a:latin typeface="Arial"/>
            <a:cs typeface="Arial"/>
          </a:endParaRPr>
        </a:p>
        <a:p xmlns:a="http://schemas.openxmlformats.org/drawingml/2006/main">
          <a:pPr algn="l" rtl="0">
            <a:defRPr sz="1000"/>
          </a:pPr>
          <a:r>
            <a:rPr lang="en-US" sz="1200" b="1" i="0" u="none" strike="noStrike" baseline="0">
              <a:solidFill>
                <a:srgbClr val="000000"/>
              </a:solidFill>
              <a:latin typeface="Arial"/>
              <a:cs typeface="Arial"/>
            </a:rPr>
            <a:t>Delay of Stimulation</a:t>
          </a:r>
        </a:p>
      </cdr:txBody>
    </cdr:sp>
  </cdr:relSizeAnchor>
</c:userShapes>
</file>

<file path=ppt/drawings/drawing2.xml><?xml version="1.0" encoding="utf-8"?>
<c:userShapes xmlns:c="http://schemas.openxmlformats.org/drawingml/2006/chart">
  <cdr:relSizeAnchor xmlns:cdr="http://schemas.openxmlformats.org/drawingml/2006/chartDrawing">
    <cdr:from>
      <cdr:x>0.17375</cdr:x>
      <cdr:y>0.9435</cdr:y>
    </cdr:from>
    <cdr:to>
      <cdr:x>0.85625</cdr:x>
      <cdr:y>0.97425</cdr:y>
    </cdr:to>
    <cdr:sp macro="" textlink="">
      <cdr:nvSpPr>
        <cdr:cNvPr id="1025" name="Text Box 1"/>
        <cdr:cNvSpPr txBox="1">
          <a:spLocks xmlns:a="http://schemas.openxmlformats.org/drawingml/2006/main" noChangeArrowheads="1"/>
        </cdr:cNvSpPr>
      </cdr:nvSpPr>
      <cdr:spPr bwMode="auto">
        <a:xfrm xmlns:a="http://schemas.openxmlformats.org/drawingml/2006/main">
          <a:off x="979742" y="2811083"/>
          <a:ext cx="3848481" cy="9161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cdr:spPr>
      <cdr:txBody>
        <a:bodyPr xmlns:a="http://schemas.openxmlformats.org/drawingml/2006/main" vertOverflow="clip" wrap="square" lIns="36576" tIns="32004" rIns="0" bIns="0" anchor="t" upright="1"/>
        <a:lstStyle xmlns:a="http://schemas.openxmlformats.org/drawingml/2006/main"/>
        <a:p xmlns:a="http://schemas.openxmlformats.org/drawingml/2006/main">
          <a:pPr algn="l" rtl="0">
            <a:defRPr sz="1000"/>
          </a:pPr>
          <a:endParaRPr lang="en-US" sz="1200" b="1" i="0" u="none" strike="noStrike" baseline="0">
            <a:solidFill>
              <a:srgbClr val="000000"/>
            </a:solidFill>
            <a:latin typeface="Arial"/>
            <a:cs typeface="Arial"/>
          </a:endParaRPr>
        </a:p>
        <a:p xmlns:a="http://schemas.openxmlformats.org/drawingml/2006/main">
          <a:pPr algn="l" rtl="0">
            <a:defRPr sz="1000"/>
          </a:pPr>
          <a:endParaRPr lang="en-US" sz="1200" b="1" i="0" u="none" strike="noStrike" baseline="0">
            <a:solidFill>
              <a:srgbClr val="000000"/>
            </a:solidFill>
            <a:latin typeface="Arial"/>
            <a:cs typeface="Arial"/>
          </a:endParaRPr>
        </a:p>
        <a:p xmlns:a="http://schemas.openxmlformats.org/drawingml/2006/main">
          <a:pPr algn="l" rtl="0">
            <a:defRPr sz="1000"/>
          </a:pPr>
          <a:r>
            <a:rPr lang="en-US" sz="1200" b="1" i="0" u="none" strike="noStrike" baseline="0">
              <a:solidFill>
                <a:srgbClr val="000000"/>
              </a:solidFill>
              <a:latin typeface="Arial"/>
              <a:cs typeface="Arial"/>
            </a:rPr>
            <a:t>Delay of Stimulation</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DE8FE32-85B6-4F1B-8425-248A5593B3FE}" type="slidenum">
              <a:rPr lang="en-US"/>
              <a:pPr>
                <a:defRPr/>
              </a:pPr>
              <a:t>‹#›</a:t>
            </a:fld>
            <a:endParaRPr lang="en-US"/>
          </a:p>
        </p:txBody>
      </p:sp>
    </p:spTree>
    <p:extLst>
      <p:ext uri="{BB962C8B-B14F-4D97-AF65-F5344CB8AC3E}">
        <p14:creationId xmlns:p14="http://schemas.microsoft.com/office/powerpoint/2010/main" val="171306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9A4BA9-681F-4EE0-A92E-B90E902F63CE}" type="slidenum">
              <a:rPr lang="en-US"/>
              <a:pPr>
                <a:defRPr/>
              </a:pPr>
              <a:t>‹#›</a:t>
            </a:fld>
            <a:endParaRPr lang="en-US"/>
          </a:p>
        </p:txBody>
      </p:sp>
    </p:spTree>
    <p:extLst>
      <p:ext uri="{BB962C8B-B14F-4D97-AF65-F5344CB8AC3E}">
        <p14:creationId xmlns:p14="http://schemas.microsoft.com/office/powerpoint/2010/main" val="366779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047F51-A224-4414-B7B3-177E3669141A}" type="slidenum">
              <a:rPr lang="en-US"/>
              <a:pPr>
                <a:defRPr/>
              </a:pPr>
              <a:t>‹#›</a:t>
            </a:fld>
            <a:endParaRPr lang="en-US"/>
          </a:p>
        </p:txBody>
      </p:sp>
    </p:spTree>
    <p:extLst>
      <p:ext uri="{BB962C8B-B14F-4D97-AF65-F5344CB8AC3E}">
        <p14:creationId xmlns:p14="http://schemas.microsoft.com/office/powerpoint/2010/main" val="1887416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53CA12D2-E4C0-4929-8EEB-2150668F19D8}" type="slidenum">
              <a:rPr lang="en-US"/>
              <a:pPr>
                <a:defRPr/>
              </a:pPr>
              <a:t>‹#›</a:t>
            </a:fld>
            <a:endParaRPr lang="en-US"/>
          </a:p>
        </p:txBody>
      </p:sp>
    </p:spTree>
    <p:extLst>
      <p:ext uri="{BB962C8B-B14F-4D97-AF65-F5344CB8AC3E}">
        <p14:creationId xmlns:p14="http://schemas.microsoft.com/office/powerpoint/2010/main" val="338189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0C53B4-C0F4-4B9C-B5D1-C59A17EF9DC0}" type="slidenum">
              <a:rPr lang="en-US"/>
              <a:pPr>
                <a:defRPr/>
              </a:pPr>
              <a:t>‹#›</a:t>
            </a:fld>
            <a:endParaRPr lang="en-US"/>
          </a:p>
        </p:txBody>
      </p:sp>
    </p:spTree>
    <p:extLst>
      <p:ext uri="{BB962C8B-B14F-4D97-AF65-F5344CB8AC3E}">
        <p14:creationId xmlns:p14="http://schemas.microsoft.com/office/powerpoint/2010/main" val="361572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11897D-25E1-477B-BABB-64910E6ECB5B}" type="slidenum">
              <a:rPr lang="en-US"/>
              <a:pPr>
                <a:defRPr/>
              </a:pPr>
              <a:t>‹#›</a:t>
            </a:fld>
            <a:endParaRPr lang="en-US"/>
          </a:p>
        </p:txBody>
      </p:sp>
    </p:spTree>
    <p:extLst>
      <p:ext uri="{BB962C8B-B14F-4D97-AF65-F5344CB8AC3E}">
        <p14:creationId xmlns:p14="http://schemas.microsoft.com/office/powerpoint/2010/main" val="337359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EE3669-45CC-4B0D-8E80-3BD00DB882CE}" type="slidenum">
              <a:rPr lang="en-US"/>
              <a:pPr>
                <a:defRPr/>
              </a:pPr>
              <a:t>‹#›</a:t>
            </a:fld>
            <a:endParaRPr lang="en-US"/>
          </a:p>
        </p:txBody>
      </p:sp>
    </p:spTree>
    <p:extLst>
      <p:ext uri="{BB962C8B-B14F-4D97-AF65-F5344CB8AC3E}">
        <p14:creationId xmlns:p14="http://schemas.microsoft.com/office/powerpoint/2010/main" val="1250923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F9514A-960F-4D97-8389-39E9A2E01BD4}" type="slidenum">
              <a:rPr lang="en-US"/>
              <a:pPr>
                <a:defRPr/>
              </a:pPr>
              <a:t>‹#›</a:t>
            </a:fld>
            <a:endParaRPr lang="en-US"/>
          </a:p>
        </p:txBody>
      </p:sp>
    </p:spTree>
    <p:extLst>
      <p:ext uri="{BB962C8B-B14F-4D97-AF65-F5344CB8AC3E}">
        <p14:creationId xmlns:p14="http://schemas.microsoft.com/office/powerpoint/2010/main" val="424993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83F34B-1CC1-43BC-9253-8413F5B4A22F}" type="slidenum">
              <a:rPr lang="en-US"/>
              <a:pPr>
                <a:defRPr/>
              </a:pPr>
              <a:t>‹#›</a:t>
            </a:fld>
            <a:endParaRPr lang="en-US"/>
          </a:p>
        </p:txBody>
      </p:sp>
    </p:spTree>
    <p:extLst>
      <p:ext uri="{BB962C8B-B14F-4D97-AF65-F5344CB8AC3E}">
        <p14:creationId xmlns:p14="http://schemas.microsoft.com/office/powerpoint/2010/main" val="3162091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DE89CE6-34D7-452C-AD59-E5DACD16F069}" type="slidenum">
              <a:rPr lang="en-US"/>
              <a:pPr>
                <a:defRPr/>
              </a:pPr>
              <a:t>‹#›</a:t>
            </a:fld>
            <a:endParaRPr lang="en-US"/>
          </a:p>
        </p:txBody>
      </p:sp>
    </p:spTree>
    <p:extLst>
      <p:ext uri="{BB962C8B-B14F-4D97-AF65-F5344CB8AC3E}">
        <p14:creationId xmlns:p14="http://schemas.microsoft.com/office/powerpoint/2010/main" val="3935734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BE1401-7C5F-4F34-8F69-B220439A4BD7}" type="slidenum">
              <a:rPr lang="en-US"/>
              <a:pPr>
                <a:defRPr/>
              </a:pPr>
              <a:t>‹#›</a:t>
            </a:fld>
            <a:endParaRPr lang="en-US"/>
          </a:p>
        </p:txBody>
      </p:sp>
    </p:spTree>
    <p:extLst>
      <p:ext uri="{BB962C8B-B14F-4D97-AF65-F5344CB8AC3E}">
        <p14:creationId xmlns:p14="http://schemas.microsoft.com/office/powerpoint/2010/main" val="1401444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356AC1-38B8-4010-A47F-FB428794F016}" type="slidenum">
              <a:rPr lang="en-US"/>
              <a:pPr>
                <a:defRPr/>
              </a:pPr>
              <a:t>‹#›</a:t>
            </a:fld>
            <a:endParaRPr lang="en-US"/>
          </a:p>
        </p:txBody>
      </p:sp>
    </p:spTree>
    <p:extLst>
      <p:ext uri="{BB962C8B-B14F-4D97-AF65-F5344CB8AC3E}">
        <p14:creationId xmlns:p14="http://schemas.microsoft.com/office/powerpoint/2010/main" val="180905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972B2AC-7620-4F9B-93FD-EEE954A3E3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Microsoft_Word_97_-_2003_Document5.doc"/><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wmf"/><Relationship Id="rId5" Type="http://schemas.openxmlformats.org/officeDocument/2006/relationships/oleObject" Target="../embeddings/oleObject7.bin"/><Relationship Id="rId10" Type="http://schemas.openxmlformats.org/officeDocument/2006/relationships/image" Target="../media/image11.wmf"/><Relationship Id="rId4" Type="http://schemas.openxmlformats.org/officeDocument/2006/relationships/image" Target="../media/image2.wmf"/><Relationship Id="rId9" Type="http://schemas.openxmlformats.org/officeDocument/2006/relationships/oleObject" Target="../embeddings/oleObject9.bin"/></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Microsoft_Word_97_-_2003_Document6.doc"/><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Word_97_-_2003_Document7.doc"/><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3" Type="http://schemas.openxmlformats.org/officeDocument/2006/relationships/hyperlink" Target="http://core.ecu.edu/psyc/wuenschk/SPSS/P-SPSS.docx" TargetMode="Externa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0.png"/><Relationship Id="rId5" Type="http://schemas.openxmlformats.org/officeDocument/2006/relationships/image" Target="../media/image19.wmf"/><Relationship Id="rId4" Type="http://schemas.openxmlformats.org/officeDocument/2006/relationships/oleObject" Target="../embeddings/Microsoft_Word_97_-_2003_Document8.doc"/></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9.doc"/><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3.wmf"/><Relationship Id="rId5" Type="http://schemas.openxmlformats.org/officeDocument/2006/relationships/oleObject" Target="../embeddings/oleObject17.bin"/><Relationship Id="rId4" Type="http://schemas.openxmlformats.org/officeDocument/2006/relationships/image" Target="../media/image22.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image" Target="../media/image26.wmf"/><Relationship Id="rId5" Type="http://schemas.openxmlformats.org/officeDocument/2006/relationships/oleObject" Target="../embeddings/oleObject20.bin"/><Relationship Id="rId4" Type="http://schemas.openxmlformats.org/officeDocument/2006/relationships/image" Target="../media/image25.wmf"/></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core.ecu.edu/psyc/wuenschk/SPSS/CI-R2-SPSS.zi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9.wmf"/><Relationship Id="rId5" Type="http://schemas.openxmlformats.org/officeDocument/2006/relationships/oleObject" Target="../embeddings/oleObject22.bin"/><Relationship Id="rId4" Type="http://schemas.openxmlformats.org/officeDocument/2006/relationships/image" Target="../media/image2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3.wmf"/><Relationship Id="rId5" Type="http://schemas.openxmlformats.org/officeDocument/2006/relationships/oleObject" Target="../embeddings/oleObject25.bin"/><Relationship Id="rId4" Type="http://schemas.openxmlformats.org/officeDocument/2006/relationships/image" Target="../media/image32.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Word_97_-_2003_Document10.doc"/><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35.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Microsoft_Word_97_-_2003_Document1.doc"/><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Microsoft_Word_97_-_2003_Document3.doc"/><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800"/>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286000"/>
            <a:ext cx="7772400" cy="1143000"/>
          </a:xfrm>
        </p:spPr>
        <p:txBody>
          <a:bodyPr/>
          <a:lstStyle/>
          <a:p>
            <a:pPr eaLnBrk="1" hangingPunct="1"/>
            <a:r>
              <a:rPr lang="en-US" b="1" dirty="0" smtClean="0">
                <a:solidFill>
                  <a:srgbClr val="7030A0"/>
                </a:solidFill>
              </a:rPr>
              <a:t>Two-Way Balanced Independent Samples ANOVA</a:t>
            </a:r>
          </a:p>
        </p:txBody>
      </p:sp>
      <p:sp>
        <p:nvSpPr>
          <p:cNvPr id="21507" name="Rectangle 3"/>
          <p:cNvSpPr>
            <a:spLocks noGrp="1" noChangeArrowheads="1"/>
          </p:cNvSpPr>
          <p:nvPr>
            <p:ph type="subTitle" idx="1"/>
          </p:nvPr>
        </p:nvSpPr>
        <p:spPr/>
        <p:txBody>
          <a:bodyPr/>
          <a:lstStyle/>
          <a:p>
            <a:pPr eaLnBrk="1" hangingPunct="1"/>
            <a:r>
              <a:rPr lang="en-US" b="1" dirty="0" smtClean="0">
                <a:solidFill>
                  <a:srgbClr val="7030A0"/>
                </a:solidFill>
              </a:rPr>
              <a:t>Computations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b="1" smtClean="0">
                <a:solidFill>
                  <a:srgbClr val="800080"/>
                </a:solidFill>
              </a:rPr>
              <a:t>Source Table</a:t>
            </a:r>
          </a:p>
        </p:txBody>
      </p:sp>
      <p:graphicFrame>
        <p:nvGraphicFramePr>
          <p:cNvPr id="5122" name="Object 5"/>
          <p:cNvGraphicFramePr>
            <a:graphicFrameLocks noGrp="1" noChangeAspect="1"/>
          </p:cNvGraphicFramePr>
          <p:nvPr>
            <p:ph type="body" idx="1"/>
          </p:nvPr>
        </p:nvGraphicFramePr>
        <p:xfrm>
          <a:off x="304800" y="2058988"/>
          <a:ext cx="8629650" cy="1827212"/>
        </p:xfrm>
        <a:graphic>
          <a:graphicData uri="http://schemas.openxmlformats.org/presentationml/2006/ole">
            <mc:AlternateContent xmlns:mc="http://schemas.openxmlformats.org/markup-compatibility/2006">
              <mc:Choice xmlns:v="urn:schemas-microsoft-com:vml" Requires="v">
                <p:oleObj spid="_x0000_s5130" name="Document" r:id="rId3" imgW="6101525" imgH="1291722" progId="Word.Document.8">
                  <p:embed/>
                </p:oleObj>
              </mc:Choice>
              <mc:Fallback>
                <p:oleObj name="Document" r:id="rId3" imgW="6101525" imgH="1291722" progId="Word.Documen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8988"/>
                        <a:ext cx="8629650" cy="1827212"/>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9"/>
          <p:cNvSpPr>
            <a:spLocks noGrp="1" noChangeArrowheads="1"/>
          </p:cNvSpPr>
          <p:nvPr>
            <p:ph type="title"/>
          </p:nvPr>
        </p:nvSpPr>
        <p:spPr/>
        <p:txBody>
          <a:bodyPr/>
          <a:lstStyle/>
          <a:p>
            <a:pPr eaLnBrk="1" hangingPunct="1"/>
            <a:r>
              <a:rPr lang="en-US" smtClean="0">
                <a:solidFill>
                  <a:srgbClr val="800080"/>
                </a:solidFill>
              </a:rPr>
              <a:t>Simple Main Effects of Gender</a:t>
            </a:r>
          </a:p>
        </p:txBody>
      </p:sp>
      <p:sp>
        <p:nvSpPr>
          <p:cNvPr id="6151" name="Rectangle 10"/>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i="1" smtClean="0">
              <a:solidFill>
                <a:srgbClr val="000000"/>
              </a:solidFill>
              <a:latin typeface="Arial" charset="0"/>
              <a:cs typeface="Arial" charset="0"/>
            </a:endParaRPr>
          </a:p>
          <a:p>
            <a:pPr eaLnBrk="1" hangingPunct="1">
              <a:spcBef>
                <a:spcPct val="15000"/>
              </a:spcBef>
              <a:spcAft>
                <a:spcPct val="30000"/>
              </a:spcAft>
              <a:buFontTx/>
              <a:buNone/>
            </a:pPr>
            <a:r>
              <a:rPr lang="en-US" i="1" smtClean="0">
                <a:solidFill>
                  <a:srgbClr val="000000"/>
                </a:solidFill>
                <a:latin typeface="Arial" charset="0"/>
                <a:cs typeface="Arial" charset="0"/>
              </a:rPr>
              <a:t>SS</a:t>
            </a:r>
            <a:r>
              <a:rPr lang="en-US" smtClean="0">
                <a:solidFill>
                  <a:srgbClr val="000000"/>
                </a:solidFill>
                <a:latin typeface="Arial" charset="0"/>
                <a:cs typeface="Arial" charset="0"/>
              </a:rPr>
              <a:t> </a:t>
            </a:r>
            <a:r>
              <a:rPr lang="en-US" baseline="-30000" smtClean="0">
                <a:solidFill>
                  <a:srgbClr val="000000"/>
                </a:solidFill>
                <a:latin typeface="Arial" charset="0"/>
                <a:cs typeface="Arial" charset="0"/>
              </a:rPr>
              <a:t>Gender, never smoked</a:t>
            </a:r>
            <a:endParaRPr lang="en-US" i="1" smtClean="0">
              <a:solidFill>
                <a:srgbClr val="000000"/>
              </a:solidFill>
              <a:latin typeface="Arial" charset="0"/>
              <a:cs typeface="Arial" charset="0"/>
            </a:endParaRPr>
          </a:p>
          <a:p>
            <a:pPr eaLnBrk="1" hangingPunct="1">
              <a:spcBef>
                <a:spcPct val="30000"/>
              </a:spcBef>
              <a:spcAft>
                <a:spcPct val="30000"/>
              </a:spcAft>
              <a:buFontTx/>
              <a:buNone/>
            </a:pPr>
            <a:r>
              <a:rPr lang="en-US" i="1" smtClean="0">
                <a:solidFill>
                  <a:srgbClr val="000000"/>
                </a:solidFill>
                <a:latin typeface="Arial" charset="0"/>
                <a:cs typeface="Arial" charset="0"/>
              </a:rPr>
              <a:t>SS</a:t>
            </a:r>
            <a:r>
              <a:rPr lang="en-US" smtClean="0">
                <a:solidFill>
                  <a:srgbClr val="000000"/>
                </a:solidFill>
                <a:latin typeface="Arial" charset="0"/>
                <a:cs typeface="Arial" charset="0"/>
              </a:rPr>
              <a:t> </a:t>
            </a:r>
            <a:r>
              <a:rPr lang="en-US" baseline="-30000" smtClean="0">
                <a:solidFill>
                  <a:srgbClr val="000000"/>
                </a:solidFill>
                <a:latin typeface="Arial" charset="0"/>
                <a:cs typeface="Arial" charset="0"/>
              </a:rPr>
              <a:t>Gender, stopped &lt; 1m</a:t>
            </a:r>
            <a:endParaRPr lang="en-US" smtClean="0"/>
          </a:p>
          <a:p>
            <a:pPr eaLnBrk="1" hangingPunct="1">
              <a:spcBef>
                <a:spcPct val="50000"/>
              </a:spcBef>
              <a:spcAft>
                <a:spcPct val="30000"/>
              </a:spcAft>
              <a:buFontTx/>
              <a:buNone/>
            </a:pPr>
            <a:r>
              <a:rPr lang="en-US" i="1" smtClean="0">
                <a:solidFill>
                  <a:srgbClr val="000000"/>
                </a:solidFill>
                <a:latin typeface="Arial" charset="0"/>
                <a:cs typeface="Times New Roman" pitchFamily="18" charset="0"/>
              </a:rPr>
              <a:t>SS</a:t>
            </a:r>
            <a:r>
              <a:rPr lang="en-US" smtClean="0">
                <a:solidFill>
                  <a:srgbClr val="000000"/>
                </a:solidFill>
                <a:latin typeface="Arial" charset="0"/>
                <a:cs typeface="Times New Roman" pitchFamily="18" charset="0"/>
              </a:rPr>
              <a:t> </a:t>
            </a:r>
            <a:r>
              <a:rPr lang="en-US" i="1" baseline="-30000" smtClean="0">
                <a:solidFill>
                  <a:srgbClr val="000000"/>
                </a:solidFill>
                <a:latin typeface="Arial" charset="0"/>
                <a:cs typeface="Times New Roman" pitchFamily="18" charset="0"/>
              </a:rPr>
              <a:t> </a:t>
            </a:r>
            <a:r>
              <a:rPr lang="en-US" baseline="-30000" smtClean="0">
                <a:solidFill>
                  <a:srgbClr val="000000"/>
                </a:solidFill>
                <a:latin typeface="Arial" charset="0"/>
                <a:cs typeface="Times New Roman" pitchFamily="18" charset="0"/>
              </a:rPr>
              <a:t>Gender, stopped 1m ‑ 2y</a:t>
            </a:r>
            <a:r>
              <a:rPr lang="en-US" smtClean="0">
                <a:solidFill>
                  <a:srgbClr val="000000"/>
                </a:solidFill>
                <a:latin typeface="Arial" charset="0"/>
                <a:cs typeface="Arial" charset="0"/>
              </a:rPr>
              <a:t> </a:t>
            </a:r>
            <a:endParaRPr lang="en-US" smtClean="0"/>
          </a:p>
          <a:p>
            <a:pPr eaLnBrk="1" hangingPunct="1"/>
            <a:endParaRPr lang="en-US" smtClean="0"/>
          </a:p>
          <a:p>
            <a:pPr eaLnBrk="1" hangingPunct="1"/>
            <a:endParaRPr lang="en-US" smtClean="0"/>
          </a:p>
        </p:txBody>
      </p:sp>
      <p:graphicFrame>
        <p:nvGraphicFramePr>
          <p:cNvPr id="6146" name="Object 4"/>
          <p:cNvGraphicFramePr>
            <a:graphicFrameLocks noChangeAspect="1"/>
          </p:cNvGraphicFramePr>
          <p:nvPr/>
        </p:nvGraphicFramePr>
        <p:xfrm>
          <a:off x="304800" y="2057400"/>
          <a:ext cx="8053388" cy="1495425"/>
        </p:xfrm>
        <a:graphic>
          <a:graphicData uri="http://schemas.openxmlformats.org/presentationml/2006/ole">
            <mc:AlternateContent xmlns:mc="http://schemas.openxmlformats.org/markup-compatibility/2006">
              <mc:Choice xmlns:v="urn:schemas-microsoft-com:vml" Requires="v">
                <p:oleObj spid="_x0000_s6174" name="Document" r:id="rId3" imgW="6090120" imgH="1130040" progId="Word.Document.8">
                  <p:embed/>
                </p:oleObj>
              </mc:Choice>
              <mc:Fallback>
                <p:oleObj name="Document" r:id="rId3" imgW="6090120" imgH="1130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8053388"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2"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6147" name="Object 11"/>
          <p:cNvGraphicFramePr>
            <a:graphicFrameLocks noChangeAspect="1"/>
          </p:cNvGraphicFramePr>
          <p:nvPr/>
        </p:nvGraphicFramePr>
        <p:xfrm>
          <a:off x="5181600" y="3810000"/>
          <a:ext cx="3081338" cy="692150"/>
        </p:xfrm>
        <a:graphic>
          <a:graphicData uri="http://schemas.openxmlformats.org/presentationml/2006/ole">
            <mc:AlternateContent xmlns:mc="http://schemas.openxmlformats.org/markup-compatibility/2006">
              <mc:Choice xmlns:v="urn:schemas-microsoft-com:vml" Requires="v">
                <p:oleObj spid="_x0000_s6175" name="Equation" r:id="rId5" imgW="1866600" imgH="419040" progId="Equation.3">
                  <p:embed/>
                </p:oleObj>
              </mc:Choice>
              <mc:Fallback>
                <p:oleObj name="Equation" r:id="rId5" imgW="1866600" imgH="419040" progId="Equation.3">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3810000"/>
                        <a:ext cx="3081338"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8" name="Object 12"/>
          <p:cNvGraphicFramePr>
            <a:graphicFrameLocks noChangeAspect="1"/>
          </p:cNvGraphicFramePr>
          <p:nvPr/>
        </p:nvGraphicFramePr>
        <p:xfrm>
          <a:off x="5181600" y="4724400"/>
          <a:ext cx="2897188" cy="693738"/>
        </p:xfrm>
        <a:graphic>
          <a:graphicData uri="http://schemas.openxmlformats.org/presentationml/2006/ole">
            <mc:AlternateContent xmlns:mc="http://schemas.openxmlformats.org/markup-compatibility/2006">
              <mc:Choice xmlns:v="urn:schemas-microsoft-com:vml" Requires="v">
                <p:oleObj spid="_x0000_s6176" name="Equation" r:id="rId7" imgW="1752480" imgH="419040" progId="Equation.3">
                  <p:embed/>
                </p:oleObj>
              </mc:Choice>
              <mc:Fallback>
                <p:oleObj name="Equation" r:id="rId7" imgW="1752480" imgH="419040" progId="Equation.3">
                  <p:embed/>
                  <p:pic>
                    <p:nvPicPr>
                      <p:cNvPr id="0" name="Object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81600" y="4724400"/>
                        <a:ext cx="2897188"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9" name="Object 13"/>
          <p:cNvGraphicFramePr>
            <a:graphicFrameLocks noChangeAspect="1"/>
          </p:cNvGraphicFramePr>
          <p:nvPr/>
        </p:nvGraphicFramePr>
        <p:xfrm>
          <a:off x="5181600" y="5638800"/>
          <a:ext cx="2897188" cy="693738"/>
        </p:xfrm>
        <a:graphic>
          <a:graphicData uri="http://schemas.openxmlformats.org/presentationml/2006/ole">
            <mc:AlternateContent xmlns:mc="http://schemas.openxmlformats.org/markup-compatibility/2006">
              <mc:Choice xmlns:v="urn:schemas-microsoft-com:vml" Requires="v">
                <p:oleObj spid="_x0000_s6177" name="Equation" r:id="rId9" imgW="1752480" imgH="419040" progId="Equation.3">
                  <p:embed/>
                </p:oleObj>
              </mc:Choice>
              <mc:Fallback>
                <p:oleObj name="Equation" r:id="rId9" imgW="1752480" imgH="419040" progId="Equation.3">
                  <p:embed/>
                  <p:pic>
                    <p:nvPicPr>
                      <p:cNvPr id="0"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81600" y="5638800"/>
                        <a:ext cx="2897188"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p:txBody>
          <a:bodyPr/>
          <a:lstStyle/>
          <a:p>
            <a:pPr eaLnBrk="1" hangingPunct="1"/>
            <a:r>
              <a:rPr lang="en-US" smtClean="0">
                <a:solidFill>
                  <a:srgbClr val="800080"/>
                </a:solidFill>
              </a:rPr>
              <a:t>Simple Main Effects of Gender</a:t>
            </a:r>
          </a:p>
        </p:txBody>
      </p:sp>
      <p:sp>
        <p:nvSpPr>
          <p:cNvPr id="7174"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i="1" smtClean="0">
              <a:solidFill>
                <a:srgbClr val="000000"/>
              </a:solidFill>
              <a:latin typeface="Arial" charset="0"/>
              <a:cs typeface="Arial" charset="0"/>
            </a:endParaRPr>
          </a:p>
          <a:p>
            <a:pPr eaLnBrk="1" hangingPunct="1">
              <a:buFontTx/>
              <a:buNone/>
            </a:pPr>
            <a:r>
              <a:rPr lang="en-US" i="1" smtClean="0">
                <a:solidFill>
                  <a:srgbClr val="000000"/>
                </a:solidFill>
                <a:latin typeface="Arial" charset="0"/>
                <a:cs typeface="Arial" charset="0"/>
              </a:rPr>
              <a:t>SS</a:t>
            </a:r>
            <a:r>
              <a:rPr lang="en-US" smtClean="0">
                <a:solidFill>
                  <a:srgbClr val="000000"/>
                </a:solidFill>
                <a:latin typeface="Arial" charset="0"/>
                <a:cs typeface="Arial" charset="0"/>
              </a:rPr>
              <a:t> </a:t>
            </a:r>
            <a:r>
              <a:rPr lang="en-US" baseline="-30000" smtClean="0">
                <a:solidFill>
                  <a:srgbClr val="000000"/>
                </a:solidFill>
                <a:latin typeface="Arial" charset="0"/>
                <a:cs typeface="Arial" charset="0"/>
              </a:rPr>
              <a:t>Gender, stopped 2y - 7y</a:t>
            </a:r>
            <a:endParaRPr lang="en-US" smtClean="0"/>
          </a:p>
          <a:p>
            <a:pPr eaLnBrk="1" hangingPunct="1">
              <a:buFontTx/>
              <a:buNone/>
            </a:pPr>
            <a:endParaRPr lang="en-US" i="1" smtClean="0">
              <a:solidFill>
                <a:srgbClr val="000000"/>
              </a:solidFill>
              <a:latin typeface="Arial" charset="0"/>
              <a:cs typeface="Arial" charset="0"/>
            </a:endParaRPr>
          </a:p>
          <a:p>
            <a:pPr eaLnBrk="1" hangingPunct="1">
              <a:buFontTx/>
              <a:buNone/>
            </a:pPr>
            <a:r>
              <a:rPr lang="en-US" i="1" smtClean="0">
                <a:solidFill>
                  <a:srgbClr val="000000"/>
                </a:solidFill>
                <a:latin typeface="Arial" charset="0"/>
                <a:cs typeface="Arial" charset="0"/>
              </a:rPr>
              <a:t>SS</a:t>
            </a:r>
            <a:r>
              <a:rPr lang="en-US" smtClean="0">
                <a:solidFill>
                  <a:srgbClr val="000000"/>
                </a:solidFill>
                <a:latin typeface="Arial" charset="0"/>
                <a:cs typeface="Arial" charset="0"/>
              </a:rPr>
              <a:t> </a:t>
            </a:r>
            <a:r>
              <a:rPr lang="en-US" baseline="-30000" smtClean="0">
                <a:solidFill>
                  <a:srgbClr val="000000"/>
                </a:solidFill>
                <a:latin typeface="Arial" charset="0"/>
                <a:cs typeface="Arial" charset="0"/>
              </a:rPr>
              <a:t>Gender stopped 7y ‑ 12 y</a:t>
            </a:r>
            <a:r>
              <a:rPr lang="en-US" smtClean="0">
                <a:solidFill>
                  <a:srgbClr val="000000"/>
                </a:solidFill>
                <a:latin typeface="Arial" charset="0"/>
                <a:cs typeface="Arial" charset="0"/>
              </a:rPr>
              <a:t> </a:t>
            </a:r>
            <a:endParaRPr lang="en-US" smtClean="0"/>
          </a:p>
          <a:p>
            <a:pPr eaLnBrk="1" hangingPunct="1"/>
            <a:endParaRPr lang="en-US" smtClean="0"/>
          </a:p>
          <a:p>
            <a:pPr eaLnBrk="1" hangingPunct="1"/>
            <a:endParaRPr lang="en-US" smtClean="0"/>
          </a:p>
        </p:txBody>
      </p:sp>
      <p:graphicFrame>
        <p:nvGraphicFramePr>
          <p:cNvPr id="7170" name="Object 4"/>
          <p:cNvGraphicFramePr>
            <a:graphicFrameLocks noChangeAspect="1"/>
          </p:cNvGraphicFramePr>
          <p:nvPr/>
        </p:nvGraphicFramePr>
        <p:xfrm>
          <a:off x="304800" y="2057400"/>
          <a:ext cx="8053388" cy="1495425"/>
        </p:xfrm>
        <a:graphic>
          <a:graphicData uri="http://schemas.openxmlformats.org/presentationml/2006/ole">
            <mc:AlternateContent xmlns:mc="http://schemas.openxmlformats.org/markup-compatibility/2006">
              <mc:Choice xmlns:v="urn:schemas-microsoft-com:vml" Requires="v">
                <p:oleObj spid="_x0000_s7192" name="Document" r:id="rId3" imgW="6090120" imgH="1130040" progId="Word.Document.8">
                  <p:embed/>
                </p:oleObj>
              </mc:Choice>
              <mc:Fallback>
                <p:oleObj name="Document" r:id="rId3" imgW="6090120" imgH="1130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8053388"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7171" name="Object 6"/>
          <p:cNvGraphicFramePr>
            <a:graphicFrameLocks noChangeAspect="1"/>
          </p:cNvGraphicFramePr>
          <p:nvPr/>
        </p:nvGraphicFramePr>
        <p:xfrm>
          <a:off x="5334000" y="3962400"/>
          <a:ext cx="3081338" cy="692150"/>
        </p:xfrm>
        <a:graphic>
          <a:graphicData uri="http://schemas.openxmlformats.org/presentationml/2006/ole">
            <mc:AlternateContent xmlns:mc="http://schemas.openxmlformats.org/markup-compatibility/2006">
              <mc:Choice xmlns:v="urn:schemas-microsoft-com:vml" Requires="v">
                <p:oleObj spid="_x0000_s7193" name="Equation" r:id="rId5" imgW="1866600" imgH="419040" progId="Equation.3">
                  <p:embed/>
                </p:oleObj>
              </mc:Choice>
              <mc:Fallback>
                <p:oleObj name="Equation" r:id="rId5" imgW="1866600" imgH="419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0" y="3962400"/>
                        <a:ext cx="3081338"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2" name="Object 7"/>
          <p:cNvGraphicFramePr>
            <a:graphicFrameLocks noChangeAspect="1"/>
          </p:cNvGraphicFramePr>
          <p:nvPr/>
        </p:nvGraphicFramePr>
        <p:xfrm>
          <a:off x="5410200" y="5029200"/>
          <a:ext cx="3081338" cy="692150"/>
        </p:xfrm>
        <a:graphic>
          <a:graphicData uri="http://schemas.openxmlformats.org/presentationml/2006/ole">
            <mc:AlternateContent xmlns:mc="http://schemas.openxmlformats.org/markup-compatibility/2006">
              <mc:Choice xmlns:v="urn:schemas-microsoft-com:vml" Requires="v">
                <p:oleObj spid="_x0000_s7194" name="Equation" r:id="rId7" imgW="1866600" imgH="419040" progId="Equation.3">
                  <p:embed/>
                </p:oleObj>
              </mc:Choice>
              <mc:Fallback>
                <p:oleObj name="Equation" r:id="rId7" imgW="1866600" imgH="41904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5029200"/>
                        <a:ext cx="3081338"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solidFill>
                  <a:srgbClr val="800080"/>
                </a:solidFill>
              </a:rPr>
              <a:t>Simple Main Effects of Gender</a:t>
            </a:r>
          </a:p>
        </p:txBody>
      </p:sp>
      <p:sp>
        <p:nvSpPr>
          <p:cNvPr id="8196" name="Rectangle 3"/>
          <p:cNvSpPr>
            <a:spLocks noGrp="1" noChangeArrowheads="1"/>
          </p:cNvSpPr>
          <p:nvPr>
            <p:ph type="body" idx="1"/>
          </p:nvPr>
        </p:nvSpPr>
        <p:spPr/>
        <p:txBody>
          <a:bodyPr/>
          <a:lstStyle/>
          <a:p>
            <a:pPr eaLnBrk="1" hangingPunct="1"/>
            <a:r>
              <a:rPr lang="en-US" i="1" smtClean="0">
                <a:solidFill>
                  <a:srgbClr val="000000"/>
                </a:solidFill>
                <a:cs typeface="Arial" charset="0"/>
              </a:rPr>
              <a:t>MS = SS / df;      F = MS</a:t>
            </a:r>
            <a:r>
              <a:rPr lang="en-US" i="1" baseline="-25000" smtClean="0">
                <a:solidFill>
                  <a:srgbClr val="000000"/>
                </a:solidFill>
                <a:cs typeface="Arial" charset="0"/>
              </a:rPr>
              <a:t>effect</a:t>
            </a:r>
            <a:r>
              <a:rPr lang="en-US" i="1" smtClean="0">
                <a:solidFill>
                  <a:srgbClr val="000000"/>
                </a:solidFill>
                <a:cs typeface="Arial" charset="0"/>
              </a:rPr>
              <a:t> / MSE</a:t>
            </a:r>
          </a:p>
          <a:p>
            <a:pPr eaLnBrk="1" hangingPunct="1"/>
            <a:r>
              <a:rPr lang="en-US" i="1" smtClean="0">
                <a:solidFill>
                  <a:srgbClr val="000000"/>
                </a:solidFill>
                <a:cs typeface="Arial" charset="0"/>
              </a:rPr>
              <a:t>MSE </a:t>
            </a:r>
            <a:r>
              <a:rPr lang="en-US" smtClean="0">
                <a:solidFill>
                  <a:srgbClr val="000000"/>
                </a:solidFill>
                <a:cs typeface="Arial" charset="0"/>
              </a:rPr>
              <a:t>from omnibus model = 119 on 90 </a:t>
            </a:r>
            <a:r>
              <a:rPr lang="en-US" i="1" smtClean="0">
                <a:solidFill>
                  <a:srgbClr val="000000"/>
                </a:solidFill>
                <a:cs typeface="Arial" charset="0"/>
              </a:rPr>
              <a:t>df </a:t>
            </a:r>
            <a:endParaRPr lang="en-US" i="1" smtClean="0"/>
          </a:p>
          <a:p>
            <a:pPr eaLnBrk="1" hangingPunct="1"/>
            <a:endParaRPr lang="en-US" smtClean="0"/>
          </a:p>
        </p:txBody>
      </p:sp>
      <p:sp>
        <p:nvSpPr>
          <p:cNvPr id="8197"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8194" name="Object 11"/>
          <p:cNvGraphicFramePr>
            <a:graphicFrameLocks noChangeAspect="1"/>
          </p:cNvGraphicFramePr>
          <p:nvPr/>
        </p:nvGraphicFramePr>
        <p:xfrm>
          <a:off x="0" y="3810000"/>
          <a:ext cx="9598025" cy="1495425"/>
        </p:xfrm>
        <a:graphic>
          <a:graphicData uri="http://schemas.openxmlformats.org/presentationml/2006/ole">
            <mc:AlternateContent xmlns:mc="http://schemas.openxmlformats.org/markup-compatibility/2006">
              <mc:Choice xmlns:v="urn:schemas-microsoft-com:vml" Requires="v">
                <p:oleObj spid="_x0000_s8204" name="Document" r:id="rId3" imgW="6092517" imgH="947287" progId="Word.Document.8">
                  <p:embed/>
                </p:oleObj>
              </mc:Choice>
              <mc:Fallback>
                <p:oleObj name="Document" r:id="rId3" imgW="6092517" imgH="947287"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0"/>
                        <a:ext cx="9598025"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b="1" smtClean="0">
                <a:solidFill>
                  <a:srgbClr val="800080"/>
                </a:solidFill>
              </a:rPr>
              <a:t>Interaction Plot</a:t>
            </a:r>
          </a:p>
        </p:txBody>
      </p:sp>
      <p:graphicFrame>
        <p:nvGraphicFramePr>
          <p:cNvPr id="2" name="Object 3"/>
          <p:cNvGraphicFramePr>
            <a:graphicFrameLocks noChangeAspect="1"/>
          </p:cNvGraphicFramePr>
          <p:nvPr/>
        </p:nvGraphicFramePr>
        <p:xfrm>
          <a:off x="1574800" y="2717800"/>
          <a:ext cx="5643563" cy="2984500"/>
        </p:xfrm>
        <a:graphic>
          <a:graphicData uri="http://schemas.openxmlformats.org/drawingml/2006/chart">
            <c:chart xmlns:c="http://schemas.openxmlformats.org/drawingml/2006/chart" xmlns:r="http://schemas.openxmlformats.org/officeDocument/2006/relationships" r:id="rId2"/>
          </a:graphicData>
        </a:graphic>
      </p:graphicFrame>
      <p:sp>
        <p:nvSpPr>
          <p:cNvPr id="9220" name="Text Box 8"/>
          <p:cNvSpPr txBox="1">
            <a:spLocks noChangeArrowheads="1"/>
          </p:cNvSpPr>
          <p:nvPr/>
        </p:nvSpPr>
        <p:spPr bwMode="auto">
          <a:xfrm>
            <a:off x="2971800" y="5715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Smoking History</a:t>
            </a:r>
          </a:p>
        </p:txBody>
      </p:sp>
      <p:sp>
        <p:nvSpPr>
          <p:cNvPr id="9221" name="Text Box 9"/>
          <p:cNvSpPr txBox="1">
            <a:spLocks noChangeArrowheads="1"/>
          </p:cNvSpPr>
          <p:nvPr/>
        </p:nvSpPr>
        <p:spPr bwMode="auto">
          <a:xfrm>
            <a:off x="2590800" y="22098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Ability to Detect the Scent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z="4000" b="1" smtClean="0">
                <a:solidFill>
                  <a:srgbClr val="800080"/>
                </a:solidFill>
              </a:rPr>
              <a:t>Simple Main Effects of Smoking</a:t>
            </a:r>
          </a:p>
        </p:txBody>
      </p:sp>
      <p:sp>
        <p:nvSpPr>
          <p:cNvPr id="10245" name="Rectangle 3"/>
          <p:cNvSpPr>
            <a:spLocks noGrp="1" noChangeArrowheads="1"/>
          </p:cNvSpPr>
          <p:nvPr>
            <p:ph type="body" idx="1"/>
          </p:nvPr>
        </p:nvSpPr>
        <p:spPr>
          <a:xfrm>
            <a:off x="685800" y="1981200"/>
            <a:ext cx="7772400" cy="4648200"/>
          </a:xfrm>
        </p:spPr>
        <p:txBody>
          <a:bodyPr/>
          <a:lstStyle/>
          <a:p>
            <a:pPr eaLnBrk="1" hangingPunct="1">
              <a:lnSpc>
                <a:spcPct val="90000"/>
              </a:lnSpc>
            </a:pPr>
            <a:r>
              <a:rPr lang="en-US" sz="2800" i="1" smtClean="0">
                <a:solidFill>
                  <a:srgbClr val="000000"/>
                </a:solidFill>
                <a:latin typeface="Arial" charset="0"/>
                <a:cs typeface="Arial" charset="0"/>
              </a:rPr>
              <a:t>SS </a:t>
            </a:r>
            <a:r>
              <a:rPr lang="en-US" sz="2800" baseline="-30000" smtClean="0">
                <a:solidFill>
                  <a:srgbClr val="000000"/>
                </a:solidFill>
                <a:latin typeface="Arial" charset="0"/>
                <a:cs typeface="Arial" charset="0"/>
              </a:rPr>
              <a:t>Smoking history for men</a:t>
            </a:r>
            <a:r>
              <a:rPr lang="en-US" sz="2800" smtClean="0"/>
              <a:t> </a:t>
            </a:r>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800" i="1" smtClean="0">
                <a:solidFill>
                  <a:srgbClr val="000000"/>
                </a:solidFill>
                <a:latin typeface="Arial" charset="0"/>
                <a:cs typeface="Arial" charset="0"/>
              </a:rPr>
              <a:t>SS </a:t>
            </a:r>
            <a:r>
              <a:rPr lang="en-US" sz="2800" baseline="-30000" smtClean="0">
                <a:solidFill>
                  <a:srgbClr val="000000"/>
                </a:solidFill>
                <a:latin typeface="Arial" charset="0"/>
                <a:cs typeface="Arial" charset="0"/>
              </a:rPr>
              <a:t>Smoking history for women</a:t>
            </a:r>
            <a:br>
              <a:rPr lang="en-US" sz="2800" baseline="-30000" smtClean="0">
                <a:solidFill>
                  <a:srgbClr val="000000"/>
                </a:solidFill>
                <a:latin typeface="Arial" charset="0"/>
                <a:cs typeface="Arial" charset="0"/>
              </a:rPr>
            </a:br>
            <a:endParaRPr lang="en-US" sz="2800" baseline="-30000" smtClean="0">
              <a:solidFill>
                <a:srgbClr val="000000"/>
              </a:solidFill>
              <a:latin typeface="Arial" charset="0"/>
              <a:cs typeface="Arial" charset="0"/>
            </a:endParaRPr>
          </a:p>
          <a:p>
            <a:pPr eaLnBrk="1" hangingPunct="1">
              <a:lnSpc>
                <a:spcPct val="90000"/>
              </a:lnSpc>
            </a:pPr>
            <a:endParaRPr lang="en-US" sz="2800" baseline="-30000" smtClean="0">
              <a:solidFill>
                <a:srgbClr val="000000"/>
              </a:solidFill>
              <a:latin typeface="Arial" charset="0"/>
              <a:cs typeface="Arial" charset="0"/>
            </a:endParaRPr>
          </a:p>
          <a:p>
            <a:pPr eaLnBrk="1" hangingPunct="1">
              <a:lnSpc>
                <a:spcPct val="90000"/>
              </a:lnSpc>
            </a:pPr>
            <a:endParaRPr lang="en-US" sz="2800" baseline="-30000" smtClean="0">
              <a:solidFill>
                <a:srgbClr val="000000"/>
              </a:solidFill>
              <a:latin typeface="Arial" charset="0"/>
              <a:cs typeface="Arial" charset="0"/>
            </a:endParaRPr>
          </a:p>
          <a:p>
            <a:pPr eaLnBrk="1" hangingPunct="1">
              <a:lnSpc>
                <a:spcPct val="90000"/>
              </a:lnSpc>
            </a:pPr>
            <a:endParaRPr lang="en-US" sz="2800" baseline="-30000" smtClean="0">
              <a:solidFill>
                <a:srgbClr val="000000"/>
              </a:solidFill>
              <a:latin typeface="Arial" charset="0"/>
              <a:cs typeface="Arial" charset="0"/>
            </a:endParaRPr>
          </a:p>
          <a:p>
            <a:pPr eaLnBrk="1" hangingPunct="1">
              <a:lnSpc>
                <a:spcPct val="90000"/>
              </a:lnSpc>
            </a:pPr>
            <a:r>
              <a:rPr lang="en-US" sz="2800" smtClean="0">
                <a:solidFill>
                  <a:srgbClr val="000000"/>
                </a:solidFill>
                <a:cs typeface="Times New Roman" pitchFamily="18" charset="0"/>
              </a:rPr>
              <a:t>Smoking history had a significant simple main effect for women, </a:t>
            </a:r>
            <a:r>
              <a:rPr lang="en-US" sz="2800" i="1" smtClean="0">
                <a:solidFill>
                  <a:srgbClr val="000000"/>
                </a:solidFill>
                <a:cs typeface="Times New Roman" pitchFamily="18" charset="0"/>
              </a:rPr>
              <a:t>F</a:t>
            </a:r>
            <a:r>
              <a:rPr lang="en-US" sz="2800" smtClean="0">
                <a:solidFill>
                  <a:srgbClr val="000000"/>
                </a:solidFill>
                <a:cs typeface="Times New Roman" pitchFamily="18" charset="0"/>
              </a:rPr>
              <a:t>(4, 90) = 11.97,</a:t>
            </a:r>
            <a:r>
              <a:rPr lang="en-US" sz="2800" i="1" smtClean="0">
                <a:solidFill>
                  <a:srgbClr val="000000"/>
                </a:solidFill>
                <a:cs typeface="Times New Roman" pitchFamily="18" charset="0"/>
              </a:rPr>
              <a:t> p</a:t>
            </a:r>
            <a:r>
              <a:rPr lang="en-US" sz="2800" smtClean="0">
                <a:solidFill>
                  <a:srgbClr val="000000"/>
                </a:solidFill>
                <a:cs typeface="Times New Roman" pitchFamily="18" charset="0"/>
              </a:rPr>
              <a:t> &lt; .001, but not for men, </a:t>
            </a:r>
            <a:r>
              <a:rPr lang="en-US" sz="2800" i="1" smtClean="0">
                <a:solidFill>
                  <a:srgbClr val="000000"/>
                </a:solidFill>
                <a:cs typeface="Times New Roman" pitchFamily="18" charset="0"/>
              </a:rPr>
              <a:t>F</a:t>
            </a:r>
            <a:r>
              <a:rPr lang="en-US" sz="2800" smtClean="0">
                <a:solidFill>
                  <a:srgbClr val="000000"/>
                </a:solidFill>
                <a:cs typeface="Times New Roman" pitchFamily="18" charset="0"/>
              </a:rPr>
              <a:t>(4, 90) = 1.43,</a:t>
            </a:r>
            <a:r>
              <a:rPr lang="en-US" sz="2800" i="1" smtClean="0">
                <a:solidFill>
                  <a:srgbClr val="000000"/>
                </a:solidFill>
                <a:cs typeface="Times New Roman" pitchFamily="18" charset="0"/>
              </a:rPr>
              <a:t> p </a:t>
            </a:r>
            <a:r>
              <a:rPr lang="en-US" sz="2800" smtClean="0">
                <a:solidFill>
                  <a:srgbClr val="000000"/>
                </a:solidFill>
                <a:cs typeface="Times New Roman" pitchFamily="18" charset="0"/>
              </a:rPr>
              <a:t>=.23.</a:t>
            </a:r>
            <a:r>
              <a:rPr lang="en-US" sz="2800" baseline="-30000" smtClean="0">
                <a:solidFill>
                  <a:srgbClr val="000000"/>
                </a:solidFill>
                <a:cs typeface="Times New Roman" pitchFamily="18" charset="0"/>
              </a:rPr>
              <a:t> </a:t>
            </a:r>
            <a:br>
              <a:rPr lang="en-US" sz="2800" baseline="-30000" smtClean="0">
                <a:solidFill>
                  <a:srgbClr val="000000"/>
                </a:solidFill>
                <a:cs typeface="Times New Roman" pitchFamily="18" charset="0"/>
              </a:rPr>
            </a:br>
            <a:endParaRPr lang="en-US" sz="2800" smtClean="0"/>
          </a:p>
        </p:txBody>
      </p:sp>
      <p:graphicFrame>
        <p:nvGraphicFramePr>
          <p:cNvPr id="10242" name="Object 4"/>
          <p:cNvGraphicFramePr>
            <a:graphicFrameLocks noChangeAspect="1"/>
          </p:cNvGraphicFramePr>
          <p:nvPr/>
        </p:nvGraphicFramePr>
        <p:xfrm>
          <a:off x="1447800" y="2667000"/>
          <a:ext cx="5348288" cy="692150"/>
        </p:xfrm>
        <a:graphic>
          <a:graphicData uri="http://schemas.openxmlformats.org/presentationml/2006/ole">
            <mc:AlternateContent xmlns:mc="http://schemas.openxmlformats.org/markup-compatibility/2006">
              <mc:Choice xmlns:v="urn:schemas-microsoft-com:vml" Requires="v">
                <p:oleObj spid="_x0000_s10257" name="Equation" r:id="rId3" imgW="3238200" imgH="419040" progId="Equation.3">
                  <p:embed/>
                </p:oleObj>
              </mc:Choice>
              <mc:Fallback>
                <p:oleObj name="Equation" r:id="rId3" imgW="323820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667000"/>
                        <a:ext cx="5348288"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3" name="Object 5"/>
          <p:cNvGraphicFramePr>
            <a:graphicFrameLocks noChangeAspect="1"/>
          </p:cNvGraphicFramePr>
          <p:nvPr/>
        </p:nvGraphicFramePr>
        <p:xfrm>
          <a:off x="1371600" y="4114800"/>
          <a:ext cx="5557838" cy="692150"/>
        </p:xfrm>
        <a:graphic>
          <a:graphicData uri="http://schemas.openxmlformats.org/presentationml/2006/ole">
            <mc:AlternateContent xmlns:mc="http://schemas.openxmlformats.org/markup-compatibility/2006">
              <mc:Choice xmlns:v="urn:schemas-microsoft-com:vml" Requires="v">
                <p:oleObj spid="_x0000_s10258" name="Equation" r:id="rId5" imgW="3365280" imgH="419040" progId="Equation.3">
                  <p:embed/>
                </p:oleObj>
              </mc:Choice>
              <mc:Fallback>
                <p:oleObj name="Equation" r:id="rId5" imgW="336528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114800"/>
                        <a:ext cx="5557838"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b="1" smtClean="0">
                <a:solidFill>
                  <a:srgbClr val="800080"/>
                </a:solidFill>
              </a:rPr>
              <a:t>Multiple Comparisons Involving A Simple Main Effect</a:t>
            </a:r>
          </a:p>
        </p:txBody>
      </p:sp>
      <p:sp>
        <p:nvSpPr>
          <p:cNvPr id="26627" name="Rectangle 3"/>
          <p:cNvSpPr>
            <a:spLocks noGrp="1" noChangeArrowheads="1"/>
          </p:cNvSpPr>
          <p:nvPr>
            <p:ph type="body" idx="1"/>
          </p:nvPr>
        </p:nvSpPr>
        <p:spPr/>
        <p:txBody>
          <a:bodyPr/>
          <a:lstStyle/>
          <a:p>
            <a:pPr eaLnBrk="1" hangingPunct="1"/>
            <a:r>
              <a:rPr lang="en-US" smtClean="0"/>
              <a:t>Smoking had a significant simple main effect for women.</a:t>
            </a:r>
          </a:p>
          <a:p>
            <a:pPr eaLnBrk="1" hangingPunct="1"/>
            <a:r>
              <a:rPr lang="en-US" smtClean="0"/>
              <a:t>There are 5 smoking groups.</a:t>
            </a:r>
          </a:p>
          <a:p>
            <a:pPr eaLnBrk="1" hangingPunct="1"/>
            <a:r>
              <a:rPr lang="en-US" smtClean="0"/>
              <a:t>We could make 10 pairwise comparisons.</a:t>
            </a:r>
          </a:p>
          <a:p>
            <a:pPr eaLnBrk="1" hangingPunct="1"/>
            <a:r>
              <a:rPr lang="en-US" smtClean="0"/>
              <a:t>Instead, we shall make only 4 comparisons.</a:t>
            </a:r>
          </a:p>
          <a:p>
            <a:pPr eaLnBrk="1" hangingPunct="1"/>
            <a:r>
              <a:rPr lang="en-US" smtClean="0"/>
              <a:t>We compare each group of ex-smokers with those who never smoked.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b="1" smtClean="0">
                <a:solidFill>
                  <a:srgbClr val="800080"/>
                </a:solidFill>
              </a:rPr>
              <a:t>Female Ex-Smokers</a:t>
            </a:r>
            <a:br>
              <a:rPr lang="en-US" b="1" smtClean="0">
                <a:solidFill>
                  <a:srgbClr val="800080"/>
                </a:solidFill>
              </a:rPr>
            </a:br>
            <a:r>
              <a:rPr lang="en-US" b="1" smtClean="0">
                <a:solidFill>
                  <a:srgbClr val="800080"/>
                </a:solidFill>
              </a:rPr>
              <a:t>vs. Never Smokers</a:t>
            </a:r>
          </a:p>
        </p:txBody>
      </p:sp>
      <p:sp>
        <p:nvSpPr>
          <p:cNvPr id="11269" name="Rectangle 3"/>
          <p:cNvSpPr>
            <a:spLocks noGrp="1" noChangeArrowheads="1"/>
          </p:cNvSpPr>
          <p:nvPr>
            <p:ph type="body" idx="1"/>
          </p:nvPr>
        </p:nvSpPr>
        <p:spPr/>
        <p:txBody>
          <a:bodyPr/>
          <a:lstStyle/>
          <a:p>
            <a:pPr eaLnBrk="1" hangingPunct="1"/>
            <a:r>
              <a:rPr lang="en-US" smtClean="0"/>
              <a:t>There is a special procedure to compare each treatment mean with a control group mean (Dunnett).</a:t>
            </a:r>
          </a:p>
          <a:p>
            <a:pPr eaLnBrk="1" hangingPunct="1"/>
            <a:r>
              <a:rPr lang="en-US" smtClean="0"/>
              <a:t>I’ll use a Bonferroni procedure instead.</a:t>
            </a:r>
          </a:p>
          <a:p>
            <a:pPr eaLnBrk="1" hangingPunct="1"/>
            <a:endParaRPr lang="en-US" smtClean="0"/>
          </a:p>
          <a:p>
            <a:pPr eaLnBrk="1" hangingPunct="1"/>
            <a:endParaRPr lang="en-US" smtClean="0"/>
          </a:p>
          <a:p>
            <a:pPr eaLnBrk="1" hangingPunct="1"/>
            <a:r>
              <a:rPr lang="en-US" smtClean="0">
                <a:solidFill>
                  <a:srgbClr val="000000"/>
                </a:solidFill>
                <a:cs typeface="Times New Roman" pitchFamily="18" charset="0"/>
              </a:rPr>
              <a:t>The denominator for each</a:t>
            </a:r>
            <a:r>
              <a:rPr lang="en-US" i="1" smtClean="0">
                <a:solidFill>
                  <a:srgbClr val="000000"/>
                </a:solidFill>
                <a:cs typeface="Times New Roman" pitchFamily="18" charset="0"/>
              </a:rPr>
              <a:t> t</a:t>
            </a:r>
            <a:r>
              <a:rPr lang="en-US" smtClean="0">
                <a:solidFill>
                  <a:srgbClr val="000000"/>
                </a:solidFill>
                <a:cs typeface="Times New Roman" pitchFamily="18" charset="0"/>
              </a:rPr>
              <a:t> will be:</a:t>
            </a:r>
          </a:p>
        </p:txBody>
      </p:sp>
      <p:graphicFrame>
        <p:nvGraphicFramePr>
          <p:cNvPr id="11266" name="Object 4"/>
          <p:cNvGraphicFramePr>
            <a:graphicFrameLocks noChangeAspect="1"/>
          </p:cNvGraphicFramePr>
          <p:nvPr/>
        </p:nvGraphicFramePr>
        <p:xfrm>
          <a:off x="2514600" y="4495800"/>
          <a:ext cx="2439988" cy="579438"/>
        </p:xfrm>
        <a:graphic>
          <a:graphicData uri="http://schemas.openxmlformats.org/presentationml/2006/ole">
            <mc:AlternateContent xmlns:mc="http://schemas.openxmlformats.org/markup-compatibility/2006">
              <mc:Choice xmlns:v="urn:schemas-microsoft-com:vml" Requires="v">
                <p:oleObj spid="_x0000_s11281" name="Equation" r:id="rId3" imgW="1282680" imgH="304560" progId="Equation.3">
                  <p:embed/>
                </p:oleObj>
              </mc:Choice>
              <mc:Fallback>
                <p:oleObj name="Equation" r:id="rId3" imgW="1282680" imgH="30456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495800"/>
                        <a:ext cx="24399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7" name="Object 5"/>
          <p:cNvGraphicFramePr>
            <a:graphicFrameLocks noChangeAspect="1"/>
          </p:cNvGraphicFramePr>
          <p:nvPr/>
        </p:nvGraphicFramePr>
        <p:xfrm>
          <a:off x="2286000" y="6096000"/>
          <a:ext cx="3903663" cy="527050"/>
        </p:xfrm>
        <a:graphic>
          <a:graphicData uri="http://schemas.openxmlformats.org/presentationml/2006/ole">
            <mc:AlternateContent xmlns:mc="http://schemas.openxmlformats.org/markup-compatibility/2006">
              <mc:Choice xmlns:v="urn:schemas-microsoft-com:vml" Requires="v">
                <p:oleObj spid="_x0000_s11282" name="Equation" r:id="rId5" imgW="1879560" imgH="253800" progId="Equation.3">
                  <p:embed/>
                </p:oleObj>
              </mc:Choice>
              <mc:Fallback>
                <p:oleObj name="Equation" r:id="rId5" imgW="1879560" imgH="2538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6096000"/>
                        <a:ext cx="3903663"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0" y="1981200"/>
            <a:ext cx="7772400" cy="4114800"/>
          </a:xfrm>
        </p:spPr>
        <p:txBody>
          <a:bodyPr/>
          <a:lstStyle/>
          <a:p>
            <a:pPr eaLnBrk="1" hangingPunct="1">
              <a:lnSpc>
                <a:spcPct val="90000"/>
              </a:lnSpc>
              <a:buFontTx/>
              <a:buNone/>
            </a:pPr>
            <a:r>
              <a:rPr lang="en-US" sz="2800" dirty="0" smtClean="0">
                <a:solidFill>
                  <a:srgbClr val="000000"/>
                </a:solidFill>
                <a:latin typeface="Arial" charset="0"/>
                <a:cs typeface="Times New Roman" pitchFamily="18" charset="0"/>
              </a:rPr>
              <a:t> </a:t>
            </a: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2800"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endParaRPr lang="en-US" sz="1800" b="1" dirty="0" smtClean="0">
              <a:solidFill>
                <a:schemeClr val="accent2"/>
              </a:solidFill>
              <a:latin typeface="Arial" charset="0"/>
              <a:cs typeface="Arial" charset="0"/>
            </a:endParaRPr>
          </a:p>
          <a:p>
            <a:pPr eaLnBrk="1" hangingPunct="1">
              <a:lnSpc>
                <a:spcPct val="90000"/>
              </a:lnSpc>
            </a:pPr>
            <a:r>
              <a:rPr lang="en-US" sz="2800" dirty="0">
                <a:hlinkClick r:id="rId3"/>
              </a:rPr>
              <a:t>Obtaining Exact Significance Levels With SPSS </a:t>
            </a:r>
            <a:endParaRPr lang="en-US" sz="2800" dirty="0" smtClean="0"/>
          </a:p>
        </p:txBody>
      </p:sp>
      <p:graphicFrame>
        <p:nvGraphicFramePr>
          <p:cNvPr id="12290" name="Object 5"/>
          <p:cNvGraphicFramePr>
            <a:graphicFrameLocks noChangeAspect="1"/>
          </p:cNvGraphicFramePr>
          <p:nvPr/>
        </p:nvGraphicFramePr>
        <p:xfrm>
          <a:off x="304800" y="609600"/>
          <a:ext cx="8281988" cy="1746250"/>
        </p:xfrm>
        <a:graphic>
          <a:graphicData uri="http://schemas.openxmlformats.org/presentationml/2006/ole">
            <mc:AlternateContent xmlns:mc="http://schemas.openxmlformats.org/markup-compatibility/2006">
              <mc:Choice xmlns:v="urn:schemas-microsoft-com:vml" Requires="v">
                <p:oleObj spid="_x0000_s12299" name="Document" r:id="rId4" imgW="6544080" imgH="1379160" progId="Word.Document.8">
                  <p:embed/>
                </p:oleObj>
              </mc:Choice>
              <mc:Fallback>
                <p:oleObj name="Document" r:id="rId4" imgW="6544080" imgH="1379160"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09600"/>
                        <a:ext cx="8281988" cy="174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229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438400"/>
            <a:ext cx="5246688"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solidFill>
                  <a:srgbClr val="800080"/>
                </a:solidFill>
              </a:rPr>
              <a:t>Multiple Comparisons</a:t>
            </a:r>
            <a:br>
              <a:rPr lang="en-US" b="1" smtClean="0">
                <a:solidFill>
                  <a:srgbClr val="800080"/>
                </a:solidFill>
              </a:rPr>
            </a:br>
            <a:r>
              <a:rPr lang="en-US" b="1" smtClean="0">
                <a:solidFill>
                  <a:srgbClr val="800080"/>
                </a:solidFill>
              </a:rPr>
              <a:t> Involving a Main Effect</a:t>
            </a:r>
          </a:p>
        </p:txBody>
      </p:sp>
      <p:sp>
        <p:nvSpPr>
          <p:cNvPr id="27651" name="Rectangle 3"/>
          <p:cNvSpPr>
            <a:spLocks noGrp="1" noChangeArrowheads="1"/>
          </p:cNvSpPr>
          <p:nvPr>
            <p:ph type="body" idx="1"/>
          </p:nvPr>
        </p:nvSpPr>
        <p:spPr/>
        <p:txBody>
          <a:bodyPr/>
          <a:lstStyle/>
          <a:p>
            <a:pPr eaLnBrk="1" hangingPunct="1">
              <a:lnSpc>
                <a:spcPct val="90000"/>
              </a:lnSpc>
            </a:pPr>
            <a:r>
              <a:rPr lang="en-US" dirty="0" smtClean="0"/>
              <a:t>Usually done only if the main effect is significant and not involved in any significant interaction.</a:t>
            </a:r>
          </a:p>
          <a:p>
            <a:pPr eaLnBrk="1" hangingPunct="1">
              <a:lnSpc>
                <a:spcPct val="90000"/>
              </a:lnSpc>
            </a:pPr>
            <a:r>
              <a:rPr lang="en-US" dirty="0" smtClean="0"/>
              <a:t>For pedagogical purposes, I shall make pairwise comparisons among the marginal means for smoking.</a:t>
            </a:r>
          </a:p>
          <a:p>
            <a:pPr eaLnBrk="1" hangingPunct="1">
              <a:lnSpc>
                <a:spcPct val="90000"/>
              </a:lnSpc>
            </a:pPr>
            <a:r>
              <a:rPr lang="en-US" dirty="0" smtClean="0"/>
              <a:t>Here I use Bonferroni, usually I would use REGWQ.</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b="1" smtClean="0">
                <a:solidFill>
                  <a:srgbClr val="800080"/>
                </a:solidFill>
              </a:rPr>
              <a:t>Partitioning the </a:t>
            </a:r>
            <a:r>
              <a:rPr lang="en-US" b="1" i="1" smtClean="0">
                <a:solidFill>
                  <a:srgbClr val="800080"/>
                </a:solidFill>
              </a:rPr>
              <a:t>SS</a:t>
            </a:r>
            <a:r>
              <a:rPr lang="en-US" b="1" i="1" baseline="-25000" smtClean="0">
                <a:solidFill>
                  <a:srgbClr val="800080"/>
                </a:solidFill>
              </a:rPr>
              <a:t>total</a:t>
            </a:r>
          </a:p>
        </p:txBody>
      </p:sp>
      <p:sp>
        <p:nvSpPr>
          <p:cNvPr id="1028" name="Rectangle 3"/>
          <p:cNvSpPr>
            <a:spLocks noGrp="1" noChangeArrowheads="1"/>
          </p:cNvSpPr>
          <p:nvPr>
            <p:ph type="body" idx="1"/>
          </p:nvPr>
        </p:nvSpPr>
        <p:spPr/>
        <p:txBody>
          <a:bodyPr/>
          <a:lstStyle/>
          <a:p>
            <a:pPr eaLnBrk="1" hangingPunct="1"/>
            <a:r>
              <a:rPr lang="en-US" smtClean="0"/>
              <a:t>The total </a:t>
            </a:r>
            <a:r>
              <a:rPr lang="en-US" i="1" smtClean="0"/>
              <a:t>SS</a:t>
            </a:r>
            <a:r>
              <a:rPr lang="en-US" smtClean="0"/>
              <a:t> is divided into two sources</a:t>
            </a:r>
          </a:p>
          <a:p>
            <a:pPr lvl="1" eaLnBrk="1" hangingPunct="1"/>
            <a:r>
              <a:rPr lang="en-US" smtClean="0"/>
              <a:t>Cells or Model SS</a:t>
            </a:r>
          </a:p>
          <a:p>
            <a:pPr lvl="1" eaLnBrk="1" hangingPunct="1"/>
            <a:r>
              <a:rPr lang="en-US" smtClean="0"/>
              <a:t>Error SS</a:t>
            </a:r>
          </a:p>
          <a:p>
            <a:pPr lvl="1" eaLnBrk="1" hangingPunct="1"/>
            <a:r>
              <a:rPr lang="en-US" smtClean="0"/>
              <a:t>The model is </a:t>
            </a:r>
          </a:p>
        </p:txBody>
      </p:sp>
      <p:graphicFrame>
        <p:nvGraphicFramePr>
          <p:cNvPr id="1026" name="Object 4"/>
          <p:cNvGraphicFramePr>
            <a:graphicFrameLocks noChangeAspect="1"/>
          </p:cNvGraphicFramePr>
          <p:nvPr/>
        </p:nvGraphicFramePr>
        <p:xfrm>
          <a:off x="1006475" y="4343400"/>
          <a:ext cx="6175375" cy="798513"/>
        </p:xfrm>
        <a:graphic>
          <a:graphicData uri="http://schemas.openxmlformats.org/presentationml/2006/ole">
            <mc:AlternateContent xmlns:mc="http://schemas.openxmlformats.org/markup-compatibility/2006">
              <mc:Choice xmlns:v="urn:schemas-microsoft-com:vml" Requires="v">
                <p:oleObj spid="_x0000_s1035" name="Equation" r:id="rId3" imgW="1866600" imgH="241200" progId="Equation.3">
                  <p:embed/>
                </p:oleObj>
              </mc:Choice>
              <mc:Fallback>
                <p:oleObj name="Equation" r:id="rId3" imgW="1866600" imgH="241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75" y="4343400"/>
                        <a:ext cx="6175375" cy="798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US" b="1" smtClean="0">
                <a:solidFill>
                  <a:srgbClr val="800080"/>
                </a:solidFill>
              </a:rPr>
              <a:t>Bonferroni Tests,</a:t>
            </a:r>
            <a:br>
              <a:rPr lang="en-US" b="1" smtClean="0">
                <a:solidFill>
                  <a:srgbClr val="800080"/>
                </a:solidFill>
              </a:rPr>
            </a:br>
            <a:r>
              <a:rPr lang="en-US" b="1" smtClean="0">
                <a:solidFill>
                  <a:srgbClr val="800080"/>
                </a:solidFill>
              </a:rPr>
              <a:t> Main Effect of Smoking</a:t>
            </a:r>
          </a:p>
        </p:txBody>
      </p:sp>
      <p:sp>
        <p:nvSpPr>
          <p:cNvPr id="13316" name="Rectangle 3"/>
          <p:cNvSpPr>
            <a:spLocks noGrp="1" noChangeArrowheads="1"/>
          </p:cNvSpPr>
          <p:nvPr>
            <p:ph type="body" idx="1"/>
          </p:nvPr>
        </p:nvSpPr>
        <p:spPr>
          <a:xfrm>
            <a:off x="685800" y="1981200"/>
            <a:ext cx="7772400" cy="4419600"/>
          </a:xfrm>
        </p:spPr>
        <p:txBody>
          <a:bodyPr/>
          <a:lstStyle/>
          <a:p>
            <a:pPr eaLnBrk="1" hangingPunct="1"/>
            <a:r>
              <a:rPr lang="en-US" i="1" smtClean="0"/>
              <a:t>c</a:t>
            </a:r>
            <a:r>
              <a:rPr lang="en-US" smtClean="0"/>
              <a:t> = 10, so adj. criterion = .05 / 10 = .005.</a:t>
            </a:r>
          </a:p>
          <a:p>
            <a:pPr eaLnBrk="1" hangingPunct="1"/>
            <a:r>
              <a:rPr lang="en-US" i="1" smtClean="0">
                <a:solidFill>
                  <a:srgbClr val="000000"/>
                </a:solidFill>
                <a:cs typeface="Arial" charset="0"/>
              </a:rPr>
              <a:t>n’</a:t>
            </a:r>
            <a:r>
              <a:rPr lang="en-US" smtClean="0">
                <a:solidFill>
                  <a:srgbClr val="000000"/>
                </a:solidFill>
                <a:cs typeface="Arial" charset="0"/>
              </a:rPr>
              <a:t>s are 20:   20 scores went into each mean.</a:t>
            </a:r>
            <a:r>
              <a:rPr lang="en-US" smtClean="0"/>
              <a:t> </a:t>
            </a:r>
          </a:p>
        </p:txBody>
      </p:sp>
      <p:graphicFrame>
        <p:nvGraphicFramePr>
          <p:cNvPr id="13314" name="Object 4"/>
          <p:cNvGraphicFramePr>
            <a:graphicFrameLocks noChangeAspect="1"/>
          </p:cNvGraphicFramePr>
          <p:nvPr/>
        </p:nvGraphicFramePr>
        <p:xfrm>
          <a:off x="609600" y="3657600"/>
          <a:ext cx="7769225" cy="2903538"/>
        </p:xfrm>
        <a:graphic>
          <a:graphicData uri="http://schemas.openxmlformats.org/presentationml/2006/ole">
            <mc:AlternateContent xmlns:mc="http://schemas.openxmlformats.org/markup-compatibility/2006">
              <mc:Choice xmlns:v="urn:schemas-microsoft-com:vml" Requires="v">
                <p:oleObj spid="_x0000_s13323" name="Document" r:id="rId3" imgW="6544080" imgH="2444400" progId="Word.Document.8">
                  <p:embed/>
                </p:oleObj>
              </mc:Choice>
              <mc:Fallback>
                <p:oleObj name="Document" r:id="rId3" imgW="6544080" imgH="244440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657600"/>
                        <a:ext cx="7769225" cy="290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89" name="Group 45"/>
          <p:cNvGraphicFramePr>
            <a:graphicFrameLocks noGrp="1"/>
          </p:cNvGraphicFramePr>
          <p:nvPr/>
        </p:nvGraphicFramePr>
        <p:xfrm>
          <a:off x="1905000" y="1828800"/>
          <a:ext cx="4419600" cy="3479800"/>
        </p:xfrm>
        <a:graphic>
          <a:graphicData uri="http://schemas.openxmlformats.org/drawingml/2006/table">
            <a:tbl>
              <a:tblPr/>
              <a:tblGrid>
                <a:gridCol w="3048000"/>
                <a:gridCol w="1371600"/>
              </a:tblGrid>
              <a:tr h="736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Smoking History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Mean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&lt; 1 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25.0</a:t>
                      </a:r>
                      <a:r>
                        <a:rPr kumimoji="0" lang="en-US" sz="2800" b="0" i="0" u="none" strike="noStrike" cap="none" normalizeH="0" baseline="30000" smtClean="0">
                          <a:ln>
                            <a:noFill/>
                          </a:ln>
                          <a:solidFill>
                            <a:schemeClr val="tx1"/>
                          </a:solidFill>
                          <a:effectLst/>
                          <a:latin typeface="Times New Roman" pitchFamily="18" charset="0"/>
                        </a:rPr>
                        <a:t>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1m - 2y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28.5</a:t>
                      </a:r>
                      <a:r>
                        <a:rPr kumimoji="0" lang="en-US" sz="2800" b="0" i="0" u="none" strike="noStrike" cap="none" normalizeH="0" baseline="30000" smtClean="0">
                          <a:ln>
                            <a:noFill/>
                          </a:ln>
                          <a:solidFill>
                            <a:schemeClr val="tx1"/>
                          </a:solidFill>
                          <a:effectLst/>
                          <a:latin typeface="Times New Roman" pitchFamily="18" charset="0"/>
                        </a:rPr>
                        <a:t>AB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2y - 7y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35.0</a:t>
                      </a:r>
                      <a:r>
                        <a:rPr kumimoji="0" lang="en-US" sz="2800" b="0" i="0" u="none" strike="noStrike" cap="none" normalizeH="0" baseline="30000" smtClean="0">
                          <a:ln>
                            <a:noFill/>
                          </a:ln>
                          <a:solidFill>
                            <a:schemeClr val="tx1"/>
                          </a:solidFill>
                          <a:effectLst/>
                          <a:latin typeface="Times New Roman" pitchFamily="18" charset="0"/>
                        </a:rPr>
                        <a:t>BC</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7y - 12y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39.0</a:t>
                      </a:r>
                      <a:r>
                        <a:rPr kumimoji="0" lang="en-US" sz="2800" b="0" i="0" u="none" strike="noStrike" cap="none" normalizeH="0" baseline="30000" smtClean="0">
                          <a:ln>
                            <a:noFill/>
                          </a:ln>
                          <a:solidFill>
                            <a:schemeClr val="tx1"/>
                          </a:solidFill>
                          <a:effectLst/>
                          <a:latin typeface="Times New Roman" pitchFamily="18" charset="0"/>
                        </a:rPr>
                        <a:t>CD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Never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45.0</a:t>
                      </a:r>
                      <a:r>
                        <a:rPr kumimoji="0" lang="en-US" sz="2800" b="0" i="0" u="none" strike="noStrike" cap="none" normalizeH="0" baseline="30000" smtClean="0">
                          <a:ln>
                            <a:noFill/>
                          </a:ln>
                          <a:solidFill>
                            <a:schemeClr val="tx1"/>
                          </a:solidFill>
                          <a:effectLst/>
                          <a:latin typeface="Times New Roman" pitchFamily="18" charset="0"/>
                        </a:rPr>
                        <a:t>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97" name="Text Box 42"/>
          <p:cNvSpPr txBox="1">
            <a:spLocks noChangeArrowheads="1"/>
          </p:cNvSpPr>
          <p:nvPr/>
        </p:nvSpPr>
        <p:spPr bwMode="auto">
          <a:xfrm>
            <a:off x="1447800" y="5562600"/>
            <a:ext cx="6019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Means sharing a superscript do not differ from one another at the .05 level.</a:t>
            </a:r>
          </a:p>
        </p:txBody>
      </p:sp>
      <p:sp>
        <p:nvSpPr>
          <p:cNvPr id="28698" name="Rectangle 43"/>
          <p:cNvSpPr>
            <a:spLocks noGrp="1" noChangeArrowheads="1"/>
          </p:cNvSpPr>
          <p:nvPr>
            <p:ph type="title"/>
          </p:nvPr>
        </p:nvSpPr>
        <p:spPr/>
        <p:txBody>
          <a:bodyPr/>
          <a:lstStyle/>
          <a:p>
            <a:pPr eaLnBrk="1" hangingPunct="1"/>
            <a:r>
              <a:rPr lang="en-US" b="1" smtClean="0">
                <a:solidFill>
                  <a:srgbClr val="800080"/>
                </a:solidFill>
              </a:rPr>
              <a:t>Results of Bonferroni Test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lstStyle/>
          <a:p>
            <a:pPr eaLnBrk="1" hangingPunct="1"/>
            <a:r>
              <a:rPr lang="en-US" b="1" smtClean="0">
                <a:solidFill>
                  <a:srgbClr val="800080"/>
                </a:solidFill>
              </a:rPr>
              <a:t>Eta-Squared</a:t>
            </a:r>
          </a:p>
        </p:txBody>
      </p:sp>
      <p:sp>
        <p:nvSpPr>
          <p:cNvPr id="14342"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14338" name="Object 4"/>
          <p:cNvGraphicFramePr>
            <a:graphicFrameLocks noChangeAspect="1"/>
          </p:cNvGraphicFramePr>
          <p:nvPr/>
        </p:nvGraphicFramePr>
        <p:xfrm>
          <a:off x="5526088" y="4724400"/>
          <a:ext cx="2116137" cy="692150"/>
        </p:xfrm>
        <a:graphic>
          <a:graphicData uri="http://schemas.openxmlformats.org/presentationml/2006/ole">
            <mc:AlternateContent xmlns:mc="http://schemas.openxmlformats.org/markup-compatibility/2006">
              <mc:Choice xmlns:v="urn:schemas-microsoft-com:vml" Requires="v">
                <p:oleObj spid="_x0000_s14359" name="Equation" r:id="rId3" imgW="1282680" imgH="419040" progId="Equation.3">
                  <p:embed/>
                </p:oleObj>
              </mc:Choice>
              <mc:Fallback>
                <p:oleObj name="Equation" r:id="rId3" imgW="128268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6088" y="4724400"/>
                        <a:ext cx="2116137"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39" name="Object 5"/>
          <p:cNvGraphicFramePr>
            <a:graphicFrameLocks noChangeAspect="1"/>
          </p:cNvGraphicFramePr>
          <p:nvPr/>
        </p:nvGraphicFramePr>
        <p:xfrm>
          <a:off x="5343525" y="3352800"/>
          <a:ext cx="2120900" cy="693738"/>
        </p:xfrm>
        <a:graphic>
          <a:graphicData uri="http://schemas.openxmlformats.org/presentationml/2006/ole">
            <mc:AlternateContent xmlns:mc="http://schemas.openxmlformats.org/markup-compatibility/2006">
              <mc:Choice xmlns:v="urn:schemas-microsoft-com:vml" Requires="v">
                <p:oleObj spid="_x0000_s14360" name="Equation" r:id="rId5" imgW="1282680" imgH="419040" progId="Equation.3">
                  <p:embed/>
                </p:oleObj>
              </mc:Choice>
              <mc:Fallback>
                <p:oleObj name="Equation" r:id="rId5" imgW="128268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3525" y="3352800"/>
                        <a:ext cx="21209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340" name="Object 6"/>
          <p:cNvGraphicFramePr>
            <a:graphicFrameLocks noChangeAspect="1"/>
          </p:cNvGraphicFramePr>
          <p:nvPr/>
        </p:nvGraphicFramePr>
        <p:xfrm>
          <a:off x="5410200" y="2133600"/>
          <a:ext cx="2120900" cy="693738"/>
        </p:xfrm>
        <a:graphic>
          <a:graphicData uri="http://schemas.openxmlformats.org/presentationml/2006/ole">
            <mc:AlternateContent xmlns:mc="http://schemas.openxmlformats.org/markup-compatibility/2006">
              <mc:Choice xmlns:v="urn:schemas-microsoft-com:vml" Requires="v">
                <p:oleObj spid="_x0000_s14361" name="Equation" r:id="rId7" imgW="1282680" imgH="419040" progId="Equation.3">
                  <p:embed/>
                </p:oleObj>
              </mc:Choice>
              <mc:Fallback>
                <p:oleObj name="Equation" r:id="rId7" imgW="128268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10200" y="2133600"/>
                        <a:ext cx="21209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Eta-Squared</a:t>
            </a:r>
          </a:p>
        </p:txBody>
      </p:sp>
      <p:sp>
        <p:nvSpPr>
          <p:cNvPr id="10245" name="Rectangle 3"/>
          <p:cNvSpPr>
            <a:spLocks noGrp="1" noChangeArrowheads="1"/>
          </p:cNvSpPr>
          <p:nvPr>
            <p:ph type="body" sz="half" idx="1"/>
          </p:nvPr>
        </p:nvSpPr>
        <p:spPr>
          <a:xfrm>
            <a:off x="685800" y="1981200"/>
            <a:ext cx="7315200" cy="4114800"/>
          </a:xfrm>
        </p:spPr>
        <p:txBody>
          <a:bodyPr/>
          <a:lstStyle/>
          <a:p>
            <a:pPr eaLnBrk="1" hangingPunct="1">
              <a:spcAft>
                <a:spcPct val="20000"/>
              </a:spcAft>
            </a:pPr>
            <a:r>
              <a:rPr lang="en-US" sz="2800" smtClean="0"/>
              <a:t>Compute the </a:t>
            </a:r>
            <a:r>
              <a:rPr lang="en-US" sz="2800" i="1" smtClean="0"/>
              <a:t>F</a:t>
            </a:r>
            <a:r>
              <a:rPr lang="en-US" sz="2800" smtClean="0"/>
              <a:t> that would be obtained were all other effects excluded from the model.</a:t>
            </a:r>
          </a:p>
          <a:p>
            <a:pPr eaLnBrk="1" hangingPunct="1">
              <a:spcAft>
                <a:spcPct val="20000"/>
              </a:spcAft>
            </a:pPr>
            <a:r>
              <a:rPr lang="en-US" sz="2800" smtClean="0"/>
              <a:t>For gender,</a:t>
            </a:r>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a:p>
            <a:pPr eaLnBrk="1" hangingPunct="1">
              <a:spcAft>
                <a:spcPct val="20000"/>
              </a:spcAft>
            </a:pPr>
            <a:endParaRPr lang="en-US" sz="2800" smtClean="0"/>
          </a:p>
        </p:txBody>
      </p:sp>
      <p:graphicFrame>
        <p:nvGraphicFramePr>
          <p:cNvPr id="10242" name="Object 7"/>
          <p:cNvGraphicFramePr>
            <a:graphicFrameLocks noGrp="1" noChangeAspect="1"/>
          </p:cNvGraphicFramePr>
          <p:nvPr>
            <p:ph sz="quarter" idx="2"/>
          </p:nvPr>
        </p:nvGraphicFramePr>
        <p:xfrm>
          <a:off x="1295400" y="3810000"/>
          <a:ext cx="3629025" cy="979488"/>
        </p:xfrm>
        <a:graphic>
          <a:graphicData uri="http://schemas.openxmlformats.org/presentationml/2006/ole">
            <mc:AlternateContent xmlns:mc="http://schemas.openxmlformats.org/markup-compatibility/2006">
              <mc:Choice xmlns:v="urn:schemas-microsoft-com:vml" Requires="v">
                <p:oleObj spid="_x0000_s58378" name="Equation" r:id="rId3" imgW="1600200" imgH="431640" progId="Equation.3">
                  <p:embed/>
                </p:oleObj>
              </mc:Choice>
              <mc:Fallback>
                <p:oleObj name="Equation" r:id="rId3" imgW="16002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3629025" cy="979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9"/>
          <p:cNvGraphicFramePr>
            <a:graphicFrameLocks noGrp="1" noChangeAspect="1"/>
          </p:cNvGraphicFramePr>
          <p:nvPr>
            <p:ph sz="quarter" idx="3"/>
          </p:nvPr>
        </p:nvGraphicFramePr>
        <p:xfrm>
          <a:off x="609600" y="5029200"/>
          <a:ext cx="7038975" cy="950913"/>
        </p:xfrm>
        <a:graphic>
          <a:graphicData uri="http://schemas.openxmlformats.org/presentationml/2006/ole">
            <mc:AlternateContent xmlns:mc="http://schemas.openxmlformats.org/markup-compatibility/2006">
              <mc:Choice xmlns:v="urn:schemas-microsoft-com:vml" Requires="v">
                <p:oleObj spid="_x0000_s58379" name="Equation" r:id="rId5" imgW="3098520" imgH="419040" progId="Equation.3">
                  <p:embed/>
                </p:oleObj>
              </mc:Choice>
              <mc:Fallback>
                <p:oleObj name="Equation" r:id="rId5" imgW="309852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029200"/>
                        <a:ext cx="7038975" cy="950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1407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smtClean="0">
                <a:solidFill>
                  <a:srgbClr val="800080"/>
                </a:solidFill>
              </a:rPr>
              <a:t>CI</a:t>
            </a:r>
            <a:r>
              <a:rPr lang="en-US" b="1" baseline="-25000" dirty="0" smtClean="0">
                <a:solidFill>
                  <a:srgbClr val="800080"/>
                </a:solidFill>
              </a:rPr>
              <a:t>.90</a:t>
            </a:r>
            <a:r>
              <a:rPr lang="en-US" b="1" dirty="0" smtClean="0">
                <a:solidFill>
                  <a:srgbClr val="800080"/>
                </a:solidFill>
              </a:rPr>
              <a:t> Eta-Squared</a:t>
            </a:r>
          </a:p>
        </p:txBody>
      </p:sp>
      <p:sp>
        <p:nvSpPr>
          <p:cNvPr id="23555" name="Content Placeholder 5"/>
          <p:cNvSpPr>
            <a:spLocks noGrp="1"/>
          </p:cNvSpPr>
          <p:nvPr>
            <p:ph idx="1"/>
          </p:nvPr>
        </p:nvSpPr>
        <p:spPr/>
        <p:txBody>
          <a:bodyPr/>
          <a:lstStyle/>
          <a:p>
            <a:pPr eaLnBrk="1" hangingPunct="1"/>
            <a:endParaRPr lang="en-US" smtClean="0"/>
          </a:p>
        </p:txBody>
      </p:sp>
      <p:sp>
        <p:nvSpPr>
          <p:cNvPr id="2" name="TextBox 1"/>
          <p:cNvSpPr txBox="1"/>
          <p:nvPr/>
        </p:nvSpPr>
        <p:spPr>
          <a:xfrm>
            <a:off x="1066800" y="5867400"/>
            <a:ext cx="6477000" cy="830997"/>
          </a:xfrm>
          <a:prstGeom prst="rect">
            <a:avLst/>
          </a:prstGeom>
          <a:noFill/>
        </p:spPr>
        <p:txBody>
          <a:bodyPr wrap="square" rtlCol="0">
            <a:spAutoFit/>
          </a:bodyPr>
          <a:lstStyle/>
          <a:p>
            <a:r>
              <a:rPr lang="en-US" dirty="0">
                <a:hlinkClick r:id="rId2"/>
              </a:rPr>
              <a:t>CI-R2-SPSS.zip</a:t>
            </a:r>
            <a:r>
              <a:rPr lang="en-US" dirty="0"/>
              <a:t> -- Construct Confidence Interval for </a:t>
            </a:r>
            <a:r>
              <a:rPr lang="en-US" i="1" dirty="0"/>
              <a:t>R</a:t>
            </a:r>
            <a:r>
              <a:rPr lang="en-US" i="1" baseline="30000" dirty="0"/>
              <a:t>2</a:t>
            </a:r>
            <a:r>
              <a:rPr lang="en-US" dirty="0"/>
              <a:t> from regression analysis</a:t>
            </a:r>
            <a:endParaRPr lang="en-US" dirty="0"/>
          </a:p>
        </p:txBody>
      </p:sp>
      <p:pic>
        <p:nvPicPr>
          <p:cNvPr id="593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005013"/>
            <a:ext cx="8915400" cy="3651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0007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dirty="0" smtClean="0">
                <a:solidFill>
                  <a:srgbClr val="800080"/>
                </a:solidFill>
              </a:rPr>
              <a:t>CI</a:t>
            </a:r>
            <a:r>
              <a:rPr lang="en-US" b="1" baseline="-25000" dirty="0" smtClean="0">
                <a:solidFill>
                  <a:srgbClr val="800080"/>
                </a:solidFill>
              </a:rPr>
              <a:t>.90</a:t>
            </a:r>
            <a:r>
              <a:rPr lang="en-US" b="1" dirty="0" smtClean="0">
                <a:solidFill>
                  <a:srgbClr val="800080"/>
                </a:solidFill>
              </a:rPr>
              <a:t> Eta-Squared</a:t>
            </a:r>
          </a:p>
        </p:txBody>
      </p:sp>
      <p:sp>
        <p:nvSpPr>
          <p:cNvPr id="23555" name="Content Placeholder 5"/>
          <p:cNvSpPr>
            <a:spLocks noGrp="1"/>
          </p:cNvSpPr>
          <p:nvPr>
            <p:ph idx="1"/>
          </p:nvPr>
        </p:nvSpPr>
        <p:spPr/>
        <p:txBody>
          <a:bodyPr/>
          <a:lstStyle/>
          <a:p>
            <a:pPr eaLnBrk="1" hangingPunct="1">
              <a:lnSpc>
                <a:spcPct val="90000"/>
              </a:lnSpc>
            </a:pPr>
            <a:r>
              <a:rPr lang="en-US" sz="2800" dirty="0" smtClean="0"/>
              <a:t>The confidence interval for the interaction would include 0 even though the interaction was significant.</a:t>
            </a:r>
            <a:endParaRPr lang="en-US" sz="2800" dirty="0"/>
          </a:p>
          <a:p>
            <a:pPr lvl="1" eaLnBrk="1" hangingPunct="1">
              <a:lnSpc>
                <a:spcPct val="90000"/>
              </a:lnSpc>
            </a:pPr>
            <a:r>
              <a:rPr lang="en-US" sz="2400" dirty="0"/>
              <a:t>If we did not remove the effect of gender and smoking history from the error term then the effect of the interaction would no longer be statistically significant (</a:t>
            </a:r>
            <a:r>
              <a:rPr lang="en-US" sz="2400" i="1" dirty="0"/>
              <a:t>p </a:t>
            </a:r>
            <a:r>
              <a:rPr lang="en-US" sz="2400" dirty="0"/>
              <a:t>= .32).</a:t>
            </a:r>
          </a:p>
          <a:p>
            <a:pPr lvl="1" eaLnBrk="1" hangingPunct="1">
              <a:lnSpc>
                <a:spcPct val="90000"/>
              </a:lnSpc>
            </a:pPr>
            <a:r>
              <a:rPr lang="en-US" sz="2400" dirty="0"/>
              <a:t>If we wanted the CI to be equivalent to the ANOVA </a:t>
            </a:r>
            <a:r>
              <a:rPr lang="en-US" sz="2400" i="1" dirty="0"/>
              <a:t>F</a:t>
            </a:r>
            <a:r>
              <a:rPr lang="en-US" sz="2400" dirty="0"/>
              <a:t> test, we would use partial </a:t>
            </a:r>
            <a:r>
              <a:rPr lang="en-US" sz="2400" dirty="0">
                <a:sym typeface="Symbol" pitchFamily="18" charset="2"/>
              </a:rPr>
              <a:t></a:t>
            </a:r>
            <a:r>
              <a:rPr lang="en-US" sz="2400" baseline="30000" dirty="0">
                <a:sym typeface="Symbol" pitchFamily="18" charset="2"/>
              </a:rPr>
              <a:t>2</a:t>
            </a:r>
            <a:r>
              <a:rPr lang="en-US" sz="2400" dirty="0">
                <a:sym typeface="Symbol" pitchFamily="18" charset="2"/>
              </a:rPr>
              <a:t> and </a:t>
            </a:r>
            <a:r>
              <a:rPr lang="en-US" sz="2400" dirty="0" smtClean="0">
                <a:sym typeface="Symbol" pitchFamily="18" charset="2"/>
              </a:rPr>
              <a:t>a </a:t>
            </a:r>
            <a:r>
              <a:rPr lang="en-US" sz="2400" dirty="0">
                <a:sym typeface="Symbol" pitchFamily="18" charset="2"/>
              </a:rPr>
              <a:t>confidence coefficient of (1 – 2) = .90.</a:t>
            </a:r>
            <a:endParaRPr lang="en-US" sz="2400" dirty="0"/>
          </a:p>
          <a:p>
            <a:pPr eaLnBrk="1" hangingPunct="1"/>
            <a:endParaRPr lang="en-US" dirty="0" smtClean="0"/>
          </a:p>
        </p:txBody>
      </p:sp>
    </p:spTree>
    <p:extLst>
      <p:ext uri="{BB962C8B-B14F-4D97-AF65-F5344CB8AC3E}">
        <p14:creationId xmlns:p14="http://schemas.microsoft.com/office/powerpoint/2010/main" val="2325095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solidFill>
                  <a:srgbClr val="800080"/>
                </a:solidFill>
              </a:rPr>
              <a:t>Partial Eta-Squared</a:t>
            </a:r>
          </a:p>
        </p:txBody>
      </p:sp>
      <p:sp>
        <p:nvSpPr>
          <p:cNvPr id="30723" name="Rectangle 3"/>
          <p:cNvSpPr>
            <a:spLocks noGrp="1" noChangeArrowheads="1"/>
          </p:cNvSpPr>
          <p:nvPr>
            <p:ph type="body" idx="1"/>
          </p:nvPr>
        </p:nvSpPr>
        <p:spPr/>
        <p:txBody>
          <a:bodyPr/>
          <a:lstStyle/>
          <a:p>
            <a:pPr eaLnBrk="1" hangingPunct="1">
              <a:lnSpc>
                <a:spcPct val="90000"/>
              </a:lnSpc>
            </a:pPr>
            <a:r>
              <a:rPr lang="en-US" dirty="0" smtClean="0"/>
              <a:t>Value of </a:t>
            </a:r>
            <a:r>
              <a:rPr lang="el-GR" dirty="0" smtClean="0">
                <a:cs typeface="Arial" charset="0"/>
              </a:rPr>
              <a:t>η</a:t>
            </a:r>
            <a:r>
              <a:rPr lang="en-US" baseline="30000" dirty="0" smtClean="0">
                <a:cs typeface="Arial" charset="0"/>
              </a:rPr>
              <a:t>2</a:t>
            </a:r>
            <a:r>
              <a:rPr lang="en-US" dirty="0" smtClean="0">
                <a:cs typeface="Arial" charset="0"/>
              </a:rPr>
              <a:t> can be affected by number and magnitude of other effects in model.</a:t>
            </a:r>
          </a:p>
          <a:p>
            <a:pPr eaLnBrk="1" hangingPunct="1">
              <a:lnSpc>
                <a:spcPct val="90000"/>
              </a:lnSpc>
            </a:pPr>
            <a:r>
              <a:rPr lang="en-US" dirty="0" smtClean="0">
                <a:cs typeface="Arial" charset="0"/>
              </a:rPr>
              <a:t>For example, if our data were only from women, </a:t>
            </a:r>
            <a:r>
              <a:rPr lang="en-US" i="1" dirty="0" err="1" smtClean="0">
                <a:cs typeface="Arial" charset="0"/>
              </a:rPr>
              <a:t>SS</a:t>
            </a:r>
            <a:r>
              <a:rPr lang="en-US" i="1" baseline="-25000" dirty="0" err="1" smtClean="0">
                <a:cs typeface="Arial" charset="0"/>
              </a:rPr>
              <a:t>Total</a:t>
            </a:r>
            <a:r>
              <a:rPr lang="en-US" dirty="0" smtClean="0">
                <a:cs typeface="Arial" charset="0"/>
              </a:rPr>
              <a:t> would not include </a:t>
            </a:r>
            <a:r>
              <a:rPr lang="en-US" i="1" dirty="0" err="1" smtClean="0">
                <a:cs typeface="Arial" charset="0"/>
              </a:rPr>
              <a:t>SS</a:t>
            </a:r>
            <a:r>
              <a:rPr lang="en-US" i="1" baseline="-25000" dirty="0" err="1" smtClean="0">
                <a:cs typeface="Arial" charset="0"/>
              </a:rPr>
              <a:t>Gender</a:t>
            </a:r>
            <a:r>
              <a:rPr lang="en-US" dirty="0" smtClean="0">
                <a:cs typeface="Arial" charset="0"/>
              </a:rPr>
              <a:t> and </a:t>
            </a:r>
            <a:r>
              <a:rPr lang="en-US" i="1" dirty="0" err="1" smtClean="0">
                <a:cs typeface="Arial" charset="0"/>
              </a:rPr>
              <a:t>SS</a:t>
            </a:r>
            <a:r>
              <a:rPr lang="en-US" i="1" baseline="-25000" dirty="0" err="1" smtClean="0">
                <a:cs typeface="Arial" charset="0"/>
              </a:rPr>
              <a:t>Interaction</a:t>
            </a:r>
            <a:r>
              <a:rPr lang="en-US" dirty="0" smtClean="0">
                <a:cs typeface="Arial" charset="0"/>
              </a:rPr>
              <a:t>.</a:t>
            </a:r>
          </a:p>
          <a:p>
            <a:pPr eaLnBrk="1" hangingPunct="1">
              <a:lnSpc>
                <a:spcPct val="90000"/>
              </a:lnSpc>
            </a:pPr>
            <a:r>
              <a:rPr lang="en-US" dirty="0" smtClean="0">
                <a:cs typeface="Arial" charset="0"/>
              </a:rPr>
              <a:t>This would increase </a:t>
            </a:r>
            <a:r>
              <a:rPr lang="el-GR" dirty="0" smtClean="0">
                <a:cs typeface="Arial" charset="0"/>
              </a:rPr>
              <a:t>η</a:t>
            </a:r>
            <a:r>
              <a:rPr lang="en-US" baseline="30000" dirty="0" smtClean="0">
                <a:cs typeface="Arial" charset="0"/>
              </a:rPr>
              <a:t>2</a:t>
            </a:r>
            <a:r>
              <a:rPr lang="en-US" dirty="0" smtClean="0">
                <a:cs typeface="Arial" charset="0"/>
              </a:rPr>
              <a:t>.</a:t>
            </a:r>
          </a:p>
          <a:p>
            <a:pPr eaLnBrk="1" hangingPunct="1">
              <a:lnSpc>
                <a:spcPct val="90000"/>
              </a:lnSpc>
            </a:pPr>
            <a:r>
              <a:rPr lang="en-US" dirty="0" smtClean="0">
                <a:cs typeface="Arial" charset="0"/>
              </a:rPr>
              <a:t>Partial eta-squared estimates effect if were </a:t>
            </a:r>
            <a:r>
              <a:rPr lang="en-US" dirty="0" smtClean="0">
                <a:cs typeface="Arial" charset="0"/>
              </a:rPr>
              <a:t>no </a:t>
            </a:r>
            <a:r>
              <a:rPr lang="en-US" dirty="0" smtClean="0">
                <a:cs typeface="Arial" charset="0"/>
              </a:rPr>
              <a:t>other effects in the model.</a:t>
            </a:r>
            <a:endParaRPr lang="el-GR" dirty="0"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b="1" smtClean="0">
                <a:solidFill>
                  <a:srgbClr val="800080"/>
                </a:solidFill>
              </a:rPr>
              <a:t>Partial Eta-Squared</a:t>
            </a:r>
          </a:p>
        </p:txBody>
      </p:sp>
      <p:sp>
        <p:nvSpPr>
          <p:cNvPr id="16390"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16386" name="Object 4"/>
          <p:cNvGraphicFramePr>
            <a:graphicFrameLocks noChangeAspect="1"/>
          </p:cNvGraphicFramePr>
          <p:nvPr/>
        </p:nvGraphicFramePr>
        <p:xfrm>
          <a:off x="5118100" y="4724400"/>
          <a:ext cx="2933700" cy="692150"/>
        </p:xfrm>
        <a:graphic>
          <a:graphicData uri="http://schemas.openxmlformats.org/presentationml/2006/ole">
            <mc:AlternateContent xmlns:mc="http://schemas.openxmlformats.org/markup-compatibility/2006">
              <mc:Choice xmlns:v="urn:schemas-microsoft-com:vml" Requires="v">
                <p:oleObj spid="_x0000_s16407" name="Equation" r:id="rId3" imgW="1777680" imgH="419040" progId="Equation.3">
                  <p:embed/>
                </p:oleObj>
              </mc:Choice>
              <mc:Fallback>
                <p:oleObj name="Equation" r:id="rId3" imgW="177768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8100" y="4724400"/>
                        <a:ext cx="29337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7" name="Object 5"/>
          <p:cNvGraphicFramePr>
            <a:graphicFrameLocks noChangeAspect="1"/>
          </p:cNvGraphicFramePr>
          <p:nvPr/>
        </p:nvGraphicFramePr>
        <p:xfrm>
          <a:off x="4922838" y="3352800"/>
          <a:ext cx="2962275" cy="693738"/>
        </p:xfrm>
        <a:graphic>
          <a:graphicData uri="http://schemas.openxmlformats.org/presentationml/2006/ole">
            <mc:AlternateContent xmlns:mc="http://schemas.openxmlformats.org/markup-compatibility/2006">
              <mc:Choice xmlns:v="urn:schemas-microsoft-com:vml" Requires="v">
                <p:oleObj spid="_x0000_s16408" name="Equation" r:id="rId5" imgW="1790640" imgH="419040" progId="Equation.3">
                  <p:embed/>
                </p:oleObj>
              </mc:Choice>
              <mc:Fallback>
                <p:oleObj name="Equation" r:id="rId5" imgW="179064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2838" y="3352800"/>
                        <a:ext cx="2962275"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6388" name="Object 6"/>
          <p:cNvGraphicFramePr>
            <a:graphicFrameLocks noChangeAspect="1"/>
          </p:cNvGraphicFramePr>
          <p:nvPr/>
        </p:nvGraphicFramePr>
        <p:xfrm>
          <a:off x="4953000" y="2133600"/>
          <a:ext cx="2898775" cy="693738"/>
        </p:xfrm>
        <a:graphic>
          <a:graphicData uri="http://schemas.openxmlformats.org/presentationml/2006/ole">
            <mc:AlternateContent xmlns:mc="http://schemas.openxmlformats.org/markup-compatibility/2006">
              <mc:Choice xmlns:v="urn:schemas-microsoft-com:vml" Requires="v">
                <p:oleObj spid="_x0000_s16409" name="Equation" r:id="rId7" imgW="1752480" imgH="419040" progId="Equation.3">
                  <p:embed/>
                </p:oleObj>
              </mc:Choice>
              <mc:Fallback>
                <p:oleObj name="Equation" r:id="rId7" imgW="175248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2133600"/>
                        <a:ext cx="2898775"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on Partial Eta-Squared</a:t>
            </a:r>
          </a:p>
        </p:txBody>
      </p:sp>
      <p:sp>
        <p:nvSpPr>
          <p:cNvPr id="25603" name="Rectangle 4"/>
          <p:cNvSpPr>
            <a:spLocks noGrp="1" noChangeArrowheads="1"/>
          </p:cNvSpPr>
          <p:nvPr>
            <p:ph type="body" idx="1"/>
          </p:nvPr>
        </p:nvSpPr>
        <p:spPr/>
        <p:txBody>
          <a:bodyPr/>
          <a:lstStyle/>
          <a:p>
            <a:pPr eaLnBrk="1" hangingPunct="1"/>
            <a:r>
              <a:rPr lang="en-US" smtClean="0"/>
              <a:t>If you use the source table </a:t>
            </a:r>
            <a:r>
              <a:rPr lang="en-US" i="1" smtClean="0"/>
              <a:t>F</a:t>
            </a:r>
            <a:r>
              <a:rPr lang="en-US" smtClean="0"/>
              <a:t>-ratios and </a:t>
            </a:r>
            <a:r>
              <a:rPr lang="en-US" i="1" smtClean="0"/>
              <a:t>df</a:t>
            </a:r>
            <a:r>
              <a:rPr lang="en-US" smtClean="0"/>
              <a:t> with the NoncF script, it will return confidence intervals on partial eta-squared.</a:t>
            </a:r>
          </a:p>
        </p:txBody>
      </p:sp>
    </p:spTree>
    <p:extLst>
      <p:ext uri="{BB962C8B-B14F-4D97-AF65-F5344CB8AC3E}">
        <p14:creationId xmlns:p14="http://schemas.microsoft.com/office/powerpoint/2010/main" val="28330555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solidFill>
                  <a:srgbClr val="800080"/>
                </a:solidFill>
              </a:rPr>
              <a:t>CI</a:t>
            </a:r>
            <a:r>
              <a:rPr lang="en-US" b="1" baseline="-25000" smtClean="0">
                <a:solidFill>
                  <a:srgbClr val="800080"/>
                </a:solidFill>
              </a:rPr>
              <a:t>.90</a:t>
            </a:r>
            <a:r>
              <a:rPr lang="en-US" b="1" smtClean="0">
                <a:solidFill>
                  <a:srgbClr val="800080"/>
                </a:solidFill>
              </a:rPr>
              <a:t> on Partial Eta-Squared</a:t>
            </a:r>
          </a:p>
        </p:txBody>
      </p:sp>
      <p:sp>
        <p:nvSpPr>
          <p:cNvPr id="2" name="Content Placeholder 1"/>
          <p:cNvSpPr>
            <a:spLocks noGrp="1"/>
          </p:cNvSpPr>
          <p:nvPr>
            <p:ph idx="1"/>
          </p:nvPr>
        </p:nvSpPr>
        <p:spPr/>
        <p:txBody>
          <a:bodyPr/>
          <a:lstStyle/>
          <a:p>
            <a:endParaRPr lang="en-US"/>
          </a:p>
        </p:txBody>
      </p:sp>
      <p:pic>
        <p:nvPicPr>
          <p:cNvPr id="604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90" y="1771649"/>
            <a:ext cx="9027510" cy="3946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7052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solidFill>
                  <a:srgbClr val="800080"/>
                </a:solidFill>
              </a:rPr>
              <a:t>Partitioning the </a:t>
            </a:r>
            <a:r>
              <a:rPr lang="en-US" b="1" i="1" smtClean="0">
                <a:solidFill>
                  <a:srgbClr val="800080"/>
                </a:solidFill>
              </a:rPr>
              <a:t>SS</a:t>
            </a:r>
            <a:r>
              <a:rPr lang="en-US" b="1" i="1" baseline="-25000" smtClean="0">
                <a:solidFill>
                  <a:srgbClr val="800080"/>
                </a:solidFill>
              </a:rPr>
              <a:t>cells</a:t>
            </a:r>
          </a:p>
        </p:txBody>
      </p:sp>
      <p:sp>
        <p:nvSpPr>
          <p:cNvPr id="22531" name="Rectangle 3"/>
          <p:cNvSpPr>
            <a:spLocks noGrp="1" noChangeArrowheads="1"/>
          </p:cNvSpPr>
          <p:nvPr>
            <p:ph type="body" idx="1"/>
          </p:nvPr>
        </p:nvSpPr>
        <p:spPr/>
        <p:txBody>
          <a:bodyPr/>
          <a:lstStyle/>
          <a:p>
            <a:pPr eaLnBrk="1" hangingPunct="1">
              <a:lnSpc>
                <a:spcPct val="90000"/>
              </a:lnSpc>
            </a:pPr>
            <a:r>
              <a:rPr lang="en-US" smtClean="0"/>
              <a:t>The cells SS is divided into three sources</a:t>
            </a:r>
          </a:p>
          <a:p>
            <a:pPr lvl="1" eaLnBrk="1" hangingPunct="1">
              <a:lnSpc>
                <a:spcPct val="90000"/>
              </a:lnSpc>
            </a:pPr>
            <a:r>
              <a:rPr lang="en-US" smtClean="0"/>
              <a:t>SS</a:t>
            </a:r>
            <a:r>
              <a:rPr lang="en-US" baseline="-25000" smtClean="0"/>
              <a:t>A</a:t>
            </a:r>
            <a:r>
              <a:rPr lang="en-US" smtClean="0"/>
              <a:t>, representing the main effect of factor A</a:t>
            </a:r>
          </a:p>
          <a:p>
            <a:pPr lvl="1" eaLnBrk="1" hangingPunct="1">
              <a:lnSpc>
                <a:spcPct val="90000"/>
              </a:lnSpc>
            </a:pPr>
            <a:r>
              <a:rPr lang="en-US" smtClean="0"/>
              <a:t>SS</a:t>
            </a:r>
            <a:r>
              <a:rPr lang="en-US" baseline="-25000" smtClean="0"/>
              <a:t>B</a:t>
            </a:r>
            <a:r>
              <a:rPr lang="en-US" smtClean="0"/>
              <a:t>, representing the main effect of factor B</a:t>
            </a:r>
          </a:p>
          <a:p>
            <a:pPr lvl="1" eaLnBrk="1" hangingPunct="1">
              <a:lnSpc>
                <a:spcPct val="90000"/>
              </a:lnSpc>
            </a:pPr>
            <a:r>
              <a:rPr lang="en-US" smtClean="0"/>
              <a:t>SS</a:t>
            </a:r>
            <a:r>
              <a:rPr lang="en-US" baseline="-25000" smtClean="0"/>
              <a:t>AxB</a:t>
            </a:r>
            <a:r>
              <a:rPr lang="en-US" smtClean="0"/>
              <a:t>, representing the A x B interaction</a:t>
            </a:r>
          </a:p>
          <a:p>
            <a:pPr eaLnBrk="1" hangingPunct="1">
              <a:lnSpc>
                <a:spcPct val="90000"/>
              </a:lnSpc>
            </a:pPr>
            <a:r>
              <a:rPr lang="en-US" smtClean="0"/>
              <a:t>These sources will be orthogonal if the design is balanced (equal sample sizes)</a:t>
            </a:r>
          </a:p>
          <a:p>
            <a:pPr lvl="1" eaLnBrk="1" hangingPunct="1">
              <a:lnSpc>
                <a:spcPct val="90000"/>
              </a:lnSpc>
            </a:pPr>
            <a:r>
              <a:rPr lang="en-US" smtClean="0"/>
              <a:t>They sum to SS</a:t>
            </a:r>
            <a:r>
              <a:rPr lang="en-US" baseline="-25000" smtClean="0"/>
              <a:t>cells</a:t>
            </a:r>
          </a:p>
          <a:p>
            <a:pPr lvl="1" eaLnBrk="1" hangingPunct="1">
              <a:lnSpc>
                <a:spcPct val="90000"/>
              </a:lnSpc>
            </a:pPr>
            <a:r>
              <a:rPr lang="en-US" smtClean="0"/>
              <a:t>Otherwise the analysis gets rather complicated.</a:t>
            </a:r>
          </a:p>
          <a:p>
            <a:pPr lvl="1"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b="1" smtClean="0">
                <a:solidFill>
                  <a:srgbClr val="800080"/>
                </a:solidFill>
              </a:rPr>
              <a:t>Omega-Squared</a:t>
            </a:r>
          </a:p>
        </p:txBody>
      </p:sp>
      <p:sp>
        <p:nvSpPr>
          <p:cNvPr id="17414" name="Rectangle 3"/>
          <p:cNvSpPr>
            <a:spLocks noGrp="1" noChangeArrowheads="1"/>
          </p:cNvSpPr>
          <p:nvPr>
            <p:ph type="body" idx="1"/>
          </p:nvPr>
        </p:nvSpPr>
        <p:spPr/>
        <p:txBody>
          <a:bodyPr/>
          <a:lstStyle/>
          <a:p>
            <a:pPr eaLnBrk="1" hangingPunct="1">
              <a:spcAft>
                <a:spcPct val="20000"/>
              </a:spcAft>
            </a:pPr>
            <a:r>
              <a:rPr lang="en-US" smtClean="0">
                <a:solidFill>
                  <a:srgbClr val="000000"/>
                </a:solidFill>
                <a:cs typeface="Arial" charset="0"/>
              </a:rPr>
              <a:t>For the interaction,</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gender,</a:t>
            </a:r>
            <a:r>
              <a:rPr lang="en-US" smtClean="0"/>
              <a:t> </a:t>
            </a:r>
          </a:p>
          <a:p>
            <a:pPr eaLnBrk="1" hangingPunct="1">
              <a:spcAft>
                <a:spcPct val="20000"/>
              </a:spcAft>
            </a:pPr>
            <a:endParaRPr lang="en-US" smtClean="0"/>
          </a:p>
          <a:p>
            <a:pPr eaLnBrk="1" hangingPunct="1">
              <a:spcAft>
                <a:spcPct val="20000"/>
              </a:spcAft>
            </a:pPr>
            <a:r>
              <a:rPr lang="en-US" smtClean="0">
                <a:solidFill>
                  <a:srgbClr val="000000"/>
                </a:solidFill>
                <a:cs typeface="Arial" charset="0"/>
              </a:rPr>
              <a:t>For smoking history,</a:t>
            </a:r>
            <a:r>
              <a:rPr lang="en-US" smtClean="0"/>
              <a:t> </a:t>
            </a:r>
          </a:p>
        </p:txBody>
      </p:sp>
      <p:graphicFrame>
        <p:nvGraphicFramePr>
          <p:cNvPr id="17410" name="Object 4"/>
          <p:cNvGraphicFramePr>
            <a:graphicFrameLocks noChangeAspect="1"/>
          </p:cNvGraphicFramePr>
          <p:nvPr/>
        </p:nvGraphicFramePr>
        <p:xfrm>
          <a:off x="5181600" y="4724400"/>
          <a:ext cx="2806700" cy="692150"/>
        </p:xfrm>
        <a:graphic>
          <a:graphicData uri="http://schemas.openxmlformats.org/presentationml/2006/ole">
            <mc:AlternateContent xmlns:mc="http://schemas.openxmlformats.org/markup-compatibility/2006">
              <mc:Choice xmlns:v="urn:schemas-microsoft-com:vml" Requires="v">
                <p:oleObj spid="_x0000_s17431" name="Equation" r:id="rId3" imgW="1701720" imgH="419040" progId="Equation.3">
                  <p:embed/>
                </p:oleObj>
              </mc:Choice>
              <mc:Fallback>
                <p:oleObj name="Equation" r:id="rId3" imgW="1701720" imgH="419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724400"/>
                        <a:ext cx="2806700" cy="69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1" name="Object 5"/>
          <p:cNvGraphicFramePr>
            <a:graphicFrameLocks noChangeAspect="1"/>
          </p:cNvGraphicFramePr>
          <p:nvPr/>
        </p:nvGraphicFramePr>
        <p:xfrm>
          <a:off x="5029200" y="3352800"/>
          <a:ext cx="2751138" cy="693738"/>
        </p:xfrm>
        <a:graphic>
          <a:graphicData uri="http://schemas.openxmlformats.org/presentationml/2006/ole">
            <mc:AlternateContent xmlns:mc="http://schemas.openxmlformats.org/markup-compatibility/2006">
              <mc:Choice xmlns:v="urn:schemas-microsoft-com:vml" Requires="v">
                <p:oleObj spid="_x0000_s17432" name="Equation" r:id="rId5" imgW="1663560" imgH="419040" progId="Equation.3">
                  <p:embed/>
                </p:oleObj>
              </mc:Choice>
              <mc:Fallback>
                <p:oleObj name="Equation" r:id="rId5" imgW="166356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352800"/>
                        <a:ext cx="2751138"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2" name="Object 6"/>
          <p:cNvGraphicFramePr>
            <a:graphicFrameLocks noChangeAspect="1"/>
          </p:cNvGraphicFramePr>
          <p:nvPr/>
        </p:nvGraphicFramePr>
        <p:xfrm>
          <a:off x="4876800" y="2133600"/>
          <a:ext cx="3821113" cy="693738"/>
        </p:xfrm>
        <a:graphic>
          <a:graphicData uri="http://schemas.openxmlformats.org/presentationml/2006/ole">
            <mc:AlternateContent xmlns:mc="http://schemas.openxmlformats.org/markup-compatibility/2006">
              <mc:Choice xmlns:v="urn:schemas-microsoft-com:vml" Requires="v">
                <p:oleObj spid="_x0000_s17433" name="Equation" r:id="rId7" imgW="2311200" imgH="419040" progId="Equation.3">
                  <p:embed/>
                </p:oleObj>
              </mc:Choice>
              <mc:Fallback>
                <p:oleObj name="Equation" r:id="rId7" imgW="2311200" imgH="41904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76800" y="2133600"/>
                        <a:ext cx="3821113"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609600"/>
            <a:ext cx="7772400" cy="914400"/>
          </a:xfrm>
        </p:spPr>
        <p:txBody>
          <a:bodyPr/>
          <a:lstStyle/>
          <a:p>
            <a:pPr eaLnBrk="1" hangingPunct="1"/>
            <a:r>
              <a:rPr lang="en-US" b="1" smtClean="0">
                <a:solidFill>
                  <a:srgbClr val="800080"/>
                </a:solidFill>
              </a:rPr>
              <a:t>Presenting the Results</a:t>
            </a:r>
          </a:p>
        </p:txBody>
      </p:sp>
      <p:sp>
        <p:nvSpPr>
          <p:cNvPr id="29699" name="Rectangle 3"/>
          <p:cNvSpPr>
            <a:spLocks noChangeArrowheads="1"/>
          </p:cNvSpPr>
          <p:nvPr/>
        </p:nvSpPr>
        <p:spPr bwMode="auto">
          <a:xfrm>
            <a:off x="0" y="1981200"/>
            <a:ext cx="91440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cs typeface="Arial" charset="0"/>
              </a:rPr>
              <a:t>	</a:t>
            </a:r>
            <a:r>
              <a:rPr lang="en-US" sz="2000" dirty="0">
                <a:latin typeface="Arial" charset="0"/>
                <a:cs typeface="Arial" charset="0"/>
              </a:rPr>
              <a:t>Participants were given a test of their ability to detect the scent of a chemical thought to have </a:t>
            </a:r>
            <a:r>
              <a:rPr lang="en-US" sz="2000" dirty="0" err="1">
                <a:latin typeface="Arial" charset="0"/>
                <a:cs typeface="Arial" charset="0"/>
              </a:rPr>
              <a:t>pheromonal</a:t>
            </a:r>
            <a:r>
              <a:rPr lang="en-US" sz="2000" dirty="0">
                <a:latin typeface="Arial" charset="0"/>
                <a:cs typeface="Arial" charset="0"/>
              </a:rPr>
              <a:t> properties in humans.  Each participant had been classified into one of five groups based on his or her smoking history.  A 2 x 5, Gender x Smoking History, ANOVA was employed, using a .05 criterion of statistical significance and a </a:t>
            </a:r>
            <a:r>
              <a:rPr lang="en-US" sz="2000" i="1" dirty="0">
                <a:latin typeface="Arial" charset="0"/>
                <a:cs typeface="Arial" charset="0"/>
              </a:rPr>
              <a:t>MSE</a:t>
            </a:r>
            <a:r>
              <a:rPr lang="en-US" sz="2000" dirty="0">
                <a:latin typeface="Arial" charset="0"/>
                <a:cs typeface="Arial" charset="0"/>
              </a:rPr>
              <a:t> of 119 for all effects tested. </a:t>
            </a:r>
            <a:r>
              <a:rPr lang="en-US" sz="2000" dirty="0">
                <a:latin typeface="Arial" charset="0"/>
                <a:cs typeface="Arial" charset="0"/>
                <a:sym typeface="Symbol" pitchFamily="18" charset="2"/>
              </a:rPr>
              <a:t>There were significant main effects of gender, </a:t>
            </a:r>
            <a:r>
              <a:rPr lang="en-US" sz="2000" i="1" dirty="0">
                <a:latin typeface="Arial" charset="0"/>
                <a:cs typeface="Arial" charset="0"/>
                <a:sym typeface="Symbol" pitchFamily="18" charset="2"/>
              </a:rPr>
              <a:t>F</a:t>
            </a:r>
            <a:r>
              <a:rPr lang="en-US" sz="2000" dirty="0">
                <a:latin typeface="Arial" charset="0"/>
                <a:cs typeface="Arial" charset="0"/>
                <a:sym typeface="Symbol" pitchFamily="18" charset="2"/>
              </a:rPr>
              <a:t>(1, 90) = 75.84, </a:t>
            </a:r>
            <a:r>
              <a:rPr lang="en-US" sz="2000" i="1" dirty="0">
                <a:latin typeface="Arial" charset="0"/>
                <a:cs typeface="Arial" charset="0"/>
                <a:sym typeface="Symbol" pitchFamily="18" charset="2"/>
              </a:rPr>
              <a:t>p</a:t>
            </a:r>
            <a:r>
              <a:rPr lang="en-US" sz="2000" dirty="0">
                <a:latin typeface="Arial" charset="0"/>
                <a:cs typeface="Arial" charset="0"/>
                <a:sym typeface="Symbol" pitchFamily="18" charset="2"/>
              </a:rPr>
              <a:t> &lt; .001, η</a:t>
            </a:r>
            <a:r>
              <a:rPr lang="en-US" sz="2000" baseline="-25000" dirty="0">
                <a:latin typeface="Arial" charset="0"/>
                <a:cs typeface="Arial" charset="0"/>
                <a:sym typeface="Symbol" pitchFamily="18" charset="2"/>
              </a:rPr>
              <a:t>p</a:t>
            </a:r>
            <a:r>
              <a:rPr lang="en-US" sz="2000" baseline="30000" dirty="0">
                <a:latin typeface="Arial" charset="0"/>
                <a:cs typeface="Arial" charset="0"/>
                <a:sym typeface="Symbol" pitchFamily="18" charset="2"/>
              </a:rPr>
              <a:t>2</a:t>
            </a:r>
            <a:r>
              <a:rPr lang="en-US" sz="2000" dirty="0">
                <a:latin typeface="Arial" charset="0"/>
                <a:cs typeface="Arial" charset="0"/>
                <a:sym typeface="Symbol" pitchFamily="18" charset="2"/>
              </a:rPr>
              <a:t> = .46, 90% CI [.33, .55], and smoking history, </a:t>
            </a:r>
            <a:r>
              <a:rPr lang="en-US" sz="2000" i="1" dirty="0">
                <a:latin typeface="Arial" charset="0"/>
                <a:cs typeface="Arial" charset="0"/>
                <a:sym typeface="Symbol" pitchFamily="18" charset="2"/>
              </a:rPr>
              <a:t>F</a:t>
            </a:r>
            <a:r>
              <a:rPr lang="en-US" sz="2000" dirty="0">
                <a:latin typeface="Arial" charset="0"/>
                <a:cs typeface="Arial" charset="0"/>
                <a:sym typeface="Symbol" pitchFamily="18" charset="2"/>
              </a:rPr>
              <a:t>(4, 90) = 10.80, </a:t>
            </a:r>
            <a:r>
              <a:rPr lang="en-US" sz="2000" i="1" dirty="0">
                <a:latin typeface="Arial" charset="0"/>
                <a:cs typeface="Arial" charset="0"/>
                <a:sym typeface="Symbol" pitchFamily="18" charset="2"/>
              </a:rPr>
              <a:t>p</a:t>
            </a:r>
            <a:r>
              <a:rPr lang="en-US" sz="2000" dirty="0">
                <a:latin typeface="Arial" charset="0"/>
                <a:cs typeface="Arial" charset="0"/>
                <a:sym typeface="Symbol" pitchFamily="18" charset="2"/>
              </a:rPr>
              <a:t> &lt; .001, , η</a:t>
            </a:r>
            <a:r>
              <a:rPr lang="en-US" sz="2000" baseline="-25000" dirty="0">
                <a:latin typeface="Arial" charset="0"/>
                <a:cs typeface="Arial" charset="0"/>
                <a:sym typeface="Symbol" pitchFamily="18" charset="2"/>
              </a:rPr>
              <a:t>p</a:t>
            </a:r>
            <a:r>
              <a:rPr lang="en-US" sz="2000" baseline="30000" dirty="0">
                <a:latin typeface="Arial" charset="0"/>
                <a:cs typeface="Arial" charset="0"/>
                <a:sym typeface="Symbol" pitchFamily="18" charset="2"/>
              </a:rPr>
              <a:t>2</a:t>
            </a:r>
            <a:r>
              <a:rPr lang="en-US" sz="2000" dirty="0">
                <a:latin typeface="Arial" charset="0"/>
                <a:cs typeface="Arial" charset="0"/>
                <a:sym typeface="Symbol" pitchFamily="18" charset="2"/>
              </a:rPr>
              <a:t> = .33, 90% CI [.17, .41],as well as a significant interaction between gender and smoking history, </a:t>
            </a:r>
            <a:r>
              <a:rPr lang="en-US" sz="2000" i="1" dirty="0">
                <a:latin typeface="Arial" charset="0"/>
                <a:cs typeface="Arial" charset="0"/>
                <a:sym typeface="Symbol" pitchFamily="18" charset="2"/>
              </a:rPr>
              <a:t>F</a:t>
            </a:r>
            <a:r>
              <a:rPr lang="en-US" sz="2000" dirty="0">
                <a:latin typeface="Arial" charset="0"/>
                <a:cs typeface="Arial" charset="0"/>
                <a:sym typeface="Symbol" pitchFamily="18" charset="2"/>
              </a:rPr>
              <a:t>(4, 90) = 2.61, </a:t>
            </a:r>
            <a:r>
              <a:rPr lang="en-US" sz="2000" i="1" dirty="0">
                <a:latin typeface="Arial" charset="0"/>
                <a:cs typeface="Arial" charset="0"/>
                <a:sym typeface="Symbol" pitchFamily="18" charset="2"/>
              </a:rPr>
              <a:t>p</a:t>
            </a:r>
            <a:r>
              <a:rPr lang="en-US" sz="2000" dirty="0">
                <a:latin typeface="Arial" charset="0"/>
                <a:cs typeface="Arial" charset="0"/>
                <a:sym typeface="Symbol" pitchFamily="18" charset="2"/>
              </a:rPr>
              <a:t> = .041, η</a:t>
            </a:r>
            <a:r>
              <a:rPr lang="en-US" sz="2000" baseline="-25000" dirty="0">
                <a:latin typeface="Arial" charset="0"/>
                <a:cs typeface="Arial" charset="0"/>
                <a:sym typeface="Symbol" pitchFamily="18" charset="2"/>
              </a:rPr>
              <a:t>p</a:t>
            </a:r>
            <a:r>
              <a:rPr lang="en-US" sz="2000" baseline="30000" dirty="0">
                <a:latin typeface="Arial" charset="0"/>
                <a:cs typeface="Arial" charset="0"/>
                <a:sym typeface="Symbol" pitchFamily="18" charset="2"/>
              </a:rPr>
              <a:t>2</a:t>
            </a:r>
            <a:r>
              <a:rPr lang="en-US" sz="2000" dirty="0">
                <a:latin typeface="Arial" charset="0"/>
                <a:cs typeface="Arial" charset="0"/>
                <a:sym typeface="Symbol" pitchFamily="18" charset="2"/>
              </a:rPr>
              <a:t> = .10, 90% CI [.002, .18].  As shown in Table 1, women were better able to detect this scent than were men, and smoking reduced ability to detect the scent, with recovery of function being greater the longer the period since the participant had last smoked. </a:t>
            </a:r>
          </a:p>
        </p:txBody>
      </p:sp>
    </p:spTree>
    <p:extLst>
      <p:ext uri="{BB962C8B-B14F-4D97-AF65-F5344CB8AC3E}">
        <p14:creationId xmlns:p14="http://schemas.microsoft.com/office/powerpoint/2010/main" val="24423284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49"/>
          <p:cNvGraphicFramePr>
            <a:graphicFrameLocks noChangeAspect="1"/>
          </p:cNvGraphicFramePr>
          <p:nvPr/>
        </p:nvGraphicFramePr>
        <p:xfrm>
          <a:off x="0" y="1981200"/>
          <a:ext cx="9067800" cy="1943100"/>
        </p:xfrm>
        <a:graphic>
          <a:graphicData uri="http://schemas.openxmlformats.org/presentationml/2006/ole">
            <mc:AlternateContent xmlns:mc="http://schemas.openxmlformats.org/markup-compatibility/2006">
              <mc:Choice xmlns:v="urn:schemas-microsoft-com:vml" Requires="v">
                <p:oleObj spid="_x0000_s18441" name="Document" r:id="rId3" imgW="6101525" imgH="1303959" progId="Word.Document.8">
                  <p:embed/>
                </p:oleObj>
              </mc:Choice>
              <mc:Fallback>
                <p:oleObj name="Document" r:id="rId3" imgW="6101525" imgH="1303959" progId="Word.Document.8">
                  <p:embed/>
                  <p:pic>
                    <p:nvPicPr>
                      <p:cNvPr id="0" name="Object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81200"/>
                        <a:ext cx="906780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381000"/>
            <a:ext cx="91440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cs typeface="Arial" charset="0"/>
              </a:rPr>
              <a:t>	The significant interaction was further investigated with tests of the simple main effect of smoking history.  For the men, the effect of smoking history fell short of statistical significance, </a:t>
            </a:r>
            <a:r>
              <a:rPr lang="en-US" i="1">
                <a:cs typeface="Arial" charset="0"/>
              </a:rPr>
              <a:t>F</a:t>
            </a:r>
            <a:r>
              <a:rPr lang="en-US">
                <a:cs typeface="Arial" charset="0"/>
              </a:rPr>
              <a:t>(4, 90) = 1.43, </a:t>
            </a:r>
            <a:r>
              <a:rPr lang="en-US" i="1">
                <a:cs typeface="Arial" charset="0"/>
              </a:rPr>
              <a:t>p</a:t>
            </a:r>
            <a:r>
              <a:rPr lang="en-US">
                <a:cs typeface="Arial" charset="0"/>
              </a:rPr>
              <a:t> = .23.  For the women, smoking history had a significant effect on ability to detect the scent, </a:t>
            </a:r>
            <a:r>
              <a:rPr lang="en-US" i="1">
                <a:cs typeface="Arial" charset="0"/>
              </a:rPr>
              <a:t>F</a:t>
            </a:r>
            <a:r>
              <a:rPr lang="en-US">
                <a:cs typeface="Arial" charset="0"/>
              </a:rPr>
              <a:t>(4, 90) = 11.97, </a:t>
            </a:r>
            <a:r>
              <a:rPr lang="en-US" i="1">
                <a:cs typeface="Arial" charset="0"/>
              </a:rPr>
              <a:t>p</a:t>
            </a:r>
            <a:r>
              <a:rPr lang="en-US">
                <a:cs typeface="Arial" charset="0"/>
              </a:rPr>
              <a:t> &lt; .001.  This significant simple main effect was followed by a set of four contrasts.  Each group of female ex-smokers was compared with the group of women who had never smoked.  The Bonferroni inequality was employed to cap the familywise error rate at .05 for this family of four comparisons.  It was found that the women who had never smoked had a significantly better ability to detect the scent than did women who had quit smoking one month to seven years earlier, but the difference between those who never smoked and those who had stopped smoking more than seven years ago was too small to be statistically significant.</a:t>
            </a:r>
            <a:r>
              <a:rPr lang="en-US"/>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US" b="1" smtClean="0">
                <a:solidFill>
                  <a:srgbClr val="800080"/>
                </a:solidFill>
              </a:rPr>
              <a:t>Interaction Plot</a:t>
            </a:r>
          </a:p>
        </p:txBody>
      </p:sp>
      <p:graphicFrame>
        <p:nvGraphicFramePr>
          <p:cNvPr id="2" name="Object 3"/>
          <p:cNvGraphicFramePr>
            <a:graphicFrameLocks noChangeAspect="1"/>
          </p:cNvGraphicFramePr>
          <p:nvPr/>
        </p:nvGraphicFramePr>
        <p:xfrm>
          <a:off x="1574800" y="2717800"/>
          <a:ext cx="5643563" cy="2984500"/>
        </p:xfrm>
        <a:graphic>
          <a:graphicData uri="http://schemas.openxmlformats.org/drawingml/2006/chart">
            <c:chart xmlns:c="http://schemas.openxmlformats.org/drawingml/2006/chart" xmlns:r="http://schemas.openxmlformats.org/officeDocument/2006/relationships" r:id="rId2"/>
          </a:graphicData>
        </a:graphic>
      </p:graphicFrame>
      <p:sp>
        <p:nvSpPr>
          <p:cNvPr id="19460" name="Text Box 4"/>
          <p:cNvSpPr txBox="1">
            <a:spLocks noChangeArrowheads="1"/>
          </p:cNvSpPr>
          <p:nvPr/>
        </p:nvSpPr>
        <p:spPr bwMode="auto">
          <a:xfrm>
            <a:off x="2971800" y="57150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t>Smoking History</a:t>
            </a:r>
          </a:p>
        </p:txBody>
      </p:sp>
      <p:sp>
        <p:nvSpPr>
          <p:cNvPr id="19461" name="Text Box 5"/>
          <p:cNvSpPr txBox="1">
            <a:spLocks noChangeArrowheads="1"/>
          </p:cNvSpPr>
          <p:nvPr/>
        </p:nvSpPr>
        <p:spPr bwMode="auto">
          <a:xfrm>
            <a:off x="2590800" y="2209800"/>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2800"/>
              <a:t>Ability to Detect the Scent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smtClean="0">
                <a:solidFill>
                  <a:srgbClr val="800080"/>
                </a:solidFill>
              </a:rPr>
              <a:t>Assumptions</a:t>
            </a:r>
          </a:p>
        </p:txBody>
      </p:sp>
      <p:sp>
        <p:nvSpPr>
          <p:cNvPr id="34819" name="Rectangle 3"/>
          <p:cNvSpPr>
            <a:spLocks noGrp="1" noChangeArrowheads="1"/>
          </p:cNvSpPr>
          <p:nvPr>
            <p:ph type="body" idx="1"/>
          </p:nvPr>
        </p:nvSpPr>
        <p:spPr/>
        <p:txBody>
          <a:bodyPr/>
          <a:lstStyle/>
          <a:p>
            <a:pPr eaLnBrk="1" hangingPunct="1"/>
            <a:r>
              <a:rPr lang="en-US" smtClean="0"/>
              <a:t>Normality within each cell</a:t>
            </a:r>
          </a:p>
          <a:p>
            <a:pPr eaLnBrk="1" hangingPunct="1"/>
            <a:r>
              <a:rPr lang="en-US" smtClean="0"/>
              <a:t>Homogeneity of variance across cells</a:t>
            </a:r>
          </a:p>
        </p:txBody>
      </p:sp>
    </p:spTree>
    <p:extLst>
      <p:ext uri="{BB962C8B-B14F-4D97-AF65-F5344CB8AC3E}">
        <p14:creationId xmlns:p14="http://schemas.microsoft.com/office/powerpoint/2010/main" val="38023577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b="1" smtClean="0">
                <a:solidFill>
                  <a:srgbClr val="800080"/>
                </a:solidFill>
              </a:rPr>
              <a:t>Advantages of Factorial ANOVA</a:t>
            </a:r>
          </a:p>
        </p:txBody>
      </p:sp>
      <p:sp>
        <p:nvSpPr>
          <p:cNvPr id="35843" name="Rectangle 3"/>
          <p:cNvSpPr>
            <a:spLocks noGrp="1" noChangeArrowheads="1"/>
          </p:cNvSpPr>
          <p:nvPr>
            <p:ph type="body" idx="1"/>
          </p:nvPr>
        </p:nvSpPr>
        <p:spPr/>
        <p:txBody>
          <a:bodyPr/>
          <a:lstStyle/>
          <a:p>
            <a:pPr eaLnBrk="1" hangingPunct="1"/>
            <a:r>
              <a:rPr lang="en-US" smtClean="0"/>
              <a:t>Economy -- study the effects of two factors for (almost) the price of one.</a:t>
            </a:r>
          </a:p>
          <a:p>
            <a:pPr eaLnBrk="1" hangingPunct="1"/>
            <a:r>
              <a:rPr lang="en-US" smtClean="0"/>
              <a:t>Power -- removing from the error term the effects of Factor B and the interaction gives a more powerful test of Factor A.</a:t>
            </a:r>
          </a:p>
          <a:p>
            <a:pPr eaLnBrk="1" hangingPunct="1"/>
            <a:r>
              <a:rPr lang="en-US" smtClean="0"/>
              <a:t>Interaction -- see if effect of A varies across levels of B.</a:t>
            </a:r>
          </a:p>
        </p:txBody>
      </p:sp>
    </p:spTree>
    <p:extLst>
      <p:ext uri="{BB962C8B-B14F-4D97-AF65-F5344CB8AC3E}">
        <p14:creationId xmlns:p14="http://schemas.microsoft.com/office/powerpoint/2010/main" val="3424972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b="1" smtClean="0">
                <a:solidFill>
                  <a:srgbClr val="800080"/>
                </a:solidFill>
              </a:rPr>
              <a:t>One-Way ANOVA</a:t>
            </a:r>
            <a:endParaRPr lang="en-GB" b="1" smtClean="0">
              <a:solidFill>
                <a:srgbClr val="800080"/>
              </a:solidFill>
            </a:endParaRPr>
          </a:p>
        </p:txBody>
      </p:sp>
      <p:sp>
        <p:nvSpPr>
          <p:cNvPr id="52228" name="Text Box 4"/>
          <p:cNvSpPr txBox="1">
            <a:spLocks noChangeArrowheads="1"/>
          </p:cNvSpPr>
          <p:nvPr/>
        </p:nvSpPr>
        <p:spPr bwMode="auto">
          <a:xfrm>
            <a:off x="685800" y="1828800"/>
            <a:ext cx="45720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Consider the partitioning of the sums of squares illustrated to the right.</a:t>
            </a:r>
            <a:br>
              <a:rPr lang="en-US" sz="3200"/>
            </a:br>
            <a:r>
              <a:rPr lang="en-US" sz="3200" i="1"/>
              <a:t>SS</a:t>
            </a:r>
            <a:r>
              <a:rPr lang="en-US" sz="3200" i="1" baseline="-25000"/>
              <a:t>B</a:t>
            </a:r>
            <a:r>
              <a:rPr lang="en-US" sz="3200"/>
              <a:t> = 15 and </a:t>
            </a:r>
            <a:r>
              <a:rPr lang="en-US" sz="3200" i="1"/>
              <a:t>SSE</a:t>
            </a:r>
            <a:r>
              <a:rPr lang="en-US" sz="3200"/>
              <a:t> = 85.  Suppose there are two levels of B (an experimental manipulation) and a total of 20 cases. </a:t>
            </a:r>
            <a:endParaRPr lang="en-GB" sz="3200"/>
          </a:p>
        </p:txBody>
      </p:sp>
      <p:pic>
        <p:nvPicPr>
          <p:cNvPr id="52229" name="Picture 5" descr="Pi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438400"/>
            <a:ext cx="3343275"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5036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b="1" smtClean="0">
                <a:solidFill>
                  <a:srgbClr val="800080"/>
                </a:solidFill>
              </a:rPr>
              <a:t>Treatment Not Significant</a:t>
            </a:r>
            <a:endParaRPr lang="en-GB" b="1" smtClean="0">
              <a:solidFill>
                <a:srgbClr val="800080"/>
              </a:solidFill>
            </a:endParaRPr>
          </a:p>
        </p:txBody>
      </p:sp>
      <p:sp>
        <p:nvSpPr>
          <p:cNvPr id="54275" name="Text Box 3"/>
          <p:cNvSpPr txBox="1">
            <a:spLocks noChangeArrowheads="1"/>
          </p:cNvSpPr>
          <p:nvPr/>
        </p:nvSpPr>
        <p:spPr bwMode="auto">
          <a:xfrm>
            <a:off x="685800" y="2362200"/>
            <a:ext cx="45720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i="1"/>
              <a:t>MSB</a:t>
            </a:r>
            <a:r>
              <a:rPr lang="en-US" sz="3200"/>
              <a:t> = 15, </a:t>
            </a:r>
            <a:r>
              <a:rPr lang="en-US" sz="3200" i="1"/>
              <a:t>MSE</a:t>
            </a:r>
            <a:r>
              <a:rPr lang="en-US" sz="3200"/>
              <a:t> = 85/18 = 4.722.  The </a:t>
            </a:r>
            <a:r>
              <a:rPr lang="en-US" sz="3200" i="1"/>
              <a:t>F</a:t>
            </a:r>
            <a:r>
              <a:rPr lang="en-US" sz="3200"/>
              <a:t>(1, 18) = 15/4.72 = 3.176, </a:t>
            </a:r>
            <a:r>
              <a:rPr lang="en-US" sz="3200" i="1"/>
              <a:t>p</a:t>
            </a:r>
            <a:r>
              <a:rPr lang="en-US" sz="3200"/>
              <a:t> = .092.  Woe to us, the effect of our experimental treatment has fallen short of statistical significance.</a:t>
            </a:r>
            <a:r>
              <a:rPr lang="en-GB"/>
              <a:t> </a:t>
            </a:r>
          </a:p>
        </p:txBody>
      </p:sp>
      <p:pic>
        <p:nvPicPr>
          <p:cNvPr id="54276" name="Picture 4" descr="Pi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438400"/>
            <a:ext cx="3343275" cy="334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6028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b="1" smtClean="0">
                <a:solidFill>
                  <a:srgbClr val="800080"/>
                </a:solidFill>
              </a:rPr>
              <a:t>Sex Not Included in the Model</a:t>
            </a:r>
            <a:endParaRPr lang="en-GB" b="1" smtClean="0">
              <a:solidFill>
                <a:srgbClr val="800080"/>
              </a:solidFill>
            </a:endParaRPr>
          </a:p>
        </p:txBody>
      </p:sp>
      <p:sp>
        <p:nvSpPr>
          <p:cNvPr id="56323" name="Rectangle 3"/>
          <p:cNvSpPr>
            <a:spLocks noGrp="1" noChangeArrowheads="1"/>
          </p:cNvSpPr>
          <p:nvPr>
            <p:ph type="body" idx="1"/>
          </p:nvPr>
        </p:nvSpPr>
        <p:spPr/>
        <p:txBody>
          <a:bodyPr/>
          <a:lstStyle/>
          <a:p>
            <a:r>
              <a:rPr lang="en-US" smtClean="0"/>
              <a:t>Now suppose that the subjects here consist of both men and women and that the sexes differ on the dependent variable.</a:t>
            </a:r>
          </a:p>
          <a:p>
            <a:r>
              <a:rPr lang="en-US" smtClean="0"/>
              <a:t>Since sex is not included in the model, variance due to sex is error variance, as is variance due to any interaction between sex and the experimental treatment.</a:t>
            </a:r>
            <a:endParaRPr lang="en-GB" smtClean="0"/>
          </a:p>
        </p:txBody>
      </p:sp>
    </p:spTree>
    <p:extLst>
      <p:ext uri="{BB962C8B-B14F-4D97-AF65-F5344CB8AC3E}">
        <p14:creationId xmlns:p14="http://schemas.microsoft.com/office/powerpoint/2010/main" val="364299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p:txBody>
          <a:bodyPr/>
          <a:lstStyle/>
          <a:p>
            <a:pPr eaLnBrk="1" hangingPunct="1"/>
            <a:r>
              <a:rPr lang="en-US" b="1" smtClean="0">
                <a:solidFill>
                  <a:srgbClr val="800080"/>
                </a:solidFill>
              </a:rPr>
              <a:t>Gender x Smoking History</a:t>
            </a:r>
          </a:p>
        </p:txBody>
      </p:sp>
      <p:sp>
        <p:nvSpPr>
          <p:cNvPr id="2054"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r>
              <a:rPr lang="en-US" smtClean="0"/>
              <a:t>Cell </a:t>
            </a:r>
            <a:r>
              <a:rPr lang="en-US" i="1" smtClean="0"/>
              <a:t>n</a:t>
            </a:r>
            <a:r>
              <a:rPr lang="en-US" smtClean="0"/>
              <a:t> = 10, </a:t>
            </a:r>
            <a:r>
              <a:rPr lang="en-US" smtClean="0">
                <a:sym typeface="Symbol" pitchFamily="18" charset="2"/>
              </a:rPr>
              <a:t>Y</a:t>
            </a:r>
            <a:r>
              <a:rPr lang="en-US" baseline="30000" smtClean="0">
                <a:sym typeface="Symbol" pitchFamily="18" charset="2"/>
              </a:rPr>
              <a:t>2</a:t>
            </a:r>
            <a:r>
              <a:rPr lang="en-US" smtClean="0">
                <a:sym typeface="Symbol" pitchFamily="18" charset="2"/>
              </a:rPr>
              <a:t> = 145,140</a:t>
            </a:r>
            <a:endParaRPr lang="en-US" smtClean="0"/>
          </a:p>
          <a:p>
            <a:pPr eaLnBrk="1" hangingPunct="1">
              <a:buFontTx/>
              <a:buNone/>
            </a:pPr>
            <a:endParaRPr lang="en-US" smtClean="0"/>
          </a:p>
          <a:p>
            <a:pPr eaLnBrk="1" hangingPunct="1"/>
            <a:endParaRPr lang="en-US" smtClean="0"/>
          </a:p>
          <a:p>
            <a:pPr eaLnBrk="1" hangingPunct="1"/>
            <a:endParaRPr lang="en-US" smtClean="0"/>
          </a:p>
          <a:p>
            <a:pPr eaLnBrk="1" hangingPunct="1"/>
            <a:endParaRPr lang="en-US" smtClean="0"/>
          </a:p>
        </p:txBody>
      </p:sp>
      <p:graphicFrame>
        <p:nvGraphicFramePr>
          <p:cNvPr id="2050" name="Object 4"/>
          <p:cNvGraphicFramePr>
            <a:graphicFrameLocks noChangeAspect="1"/>
          </p:cNvGraphicFramePr>
          <p:nvPr/>
        </p:nvGraphicFramePr>
        <p:xfrm>
          <a:off x="304800" y="1828800"/>
          <a:ext cx="8053388" cy="1495425"/>
        </p:xfrm>
        <a:graphic>
          <a:graphicData uri="http://schemas.openxmlformats.org/presentationml/2006/ole">
            <mc:AlternateContent xmlns:mc="http://schemas.openxmlformats.org/markup-compatibility/2006">
              <mc:Choice xmlns:v="urn:schemas-microsoft-com:vml" Requires="v">
                <p:oleObj spid="_x0000_s2072" name="Document" r:id="rId3" imgW="6090120" imgH="1130040" progId="Word.Document.8">
                  <p:embed/>
                </p:oleObj>
              </mc:Choice>
              <mc:Fallback>
                <p:oleObj name="Document" r:id="rId3" imgW="6090120" imgH="1130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8053388"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Rectangle 6"/>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2051" name="Object 5"/>
          <p:cNvGraphicFramePr>
            <a:graphicFrameLocks noChangeAspect="1"/>
          </p:cNvGraphicFramePr>
          <p:nvPr/>
        </p:nvGraphicFramePr>
        <p:xfrm>
          <a:off x="1346200" y="4038600"/>
          <a:ext cx="4497388" cy="873125"/>
        </p:xfrm>
        <a:graphic>
          <a:graphicData uri="http://schemas.openxmlformats.org/presentationml/2006/ole">
            <mc:AlternateContent xmlns:mc="http://schemas.openxmlformats.org/markup-compatibility/2006">
              <mc:Choice xmlns:v="urn:schemas-microsoft-com:vml" Requires="v">
                <p:oleObj spid="_x0000_s2073" name="Equation" r:id="rId5" imgW="2158920" imgH="419040" progId="Equation.3">
                  <p:embed/>
                </p:oleObj>
              </mc:Choice>
              <mc:Fallback>
                <p:oleObj name="Equation" r:id="rId5" imgW="215892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6200" y="4038600"/>
                        <a:ext cx="4497388"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7"/>
          <p:cNvGraphicFramePr>
            <a:graphicFrameLocks noChangeAspect="1"/>
          </p:cNvGraphicFramePr>
          <p:nvPr/>
        </p:nvGraphicFramePr>
        <p:xfrm>
          <a:off x="506413" y="5365750"/>
          <a:ext cx="6811962" cy="504825"/>
        </p:xfrm>
        <a:graphic>
          <a:graphicData uri="http://schemas.openxmlformats.org/presentationml/2006/ole">
            <mc:AlternateContent xmlns:mc="http://schemas.openxmlformats.org/markup-compatibility/2006">
              <mc:Choice xmlns:v="urn:schemas-microsoft-com:vml" Requires="v">
                <p:oleObj spid="_x0000_s2074" name="Equation" r:id="rId7" imgW="3263760" imgH="241200" progId="Equation.3">
                  <p:embed/>
                </p:oleObj>
              </mc:Choice>
              <mc:Fallback>
                <p:oleObj name="Equation" r:id="rId7" imgW="3263760" imgH="24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413" y="5365750"/>
                        <a:ext cx="6811962"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b="1" smtClean="0">
                <a:solidFill>
                  <a:srgbClr val="800080"/>
                </a:solidFill>
              </a:rPr>
              <a:t>Add Sex to the Model</a:t>
            </a:r>
            <a:endParaRPr lang="en-GB" b="1" smtClean="0">
              <a:solidFill>
                <a:srgbClr val="800080"/>
              </a:solidFill>
            </a:endParaRPr>
          </a:p>
        </p:txBody>
      </p:sp>
      <p:sp>
        <p:nvSpPr>
          <p:cNvPr id="55299" name="Text Box 3"/>
          <p:cNvSpPr txBox="1">
            <a:spLocks noChangeArrowheads="1"/>
          </p:cNvSpPr>
          <p:nvPr/>
        </p:nvSpPr>
        <p:spPr bwMode="auto">
          <a:xfrm>
            <a:off x="685800" y="1676400"/>
            <a:ext cx="45720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Let us see what happens if we include sex and the interaction in the model.  </a:t>
            </a:r>
            <a:r>
              <a:rPr lang="en-US" sz="3200" i="1"/>
              <a:t>SS</a:t>
            </a:r>
            <a:r>
              <a:rPr lang="en-US" sz="3200" i="1" baseline="-25000"/>
              <a:t>Sex</a:t>
            </a:r>
            <a:r>
              <a:rPr lang="en-US" sz="3200"/>
              <a:t> = 25, </a:t>
            </a:r>
            <a:r>
              <a:rPr lang="en-US" sz="3200" i="1"/>
              <a:t>SS</a:t>
            </a:r>
            <a:r>
              <a:rPr lang="en-US" sz="3200" i="1" baseline="-25000"/>
              <a:t>B</a:t>
            </a:r>
            <a:r>
              <a:rPr lang="en-US" sz="3200"/>
              <a:t> = 15, </a:t>
            </a:r>
            <a:r>
              <a:rPr lang="en-US" sz="3200" i="1"/>
              <a:t>SS</a:t>
            </a:r>
            <a:r>
              <a:rPr lang="en-US" sz="3200" i="1" baseline="-25000"/>
              <a:t>Sex*B</a:t>
            </a:r>
            <a:r>
              <a:rPr lang="en-US" sz="3200"/>
              <a:t> = 10, and </a:t>
            </a:r>
            <a:r>
              <a:rPr lang="en-US" sz="3200" i="1"/>
              <a:t>SSE</a:t>
            </a:r>
            <a:r>
              <a:rPr lang="en-US" sz="3200"/>
              <a:t> = 50.  Notice that the </a:t>
            </a:r>
            <a:r>
              <a:rPr lang="en-US" sz="3200" i="1"/>
              <a:t>SSE</a:t>
            </a:r>
            <a:r>
              <a:rPr lang="en-US" sz="3200"/>
              <a:t> has been reduced by removing from it the effects of sex and the interaction.</a:t>
            </a:r>
            <a:r>
              <a:rPr lang="en-US"/>
              <a:t>  </a:t>
            </a:r>
            <a:endParaRPr lang="en-GB"/>
          </a:p>
        </p:txBody>
      </p:sp>
      <p:pic>
        <p:nvPicPr>
          <p:cNvPr id="55301" name="Picture 5" descr="Pi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27400" cy="334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5548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0"/>
            <a:ext cx="7772400" cy="1143000"/>
          </a:xfrm>
        </p:spPr>
        <p:txBody>
          <a:bodyPr/>
          <a:lstStyle/>
          <a:p>
            <a:r>
              <a:rPr lang="en-US" b="1" smtClean="0">
                <a:solidFill>
                  <a:srgbClr val="800080"/>
                </a:solidFill>
              </a:rPr>
              <a:t>Enhancement of Power</a:t>
            </a:r>
            <a:endParaRPr lang="en-GB" b="1" smtClean="0">
              <a:solidFill>
                <a:srgbClr val="800080"/>
              </a:solidFill>
            </a:endParaRPr>
          </a:p>
        </p:txBody>
      </p:sp>
      <p:sp>
        <p:nvSpPr>
          <p:cNvPr id="57347" name="Text Box 3"/>
          <p:cNvSpPr txBox="1">
            <a:spLocks noChangeArrowheads="1"/>
          </p:cNvSpPr>
          <p:nvPr/>
        </p:nvSpPr>
        <p:spPr bwMode="auto">
          <a:xfrm>
            <a:off x="609600" y="990600"/>
            <a:ext cx="4572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t>The </a:t>
            </a:r>
            <a:r>
              <a:rPr lang="en-US" sz="3200" i="1"/>
              <a:t>MSB</a:t>
            </a:r>
            <a:r>
              <a:rPr lang="en-US" sz="3200"/>
              <a:t> is still 15, but the </a:t>
            </a:r>
            <a:r>
              <a:rPr lang="en-US" sz="3200" i="1"/>
              <a:t>MSE</a:t>
            </a:r>
            <a:r>
              <a:rPr lang="en-US" sz="3200"/>
              <a:t> is now 50/16 = 3.125 and the </a:t>
            </a:r>
            <a:r>
              <a:rPr lang="en-US" sz="3200" i="1"/>
              <a:t>F</a:t>
            </a:r>
            <a:r>
              <a:rPr lang="en-US" sz="3200"/>
              <a:t>(1, 16) = 15/3.125 = 4.80, </a:t>
            </a:r>
            <a:r>
              <a:rPr lang="en-US" sz="3200" i="1"/>
              <a:t>p</a:t>
            </a:r>
            <a:r>
              <a:rPr lang="en-US" sz="3200"/>
              <a:t> = .044.  Notice that excluding the variance due to sex and the interaction has reduced the error variance enough that now the main effect of the experimental treatment is significant.</a:t>
            </a:r>
            <a:r>
              <a:rPr lang="en-GB"/>
              <a:t> </a:t>
            </a:r>
          </a:p>
        </p:txBody>
      </p:sp>
      <p:pic>
        <p:nvPicPr>
          <p:cNvPr id="57348" name="Picture 4" descr="Pi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981200"/>
            <a:ext cx="3327400" cy="334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009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solidFill>
                  <a:srgbClr val="800080"/>
                </a:solidFill>
              </a:rPr>
              <a:t>Computing Treatment </a:t>
            </a:r>
            <a:r>
              <a:rPr lang="en-US" b="1" i="1" smtClean="0">
                <a:solidFill>
                  <a:srgbClr val="800080"/>
                </a:solidFill>
              </a:rPr>
              <a:t>SS</a:t>
            </a:r>
          </a:p>
        </p:txBody>
      </p:sp>
      <p:sp>
        <p:nvSpPr>
          <p:cNvPr id="23555" name="Rectangle 3"/>
          <p:cNvSpPr>
            <a:spLocks noGrp="1" noChangeArrowheads="1"/>
          </p:cNvSpPr>
          <p:nvPr>
            <p:ph type="body" idx="1"/>
          </p:nvPr>
        </p:nvSpPr>
        <p:spPr/>
        <p:txBody>
          <a:bodyPr/>
          <a:lstStyle/>
          <a:p>
            <a:pPr eaLnBrk="1" hangingPunct="1">
              <a:buFontTx/>
              <a:buNone/>
            </a:pPr>
            <a:r>
              <a:rPr lang="en-US" b="1" smtClean="0">
                <a:solidFill>
                  <a:srgbClr val="000000"/>
                </a:solidFill>
                <a:latin typeface="Arial" charset="0"/>
                <a:cs typeface="Arial" charset="0"/>
              </a:rPr>
              <a:t>	Square and then sum group totals, divide by the number of scores that went into each total, then subtract the CM</a:t>
            </a:r>
            <a:r>
              <a:rPr lang="en-US" smtClean="0">
                <a:solidFill>
                  <a:srgbClr val="000000"/>
                </a:solidFill>
                <a:latin typeface="Arial" charset="0"/>
                <a:cs typeface="Arial" charset="0"/>
              </a:rPr>
              <a:t>.</a:t>
            </a:r>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US" b="1" i="1" smtClean="0">
                <a:solidFill>
                  <a:srgbClr val="800080"/>
                </a:solidFill>
              </a:rPr>
              <a:t>SS</a:t>
            </a:r>
            <a:r>
              <a:rPr lang="en-US" b="1" i="1" baseline="-25000" smtClean="0">
                <a:solidFill>
                  <a:srgbClr val="800080"/>
                </a:solidFill>
              </a:rPr>
              <a:t>cells</a:t>
            </a:r>
            <a:r>
              <a:rPr lang="en-US" b="1" i="1" smtClean="0">
                <a:solidFill>
                  <a:srgbClr val="800080"/>
                </a:solidFill>
              </a:rPr>
              <a:t> </a:t>
            </a:r>
            <a:r>
              <a:rPr lang="en-US" b="1" smtClean="0">
                <a:solidFill>
                  <a:srgbClr val="800080"/>
                </a:solidFill>
              </a:rPr>
              <a:t>and </a:t>
            </a:r>
            <a:r>
              <a:rPr lang="en-US" b="1" i="1" smtClean="0">
                <a:solidFill>
                  <a:srgbClr val="800080"/>
                </a:solidFill>
              </a:rPr>
              <a:t>SS</a:t>
            </a:r>
            <a:r>
              <a:rPr lang="en-US" b="1" i="1" baseline="-25000" smtClean="0">
                <a:solidFill>
                  <a:srgbClr val="800080"/>
                </a:solidFill>
              </a:rPr>
              <a:t>error</a:t>
            </a:r>
          </a:p>
        </p:txBody>
      </p:sp>
      <p:sp>
        <p:nvSpPr>
          <p:cNvPr id="3077" name="Rectangle 3"/>
          <p:cNvSpPr>
            <a:spLocks noGrp="1" noChangeArrowheads="1"/>
          </p:cNvSpPr>
          <p:nvPr>
            <p:ph type="body" idx="1"/>
          </p:nvPr>
        </p:nvSpPr>
        <p:spPr/>
        <p:txBody>
          <a:bodyPr/>
          <a:lstStyle/>
          <a:p>
            <a:pPr eaLnBrk="1" hangingPunct="1"/>
            <a:endParaRPr lang="en-US" smtClean="0"/>
          </a:p>
          <a:p>
            <a:pPr eaLnBrk="1" hangingPunct="1"/>
            <a:endParaRPr lang="en-US" smtClean="0"/>
          </a:p>
          <a:p>
            <a:pPr eaLnBrk="1" hangingPunct="1"/>
            <a:endParaRPr lang="en-US" b="1" i="1" smtClean="0">
              <a:solidFill>
                <a:srgbClr val="000000"/>
              </a:solidFill>
              <a:latin typeface="Arial" charset="0"/>
              <a:cs typeface="Arial" charset="0"/>
            </a:endParaRPr>
          </a:p>
          <a:p>
            <a:pPr eaLnBrk="1" hangingPunct="1"/>
            <a:endParaRPr lang="en-US" b="1" i="1" smtClean="0">
              <a:solidFill>
                <a:srgbClr val="000000"/>
              </a:solidFill>
              <a:latin typeface="Arial" charset="0"/>
              <a:cs typeface="Arial" charset="0"/>
            </a:endParaRPr>
          </a:p>
          <a:p>
            <a:pPr eaLnBrk="1" hangingPunct="1"/>
            <a:endParaRPr lang="en-US" b="1" i="1" smtClean="0">
              <a:solidFill>
                <a:srgbClr val="000000"/>
              </a:solidFill>
              <a:latin typeface="Arial" charset="0"/>
              <a:cs typeface="Arial" charset="0"/>
            </a:endParaRPr>
          </a:p>
          <a:p>
            <a:pPr eaLnBrk="1" hangingPunct="1">
              <a:buFontTx/>
              <a:buNone/>
            </a:pPr>
            <a:r>
              <a:rPr lang="en-US" sz="2400" i="1" smtClean="0">
                <a:solidFill>
                  <a:srgbClr val="000000"/>
                </a:solidFill>
                <a:latin typeface="Arial" charset="0"/>
                <a:cs typeface="Arial" charset="0"/>
              </a:rPr>
              <a:t>SS</a:t>
            </a:r>
            <a:r>
              <a:rPr lang="en-US" sz="2400" i="1" baseline="-30000" smtClean="0">
                <a:solidFill>
                  <a:srgbClr val="000000"/>
                </a:solidFill>
                <a:latin typeface="Arial" charset="0"/>
                <a:cs typeface="Arial" charset="0"/>
              </a:rPr>
              <a:t>error</a:t>
            </a:r>
            <a:r>
              <a:rPr lang="en-US" sz="2400" smtClean="0">
                <a:solidFill>
                  <a:srgbClr val="000000"/>
                </a:solidFill>
                <a:latin typeface="Arial" charset="0"/>
                <a:cs typeface="Arial" charset="0"/>
              </a:rPr>
              <a:t> is then </a:t>
            </a:r>
            <a:r>
              <a:rPr lang="en-US" sz="2400" i="1" smtClean="0">
                <a:solidFill>
                  <a:srgbClr val="000000"/>
                </a:solidFill>
                <a:latin typeface="Arial" charset="0"/>
                <a:cs typeface="Arial" charset="0"/>
              </a:rPr>
              <a:t>SS</a:t>
            </a:r>
            <a:r>
              <a:rPr lang="en-US" sz="2400" i="1" baseline="-30000" smtClean="0">
                <a:solidFill>
                  <a:srgbClr val="000000"/>
                </a:solidFill>
                <a:latin typeface="Arial" charset="0"/>
                <a:cs typeface="Arial" charset="0"/>
              </a:rPr>
              <a:t>total</a:t>
            </a:r>
            <a:r>
              <a:rPr lang="en-US" sz="2400" smtClean="0">
                <a:solidFill>
                  <a:srgbClr val="000000"/>
                </a:solidFill>
                <a:latin typeface="Arial" charset="0"/>
                <a:cs typeface="Arial" charset="0"/>
              </a:rPr>
              <a:t> minus </a:t>
            </a:r>
            <a:r>
              <a:rPr lang="en-US" sz="2400" i="1" smtClean="0">
                <a:solidFill>
                  <a:srgbClr val="000000"/>
                </a:solidFill>
                <a:latin typeface="Arial" charset="0"/>
                <a:cs typeface="Arial" charset="0"/>
              </a:rPr>
              <a:t>SS</a:t>
            </a:r>
            <a:r>
              <a:rPr lang="en-US" sz="2400" i="1" baseline="-30000" smtClean="0">
                <a:solidFill>
                  <a:srgbClr val="000000"/>
                </a:solidFill>
                <a:latin typeface="Arial" charset="0"/>
                <a:cs typeface="Arial" charset="0"/>
              </a:rPr>
              <a:t>Cells</a:t>
            </a:r>
            <a:r>
              <a:rPr lang="en-US" sz="2400" smtClean="0">
                <a:solidFill>
                  <a:srgbClr val="000000"/>
                </a:solidFill>
                <a:latin typeface="Arial" charset="0"/>
                <a:cs typeface="Arial" charset="0"/>
              </a:rPr>
              <a:t> = 26,115 ‑ 15,405 =</a:t>
            </a:r>
          </a:p>
          <a:p>
            <a:pPr eaLnBrk="1" hangingPunct="1">
              <a:buFontTx/>
              <a:buNone/>
            </a:pPr>
            <a:r>
              <a:rPr lang="en-US" sz="2400" smtClean="0">
                <a:solidFill>
                  <a:srgbClr val="000000"/>
                </a:solidFill>
                <a:latin typeface="Arial" charset="0"/>
                <a:cs typeface="Arial" charset="0"/>
              </a:rPr>
              <a:t> 10,710.</a:t>
            </a:r>
            <a:r>
              <a:rPr lang="en-US" sz="2400" smtClean="0"/>
              <a:t> </a:t>
            </a:r>
          </a:p>
          <a:p>
            <a:pPr eaLnBrk="1" hangingPunct="1"/>
            <a:endParaRPr lang="en-US" sz="2400" smtClean="0"/>
          </a:p>
          <a:p>
            <a:pPr eaLnBrk="1" hangingPunct="1"/>
            <a:endParaRPr lang="en-US" smtClean="0"/>
          </a:p>
          <a:p>
            <a:pPr eaLnBrk="1" hangingPunct="1"/>
            <a:endParaRPr lang="en-US" smtClean="0"/>
          </a:p>
        </p:txBody>
      </p:sp>
      <p:graphicFrame>
        <p:nvGraphicFramePr>
          <p:cNvPr id="3074" name="Object 4"/>
          <p:cNvGraphicFramePr>
            <a:graphicFrameLocks noChangeAspect="1"/>
          </p:cNvGraphicFramePr>
          <p:nvPr/>
        </p:nvGraphicFramePr>
        <p:xfrm>
          <a:off x="304800" y="2057400"/>
          <a:ext cx="8053388" cy="1495425"/>
        </p:xfrm>
        <a:graphic>
          <a:graphicData uri="http://schemas.openxmlformats.org/presentationml/2006/ole">
            <mc:AlternateContent xmlns:mc="http://schemas.openxmlformats.org/markup-compatibility/2006">
              <mc:Choice xmlns:v="urn:schemas-microsoft-com:vml" Requires="v">
                <p:oleObj spid="_x0000_s3090" name="Document" r:id="rId3" imgW="6090120" imgH="1130040" progId="Word.Document.8">
                  <p:embed/>
                </p:oleObj>
              </mc:Choice>
              <mc:Fallback>
                <p:oleObj name="Document" r:id="rId3" imgW="6090120" imgH="1130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8053388"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8"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3075" name="Object 8"/>
          <p:cNvGraphicFramePr>
            <a:graphicFrameLocks noChangeAspect="1"/>
          </p:cNvGraphicFramePr>
          <p:nvPr/>
        </p:nvGraphicFramePr>
        <p:xfrm>
          <a:off x="685800" y="3792538"/>
          <a:ext cx="7532688" cy="947737"/>
        </p:xfrm>
        <a:graphic>
          <a:graphicData uri="http://schemas.openxmlformats.org/presentationml/2006/ole">
            <mc:AlternateContent xmlns:mc="http://schemas.openxmlformats.org/markup-compatibility/2006">
              <mc:Choice xmlns:v="urn:schemas-microsoft-com:vml" Requires="v">
                <p:oleObj spid="_x0000_s3091" name="Equation" r:id="rId5" imgW="5244840" imgH="660240" progId="Equation.3">
                  <p:embed/>
                </p:oleObj>
              </mc:Choice>
              <mc:Fallback>
                <p:oleObj name="Equation" r:id="rId5" imgW="5244840" imgH="66024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792538"/>
                        <a:ext cx="7532688"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b="1" i="1" smtClean="0">
                <a:solidFill>
                  <a:srgbClr val="800080"/>
                </a:solidFill>
              </a:rPr>
              <a:t>SS</a:t>
            </a:r>
            <a:r>
              <a:rPr lang="en-US" b="1" i="1" baseline="-25000" smtClean="0">
                <a:solidFill>
                  <a:srgbClr val="800080"/>
                </a:solidFill>
              </a:rPr>
              <a:t>gender</a:t>
            </a:r>
            <a:r>
              <a:rPr lang="en-US" b="1" i="1" smtClean="0">
                <a:solidFill>
                  <a:srgbClr val="800080"/>
                </a:solidFill>
              </a:rPr>
              <a:t> </a:t>
            </a:r>
            <a:r>
              <a:rPr lang="en-US" b="1" smtClean="0">
                <a:solidFill>
                  <a:srgbClr val="800080"/>
                </a:solidFill>
              </a:rPr>
              <a:t>and </a:t>
            </a:r>
            <a:r>
              <a:rPr lang="en-US" b="1" i="1" smtClean="0">
                <a:solidFill>
                  <a:srgbClr val="800080"/>
                </a:solidFill>
              </a:rPr>
              <a:t>SS</a:t>
            </a:r>
            <a:r>
              <a:rPr lang="en-US" b="1" i="1" baseline="-25000" smtClean="0">
                <a:solidFill>
                  <a:srgbClr val="800080"/>
                </a:solidFill>
              </a:rPr>
              <a:t>smoke</a:t>
            </a:r>
          </a:p>
        </p:txBody>
      </p:sp>
      <p:sp>
        <p:nvSpPr>
          <p:cNvPr id="4102" name="Rectangle 3"/>
          <p:cNvSpPr>
            <a:spLocks noGrp="1" noChangeArrowheads="1"/>
          </p:cNvSpPr>
          <p:nvPr>
            <p:ph type="body" idx="1"/>
          </p:nvPr>
        </p:nvSpPr>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b="1" i="1" smtClean="0">
              <a:solidFill>
                <a:srgbClr val="000000"/>
              </a:solidFill>
              <a:latin typeface="Arial" charset="0"/>
              <a:cs typeface="Arial" charset="0"/>
            </a:endParaRPr>
          </a:p>
          <a:p>
            <a:pPr eaLnBrk="1" hangingPunct="1">
              <a:lnSpc>
                <a:spcPct val="90000"/>
              </a:lnSpc>
            </a:pPr>
            <a:endParaRPr lang="en-US" sz="2800" b="1" i="1" smtClean="0">
              <a:solidFill>
                <a:srgbClr val="000000"/>
              </a:solidFill>
              <a:latin typeface="Arial" charset="0"/>
              <a:cs typeface="Arial" charset="0"/>
            </a:endParaRPr>
          </a:p>
          <a:p>
            <a:pPr eaLnBrk="1" hangingPunct="1">
              <a:lnSpc>
                <a:spcPct val="90000"/>
              </a:lnSpc>
            </a:pPr>
            <a:endParaRPr lang="en-US" sz="2800" b="1" i="1" smtClean="0">
              <a:solidFill>
                <a:srgbClr val="000000"/>
              </a:solidFill>
              <a:latin typeface="Arial" charset="0"/>
              <a:cs typeface="Arial" charset="0"/>
            </a:endParaRPr>
          </a:p>
          <a:p>
            <a:pPr eaLnBrk="1" hangingPunct="1">
              <a:lnSpc>
                <a:spcPct val="90000"/>
              </a:lnSpc>
              <a:buFontTx/>
              <a:buNone/>
            </a:pPr>
            <a:endParaRPr lang="en-US" sz="2000" smtClean="0"/>
          </a:p>
          <a:p>
            <a:pPr eaLnBrk="1" hangingPunct="1">
              <a:lnSpc>
                <a:spcPct val="90000"/>
              </a:lnSpc>
            </a:pPr>
            <a:endParaRPr lang="en-US" sz="2000" smtClean="0"/>
          </a:p>
          <a:p>
            <a:pPr eaLnBrk="1" hangingPunct="1">
              <a:lnSpc>
                <a:spcPct val="90000"/>
              </a:lnSpc>
            </a:pPr>
            <a:endParaRPr lang="en-US" sz="2800" smtClean="0"/>
          </a:p>
          <a:p>
            <a:pPr eaLnBrk="1" hangingPunct="1">
              <a:lnSpc>
                <a:spcPct val="90000"/>
              </a:lnSpc>
            </a:pPr>
            <a:endParaRPr lang="en-US" sz="2800" smtClean="0"/>
          </a:p>
        </p:txBody>
      </p:sp>
      <p:graphicFrame>
        <p:nvGraphicFramePr>
          <p:cNvPr id="4098" name="Object 4"/>
          <p:cNvGraphicFramePr>
            <a:graphicFrameLocks noChangeAspect="1"/>
          </p:cNvGraphicFramePr>
          <p:nvPr/>
        </p:nvGraphicFramePr>
        <p:xfrm>
          <a:off x="304800" y="2057400"/>
          <a:ext cx="8053388" cy="1495425"/>
        </p:xfrm>
        <a:graphic>
          <a:graphicData uri="http://schemas.openxmlformats.org/presentationml/2006/ole">
            <mc:AlternateContent xmlns:mc="http://schemas.openxmlformats.org/markup-compatibility/2006">
              <mc:Choice xmlns:v="urn:schemas-microsoft-com:vml" Requires="v">
                <p:oleObj spid="_x0000_s4120" name="Document" r:id="rId3" imgW="6090120" imgH="1130040" progId="Word.Document.8">
                  <p:embed/>
                </p:oleObj>
              </mc:Choice>
              <mc:Fallback>
                <p:oleObj name="Document" r:id="rId3" imgW="6090120" imgH="113004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057400"/>
                        <a:ext cx="8053388"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3" name="Rectangle 5"/>
          <p:cNvSpPr>
            <a:spLocks noChangeArrowheads="1"/>
          </p:cNvSpPr>
          <p:nvPr/>
        </p:nvSpPr>
        <p:spPr bwMode="auto">
          <a:xfrm>
            <a:off x="3390900" y="32194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4099" name="Object 6"/>
          <p:cNvGraphicFramePr>
            <a:graphicFrameLocks noChangeAspect="1"/>
          </p:cNvGraphicFramePr>
          <p:nvPr/>
        </p:nvGraphicFramePr>
        <p:xfrm>
          <a:off x="990600" y="3733800"/>
          <a:ext cx="6672263" cy="965200"/>
        </p:xfrm>
        <a:graphic>
          <a:graphicData uri="http://schemas.openxmlformats.org/presentationml/2006/ole">
            <mc:AlternateContent xmlns:mc="http://schemas.openxmlformats.org/markup-compatibility/2006">
              <mc:Choice xmlns:v="urn:schemas-microsoft-com:vml" Requires="v">
                <p:oleObj spid="_x0000_s4121" name="Equation" r:id="rId5" imgW="2895480" imgH="419040" progId="Equation.3">
                  <p:embed/>
                </p:oleObj>
              </mc:Choice>
              <mc:Fallback>
                <p:oleObj name="Equation" r:id="rId5" imgW="2895480" imgH="41904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3733800"/>
                        <a:ext cx="6672263"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7"/>
          <p:cNvGraphicFramePr>
            <a:graphicFrameLocks noChangeAspect="1"/>
          </p:cNvGraphicFramePr>
          <p:nvPr/>
        </p:nvGraphicFramePr>
        <p:xfrm>
          <a:off x="228600" y="5029200"/>
          <a:ext cx="8197850" cy="1465263"/>
        </p:xfrm>
        <a:graphic>
          <a:graphicData uri="http://schemas.openxmlformats.org/presentationml/2006/ole">
            <mc:AlternateContent xmlns:mc="http://schemas.openxmlformats.org/markup-compatibility/2006">
              <mc:Choice xmlns:v="urn:schemas-microsoft-com:vml" Requires="v">
                <p:oleObj spid="_x0000_s4122" name="Equation" r:id="rId7" imgW="3555720" imgH="634680" progId="Equation.3">
                  <p:embed/>
                </p:oleObj>
              </mc:Choice>
              <mc:Fallback>
                <p:oleObj name="Equation" r:id="rId7" imgW="3555720" imgH="63468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029200"/>
                        <a:ext cx="819785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i="1" smtClean="0">
                <a:solidFill>
                  <a:srgbClr val="800080"/>
                </a:solidFill>
              </a:rPr>
              <a:t>SS</a:t>
            </a:r>
            <a:r>
              <a:rPr lang="en-US" b="1" i="1" baseline="-25000" smtClean="0">
                <a:solidFill>
                  <a:srgbClr val="800080"/>
                </a:solidFill>
              </a:rPr>
              <a:t>Smoke x Gender</a:t>
            </a:r>
          </a:p>
        </p:txBody>
      </p:sp>
      <p:sp>
        <p:nvSpPr>
          <p:cNvPr id="24579" name="Rectangle 3"/>
          <p:cNvSpPr>
            <a:spLocks noGrp="1" noChangeArrowheads="1"/>
          </p:cNvSpPr>
          <p:nvPr>
            <p:ph type="body" idx="1"/>
          </p:nvPr>
        </p:nvSpPr>
        <p:spPr/>
        <p:txBody>
          <a:bodyPr/>
          <a:lstStyle/>
          <a:p>
            <a:pPr eaLnBrk="1" hangingPunct="1">
              <a:buFontTx/>
              <a:buNone/>
            </a:pPr>
            <a:r>
              <a:rPr lang="en-US" i="1" smtClean="0">
                <a:solidFill>
                  <a:srgbClr val="000000"/>
                </a:solidFill>
                <a:latin typeface="Arial" charset="0"/>
                <a:cs typeface="Arial" charset="0"/>
              </a:rPr>
              <a:t>SS</a:t>
            </a:r>
            <a:r>
              <a:rPr lang="en-US" i="1" baseline="-25000" smtClean="0">
                <a:solidFill>
                  <a:srgbClr val="000000"/>
                </a:solidFill>
                <a:latin typeface="Arial" charset="0"/>
                <a:cs typeface="Arial" charset="0"/>
              </a:rPr>
              <a:t>interaction</a:t>
            </a:r>
            <a:r>
              <a:rPr lang="en-US" i="1" smtClean="0">
                <a:solidFill>
                  <a:srgbClr val="000000"/>
                </a:solidFill>
                <a:latin typeface="Arial" charset="0"/>
                <a:cs typeface="Arial" charset="0"/>
              </a:rPr>
              <a:t> = SS</a:t>
            </a:r>
            <a:r>
              <a:rPr lang="en-US" i="1" baseline="-30000" smtClean="0">
                <a:solidFill>
                  <a:srgbClr val="000000"/>
                </a:solidFill>
                <a:latin typeface="Arial" charset="0"/>
                <a:cs typeface="Arial" charset="0"/>
              </a:rPr>
              <a:t>Cells</a:t>
            </a:r>
            <a:r>
              <a:rPr lang="en-US" smtClean="0">
                <a:solidFill>
                  <a:srgbClr val="000000"/>
                </a:solidFill>
                <a:latin typeface="Arial" charset="0"/>
                <a:cs typeface="Arial" charset="0"/>
              </a:rPr>
              <a:t> </a:t>
            </a:r>
            <a:r>
              <a:rPr lang="en-US" smtClean="0">
                <a:solidFill>
                  <a:srgbClr val="000000"/>
                </a:solidFill>
                <a:latin typeface="Arial" charset="0"/>
                <a:cs typeface="Times New Roman" pitchFamily="18" charset="0"/>
                <a:sym typeface="Symbol" pitchFamily="18" charset="2"/>
              </a:rPr>
              <a:t></a:t>
            </a:r>
            <a:r>
              <a:rPr lang="en-US" smtClean="0">
                <a:solidFill>
                  <a:srgbClr val="000000"/>
                </a:solidFill>
                <a:latin typeface="Arial" charset="0"/>
                <a:cs typeface="Arial" charset="0"/>
              </a:rPr>
              <a:t> </a:t>
            </a:r>
            <a:r>
              <a:rPr lang="en-US" i="1" smtClean="0">
                <a:solidFill>
                  <a:srgbClr val="000000"/>
                </a:solidFill>
                <a:latin typeface="Arial" charset="0"/>
                <a:cs typeface="Arial" charset="0"/>
              </a:rPr>
              <a:t>SS</a:t>
            </a:r>
            <a:r>
              <a:rPr lang="en-US" i="1" baseline="-30000" smtClean="0">
                <a:solidFill>
                  <a:srgbClr val="000000"/>
                </a:solidFill>
                <a:latin typeface="Arial" charset="0"/>
                <a:cs typeface="Arial" charset="0"/>
              </a:rPr>
              <a:t>Gender</a:t>
            </a:r>
            <a:r>
              <a:rPr lang="en-US" smtClean="0">
                <a:solidFill>
                  <a:srgbClr val="000000"/>
                </a:solidFill>
                <a:latin typeface="Arial" charset="0"/>
                <a:cs typeface="Arial" charset="0"/>
              </a:rPr>
              <a:t> </a:t>
            </a:r>
            <a:r>
              <a:rPr lang="en-US" smtClean="0">
                <a:solidFill>
                  <a:srgbClr val="000000"/>
                </a:solidFill>
                <a:latin typeface="Arial" charset="0"/>
                <a:cs typeface="Times New Roman" pitchFamily="18" charset="0"/>
                <a:sym typeface="Symbol" pitchFamily="18" charset="2"/>
              </a:rPr>
              <a:t></a:t>
            </a:r>
            <a:r>
              <a:rPr lang="en-US" smtClean="0">
                <a:solidFill>
                  <a:srgbClr val="000000"/>
                </a:solidFill>
                <a:latin typeface="Arial" charset="0"/>
                <a:cs typeface="Arial" charset="0"/>
              </a:rPr>
              <a:t> </a:t>
            </a:r>
            <a:r>
              <a:rPr lang="en-US" i="1" smtClean="0">
                <a:solidFill>
                  <a:srgbClr val="000000"/>
                </a:solidFill>
                <a:latin typeface="Arial" charset="0"/>
                <a:cs typeface="Arial" charset="0"/>
              </a:rPr>
              <a:t>SS</a:t>
            </a:r>
            <a:r>
              <a:rPr lang="en-US" i="1" baseline="-30000" smtClean="0">
                <a:solidFill>
                  <a:srgbClr val="000000"/>
                </a:solidFill>
                <a:latin typeface="Arial" charset="0"/>
                <a:cs typeface="Arial" charset="0"/>
              </a:rPr>
              <a:t>Smoke </a:t>
            </a:r>
            <a:r>
              <a:rPr lang="en-US" smtClean="0">
                <a:solidFill>
                  <a:srgbClr val="000000"/>
                </a:solidFill>
                <a:latin typeface="Arial" charset="0"/>
                <a:cs typeface="Arial" charset="0"/>
              </a:rPr>
              <a:t>=</a:t>
            </a:r>
          </a:p>
          <a:p>
            <a:pPr eaLnBrk="1" hangingPunct="1">
              <a:buFontTx/>
              <a:buNone/>
            </a:pPr>
            <a:endParaRPr lang="en-US" smtClean="0">
              <a:solidFill>
                <a:srgbClr val="000000"/>
              </a:solidFill>
              <a:latin typeface="Arial" charset="0"/>
              <a:cs typeface="Arial" charset="0"/>
            </a:endParaRPr>
          </a:p>
          <a:p>
            <a:pPr eaLnBrk="1" hangingPunct="1">
              <a:buFontTx/>
              <a:buNone/>
            </a:pPr>
            <a:r>
              <a:rPr lang="en-US" smtClean="0">
                <a:solidFill>
                  <a:srgbClr val="000000"/>
                </a:solidFill>
                <a:latin typeface="Arial" charset="0"/>
                <a:cs typeface="Arial" charset="0"/>
              </a:rPr>
              <a:t> 15,405 ‑ 9,025 ‑ 5,140 = 1,240.</a:t>
            </a:r>
            <a:r>
              <a:rPr lang="en-US"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800080"/>
                </a:solidFill>
              </a:rPr>
              <a:t>Degrees of Freedom</a:t>
            </a:r>
          </a:p>
        </p:txBody>
      </p:sp>
      <p:sp>
        <p:nvSpPr>
          <p:cNvPr id="25603" name="Rectangle 3"/>
          <p:cNvSpPr>
            <a:spLocks noGrp="1" noChangeArrowheads="1"/>
          </p:cNvSpPr>
          <p:nvPr>
            <p:ph type="body" idx="1"/>
          </p:nvPr>
        </p:nvSpPr>
        <p:spPr/>
        <p:txBody>
          <a:bodyPr/>
          <a:lstStyle/>
          <a:p>
            <a:pPr eaLnBrk="1" hangingPunct="1"/>
            <a:r>
              <a:rPr lang="en-US" i="1" smtClean="0"/>
              <a:t>df</a:t>
            </a:r>
            <a:r>
              <a:rPr lang="en-US" i="1" baseline="-25000" smtClean="0"/>
              <a:t>total</a:t>
            </a:r>
            <a:r>
              <a:rPr lang="en-US" smtClean="0"/>
              <a:t> = </a:t>
            </a:r>
            <a:r>
              <a:rPr lang="en-US" i="1" smtClean="0"/>
              <a:t>N</a:t>
            </a:r>
            <a:r>
              <a:rPr lang="en-US" smtClean="0"/>
              <a:t> - 1</a:t>
            </a:r>
          </a:p>
          <a:p>
            <a:pPr eaLnBrk="1" hangingPunct="1"/>
            <a:r>
              <a:rPr lang="en-US" i="1" smtClean="0"/>
              <a:t>df</a:t>
            </a:r>
            <a:r>
              <a:rPr lang="en-US" i="1" baseline="-25000" smtClean="0"/>
              <a:t>A</a:t>
            </a:r>
            <a:r>
              <a:rPr lang="en-US" smtClean="0"/>
              <a:t> = </a:t>
            </a:r>
            <a:r>
              <a:rPr lang="en-US" i="1" smtClean="0"/>
              <a:t>a</a:t>
            </a:r>
            <a:r>
              <a:rPr lang="en-US" smtClean="0"/>
              <a:t> - 1</a:t>
            </a:r>
          </a:p>
          <a:p>
            <a:pPr eaLnBrk="1" hangingPunct="1"/>
            <a:r>
              <a:rPr lang="en-US" i="1" smtClean="0"/>
              <a:t>df</a:t>
            </a:r>
            <a:r>
              <a:rPr lang="en-US" i="1" baseline="-25000" smtClean="0"/>
              <a:t>B</a:t>
            </a:r>
            <a:r>
              <a:rPr lang="en-US" smtClean="0"/>
              <a:t> = </a:t>
            </a:r>
            <a:r>
              <a:rPr lang="en-US" i="1" smtClean="0"/>
              <a:t>b</a:t>
            </a:r>
            <a:r>
              <a:rPr lang="en-US" smtClean="0"/>
              <a:t> - 1</a:t>
            </a:r>
          </a:p>
          <a:p>
            <a:pPr eaLnBrk="1" hangingPunct="1"/>
            <a:r>
              <a:rPr lang="en-US" i="1" smtClean="0"/>
              <a:t>df</a:t>
            </a:r>
            <a:r>
              <a:rPr lang="en-US" i="1" baseline="-25000" smtClean="0"/>
              <a:t>AxB</a:t>
            </a:r>
            <a:r>
              <a:rPr lang="en-US" smtClean="0"/>
              <a:t> = (</a:t>
            </a:r>
            <a:r>
              <a:rPr lang="en-US" i="1" smtClean="0"/>
              <a:t>a</a:t>
            </a:r>
            <a:r>
              <a:rPr lang="en-US" smtClean="0"/>
              <a:t> - 1)(</a:t>
            </a:r>
            <a:r>
              <a:rPr lang="en-US" i="1" smtClean="0"/>
              <a:t>b</a:t>
            </a:r>
            <a:r>
              <a:rPr lang="en-US" smtClean="0"/>
              <a:t> -1)</a:t>
            </a:r>
          </a:p>
          <a:p>
            <a:pPr eaLnBrk="1" hangingPunct="1"/>
            <a:r>
              <a:rPr lang="en-US" i="1" smtClean="0"/>
              <a:t>df</a:t>
            </a:r>
            <a:r>
              <a:rPr lang="en-US" i="1" baseline="-25000" smtClean="0"/>
              <a:t>error</a:t>
            </a:r>
            <a:r>
              <a:rPr lang="en-US" smtClean="0"/>
              <a:t> = </a:t>
            </a:r>
            <a:r>
              <a:rPr lang="en-US" i="1" smtClean="0"/>
              <a:t>N</a:t>
            </a:r>
            <a:r>
              <a:rPr lang="en-US" smtClean="0"/>
              <a:t> - </a:t>
            </a:r>
            <a:r>
              <a:rPr lang="en-US" i="1" smtClean="0"/>
              <a:t>ab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6600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524</TotalTime>
  <Words>1043</Words>
  <Application>Microsoft Office PowerPoint</Application>
  <PresentationFormat>On-screen Show (4:3)</PresentationFormat>
  <Paragraphs>191</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44" baseType="lpstr">
      <vt:lpstr>Default Design</vt:lpstr>
      <vt:lpstr>Equation</vt:lpstr>
      <vt:lpstr>Document</vt:lpstr>
      <vt:lpstr>Two-Way Balanced Independent Samples ANOVA</vt:lpstr>
      <vt:lpstr>Partitioning the SStotal</vt:lpstr>
      <vt:lpstr>Partitioning the SScells</vt:lpstr>
      <vt:lpstr>Gender x Smoking History</vt:lpstr>
      <vt:lpstr>Computing Treatment SS</vt:lpstr>
      <vt:lpstr>SScells and SSerror</vt:lpstr>
      <vt:lpstr>SSgender and SSsmoke</vt:lpstr>
      <vt:lpstr>SSSmoke x Gender</vt:lpstr>
      <vt:lpstr>Degrees of Freedom</vt:lpstr>
      <vt:lpstr>Source Table</vt:lpstr>
      <vt:lpstr>Simple Main Effects of Gender</vt:lpstr>
      <vt:lpstr>Simple Main Effects of Gender</vt:lpstr>
      <vt:lpstr>Simple Main Effects of Gender</vt:lpstr>
      <vt:lpstr>Interaction Plot</vt:lpstr>
      <vt:lpstr>Simple Main Effects of Smoking</vt:lpstr>
      <vt:lpstr>Multiple Comparisons Involving A Simple Main Effect</vt:lpstr>
      <vt:lpstr>Female Ex-Smokers vs. Never Smokers</vt:lpstr>
      <vt:lpstr>PowerPoint Presentation</vt:lpstr>
      <vt:lpstr>Multiple Comparisons  Involving a Main Effect</vt:lpstr>
      <vt:lpstr>Bonferroni Tests,  Main Effect of Smoking</vt:lpstr>
      <vt:lpstr>Results of Bonferroni Test</vt:lpstr>
      <vt:lpstr>Eta-Squared</vt:lpstr>
      <vt:lpstr>CI.90 Eta-Squared</vt:lpstr>
      <vt:lpstr>CI.90 Eta-Squared</vt:lpstr>
      <vt:lpstr>CI.90 Eta-Squared</vt:lpstr>
      <vt:lpstr>Partial Eta-Squared</vt:lpstr>
      <vt:lpstr>Partial Eta-Squared</vt:lpstr>
      <vt:lpstr>CI.90 on Partial Eta-Squared</vt:lpstr>
      <vt:lpstr>CI.90 on Partial Eta-Squared</vt:lpstr>
      <vt:lpstr>Omega-Squared</vt:lpstr>
      <vt:lpstr>Presenting the Results</vt:lpstr>
      <vt:lpstr>PowerPoint Presentation</vt:lpstr>
      <vt:lpstr>PowerPoint Presentation</vt:lpstr>
      <vt:lpstr>Interaction Plot</vt:lpstr>
      <vt:lpstr>Assumptions</vt:lpstr>
      <vt:lpstr>Advantages of Factorial ANOVA</vt:lpstr>
      <vt:lpstr>One-Way ANOVA</vt:lpstr>
      <vt:lpstr>Treatment Not Significant</vt:lpstr>
      <vt:lpstr>Sex Not Included in the Model</vt:lpstr>
      <vt:lpstr>Add Sex to the Model</vt:lpstr>
      <vt:lpstr>Enhancement of Power</vt:lpstr>
    </vt:vector>
  </TitlesOfParts>
  <Company>ECU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Two-Way Balanced Independent Samples ANOVA</dc:title>
  <dc:creator>Karl L. Wuensch</dc:creator>
  <cp:lastModifiedBy>Karl L. Wuensch</cp:lastModifiedBy>
  <cp:revision>47</cp:revision>
  <dcterms:created xsi:type="dcterms:W3CDTF">2004-06-20T14:42:24Z</dcterms:created>
  <dcterms:modified xsi:type="dcterms:W3CDTF">2018-02-07T23:50:25Z</dcterms:modified>
</cp:coreProperties>
</file>