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0" r:id="rId5"/>
    <p:sldId id="265" r:id="rId6"/>
    <p:sldId id="266" r:id="rId7"/>
    <p:sldId id="268" r:id="rId8"/>
    <p:sldId id="301" r:id="rId9"/>
    <p:sldId id="272" r:id="rId10"/>
    <p:sldId id="273" r:id="rId11"/>
    <p:sldId id="274" r:id="rId12"/>
    <p:sldId id="275" r:id="rId13"/>
    <p:sldId id="276" r:id="rId14"/>
    <p:sldId id="277" r:id="rId15"/>
    <p:sldId id="278" r:id="rId16"/>
    <p:sldId id="289" r:id="rId17"/>
    <p:sldId id="293" r:id="rId18"/>
    <p:sldId id="295" r:id="rId19"/>
    <p:sldId id="302" r:id="rId20"/>
    <p:sldId id="291" r:id="rId21"/>
    <p:sldId id="290" r:id="rId22"/>
    <p:sldId id="292" r:id="rId23"/>
    <p:sldId id="287" r:id="rId24"/>
    <p:sldId id="286" r:id="rId25"/>
    <p:sldId id="303" r:id="rId26"/>
    <p:sldId id="304" r:id="rId27"/>
    <p:sldId id="305" r:id="rId28"/>
    <p:sldId id="306" r:id="rId29"/>
    <p:sldId id="280" r:id="rId30"/>
    <p:sldId id="281" r:id="rId31"/>
    <p:sldId id="296" r:id="rId32"/>
    <p:sldId id="297" r:id="rId33"/>
    <p:sldId id="298" r:id="rId34"/>
    <p:sldId id="299" r:id="rId35"/>
    <p:sldId id="300" r:id="rId36"/>
    <p:sldId id="282" r:id="rId37"/>
    <p:sldId id="283" r:id="rId38"/>
    <p:sldId id="284" r:id="rId39"/>
    <p:sldId id="307" r:id="rId4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800"/>
    <a:srgbClr val="FFFF99"/>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3" d="100"/>
          <a:sy n="63" d="100"/>
        </p:scale>
        <p:origin x="-1358"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F3715A-C504-4F65-AA5E-E529599D3E25}" type="slidenum">
              <a:rPr lang="en-US"/>
              <a:pPr>
                <a:defRPr/>
              </a:pPr>
              <a:t>‹#›</a:t>
            </a:fld>
            <a:endParaRPr lang="en-US"/>
          </a:p>
        </p:txBody>
      </p:sp>
    </p:spTree>
    <p:extLst>
      <p:ext uri="{BB962C8B-B14F-4D97-AF65-F5344CB8AC3E}">
        <p14:creationId xmlns:p14="http://schemas.microsoft.com/office/powerpoint/2010/main" val="303086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984192-6743-4EE1-B2C4-335E3F4F8689}" type="slidenum">
              <a:rPr lang="en-US"/>
              <a:pPr>
                <a:defRPr/>
              </a:pPr>
              <a:t>‹#›</a:t>
            </a:fld>
            <a:endParaRPr lang="en-US"/>
          </a:p>
        </p:txBody>
      </p:sp>
    </p:spTree>
    <p:extLst>
      <p:ext uri="{BB962C8B-B14F-4D97-AF65-F5344CB8AC3E}">
        <p14:creationId xmlns:p14="http://schemas.microsoft.com/office/powerpoint/2010/main" val="3668816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D76CF8-4423-41BD-8382-EDC2DF132A75}" type="slidenum">
              <a:rPr lang="en-US"/>
              <a:pPr>
                <a:defRPr/>
              </a:pPr>
              <a:t>‹#›</a:t>
            </a:fld>
            <a:endParaRPr lang="en-US"/>
          </a:p>
        </p:txBody>
      </p:sp>
    </p:spTree>
    <p:extLst>
      <p:ext uri="{BB962C8B-B14F-4D97-AF65-F5344CB8AC3E}">
        <p14:creationId xmlns:p14="http://schemas.microsoft.com/office/powerpoint/2010/main" val="2793073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210C703-F0AF-4503-89E6-ED870E50BC43}" type="slidenum">
              <a:rPr lang="en-US"/>
              <a:pPr>
                <a:defRPr/>
              </a:pPr>
              <a:t>‹#›</a:t>
            </a:fld>
            <a:endParaRPr lang="en-US"/>
          </a:p>
        </p:txBody>
      </p:sp>
    </p:spTree>
    <p:extLst>
      <p:ext uri="{BB962C8B-B14F-4D97-AF65-F5344CB8AC3E}">
        <p14:creationId xmlns:p14="http://schemas.microsoft.com/office/powerpoint/2010/main" val="1253986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4BC868-843B-400A-9F86-2F5B34D83A30}" type="slidenum">
              <a:rPr lang="en-US"/>
              <a:pPr>
                <a:defRPr/>
              </a:pPr>
              <a:t>‹#›</a:t>
            </a:fld>
            <a:endParaRPr lang="en-US"/>
          </a:p>
        </p:txBody>
      </p:sp>
    </p:spTree>
    <p:extLst>
      <p:ext uri="{BB962C8B-B14F-4D97-AF65-F5344CB8AC3E}">
        <p14:creationId xmlns:p14="http://schemas.microsoft.com/office/powerpoint/2010/main" val="23576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C4123E-BA76-4551-9295-F6C4D3100AE7}" type="slidenum">
              <a:rPr lang="en-US"/>
              <a:pPr>
                <a:defRPr/>
              </a:pPr>
              <a:t>‹#›</a:t>
            </a:fld>
            <a:endParaRPr lang="en-US"/>
          </a:p>
        </p:txBody>
      </p:sp>
    </p:spTree>
    <p:extLst>
      <p:ext uri="{BB962C8B-B14F-4D97-AF65-F5344CB8AC3E}">
        <p14:creationId xmlns:p14="http://schemas.microsoft.com/office/powerpoint/2010/main" val="207909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1154BF-13A4-48CA-BFE6-32A2C0846ECD}" type="slidenum">
              <a:rPr lang="en-US"/>
              <a:pPr>
                <a:defRPr/>
              </a:pPr>
              <a:t>‹#›</a:t>
            </a:fld>
            <a:endParaRPr lang="en-US"/>
          </a:p>
        </p:txBody>
      </p:sp>
    </p:spTree>
    <p:extLst>
      <p:ext uri="{BB962C8B-B14F-4D97-AF65-F5344CB8AC3E}">
        <p14:creationId xmlns:p14="http://schemas.microsoft.com/office/powerpoint/2010/main" val="3551630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78B386-E427-4354-869E-1343059B8AAB}" type="slidenum">
              <a:rPr lang="en-US"/>
              <a:pPr>
                <a:defRPr/>
              </a:pPr>
              <a:t>‹#›</a:t>
            </a:fld>
            <a:endParaRPr lang="en-US"/>
          </a:p>
        </p:txBody>
      </p:sp>
    </p:spTree>
    <p:extLst>
      <p:ext uri="{BB962C8B-B14F-4D97-AF65-F5344CB8AC3E}">
        <p14:creationId xmlns:p14="http://schemas.microsoft.com/office/powerpoint/2010/main" val="216984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791E960-C146-4B37-ADDB-821F8A2B3B74}" type="slidenum">
              <a:rPr lang="en-US"/>
              <a:pPr>
                <a:defRPr/>
              </a:pPr>
              <a:t>‹#›</a:t>
            </a:fld>
            <a:endParaRPr lang="en-US"/>
          </a:p>
        </p:txBody>
      </p:sp>
    </p:spTree>
    <p:extLst>
      <p:ext uri="{BB962C8B-B14F-4D97-AF65-F5344CB8AC3E}">
        <p14:creationId xmlns:p14="http://schemas.microsoft.com/office/powerpoint/2010/main" val="249798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F9AF6BD-A271-459A-908C-CB32CF108AF4}" type="slidenum">
              <a:rPr lang="en-US"/>
              <a:pPr>
                <a:defRPr/>
              </a:pPr>
              <a:t>‹#›</a:t>
            </a:fld>
            <a:endParaRPr lang="en-US"/>
          </a:p>
        </p:txBody>
      </p:sp>
    </p:spTree>
    <p:extLst>
      <p:ext uri="{BB962C8B-B14F-4D97-AF65-F5344CB8AC3E}">
        <p14:creationId xmlns:p14="http://schemas.microsoft.com/office/powerpoint/2010/main" val="342263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AF9B04-324A-4850-9C3B-DD1AFAF78AC7}" type="slidenum">
              <a:rPr lang="en-US"/>
              <a:pPr>
                <a:defRPr/>
              </a:pPr>
              <a:t>‹#›</a:t>
            </a:fld>
            <a:endParaRPr lang="en-US"/>
          </a:p>
        </p:txBody>
      </p:sp>
    </p:spTree>
    <p:extLst>
      <p:ext uri="{BB962C8B-B14F-4D97-AF65-F5344CB8AC3E}">
        <p14:creationId xmlns:p14="http://schemas.microsoft.com/office/powerpoint/2010/main" val="230734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FEBC4C-0BC8-47BA-A4C4-C733888D7C47}" type="slidenum">
              <a:rPr lang="en-US"/>
              <a:pPr>
                <a:defRPr/>
              </a:pPr>
              <a:t>‹#›</a:t>
            </a:fld>
            <a:endParaRPr lang="en-US"/>
          </a:p>
        </p:txBody>
      </p:sp>
    </p:spTree>
    <p:extLst>
      <p:ext uri="{BB962C8B-B14F-4D97-AF65-F5344CB8AC3E}">
        <p14:creationId xmlns:p14="http://schemas.microsoft.com/office/powerpoint/2010/main" val="3276634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78CBBD0-3D08-46A8-A0D1-4A776F0ABA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hyperlink" Target="http://core.ecu.edu/psyc/wuenschk/SPSS/P-SPSS.docx" TargetMode="Externa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oleObject" Target="../embeddings/Microsoft_Word_97_-_2003_Document4.doc"/></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Word_97_-_2003_Document5.doc"/><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wmf"/><Relationship Id="rId5" Type="http://schemas.openxmlformats.org/officeDocument/2006/relationships/oleObject" Target="../embeddings/oleObject5.bin"/><Relationship Id="rId4" Type="http://schemas.openxmlformats.org/officeDocument/2006/relationships/image" Target="../media/image1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image" Target="../media/image15.wmf"/><Relationship Id="rId5" Type="http://schemas.openxmlformats.org/officeDocument/2006/relationships/oleObject" Target="../embeddings/oleObject8.bin"/><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3" Type="http://schemas.openxmlformats.org/officeDocument/2006/relationships/hyperlink" Target="http://core.ecu.edu/psyc/wuenschk/SPSS/CI-R2-SPSS.docx"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8.wmf"/><Relationship Id="rId5" Type="http://schemas.openxmlformats.org/officeDocument/2006/relationships/oleObject" Target="../embeddings/oleObject10.bin"/><Relationship Id="rId4" Type="http://schemas.openxmlformats.org/officeDocument/2006/relationships/image" Target="../media/image17.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2.wmf"/><Relationship Id="rId5" Type="http://schemas.openxmlformats.org/officeDocument/2006/relationships/oleObject" Target="../embeddings/oleObject13.bin"/><Relationship Id="rId4" Type="http://schemas.openxmlformats.org/officeDocument/2006/relationships/image" Target="../media/image21.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4.wmf"/><Relationship Id="rId4" Type="http://schemas.openxmlformats.org/officeDocument/2006/relationships/oleObject" Target="../embeddings/oleObject15.bin"/></Relationships>
</file>

<file path=ppt/slides/_rels/slide2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6.wmf"/><Relationship Id="rId4"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Microsoft_Word_97_-_2003_Document6.doc"/><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9.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Word_97_-_2003_Document3.doc"/><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800"/>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286000"/>
            <a:ext cx="7772400" cy="1143000"/>
          </a:xfrm>
        </p:spPr>
        <p:txBody>
          <a:bodyPr/>
          <a:lstStyle/>
          <a:p>
            <a:pPr eaLnBrk="1" hangingPunct="1"/>
            <a:r>
              <a:rPr lang="en-US" b="1" dirty="0" smtClean="0">
                <a:solidFill>
                  <a:srgbClr val="7030A0"/>
                </a:solidFill>
              </a:rPr>
              <a:t>Two-Way Balanced Independent Samples ANOVA</a:t>
            </a:r>
          </a:p>
        </p:txBody>
      </p:sp>
      <p:sp>
        <p:nvSpPr>
          <p:cNvPr id="16387" name="Rectangle 3"/>
          <p:cNvSpPr>
            <a:spLocks noGrp="1" noChangeArrowheads="1"/>
          </p:cNvSpPr>
          <p:nvPr>
            <p:ph type="subTitle" idx="1"/>
          </p:nvPr>
        </p:nvSpPr>
        <p:spPr/>
        <p:txBody>
          <a:bodyPr/>
          <a:lstStyle/>
          <a:p>
            <a:pPr eaLnBrk="1" hangingPunct="1"/>
            <a:r>
              <a:rPr lang="en-US" b="1" dirty="0" smtClean="0">
                <a:solidFill>
                  <a:srgbClr val="7030A0"/>
                </a:solidFill>
              </a:rPr>
              <a:t>Overview of Computations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b="1" smtClean="0">
                <a:solidFill>
                  <a:srgbClr val="800080"/>
                </a:solidFill>
              </a:rPr>
              <a:t>Multiple Comparisons Involving A Simple Main Effect</a:t>
            </a:r>
          </a:p>
        </p:txBody>
      </p:sp>
      <p:sp>
        <p:nvSpPr>
          <p:cNvPr id="20483" name="Rectangle 3"/>
          <p:cNvSpPr>
            <a:spLocks noGrp="1" noChangeArrowheads="1"/>
          </p:cNvSpPr>
          <p:nvPr>
            <p:ph type="body" idx="1"/>
          </p:nvPr>
        </p:nvSpPr>
        <p:spPr/>
        <p:txBody>
          <a:bodyPr/>
          <a:lstStyle/>
          <a:p>
            <a:pPr eaLnBrk="1" hangingPunct="1"/>
            <a:r>
              <a:rPr lang="en-US" smtClean="0"/>
              <a:t>Smoking had a significant simple main effect for women.</a:t>
            </a:r>
          </a:p>
          <a:p>
            <a:pPr eaLnBrk="1" hangingPunct="1"/>
            <a:r>
              <a:rPr lang="en-US" smtClean="0"/>
              <a:t>There are 5 smoking groups.</a:t>
            </a:r>
          </a:p>
          <a:p>
            <a:pPr eaLnBrk="1" hangingPunct="1"/>
            <a:r>
              <a:rPr lang="en-US" smtClean="0"/>
              <a:t>We could make 10 pairwise comparisons.</a:t>
            </a:r>
          </a:p>
          <a:p>
            <a:pPr eaLnBrk="1" hangingPunct="1"/>
            <a:r>
              <a:rPr lang="en-US" smtClean="0"/>
              <a:t>Instead, we shall make only 4 comparisons.</a:t>
            </a:r>
          </a:p>
          <a:p>
            <a:pPr eaLnBrk="1" hangingPunct="1"/>
            <a:r>
              <a:rPr lang="en-US" smtClean="0"/>
              <a:t>We compare each group of ex-smokers with those who never smoked.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b="1" smtClean="0">
                <a:solidFill>
                  <a:srgbClr val="800080"/>
                </a:solidFill>
              </a:rPr>
              <a:t>Female Ex-Smokers</a:t>
            </a:r>
            <a:br>
              <a:rPr lang="en-US" b="1" smtClean="0">
                <a:solidFill>
                  <a:srgbClr val="800080"/>
                </a:solidFill>
              </a:rPr>
            </a:br>
            <a:r>
              <a:rPr lang="en-US" b="1" smtClean="0">
                <a:solidFill>
                  <a:srgbClr val="800080"/>
                </a:solidFill>
              </a:rPr>
              <a:t>vs. Never Smokers</a:t>
            </a:r>
          </a:p>
        </p:txBody>
      </p:sp>
      <p:sp>
        <p:nvSpPr>
          <p:cNvPr id="6149" name="Rectangle 3"/>
          <p:cNvSpPr>
            <a:spLocks noGrp="1" noChangeArrowheads="1"/>
          </p:cNvSpPr>
          <p:nvPr>
            <p:ph type="body" idx="1"/>
          </p:nvPr>
        </p:nvSpPr>
        <p:spPr/>
        <p:txBody>
          <a:bodyPr/>
          <a:lstStyle/>
          <a:p>
            <a:pPr eaLnBrk="1" hangingPunct="1"/>
            <a:r>
              <a:rPr lang="en-US" smtClean="0"/>
              <a:t>There is a special procedure to compare each treatment mean with a control group mean (Dunnett).</a:t>
            </a:r>
          </a:p>
          <a:p>
            <a:pPr eaLnBrk="1" hangingPunct="1"/>
            <a:r>
              <a:rPr lang="en-US" smtClean="0"/>
              <a:t>I’ll use a Bonferroni procedure instead.</a:t>
            </a:r>
          </a:p>
          <a:p>
            <a:pPr eaLnBrk="1" hangingPunct="1"/>
            <a:endParaRPr lang="en-US" smtClean="0"/>
          </a:p>
          <a:p>
            <a:pPr eaLnBrk="1" hangingPunct="1"/>
            <a:endParaRPr lang="en-US" smtClean="0"/>
          </a:p>
          <a:p>
            <a:pPr eaLnBrk="1" hangingPunct="1"/>
            <a:r>
              <a:rPr lang="en-US" smtClean="0">
                <a:solidFill>
                  <a:srgbClr val="000000"/>
                </a:solidFill>
                <a:cs typeface="Times New Roman" pitchFamily="18" charset="0"/>
              </a:rPr>
              <a:t>The denominator for each</a:t>
            </a:r>
            <a:r>
              <a:rPr lang="en-US" i="1" smtClean="0">
                <a:solidFill>
                  <a:srgbClr val="000000"/>
                </a:solidFill>
                <a:cs typeface="Times New Roman" pitchFamily="18" charset="0"/>
              </a:rPr>
              <a:t> t</a:t>
            </a:r>
            <a:r>
              <a:rPr lang="en-US" smtClean="0">
                <a:solidFill>
                  <a:srgbClr val="000000"/>
                </a:solidFill>
                <a:cs typeface="Times New Roman" pitchFamily="18" charset="0"/>
              </a:rPr>
              <a:t> will be:</a:t>
            </a:r>
          </a:p>
        </p:txBody>
      </p:sp>
      <p:graphicFrame>
        <p:nvGraphicFramePr>
          <p:cNvPr id="6146" name="Object 4"/>
          <p:cNvGraphicFramePr>
            <a:graphicFrameLocks noChangeAspect="1"/>
          </p:cNvGraphicFramePr>
          <p:nvPr/>
        </p:nvGraphicFramePr>
        <p:xfrm>
          <a:off x="2514600" y="4495800"/>
          <a:ext cx="2439988" cy="579438"/>
        </p:xfrm>
        <a:graphic>
          <a:graphicData uri="http://schemas.openxmlformats.org/presentationml/2006/ole">
            <mc:AlternateContent xmlns:mc="http://schemas.openxmlformats.org/markup-compatibility/2006">
              <mc:Choice xmlns:v="urn:schemas-microsoft-com:vml" Requires="v">
                <p:oleObj spid="_x0000_s6161" name="Equation" r:id="rId3" imgW="1282680" imgH="304560" progId="Equation.3">
                  <p:embed/>
                </p:oleObj>
              </mc:Choice>
              <mc:Fallback>
                <p:oleObj name="Equation" r:id="rId3" imgW="1282680" imgH="3045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495800"/>
                        <a:ext cx="2439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7" name="Object 5"/>
          <p:cNvGraphicFramePr>
            <a:graphicFrameLocks noChangeAspect="1"/>
          </p:cNvGraphicFramePr>
          <p:nvPr/>
        </p:nvGraphicFramePr>
        <p:xfrm>
          <a:off x="2286000" y="6096000"/>
          <a:ext cx="3903663" cy="527050"/>
        </p:xfrm>
        <a:graphic>
          <a:graphicData uri="http://schemas.openxmlformats.org/presentationml/2006/ole">
            <mc:AlternateContent xmlns:mc="http://schemas.openxmlformats.org/markup-compatibility/2006">
              <mc:Choice xmlns:v="urn:schemas-microsoft-com:vml" Requires="v">
                <p:oleObj spid="_x0000_s6162" name="Equation" r:id="rId5" imgW="1879560" imgH="253800" progId="Equation.3">
                  <p:embed/>
                </p:oleObj>
              </mc:Choice>
              <mc:Fallback>
                <p:oleObj name="Equation" r:id="rId5" imgW="1879560" imgH="2538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6096000"/>
                        <a:ext cx="3903663"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0" y="1981200"/>
            <a:ext cx="7772400" cy="4114800"/>
          </a:xfrm>
        </p:spPr>
        <p:txBody>
          <a:bodyPr/>
          <a:lstStyle/>
          <a:p>
            <a:pPr eaLnBrk="1" hangingPunct="1">
              <a:lnSpc>
                <a:spcPct val="90000"/>
              </a:lnSpc>
              <a:buFontTx/>
              <a:buNone/>
            </a:pPr>
            <a:r>
              <a:rPr lang="en-US" sz="2800" dirty="0" smtClean="0">
                <a:solidFill>
                  <a:srgbClr val="000000"/>
                </a:solidFill>
                <a:latin typeface="Arial" charset="0"/>
                <a:cs typeface="Times New Roman" pitchFamily="18" charset="0"/>
              </a:rPr>
              <a:t> </a:t>
            </a:r>
            <a:endParaRPr lang="en-US" sz="2800" dirty="0" smtClean="0">
              <a:solidFill>
                <a:schemeClr val="accent2"/>
              </a:solidFill>
              <a:latin typeface="Arial" charset="0"/>
              <a:cs typeface="Arial" charset="0"/>
            </a:endParaRPr>
          </a:p>
          <a:p>
            <a:pPr eaLnBrk="1" hangingPunct="1">
              <a:lnSpc>
                <a:spcPct val="90000"/>
              </a:lnSpc>
            </a:pPr>
            <a:endParaRPr lang="en-US" sz="2800" dirty="0" smtClean="0">
              <a:solidFill>
                <a:schemeClr val="accent2"/>
              </a:solidFill>
              <a:latin typeface="Arial" charset="0"/>
              <a:cs typeface="Arial" charset="0"/>
            </a:endParaRPr>
          </a:p>
          <a:p>
            <a:pPr eaLnBrk="1" hangingPunct="1">
              <a:lnSpc>
                <a:spcPct val="90000"/>
              </a:lnSpc>
            </a:pPr>
            <a:endParaRPr lang="en-US" sz="2800" dirty="0" smtClean="0">
              <a:solidFill>
                <a:schemeClr val="accent2"/>
              </a:solidFill>
              <a:latin typeface="Arial" charset="0"/>
              <a:cs typeface="Arial" charset="0"/>
            </a:endParaRPr>
          </a:p>
          <a:p>
            <a:pPr eaLnBrk="1" hangingPunct="1">
              <a:lnSpc>
                <a:spcPct val="90000"/>
              </a:lnSpc>
            </a:pPr>
            <a:endParaRPr lang="en-US" sz="2800" dirty="0" smtClean="0">
              <a:solidFill>
                <a:schemeClr val="accent2"/>
              </a:solidFill>
              <a:latin typeface="Arial" charset="0"/>
              <a:cs typeface="Arial" charset="0"/>
            </a:endParaRPr>
          </a:p>
          <a:p>
            <a:pPr eaLnBrk="1" hangingPunct="1">
              <a:lnSpc>
                <a:spcPct val="90000"/>
              </a:lnSpc>
            </a:pPr>
            <a:endParaRPr lang="en-US" sz="2800" dirty="0" smtClean="0">
              <a:solidFill>
                <a:schemeClr val="accent2"/>
              </a:solidFill>
              <a:latin typeface="Arial" charset="0"/>
              <a:cs typeface="Arial" charset="0"/>
            </a:endParaRPr>
          </a:p>
          <a:p>
            <a:pPr eaLnBrk="1" hangingPunct="1">
              <a:lnSpc>
                <a:spcPct val="90000"/>
              </a:lnSpc>
            </a:pPr>
            <a:endParaRPr lang="en-US" sz="1800" b="1" dirty="0" smtClean="0">
              <a:solidFill>
                <a:schemeClr val="accent2"/>
              </a:solidFill>
              <a:latin typeface="Arial" charset="0"/>
              <a:cs typeface="Arial" charset="0"/>
            </a:endParaRPr>
          </a:p>
          <a:p>
            <a:pPr eaLnBrk="1" hangingPunct="1">
              <a:lnSpc>
                <a:spcPct val="90000"/>
              </a:lnSpc>
            </a:pPr>
            <a:endParaRPr lang="en-US" sz="1800" b="1" dirty="0" smtClean="0">
              <a:solidFill>
                <a:schemeClr val="accent2"/>
              </a:solidFill>
              <a:latin typeface="Arial" charset="0"/>
              <a:cs typeface="Arial" charset="0"/>
            </a:endParaRPr>
          </a:p>
          <a:p>
            <a:pPr eaLnBrk="1" hangingPunct="1">
              <a:lnSpc>
                <a:spcPct val="90000"/>
              </a:lnSpc>
            </a:pPr>
            <a:endParaRPr lang="en-US" sz="1800" b="1" dirty="0" smtClean="0">
              <a:solidFill>
                <a:schemeClr val="accent2"/>
              </a:solidFill>
              <a:latin typeface="Arial" charset="0"/>
              <a:cs typeface="Arial" charset="0"/>
            </a:endParaRPr>
          </a:p>
          <a:p>
            <a:pPr eaLnBrk="1" hangingPunct="1">
              <a:lnSpc>
                <a:spcPct val="90000"/>
              </a:lnSpc>
            </a:pPr>
            <a:endParaRPr lang="en-US" sz="1800" b="1" dirty="0" smtClean="0">
              <a:solidFill>
                <a:schemeClr val="accent2"/>
              </a:solidFill>
              <a:latin typeface="Arial" charset="0"/>
              <a:cs typeface="Arial" charset="0"/>
            </a:endParaRPr>
          </a:p>
          <a:p>
            <a:pPr>
              <a:lnSpc>
                <a:spcPct val="90000"/>
              </a:lnSpc>
            </a:pPr>
            <a:r>
              <a:rPr lang="en-US" sz="2800" dirty="0">
                <a:solidFill>
                  <a:schemeClr val="tx2"/>
                </a:solidFill>
                <a:hlinkClick r:id="rId3"/>
              </a:rPr>
              <a:t>See Obtaining </a:t>
            </a:r>
            <a:r>
              <a:rPr lang="en-US" sz="2800" i="1" dirty="0">
                <a:solidFill>
                  <a:schemeClr val="tx2"/>
                </a:solidFill>
                <a:hlinkClick r:id="rId3"/>
              </a:rPr>
              <a:t>p</a:t>
            </a:r>
            <a:r>
              <a:rPr lang="en-US" sz="2800" dirty="0">
                <a:solidFill>
                  <a:schemeClr val="tx2"/>
                </a:solidFill>
                <a:hlinkClick r:id="rId3"/>
              </a:rPr>
              <a:t> values with SPSS</a:t>
            </a:r>
            <a:endParaRPr lang="en-US" sz="2800" dirty="0">
              <a:solidFill>
                <a:schemeClr val="tx2"/>
              </a:solidFill>
            </a:endParaRPr>
          </a:p>
          <a:p>
            <a:pPr eaLnBrk="1" hangingPunct="1">
              <a:lnSpc>
                <a:spcPct val="90000"/>
              </a:lnSpc>
            </a:pPr>
            <a:endParaRPr lang="en-US" sz="2800" dirty="0" smtClean="0"/>
          </a:p>
        </p:txBody>
      </p:sp>
      <p:graphicFrame>
        <p:nvGraphicFramePr>
          <p:cNvPr id="7170" name="Object 5"/>
          <p:cNvGraphicFramePr>
            <a:graphicFrameLocks noChangeAspect="1"/>
          </p:cNvGraphicFramePr>
          <p:nvPr/>
        </p:nvGraphicFramePr>
        <p:xfrm>
          <a:off x="304800" y="609600"/>
          <a:ext cx="8281988" cy="1746250"/>
        </p:xfrm>
        <a:graphic>
          <a:graphicData uri="http://schemas.openxmlformats.org/presentationml/2006/ole">
            <mc:AlternateContent xmlns:mc="http://schemas.openxmlformats.org/markup-compatibility/2006">
              <mc:Choice xmlns:v="urn:schemas-microsoft-com:vml" Requires="v">
                <p:oleObj spid="_x0000_s7179" name="Document" r:id="rId4" imgW="6544080" imgH="1379160" progId="Word.Document.8">
                  <p:embed/>
                </p:oleObj>
              </mc:Choice>
              <mc:Fallback>
                <p:oleObj name="Document" r:id="rId4" imgW="6544080" imgH="137916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09600"/>
                        <a:ext cx="8281988" cy="174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17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2438400"/>
            <a:ext cx="5246688"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smtClean="0">
                <a:solidFill>
                  <a:srgbClr val="800080"/>
                </a:solidFill>
              </a:rPr>
              <a:t>Multiple Comparisons</a:t>
            </a:r>
            <a:br>
              <a:rPr lang="en-US" b="1" smtClean="0">
                <a:solidFill>
                  <a:srgbClr val="800080"/>
                </a:solidFill>
              </a:rPr>
            </a:br>
            <a:r>
              <a:rPr lang="en-US" b="1" smtClean="0">
                <a:solidFill>
                  <a:srgbClr val="800080"/>
                </a:solidFill>
              </a:rPr>
              <a:t> Involving a Main Effect</a:t>
            </a:r>
          </a:p>
        </p:txBody>
      </p:sp>
      <p:sp>
        <p:nvSpPr>
          <p:cNvPr id="21507" name="Rectangle 3"/>
          <p:cNvSpPr>
            <a:spLocks noGrp="1" noChangeArrowheads="1"/>
          </p:cNvSpPr>
          <p:nvPr>
            <p:ph type="body" idx="1"/>
          </p:nvPr>
        </p:nvSpPr>
        <p:spPr/>
        <p:txBody>
          <a:bodyPr/>
          <a:lstStyle/>
          <a:p>
            <a:pPr eaLnBrk="1" hangingPunct="1">
              <a:lnSpc>
                <a:spcPct val="90000"/>
              </a:lnSpc>
            </a:pPr>
            <a:r>
              <a:rPr lang="en-US" smtClean="0"/>
              <a:t>Usually done only if the main effect is significant and not involved in any significant interaction.</a:t>
            </a:r>
          </a:p>
          <a:p>
            <a:pPr eaLnBrk="1" hangingPunct="1">
              <a:lnSpc>
                <a:spcPct val="90000"/>
              </a:lnSpc>
            </a:pPr>
            <a:r>
              <a:rPr lang="en-US" smtClean="0"/>
              <a:t>For pedagogical purposes, I shall make pairwise comparisons among the marginal means for smoking.</a:t>
            </a:r>
          </a:p>
          <a:p>
            <a:pPr eaLnBrk="1" hangingPunct="1">
              <a:lnSpc>
                <a:spcPct val="90000"/>
              </a:lnSpc>
            </a:pPr>
            <a:r>
              <a:rPr lang="en-US" smtClean="0"/>
              <a:t>Here I use Bonferroni, usually I would use REGWQ.</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b="1" smtClean="0">
                <a:solidFill>
                  <a:srgbClr val="800080"/>
                </a:solidFill>
              </a:rPr>
              <a:t>Bonferroni Tests,</a:t>
            </a:r>
            <a:br>
              <a:rPr lang="en-US" b="1" smtClean="0">
                <a:solidFill>
                  <a:srgbClr val="800080"/>
                </a:solidFill>
              </a:rPr>
            </a:br>
            <a:r>
              <a:rPr lang="en-US" b="1" smtClean="0">
                <a:solidFill>
                  <a:srgbClr val="800080"/>
                </a:solidFill>
              </a:rPr>
              <a:t> Main Effect of Smoking</a:t>
            </a:r>
          </a:p>
        </p:txBody>
      </p:sp>
      <p:sp>
        <p:nvSpPr>
          <p:cNvPr id="8196" name="Rectangle 3"/>
          <p:cNvSpPr>
            <a:spLocks noGrp="1" noChangeArrowheads="1"/>
          </p:cNvSpPr>
          <p:nvPr>
            <p:ph type="body" idx="1"/>
          </p:nvPr>
        </p:nvSpPr>
        <p:spPr>
          <a:xfrm>
            <a:off x="685800" y="1981200"/>
            <a:ext cx="7772400" cy="4419600"/>
          </a:xfrm>
        </p:spPr>
        <p:txBody>
          <a:bodyPr/>
          <a:lstStyle/>
          <a:p>
            <a:pPr eaLnBrk="1" hangingPunct="1"/>
            <a:r>
              <a:rPr lang="en-US" i="1" smtClean="0"/>
              <a:t>c</a:t>
            </a:r>
            <a:r>
              <a:rPr lang="en-US" smtClean="0"/>
              <a:t> = 10, so adj. criterion = .05 / 10 = .005.</a:t>
            </a:r>
          </a:p>
          <a:p>
            <a:pPr eaLnBrk="1" hangingPunct="1"/>
            <a:r>
              <a:rPr lang="en-US" i="1" smtClean="0">
                <a:solidFill>
                  <a:srgbClr val="000000"/>
                </a:solidFill>
                <a:cs typeface="Arial" charset="0"/>
              </a:rPr>
              <a:t>n’</a:t>
            </a:r>
            <a:r>
              <a:rPr lang="en-US" smtClean="0">
                <a:solidFill>
                  <a:srgbClr val="000000"/>
                </a:solidFill>
                <a:cs typeface="Arial" charset="0"/>
              </a:rPr>
              <a:t>s are 20:   20 scores went into each mean.</a:t>
            </a:r>
            <a:r>
              <a:rPr lang="en-US" smtClean="0"/>
              <a:t> </a:t>
            </a:r>
          </a:p>
        </p:txBody>
      </p:sp>
      <p:graphicFrame>
        <p:nvGraphicFramePr>
          <p:cNvPr id="8194" name="Object 4"/>
          <p:cNvGraphicFramePr>
            <a:graphicFrameLocks noChangeAspect="1"/>
          </p:cNvGraphicFramePr>
          <p:nvPr/>
        </p:nvGraphicFramePr>
        <p:xfrm>
          <a:off x="609600" y="3657600"/>
          <a:ext cx="7769225" cy="2903538"/>
        </p:xfrm>
        <a:graphic>
          <a:graphicData uri="http://schemas.openxmlformats.org/presentationml/2006/ole">
            <mc:AlternateContent xmlns:mc="http://schemas.openxmlformats.org/markup-compatibility/2006">
              <mc:Choice xmlns:v="urn:schemas-microsoft-com:vml" Requires="v">
                <p:oleObj spid="_x0000_s8203" name="Document" r:id="rId3" imgW="6544080" imgH="2444400" progId="Word.Document.8">
                  <p:embed/>
                </p:oleObj>
              </mc:Choice>
              <mc:Fallback>
                <p:oleObj name="Document" r:id="rId3" imgW="6544080" imgH="244440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657600"/>
                        <a:ext cx="7769225" cy="290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89" name="Group 45"/>
          <p:cNvGraphicFramePr>
            <a:graphicFrameLocks noGrp="1"/>
          </p:cNvGraphicFramePr>
          <p:nvPr/>
        </p:nvGraphicFramePr>
        <p:xfrm>
          <a:off x="1905000" y="1828800"/>
          <a:ext cx="4419600" cy="3479800"/>
        </p:xfrm>
        <a:graphic>
          <a:graphicData uri="http://schemas.openxmlformats.org/drawingml/2006/table">
            <a:tbl>
              <a:tblPr/>
              <a:tblGrid>
                <a:gridCol w="3048000"/>
                <a:gridCol w="1371600"/>
              </a:tblGrid>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Smoking History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Mean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&lt; 1 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25.0</a:t>
                      </a:r>
                      <a:r>
                        <a:rPr kumimoji="0" lang="en-US" sz="2800" b="0" i="0" u="none" strike="noStrike" cap="none" normalizeH="0" baseline="30000" smtClean="0">
                          <a:ln>
                            <a:noFill/>
                          </a:ln>
                          <a:solidFill>
                            <a:schemeClr val="tx1"/>
                          </a:solidFill>
                          <a:effectLst/>
                          <a:latin typeface="Times New Roman" pitchFamily="18" charset="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1m - 2y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28.5</a:t>
                      </a:r>
                      <a:r>
                        <a:rPr kumimoji="0" lang="en-US" sz="2800" b="0" i="0" u="none" strike="noStrike" cap="none" normalizeH="0" baseline="30000" smtClean="0">
                          <a:ln>
                            <a:noFill/>
                          </a:ln>
                          <a:solidFill>
                            <a:schemeClr val="tx1"/>
                          </a:solidFill>
                          <a:effectLst/>
                          <a:latin typeface="Times New Roman" pitchFamily="18" charset="0"/>
                        </a:rPr>
                        <a:t>AB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2y - 7y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35.0</a:t>
                      </a:r>
                      <a:r>
                        <a:rPr kumimoji="0" lang="en-US" sz="2800" b="0" i="0" u="none" strike="noStrike" cap="none" normalizeH="0" baseline="30000" smtClean="0">
                          <a:ln>
                            <a:noFill/>
                          </a:ln>
                          <a:solidFill>
                            <a:schemeClr val="tx1"/>
                          </a:solidFill>
                          <a:effectLst/>
                          <a:latin typeface="Times New Roman" pitchFamily="18" charset="0"/>
                        </a:rPr>
                        <a:t>BC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7y - 12y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39.0</a:t>
                      </a:r>
                      <a:r>
                        <a:rPr kumimoji="0" lang="en-US" sz="2800" b="0" i="0" u="none" strike="noStrike" cap="none" normalizeH="0" baseline="30000" smtClean="0">
                          <a:ln>
                            <a:noFill/>
                          </a:ln>
                          <a:solidFill>
                            <a:schemeClr val="tx1"/>
                          </a:solidFill>
                          <a:effectLst/>
                          <a:latin typeface="Times New Roman" pitchFamily="18" charset="0"/>
                        </a:rPr>
                        <a:t>CD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Never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45.0</a:t>
                      </a:r>
                      <a:r>
                        <a:rPr kumimoji="0" lang="en-US" sz="2800" b="0" i="0" u="none" strike="noStrike" cap="none" normalizeH="0" baseline="3000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53" name="Text Box 42"/>
          <p:cNvSpPr txBox="1">
            <a:spLocks noChangeArrowheads="1"/>
          </p:cNvSpPr>
          <p:nvPr/>
        </p:nvSpPr>
        <p:spPr bwMode="auto">
          <a:xfrm>
            <a:off x="1447800" y="5562600"/>
            <a:ext cx="6019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Means sharing a superscript do not differ from one another at the .05 level.</a:t>
            </a:r>
          </a:p>
        </p:txBody>
      </p:sp>
      <p:sp>
        <p:nvSpPr>
          <p:cNvPr id="22554" name="Rectangle 43"/>
          <p:cNvSpPr>
            <a:spLocks noGrp="1" noChangeArrowheads="1"/>
          </p:cNvSpPr>
          <p:nvPr>
            <p:ph type="title"/>
          </p:nvPr>
        </p:nvSpPr>
        <p:spPr/>
        <p:txBody>
          <a:bodyPr/>
          <a:lstStyle/>
          <a:p>
            <a:pPr eaLnBrk="1" hangingPunct="1"/>
            <a:r>
              <a:rPr lang="en-US" b="1" smtClean="0">
                <a:solidFill>
                  <a:srgbClr val="800080"/>
                </a:solidFill>
              </a:rPr>
              <a:t>Results of Bonferroni Test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pPr eaLnBrk="1" hangingPunct="1"/>
            <a:r>
              <a:rPr lang="en-US" b="1" smtClean="0">
                <a:solidFill>
                  <a:srgbClr val="800080"/>
                </a:solidFill>
              </a:rPr>
              <a:t>Eta-Squared</a:t>
            </a:r>
          </a:p>
        </p:txBody>
      </p:sp>
      <p:sp>
        <p:nvSpPr>
          <p:cNvPr id="9222" name="Rectangle 3"/>
          <p:cNvSpPr>
            <a:spLocks noGrp="1" noChangeArrowheads="1"/>
          </p:cNvSpPr>
          <p:nvPr>
            <p:ph type="body" idx="1"/>
          </p:nvPr>
        </p:nvSpPr>
        <p:spPr/>
        <p:txBody>
          <a:bodyPr/>
          <a:lstStyle/>
          <a:p>
            <a:pPr eaLnBrk="1" hangingPunct="1">
              <a:spcAft>
                <a:spcPct val="20000"/>
              </a:spcAft>
            </a:pPr>
            <a:r>
              <a:rPr lang="en-US" smtClean="0">
                <a:solidFill>
                  <a:srgbClr val="000000"/>
                </a:solidFill>
                <a:cs typeface="Arial" charset="0"/>
              </a:rPr>
              <a:t>For the interaction,</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gender,</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smoking history,</a:t>
            </a:r>
            <a:r>
              <a:rPr lang="en-US" smtClean="0"/>
              <a:t> </a:t>
            </a:r>
          </a:p>
        </p:txBody>
      </p:sp>
      <p:graphicFrame>
        <p:nvGraphicFramePr>
          <p:cNvPr id="9218" name="Object 4"/>
          <p:cNvGraphicFramePr>
            <a:graphicFrameLocks noChangeAspect="1"/>
          </p:cNvGraphicFramePr>
          <p:nvPr/>
        </p:nvGraphicFramePr>
        <p:xfrm>
          <a:off x="5526088" y="4724400"/>
          <a:ext cx="2116137" cy="692150"/>
        </p:xfrm>
        <a:graphic>
          <a:graphicData uri="http://schemas.openxmlformats.org/presentationml/2006/ole">
            <mc:AlternateContent xmlns:mc="http://schemas.openxmlformats.org/markup-compatibility/2006">
              <mc:Choice xmlns:v="urn:schemas-microsoft-com:vml" Requires="v">
                <p:oleObj spid="_x0000_s9239" name="Equation" r:id="rId3" imgW="1282680" imgH="419040" progId="Equation.3">
                  <p:embed/>
                </p:oleObj>
              </mc:Choice>
              <mc:Fallback>
                <p:oleObj name="Equation" r:id="rId3" imgW="128268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6088" y="4724400"/>
                        <a:ext cx="2116137"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9" name="Object 5"/>
          <p:cNvGraphicFramePr>
            <a:graphicFrameLocks noChangeAspect="1"/>
          </p:cNvGraphicFramePr>
          <p:nvPr/>
        </p:nvGraphicFramePr>
        <p:xfrm>
          <a:off x="5343525" y="3352800"/>
          <a:ext cx="2120900" cy="693738"/>
        </p:xfrm>
        <a:graphic>
          <a:graphicData uri="http://schemas.openxmlformats.org/presentationml/2006/ole">
            <mc:AlternateContent xmlns:mc="http://schemas.openxmlformats.org/markup-compatibility/2006">
              <mc:Choice xmlns:v="urn:schemas-microsoft-com:vml" Requires="v">
                <p:oleObj spid="_x0000_s9240" name="Equation" r:id="rId5" imgW="1282680" imgH="419040" progId="Equation.3">
                  <p:embed/>
                </p:oleObj>
              </mc:Choice>
              <mc:Fallback>
                <p:oleObj name="Equation" r:id="rId5" imgW="128268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3525" y="3352800"/>
                        <a:ext cx="21209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0" name="Object 6"/>
          <p:cNvGraphicFramePr>
            <a:graphicFrameLocks noChangeAspect="1"/>
          </p:cNvGraphicFramePr>
          <p:nvPr/>
        </p:nvGraphicFramePr>
        <p:xfrm>
          <a:off x="5410200" y="2133600"/>
          <a:ext cx="2120900" cy="693738"/>
        </p:xfrm>
        <a:graphic>
          <a:graphicData uri="http://schemas.openxmlformats.org/presentationml/2006/ole">
            <mc:AlternateContent xmlns:mc="http://schemas.openxmlformats.org/markup-compatibility/2006">
              <mc:Choice xmlns:v="urn:schemas-microsoft-com:vml" Requires="v">
                <p:oleObj spid="_x0000_s9241" name="Equation" r:id="rId7" imgW="1282680" imgH="419040" progId="Equation.3">
                  <p:embed/>
                </p:oleObj>
              </mc:Choice>
              <mc:Fallback>
                <p:oleObj name="Equation" r:id="rId7" imgW="1282680" imgH="4190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0200" y="2133600"/>
                        <a:ext cx="21209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b="1" smtClean="0">
                <a:solidFill>
                  <a:srgbClr val="800080"/>
                </a:solidFill>
              </a:rPr>
              <a:t>CI</a:t>
            </a:r>
            <a:r>
              <a:rPr lang="en-US" b="1" baseline="-25000" smtClean="0">
                <a:solidFill>
                  <a:srgbClr val="800080"/>
                </a:solidFill>
              </a:rPr>
              <a:t>.90</a:t>
            </a:r>
            <a:r>
              <a:rPr lang="en-US" b="1" smtClean="0">
                <a:solidFill>
                  <a:srgbClr val="800080"/>
                </a:solidFill>
              </a:rPr>
              <a:t> Eta-Squared</a:t>
            </a:r>
          </a:p>
        </p:txBody>
      </p:sp>
      <p:sp>
        <p:nvSpPr>
          <p:cNvPr id="10245" name="Rectangle 3"/>
          <p:cNvSpPr>
            <a:spLocks noGrp="1" noChangeArrowheads="1"/>
          </p:cNvSpPr>
          <p:nvPr>
            <p:ph type="body" sz="half" idx="1"/>
          </p:nvPr>
        </p:nvSpPr>
        <p:spPr>
          <a:xfrm>
            <a:off x="685800" y="1981200"/>
            <a:ext cx="7315200" cy="4114800"/>
          </a:xfrm>
        </p:spPr>
        <p:txBody>
          <a:bodyPr/>
          <a:lstStyle/>
          <a:p>
            <a:pPr eaLnBrk="1" hangingPunct="1">
              <a:spcAft>
                <a:spcPct val="20000"/>
              </a:spcAft>
            </a:pPr>
            <a:r>
              <a:rPr lang="en-US" sz="2800" smtClean="0"/>
              <a:t>Compute the </a:t>
            </a:r>
            <a:r>
              <a:rPr lang="en-US" sz="2800" i="1" smtClean="0"/>
              <a:t>F</a:t>
            </a:r>
            <a:r>
              <a:rPr lang="en-US" sz="2800" smtClean="0"/>
              <a:t> that would be obtained were all other effects excluded from the model.</a:t>
            </a:r>
          </a:p>
          <a:p>
            <a:pPr eaLnBrk="1" hangingPunct="1">
              <a:spcAft>
                <a:spcPct val="20000"/>
              </a:spcAft>
            </a:pPr>
            <a:r>
              <a:rPr lang="en-US" sz="2800" smtClean="0"/>
              <a:t>For gender,</a:t>
            </a:r>
          </a:p>
          <a:p>
            <a:pPr eaLnBrk="1" hangingPunct="1">
              <a:spcAft>
                <a:spcPct val="20000"/>
              </a:spcAft>
            </a:pPr>
            <a:endParaRPr lang="en-US" sz="2800" smtClean="0"/>
          </a:p>
          <a:p>
            <a:pPr eaLnBrk="1" hangingPunct="1">
              <a:spcAft>
                <a:spcPct val="20000"/>
              </a:spcAft>
            </a:pPr>
            <a:endParaRPr lang="en-US" sz="2800" smtClean="0"/>
          </a:p>
          <a:p>
            <a:pPr eaLnBrk="1" hangingPunct="1">
              <a:spcAft>
                <a:spcPct val="20000"/>
              </a:spcAft>
            </a:pPr>
            <a:endParaRPr lang="en-US" sz="2800" smtClean="0"/>
          </a:p>
          <a:p>
            <a:pPr eaLnBrk="1" hangingPunct="1">
              <a:spcAft>
                <a:spcPct val="20000"/>
              </a:spcAft>
            </a:pPr>
            <a:endParaRPr lang="en-US" sz="2800" smtClean="0"/>
          </a:p>
          <a:p>
            <a:pPr eaLnBrk="1" hangingPunct="1">
              <a:spcAft>
                <a:spcPct val="20000"/>
              </a:spcAft>
            </a:pPr>
            <a:endParaRPr lang="en-US" sz="2800" smtClean="0"/>
          </a:p>
        </p:txBody>
      </p:sp>
      <p:graphicFrame>
        <p:nvGraphicFramePr>
          <p:cNvPr id="10242" name="Object 7"/>
          <p:cNvGraphicFramePr>
            <a:graphicFrameLocks noGrp="1" noChangeAspect="1"/>
          </p:cNvGraphicFramePr>
          <p:nvPr>
            <p:ph sz="quarter" idx="2"/>
          </p:nvPr>
        </p:nvGraphicFramePr>
        <p:xfrm>
          <a:off x="1295400" y="3810000"/>
          <a:ext cx="3629025" cy="979488"/>
        </p:xfrm>
        <a:graphic>
          <a:graphicData uri="http://schemas.openxmlformats.org/presentationml/2006/ole">
            <mc:AlternateContent xmlns:mc="http://schemas.openxmlformats.org/markup-compatibility/2006">
              <mc:Choice xmlns:v="urn:schemas-microsoft-com:vml" Requires="v">
                <p:oleObj spid="_x0000_s10257" name="Equation" r:id="rId3" imgW="1600200" imgH="431640" progId="Equation.3">
                  <p:embed/>
                </p:oleObj>
              </mc:Choice>
              <mc:Fallback>
                <p:oleObj name="Equation" r:id="rId3" imgW="1600200" imgH="43164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0"/>
                        <a:ext cx="3629025" cy="979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9"/>
          <p:cNvGraphicFramePr>
            <a:graphicFrameLocks noGrp="1" noChangeAspect="1"/>
          </p:cNvGraphicFramePr>
          <p:nvPr>
            <p:ph sz="quarter" idx="3"/>
          </p:nvPr>
        </p:nvGraphicFramePr>
        <p:xfrm>
          <a:off x="609600" y="5029200"/>
          <a:ext cx="7038975" cy="950913"/>
        </p:xfrm>
        <a:graphic>
          <a:graphicData uri="http://schemas.openxmlformats.org/presentationml/2006/ole">
            <mc:AlternateContent xmlns:mc="http://schemas.openxmlformats.org/markup-compatibility/2006">
              <mc:Choice xmlns:v="urn:schemas-microsoft-com:vml" Requires="v">
                <p:oleObj spid="_x0000_s10258" name="Equation" r:id="rId5" imgW="3098520" imgH="419040" progId="Equation.3">
                  <p:embed/>
                </p:oleObj>
              </mc:Choice>
              <mc:Fallback>
                <p:oleObj name="Equation" r:id="rId5" imgW="3098520" imgH="41904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5029200"/>
                        <a:ext cx="7038975" cy="950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solidFill>
                  <a:srgbClr val="800080"/>
                </a:solidFill>
              </a:rPr>
              <a:t>CI</a:t>
            </a:r>
            <a:r>
              <a:rPr lang="en-US" b="1" baseline="-25000" smtClean="0">
                <a:solidFill>
                  <a:srgbClr val="800080"/>
                </a:solidFill>
              </a:rPr>
              <a:t>.90</a:t>
            </a:r>
            <a:r>
              <a:rPr lang="en-US" b="1" smtClean="0">
                <a:solidFill>
                  <a:srgbClr val="800080"/>
                </a:solidFill>
              </a:rPr>
              <a:t> Eta-Squared</a:t>
            </a:r>
          </a:p>
        </p:txBody>
      </p:sp>
      <p:sp>
        <p:nvSpPr>
          <p:cNvPr id="23555" name="Content Placeholder 5"/>
          <p:cNvSpPr>
            <a:spLocks noGrp="1"/>
          </p:cNvSpPr>
          <p:nvPr>
            <p:ph idx="1"/>
          </p:nvPr>
        </p:nvSpPr>
        <p:spPr/>
        <p:txBody>
          <a:bodyPr/>
          <a:lstStyle/>
          <a:p>
            <a:pPr eaLnBrk="1" hangingPunct="1"/>
            <a:endParaRPr lang="en-US" smtClean="0"/>
          </a:p>
        </p:txBody>
      </p:sp>
      <p:pic>
        <p:nvPicPr>
          <p:cNvPr id="2355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63" y="1981200"/>
            <a:ext cx="8686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3400" y="5867400"/>
            <a:ext cx="8001000" cy="830997"/>
          </a:xfrm>
          <a:prstGeom prst="rect">
            <a:avLst/>
          </a:prstGeom>
          <a:noFill/>
        </p:spPr>
        <p:txBody>
          <a:bodyPr wrap="square" rtlCol="0">
            <a:spAutoFit/>
          </a:bodyPr>
          <a:lstStyle/>
          <a:p>
            <a:r>
              <a:rPr lang="en-US" dirty="0" smtClean="0"/>
              <a:t>See </a:t>
            </a:r>
            <a:r>
              <a:rPr lang="en-US" dirty="0">
                <a:hlinkClick r:id="rId3"/>
              </a:rPr>
              <a:t>Using SPSS to Obtain a Confidence Interval for R2 From Regression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b="1">
                <a:solidFill>
                  <a:srgbClr val="800080"/>
                </a:solidFill>
              </a:rPr>
              <a:t>CI</a:t>
            </a:r>
            <a:r>
              <a:rPr lang="en-US" b="1" baseline="-25000">
                <a:solidFill>
                  <a:srgbClr val="800080"/>
                </a:solidFill>
              </a:rPr>
              <a:t>.90</a:t>
            </a:r>
            <a:r>
              <a:rPr lang="en-US" b="1">
                <a:solidFill>
                  <a:srgbClr val="800080"/>
                </a:solidFill>
              </a:rPr>
              <a:t> Eta-Squared</a:t>
            </a:r>
          </a:p>
        </p:txBody>
      </p:sp>
      <p:sp>
        <p:nvSpPr>
          <p:cNvPr id="53253" name="Rectangle 5"/>
          <p:cNvSpPr>
            <a:spLocks noGrp="1" noChangeArrowheads="1"/>
          </p:cNvSpPr>
          <p:nvPr>
            <p:ph type="body" idx="1"/>
          </p:nvPr>
        </p:nvSpPr>
        <p:spPr/>
        <p:txBody>
          <a:bodyPr/>
          <a:lstStyle/>
          <a:p>
            <a:r>
              <a:rPr lang="en-US" dirty="0" smtClean="0"/>
              <a:t>90</a:t>
            </a:r>
            <a:r>
              <a:rPr lang="en-US" dirty="0"/>
              <a:t>% CI [.22, .45] for gender</a:t>
            </a:r>
          </a:p>
          <a:p>
            <a:r>
              <a:rPr lang="en-US" dirty="0"/>
              <a:t>[.005, .15] for smoking</a:t>
            </a:r>
          </a:p>
          <a:p>
            <a:r>
              <a:rPr lang="en-US" dirty="0"/>
              <a:t>[.000, .17] for the interaction</a:t>
            </a:r>
          </a:p>
          <a:p>
            <a:r>
              <a:rPr lang="en-US" dirty="0">
                <a:solidFill>
                  <a:srgbClr val="FF0000"/>
                </a:solidFill>
              </a:rPr>
              <a:t>Yikes, 0 in the CI for a significant effect!</a:t>
            </a:r>
          </a:p>
          <a:p>
            <a:r>
              <a:rPr lang="en-US" dirty="0"/>
              <a:t>The </a:t>
            </a:r>
            <a:r>
              <a:rPr lang="en-US" i="1" dirty="0"/>
              <a:t>MSE</a:t>
            </a:r>
            <a:r>
              <a:rPr lang="en-US" dirty="0"/>
              <a:t> in the ANOVA excluded variance due to other effects, that for the CI did not.</a:t>
            </a:r>
          </a:p>
          <a:p>
            <a:endParaRPr lang="en-US" dirty="0"/>
          </a:p>
          <a:p>
            <a:endParaRPr lang="en-US" dirty="0"/>
          </a:p>
        </p:txBody>
      </p:sp>
    </p:spTree>
    <p:extLst>
      <p:ext uri="{BB962C8B-B14F-4D97-AF65-F5344CB8AC3E}">
        <p14:creationId xmlns:p14="http://schemas.microsoft.com/office/powerpoint/2010/main" val="2083023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b="1" smtClean="0">
                <a:solidFill>
                  <a:srgbClr val="800080"/>
                </a:solidFill>
              </a:rPr>
              <a:t>Partitioning the </a:t>
            </a:r>
            <a:r>
              <a:rPr lang="en-US" b="1" i="1" smtClean="0">
                <a:solidFill>
                  <a:srgbClr val="800080"/>
                </a:solidFill>
              </a:rPr>
              <a:t>SS</a:t>
            </a:r>
            <a:r>
              <a:rPr lang="en-US" b="1" i="1" baseline="-25000" smtClean="0">
                <a:solidFill>
                  <a:srgbClr val="800080"/>
                </a:solidFill>
              </a:rPr>
              <a:t>total</a:t>
            </a:r>
          </a:p>
        </p:txBody>
      </p:sp>
      <p:sp>
        <p:nvSpPr>
          <p:cNvPr id="1028" name="Rectangle 3"/>
          <p:cNvSpPr>
            <a:spLocks noGrp="1" noChangeArrowheads="1"/>
          </p:cNvSpPr>
          <p:nvPr>
            <p:ph type="body" idx="1"/>
          </p:nvPr>
        </p:nvSpPr>
        <p:spPr/>
        <p:txBody>
          <a:bodyPr/>
          <a:lstStyle/>
          <a:p>
            <a:pPr eaLnBrk="1" hangingPunct="1"/>
            <a:r>
              <a:rPr lang="en-US" smtClean="0"/>
              <a:t>The total </a:t>
            </a:r>
            <a:r>
              <a:rPr lang="en-US" i="1" smtClean="0"/>
              <a:t>SS</a:t>
            </a:r>
            <a:r>
              <a:rPr lang="en-US" smtClean="0"/>
              <a:t> is divided into two sources</a:t>
            </a:r>
          </a:p>
          <a:p>
            <a:pPr lvl="1" eaLnBrk="1" hangingPunct="1"/>
            <a:r>
              <a:rPr lang="en-US" smtClean="0"/>
              <a:t>Cells or Model SS</a:t>
            </a:r>
          </a:p>
          <a:p>
            <a:pPr lvl="1" eaLnBrk="1" hangingPunct="1"/>
            <a:r>
              <a:rPr lang="en-US" smtClean="0"/>
              <a:t>Error SS</a:t>
            </a:r>
          </a:p>
          <a:p>
            <a:pPr lvl="1" eaLnBrk="1" hangingPunct="1"/>
            <a:r>
              <a:rPr lang="en-US" smtClean="0"/>
              <a:t>The model is </a:t>
            </a:r>
          </a:p>
        </p:txBody>
      </p:sp>
      <p:graphicFrame>
        <p:nvGraphicFramePr>
          <p:cNvPr id="1026" name="Object 4"/>
          <p:cNvGraphicFramePr>
            <a:graphicFrameLocks noChangeAspect="1"/>
          </p:cNvGraphicFramePr>
          <p:nvPr/>
        </p:nvGraphicFramePr>
        <p:xfrm>
          <a:off x="1006475" y="4343400"/>
          <a:ext cx="6175375" cy="798513"/>
        </p:xfrm>
        <a:graphic>
          <a:graphicData uri="http://schemas.openxmlformats.org/presentationml/2006/ole">
            <mc:AlternateContent xmlns:mc="http://schemas.openxmlformats.org/markup-compatibility/2006">
              <mc:Choice xmlns:v="urn:schemas-microsoft-com:vml" Requires="v">
                <p:oleObj spid="_x0000_s1035" name="Equation" r:id="rId3" imgW="1866600" imgH="241200" progId="Equation.3">
                  <p:embed/>
                </p:oleObj>
              </mc:Choice>
              <mc:Fallback>
                <p:oleObj name="Equation" r:id="rId3" imgW="1866600" imgH="24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75" y="4343400"/>
                        <a:ext cx="6175375" cy="79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solidFill>
                  <a:srgbClr val="800080"/>
                </a:solidFill>
              </a:rPr>
              <a:t>Partial Eta-Squared</a:t>
            </a:r>
          </a:p>
        </p:txBody>
      </p:sp>
      <p:sp>
        <p:nvSpPr>
          <p:cNvPr id="24579" name="Rectangle 3"/>
          <p:cNvSpPr>
            <a:spLocks noGrp="1" noChangeArrowheads="1"/>
          </p:cNvSpPr>
          <p:nvPr>
            <p:ph type="body" idx="1"/>
          </p:nvPr>
        </p:nvSpPr>
        <p:spPr/>
        <p:txBody>
          <a:bodyPr/>
          <a:lstStyle/>
          <a:p>
            <a:pPr eaLnBrk="1" hangingPunct="1">
              <a:lnSpc>
                <a:spcPct val="90000"/>
              </a:lnSpc>
            </a:pPr>
            <a:r>
              <a:rPr lang="en-US" smtClean="0"/>
              <a:t>Value of </a:t>
            </a:r>
            <a:r>
              <a:rPr lang="el-GR" smtClean="0">
                <a:cs typeface="Arial" charset="0"/>
              </a:rPr>
              <a:t>η</a:t>
            </a:r>
            <a:r>
              <a:rPr lang="en-US" baseline="30000" smtClean="0">
                <a:cs typeface="Arial" charset="0"/>
              </a:rPr>
              <a:t>2</a:t>
            </a:r>
            <a:r>
              <a:rPr lang="en-US" smtClean="0">
                <a:cs typeface="Arial" charset="0"/>
              </a:rPr>
              <a:t> can be affected by number and magnitude of other effects in model.</a:t>
            </a:r>
          </a:p>
          <a:p>
            <a:pPr eaLnBrk="1" hangingPunct="1">
              <a:lnSpc>
                <a:spcPct val="90000"/>
              </a:lnSpc>
            </a:pPr>
            <a:r>
              <a:rPr lang="en-US" smtClean="0">
                <a:cs typeface="Arial" charset="0"/>
              </a:rPr>
              <a:t>For example, if our data were only from women, </a:t>
            </a:r>
            <a:r>
              <a:rPr lang="en-US" i="1" smtClean="0">
                <a:cs typeface="Arial" charset="0"/>
              </a:rPr>
              <a:t>SS</a:t>
            </a:r>
            <a:r>
              <a:rPr lang="en-US" i="1" baseline="-25000" smtClean="0">
                <a:cs typeface="Arial" charset="0"/>
              </a:rPr>
              <a:t>Total</a:t>
            </a:r>
            <a:r>
              <a:rPr lang="en-US" smtClean="0">
                <a:cs typeface="Arial" charset="0"/>
              </a:rPr>
              <a:t> would not include </a:t>
            </a:r>
            <a:r>
              <a:rPr lang="en-US" i="1" smtClean="0">
                <a:cs typeface="Arial" charset="0"/>
              </a:rPr>
              <a:t>SS</a:t>
            </a:r>
            <a:r>
              <a:rPr lang="en-US" i="1" baseline="-25000" smtClean="0">
                <a:cs typeface="Arial" charset="0"/>
              </a:rPr>
              <a:t>Gender</a:t>
            </a:r>
            <a:r>
              <a:rPr lang="en-US" smtClean="0">
                <a:cs typeface="Arial" charset="0"/>
              </a:rPr>
              <a:t> and </a:t>
            </a:r>
            <a:r>
              <a:rPr lang="en-US" i="1" smtClean="0">
                <a:cs typeface="Arial" charset="0"/>
              </a:rPr>
              <a:t>SS</a:t>
            </a:r>
            <a:r>
              <a:rPr lang="en-US" i="1" baseline="-25000" smtClean="0">
                <a:cs typeface="Arial" charset="0"/>
              </a:rPr>
              <a:t>Interaction</a:t>
            </a:r>
            <a:r>
              <a:rPr lang="en-US" smtClean="0">
                <a:cs typeface="Arial" charset="0"/>
              </a:rPr>
              <a:t>.</a:t>
            </a:r>
          </a:p>
          <a:p>
            <a:pPr eaLnBrk="1" hangingPunct="1">
              <a:lnSpc>
                <a:spcPct val="90000"/>
              </a:lnSpc>
            </a:pPr>
            <a:r>
              <a:rPr lang="en-US" smtClean="0">
                <a:cs typeface="Arial" charset="0"/>
              </a:rPr>
              <a:t>This would increase </a:t>
            </a:r>
            <a:r>
              <a:rPr lang="el-GR" smtClean="0">
                <a:cs typeface="Arial" charset="0"/>
              </a:rPr>
              <a:t>η</a:t>
            </a:r>
            <a:r>
              <a:rPr lang="en-US" baseline="30000" smtClean="0">
                <a:cs typeface="Arial" charset="0"/>
              </a:rPr>
              <a:t>2</a:t>
            </a:r>
            <a:r>
              <a:rPr lang="en-US" smtClean="0">
                <a:cs typeface="Arial" charset="0"/>
              </a:rPr>
              <a:t>.</a:t>
            </a:r>
          </a:p>
          <a:p>
            <a:pPr eaLnBrk="1" hangingPunct="1">
              <a:lnSpc>
                <a:spcPct val="90000"/>
              </a:lnSpc>
            </a:pPr>
            <a:r>
              <a:rPr lang="en-US" smtClean="0">
                <a:cs typeface="Arial" charset="0"/>
              </a:rPr>
              <a:t>Partial eta-squared estimates effect if were not other effects in the model.</a:t>
            </a:r>
            <a:endParaRPr lang="el-GR" smtClean="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pPr eaLnBrk="1" hangingPunct="1"/>
            <a:r>
              <a:rPr lang="en-US" b="1" smtClean="0">
                <a:solidFill>
                  <a:srgbClr val="800080"/>
                </a:solidFill>
              </a:rPr>
              <a:t>Partial Eta-Squared</a:t>
            </a:r>
          </a:p>
        </p:txBody>
      </p:sp>
      <p:sp>
        <p:nvSpPr>
          <p:cNvPr id="11270" name="Rectangle 3"/>
          <p:cNvSpPr>
            <a:spLocks noGrp="1" noChangeArrowheads="1"/>
          </p:cNvSpPr>
          <p:nvPr>
            <p:ph type="body" idx="1"/>
          </p:nvPr>
        </p:nvSpPr>
        <p:spPr/>
        <p:txBody>
          <a:bodyPr/>
          <a:lstStyle/>
          <a:p>
            <a:pPr eaLnBrk="1" hangingPunct="1">
              <a:spcAft>
                <a:spcPct val="20000"/>
              </a:spcAft>
            </a:pPr>
            <a:r>
              <a:rPr lang="en-US" smtClean="0">
                <a:solidFill>
                  <a:srgbClr val="000000"/>
                </a:solidFill>
                <a:cs typeface="Arial" charset="0"/>
              </a:rPr>
              <a:t>For the interaction,</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gender,</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smoking history,</a:t>
            </a:r>
            <a:r>
              <a:rPr lang="en-US" smtClean="0"/>
              <a:t> </a:t>
            </a:r>
          </a:p>
        </p:txBody>
      </p:sp>
      <p:graphicFrame>
        <p:nvGraphicFramePr>
          <p:cNvPr id="11266" name="Object 4"/>
          <p:cNvGraphicFramePr>
            <a:graphicFrameLocks noChangeAspect="1"/>
          </p:cNvGraphicFramePr>
          <p:nvPr>
            <p:extLst>
              <p:ext uri="{D42A27DB-BD31-4B8C-83A1-F6EECF244321}">
                <p14:modId xmlns:p14="http://schemas.microsoft.com/office/powerpoint/2010/main" val="170757956"/>
              </p:ext>
            </p:extLst>
          </p:nvPr>
        </p:nvGraphicFramePr>
        <p:xfrm>
          <a:off x="4800600" y="4495800"/>
          <a:ext cx="4198690" cy="990600"/>
        </p:xfrm>
        <a:graphic>
          <a:graphicData uri="http://schemas.openxmlformats.org/presentationml/2006/ole">
            <mc:AlternateContent xmlns:mc="http://schemas.openxmlformats.org/markup-compatibility/2006">
              <mc:Choice xmlns:v="urn:schemas-microsoft-com:vml" Requires="v">
                <p:oleObj spid="_x0000_s11287" name="Equation" r:id="rId3" imgW="1777680" imgH="419040" progId="Equation.3">
                  <p:embed/>
                </p:oleObj>
              </mc:Choice>
              <mc:Fallback>
                <p:oleObj name="Equation" r:id="rId3" imgW="177768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495800"/>
                        <a:ext cx="4198690" cy="990600"/>
                      </a:xfrm>
                      <a:prstGeom prst="rect">
                        <a:avLst/>
                      </a:prstGeom>
                      <a:noFill/>
                      <a:ln>
                        <a:noFill/>
                      </a:ln>
                      <a:effectLst/>
                      <a:extLst/>
                    </p:spPr>
                  </p:pic>
                </p:oleObj>
              </mc:Fallback>
            </mc:AlternateContent>
          </a:graphicData>
        </a:graphic>
      </p:graphicFrame>
      <p:graphicFrame>
        <p:nvGraphicFramePr>
          <p:cNvPr id="11267" name="Object 5"/>
          <p:cNvGraphicFramePr>
            <a:graphicFrameLocks noChangeAspect="1"/>
          </p:cNvGraphicFramePr>
          <p:nvPr>
            <p:extLst>
              <p:ext uri="{D42A27DB-BD31-4B8C-83A1-F6EECF244321}">
                <p14:modId xmlns:p14="http://schemas.microsoft.com/office/powerpoint/2010/main" val="498426327"/>
              </p:ext>
            </p:extLst>
          </p:nvPr>
        </p:nvGraphicFramePr>
        <p:xfrm>
          <a:off x="4648200" y="3124200"/>
          <a:ext cx="4229882" cy="990600"/>
        </p:xfrm>
        <a:graphic>
          <a:graphicData uri="http://schemas.openxmlformats.org/presentationml/2006/ole">
            <mc:AlternateContent xmlns:mc="http://schemas.openxmlformats.org/markup-compatibility/2006">
              <mc:Choice xmlns:v="urn:schemas-microsoft-com:vml" Requires="v">
                <p:oleObj spid="_x0000_s11288" name="Equation" r:id="rId5" imgW="1790640" imgH="419040" progId="Equation.3">
                  <p:embed/>
                </p:oleObj>
              </mc:Choice>
              <mc:Fallback>
                <p:oleObj name="Equation" r:id="rId5" imgW="179064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124200"/>
                        <a:ext cx="4229882" cy="990600"/>
                      </a:xfrm>
                      <a:prstGeom prst="rect">
                        <a:avLst/>
                      </a:prstGeom>
                      <a:noFill/>
                      <a:ln>
                        <a:noFill/>
                      </a:ln>
                      <a:effectLst/>
                      <a:extLst/>
                    </p:spPr>
                  </p:pic>
                </p:oleObj>
              </mc:Fallback>
            </mc:AlternateContent>
          </a:graphicData>
        </a:graphic>
      </p:graphicFrame>
      <p:graphicFrame>
        <p:nvGraphicFramePr>
          <p:cNvPr id="11268" name="Object 6"/>
          <p:cNvGraphicFramePr>
            <a:graphicFrameLocks noChangeAspect="1"/>
          </p:cNvGraphicFramePr>
          <p:nvPr>
            <p:extLst>
              <p:ext uri="{D42A27DB-BD31-4B8C-83A1-F6EECF244321}">
                <p14:modId xmlns:p14="http://schemas.microsoft.com/office/powerpoint/2010/main" val="2313579764"/>
              </p:ext>
            </p:extLst>
          </p:nvPr>
        </p:nvGraphicFramePr>
        <p:xfrm>
          <a:off x="4876800" y="1905000"/>
          <a:ext cx="4139209" cy="990600"/>
        </p:xfrm>
        <a:graphic>
          <a:graphicData uri="http://schemas.openxmlformats.org/presentationml/2006/ole">
            <mc:AlternateContent xmlns:mc="http://schemas.openxmlformats.org/markup-compatibility/2006">
              <mc:Choice xmlns:v="urn:schemas-microsoft-com:vml" Requires="v">
                <p:oleObj spid="_x0000_s11289" name="Equation" r:id="rId7" imgW="1752480" imgH="419040" progId="Equation.3">
                  <p:embed/>
                </p:oleObj>
              </mc:Choice>
              <mc:Fallback>
                <p:oleObj name="Equation" r:id="rId7" imgW="1752480" imgH="4190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1905000"/>
                        <a:ext cx="4139209" cy="990600"/>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solidFill>
                  <a:srgbClr val="800080"/>
                </a:solidFill>
              </a:rPr>
              <a:t>CI</a:t>
            </a:r>
            <a:r>
              <a:rPr lang="en-US" b="1" baseline="-25000" smtClean="0">
                <a:solidFill>
                  <a:srgbClr val="800080"/>
                </a:solidFill>
              </a:rPr>
              <a:t>.90</a:t>
            </a:r>
            <a:r>
              <a:rPr lang="en-US" b="1" smtClean="0">
                <a:solidFill>
                  <a:srgbClr val="800080"/>
                </a:solidFill>
              </a:rPr>
              <a:t> on Partial Eta-Squared</a:t>
            </a:r>
          </a:p>
        </p:txBody>
      </p:sp>
      <p:sp>
        <p:nvSpPr>
          <p:cNvPr id="25603" name="Rectangle 4"/>
          <p:cNvSpPr>
            <a:spLocks noGrp="1" noChangeArrowheads="1"/>
          </p:cNvSpPr>
          <p:nvPr>
            <p:ph type="body" idx="1"/>
          </p:nvPr>
        </p:nvSpPr>
        <p:spPr/>
        <p:txBody>
          <a:bodyPr/>
          <a:lstStyle/>
          <a:p>
            <a:pPr eaLnBrk="1" hangingPunct="1"/>
            <a:r>
              <a:rPr lang="en-US" dirty="0" smtClean="0"/>
              <a:t>If you use the source table </a:t>
            </a:r>
            <a:r>
              <a:rPr lang="en-US" i="1" dirty="0" smtClean="0"/>
              <a:t>F</a:t>
            </a:r>
            <a:r>
              <a:rPr lang="en-US" dirty="0" smtClean="0"/>
              <a:t>-ratios and </a:t>
            </a:r>
            <a:r>
              <a:rPr lang="en-US" i="1" dirty="0" err="1" smtClean="0"/>
              <a:t>df</a:t>
            </a:r>
            <a:r>
              <a:rPr lang="en-US" dirty="0" smtClean="0"/>
              <a:t> with the </a:t>
            </a:r>
            <a:r>
              <a:rPr lang="en-US" dirty="0" err="1" smtClean="0"/>
              <a:t>NoncF</a:t>
            </a:r>
            <a:r>
              <a:rPr lang="en-US" dirty="0" smtClean="0"/>
              <a:t> script, it will return confidence intervals on partial eta-squared</a:t>
            </a:r>
            <a:r>
              <a:rPr lang="en-US" dirty="0" smtClean="0"/>
              <a:t>.</a:t>
            </a:r>
          </a:p>
          <a:p>
            <a:r>
              <a:rPr lang="en-US" dirty="0"/>
              <a:t>Gender:  [.33, .55]</a:t>
            </a:r>
          </a:p>
          <a:p>
            <a:r>
              <a:rPr lang="en-US" dirty="0"/>
              <a:t>Smoking:  [.17, .41]</a:t>
            </a:r>
          </a:p>
          <a:p>
            <a:r>
              <a:rPr lang="en-US" dirty="0"/>
              <a:t>Interaction  [.002, .18]  </a:t>
            </a:r>
            <a:r>
              <a:rPr lang="en-US" dirty="0">
                <a:solidFill>
                  <a:srgbClr val="FF0000"/>
                </a:solidFill>
              </a:rPr>
              <a:t>note it excludes 0</a:t>
            </a:r>
          </a:p>
          <a:p>
            <a:pPr eaLnBrk="1" hangingPunct="1"/>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solidFill>
                  <a:srgbClr val="800080"/>
                </a:solidFill>
              </a:rPr>
              <a:t>CI</a:t>
            </a:r>
            <a:r>
              <a:rPr lang="en-US" b="1" baseline="-25000" smtClean="0">
                <a:solidFill>
                  <a:srgbClr val="800080"/>
                </a:solidFill>
              </a:rPr>
              <a:t>.90</a:t>
            </a:r>
            <a:r>
              <a:rPr lang="en-US" b="1" smtClean="0">
                <a:solidFill>
                  <a:srgbClr val="800080"/>
                </a:solidFill>
              </a:rPr>
              <a:t> on Partial Eta-Squared</a:t>
            </a:r>
          </a:p>
        </p:txBody>
      </p:sp>
      <p:pic>
        <p:nvPicPr>
          <p:cNvPr id="26627"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2057400"/>
            <a:ext cx="8070850" cy="4062413"/>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p:txBody>
          <a:bodyPr/>
          <a:lstStyle/>
          <a:p>
            <a:pPr eaLnBrk="1" hangingPunct="1"/>
            <a:r>
              <a:rPr lang="en-US" b="1" smtClean="0">
                <a:solidFill>
                  <a:srgbClr val="800080"/>
                </a:solidFill>
              </a:rPr>
              <a:t>Omega-Squared</a:t>
            </a:r>
          </a:p>
        </p:txBody>
      </p:sp>
      <p:sp>
        <p:nvSpPr>
          <p:cNvPr id="12294" name="Rectangle 3"/>
          <p:cNvSpPr>
            <a:spLocks noGrp="1" noChangeArrowheads="1"/>
          </p:cNvSpPr>
          <p:nvPr>
            <p:ph type="body" idx="1"/>
          </p:nvPr>
        </p:nvSpPr>
        <p:spPr/>
        <p:txBody>
          <a:bodyPr/>
          <a:lstStyle/>
          <a:p>
            <a:pPr eaLnBrk="1" hangingPunct="1">
              <a:spcAft>
                <a:spcPct val="20000"/>
              </a:spcAft>
            </a:pPr>
            <a:r>
              <a:rPr lang="en-US" smtClean="0">
                <a:solidFill>
                  <a:srgbClr val="000000"/>
                </a:solidFill>
                <a:cs typeface="Arial" charset="0"/>
              </a:rPr>
              <a:t>For the interaction,</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gender,</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smoking history,</a:t>
            </a:r>
            <a:r>
              <a:rPr lang="en-US" smtClean="0"/>
              <a:t> </a:t>
            </a:r>
          </a:p>
        </p:txBody>
      </p:sp>
      <p:graphicFrame>
        <p:nvGraphicFramePr>
          <p:cNvPr id="12290" name="Object 4"/>
          <p:cNvGraphicFramePr>
            <a:graphicFrameLocks noChangeAspect="1"/>
          </p:cNvGraphicFramePr>
          <p:nvPr>
            <p:extLst>
              <p:ext uri="{D42A27DB-BD31-4B8C-83A1-F6EECF244321}">
                <p14:modId xmlns:p14="http://schemas.microsoft.com/office/powerpoint/2010/main" val="2040494355"/>
              </p:ext>
            </p:extLst>
          </p:nvPr>
        </p:nvGraphicFramePr>
        <p:xfrm>
          <a:off x="5410200" y="4648200"/>
          <a:ext cx="3398939" cy="838200"/>
        </p:xfrm>
        <a:graphic>
          <a:graphicData uri="http://schemas.openxmlformats.org/presentationml/2006/ole">
            <mc:AlternateContent xmlns:mc="http://schemas.openxmlformats.org/markup-compatibility/2006">
              <mc:Choice xmlns:v="urn:schemas-microsoft-com:vml" Requires="v">
                <p:oleObj spid="_x0000_s12311" name="Equation" r:id="rId3" imgW="1701720" imgH="419040" progId="Equation.3">
                  <p:embed/>
                </p:oleObj>
              </mc:Choice>
              <mc:Fallback>
                <p:oleObj name="Equation" r:id="rId3" imgW="170172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4648200"/>
                        <a:ext cx="3398939" cy="838200"/>
                      </a:xfrm>
                      <a:prstGeom prst="rect">
                        <a:avLst/>
                      </a:prstGeom>
                      <a:noFill/>
                      <a:ln>
                        <a:noFill/>
                      </a:ln>
                      <a:effectLst/>
                      <a:extLst/>
                    </p:spPr>
                  </p:pic>
                </p:oleObj>
              </mc:Fallback>
            </mc:AlternateContent>
          </a:graphicData>
        </a:graphic>
      </p:graphicFrame>
      <p:graphicFrame>
        <p:nvGraphicFramePr>
          <p:cNvPr id="12291" name="Object 5"/>
          <p:cNvGraphicFramePr>
            <a:graphicFrameLocks noChangeAspect="1"/>
          </p:cNvGraphicFramePr>
          <p:nvPr>
            <p:extLst>
              <p:ext uri="{D42A27DB-BD31-4B8C-83A1-F6EECF244321}">
                <p14:modId xmlns:p14="http://schemas.microsoft.com/office/powerpoint/2010/main" val="4236308292"/>
              </p:ext>
            </p:extLst>
          </p:nvPr>
        </p:nvGraphicFramePr>
        <p:xfrm>
          <a:off x="4876800" y="3200400"/>
          <a:ext cx="3928396" cy="990600"/>
        </p:xfrm>
        <a:graphic>
          <a:graphicData uri="http://schemas.openxmlformats.org/presentationml/2006/ole">
            <mc:AlternateContent xmlns:mc="http://schemas.openxmlformats.org/markup-compatibility/2006">
              <mc:Choice xmlns:v="urn:schemas-microsoft-com:vml" Requires="v">
                <p:oleObj spid="_x0000_s12312" name="Equation" r:id="rId5" imgW="1663560" imgH="419040" progId="Equation.3">
                  <p:embed/>
                </p:oleObj>
              </mc:Choice>
              <mc:Fallback>
                <p:oleObj name="Equation" r:id="rId5" imgW="166356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3200400"/>
                        <a:ext cx="3928396" cy="990600"/>
                      </a:xfrm>
                      <a:prstGeom prst="rect">
                        <a:avLst/>
                      </a:prstGeom>
                      <a:noFill/>
                      <a:ln>
                        <a:noFill/>
                      </a:ln>
                      <a:effectLst/>
                      <a:extLst/>
                    </p:spPr>
                  </p:pic>
                </p:oleObj>
              </mc:Fallback>
            </mc:AlternateContent>
          </a:graphicData>
        </a:graphic>
      </p:graphicFrame>
      <p:graphicFrame>
        <p:nvGraphicFramePr>
          <p:cNvPr id="12292" name="Object 6"/>
          <p:cNvGraphicFramePr>
            <a:graphicFrameLocks noChangeAspect="1"/>
          </p:cNvGraphicFramePr>
          <p:nvPr>
            <p:extLst>
              <p:ext uri="{D42A27DB-BD31-4B8C-83A1-F6EECF244321}">
                <p14:modId xmlns:p14="http://schemas.microsoft.com/office/powerpoint/2010/main" val="947142045"/>
              </p:ext>
            </p:extLst>
          </p:nvPr>
        </p:nvGraphicFramePr>
        <p:xfrm>
          <a:off x="4419600" y="2133600"/>
          <a:ext cx="4616811" cy="838200"/>
        </p:xfrm>
        <a:graphic>
          <a:graphicData uri="http://schemas.openxmlformats.org/presentationml/2006/ole">
            <mc:AlternateContent xmlns:mc="http://schemas.openxmlformats.org/markup-compatibility/2006">
              <mc:Choice xmlns:v="urn:schemas-microsoft-com:vml" Requires="v">
                <p:oleObj spid="_x0000_s12313" name="Equation" r:id="rId7" imgW="2311200" imgH="419040" progId="Equation.3">
                  <p:embed/>
                </p:oleObj>
              </mc:Choice>
              <mc:Fallback>
                <p:oleObj name="Equation" r:id="rId7" imgW="2311200" imgH="4190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2133600"/>
                        <a:ext cx="4616811" cy="838200"/>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SAS EFFECTSIZE</a:t>
            </a:r>
            <a:endParaRPr lang="en-US" b="1" dirty="0">
              <a:solidFill>
                <a:srgbClr val="7030A0"/>
              </a:solidFill>
            </a:endParaRPr>
          </a:p>
        </p:txBody>
      </p:sp>
      <p:sp>
        <p:nvSpPr>
          <p:cNvPr id="3" name="Content Placeholder 2"/>
          <p:cNvSpPr>
            <a:spLocks noGrp="1"/>
          </p:cNvSpPr>
          <p:nvPr>
            <p:ph idx="1"/>
          </p:nvPr>
        </p:nvSpPr>
        <p:spPr/>
        <p:txBody>
          <a:bodyPr/>
          <a:lstStyle/>
          <a:p>
            <a:r>
              <a:rPr lang="en-US" b="1" dirty="0"/>
              <a:t>PROC</a:t>
            </a:r>
            <a:r>
              <a:rPr lang="en-US" dirty="0"/>
              <a:t> </a:t>
            </a:r>
            <a:r>
              <a:rPr lang="en-US" b="1" dirty="0" smtClean="0"/>
              <a:t>GLM</a:t>
            </a:r>
            <a:r>
              <a:rPr lang="en-US" dirty="0" smtClean="0"/>
              <a:t>; </a:t>
            </a:r>
            <a:r>
              <a:rPr lang="en-US" dirty="0"/>
              <a:t>CLASS Age Condition;</a:t>
            </a:r>
          </a:p>
          <a:p>
            <a:r>
              <a:rPr lang="en-US" dirty="0"/>
              <a:t> MODEL Items=</a:t>
            </a:r>
            <a:r>
              <a:rPr lang="en-US" dirty="0" err="1"/>
              <a:t>Age|Condition</a:t>
            </a:r>
            <a:r>
              <a:rPr lang="en-US" dirty="0"/>
              <a:t> / </a:t>
            </a:r>
            <a:r>
              <a:rPr lang="en-US" dirty="0" smtClean="0"/>
              <a:t> </a:t>
            </a:r>
            <a:r>
              <a:rPr lang="en-US" dirty="0">
                <a:solidFill>
                  <a:srgbClr val="FF0000"/>
                </a:solidFill>
              </a:rPr>
              <a:t>EFFECTSIZE alpha=</a:t>
            </a:r>
            <a:r>
              <a:rPr lang="en-US" b="1" dirty="0">
                <a:solidFill>
                  <a:srgbClr val="FF0000"/>
                </a:solidFill>
              </a:rPr>
              <a:t>0.1</a:t>
            </a:r>
            <a:r>
              <a:rPr lang="en-US" dirty="0" smtClean="0">
                <a:solidFill>
                  <a:srgbClr val="FF0000"/>
                </a:solidFill>
              </a:rPr>
              <a:t>;</a:t>
            </a:r>
          </a:p>
          <a:p>
            <a:r>
              <a:rPr lang="en-US" dirty="0" smtClean="0"/>
              <a:t>This will give you eta-squared, partial eta-squared, omega-squared, and confidence intervals for each.</a:t>
            </a:r>
            <a:endParaRPr lang="en-US" dirty="0"/>
          </a:p>
          <a:p>
            <a:endParaRPr lang="en-US" dirty="0"/>
          </a:p>
        </p:txBody>
      </p:sp>
    </p:spTree>
    <p:extLst>
      <p:ext uri="{BB962C8B-B14F-4D97-AF65-F5344CB8AC3E}">
        <p14:creationId xmlns:p14="http://schemas.microsoft.com/office/powerpoint/2010/main" val="2734299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b="1">
                <a:solidFill>
                  <a:srgbClr val="800080"/>
                </a:solidFill>
                <a:sym typeface="Symbol" pitchFamily="18" charset="2"/>
              </a:rPr>
              <a:t></a:t>
            </a:r>
            <a:r>
              <a:rPr lang="en-US" b="1" baseline="30000">
                <a:solidFill>
                  <a:srgbClr val="800080"/>
                </a:solidFill>
                <a:sym typeface="Symbol" pitchFamily="18" charset="2"/>
              </a:rPr>
              <a:t>2</a:t>
            </a:r>
            <a:r>
              <a:rPr lang="en-US" b="1">
                <a:solidFill>
                  <a:srgbClr val="800080"/>
                </a:solidFill>
                <a:sym typeface="Symbol" pitchFamily="18" charset="2"/>
              </a:rPr>
              <a:t> or Partial </a:t>
            </a:r>
            <a:r>
              <a:rPr lang="en-US" b="1" baseline="30000">
                <a:solidFill>
                  <a:srgbClr val="800080"/>
                </a:solidFill>
                <a:sym typeface="Symbol" pitchFamily="18" charset="2"/>
              </a:rPr>
              <a:t>2</a:t>
            </a:r>
            <a:r>
              <a:rPr lang="en-US" b="1">
                <a:solidFill>
                  <a:srgbClr val="800080"/>
                </a:solidFill>
                <a:sym typeface="Symbol" pitchFamily="18" charset="2"/>
              </a:rPr>
              <a:t> ?</a:t>
            </a:r>
          </a:p>
        </p:txBody>
      </p:sp>
      <p:sp>
        <p:nvSpPr>
          <p:cNvPr id="66563" name="Rectangle 3"/>
          <p:cNvSpPr>
            <a:spLocks noGrp="1" noChangeArrowheads="1"/>
          </p:cNvSpPr>
          <p:nvPr>
            <p:ph type="body" idx="1"/>
          </p:nvPr>
        </p:nvSpPr>
        <p:spPr/>
        <p:txBody>
          <a:bodyPr/>
          <a:lstStyle/>
          <a:p>
            <a:pPr>
              <a:lnSpc>
                <a:spcPct val="90000"/>
              </a:lnSpc>
            </a:pPr>
            <a:r>
              <a:rPr lang="en-US" dirty="0"/>
              <a:t>I generally prefer </a:t>
            </a:r>
            <a:r>
              <a:rPr lang="en-US" dirty="0">
                <a:sym typeface="Symbol" pitchFamily="18" charset="2"/>
              </a:rPr>
              <a:t></a:t>
            </a:r>
            <a:r>
              <a:rPr lang="en-US" baseline="30000" dirty="0">
                <a:sym typeface="Symbol" pitchFamily="18" charset="2"/>
              </a:rPr>
              <a:t>2</a:t>
            </a:r>
          </a:p>
          <a:p>
            <a:pPr>
              <a:lnSpc>
                <a:spcPct val="90000"/>
              </a:lnSpc>
            </a:pPr>
            <a:r>
              <a:rPr lang="en-US" dirty="0">
                <a:sym typeface="Symbol" pitchFamily="18" charset="2"/>
              </a:rPr>
              <a:t>Kline says </a:t>
            </a:r>
            <a:r>
              <a:rPr lang="en-US" dirty="0" smtClean="0">
                <a:sym typeface="Symbol" pitchFamily="18" charset="2"/>
              </a:rPr>
              <a:t>you should exclude an effect </a:t>
            </a:r>
            <a:r>
              <a:rPr lang="en-US" dirty="0">
                <a:sym typeface="Symbol" pitchFamily="18" charset="2"/>
              </a:rPr>
              <a:t>from standardizer only if it does not exist in the natural population.</a:t>
            </a:r>
          </a:p>
          <a:p>
            <a:pPr>
              <a:lnSpc>
                <a:spcPct val="90000"/>
              </a:lnSpc>
            </a:pPr>
            <a:r>
              <a:rPr lang="en-US" dirty="0">
                <a:sym typeface="Symbol" pitchFamily="18" charset="2"/>
              </a:rPr>
              <a:t>Values of partial </a:t>
            </a:r>
            <a:r>
              <a:rPr lang="en-US" baseline="30000" dirty="0">
                <a:sym typeface="Symbol" pitchFamily="18" charset="2"/>
              </a:rPr>
              <a:t>2</a:t>
            </a:r>
            <a:r>
              <a:rPr lang="en-US" dirty="0">
                <a:sym typeface="Symbol" pitchFamily="18" charset="2"/>
              </a:rPr>
              <a:t> can sum to greater than 100%.  Can one really account for more than all of the variance in the outcome variable?</a:t>
            </a:r>
          </a:p>
          <a:p>
            <a:pPr>
              <a:lnSpc>
                <a:spcPct val="90000"/>
              </a:lnSpc>
            </a:pPr>
            <a:endParaRPr lang="en-US" dirty="0">
              <a:sym typeface="Symbol" pitchFamily="18" charset="2"/>
            </a:endParaRPr>
          </a:p>
        </p:txBody>
      </p:sp>
    </p:spTree>
    <p:extLst>
      <p:ext uri="{BB962C8B-B14F-4D97-AF65-F5344CB8AC3E}">
        <p14:creationId xmlns:p14="http://schemas.microsoft.com/office/powerpoint/2010/main" val="4117575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438670"/>
            <a:ext cx="6629400" cy="4514330"/>
          </a:xfrm>
          <a:prstGeom prst="rect">
            <a:avLst/>
          </a:prstGeom>
          <a:noFill/>
          <a:ln>
            <a:noFill/>
          </a:ln>
        </p:spPr>
      </p:pic>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384483892"/>
              </p:ext>
            </p:extLst>
          </p:nvPr>
        </p:nvGraphicFramePr>
        <p:xfrm>
          <a:off x="762000" y="5562600"/>
          <a:ext cx="7237355" cy="1066800"/>
        </p:xfrm>
        <a:graphic>
          <a:graphicData uri="http://schemas.openxmlformats.org/presentationml/2006/ole">
            <mc:AlternateContent xmlns:mc="http://schemas.openxmlformats.org/markup-compatibility/2006">
              <mc:Choice xmlns:v="urn:schemas-microsoft-com:vml" Requires="v">
                <p:oleObj spid="_x0000_s14339" name="Equation" r:id="rId4" imgW="2997200" imgH="444500" progId="Equation.3">
                  <p:embed/>
                </p:oleObj>
              </mc:Choice>
              <mc:Fallback>
                <p:oleObj name="Equation" r:id="rId4" imgW="2997200" imgH="4445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5562600"/>
                        <a:ext cx="7237355" cy="1066800"/>
                      </a:xfrm>
                      <a:prstGeom prst="rect">
                        <a:avLst/>
                      </a:prstGeom>
                      <a:noFill/>
                    </p:spPr>
                  </p:pic>
                </p:oleObj>
              </mc:Fallback>
            </mc:AlternateContent>
          </a:graphicData>
        </a:graphic>
      </p:graphicFrame>
      <p:sp>
        <p:nvSpPr>
          <p:cNvPr id="8" name="Rectangle 7"/>
          <p:cNvSpPr/>
          <p:nvPr/>
        </p:nvSpPr>
        <p:spPr>
          <a:xfrm>
            <a:off x="1061246" y="4884440"/>
            <a:ext cx="5355595" cy="584775"/>
          </a:xfrm>
          <a:prstGeom prst="rect">
            <a:avLst/>
          </a:prstGeom>
        </p:spPr>
        <p:txBody>
          <a:bodyPr wrap="square">
            <a:spAutoFit/>
          </a:bodyPr>
          <a:lstStyle/>
          <a:p>
            <a:r>
              <a:rPr lang="en-US" sz="3200" dirty="0">
                <a:solidFill>
                  <a:srgbClr val="000000"/>
                </a:solidFill>
                <a:latin typeface="Arial" pitchFamily="34" charset="0"/>
                <a:cs typeface="Arial" pitchFamily="34" charset="0"/>
              </a:rPr>
              <a:t>For every </a:t>
            </a:r>
            <a:r>
              <a:rPr lang="en-US" sz="3200" dirty="0" smtClean="0">
                <a:solidFill>
                  <a:srgbClr val="000000"/>
                </a:solidFill>
                <a:latin typeface="Arial" pitchFamily="34" charset="0"/>
                <a:cs typeface="Arial" pitchFamily="34" charset="0"/>
              </a:rPr>
              <a:t>effect,</a:t>
            </a:r>
            <a:endParaRPr lang="en-US" dirty="0"/>
          </a:p>
        </p:txBody>
      </p:sp>
    </p:spTree>
    <p:extLst>
      <p:ext uri="{BB962C8B-B14F-4D97-AF65-F5344CB8AC3E}">
        <p14:creationId xmlns:p14="http://schemas.microsoft.com/office/powerpoint/2010/main" val="50212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438670"/>
            <a:ext cx="6629400" cy="4514330"/>
          </a:xfrm>
          <a:prstGeom prst="rect">
            <a:avLst/>
          </a:prstGeom>
          <a:noFill/>
          <a:ln>
            <a:noFill/>
          </a:ln>
        </p:spPr>
      </p:pic>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1061246" y="4884440"/>
            <a:ext cx="5355595" cy="584775"/>
          </a:xfrm>
          <a:prstGeom prst="rect">
            <a:avLst/>
          </a:prstGeom>
        </p:spPr>
        <p:txBody>
          <a:bodyPr wrap="square">
            <a:spAutoFit/>
          </a:bodyPr>
          <a:lstStyle/>
          <a:p>
            <a:r>
              <a:rPr lang="en-US" sz="3200" dirty="0">
                <a:solidFill>
                  <a:srgbClr val="000000"/>
                </a:solidFill>
                <a:latin typeface="Arial" pitchFamily="34" charset="0"/>
                <a:cs typeface="Arial" pitchFamily="34" charset="0"/>
              </a:rPr>
              <a:t>For every </a:t>
            </a:r>
            <a:r>
              <a:rPr lang="en-US" sz="3200" dirty="0" smtClean="0">
                <a:solidFill>
                  <a:srgbClr val="000000"/>
                </a:solidFill>
                <a:latin typeface="Arial" pitchFamily="34" charset="0"/>
                <a:cs typeface="Arial" pitchFamily="34" charset="0"/>
              </a:rPr>
              <a:t>effect,</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764712399"/>
              </p:ext>
            </p:extLst>
          </p:nvPr>
        </p:nvGraphicFramePr>
        <p:xfrm>
          <a:off x="730250" y="5511800"/>
          <a:ext cx="5106988" cy="1036638"/>
        </p:xfrm>
        <a:graphic>
          <a:graphicData uri="http://schemas.openxmlformats.org/presentationml/2006/ole">
            <mc:AlternateContent xmlns:mc="http://schemas.openxmlformats.org/markup-compatibility/2006">
              <mc:Choice xmlns:v="urn:schemas-microsoft-com:vml" Requires="v">
                <p:oleObj spid="_x0000_s15363" name="Equation" r:id="rId4" imgW="2108160" imgH="431640" progId="Equation.3">
                  <p:embed/>
                </p:oleObj>
              </mc:Choice>
              <mc:Fallback>
                <p:oleObj name="Equation" r:id="rId4" imgW="2108160" imgH="431640" progId="Equation.3">
                  <p:embed/>
                  <p:pic>
                    <p:nvPicPr>
                      <p:cNvPr id="0" name=""/>
                      <p:cNvPicPr>
                        <a:picLocks noChangeAspect="1" noChangeArrowheads="1"/>
                      </p:cNvPicPr>
                      <p:nvPr/>
                    </p:nvPicPr>
                    <p:blipFill>
                      <a:blip r:embed="rId5"/>
                      <a:srcRect/>
                      <a:stretch>
                        <a:fillRect/>
                      </a:stretch>
                    </p:blipFill>
                    <p:spPr bwMode="auto">
                      <a:xfrm>
                        <a:off x="730250" y="5511800"/>
                        <a:ext cx="5106988" cy="1036638"/>
                      </a:xfrm>
                      <a:prstGeom prst="rect">
                        <a:avLst/>
                      </a:prstGeom>
                      <a:noFill/>
                    </p:spPr>
                  </p:pic>
                </p:oleObj>
              </mc:Fallback>
            </mc:AlternateContent>
          </a:graphicData>
        </a:graphic>
      </p:graphicFrame>
      <p:sp>
        <p:nvSpPr>
          <p:cNvPr id="7" name="TextBox 6"/>
          <p:cNvSpPr txBox="1"/>
          <p:nvPr/>
        </p:nvSpPr>
        <p:spPr>
          <a:xfrm>
            <a:off x="6344652" y="6248400"/>
            <a:ext cx="2922595" cy="461665"/>
          </a:xfrm>
          <a:prstGeom prst="rect">
            <a:avLst/>
          </a:prstGeom>
          <a:noFill/>
        </p:spPr>
        <p:txBody>
          <a:bodyPr wrap="none" rtlCol="0">
            <a:spAutoFit/>
          </a:bodyPr>
          <a:lstStyle/>
          <a:p>
            <a:r>
              <a:rPr lang="en-US" dirty="0" smtClean="0">
                <a:latin typeface="Arial" pitchFamily="34" charset="0"/>
                <a:cs typeface="Arial" pitchFamily="34" charset="0"/>
              </a:rPr>
              <a:t>These sum to 150%</a:t>
            </a:r>
            <a:endParaRPr lang="en-US" dirty="0">
              <a:latin typeface="Arial" pitchFamily="34" charset="0"/>
              <a:cs typeface="Arial" pitchFamily="34" charset="0"/>
            </a:endParaRPr>
          </a:p>
        </p:txBody>
      </p:sp>
    </p:spTree>
    <p:extLst>
      <p:ext uri="{BB962C8B-B14F-4D97-AF65-F5344CB8AC3E}">
        <p14:creationId xmlns:p14="http://schemas.microsoft.com/office/powerpoint/2010/main" val="2126037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solidFill>
                  <a:srgbClr val="800080"/>
                </a:solidFill>
              </a:rPr>
              <a:t>Assumptions</a:t>
            </a:r>
          </a:p>
        </p:txBody>
      </p:sp>
      <p:sp>
        <p:nvSpPr>
          <p:cNvPr id="27651" name="Rectangle 3"/>
          <p:cNvSpPr>
            <a:spLocks noGrp="1" noChangeArrowheads="1"/>
          </p:cNvSpPr>
          <p:nvPr>
            <p:ph type="body" idx="1"/>
          </p:nvPr>
        </p:nvSpPr>
        <p:spPr/>
        <p:txBody>
          <a:bodyPr/>
          <a:lstStyle/>
          <a:p>
            <a:pPr eaLnBrk="1" hangingPunct="1"/>
            <a:r>
              <a:rPr lang="en-US" smtClean="0"/>
              <a:t>Normality within each cell</a:t>
            </a:r>
          </a:p>
          <a:p>
            <a:pPr eaLnBrk="1" hangingPunct="1"/>
            <a:r>
              <a:rPr lang="en-US" smtClean="0"/>
              <a:t>Homogeneity of variance across cells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solidFill>
                  <a:srgbClr val="800080"/>
                </a:solidFill>
              </a:rPr>
              <a:t>Partitioning the </a:t>
            </a:r>
            <a:r>
              <a:rPr lang="en-US" b="1" i="1" smtClean="0">
                <a:solidFill>
                  <a:srgbClr val="800080"/>
                </a:solidFill>
              </a:rPr>
              <a:t>SS</a:t>
            </a:r>
            <a:r>
              <a:rPr lang="en-US" b="1" i="1" baseline="-25000" smtClean="0">
                <a:solidFill>
                  <a:srgbClr val="800080"/>
                </a:solidFill>
              </a:rPr>
              <a:t>cells</a:t>
            </a:r>
          </a:p>
        </p:txBody>
      </p:sp>
      <p:sp>
        <p:nvSpPr>
          <p:cNvPr id="17411" name="Rectangle 3"/>
          <p:cNvSpPr>
            <a:spLocks noGrp="1" noChangeArrowheads="1"/>
          </p:cNvSpPr>
          <p:nvPr>
            <p:ph type="body" idx="1"/>
          </p:nvPr>
        </p:nvSpPr>
        <p:spPr/>
        <p:txBody>
          <a:bodyPr/>
          <a:lstStyle/>
          <a:p>
            <a:pPr eaLnBrk="1" hangingPunct="1">
              <a:lnSpc>
                <a:spcPct val="90000"/>
              </a:lnSpc>
            </a:pPr>
            <a:r>
              <a:rPr lang="en-US" smtClean="0"/>
              <a:t>The cells </a:t>
            </a:r>
            <a:r>
              <a:rPr lang="en-US" i="1" smtClean="0"/>
              <a:t>SS</a:t>
            </a:r>
            <a:r>
              <a:rPr lang="en-US" smtClean="0"/>
              <a:t> is divided into three sources</a:t>
            </a:r>
          </a:p>
          <a:p>
            <a:pPr lvl="1" eaLnBrk="1" hangingPunct="1">
              <a:lnSpc>
                <a:spcPct val="90000"/>
              </a:lnSpc>
            </a:pPr>
            <a:r>
              <a:rPr lang="en-US" i="1" smtClean="0"/>
              <a:t>SS</a:t>
            </a:r>
            <a:r>
              <a:rPr lang="en-US" i="1" baseline="-25000" smtClean="0"/>
              <a:t>A</a:t>
            </a:r>
            <a:r>
              <a:rPr lang="en-US" smtClean="0"/>
              <a:t>, representing the main effect of factor A</a:t>
            </a:r>
          </a:p>
          <a:p>
            <a:pPr lvl="1" eaLnBrk="1" hangingPunct="1">
              <a:lnSpc>
                <a:spcPct val="90000"/>
              </a:lnSpc>
            </a:pPr>
            <a:r>
              <a:rPr lang="en-US" i="1" smtClean="0"/>
              <a:t>SS</a:t>
            </a:r>
            <a:r>
              <a:rPr lang="en-US" i="1" baseline="-25000" smtClean="0"/>
              <a:t>B</a:t>
            </a:r>
            <a:r>
              <a:rPr lang="en-US" smtClean="0"/>
              <a:t>, representing the main effect of factor B</a:t>
            </a:r>
          </a:p>
          <a:p>
            <a:pPr lvl="1" eaLnBrk="1" hangingPunct="1">
              <a:lnSpc>
                <a:spcPct val="90000"/>
              </a:lnSpc>
            </a:pPr>
            <a:r>
              <a:rPr lang="en-US" i="1" smtClean="0"/>
              <a:t>SS</a:t>
            </a:r>
            <a:r>
              <a:rPr lang="en-US" i="1" baseline="-25000" smtClean="0"/>
              <a:t>AxB</a:t>
            </a:r>
            <a:r>
              <a:rPr lang="en-US" smtClean="0"/>
              <a:t>, representing the A x B interaction</a:t>
            </a:r>
          </a:p>
          <a:p>
            <a:pPr eaLnBrk="1" hangingPunct="1">
              <a:lnSpc>
                <a:spcPct val="90000"/>
              </a:lnSpc>
            </a:pPr>
            <a:r>
              <a:rPr lang="en-US" smtClean="0"/>
              <a:t>These sources will be orthogonal if the design is balanced (equal sample sizes)</a:t>
            </a:r>
          </a:p>
          <a:p>
            <a:pPr lvl="1" eaLnBrk="1" hangingPunct="1">
              <a:lnSpc>
                <a:spcPct val="90000"/>
              </a:lnSpc>
            </a:pPr>
            <a:r>
              <a:rPr lang="en-US" smtClean="0"/>
              <a:t>They sum to </a:t>
            </a:r>
            <a:r>
              <a:rPr lang="en-US" i="1" smtClean="0"/>
              <a:t>SS</a:t>
            </a:r>
            <a:r>
              <a:rPr lang="en-US" i="1" baseline="-25000" smtClean="0"/>
              <a:t>cells</a:t>
            </a:r>
          </a:p>
          <a:p>
            <a:pPr lvl="1" eaLnBrk="1" hangingPunct="1">
              <a:lnSpc>
                <a:spcPct val="90000"/>
              </a:lnSpc>
            </a:pPr>
            <a:r>
              <a:rPr lang="en-US" smtClean="0"/>
              <a:t>Otherwise the analysis gets rather complicated.</a:t>
            </a:r>
          </a:p>
          <a:p>
            <a:pPr lvl="1"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000" b="1" smtClean="0">
                <a:solidFill>
                  <a:srgbClr val="800080"/>
                </a:solidFill>
              </a:rPr>
              <a:t>Advantages of Factorial ANOVA</a:t>
            </a:r>
          </a:p>
        </p:txBody>
      </p:sp>
      <p:sp>
        <p:nvSpPr>
          <p:cNvPr id="28675" name="Rectangle 3"/>
          <p:cNvSpPr>
            <a:spLocks noGrp="1" noChangeArrowheads="1"/>
          </p:cNvSpPr>
          <p:nvPr>
            <p:ph type="body" idx="1"/>
          </p:nvPr>
        </p:nvSpPr>
        <p:spPr/>
        <p:txBody>
          <a:bodyPr/>
          <a:lstStyle/>
          <a:p>
            <a:pPr eaLnBrk="1" hangingPunct="1"/>
            <a:r>
              <a:rPr lang="en-US" smtClean="0"/>
              <a:t>Economy -- study the effects of two factors for (almost) the price of one.</a:t>
            </a:r>
          </a:p>
          <a:p>
            <a:pPr eaLnBrk="1" hangingPunct="1"/>
            <a:r>
              <a:rPr lang="en-US" smtClean="0"/>
              <a:t>Power -- removing from the error term the effects of Factor B and the interaction gives a more powerful test of Factor A.</a:t>
            </a:r>
          </a:p>
          <a:p>
            <a:pPr eaLnBrk="1" hangingPunct="1"/>
            <a:r>
              <a:rPr lang="en-US" smtClean="0"/>
              <a:t>Interaction -- see if effect of A varies across levels of B.</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b="1" smtClean="0">
                <a:solidFill>
                  <a:srgbClr val="800080"/>
                </a:solidFill>
              </a:rPr>
              <a:t>One-Way ANOVA</a:t>
            </a:r>
            <a:endParaRPr lang="en-GB" b="1" smtClean="0">
              <a:solidFill>
                <a:srgbClr val="800080"/>
              </a:solidFill>
            </a:endParaRPr>
          </a:p>
        </p:txBody>
      </p:sp>
      <p:sp>
        <p:nvSpPr>
          <p:cNvPr id="44035" name="Text Box 3"/>
          <p:cNvSpPr txBox="1">
            <a:spLocks noChangeArrowheads="1"/>
          </p:cNvSpPr>
          <p:nvPr/>
        </p:nvSpPr>
        <p:spPr bwMode="auto">
          <a:xfrm>
            <a:off x="685800" y="1828800"/>
            <a:ext cx="4572000"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t>Consider the partitioning of the sums of squares illustrated to the right.</a:t>
            </a:r>
            <a:br>
              <a:rPr lang="en-US" sz="3200"/>
            </a:br>
            <a:r>
              <a:rPr lang="en-US" sz="3200" i="1"/>
              <a:t>SS</a:t>
            </a:r>
            <a:r>
              <a:rPr lang="en-US" sz="3200" i="1" baseline="-25000"/>
              <a:t>B</a:t>
            </a:r>
            <a:r>
              <a:rPr lang="en-US" sz="3200"/>
              <a:t> = 15 and </a:t>
            </a:r>
            <a:r>
              <a:rPr lang="en-US" sz="3200" i="1"/>
              <a:t>SSE</a:t>
            </a:r>
            <a:r>
              <a:rPr lang="en-US" sz="3200"/>
              <a:t> = 85.  Suppose there are two levels of B (an experimental manipulation) and a total of 20 cases. </a:t>
            </a:r>
            <a:endParaRPr lang="en-GB" sz="3200"/>
          </a:p>
        </p:txBody>
      </p:sp>
      <p:pic>
        <p:nvPicPr>
          <p:cNvPr id="44036" name="Picture 4" descr="Pi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438400"/>
            <a:ext cx="3343275" cy="3343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smtClean="0">
                <a:solidFill>
                  <a:srgbClr val="800080"/>
                </a:solidFill>
              </a:rPr>
              <a:t>Treatment Not Significant</a:t>
            </a:r>
            <a:endParaRPr lang="en-GB" b="1" smtClean="0">
              <a:solidFill>
                <a:srgbClr val="800080"/>
              </a:solidFill>
            </a:endParaRPr>
          </a:p>
        </p:txBody>
      </p:sp>
      <p:sp>
        <p:nvSpPr>
          <p:cNvPr id="45059" name="Text Box 3"/>
          <p:cNvSpPr txBox="1">
            <a:spLocks noChangeArrowheads="1"/>
          </p:cNvSpPr>
          <p:nvPr/>
        </p:nvSpPr>
        <p:spPr bwMode="auto">
          <a:xfrm>
            <a:off x="685800" y="2362200"/>
            <a:ext cx="45720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i="1"/>
              <a:t>MSB</a:t>
            </a:r>
            <a:r>
              <a:rPr lang="en-US" sz="3200"/>
              <a:t> = 15, </a:t>
            </a:r>
            <a:r>
              <a:rPr lang="en-US" sz="3200" i="1"/>
              <a:t>MSE</a:t>
            </a:r>
            <a:r>
              <a:rPr lang="en-US" sz="3200"/>
              <a:t> = 85/18 = 4.722.  The </a:t>
            </a:r>
            <a:r>
              <a:rPr lang="en-US" sz="3200" i="1"/>
              <a:t>F</a:t>
            </a:r>
            <a:r>
              <a:rPr lang="en-US" sz="3200"/>
              <a:t>(1, 18) = 15/4.72 = 3.176, </a:t>
            </a:r>
            <a:r>
              <a:rPr lang="en-US" sz="3200" i="1"/>
              <a:t>p</a:t>
            </a:r>
            <a:r>
              <a:rPr lang="en-US" sz="3200"/>
              <a:t> = .092.  Woe to us, the effect of our experimental treatment has fallen short of statistical significance.</a:t>
            </a:r>
            <a:r>
              <a:rPr lang="en-GB"/>
              <a:t> </a:t>
            </a:r>
          </a:p>
        </p:txBody>
      </p:sp>
      <p:pic>
        <p:nvPicPr>
          <p:cNvPr id="45060" name="Picture 4" descr="Pi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438400"/>
            <a:ext cx="3343275" cy="3343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b="1" smtClean="0">
                <a:solidFill>
                  <a:srgbClr val="800080"/>
                </a:solidFill>
              </a:rPr>
              <a:t>Sex Not Included in the Model</a:t>
            </a:r>
            <a:endParaRPr lang="en-GB" b="1" smtClean="0">
              <a:solidFill>
                <a:srgbClr val="800080"/>
              </a:solidFill>
            </a:endParaRPr>
          </a:p>
        </p:txBody>
      </p:sp>
      <p:sp>
        <p:nvSpPr>
          <p:cNvPr id="46083" name="Rectangle 3"/>
          <p:cNvSpPr>
            <a:spLocks noGrp="1" noChangeArrowheads="1"/>
          </p:cNvSpPr>
          <p:nvPr>
            <p:ph type="body" idx="1"/>
          </p:nvPr>
        </p:nvSpPr>
        <p:spPr/>
        <p:txBody>
          <a:bodyPr/>
          <a:lstStyle/>
          <a:p>
            <a:r>
              <a:rPr lang="en-US" smtClean="0"/>
              <a:t>Now suppose that the subjects here consist of both men and women and that the sexes differ on the dependent variable.</a:t>
            </a:r>
          </a:p>
          <a:p>
            <a:r>
              <a:rPr lang="en-US" smtClean="0"/>
              <a:t>Since sex is not included in the model, variance due to sex is error variance, as is variance due to any interaction between sex and the experimental treatment.</a:t>
            </a:r>
            <a:endParaRPr lang="en-GB"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b="1" smtClean="0">
                <a:solidFill>
                  <a:srgbClr val="800080"/>
                </a:solidFill>
              </a:rPr>
              <a:t>Add Sex to the Model</a:t>
            </a:r>
            <a:endParaRPr lang="en-GB" b="1" smtClean="0">
              <a:solidFill>
                <a:srgbClr val="800080"/>
              </a:solidFill>
            </a:endParaRPr>
          </a:p>
        </p:txBody>
      </p:sp>
      <p:sp>
        <p:nvSpPr>
          <p:cNvPr id="47107" name="Text Box 3"/>
          <p:cNvSpPr txBox="1">
            <a:spLocks noChangeArrowheads="1"/>
          </p:cNvSpPr>
          <p:nvPr/>
        </p:nvSpPr>
        <p:spPr bwMode="auto">
          <a:xfrm>
            <a:off x="685800" y="1676400"/>
            <a:ext cx="45720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t>Let us see what happens if we include sex and the interaction in the model.  </a:t>
            </a:r>
            <a:r>
              <a:rPr lang="en-US" sz="3200" i="1"/>
              <a:t>SS</a:t>
            </a:r>
            <a:r>
              <a:rPr lang="en-US" sz="3200" i="1" baseline="-25000"/>
              <a:t>Sex</a:t>
            </a:r>
            <a:r>
              <a:rPr lang="en-US" sz="3200"/>
              <a:t> = 25, </a:t>
            </a:r>
            <a:r>
              <a:rPr lang="en-US" sz="3200" i="1"/>
              <a:t>SS</a:t>
            </a:r>
            <a:r>
              <a:rPr lang="en-US" sz="3200" i="1" baseline="-25000"/>
              <a:t>B</a:t>
            </a:r>
            <a:r>
              <a:rPr lang="en-US" sz="3200"/>
              <a:t> = 15, </a:t>
            </a:r>
            <a:r>
              <a:rPr lang="en-US" sz="3200" i="1"/>
              <a:t>SS</a:t>
            </a:r>
            <a:r>
              <a:rPr lang="en-US" sz="3200" i="1" baseline="-25000"/>
              <a:t>Sex*B</a:t>
            </a:r>
            <a:r>
              <a:rPr lang="en-US" sz="3200"/>
              <a:t> = 10, and </a:t>
            </a:r>
            <a:r>
              <a:rPr lang="en-US" sz="3200" i="1"/>
              <a:t>SSE</a:t>
            </a:r>
            <a:r>
              <a:rPr lang="en-US" sz="3200"/>
              <a:t> = 50.  Notice that the </a:t>
            </a:r>
            <a:r>
              <a:rPr lang="en-US" sz="3200" i="1"/>
              <a:t>SSE</a:t>
            </a:r>
            <a:r>
              <a:rPr lang="en-US" sz="3200"/>
              <a:t> has been reduced by removing from it the effects of sex and the interaction.</a:t>
            </a:r>
            <a:r>
              <a:rPr lang="en-US"/>
              <a:t>  </a:t>
            </a:r>
            <a:endParaRPr lang="en-GB"/>
          </a:p>
        </p:txBody>
      </p:sp>
      <p:pic>
        <p:nvPicPr>
          <p:cNvPr id="47108" name="Picture 4" descr="Pi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81200"/>
            <a:ext cx="3327400" cy="3346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0"/>
            <a:ext cx="7772400" cy="1143000"/>
          </a:xfrm>
        </p:spPr>
        <p:txBody>
          <a:bodyPr/>
          <a:lstStyle/>
          <a:p>
            <a:r>
              <a:rPr lang="en-US" b="1" smtClean="0">
                <a:solidFill>
                  <a:srgbClr val="800080"/>
                </a:solidFill>
              </a:rPr>
              <a:t>Enhancement of Power</a:t>
            </a:r>
            <a:endParaRPr lang="en-GB" b="1" smtClean="0">
              <a:solidFill>
                <a:srgbClr val="800080"/>
              </a:solidFill>
            </a:endParaRPr>
          </a:p>
        </p:txBody>
      </p:sp>
      <p:sp>
        <p:nvSpPr>
          <p:cNvPr id="48131" name="Text Box 3"/>
          <p:cNvSpPr txBox="1">
            <a:spLocks noChangeArrowheads="1"/>
          </p:cNvSpPr>
          <p:nvPr/>
        </p:nvSpPr>
        <p:spPr bwMode="auto">
          <a:xfrm>
            <a:off x="609600" y="990600"/>
            <a:ext cx="45720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t>The </a:t>
            </a:r>
            <a:r>
              <a:rPr lang="en-US" sz="3200" i="1"/>
              <a:t>MSB</a:t>
            </a:r>
            <a:r>
              <a:rPr lang="en-US" sz="3200"/>
              <a:t> is still 15, but the </a:t>
            </a:r>
            <a:r>
              <a:rPr lang="en-US" sz="3200" i="1"/>
              <a:t>MSE</a:t>
            </a:r>
            <a:r>
              <a:rPr lang="en-US" sz="3200"/>
              <a:t> is now 50/16 = 3.125 and the </a:t>
            </a:r>
            <a:r>
              <a:rPr lang="en-US" sz="3200" i="1"/>
              <a:t>F</a:t>
            </a:r>
            <a:r>
              <a:rPr lang="en-US" sz="3200"/>
              <a:t>(1, 16) = 15/3.125 = 4.80, </a:t>
            </a:r>
            <a:r>
              <a:rPr lang="en-US" sz="3200" i="1"/>
              <a:t>p</a:t>
            </a:r>
            <a:r>
              <a:rPr lang="en-US" sz="3200"/>
              <a:t> = .044.  Notice that excluding the variance due to sex and the interaction has reduced the error variance enough that now the main effect of the experimental treatment is significant.</a:t>
            </a:r>
            <a:r>
              <a:rPr lang="en-GB"/>
              <a:t> </a:t>
            </a:r>
          </a:p>
        </p:txBody>
      </p:sp>
      <p:pic>
        <p:nvPicPr>
          <p:cNvPr id="48132" name="Picture 4" descr="Pi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81200"/>
            <a:ext cx="3327400" cy="3346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609600"/>
            <a:ext cx="7772400" cy="914400"/>
          </a:xfrm>
        </p:spPr>
        <p:txBody>
          <a:bodyPr/>
          <a:lstStyle/>
          <a:p>
            <a:pPr eaLnBrk="1" hangingPunct="1"/>
            <a:r>
              <a:rPr lang="en-US" b="1" smtClean="0">
                <a:solidFill>
                  <a:srgbClr val="800080"/>
                </a:solidFill>
              </a:rPr>
              <a:t>Presenting the Results</a:t>
            </a:r>
          </a:p>
        </p:txBody>
      </p:sp>
      <p:sp>
        <p:nvSpPr>
          <p:cNvPr id="29699" name="Rectangle 3"/>
          <p:cNvSpPr>
            <a:spLocks noChangeArrowheads="1"/>
          </p:cNvSpPr>
          <p:nvPr/>
        </p:nvSpPr>
        <p:spPr bwMode="auto">
          <a:xfrm>
            <a:off x="0" y="1981200"/>
            <a:ext cx="9144000"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cs typeface="Arial" charset="0"/>
              </a:rPr>
              <a:t>	</a:t>
            </a:r>
            <a:r>
              <a:rPr lang="en-US" sz="2000">
                <a:latin typeface="Arial" charset="0"/>
                <a:cs typeface="Arial" charset="0"/>
              </a:rPr>
              <a:t>Participants were given a test of their ability to detect the scent of a chemical thought to have pheromonal properties in humans.  Each participant had been classified into one of five groups based on his or her smoking history.  A 2 x 5, Gender x Smoking History, ANOVA was employed, using a .05 criterion of statistical significance and a </a:t>
            </a:r>
            <a:r>
              <a:rPr lang="en-US" sz="2000" i="1">
                <a:latin typeface="Arial" charset="0"/>
                <a:cs typeface="Arial" charset="0"/>
              </a:rPr>
              <a:t>MSE</a:t>
            </a:r>
            <a:r>
              <a:rPr lang="en-US" sz="2000">
                <a:latin typeface="Arial" charset="0"/>
                <a:cs typeface="Arial" charset="0"/>
              </a:rPr>
              <a:t> of 119 for all effects tested. </a:t>
            </a:r>
            <a:r>
              <a:rPr lang="en-US" sz="2000">
                <a:latin typeface="Arial" charset="0"/>
                <a:cs typeface="Arial" charset="0"/>
                <a:sym typeface="Symbol" pitchFamily="18" charset="2"/>
              </a:rPr>
              <a:t>There were significant main effects of gender, </a:t>
            </a:r>
            <a:r>
              <a:rPr lang="en-US" sz="2000" i="1">
                <a:latin typeface="Arial" charset="0"/>
                <a:cs typeface="Arial" charset="0"/>
                <a:sym typeface="Symbol" pitchFamily="18" charset="2"/>
              </a:rPr>
              <a:t>F</a:t>
            </a:r>
            <a:r>
              <a:rPr lang="en-US" sz="2000">
                <a:latin typeface="Arial" charset="0"/>
                <a:cs typeface="Arial" charset="0"/>
                <a:sym typeface="Symbol" pitchFamily="18" charset="2"/>
              </a:rPr>
              <a:t>(1, 90) = 75.84, </a:t>
            </a:r>
            <a:r>
              <a:rPr lang="en-US" sz="2000" i="1">
                <a:latin typeface="Arial" charset="0"/>
                <a:cs typeface="Arial" charset="0"/>
                <a:sym typeface="Symbol" pitchFamily="18" charset="2"/>
              </a:rPr>
              <a:t>p</a:t>
            </a:r>
            <a:r>
              <a:rPr lang="en-US" sz="2000">
                <a:latin typeface="Arial" charset="0"/>
                <a:cs typeface="Arial" charset="0"/>
                <a:sym typeface="Symbol" pitchFamily="18" charset="2"/>
              </a:rPr>
              <a:t> &lt; .001, η</a:t>
            </a:r>
            <a:r>
              <a:rPr lang="en-US" sz="2000" baseline="-25000">
                <a:latin typeface="Arial" charset="0"/>
                <a:cs typeface="Arial" charset="0"/>
                <a:sym typeface="Symbol" pitchFamily="18" charset="2"/>
              </a:rPr>
              <a:t>p</a:t>
            </a:r>
            <a:r>
              <a:rPr lang="en-US" sz="2000" baseline="30000">
                <a:latin typeface="Arial" charset="0"/>
                <a:cs typeface="Arial" charset="0"/>
                <a:sym typeface="Symbol" pitchFamily="18" charset="2"/>
              </a:rPr>
              <a:t>2</a:t>
            </a:r>
            <a:r>
              <a:rPr lang="en-US" sz="2000">
                <a:latin typeface="Arial" charset="0"/>
                <a:cs typeface="Arial" charset="0"/>
                <a:sym typeface="Symbol" pitchFamily="18" charset="2"/>
              </a:rPr>
              <a:t> = .46, 90% CI [.33, .55], and smoking history, </a:t>
            </a:r>
            <a:r>
              <a:rPr lang="en-US" sz="2000" i="1">
                <a:latin typeface="Arial" charset="0"/>
                <a:cs typeface="Arial" charset="0"/>
                <a:sym typeface="Symbol" pitchFamily="18" charset="2"/>
              </a:rPr>
              <a:t>F</a:t>
            </a:r>
            <a:r>
              <a:rPr lang="en-US" sz="2000">
                <a:latin typeface="Arial" charset="0"/>
                <a:cs typeface="Arial" charset="0"/>
                <a:sym typeface="Symbol" pitchFamily="18" charset="2"/>
              </a:rPr>
              <a:t>(4, 90) = 10.80, </a:t>
            </a:r>
            <a:r>
              <a:rPr lang="en-US" sz="2000" i="1">
                <a:latin typeface="Arial" charset="0"/>
                <a:cs typeface="Arial" charset="0"/>
                <a:sym typeface="Symbol" pitchFamily="18" charset="2"/>
              </a:rPr>
              <a:t>p</a:t>
            </a:r>
            <a:r>
              <a:rPr lang="en-US" sz="2000">
                <a:latin typeface="Arial" charset="0"/>
                <a:cs typeface="Arial" charset="0"/>
                <a:sym typeface="Symbol" pitchFamily="18" charset="2"/>
              </a:rPr>
              <a:t> &lt; .001, , η</a:t>
            </a:r>
            <a:r>
              <a:rPr lang="en-US" sz="2000" baseline="-25000">
                <a:latin typeface="Arial" charset="0"/>
                <a:cs typeface="Arial" charset="0"/>
                <a:sym typeface="Symbol" pitchFamily="18" charset="2"/>
              </a:rPr>
              <a:t>p</a:t>
            </a:r>
            <a:r>
              <a:rPr lang="en-US" sz="2000" baseline="30000">
                <a:latin typeface="Arial" charset="0"/>
                <a:cs typeface="Arial" charset="0"/>
                <a:sym typeface="Symbol" pitchFamily="18" charset="2"/>
              </a:rPr>
              <a:t>2</a:t>
            </a:r>
            <a:r>
              <a:rPr lang="en-US" sz="2000">
                <a:latin typeface="Arial" charset="0"/>
                <a:cs typeface="Arial" charset="0"/>
                <a:sym typeface="Symbol" pitchFamily="18" charset="2"/>
              </a:rPr>
              <a:t> = .33, 90% CI [.17, .41],as well as a significant interaction between gender and smoking history, </a:t>
            </a:r>
            <a:r>
              <a:rPr lang="en-US" sz="2000" i="1">
                <a:latin typeface="Arial" charset="0"/>
                <a:cs typeface="Arial" charset="0"/>
                <a:sym typeface="Symbol" pitchFamily="18" charset="2"/>
              </a:rPr>
              <a:t>F</a:t>
            </a:r>
            <a:r>
              <a:rPr lang="en-US" sz="2000">
                <a:latin typeface="Arial" charset="0"/>
                <a:cs typeface="Arial" charset="0"/>
                <a:sym typeface="Symbol" pitchFamily="18" charset="2"/>
              </a:rPr>
              <a:t>(4, 90) = 2.61, </a:t>
            </a:r>
            <a:r>
              <a:rPr lang="en-US" sz="2000" i="1">
                <a:latin typeface="Arial" charset="0"/>
                <a:cs typeface="Arial" charset="0"/>
                <a:sym typeface="Symbol" pitchFamily="18" charset="2"/>
              </a:rPr>
              <a:t>p</a:t>
            </a:r>
            <a:r>
              <a:rPr lang="en-US" sz="2000">
                <a:latin typeface="Arial" charset="0"/>
                <a:cs typeface="Arial" charset="0"/>
                <a:sym typeface="Symbol" pitchFamily="18" charset="2"/>
              </a:rPr>
              <a:t> = .041, η</a:t>
            </a:r>
            <a:r>
              <a:rPr lang="en-US" sz="2000" baseline="-25000">
                <a:latin typeface="Arial" charset="0"/>
                <a:cs typeface="Arial" charset="0"/>
                <a:sym typeface="Symbol" pitchFamily="18" charset="2"/>
              </a:rPr>
              <a:t>p</a:t>
            </a:r>
            <a:r>
              <a:rPr lang="en-US" sz="2000" baseline="30000">
                <a:latin typeface="Arial" charset="0"/>
                <a:cs typeface="Arial" charset="0"/>
                <a:sym typeface="Symbol" pitchFamily="18" charset="2"/>
              </a:rPr>
              <a:t>2</a:t>
            </a:r>
            <a:r>
              <a:rPr lang="en-US" sz="2000">
                <a:latin typeface="Arial" charset="0"/>
                <a:cs typeface="Arial" charset="0"/>
                <a:sym typeface="Symbol" pitchFamily="18" charset="2"/>
              </a:rPr>
              <a:t> = .10, 90% CI [.002, .18].  As shown in Table 1, women were better able to detect this scent than were men, and smoking reduced ability to detect the scent, with recovery of function being greater the longer the period since the participant had last smoked.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49"/>
          <p:cNvGraphicFramePr>
            <a:graphicFrameLocks noChangeAspect="1"/>
          </p:cNvGraphicFramePr>
          <p:nvPr/>
        </p:nvGraphicFramePr>
        <p:xfrm>
          <a:off x="0" y="1981200"/>
          <a:ext cx="9067800" cy="1943100"/>
        </p:xfrm>
        <a:graphic>
          <a:graphicData uri="http://schemas.openxmlformats.org/presentationml/2006/ole">
            <mc:AlternateContent xmlns:mc="http://schemas.openxmlformats.org/markup-compatibility/2006">
              <mc:Choice xmlns:v="urn:schemas-microsoft-com:vml" Requires="v">
                <p:oleObj spid="_x0000_s13321" name="Document" r:id="rId3" imgW="6101525" imgH="1303959" progId="Word.Document.8">
                  <p:embed/>
                </p:oleObj>
              </mc:Choice>
              <mc:Fallback>
                <p:oleObj name="Document" r:id="rId3" imgW="6101525" imgH="1303959" progId="Word.Document.8">
                  <p:embed/>
                  <p:pic>
                    <p:nvPicPr>
                      <p:cNvPr id="0" name="Object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81200"/>
                        <a:ext cx="90678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381000"/>
            <a:ext cx="91440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cs typeface="Arial" charset="0"/>
              </a:rPr>
              <a:t>	The significant interaction was further investigated with tests of the simple main effect of smoking history.  For the men, the effect of smoking history fell short of statistical significance, </a:t>
            </a:r>
            <a:r>
              <a:rPr lang="en-US" i="1">
                <a:cs typeface="Arial" charset="0"/>
              </a:rPr>
              <a:t>F</a:t>
            </a:r>
            <a:r>
              <a:rPr lang="en-US">
                <a:cs typeface="Arial" charset="0"/>
              </a:rPr>
              <a:t>(4, 90) = 1.43, </a:t>
            </a:r>
            <a:r>
              <a:rPr lang="en-US" i="1">
                <a:cs typeface="Arial" charset="0"/>
              </a:rPr>
              <a:t>p</a:t>
            </a:r>
            <a:r>
              <a:rPr lang="en-US">
                <a:cs typeface="Arial" charset="0"/>
              </a:rPr>
              <a:t> = .23.  For the women, smoking history had a significant effect on ability to detect the scent, </a:t>
            </a:r>
            <a:r>
              <a:rPr lang="en-US" i="1">
                <a:cs typeface="Arial" charset="0"/>
              </a:rPr>
              <a:t>F</a:t>
            </a:r>
            <a:r>
              <a:rPr lang="en-US">
                <a:cs typeface="Arial" charset="0"/>
              </a:rPr>
              <a:t>(4, 90) = 11.97, </a:t>
            </a:r>
            <a:r>
              <a:rPr lang="en-US" i="1">
                <a:cs typeface="Arial" charset="0"/>
              </a:rPr>
              <a:t>p</a:t>
            </a:r>
            <a:r>
              <a:rPr lang="en-US">
                <a:cs typeface="Arial" charset="0"/>
              </a:rPr>
              <a:t> &lt; .001.  This significant simple main effect was followed by a set of four contrasts.  Each group of female ex-smokers was compared with the group of women who had never smoked.  The Bonferroni inequality was employed to cap the familywise error rate at .05 for this family of four comparisons.  It was found that the women who had never smoked had a significantly better ability to detect the scent than did women who had quit smoking one month to seven years earlier, but the difference between those who never smoked and those who had stopped smoking more than seven years ago was too small to be statistically significant.</a:t>
            </a:r>
            <a:r>
              <a:rPr lang="en-US"/>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Plot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828800"/>
            <a:ext cx="8011260" cy="4572000"/>
          </a:xfrm>
        </p:spPr>
      </p:pic>
    </p:spTree>
    <p:extLst>
      <p:ext uri="{BB962C8B-B14F-4D97-AF65-F5344CB8AC3E}">
        <p14:creationId xmlns:p14="http://schemas.microsoft.com/office/powerpoint/2010/main" val="68624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b="1" smtClean="0">
                <a:solidFill>
                  <a:srgbClr val="800080"/>
                </a:solidFill>
              </a:rPr>
              <a:t>Gender x Smoking History</a:t>
            </a:r>
          </a:p>
        </p:txBody>
      </p:sp>
      <p:sp>
        <p:nvSpPr>
          <p:cNvPr id="2052" name="Rectangle 3"/>
          <p:cNvSpPr>
            <a:spLocks noGrp="1" noChangeArrowheads="1"/>
          </p:cNvSpPr>
          <p:nvPr>
            <p:ph type="body" idx="1"/>
          </p:nvPr>
        </p:nvSpPr>
        <p:spPr/>
        <p:txBody>
          <a:bodyPr/>
          <a:lstStyle/>
          <a:p>
            <a:pPr eaLnBrk="1" hangingPunct="1"/>
            <a:endParaRPr lang="en-US" smtClean="0"/>
          </a:p>
          <a:p>
            <a:pPr eaLnBrk="1" hangingPunct="1"/>
            <a:endParaRPr lang="en-US" smtClean="0"/>
          </a:p>
        </p:txBody>
      </p:sp>
      <p:graphicFrame>
        <p:nvGraphicFramePr>
          <p:cNvPr id="2050" name="Object 4"/>
          <p:cNvGraphicFramePr>
            <a:graphicFrameLocks noChangeAspect="1"/>
          </p:cNvGraphicFramePr>
          <p:nvPr/>
        </p:nvGraphicFramePr>
        <p:xfrm>
          <a:off x="457200" y="1828800"/>
          <a:ext cx="8015288" cy="1528763"/>
        </p:xfrm>
        <a:graphic>
          <a:graphicData uri="http://schemas.openxmlformats.org/presentationml/2006/ole">
            <mc:AlternateContent xmlns:mc="http://schemas.openxmlformats.org/markup-compatibility/2006">
              <mc:Choice xmlns:v="urn:schemas-microsoft-com:vml" Requires="v">
                <p:oleObj spid="_x0000_s2060" name="Document" r:id="rId3" imgW="5883871" imgH="1129100" progId="Word.Document.8">
                  <p:embed/>
                </p:oleObj>
              </mc:Choice>
              <mc:Fallback>
                <p:oleObj name="Document" r:id="rId3" imgW="5883871" imgH="112910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828800"/>
                        <a:ext cx="8015288" cy="152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Rectangle 6"/>
          <p:cNvSpPr>
            <a:spLocks noChangeArrowheads="1"/>
          </p:cNvSpPr>
          <p:nvPr/>
        </p:nvSpPr>
        <p:spPr bwMode="auto">
          <a:xfrm>
            <a:off x="339090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smtClean="0">
                <a:solidFill>
                  <a:srgbClr val="800080"/>
                </a:solidFill>
              </a:rPr>
              <a:t>Degrees of Freedom</a:t>
            </a:r>
          </a:p>
        </p:txBody>
      </p:sp>
      <p:sp>
        <p:nvSpPr>
          <p:cNvPr id="18435" name="Rectangle 3"/>
          <p:cNvSpPr>
            <a:spLocks noGrp="1" noChangeArrowheads="1"/>
          </p:cNvSpPr>
          <p:nvPr>
            <p:ph type="body" idx="1"/>
          </p:nvPr>
        </p:nvSpPr>
        <p:spPr/>
        <p:txBody>
          <a:bodyPr/>
          <a:lstStyle/>
          <a:p>
            <a:pPr eaLnBrk="1" hangingPunct="1"/>
            <a:r>
              <a:rPr lang="en-US" i="1" smtClean="0"/>
              <a:t>df</a:t>
            </a:r>
            <a:r>
              <a:rPr lang="en-US" i="1" baseline="-25000" smtClean="0"/>
              <a:t>total</a:t>
            </a:r>
            <a:r>
              <a:rPr lang="en-US" smtClean="0"/>
              <a:t> = </a:t>
            </a:r>
            <a:r>
              <a:rPr lang="en-US" i="1" smtClean="0"/>
              <a:t>N</a:t>
            </a:r>
            <a:r>
              <a:rPr lang="en-US" smtClean="0"/>
              <a:t> - 1</a:t>
            </a:r>
          </a:p>
          <a:p>
            <a:pPr eaLnBrk="1" hangingPunct="1"/>
            <a:r>
              <a:rPr lang="en-US" i="1" smtClean="0"/>
              <a:t>df</a:t>
            </a:r>
            <a:r>
              <a:rPr lang="en-US" i="1" baseline="-25000" smtClean="0"/>
              <a:t>A</a:t>
            </a:r>
            <a:r>
              <a:rPr lang="en-US" smtClean="0"/>
              <a:t> = </a:t>
            </a:r>
            <a:r>
              <a:rPr lang="en-US" i="1" smtClean="0"/>
              <a:t>a</a:t>
            </a:r>
            <a:r>
              <a:rPr lang="en-US" smtClean="0"/>
              <a:t> - 1</a:t>
            </a:r>
          </a:p>
          <a:p>
            <a:pPr eaLnBrk="1" hangingPunct="1"/>
            <a:r>
              <a:rPr lang="en-US" i="1" smtClean="0"/>
              <a:t>df</a:t>
            </a:r>
            <a:r>
              <a:rPr lang="en-US" i="1" baseline="-25000" smtClean="0"/>
              <a:t>B</a:t>
            </a:r>
            <a:r>
              <a:rPr lang="en-US" smtClean="0"/>
              <a:t> = </a:t>
            </a:r>
            <a:r>
              <a:rPr lang="en-US" i="1" smtClean="0"/>
              <a:t>b</a:t>
            </a:r>
            <a:r>
              <a:rPr lang="en-US" smtClean="0"/>
              <a:t> - 1</a:t>
            </a:r>
          </a:p>
          <a:p>
            <a:pPr eaLnBrk="1" hangingPunct="1"/>
            <a:r>
              <a:rPr lang="en-US" i="1" smtClean="0"/>
              <a:t>df</a:t>
            </a:r>
            <a:r>
              <a:rPr lang="en-US" i="1" baseline="-25000" smtClean="0"/>
              <a:t>AxB</a:t>
            </a:r>
            <a:r>
              <a:rPr lang="en-US" smtClean="0"/>
              <a:t> = (</a:t>
            </a:r>
            <a:r>
              <a:rPr lang="en-US" i="1" smtClean="0"/>
              <a:t>a</a:t>
            </a:r>
            <a:r>
              <a:rPr lang="en-US" smtClean="0"/>
              <a:t> - 1)(</a:t>
            </a:r>
            <a:r>
              <a:rPr lang="en-US" i="1" smtClean="0"/>
              <a:t>b</a:t>
            </a:r>
            <a:r>
              <a:rPr lang="en-US" smtClean="0"/>
              <a:t> -1)</a:t>
            </a:r>
          </a:p>
          <a:p>
            <a:pPr eaLnBrk="1" hangingPunct="1"/>
            <a:r>
              <a:rPr lang="en-US" i="1" smtClean="0"/>
              <a:t>df</a:t>
            </a:r>
            <a:r>
              <a:rPr lang="en-US" i="1" baseline="-25000" smtClean="0"/>
              <a:t>error</a:t>
            </a:r>
            <a:r>
              <a:rPr lang="en-US" smtClean="0"/>
              <a:t> = </a:t>
            </a:r>
            <a:r>
              <a:rPr lang="en-US" i="1" smtClean="0"/>
              <a:t>N</a:t>
            </a:r>
            <a:r>
              <a:rPr lang="en-US" smtClean="0"/>
              <a:t> - </a:t>
            </a:r>
            <a:r>
              <a:rPr lang="en-US" i="1" smtClean="0"/>
              <a:t>ab</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b="1" smtClean="0">
                <a:solidFill>
                  <a:srgbClr val="800080"/>
                </a:solidFill>
              </a:rPr>
              <a:t>Source Table</a:t>
            </a:r>
          </a:p>
        </p:txBody>
      </p:sp>
      <p:graphicFrame>
        <p:nvGraphicFramePr>
          <p:cNvPr id="3074" name="Object 5"/>
          <p:cNvGraphicFramePr>
            <a:graphicFrameLocks noGrp="1" noChangeAspect="1"/>
          </p:cNvGraphicFramePr>
          <p:nvPr>
            <p:ph type="body" idx="1"/>
          </p:nvPr>
        </p:nvGraphicFramePr>
        <p:xfrm>
          <a:off x="304800" y="2058988"/>
          <a:ext cx="8629650" cy="1827212"/>
        </p:xfrm>
        <a:graphic>
          <a:graphicData uri="http://schemas.openxmlformats.org/presentationml/2006/ole">
            <mc:AlternateContent xmlns:mc="http://schemas.openxmlformats.org/markup-compatibility/2006">
              <mc:Choice xmlns:v="urn:schemas-microsoft-com:vml" Requires="v">
                <p:oleObj spid="_x0000_s3082" name="Document" r:id="rId3" imgW="6101525" imgH="1291722" progId="Word.Document.8">
                  <p:embed/>
                </p:oleObj>
              </mc:Choice>
              <mc:Fallback>
                <p:oleObj name="Document" r:id="rId3" imgW="6101525" imgH="1291722" progId="Word.Documen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58988"/>
                        <a:ext cx="8629650" cy="1827212"/>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solidFill>
                  <a:srgbClr val="800080"/>
                </a:solidFill>
              </a:rPr>
              <a:t>Simple Main Effects of Gender</a:t>
            </a:r>
          </a:p>
        </p:txBody>
      </p:sp>
      <p:sp>
        <p:nvSpPr>
          <p:cNvPr id="4100" name="Rectangle 3"/>
          <p:cNvSpPr>
            <a:spLocks noGrp="1" noChangeArrowheads="1"/>
          </p:cNvSpPr>
          <p:nvPr>
            <p:ph type="body" idx="1"/>
          </p:nvPr>
        </p:nvSpPr>
        <p:spPr/>
        <p:txBody>
          <a:bodyPr/>
          <a:lstStyle/>
          <a:p>
            <a:pPr eaLnBrk="1" hangingPunct="1"/>
            <a:r>
              <a:rPr lang="en-US" i="1" smtClean="0">
                <a:solidFill>
                  <a:srgbClr val="000000"/>
                </a:solidFill>
                <a:cs typeface="Arial" charset="0"/>
              </a:rPr>
              <a:t>MS = SS / df;      F = MS</a:t>
            </a:r>
            <a:r>
              <a:rPr lang="en-US" i="1" baseline="-25000" smtClean="0">
                <a:solidFill>
                  <a:srgbClr val="000000"/>
                </a:solidFill>
                <a:cs typeface="Arial" charset="0"/>
              </a:rPr>
              <a:t>effect</a:t>
            </a:r>
            <a:r>
              <a:rPr lang="en-US" i="1" smtClean="0">
                <a:solidFill>
                  <a:srgbClr val="000000"/>
                </a:solidFill>
                <a:cs typeface="Arial" charset="0"/>
              </a:rPr>
              <a:t> / MSE</a:t>
            </a:r>
          </a:p>
          <a:p>
            <a:pPr eaLnBrk="1" hangingPunct="1"/>
            <a:r>
              <a:rPr lang="en-US" i="1" smtClean="0">
                <a:solidFill>
                  <a:srgbClr val="000000"/>
                </a:solidFill>
                <a:cs typeface="Arial" charset="0"/>
              </a:rPr>
              <a:t>MSE </a:t>
            </a:r>
            <a:r>
              <a:rPr lang="en-US" smtClean="0">
                <a:solidFill>
                  <a:srgbClr val="000000"/>
                </a:solidFill>
                <a:cs typeface="Arial" charset="0"/>
              </a:rPr>
              <a:t>from omnibus model = 119 on 90 </a:t>
            </a:r>
            <a:r>
              <a:rPr lang="en-US" i="1" smtClean="0">
                <a:solidFill>
                  <a:srgbClr val="000000"/>
                </a:solidFill>
                <a:cs typeface="Arial" charset="0"/>
              </a:rPr>
              <a:t>df </a:t>
            </a:r>
            <a:endParaRPr lang="en-US" i="1" smtClean="0"/>
          </a:p>
          <a:p>
            <a:pPr eaLnBrk="1" hangingPunct="1"/>
            <a:endParaRPr lang="en-US" smtClean="0"/>
          </a:p>
        </p:txBody>
      </p:sp>
      <p:sp>
        <p:nvSpPr>
          <p:cNvPr id="4101" name="Rectangle 5"/>
          <p:cNvSpPr>
            <a:spLocks noChangeArrowheads="1"/>
          </p:cNvSpPr>
          <p:nvPr/>
        </p:nvSpPr>
        <p:spPr bwMode="auto">
          <a:xfrm>
            <a:off x="339090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aphicFrame>
        <p:nvGraphicFramePr>
          <p:cNvPr id="4098" name="Object 11"/>
          <p:cNvGraphicFramePr>
            <a:graphicFrameLocks noChangeAspect="1"/>
          </p:cNvGraphicFramePr>
          <p:nvPr/>
        </p:nvGraphicFramePr>
        <p:xfrm>
          <a:off x="0" y="3810000"/>
          <a:ext cx="9598025" cy="1495425"/>
        </p:xfrm>
        <a:graphic>
          <a:graphicData uri="http://schemas.openxmlformats.org/presentationml/2006/ole">
            <mc:AlternateContent xmlns:mc="http://schemas.openxmlformats.org/markup-compatibility/2006">
              <mc:Choice xmlns:v="urn:schemas-microsoft-com:vml" Requires="v">
                <p:oleObj spid="_x0000_s4108" name="Document" r:id="rId3" imgW="6092517" imgH="947287" progId="Word.Document.8">
                  <p:embed/>
                </p:oleObj>
              </mc:Choice>
              <mc:Fallback>
                <p:oleObj name="Document" r:id="rId3" imgW="6092517" imgH="947287"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10000"/>
                        <a:ext cx="9598025"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Plot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752600"/>
            <a:ext cx="8678865" cy="4953000"/>
          </a:xfrm>
        </p:spPr>
      </p:pic>
    </p:spTree>
    <p:extLst>
      <p:ext uri="{BB962C8B-B14F-4D97-AF65-F5344CB8AC3E}">
        <p14:creationId xmlns:p14="http://schemas.microsoft.com/office/powerpoint/2010/main" val="1678840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b="1" smtClean="0">
                <a:solidFill>
                  <a:srgbClr val="800080"/>
                </a:solidFill>
              </a:rPr>
              <a:t>Simple Main Effects of Smoking</a:t>
            </a:r>
          </a:p>
        </p:txBody>
      </p:sp>
      <p:sp>
        <p:nvSpPr>
          <p:cNvPr id="19459" name="Rectangle 3"/>
          <p:cNvSpPr>
            <a:spLocks noGrp="1" noChangeArrowheads="1"/>
          </p:cNvSpPr>
          <p:nvPr>
            <p:ph type="body" idx="1"/>
          </p:nvPr>
        </p:nvSpPr>
        <p:spPr>
          <a:xfrm>
            <a:off x="685800" y="1981200"/>
            <a:ext cx="7772400" cy="4648200"/>
          </a:xfrm>
        </p:spPr>
        <p:txBody>
          <a:bodyPr/>
          <a:lstStyle/>
          <a:p>
            <a:pPr eaLnBrk="1" hangingPunct="1">
              <a:lnSpc>
                <a:spcPct val="90000"/>
              </a:lnSpc>
            </a:pPr>
            <a:endParaRPr lang="en-US" sz="2800" baseline="-30000" smtClean="0">
              <a:solidFill>
                <a:srgbClr val="000000"/>
              </a:solidFill>
              <a:latin typeface="Arial" charset="0"/>
              <a:cs typeface="Arial" charset="0"/>
            </a:endParaRPr>
          </a:p>
          <a:p>
            <a:pPr eaLnBrk="1" hangingPunct="1">
              <a:lnSpc>
                <a:spcPct val="90000"/>
              </a:lnSpc>
            </a:pPr>
            <a:r>
              <a:rPr lang="en-US" sz="2800" smtClean="0">
                <a:solidFill>
                  <a:srgbClr val="000000"/>
                </a:solidFill>
                <a:cs typeface="Times New Roman" pitchFamily="18" charset="0"/>
              </a:rPr>
              <a:t>Smoking history had a significant simple main effect for women, </a:t>
            </a:r>
            <a:r>
              <a:rPr lang="en-US" sz="2800" i="1" smtClean="0">
                <a:solidFill>
                  <a:srgbClr val="000000"/>
                </a:solidFill>
                <a:cs typeface="Times New Roman" pitchFamily="18" charset="0"/>
              </a:rPr>
              <a:t>F</a:t>
            </a:r>
            <a:r>
              <a:rPr lang="en-US" sz="2800" smtClean="0">
                <a:solidFill>
                  <a:srgbClr val="000000"/>
                </a:solidFill>
                <a:cs typeface="Times New Roman" pitchFamily="18" charset="0"/>
              </a:rPr>
              <a:t>(4, 90) = 11.97,</a:t>
            </a:r>
            <a:r>
              <a:rPr lang="en-US" sz="2800" i="1" smtClean="0">
                <a:solidFill>
                  <a:srgbClr val="000000"/>
                </a:solidFill>
                <a:cs typeface="Times New Roman" pitchFamily="18" charset="0"/>
              </a:rPr>
              <a:t> p</a:t>
            </a:r>
            <a:r>
              <a:rPr lang="en-US" sz="2800" smtClean="0">
                <a:solidFill>
                  <a:srgbClr val="000000"/>
                </a:solidFill>
                <a:cs typeface="Times New Roman" pitchFamily="18" charset="0"/>
              </a:rPr>
              <a:t> &lt; .001, but not for men, </a:t>
            </a:r>
            <a:r>
              <a:rPr lang="en-US" sz="2800" i="1" smtClean="0">
                <a:solidFill>
                  <a:srgbClr val="000000"/>
                </a:solidFill>
                <a:cs typeface="Times New Roman" pitchFamily="18" charset="0"/>
              </a:rPr>
              <a:t>F</a:t>
            </a:r>
            <a:r>
              <a:rPr lang="en-US" sz="2800" smtClean="0">
                <a:solidFill>
                  <a:srgbClr val="000000"/>
                </a:solidFill>
                <a:cs typeface="Times New Roman" pitchFamily="18" charset="0"/>
              </a:rPr>
              <a:t>(4, 90) = 1.43,</a:t>
            </a:r>
            <a:r>
              <a:rPr lang="en-US" sz="2800" i="1" smtClean="0">
                <a:solidFill>
                  <a:srgbClr val="000000"/>
                </a:solidFill>
                <a:cs typeface="Times New Roman" pitchFamily="18" charset="0"/>
              </a:rPr>
              <a:t> p </a:t>
            </a:r>
            <a:r>
              <a:rPr lang="en-US" sz="2800" smtClean="0">
                <a:solidFill>
                  <a:srgbClr val="000000"/>
                </a:solidFill>
                <a:cs typeface="Times New Roman" pitchFamily="18" charset="0"/>
              </a:rPr>
              <a:t>=.23.</a:t>
            </a:r>
            <a:r>
              <a:rPr lang="en-US" sz="2800" baseline="-30000" smtClean="0">
                <a:solidFill>
                  <a:srgbClr val="000000"/>
                </a:solidFill>
                <a:cs typeface="Times New Roman" pitchFamily="18" charset="0"/>
              </a:rPr>
              <a:t> </a:t>
            </a:r>
            <a:br>
              <a:rPr lang="en-US" sz="2800" baseline="-30000" smtClean="0">
                <a:solidFill>
                  <a:srgbClr val="000000"/>
                </a:solidFill>
                <a:cs typeface="Times New Roman" pitchFamily="18" charset="0"/>
              </a:rPr>
            </a:b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483</TotalTime>
  <Words>1077</Words>
  <Application>Microsoft Office PowerPoint</Application>
  <PresentationFormat>On-screen Show (4:3)</PresentationFormat>
  <Paragraphs>149</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Default Design</vt:lpstr>
      <vt:lpstr>Equation</vt:lpstr>
      <vt:lpstr>Document</vt:lpstr>
      <vt:lpstr>Two-Way Balanced Independent Samples ANOVA</vt:lpstr>
      <vt:lpstr>Partitioning the SStotal</vt:lpstr>
      <vt:lpstr>Partitioning the SScells</vt:lpstr>
      <vt:lpstr>Gender x Smoking History</vt:lpstr>
      <vt:lpstr>Degrees of Freedom</vt:lpstr>
      <vt:lpstr>Source Table</vt:lpstr>
      <vt:lpstr>Simple Main Effects of Gender</vt:lpstr>
      <vt:lpstr>Interaction Plot</vt:lpstr>
      <vt:lpstr>Simple Main Effects of Smoking</vt:lpstr>
      <vt:lpstr>Multiple Comparisons Involving A Simple Main Effect</vt:lpstr>
      <vt:lpstr>Female Ex-Smokers vs. Never Smokers</vt:lpstr>
      <vt:lpstr>PowerPoint Presentation</vt:lpstr>
      <vt:lpstr>Multiple Comparisons  Involving a Main Effect</vt:lpstr>
      <vt:lpstr>Bonferroni Tests,  Main Effect of Smoking</vt:lpstr>
      <vt:lpstr>Results of Bonferroni Test</vt:lpstr>
      <vt:lpstr>Eta-Squared</vt:lpstr>
      <vt:lpstr>CI.90 Eta-Squared</vt:lpstr>
      <vt:lpstr>CI.90 Eta-Squared</vt:lpstr>
      <vt:lpstr>CI.90 Eta-Squared</vt:lpstr>
      <vt:lpstr>Partial Eta-Squared</vt:lpstr>
      <vt:lpstr>Partial Eta-Squared</vt:lpstr>
      <vt:lpstr>CI.90 on Partial Eta-Squared</vt:lpstr>
      <vt:lpstr>CI.90 on Partial Eta-Squared</vt:lpstr>
      <vt:lpstr>Omega-Squared</vt:lpstr>
      <vt:lpstr>SAS EFFECTSIZE</vt:lpstr>
      <vt:lpstr>2 or Partial 2 ?</vt:lpstr>
      <vt:lpstr>PowerPoint Presentation</vt:lpstr>
      <vt:lpstr>PowerPoint Presentation</vt:lpstr>
      <vt:lpstr>Assumptions</vt:lpstr>
      <vt:lpstr>Advantages of Factorial ANOVA</vt:lpstr>
      <vt:lpstr>One-Way ANOVA</vt:lpstr>
      <vt:lpstr>Treatment Not Significant</vt:lpstr>
      <vt:lpstr>Sex Not Included in the Model</vt:lpstr>
      <vt:lpstr>Add Sex to the Model</vt:lpstr>
      <vt:lpstr>Enhancement of Power</vt:lpstr>
      <vt:lpstr>Presenting the Results</vt:lpstr>
      <vt:lpstr>PowerPoint Presentation</vt:lpstr>
      <vt:lpstr>PowerPoint Presentation</vt:lpstr>
      <vt:lpstr>Interaction Plot</vt:lpstr>
    </vt:vector>
  </TitlesOfParts>
  <Company>ECU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Two-Way Balanced Independent Samples ANOVA</dc:title>
  <dc:creator>Karl L. Wuensch</dc:creator>
  <cp:lastModifiedBy>Karl L. Wuensch</cp:lastModifiedBy>
  <cp:revision>52</cp:revision>
  <dcterms:created xsi:type="dcterms:W3CDTF">2004-06-20T14:42:24Z</dcterms:created>
  <dcterms:modified xsi:type="dcterms:W3CDTF">2013-05-28T01:54:10Z</dcterms:modified>
</cp:coreProperties>
</file>