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2" r:id="rId6"/>
    <p:sldId id="261" r:id="rId7"/>
    <p:sldId id="260" r:id="rId8"/>
    <p:sldId id="264"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313" r:id="rId23"/>
    <p:sldId id="277" r:id="rId24"/>
    <p:sldId id="278" r:id="rId25"/>
    <p:sldId id="280" r:id="rId26"/>
    <p:sldId id="281" r:id="rId27"/>
    <p:sldId id="282" r:id="rId28"/>
    <p:sldId id="279" r:id="rId29"/>
    <p:sldId id="283" r:id="rId30"/>
    <p:sldId id="284" r:id="rId31"/>
    <p:sldId id="314" r:id="rId32"/>
    <p:sldId id="315" r:id="rId33"/>
    <p:sldId id="285" r:id="rId34"/>
    <p:sldId id="286" r:id="rId35"/>
    <p:sldId id="288" r:id="rId36"/>
    <p:sldId id="289" r:id="rId37"/>
    <p:sldId id="317" r:id="rId38"/>
    <p:sldId id="290" r:id="rId39"/>
    <p:sldId id="292" r:id="rId40"/>
    <p:sldId id="293" r:id="rId41"/>
    <p:sldId id="294" r:id="rId42"/>
    <p:sldId id="295" r:id="rId43"/>
    <p:sldId id="296" r:id="rId44"/>
    <p:sldId id="297" r:id="rId45"/>
    <p:sldId id="298" r:id="rId46"/>
    <p:sldId id="299" r:id="rId47"/>
    <p:sldId id="300" r:id="rId48"/>
    <p:sldId id="302" r:id="rId49"/>
    <p:sldId id="301" r:id="rId50"/>
    <p:sldId id="303" r:id="rId51"/>
    <p:sldId id="291" r:id="rId52"/>
    <p:sldId id="304" r:id="rId53"/>
    <p:sldId id="305" r:id="rId54"/>
    <p:sldId id="312" r:id="rId55"/>
    <p:sldId id="306" r:id="rId56"/>
    <p:sldId id="309" r:id="rId57"/>
    <p:sldId id="311" r:id="rId58"/>
    <p:sldId id="310" r:id="rId59"/>
    <p:sldId id="287" r:id="rId60"/>
    <p:sldId id="316" r:id="rId6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CCFFCC"/>
    <a:srgbClr val="FFFF99"/>
    <a:srgbClr val="FFFFCC"/>
    <a:srgbClr val="663300"/>
    <a:srgbClr val="FFC800"/>
    <a:srgbClr val="006600"/>
    <a:srgbClr val="FF3300"/>
    <a:srgbClr val="9900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155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385D736-B32D-44E3-A7D1-05713FABD2C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9D11C89-55D8-42DF-95D0-72805613A18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2FC479-F8B3-40B2-B6FA-A45606C5C0C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49814F-D91C-4468-B500-AB301E5E92D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169C732-5481-496D-B3EE-6618A36FAA1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88DAE95-FC97-4CE6-BE5C-9C5F575CF29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9BA2165-2DD9-4214-858D-EDB686AE031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98DC46A-48A4-4873-9512-7FFB93FEA33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6F7AE21-9B4E-4130-AFE3-A0518C20F9E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D24C21C-A529-4440-9BB5-A1348F8D0BF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AB1A436-D1B8-49ED-B13A-A5CB397F678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DA28043-5621-4369-9E63-15A8A1EBD0D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8.bin"/><Relationship Id="rId4" Type="http://schemas.openxmlformats.org/officeDocument/2006/relationships/image" Target="../media/image7.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0.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1.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2.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6.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core.ecu.edu/psyc/wuenschk/docs30/Chi-Square_BS.pdf"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2.bin"/><Relationship Id="rId7"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10" Type="http://schemas.openxmlformats.org/officeDocument/2006/relationships/image" Target="../media/image5.wmf"/><Relationship Id="rId4" Type="http://schemas.openxmlformats.org/officeDocument/2006/relationships/image" Target="../media/image2.wmf"/><Relationship Id="rId9" Type="http://schemas.openxmlformats.org/officeDocument/2006/relationships/oleObject" Target="../embeddings/oleObject5.bin"/></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image" Target="../media/image27.jp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9.jp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vassarstats.net/kappa.html" TargetMode="Externa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9.vml"/><Relationship Id="rId4" Type="http://schemas.openxmlformats.org/officeDocument/2006/relationships/image" Target="../media/image31.wmf"/></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hyperlink" Target="http://core.ecu.edu/psyc/wuenschk/docs30/McNemar.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800"/>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5400" b="1" dirty="0">
                <a:solidFill>
                  <a:srgbClr val="7030A0"/>
                </a:solidFill>
              </a:rPr>
              <a:t>The </a:t>
            </a:r>
            <a:r>
              <a:rPr lang="en-US" sz="5400" b="1" dirty="0">
                <a:solidFill>
                  <a:srgbClr val="7030A0"/>
                </a:solidFill>
                <a:sym typeface="Symbol"/>
              </a:rPr>
              <a:t></a:t>
            </a:r>
            <a:r>
              <a:rPr lang="en-US" sz="5400" b="1" baseline="30000" dirty="0">
                <a:solidFill>
                  <a:srgbClr val="7030A0"/>
                </a:solidFill>
                <a:sym typeface="Symbol"/>
              </a:rPr>
              <a:t>2</a:t>
            </a:r>
            <a:r>
              <a:rPr lang="en-US" sz="5400" b="1" dirty="0">
                <a:solidFill>
                  <a:srgbClr val="7030A0"/>
                </a:solidFill>
              </a:rPr>
              <a:t> Distribution</a:t>
            </a:r>
          </a:p>
        </p:txBody>
      </p:sp>
      <p:sp>
        <p:nvSpPr>
          <p:cNvPr id="2051" name="Rectangle 3"/>
          <p:cNvSpPr>
            <a:spLocks noGrp="1" noChangeArrowheads="1"/>
          </p:cNvSpPr>
          <p:nvPr>
            <p:ph type="subTitle" idx="1"/>
          </p:nvPr>
        </p:nvSpPr>
        <p:spPr/>
        <p:txBody>
          <a:bodyPr/>
          <a:lstStyle/>
          <a:p>
            <a:r>
              <a:rPr lang="en-US" dirty="0">
                <a:solidFill>
                  <a:srgbClr val="7030A0"/>
                </a:solidFill>
              </a:rPr>
              <a:t>Karl L. Wuensch</a:t>
            </a:r>
          </a:p>
          <a:p>
            <a:r>
              <a:rPr lang="en-US" dirty="0">
                <a:solidFill>
                  <a:srgbClr val="7030A0"/>
                </a:solidFill>
              </a:rPr>
              <a:t>Department of Psychology</a:t>
            </a:r>
          </a:p>
          <a:p>
            <a:r>
              <a:rPr lang="en-US" dirty="0">
                <a:solidFill>
                  <a:srgbClr val="7030A0"/>
                </a:solidFill>
              </a:rPr>
              <a:t>East Carolina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066800"/>
            <a:ext cx="8382000" cy="3970318"/>
          </a:xfrm>
          <a:prstGeom prst="rect">
            <a:avLst/>
          </a:prstGeom>
        </p:spPr>
        <p:txBody>
          <a:bodyPr wrap="square">
            <a:spAutoFit/>
          </a:bodyPr>
          <a:lstStyle/>
          <a:p>
            <a:r>
              <a:rPr lang="en-US" sz="3600" dirty="0"/>
              <a:t>	A two-tailed chi-square test indicated that the variance in the heights of men with pituitary dysfunction (</a:t>
            </a:r>
            <a:r>
              <a:rPr lang="en-US" sz="3600" i="1" dirty="0"/>
              <a:t>s</a:t>
            </a:r>
            <a:r>
              <a:rPr lang="en-US" sz="3600" i="1" baseline="30000" dirty="0"/>
              <a:t>2</a:t>
            </a:r>
            <a:r>
              <a:rPr lang="en-US" sz="3600" dirty="0"/>
              <a:t> = 7.95) was not significantly different from that of the general population of men (</a:t>
            </a:r>
            <a:r>
              <a:rPr lang="en-US" sz="3600" i="1" dirty="0">
                <a:sym typeface="Symbol"/>
              </a:rPr>
              <a:t></a:t>
            </a:r>
            <a:r>
              <a:rPr lang="en-US" sz="3600" i="1" baseline="30000" dirty="0"/>
              <a:t>2</a:t>
            </a:r>
            <a:r>
              <a:rPr lang="en-US" sz="3600" i="1" dirty="0"/>
              <a:t> = 6.25)</a:t>
            </a:r>
            <a:r>
              <a:rPr lang="en-US" sz="3600" dirty="0"/>
              <a:t>, </a:t>
            </a:r>
            <a:r>
              <a:rPr lang="en-US" sz="3600" i="1" dirty="0">
                <a:sym typeface="Symbol"/>
              </a:rPr>
              <a:t></a:t>
            </a:r>
            <a:r>
              <a:rPr lang="en-US" sz="3600" i="1" baseline="30000" dirty="0"/>
              <a:t>2 </a:t>
            </a:r>
            <a:r>
              <a:rPr lang="en-US" sz="3600" dirty="0"/>
              <a:t>(100</a:t>
            </a:r>
            <a:r>
              <a:rPr lang="en-US" sz="3600" i="1" dirty="0"/>
              <a:t>, N </a:t>
            </a:r>
            <a:r>
              <a:rPr lang="en-US" sz="3600" dirty="0"/>
              <a:t>= 101) = 127.2, </a:t>
            </a:r>
            <a:r>
              <a:rPr lang="en-US" sz="3600" i="1" dirty="0"/>
              <a:t>p</a:t>
            </a:r>
            <a:r>
              <a:rPr lang="en-US" sz="3600" dirty="0"/>
              <a:t> = .069.</a:t>
            </a:r>
          </a:p>
        </p:txBody>
      </p:sp>
    </p:spTree>
    <p:extLst>
      <p:ext uri="{BB962C8B-B14F-4D97-AF65-F5344CB8AC3E}">
        <p14:creationId xmlns:p14="http://schemas.microsoft.com/office/powerpoint/2010/main" val="330201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Interval Estimation</a:t>
            </a:r>
          </a:p>
        </p:txBody>
      </p:sp>
      <p:sp>
        <p:nvSpPr>
          <p:cNvPr id="3" name="Content Placeholder 2"/>
          <p:cNvSpPr>
            <a:spLocks noGrp="1"/>
          </p:cNvSpPr>
          <p:nvPr>
            <p:ph idx="1"/>
          </p:nvPr>
        </p:nvSpPr>
        <p:spPr/>
        <p:txBody>
          <a:bodyPr/>
          <a:lstStyle/>
          <a:p>
            <a:r>
              <a:rPr lang="en-US" dirty="0"/>
              <a:t>Where </a:t>
            </a:r>
            <a:r>
              <a:rPr lang="en-US" i="1" dirty="0"/>
              <a:t>a</a:t>
            </a:r>
            <a:r>
              <a:rPr lang="en-US" dirty="0"/>
              <a:t> and </a:t>
            </a:r>
            <a:r>
              <a:rPr lang="en-US" i="1" dirty="0"/>
              <a:t>b</a:t>
            </a:r>
            <a:r>
              <a:rPr lang="en-US" dirty="0"/>
              <a:t> are the </a:t>
            </a:r>
            <a:r>
              <a:rPr lang="en-US" dirty="0">
                <a:sym typeface="Symbol"/>
              </a:rPr>
              <a:t></a:t>
            </a:r>
            <a:r>
              <a:rPr lang="en-US" dirty="0"/>
              <a:t>/ 2 and 1 </a:t>
            </a:r>
            <a:r>
              <a:rPr lang="en-US" i="1" dirty="0">
                <a:sym typeface="Symbol"/>
              </a:rPr>
              <a:t></a:t>
            </a:r>
            <a:r>
              <a:rPr lang="en-US" dirty="0"/>
              <a:t> (</a:t>
            </a:r>
            <a:r>
              <a:rPr lang="en-US" dirty="0">
                <a:sym typeface="Symbol"/>
              </a:rPr>
              <a:t> </a:t>
            </a:r>
            <a:r>
              <a:rPr lang="en-US" dirty="0"/>
              <a:t>/ 2) </a:t>
            </a:r>
            <a:r>
              <a:rPr lang="en-US" dirty="0" err="1"/>
              <a:t>fractiles</a:t>
            </a:r>
            <a:r>
              <a:rPr lang="en-US" dirty="0"/>
              <a:t> of the chi‑square distribution on (</a:t>
            </a:r>
            <a:r>
              <a:rPr lang="en-US" i="1" dirty="0"/>
              <a:t>n </a:t>
            </a:r>
            <a:r>
              <a:rPr lang="en-US" i="1" dirty="0">
                <a:sym typeface="Symbol"/>
              </a:rPr>
              <a:t></a:t>
            </a:r>
            <a:r>
              <a:rPr lang="en-US" i="1" dirty="0"/>
              <a:t> </a:t>
            </a:r>
            <a:r>
              <a:rPr lang="en-US" dirty="0"/>
              <a:t>1) </a:t>
            </a:r>
            <a:r>
              <a:rPr lang="en-US" i="1" dirty="0" err="1"/>
              <a:t>df</a:t>
            </a:r>
            <a:r>
              <a:rPr lang="en-US" dirty="0"/>
              <a:t>, obtain</a:t>
            </a:r>
          </a:p>
          <a:p>
            <a:endParaRPr lang="en-US" dirty="0"/>
          </a:p>
          <a:p>
            <a:endParaRPr lang="en-US" dirty="0"/>
          </a:p>
          <a:p>
            <a:r>
              <a:rPr lang="en-US" dirty="0"/>
              <a:t>For the pituitary data, a </a:t>
            </a:r>
            <a:r>
              <a:rPr lang="en-US" b="1" dirty="0"/>
              <a:t>90%</a:t>
            </a:r>
            <a:r>
              <a:rPr lang="en-US" dirty="0"/>
              <a:t> CI is 100(7.95)/124.34, 100(7.95)/77.93 =</a:t>
            </a:r>
            <a:br>
              <a:rPr lang="en-US" dirty="0"/>
            </a:br>
            <a:r>
              <a:rPr lang="en-US" dirty="0"/>
              <a:t>[6.39, 10.20].</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052056300"/>
              </p:ext>
            </p:extLst>
          </p:nvPr>
        </p:nvGraphicFramePr>
        <p:xfrm>
          <a:off x="4267200" y="2743200"/>
          <a:ext cx="3993147" cy="1308100"/>
        </p:xfrm>
        <a:graphic>
          <a:graphicData uri="http://schemas.openxmlformats.org/presentationml/2006/ole">
            <mc:AlternateContent xmlns:mc="http://schemas.openxmlformats.org/markup-compatibility/2006">
              <mc:Choice xmlns:v="urn:schemas-microsoft-com:vml" Requires="v">
                <p:oleObj spid="_x0000_s7266" name="Equation" r:id="rId3" imgW="1473120" imgH="482400" progId="Equation.3">
                  <p:embed/>
                </p:oleObj>
              </mc:Choice>
              <mc:Fallback>
                <p:oleObj name="Equation" r:id="rId3" imgW="1473120" imgH="482400" progId="Equation.3">
                  <p:embed/>
                  <p:pic>
                    <p:nvPicPr>
                      <p:cNvPr id="0" name=""/>
                      <p:cNvPicPr/>
                      <p:nvPr/>
                    </p:nvPicPr>
                    <p:blipFill>
                      <a:blip r:embed="rId4"/>
                      <a:stretch>
                        <a:fillRect/>
                      </a:stretch>
                    </p:blipFill>
                    <p:spPr>
                      <a:xfrm>
                        <a:off x="4267200" y="2743200"/>
                        <a:ext cx="3993147" cy="1308100"/>
                      </a:xfrm>
                      <a:prstGeom prst="rect">
                        <a:avLst/>
                      </a:prstGeom>
                    </p:spPr>
                  </p:pic>
                </p:oleObj>
              </mc:Fallback>
            </mc:AlternateContent>
          </a:graphicData>
        </a:graphic>
      </p:graphicFrame>
    </p:spTree>
    <p:extLst>
      <p:ext uri="{BB962C8B-B14F-4D97-AF65-F5344CB8AC3E}">
        <p14:creationId xmlns:p14="http://schemas.microsoft.com/office/powerpoint/2010/main" val="2837631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Robustness</a:t>
            </a:r>
          </a:p>
        </p:txBody>
      </p:sp>
      <p:sp>
        <p:nvSpPr>
          <p:cNvPr id="3" name="Content Placeholder 2"/>
          <p:cNvSpPr>
            <a:spLocks noGrp="1"/>
          </p:cNvSpPr>
          <p:nvPr>
            <p:ph idx="1"/>
          </p:nvPr>
        </p:nvSpPr>
        <p:spPr/>
        <p:txBody>
          <a:bodyPr/>
          <a:lstStyle/>
          <a:p>
            <a:r>
              <a:rPr lang="en-US" dirty="0"/>
              <a:t>This application of </a:t>
            </a:r>
            <a:r>
              <a:rPr lang="en-US" i="1" dirty="0">
                <a:sym typeface="Symbol"/>
              </a:rPr>
              <a:t></a:t>
            </a:r>
            <a:r>
              <a:rPr lang="en-US" i="1" baseline="30000" dirty="0"/>
              <a:t>2 </a:t>
            </a:r>
            <a:r>
              <a:rPr lang="en-US" dirty="0"/>
              <a:t>is not robust to its normality assumption.</a:t>
            </a:r>
          </a:p>
        </p:txBody>
      </p:sp>
    </p:spTree>
    <p:extLst>
      <p:ext uri="{BB962C8B-B14F-4D97-AF65-F5344CB8AC3E}">
        <p14:creationId xmlns:p14="http://schemas.microsoft.com/office/powerpoint/2010/main" val="925150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Chi-Square Approximation of the Binomial Distribution</a:t>
            </a:r>
            <a:endParaRPr lang="en-US" dirty="0">
              <a:solidFill>
                <a:srgbClr val="7030A0"/>
              </a:solidFill>
            </a:endParaRPr>
          </a:p>
        </p:txBody>
      </p:sp>
      <p:sp>
        <p:nvSpPr>
          <p:cNvPr id="3" name="Content Placeholder 2"/>
          <p:cNvSpPr>
            <a:spLocks noGrp="1"/>
          </p:cNvSpPr>
          <p:nvPr>
            <p:ph idx="1"/>
          </p:nvPr>
        </p:nvSpPr>
        <p:spPr/>
        <p:txBody>
          <a:bodyPr/>
          <a:lstStyle/>
          <a:p>
            <a:r>
              <a:rPr lang="en-US" dirty="0"/>
              <a:t>Consider Y = # of successes in a binomial experiment and</a:t>
            </a:r>
          </a:p>
          <a:p>
            <a:endParaRPr lang="en-US" dirty="0"/>
          </a:p>
          <a:p>
            <a:endParaRPr lang="en-US" dirty="0"/>
          </a:p>
          <a:p>
            <a:r>
              <a:rPr lang="en-US" dirty="0"/>
              <a:t>From which can be derived</a:t>
            </a:r>
          </a:p>
          <a:p>
            <a:endParaRPr lang="en-US" dirty="0"/>
          </a:p>
          <a:p>
            <a:endParaRPr lang="en-US" dirty="0"/>
          </a:p>
          <a:p>
            <a:r>
              <a:rPr lang="en-US" dirty="0"/>
              <a:t>O</a:t>
            </a:r>
            <a:r>
              <a:rPr lang="en-US" baseline="-25000" dirty="0"/>
              <a:t>1</a:t>
            </a:r>
            <a:r>
              <a:rPr lang="en-US" dirty="0"/>
              <a:t> = number of successes, O</a:t>
            </a:r>
            <a:r>
              <a:rPr lang="en-US" baseline="-25000" dirty="0"/>
              <a:t>2 </a:t>
            </a:r>
            <a:r>
              <a:rPr lang="en-US" dirty="0"/>
              <a:t>= number of failures, E</a:t>
            </a:r>
            <a:r>
              <a:rPr lang="en-US" baseline="-25000" dirty="0"/>
              <a:t>1</a:t>
            </a:r>
            <a:r>
              <a:rPr lang="en-US" dirty="0"/>
              <a:t> is </a:t>
            </a:r>
            <a:r>
              <a:rPr lang="en-US" i="1" dirty="0"/>
              <a:t>np and E</a:t>
            </a:r>
            <a:r>
              <a:rPr lang="en-US" i="1" baseline="-25000" dirty="0"/>
              <a:t>2</a:t>
            </a:r>
            <a:r>
              <a:rPr lang="en-US" i="1" dirty="0"/>
              <a:t> is nq</a:t>
            </a:r>
            <a:r>
              <a:rPr lang="en-US" dirty="0"/>
              <a:t>.</a:t>
            </a:r>
          </a:p>
        </p:txBody>
      </p:sp>
      <p:graphicFrame>
        <p:nvGraphicFramePr>
          <p:cNvPr id="4" name="Object 3"/>
          <p:cNvGraphicFramePr>
            <a:graphicFrameLocks noChangeAspect="1"/>
          </p:cNvGraphicFramePr>
          <p:nvPr>
            <p:extLst>
              <p:ext uri="{D42A27DB-BD31-4B8C-83A1-F6EECF244321}">
                <p14:modId xmlns:p14="http://schemas.microsoft.com/office/powerpoint/2010/main" val="856811261"/>
              </p:ext>
            </p:extLst>
          </p:nvPr>
        </p:nvGraphicFramePr>
        <p:xfrm>
          <a:off x="3886200" y="2057400"/>
          <a:ext cx="4648200" cy="704273"/>
        </p:xfrm>
        <a:graphic>
          <a:graphicData uri="http://schemas.openxmlformats.org/presentationml/2006/ole">
            <mc:AlternateContent xmlns:mc="http://schemas.openxmlformats.org/markup-compatibility/2006">
              <mc:Choice xmlns:v="urn:schemas-microsoft-com:vml" Requires="v">
                <p:oleObj spid="_x0000_s8479" name="Equation" r:id="rId3" imgW="1676160" imgH="253800" progId="Equation.3">
                  <p:embed/>
                </p:oleObj>
              </mc:Choice>
              <mc:Fallback>
                <p:oleObj name="Equation" r:id="rId3" imgW="1676160" imgH="253800" progId="Equation.3">
                  <p:embed/>
                  <p:pic>
                    <p:nvPicPr>
                      <p:cNvPr id="0" name=""/>
                      <p:cNvPicPr/>
                      <p:nvPr/>
                    </p:nvPicPr>
                    <p:blipFill>
                      <a:blip r:embed="rId4"/>
                      <a:stretch>
                        <a:fillRect/>
                      </a:stretch>
                    </p:blipFill>
                    <p:spPr>
                      <a:xfrm>
                        <a:off x="3886200" y="2057400"/>
                        <a:ext cx="4648200" cy="704273"/>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961332884"/>
              </p:ext>
            </p:extLst>
          </p:nvPr>
        </p:nvGraphicFramePr>
        <p:xfrm>
          <a:off x="2133600" y="2743200"/>
          <a:ext cx="4780562" cy="1247775"/>
        </p:xfrm>
        <a:graphic>
          <a:graphicData uri="http://schemas.openxmlformats.org/presentationml/2006/ole">
            <mc:AlternateContent xmlns:mc="http://schemas.openxmlformats.org/markup-compatibility/2006">
              <mc:Choice xmlns:v="urn:schemas-microsoft-com:vml" Requires="v">
                <p:oleObj spid="_x0000_s8480" name="Equation" r:id="rId5" imgW="1701720" imgH="444240" progId="Equation.3">
                  <p:embed/>
                </p:oleObj>
              </mc:Choice>
              <mc:Fallback>
                <p:oleObj name="Equation" r:id="rId5" imgW="1701720" imgH="444240" progId="Equation.3">
                  <p:embed/>
                  <p:pic>
                    <p:nvPicPr>
                      <p:cNvPr id="0" name=""/>
                      <p:cNvPicPr/>
                      <p:nvPr/>
                    </p:nvPicPr>
                    <p:blipFill>
                      <a:blip r:embed="rId6"/>
                      <a:stretch>
                        <a:fillRect/>
                      </a:stretch>
                    </p:blipFill>
                    <p:spPr>
                      <a:xfrm>
                        <a:off x="2133600" y="2743200"/>
                        <a:ext cx="4780562" cy="12477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319653510"/>
              </p:ext>
            </p:extLst>
          </p:nvPr>
        </p:nvGraphicFramePr>
        <p:xfrm>
          <a:off x="1752600" y="4495800"/>
          <a:ext cx="5486400" cy="914400"/>
        </p:xfrm>
        <a:graphic>
          <a:graphicData uri="http://schemas.openxmlformats.org/presentationml/2006/ole">
            <mc:AlternateContent xmlns:mc="http://schemas.openxmlformats.org/markup-compatibility/2006">
              <mc:Choice xmlns:v="urn:schemas-microsoft-com:vml" Requires="v">
                <p:oleObj spid="_x0000_s8481" name="Equation" r:id="rId7" imgW="2743200" imgH="457200" progId="Equation.3">
                  <p:embed/>
                </p:oleObj>
              </mc:Choice>
              <mc:Fallback>
                <p:oleObj name="Equation" r:id="rId7" imgW="2743200" imgH="457200" progId="Equation.3">
                  <p:embed/>
                  <p:pic>
                    <p:nvPicPr>
                      <p:cNvPr id="0" name=""/>
                      <p:cNvPicPr/>
                      <p:nvPr/>
                    </p:nvPicPr>
                    <p:blipFill>
                      <a:blip r:embed="rId8"/>
                      <a:stretch>
                        <a:fillRect/>
                      </a:stretch>
                    </p:blipFill>
                    <p:spPr>
                      <a:xfrm>
                        <a:off x="1752600" y="4495800"/>
                        <a:ext cx="5486400" cy="914400"/>
                      </a:xfrm>
                      <a:prstGeom prst="rect">
                        <a:avLst/>
                      </a:prstGeom>
                    </p:spPr>
                  </p:pic>
                </p:oleObj>
              </mc:Fallback>
            </mc:AlternateContent>
          </a:graphicData>
        </a:graphic>
      </p:graphicFrame>
    </p:spTree>
    <p:extLst>
      <p:ext uri="{BB962C8B-B14F-4D97-AF65-F5344CB8AC3E}">
        <p14:creationId xmlns:p14="http://schemas.microsoft.com/office/powerpoint/2010/main" val="3965616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rgbClr val="7030A0"/>
              </a:solidFill>
            </a:endParaRPr>
          </a:p>
        </p:txBody>
      </p:sp>
      <p:sp>
        <p:nvSpPr>
          <p:cNvPr id="3" name="Content Placeholder 2"/>
          <p:cNvSpPr>
            <a:spLocks noGrp="1"/>
          </p:cNvSpPr>
          <p:nvPr>
            <p:ph idx="1"/>
          </p:nvPr>
        </p:nvSpPr>
        <p:spPr/>
        <p:txBody>
          <a:bodyPr/>
          <a:lstStyle/>
          <a:p>
            <a:r>
              <a:rPr lang="en-US" dirty="0"/>
              <a:t>H</a:t>
            </a:r>
            <a:r>
              <a:rPr lang="en-US" baseline="-25000" dirty="0"/>
              <a:t>0</a:t>
            </a:r>
            <a:r>
              <a:rPr lang="en-US" dirty="0"/>
              <a:t>: 50% of ECU students are male.</a:t>
            </a:r>
          </a:p>
          <a:p>
            <a:r>
              <a:rPr lang="en-US" dirty="0"/>
              <a:t>Data:  </a:t>
            </a:r>
            <a:r>
              <a:rPr lang="en-US" i="1" dirty="0"/>
              <a:t>N</a:t>
            </a:r>
            <a:r>
              <a:rPr lang="en-US" dirty="0"/>
              <a:t> = 3, all are female</a:t>
            </a:r>
          </a:p>
          <a:p>
            <a:r>
              <a:rPr lang="en-US" dirty="0"/>
              <a:t>Exact 2*P(Y ≤ 0|</a:t>
            </a:r>
            <a:r>
              <a:rPr lang="en-US" i="1" dirty="0"/>
              <a:t>p</a:t>
            </a:r>
            <a:r>
              <a:rPr lang="en-US" dirty="0"/>
              <a:t> = .5) = 2(.5</a:t>
            </a:r>
            <a:r>
              <a:rPr lang="en-US" baseline="30000" dirty="0"/>
              <a:t>3</a:t>
            </a:r>
            <a:r>
              <a:rPr lang="en-US" dirty="0"/>
              <a:t>) = .250</a:t>
            </a:r>
          </a:p>
          <a:p>
            <a:endParaRPr lang="en-US" dirty="0"/>
          </a:p>
          <a:p>
            <a:endParaRPr lang="en-US" dirty="0"/>
          </a:p>
          <a:p>
            <a:r>
              <a:rPr lang="en-US" dirty="0"/>
              <a:t>This chi-square yields a </a:t>
            </a:r>
            <a:r>
              <a:rPr lang="en-US" i="1" dirty="0"/>
              <a:t>p</a:t>
            </a:r>
            <a:r>
              <a:rPr lang="en-US" dirty="0"/>
              <a:t> of .083, not a good approximation.</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848930573"/>
              </p:ext>
            </p:extLst>
          </p:nvPr>
        </p:nvGraphicFramePr>
        <p:xfrm>
          <a:off x="685800" y="3352800"/>
          <a:ext cx="7167282" cy="990600"/>
        </p:xfrm>
        <a:graphic>
          <a:graphicData uri="http://schemas.openxmlformats.org/presentationml/2006/ole">
            <mc:AlternateContent xmlns:mc="http://schemas.openxmlformats.org/markup-compatibility/2006">
              <mc:Choice xmlns:v="urn:schemas-microsoft-com:vml" Requires="v">
                <p:oleObj spid="_x0000_s9309" name="Equation" r:id="rId3" imgW="3124080" imgH="431640" progId="Equation.3">
                  <p:embed/>
                </p:oleObj>
              </mc:Choice>
              <mc:Fallback>
                <p:oleObj name="Equation" r:id="rId3" imgW="3124080" imgH="431640" progId="Equation.3">
                  <p:embed/>
                  <p:pic>
                    <p:nvPicPr>
                      <p:cNvPr id="0" name=""/>
                      <p:cNvPicPr/>
                      <p:nvPr/>
                    </p:nvPicPr>
                    <p:blipFill>
                      <a:blip r:embed="rId4"/>
                      <a:stretch>
                        <a:fillRect/>
                      </a:stretch>
                    </p:blipFill>
                    <p:spPr>
                      <a:xfrm>
                        <a:off x="685800" y="3352800"/>
                        <a:ext cx="7167282" cy="990600"/>
                      </a:xfrm>
                      <a:prstGeom prst="rect">
                        <a:avLst/>
                      </a:prstGeom>
                    </p:spPr>
                  </p:pic>
                </p:oleObj>
              </mc:Fallback>
            </mc:AlternateContent>
          </a:graphicData>
        </a:graphic>
      </p:graphicFrame>
    </p:spTree>
    <p:extLst>
      <p:ext uri="{BB962C8B-B14F-4D97-AF65-F5344CB8AC3E}">
        <p14:creationId xmlns:p14="http://schemas.microsoft.com/office/powerpoint/2010/main" val="4208414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Correction for Continuity (Yates Correction)</a:t>
            </a:r>
            <a:endParaRPr lang="en-US" dirty="0"/>
          </a:p>
        </p:txBody>
      </p:sp>
      <p:sp>
        <p:nvSpPr>
          <p:cNvPr id="3" name="Content Placeholder 2"/>
          <p:cNvSpPr>
            <a:spLocks noGrp="1"/>
          </p:cNvSpPr>
          <p:nvPr>
            <p:ph idx="1"/>
          </p:nvPr>
        </p:nvSpPr>
        <p:spPr/>
        <p:txBody>
          <a:bodyPr/>
          <a:lstStyle/>
          <a:p>
            <a:endParaRPr lang="en-US" dirty="0"/>
          </a:p>
          <a:p>
            <a:endParaRPr lang="en-US" dirty="0"/>
          </a:p>
          <a:p>
            <a:endParaRPr lang="en-US" dirty="0"/>
          </a:p>
          <a:p>
            <a:r>
              <a:rPr lang="en-US" dirty="0"/>
              <a:t>This chi-square yields a </a:t>
            </a:r>
            <a:r>
              <a:rPr lang="en-US" i="1" dirty="0"/>
              <a:t>p</a:t>
            </a:r>
            <a:r>
              <a:rPr lang="en-US" dirty="0"/>
              <a:t> of .25, a much better approximation.</a:t>
            </a:r>
          </a:p>
          <a:p>
            <a:r>
              <a:rPr lang="en-US" dirty="0"/>
              <a:t>Only make this correction when </a:t>
            </a:r>
            <a:r>
              <a:rPr lang="en-US" i="1" dirty="0" err="1"/>
              <a:t>df</a:t>
            </a:r>
            <a:r>
              <a:rPr lang="en-US" dirty="0"/>
              <a:t> = 1.</a:t>
            </a:r>
          </a:p>
        </p:txBody>
      </p:sp>
      <p:graphicFrame>
        <p:nvGraphicFramePr>
          <p:cNvPr id="4" name="Object 3"/>
          <p:cNvGraphicFramePr>
            <a:graphicFrameLocks noChangeAspect="1"/>
          </p:cNvGraphicFramePr>
          <p:nvPr>
            <p:extLst>
              <p:ext uri="{D42A27DB-BD31-4B8C-83A1-F6EECF244321}">
                <p14:modId xmlns:p14="http://schemas.microsoft.com/office/powerpoint/2010/main" val="4016916531"/>
              </p:ext>
            </p:extLst>
          </p:nvPr>
        </p:nvGraphicFramePr>
        <p:xfrm>
          <a:off x="457200" y="1676400"/>
          <a:ext cx="8397240" cy="1473200"/>
        </p:xfrm>
        <a:graphic>
          <a:graphicData uri="http://schemas.openxmlformats.org/presentationml/2006/ole">
            <mc:AlternateContent xmlns:mc="http://schemas.openxmlformats.org/markup-compatibility/2006">
              <mc:Choice xmlns:v="urn:schemas-microsoft-com:vml" Requires="v">
                <p:oleObj spid="_x0000_s10334" name="Equation" r:id="rId3" imgW="2895480" imgH="507960" progId="Equation.3">
                  <p:embed/>
                </p:oleObj>
              </mc:Choice>
              <mc:Fallback>
                <p:oleObj name="Equation" r:id="rId3" imgW="2895480" imgH="507960" progId="Equation.3">
                  <p:embed/>
                  <p:pic>
                    <p:nvPicPr>
                      <p:cNvPr id="0" name=""/>
                      <p:cNvPicPr/>
                      <p:nvPr/>
                    </p:nvPicPr>
                    <p:blipFill>
                      <a:blip r:embed="rId4"/>
                      <a:stretch>
                        <a:fillRect/>
                      </a:stretch>
                    </p:blipFill>
                    <p:spPr>
                      <a:xfrm>
                        <a:off x="457200" y="1676400"/>
                        <a:ext cx="8397240" cy="1473200"/>
                      </a:xfrm>
                      <a:prstGeom prst="rect">
                        <a:avLst/>
                      </a:prstGeom>
                    </p:spPr>
                  </p:pic>
                </p:oleObj>
              </mc:Fallback>
            </mc:AlternateContent>
          </a:graphicData>
        </a:graphic>
      </p:graphicFrame>
    </p:spTree>
    <p:extLst>
      <p:ext uri="{BB962C8B-B14F-4D97-AF65-F5344CB8AC3E}">
        <p14:creationId xmlns:p14="http://schemas.microsoft.com/office/powerpoint/2010/main" val="2171163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This application of </a:t>
            </a:r>
            <a:r>
              <a:rPr lang="en-US" i="1" dirty="0">
                <a:sym typeface="Symbol"/>
              </a:rPr>
              <a:t></a:t>
            </a:r>
            <a:r>
              <a:rPr lang="en-US" i="1" baseline="30000" dirty="0"/>
              <a:t>2</a:t>
            </a:r>
            <a:r>
              <a:rPr lang="en-US" dirty="0"/>
              <a:t> appropriately uses a one-tailed test with </a:t>
            </a:r>
            <a:r>
              <a:rPr lang="en-US" dirty="0" err="1"/>
              <a:t>nondirectional</a:t>
            </a:r>
            <a:r>
              <a:rPr lang="en-US" dirty="0"/>
              <a:t> hypotheses.</a:t>
            </a:r>
          </a:p>
          <a:p>
            <a:r>
              <a:rPr lang="en-US" dirty="0"/>
              <a:t>The larger the differences between O and E, in either direction, the greater the </a:t>
            </a:r>
            <a:r>
              <a:rPr lang="en-US" i="1" dirty="0">
                <a:sym typeface="Symbol"/>
              </a:rPr>
              <a:t></a:t>
            </a:r>
            <a:r>
              <a:rPr lang="en-US" i="1" baseline="30000" dirty="0"/>
              <a:t>2</a:t>
            </a:r>
            <a:r>
              <a:rPr lang="en-US" dirty="0"/>
              <a:t> .</a:t>
            </a:r>
          </a:p>
          <a:p>
            <a:r>
              <a:rPr lang="en-US" dirty="0"/>
              <a:t>Only large values of </a:t>
            </a:r>
            <a:r>
              <a:rPr lang="en-US" i="1" dirty="0">
                <a:sym typeface="Symbol"/>
              </a:rPr>
              <a:t></a:t>
            </a:r>
            <a:r>
              <a:rPr lang="en-US" i="1" baseline="30000" dirty="0"/>
              <a:t>2</a:t>
            </a:r>
            <a:r>
              <a:rPr lang="en-US" dirty="0"/>
              <a:t> cast doubt on the null.</a:t>
            </a:r>
          </a:p>
        </p:txBody>
      </p:sp>
    </p:spTree>
    <p:extLst>
      <p:ext uri="{BB962C8B-B14F-4D97-AF65-F5344CB8AC3E}">
        <p14:creationId xmlns:p14="http://schemas.microsoft.com/office/powerpoint/2010/main" val="1048123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Half-Tailed Test</a:t>
            </a:r>
          </a:p>
        </p:txBody>
      </p:sp>
      <p:sp>
        <p:nvSpPr>
          <p:cNvPr id="3" name="Content Placeholder 2"/>
          <p:cNvSpPr>
            <a:spLocks noGrp="1"/>
          </p:cNvSpPr>
          <p:nvPr>
            <p:ph idx="1"/>
          </p:nvPr>
        </p:nvSpPr>
        <p:spPr/>
        <p:txBody>
          <a:bodyPr/>
          <a:lstStyle/>
          <a:p>
            <a:r>
              <a:rPr lang="en-US" dirty="0"/>
              <a:t>H</a:t>
            </a:r>
            <a:r>
              <a:rPr lang="en-US" baseline="-25000" dirty="0"/>
              <a:t>1</a:t>
            </a:r>
            <a:r>
              <a:rPr lang="en-US" dirty="0"/>
              <a:t>:  fewer than 50% are male</a:t>
            </a:r>
          </a:p>
          <a:p>
            <a:r>
              <a:rPr lang="en-US" dirty="0"/>
              <a:t>Exact test, one-tailed </a:t>
            </a:r>
            <a:r>
              <a:rPr lang="en-US" i="1" dirty="0"/>
              <a:t>p</a:t>
            </a:r>
            <a:r>
              <a:rPr lang="en-US" dirty="0"/>
              <a:t> = .125.</a:t>
            </a:r>
          </a:p>
          <a:p>
            <a:r>
              <a:rPr lang="en-US" dirty="0"/>
              <a:t>The one-tailed </a:t>
            </a:r>
            <a:r>
              <a:rPr lang="en-US" i="1" dirty="0"/>
              <a:t>p</a:t>
            </a:r>
            <a:r>
              <a:rPr lang="en-US" dirty="0"/>
              <a:t> from </a:t>
            </a:r>
            <a:r>
              <a:rPr lang="en-US" i="1" dirty="0">
                <a:sym typeface="Symbol"/>
              </a:rPr>
              <a:t></a:t>
            </a:r>
            <a:r>
              <a:rPr lang="en-US" i="1" baseline="30000" dirty="0"/>
              <a:t>2</a:t>
            </a:r>
            <a:r>
              <a:rPr lang="en-US" dirty="0"/>
              <a:t> is the probability of getting results as or more discrepant with the null (in either direction) than are those you obtained.</a:t>
            </a:r>
          </a:p>
          <a:p>
            <a:endParaRPr lang="en-US" dirty="0"/>
          </a:p>
        </p:txBody>
      </p:sp>
    </p:spTree>
    <p:extLst>
      <p:ext uri="{BB962C8B-B14F-4D97-AF65-F5344CB8AC3E}">
        <p14:creationId xmlns:p14="http://schemas.microsoft.com/office/powerpoint/2010/main" val="1072189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By the multiplication rule, the directional </a:t>
            </a:r>
            <a:r>
              <a:rPr lang="en-US" i="1" dirty="0"/>
              <a:t>p</a:t>
            </a:r>
            <a:r>
              <a:rPr lang="en-US" dirty="0"/>
              <a:t> is the product of </a:t>
            </a:r>
          </a:p>
          <a:p>
            <a:pPr lvl="1"/>
            <a:r>
              <a:rPr lang="en-US" dirty="0"/>
              <a:t>getting results as or more discrepant with the null (in either direction) and</a:t>
            </a:r>
          </a:p>
          <a:p>
            <a:pPr lvl="1"/>
            <a:r>
              <a:rPr lang="en-US" dirty="0"/>
              <a:t>The probability of correctly guessing the direction of the outcome</a:t>
            </a:r>
          </a:p>
          <a:p>
            <a:r>
              <a:rPr lang="en-US" dirty="0"/>
              <a:t>Thus, the half-tailed </a:t>
            </a:r>
            <a:r>
              <a:rPr lang="en-US" i="1" dirty="0"/>
              <a:t>p</a:t>
            </a:r>
            <a:r>
              <a:rPr lang="en-US" dirty="0"/>
              <a:t> is .25(.5) = .125</a:t>
            </a:r>
          </a:p>
          <a:p>
            <a:r>
              <a:rPr lang="en-US" dirty="0"/>
              <a:t>Same as the one-tailed </a:t>
            </a:r>
            <a:r>
              <a:rPr lang="en-US" i="1" dirty="0"/>
              <a:t>p</a:t>
            </a:r>
            <a:r>
              <a:rPr lang="en-US" dirty="0"/>
              <a:t> from the binomial.</a:t>
            </a:r>
          </a:p>
        </p:txBody>
      </p:sp>
    </p:spTree>
    <p:extLst>
      <p:ext uri="{BB962C8B-B14F-4D97-AF65-F5344CB8AC3E}">
        <p14:creationId xmlns:p14="http://schemas.microsoft.com/office/powerpoint/2010/main" val="4107596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Multinomial Test</a:t>
            </a:r>
          </a:p>
        </p:txBody>
      </p:sp>
      <p:sp>
        <p:nvSpPr>
          <p:cNvPr id="3" name="Content Placeholder 2"/>
          <p:cNvSpPr>
            <a:spLocks noGrp="1"/>
          </p:cNvSpPr>
          <p:nvPr>
            <p:ph idx="1"/>
          </p:nvPr>
        </p:nvSpPr>
        <p:spPr/>
        <p:txBody>
          <a:bodyPr/>
          <a:lstStyle/>
          <a:p>
            <a:r>
              <a:rPr lang="en-US" dirty="0"/>
              <a:t>We have more than two categories</a:t>
            </a:r>
          </a:p>
          <a:p>
            <a:r>
              <a:rPr lang="en-US" dirty="0"/>
              <a:t>Three categories</a:t>
            </a:r>
          </a:p>
          <a:p>
            <a:pPr marL="914400" lvl="1" indent="-514350">
              <a:buFont typeface="+mj-lt"/>
              <a:buAutoNum type="arabicPeriod"/>
            </a:pPr>
            <a:r>
              <a:rPr lang="en-US" dirty="0"/>
              <a:t>Went to the Carolina game</a:t>
            </a:r>
          </a:p>
          <a:p>
            <a:pPr marL="914400" lvl="1" indent="-514350">
              <a:buFont typeface="+mj-lt"/>
              <a:buAutoNum type="arabicPeriod"/>
            </a:pPr>
            <a:r>
              <a:rPr lang="en-US" dirty="0"/>
              <a:t>Watched it on TV</a:t>
            </a:r>
          </a:p>
          <a:p>
            <a:pPr marL="914400" lvl="1" indent="-514350">
              <a:buFont typeface="+mj-lt"/>
              <a:buAutoNum type="arabicPeriod"/>
            </a:pPr>
            <a:r>
              <a:rPr lang="en-US" dirty="0"/>
              <a:t>None of the above</a:t>
            </a:r>
          </a:p>
          <a:p>
            <a:pPr marL="514350" indent="-514350"/>
            <a:r>
              <a:rPr lang="en-US" dirty="0"/>
              <a:t>H</a:t>
            </a:r>
            <a:r>
              <a:rPr lang="en-US" baseline="-25000" dirty="0"/>
              <a:t>0</a:t>
            </a:r>
            <a:r>
              <a:rPr lang="en-US" dirty="0"/>
              <a:t>: </a:t>
            </a:r>
            <a:r>
              <a:rPr lang="en-US" i="1" dirty="0"/>
              <a:t>p</a:t>
            </a:r>
            <a:r>
              <a:rPr lang="en-US" i="1" baseline="-25000" dirty="0"/>
              <a:t>1</a:t>
            </a:r>
            <a:r>
              <a:rPr lang="en-US" dirty="0"/>
              <a:t> = </a:t>
            </a:r>
            <a:r>
              <a:rPr lang="en-US" i="1" dirty="0"/>
              <a:t>p</a:t>
            </a:r>
            <a:r>
              <a:rPr lang="en-US" i="1" baseline="-25000" dirty="0"/>
              <a:t>2</a:t>
            </a:r>
            <a:r>
              <a:rPr lang="en-US" dirty="0"/>
              <a:t> = </a:t>
            </a:r>
            <a:r>
              <a:rPr lang="en-US" i="1" dirty="0"/>
              <a:t>p</a:t>
            </a:r>
            <a:r>
              <a:rPr lang="en-US" i="1" baseline="-25000" dirty="0"/>
              <a:t>3</a:t>
            </a:r>
            <a:r>
              <a:rPr lang="en-US" dirty="0"/>
              <a:t>.</a:t>
            </a:r>
          </a:p>
          <a:p>
            <a:pPr marL="514350" indent="-514350"/>
            <a:r>
              <a:rPr lang="en-US" dirty="0"/>
              <a:t>The one-tailed </a:t>
            </a:r>
            <a:r>
              <a:rPr lang="en-US" i="1" dirty="0"/>
              <a:t>p</a:t>
            </a:r>
            <a:r>
              <a:rPr lang="en-US" dirty="0"/>
              <a:t> from </a:t>
            </a:r>
            <a:r>
              <a:rPr lang="en-US" i="1" dirty="0">
                <a:sym typeface="Symbol"/>
              </a:rPr>
              <a:t></a:t>
            </a:r>
            <a:r>
              <a:rPr lang="en-US" i="1" baseline="30000" dirty="0"/>
              <a:t>2</a:t>
            </a:r>
            <a:r>
              <a:rPr lang="en-US" dirty="0"/>
              <a:t> would be appropriate for this </a:t>
            </a:r>
            <a:r>
              <a:rPr lang="en-US" dirty="0" err="1"/>
              <a:t>nondirectional</a:t>
            </a:r>
            <a:r>
              <a:rPr lang="en-US" dirty="0"/>
              <a:t> test.</a:t>
            </a:r>
          </a:p>
          <a:p>
            <a:pPr marL="0" indent="0">
              <a:buNone/>
            </a:pPr>
            <a:endParaRPr lang="en-US" dirty="0"/>
          </a:p>
        </p:txBody>
      </p:sp>
    </p:spTree>
    <p:extLst>
      <p:ext uri="{BB962C8B-B14F-4D97-AF65-F5344CB8AC3E}">
        <p14:creationId xmlns:p14="http://schemas.microsoft.com/office/powerpoint/2010/main" val="1110194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sym typeface="Symbol"/>
              </a:rPr>
              <a:t></a:t>
            </a:r>
            <a:r>
              <a:rPr lang="en-US" b="1" baseline="30000" dirty="0">
                <a:solidFill>
                  <a:srgbClr val="7030A0"/>
                </a:solidFill>
                <a:sym typeface="Symbol"/>
              </a:rPr>
              <a:t>2</a:t>
            </a:r>
            <a:r>
              <a:rPr lang="en-US" b="1" dirty="0">
                <a:solidFill>
                  <a:srgbClr val="7030A0"/>
                </a:solidFill>
                <a:sym typeface="Symbol"/>
              </a:rPr>
              <a:t> on 1 </a:t>
            </a:r>
            <a:r>
              <a:rPr lang="en-US" b="1" i="1" dirty="0" err="1">
                <a:solidFill>
                  <a:srgbClr val="7030A0"/>
                </a:solidFill>
                <a:sym typeface="Symbol"/>
              </a:rPr>
              <a:t>df</a:t>
            </a:r>
            <a:endParaRPr lang="en-US" b="1" i="1" dirty="0">
              <a:solidFill>
                <a:srgbClr val="7030A0"/>
              </a:solidFill>
            </a:endParaRPr>
          </a:p>
        </p:txBody>
      </p:sp>
      <p:sp>
        <p:nvSpPr>
          <p:cNvPr id="3" name="Content Placeholder 2"/>
          <p:cNvSpPr>
            <a:spLocks noGrp="1"/>
          </p:cNvSpPr>
          <p:nvPr>
            <p:ph idx="1"/>
          </p:nvPr>
        </p:nvSpPr>
        <p:spPr>
          <a:xfrm>
            <a:off x="457200" y="1600200"/>
            <a:ext cx="8229600" cy="5105400"/>
          </a:xfrm>
        </p:spPr>
        <p:txBody>
          <a:bodyPr/>
          <a:lstStyle/>
          <a:p>
            <a:r>
              <a:rPr lang="en-US" dirty="0"/>
              <a:t>From a </a:t>
            </a:r>
            <a:r>
              <a:rPr lang="en-US"/>
              <a:t>normally distributed </a:t>
            </a:r>
            <a:r>
              <a:rPr lang="en-US" dirty="0"/>
              <a:t>population, draw one score.</a:t>
            </a:r>
          </a:p>
          <a:p>
            <a:r>
              <a:rPr lang="en-US" dirty="0"/>
              <a:t>Compute </a:t>
            </a:r>
          </a:p>
          <a:p>
            <a:endParaRPr lang="en-US" dirty="0"/>
          </a:p>
          <a:p>
            <a:r>
              <a:rPr lang="en-US" dirty="0"/>
              <a:t>Record that z</a:t>
            </a:r>
            <a:r>
              <a:rPr lang="en-US" baseline="30000" dirty="0"/>
              <a:t>2.</a:t>
            </a:r>
          </a:p>
          <a:p>
            <a:r>
              <a:rPr lang="en-US" dirty="0"/>
              <a:t>Repeat this process an </a:t>
            </a:r>
            <a:r>
              <a:rPr lang="en-US" dirty="0" err="1"/>
              <a:t>uncountably</a:t>
            </a:r>
            <a:r>
              <a:rPr lang="en-US" dirty="0"/>
              <a:t> large number of times.</a:t>
            </a:r>
          </a:p>
          <a:p>
            <a:r>
              <a:rPr lang="en-US" dirty="0"/>
              <a:t>The resulting sampling distribution is chi-square on one degree of freedom.</a:t>
            </a:r>
          </a:p>
        </p:txBody>
      </p:sp>
      <p:graphicFrame>
        <p:nvGraphicFramePr>
          <p:cNvPr id="4" name="Object 3"/>
          <p:cNvGraphicFramePr>
            <a:graphicFrameLocks noChangeAspect="1"/>
          </p:cNvGraphicFramePr>
          <p:nvPr>
            <p:extLst>
              <p:ext uri="{D42A27DB-BD31-4B8C-83A1-F6EECF244321}">
                <p14:modId xmlns:p14="http://schemas.microsoft.com/office/powerpoint/2010/main" val="201996803"/>
              </p:ext>
            </p:extLst>
          </p:nvPr>
        </p:nvGraphicFramePr>
        <p:xfrm>
          <a:off x="3675063" y="2667000"/>
          <a:ext cx="2486025" cy="1123950"/>
        </p:xfrm>
        <a:graphic>
          <a:graphicData uri="http://schemas.openxmlformats.org/presentationml/2006/ole">
            <mc:AlternateContent xmlns:mc="http://schemas.openxmlformats.org/markup-compatibility/2006">
              <mc:Choice xmlns:v="urn:schemas-microsoft-com:vml" Requires="v">
                <p:oleObj spid="_x0000_s5227" name="Equation" r:id="rId3" imgW="927000" imgH="419040" progId="Equation.3">
                  <p:embed/>
                </p:oleObj>
              </mc:Choice>
              <mc:Fallback>
                <p:oleObj name="Equation" r:id="rId3" imgW="927000" imgH="419040" progId="Equation.3">
                  <p:embed/>
                  <p:pic>
                    <p:nvPicPr>
                      <p:cNvPr id="0" name=""/>
                      <p:cNvPicPr/>
                      <p:nvPr/>
                    </p:nvPicPr>
                    <p:blipFill>
                      <a:blip r:embed="rId4"/>
                      <a:stretch>
                        <a:fillRect/>
                      </a:stretch>
                    </p:blipFill>
                    <p:spPr>
                      <a:xfrm>
                        <a:off x="3675063" y="2667000"/>
                        <a:ext cx="2486025" cy="1123950"/>
                      </a:xfrm>
                      <a:prstGeom prst="rect">
                        <a:avLst/>
                      </a:prstGeom>
                    </p:spPr>
                  </p:pic>
                </p:oleObj>
              </mc:Fallback>
            </mc:AlternateContent>
          </a:graphicData>
        </a:graphic>
      </p:graphicFrame>
    </p:spTree>
    <p:extLst>
      <p:ext uri="{BB962C8B-B14F-4D97-AF65-F5344CB8AC3E}">
        <p14:creationId xmlns:p14="http://schemas.microsoft.com/office/powerpoint/2010/main" val="2573503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One-Sixth Tailed Test</a:t>
            </a:r>
          </a:p>
        </p:txBody>
      </p:sp>
      <p:sp>
        <p:nvSpPr>
          <p:cNvPr id="3" name="Content Placeholder 2"/>
          <p:cNvSpPr>
            <a:spLocks noGrp="1"/>
          </p:cNvSpPr>
          <p:nvPr>
            <p:ph idx="1"/>
          </p:nvPr>
        </p:nvSpPr>
        <p:spPr/>
        <p:txBody>
          <a:bodyPr/>
          <a:lstStyle/>
          <a:p>
            <a:r>
              <a:rPr lang="en-US" dirty="0"/>
              <a:t>But what if you correctly predicted that</a:t>
            </a:r>
            <a:br>
              <a:rPr lang="en-US" dirty="0"/>
            </a:br>
            <a:r>
              <a:rPr lang="en-US" i="1" dirty="0"/>
              <a:t>p</a:t>
            </a:r>
            <a:r>
              <a:rPr lang="en-US" i="1" baseline="-25000" dirty="0"/>
              <a:t>1</a:t>
            </a:r>
            <a:r>
              <a:rPr lang="en-US" dirty="0"/>
              <a:t> &gt; </a:t>
            </a:r>
            <a:r>
              <a:rPr lang="en-US" i="1" dirty="0"/>
              <a:t>p</a:t>
            </a:r>
            <a:r>
              <a:rPr lang="en-US" i="1" baseline="-25000" dirty="0"/>
              <a:t>2</a:t>
            </a:r>
            <a:r>
              <a:rPr lang="en-US" dirty="0"/>
              <a:t> &gt; </a:t>
            </a:r>
            <a:r>
              <a:rPr lang="en-US" i="1" dirty="0"/>
              <a:t>p</a:t>
            </a:r>
            <a:r>
              <a:rPr lang="en-US" i="1" baseline="-25000" dirty="0"/>
              <a:t>3</a:t>
            </a:r>
            <a:r>
              <a:rPr lang="en-US" dirty="0"/>
              <a:t> ?</a:t>
            </a:r>
          </a:p>
          <a:p>
            <a:r>
              <a:rPr lang="en-US" dirty="0"/>
              <a:t>There are 3! = 6 ways of ordering three things, so you have a 1/6 chance of correctly predicting if just guessing.</a:t>
            </a:r>
          </a:p>
          <a:p>
            <a:r>
              <a:rPr lang="en-US" dirty="0"/>
              <a:t>Accordingly, the appropriate joint probability is the one-tailed </a:t>
            </a:r>
            <a:r>
              <a:rPr lang="en-US" i="1" dirty="0"/>
              <a:t>p</a:t>
            </a:r>
            <a:r>
              <a:rPr lang="en-US" dirty="0"/>
              <a:t> divided by 6.</a:t>
            </a:r>
          </a:p>
        </p:txBody>
      </p:sp>
    </p:spTree>
    <p:extLst>
      <p:ext uri="{BB962C8B-B14F-4D97-AF65-F5344CB8AC3E}">
        <p14:creationId xmlns:p14="http://schemas.microsoft.com/office/powerpoint/2010/main" val="3432422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One-Way Chi-Square</a:t>
            </a:r>
          </a:p>
        </p:txBody>
      </p:sp>
      <p:sp>
        <p:nvSpPr>
          <p:cNvPr id="3" name="Content Placeholder 2"/>
          <p:cNvSpPr>
            <a:spLocks noGrp="1"/>
          </p:cNvSpPr>
          <p:nvPr>
            <p:ph idx="1"/>
          </p:nvPr>
        </p:nvSpPr>
        <p:spPr/>
        <p:txBody>
          <a:bodyPr/>
          <a:lstStyle/>
          <a:p>
            <a:r>
              <a:rPr lang="en-US" dirty="0"/>
              <a:t>The null describes a binomial or multinomial distribution.</a:t>
            </a:r>
          </a:p>
          <a:p>
            <a:r>
              <a:rPr lang="en-US" dirty="0"/>
              <a:t>For example,  consider the null that Professor Karl gives twice as many C’s as B’s, twice as many B’s as A’s, just as many D’s as B’s, and just as many F’s as A’s in his undergraduate statistics classes</a:t>
            </a:r>
          </a:p>
        </p:txBody>
      </p:sp>
    </p:spTree>
    <p:extLst>
      <p:ext uri="{BB962C8B-B14F-4D97-AF65-F5344CB8AC3E}">
        <p14:creationId xmlns:p14="http://schemas.microsoft.com/office/powerpoint/2010/main" val="1908324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458200" cy="5257800"/>
          </a:xfrm>
        </p:spPr>
        <p:txBody>
          <a:bodyPr/>
          <a:lstStyle/>
          <a:p>
            <a:pPr lvl="1">
              <a:buFont typeface="Wingdings" pitchFamily="2" charset="2"/>
              <a:buChar char="Ø"/>
            </a:pPr>
            <a:r>
              <a:rPr lang="en-US" i="1" dirty="0" err="1"/>
              <a:t>p</a:t>
            </a:r>
            <a:r>
              <a:rPr lang="en-US" i="1" baseline="-25000" dirty="0" err="1"/>
              <a:t>A</a:t>
            </a:r>
            <a:r>
              <a:rPr lang="en-US" dirty="0"/>
              <a:t> =</a:t>
            </a:r>
            <a:r>
              <a:rPr lang="en-US" i="1" dirty="0"/>
              <a:t> p</a:t>
            </a:r>
            <a:r>
              <a:rPr lang="en-US" i="1" baseline="-25000" dirty="0"/>
              <a:t>F</a:t>
            </a:r>
            <a:r>
              <a:rPr lang="en-US" i="1" dirty="0"/>
              <a:t> </a:t>
            </a:r>
            <a:r>
              <a:rPr lang="en-US" dirty="0"/>
              <a:t>= .1</a:t>
            </a:r>
          </a:p>
          <a:p>
            <a:pPr lvl="1">
              <a:buFont typeface="Wingdings" pitchFamily="2" charset="2"/>
              <a:buChar char="Ø"/>
            </a:pPr>
            <a:r>
              <a:rPr lang="en-US" i="1" dirty="0" err="1"/>
              <a:t>p</a:t>
            </a:r>
            <a:r>
              <a:rPr lang="en-US" i="1" baseline="-25000" dirty="0" err="1"/>
              <a:t>B</a:t>
            </a:r>
            <a:r>
              <a:rPr lang="en-US" dirty="0"/>
              <a:t> = </a:t>
            </a:r>
            <a:r>
              <a:rPr lang="en-US" i="1" dirty="0" err="1"/>
              <a:t>p</a:t>
            </a:r>
            <a:r>
              <a:rPr lang="en-US" i="1" baseline="-25000" dirty="0" err="1"/>
              <a:t>D</a:t>
            </a:r>
            <a:r>
              <a:rPr lang="en-US" dirty="0"/>
              <a:t> = .2</a:t>
            </a:r>
          </a:p>
          <a:p>
            <a:pPr lvl="1">
              <a:buFont typeface="Wingdings" pitchFamily="2" charset="2"/>
              <a:buChar char="Ø"/>
            </a:pPr>
            <a:r>
              <a:rPr lang="en-US" i="1" dirty="0" err="1"/>
              <a:t>p</a:t>
            </a:r>
            <a:r>
              <a:rPr lang="en-US" i="1" baseline="-25000" dirty="0" err="1"/>
              <a:t>C</a:t>
            </a:r>
            <a:r>
              <a:rPr lang="en-US" dirty="0"/>
              <a:t> = .4</a:t>
            </a:r>
          </a:p>
          <a:p>
            <a:r>
              <a:rPr lang="en-US" dirty="0"/>
              <a:t>The observed frequencies are A: 6,  B: 24,   C: 50,  D: 10, and  F: 10.  </a:t>
            </a:r>
            <a:r>
              <a:rPr lang="en-US" i="1" dirty="0"/>
              <a:t>N</a:t>
            </a:r>
            <a:r>
              <a:rPr lang="en-US" dirty="0"/>
              <a:t> = 100.</a:t>
            </a:r>
          </a:p>
          <a:p>
            <a:r>
              <a:rPr lang="en-US" dirty="0"/>
              <a:t>The expected frequencies are A: 10, B: 20, C: 40, D: 20, and F: 10.</a:t>
            </a:r>
          </a:p>
          <a:p>
            <a:endParaRPr lang="en-US" dirty="0"/>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574471343"/>
              </p:ext>
            </p:extLst>
          </p:nvPr>
        </p:nvGraphicFramePr>
        <p:xfrm>
          <a:off x="2018148" y="5410200"/>
          <a:ext cx="4839852" cy="1219200"/>
        </p:xfrm>
        <a:graphic>
          <a:graphicData uri="http://schemas.openxmlformats.org/presentationml/2006/ole">
            <mc:AlternateContent xmlns:mc="http://schemas.openxmlformats.org/markup-compatibility/2006">
              <mc:Choice xmlns:v="urn:schemas-microsoft-com:vml" Requires="v">
                <p:oleObj spid="_x0000_s20493" name="Equation" r:id="rId3" imgW="1663560" imgH="419040" progId="Equation.3">
                  <p:embed/>
                </p:oleObj>
              </mc:Choice>
              <mc:Fallback>
                <p:oleObj name="Equation" r:id="rId3" imgW="1663560" imgH="419040" progId="Equation.3">
                  <p:embed/>
                  <p:pic>
                    <p:nvPicPr>
                      <p:cNvPr id="0" name=""/>
                      <p:cNvPicPr/>
                      <p:nvPr/>
                    </p:nvPicPr>
                    <p:blipFill>
                      <a:blip r:embed="rId4"/>
                      <a:stretch>
                        <a:fillRect/>
                      </a:stretch>
                    </p:blipFill>
                    <p:spPr>
                      <a:xfrm>
                        <a:off x="2018148" y="5410200"/>
                        <a:ext cx="4839852" cy="1219200"/>
                      </a:xfrm>
                      <a:prstGeom prst="rect">
                        <a:avLst/>
                      </a:prstGeom>
                    </p:spPr>
                  </p:pic>
                </p:oleObj>
              </mc:Fallback>
            </mc:AlternateContent>
          </a:graphicData>
        </a:graphic>
      </p:graphicFrame>
    </p:spTree>
    <p:extLst>
      <p:ext uri="{BB962C8B-B14F-4D97-AF65-F5344CB8AC3E}">
        <p14:creationId xmlns:p14="http://schemas.microsoft.com/office/powerpoint/2010/main" val="3207364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a:sym typeface="Symbol"/>
              </a:rPr>
              <a:t></a:t>
            </a:r>
            <a:r>
              <a:rPr lang="en-US" i="1" baseline="30000" dirty="0"/>
              <a:t>2</a:t>
            </a:r>
            <a:r>
              <a:rPr lang="en-US" dirty="0"/>
              <a:t> = 1.6 + 0.8 + 2.5 + 5 + 0 = 9.9; </a:t>
            </a:r>
          </a:p>
          <a:p>
            <a:r>
              <a:rPr lang="en-US" i="1" dirty="0" err="1"/>
              <a:t>df</a:t>
            </a:r>
            <a:r>
              <a:rPr lang="en-US" dirty="0"/>
              <a:t> = </a:t>
            </a:r>
            <a:r>
              <a:rPr lang="en-US" i="1" dirty="0"/>
              <a:t>k</a:t>
            </a:r>
            <a:r>
              <a:rPr lang="en-US" dirty="0"/>
              <a:t> - 1 = 4,  </a:t>
            </a:r>
            <a:r>
              <a:rPr lang="en-US" i="1" dirty="0"/>
              <a:t>p</a:t>
            </a:r>
            <a:r>
              <a:rPr lang="en-US" dirty="0"/>
              <a:t> = .042</a:t>
            </a:r>
          </a:p>
          <a:p>
            <a:r>
              <a:rPr lang="en-US" dirty="0"/>
              <a:t>We reject the null.</a:t>
            </a:r>
          </a:p>
          <a:p>
            <a:r>
              <a:rPr lang="en-US" dirty="0"/>
              <a:t>We could break up the omnibus null into smaller pieces and test them too.</a:t>
            </a:r>
          </a:p>
          <a:p>
            <a:pPr marL="342900" lvl="1" indent="-342900">
              <a:buFontTx/>
              <a:buChar char="•"/>
            </a:pPr>
            <a:r>
              <a:rPr lang="en-US" sz="3200" dirty="0"/>
              <a:t>For example, test the hypothesis that</a:t>
            </a:r>
            <a:br>
              <a:rPr lang="en-US" sz="3200" dirty="0"/>
            </a:br>
            <a:r>
              <a:rPr lang="en-US" sz="3200" i="1" dirty="0" err="1"/>
              <a:t>p</a:t>
            </a:r>
            <a:r>
              <a:rPr lang="en-US" sz="3200" i="1" baseline="-25000" dirty="0" err="1"/>
              <a:t>C</a:t>
            </a:r>
            <a:r>
              <a:rPr lang="en-US" sz="3200" dirty="0"/>
              <a:t> = .4,</a:t>
            </a:r>
          </a:p>
          <a:p>
            <a:pPr marL="342900" lvl="1" indent="-342900">
              <a:buFontTx/>
              <a:buChar char="•"/>
            </a:pPr>
            <a:r>
              <a:rPr lang="en-US" sz="3200" dirty="0"/>
              <a:t>or the hypothesis that </a:t>
            </a:r>
            <a:r>
              <a:rPr lang="en-US" sz="3200" i="1" dirty="0" err="1"/>
              <a:t>p</a:t>
            </a:r>
            <a:r>
              <a:rPr lang="en-US" sz="3200" i="1" baseline="-25000" dirty="0" err="1"/>
              <a:t>C</a:t>
            </a:r>
            <a:r>
              <a:rPr lang="en-US" sz="3200" dirty="0"/>
              <a:t> = 2 x </a:t>
            </a:r>
            <a:r>
              <a:rPr lang="en-US" sz="3200" i="1" dirty="0" err="1"/>
              <a:t>p</a:t>
            </a:r>
            <a:r>
              <a:rPr lang="en-US" sz="3200" i="1" baseline="-25000" dirty="0" err="1"/>
              <a:t>B</a:t>
            </a:r>
            <a:r>
              <a:rPr lang="en-US" sz="3200" dirty="0"/>
              <a:t>.</a:t>
            </a:r>
          </a:p>
          <a:p>
            <a:endParaRPr lang="en-US" dirty="0"/>
          </a:p>
        </p:txBody>
      </p:sp>
    </p:spTree>
    <p:extLst>
      <p:ext uri="{BB962C8B-B14F-4D97-AF65-F5344CB8AC3E}">
        <p14:creationId xmlns:p14="http://schemas.microsoft.com/office/powerpoint/2010/main" val="41969594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Pearson Chi-Square Test for Contingency Tables</a:t>
            </a:r>
            <a:endParaRPr lang="en-US" dirty="0">
              <a:solidFill>
                <a:srgbClr val="7030A0"/>
              </a:solidFill>
            </a:endParaRPr>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endParaRPr lang="en-US" dirty="0"/>
          </a:p>
          <a:p>
            <a:r>
              <a:rPr lang="en-US" dirty="0"/>
              <a:t>H</a:t>
            </a:r>
            <a:r>
              <a:rPr lang="en-US" baseline="-25000" dirty="0"/>
              <a:t>0</a:t>
            </a:r>
            <a:r>
              <a:rPr lang="en-US" dirty="0"/>
              <a:t>:  A and B are independent (</a:t>
            </a:r>
            <a:r>
              <a:rPr lang="el-GR" dirty="0"/>
              <a:t>ϕ</a:t>
            </a:r>
            <a:r>
              <a:rPr lang="en-US" dirty="0"/>
              <a:t> = 0)</a:t>
            </a:r>
          </a:p>
          <a:p>
            <a:r>
              <a:rPr lang="en-US" dirty="0"/>
              <a:t>H</a:t>
            </a:r>
            <a:r>
              <a:rPr lang="en-US" baseline="-25000" dirty="0"/>
              <a:t>1</a:t>
            </a:r>
            <a:r>
              <a:rPr lang="en-US" dirty="0"/>
              <a:t>:  A and B are correlated (</a:t>
            </a:r>
            <a:r>
              <a:rPr lang="el-GR" dirty="0"/>
              <a:t>ϕ</a:t>
            </a:r>
            <a:r>
              <a:rPr lang="en-US" dirty="0"/>
              <a:t> ≠ 0)</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111" y="1600200"/>
            <a:ext cx="8177778" cy="2730159"/>
          </a:xfrm>
          <a:prstGeom prst="rect">
            <a:avLst/>
          </a:prstGeom>
        </p:spPr>
      </p:pic>
    </p:spTree>
    <p:extLst>
      <p:ext uri="{BB962C8B-B14F-4D97-AF65-F5344CB8AC3E}">
        <p14:creationId xmlns:p14="http://schemas.microsoft.com/office/powerpoint/2010/main" val="5867427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rgbClr val="7030A0"/>
              </a:solidFill>
            </a:endParaRPr>
          </a:p>
        </p:txBody>
      </p:sp>
      <p:sp>
        <p:nvSpPr>
          <p:cNvPr id="3" name="Content Placeholder 2"/>
          <p:cNvSpPr>
            <a:spLocks noGrp="1"/>
          </p:cNvSpPr>
          <p:nvPr>
            <p:ph idx="1"/>
          </p:nvPr>
        </p:nvSpPr>
        <p:spPr/>
        <p:txBody>
          <a:bodyPr/>
          <a:lstStyle/>
          <a:p>
            <a:endParaRPr lang="en-US" dirty="0"/>
          </a:p>
          <a:p>
            <a:endParaRPr lang="en-US" dirty="0"/>
          </a:p>
          <a:p>
            <a:endParaRPr lang="en-US" dirty="0"/>
          </a:p>
          <a:p>
            <a:r>
              <a:rPr lang="en-US" dirty="0"/>
              <a:t>The marginal probabilities of being chewed are .3 chewed, .7 not.</a:t>
            </a:r>
          </a:p>
          <a:p>
            <a:r>
              <a:rPr lang="en-US" dirty="0"/>
              <a:t>The marginal probabilities for gender of the owner are .5, .5.</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3111" y="533400"/>
            <a:ext cx="8177778" cy="2730159"/>
          </a:xfrm>
          <a:prstGeom prst="rect">
            <a:avLst/>
          </a:prstGeom>
        </p:spPr>
      </p:pic>
    </p:spTree>
    <p:extLst>
      <p:ext uri="{BB962C8B-B14F-4D97-AF65-F5344CB8AC3E}">
        <p14:creationId xmlns:p14="http://schemas.microsoft.com/office/powerpoint/2010/main" val="824711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rgbClr val="7030A0"/>
              </a:solidFill>
            </a:endParaRPr>
          </a:p>
        </p:txBody>
      </p:sp>
      <p:sp>
        <p:nvSpPr>
          <p:cNvPr id="3" name="Content Placeholder 2"/>
          <p:cNvSpPr>
            <a:spLocks noGrp="1"/>
          </p:cNvSpPr>
          <p:nvPr>
            <p:ph idx="1"/>
          </p:nvPr>
        </p:nvSpPr>
        <p:spPr/>
        <p:txBody>
          <a:bodyPr/>
          <a:lstStyle/>
          <a:p>
            <a:endParaRPr lang="en-US" dirty="0"/>
          </a:p>
          <a:p>
            <a:endParaRPr lang="en-US" dirty="0"/>
          </a:p>
          <a:p>
            <a:endParaRPr lang="en-US" dirty="0"/>
          </a:p>
          <a:p>
            <a:r>
              <a:rPr lang="en-US" dirty="0"/>
              <a:t>For each cell, the (expected probability) is (A = a) </a:t>
            </a:r>
            <a:r>
              <a:rPr lang="en-US" dirty="0">
                <a:sym typeface="Symbol"/>
              </a:rPr>
              <a:t></a:t>
            </a:r>
            <a:r>
              <a:rPr lang="en-US" dirty="0"/>
              <a:t> (B = b) under the null</a:t>
            </a:r>
          </a:p>
          <a:p>
            <a:r>
              <a:rPr lang="en-US" dirty="0"/>
              <a:t>Remember the multiplication rule under the assumption of independence?</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4208" y="622885"/>
            <a:ext cx="7987302" cy="2590476"/>
          </a:xfrm>
          <a:prstGeom prst="rect">
            <a:avLst/>
          </a:prstGeom>
        </p:spPr>
      </p:pic>
    </p:spTree>
    <p:extLst>
      <p:ext uri="{BB962C8B-B14F-4D97-AF65-F5344CB8AC3E}">
        <p14:creationId xmlns:p14="http://schemas.microsoft.com/office/powerpoint/2010/main" val="1196418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solidFill>
                <a:srgbClr val="7030A0"/>
              </a:solidFill>
            </a:endParaRPr>
          </a:p>
        </p:txBody>
      </p:sp>
      <p:sp>
        <p:nvSpPr>
          <p:cNvPr id="3" name="Content Placeholder 2"/>
          <p:cNvSpPr>
            <a:spLocks noGrp="1"/>
          </p:cNvSpPr>
          <p:nvPr>
            <p:ph idx="1"/>
          </p:nvPr>
        </p:nvSpPr>
        <p:spPr/>
        <p:txBody>
          <a:bodyPr/>
          <a:lstStyle/>
          <a:p>
            <a:endParaRPr lang="en-US" dirty="0"/>
          </a:p>
          <a:p>
            <a:endParaRPr lang="en-US" dirty="0"/>
          </a:p>
          <a:p>
            <a:endParaRPr lang="en-US" dirty="0"/>
          </a:p>
          <a:p>
            <a:r>
              <a:rPr lang="en-US" dirty="0"/>
              <a:t>For each cell, the (expected frequency) is the expected probability times </a:t>
            </a:r>
            <a:r>
              <a:rPr lang="en-US" i="1" dirty="0"/>
              <a:t>N</a:t>
            </a:r>
            <a:r>
              <a:rPr lang="en-US" dirty="0"/>
              <a:t>.</a:t>
            </a:r>
          </a:p>
          <a:p>
            <a:r>
              <a:rPr lang="en-US" dirty="0"/>
              <a:t>Shortcut:  E = row count (column count) / total </a:t>
            </a:r>
            <a:r>
              <a:rPr lang="en-US" i="1" dirty="0"/>
              <a:t>N</a:t>
            </a:r>
            <a:r>
              <a:rPr lang="en-US" dirty="0"/>
              <a:t>.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611" y="288908"/>
            <a:ext cx="8038096" cy="2730159"/>
          </a:xfrm>
          <a:prstGeom prst="rect">
            <a:avLst/>
          </a:prstGeom>
        </p:spPr>
      </p:pic>
    </p:spTree>
    <p:extLst>
      <p:ext uri="{BB962C8B-B14F-4D97-AF65-F5344CB8AC3E}">
        <p14:creationId xmlns:p14="http://schemas.microsoft.com/office/powerpoint/2010/main" val="20053054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r>
              <a:rPr lang="en-US" i="1" dirty="0" err="1"/>
              <a:t>df</a:t>
            </a:r>
            <a:r>
              <a:rPr lang="en-US" dirty="0"/>
              <a:t> = (# rows - 1)(# cols - 1) = (1)(1) = 1</a:t>
            </a:r>
          </a:p>
          <a:p>
            <a:r>
              <a:rPr lang="en-US" i="1" dirty="0"/>
              <a:t>p</a:t>
            </a:r>
            <a:r>
              <a:rPr lang="en-US" dirty="0"/>
              <a:t> = .029</a:t>
            </a:r>
          </a:p>
        </p:txBody>
      </p:sp>
      <p:graphicFrame>
        <p:nvGraphicFramePr>
          <p:cNvPr id="4" name="Object 3"/>
          <p:cNvGraphicFramePr>
            <a:graphicFrameLocks noChangeAspect="1"/>
          </p:cNvGraphicFramePr>
          <p:nvPr>
            <p:extLst>
              <p:ext uri="{D42A27DB-BD31-4B8C-83A1-F6EECF244321}">
                <p14:modId xmlns:p14="http://schemas.microsoft.com/office/powerpoint/2010/main" val="1751052786"/>
              </p:ext>
            </p:extLst>
          </p:nvPr>
        </p:nvGraphicFramePr>
        <p:xfrm>
          <a:off x="609600" y="1447800"/>
          <a:ext cx="7920753" cy="2393950"/>
        </p:xfrm>
        <a:graphic>
          <a:graphicData uri="http://schemas.openxmlformats.org/presentationml/2006/ole">
            <mc:AlternateContent xmlns:mc="http://schemas.openxmlformats.org/markup-compatibility/2006">
              <mc:Choice xmlns:v="urn:schemas-microsoft-com:vml" Requires="v">
                <p:oleObj spid="_x0000_s12367" name="Equation" r:id="rId3" imgW="2857320" imgH="863280" progId="Equation.3">
                  <p:embed/>
                </p:oleObj>
              </mc:Choice>
              <mc:Fallback>
                <p:oleObj name="Equation" r:id="rId3" imgW="2857320" imgH="863280" progId="Equation.3">
                  <p:embed/>
                  <p:pic>
                    <p:nvPicPr>
                      <p:cNvPr id="0" name=""/>
                      <p:cNvPicPr/>
                      <p:nvPr/>
                    </p:nvPicPr>
                    <p:blipFill>
                      <a:blip r:embed="rId4"/>
                      <a:stretch>
                        <a:fillRect/>
                      </a:stretch>
                    </p:blipFill>
                    <p:spPr>
                      <a:xfrm>
                        <a:off x="609600" y="1447800"/>
                        <a:ext cx="7920753" cy="2393950"/>
                      </a:xfrm>
                      <a:prstGeom prst="rect">
                        <a:avLst/>
                      </a:prstGeom>
                    </p:spPr>
                  </p:pic>
                </p:oleObj>
              </mc:Fallback>
            </mc:AlternateContent>
          </a:graphicData>
        </a:graphic>
      </p:graphicFrame>
    </p:spTree>
    <p:extLst>
      <p:ext uri="{BB962C8B-B14F-4D97-AF65-F5344CB8AC3E}">
        <p14:creationId xmlns:p14="http://schemas.microsoft.com/office/powerpoint/2010/main" val="2851347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762000"/>
            <a:ext cx="8305800" cy="3970318"/>
          </a:xfrm>
          <a:prstGeom prst="rect">
            <a:avLst/>
          </a:prstGeom>
        </p:spPr>
        <p:txBody>
          <a:bodyPr wrap="square">
            <a:spAutoFit/>
          </a:bodyPr>
          <a:lstStyle/>
          <a:p>
            <a:r>
              <a:rPr lang="en-US" sz="3600" dirty="0"/>
              <a:t>	Shoes owned by male members of the commune were significantly more likely to be chewed by the dog (40%) than were shoes owned by female members of the commune (20%), </a:t>
            </a:r>
            <a:r>
              <a:rPr lang="en-US" sz="3600" i="1" dirty="0">
                <a:sym typeface="Symbol"/>
              </a:rPr>
              <a:t></a:t>
            </a:r>
            <a:r>
              <a:rPr lang="en-US" sz="3600" i="1" baseline="30000" dirty="0"/>
              <a:t>2</a:t>
            </a:r>
            <a:r>
              <a:rPr lang="en-US" sz="3600" dirty="0"/>
              <a:t>(1, </a:t>
            </a:r>
            <a:r>
              <a:rPr lang="en-US" sz="3600" i="1" dirty="0"/>
              <a:t>N</a:t>
            </a:r>
            <a:r>
              <a:rPr lang="en-US" sz="3600" dirty="0"/>
              <a:t> = 100) = 4.762, </a:t>
            </a:r>
            <a:r>
              <a:rPr lang="en-US" sz="3600" i="1" dirty="0"/>
              <a:t>p</a:t>
            </a:r>
            <a:r>
              <a:rPr lang="en-US" sz="3600" dirty="0"/>
              <a:t> = .029, odds ratio = 2.67, 95% CI [1.09, 6.02].</a:t>
            </a:r>
          </a:p>
        </p:txBody>
      </p:sp>
    </p:spTree>
    <p:extLst>
      <p:ext uri="{BB962C8B-B14F-4D97-AF65-F5344CB8AC3E}">
        <p14:creationId xmlns:p14="http://schemas.microsoft.com/office/powerpoint/2010/main" val="3433531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sym typeface="Symbol"/>
              </a:rPr>
              <a:t></a:t>
            </a:r>
            <a:r>
              <a:rPr lang="en-US" b="1" baseline="30000" dirty="0">
                <a:solidFill>
                  <a:srgbClr val="7030A0"/>
                </a:solidFill>
                <a:sym typeface="Symbol"/>
              </a:rPr>
              <a:t>2</a:t>
            </a:r>
            <a:r>
              <a:rPr lang="en-US" b="1" dirty="0">
                <a:solidFill>
                  <a:srgbClr val="7030A0"/>
                </a:solidFill>
                <a:sym typeface="Symbol"/>
              </a:rPr>
              <a:t> on 2 </a:t>
            </a:r>
            <a:r>
              <a:rPr lang="en-US" b="1" i="1" dirty="0" err="1">
                <a:solidFill>
                  <a:srgbClr val="7030A0"/>
                </a:solidFill>
                <a:sym typeface="Symbol"/>
              </a:rPr>
              <a:t>df</a:t>
            </a:r>
            <a:endParaRPr lang="en-US" b="1" i="1" dirty="0">
              <a:solidFill>
                <a:srgbClr val="7030A0"/>
              </a:solidFill>
            </a:endParaRPr>
          </a:p>
        </p:txBody>
      </p:sp>
      <p:sp>
        <p:nvSpPr>
          <p:cNvPr id="3" name="Content Placeholder 2"/>
          <p:cNvSpPr>
            <a:spLocks noGrp="1"/>
          </p:cNvSpPr>
          <p:nvPr>
            <p:ph idx="1"/>
          </p:nvPr>
        </p:nvSpPr>
        <p:spPr>
          <a:xfrm>
            <a:off x="457200" y="1600200"/>
            <a:ext cx="8229600" cy="5105400"/>
          </a:xfrm>
        </p:spPr>
        <p:txBody>
          <a:bodyPr/>
          <a:lstStyle/>
          <a:p>
            <a:r>
              <a:rPr lang="en-US" dirty="0"/>
              <a:t>From a normally distribution population, draw two scores.</a:t>
            </a:r>
          </a:p>
          <a:p>
            <a:r>
              <a:rPr lang="en-US" dirty="0"/>
              <a:t>Transform each to </a:t>
            </a:r>
            <a:r>
              <a:rPr lang="en-US" i="1" dirty="0"/>
              <a:t>z</a:t>
            </a:r>
            <a:r>
              <a:rPr lang="en-US" i="1" baseline="30000" dirty="0"/>
              <a:t>2</a:t>
            </a:r>
            <a:endParaRPr lang="en-US" i="1" dirty="0"/>
          </a:p>
          <a:p>
            <a:r>
              <a:rPr lang="en-US" dirty="0"/>
              <a:t>Sum the two </a:t>
            </a:r>
            <a:r>
              <a:rPr lang="en-US" i="1" dirty="0"/>
              <a:t>z</a:t>
            </a:r>
            <a:r>
              <a:rPr lang="en-US" i="1" baseline="30000" dirty="0"/>
              <a:t>2</a:t>
            </a:r>
            <a:r>
              <a:rPr lang="en-US" dirty="0"/>
              <a:t> scores and record that sum</a:t>
            </a:r>
          </a:p>
          <a:p>
            <a:r>
              <a:rPr lang="en-US" dirty="0"/>
              <a:t>Repeat this process an </a:t>
            </a:r>
            <a:r>
              <a:rPr lang="en-US" dirty="0" err="1"/>
              <a:t>uncountably</a:t>
            </a:r>
            <a:r>
              <a:rPr lang="en-US" dirty="0"/>
              <a:t> large number of times.</a:t>
            </a:r>
          </a:p>
          <a:p>
            <a:r>
              <a:rPr lang="en-US" dirty="0"/>
              <a:t>The resulting sampling distribution is chi-square on two degrees of freedom.</a:t>
            </a:r>
          </a:p>
        </p:txBody>
      </p:sp>
    </p:spTree>
    <p:extLst>
      <p:ext uri="{BB962C8B-B14F-4D97-AF65-F5344CB8AC3E}">
        <p14:creationId xmlns:p14="http://schemas.microsoft.com/office/powerpoint/2010/main" val="34823850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Yates Correction</a:t>
            </a:r>
          </a:p>
        </p:txBody>
      </p:sp>
      <p:sp>
        <p:nvSpPr>
          <p:cNvPr id="3" name="Content Placeholder 2"/>
          <p:cNvSpPr>
            <a:spLocks noGrp="1"/>
          </p:cNvSpPr>
          <p:nvPr>
            <p:ph idx="1"/>
          </p:nvPr>
        </p:nvSpPr>
        <p:spPr/>
        <p:txBody>
          <a:bodyPr/>
          <a:lstStyle/>
          <a:p>
            <a:r>
              <a:rPr lang="en-US" dirty="0"/>
              <a:t>Should not be made for contingency table analysis (2 x 2) with one </a:t>
            </a:r>
            <a:r>
              <a:rPr lang="en-US" i="1" dirty="0" err="1"/>
              <a:t>df</a:t>
            </a:r>
            <a:r>
              <a:rPr lang="en-US" i="1" dirty="0"/>
              <a:t> </a:t>
            </a:r>
            <a:r>
              <a:rPr lang="en-US" dirty="0"/>
              <a:t>unless</a:t>
            </a:r>
          </a:p>
          <a:p>
            <a:r>
              <a:rPr lang="en-US" dirty="0"/>
              <a:t>Both pairs of </a:t>
            </a:r>
            <a:r>
              <a:rPr lang="en-US" dirty="0" err="1"/>
              <a:t>marginals</a:t>
            </a:r>
            <a:r>
              <a:rPr lang="en-US" dirty="0"/>
              <a:t> (rows and cols) are fixed rather than random.</a:t>
            </a:r>
          </a:p>
          <a:p>
            <a:r>
              <a:rPr lang="en-US" dirty="0"/>
              <a:t>That is, across repeated samples the marginal probabilities would not vary.</a:t>
            </a:r>
          </a:p>
          <a:p>
            <a:r>
              <a:rPr lang="en-US" dirty="0"/>
              <a:t>Example:  For each variable score = 1 if below median, 2 if above median.</a:t>
            </a:r>
          </a:p>
        </p:txBody>
      </p:sp>
    </p:spTree>
    <p:extLst>
      <p:ext uri="{BB962C8B-B14F-4D97-AF65-F5344CB8AC3E}">
        <p14:creationId xmlns:p14="http://schemas.microsoft.com/office/powerpoint/2010/main" val="1638168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Fisher’s Exact Test</a:t>
            </a:r>
          </a:p>
        </p:txBody>
      </p:sp>
      <p:sp>
        <p:nvSpPr>
          <p:cNvPr id="3" name="Content Placeholder 2"/>
          <p:cNvSpPr>
            <a:spLocks noGrp="1"/>
          </p:cNvSpPr>
          <p:nvPr>
            <p:ph idx="1"/>
          </p:nvPr>
        </p:nvSpPr>
        <p:spPr/>
        <p:txBody>
          <a:bodyPr/>
          <a:lstStyle/>
          <a:p>
            <a:r>
              <a:rPr lang="en-US" dirty="0"/>
              <a:t>For 2 x 2 tables</a:t>
            </a:r>
          </a:p>
          <a:p>
            <a:r>
              <a:rPr lang="en-US" dirty="0"/>
              <a:t>Assumes that the </a:t>
            </a:r>
            <a:r>
              <a:rPr lang="en-US" dirty="0" err="1"/>
              <a:t>marginals</a:t>
            </a:r>
            <a:r>
              <a:rPr lang="en-US" dirty="0"/>
              <a:t> are fixed</a:t>
            </a:r>
          </a:p>
          <a:p>
            <a:r>
              <a:rPr lang="en-US" dirty="0"/>
              <a:t>The </a:t>
            </a:r>
            <a:r>
              <a:rPr lang="en-US" dirty="0" err="1"/>
              <a:t>marginals</a:t>
            </a:r>
            <a:r>
              <a:rPr lang="en-US" dirty="0"/>
              <a:t> are almost never fixed</a:t>
            </a:r>
          </a:p>
          <a:p>
            <a:r>
              <a:rPr lang="en-US" dirty="0"/>
              <a:t>So I avoid this procedure.</a:t>
            </a:r>
          </a:p>
        </p:txBody>
      </p:sp>
    </p:spTree>
    <p:extLst>
      <p:ext uri="{BB962C8B-B14F-4D97-AF65-F5344CB8AC3E}">
        <p14:creationId xmlns:p14="http://schemas.microsoft.com/office/powerpoint/2010/main" val="3241915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rgbClr val="7030A0"/>
                </a:solidFill>
              </a:rPr>
              <a:t>N</a:t>
            </a:r>
            <a:r>
              <a:rPr lang="en-US" b="1" dirty="0">
                <a:solidFill>
                  <a:srgbClr val="7030A0"/>
                </a:solidFill>
              </a:rPr>
              <a:t>-1 Chi-Square</a:t>
            </a:r>
          </a:p>
        </p:txBody>
      </p:sp>
      <p:sp>
        <p:nvSpPr>
          <p:cNvPr id="3" name="Content Placeholder 2"/>
          <p:cNvSpPr>
            <a:spLocks noGrp="1"/>
          </p:cNvSpPr>
          <p:nvPr>
            <p:ph idx="1"/>
          </p:nvPr>
        </p:nvSpPr>
        <p:spPr/>
        <p:txBody>
          <a:bodyPr/>
          <a:lstStyle/>
          <a:p>
            <a:r>
              <a:rPr lang="en-US" dirty="0"/>
              <a:t>For a 2 x 2 table</a:t>
            </a:r>
          </a:p>
          <a:p>
            <a:r>
              <a:rPr lang="en-US" dirty="0"/>
              <a:t>With small expected frequencies</a:t>
            </a:r>
          </a:p>
          <a:p>
            <a:r>
              <a:rPr lang="en-US" dirty="0"/>
              <a:t>The </a:t>
            </a:r>
            <a:r>
              <a:rPr lang="en-US" i="1" dirty="0"/>
              <a:t>N</a:t>
            </a:r>
            <a:r>
              <a:rPr lang="en-US" dirty="0"/>
              <a:t>-1 Chi-square may be preferable</a:t>
            </a:r>
          </a:p>
          <a:p>
            <a:r>
              <a:rPr lang="en-US" dirty="0"/>
              <a:t>Calculate it as (</a:t>
            </a:r>
            <a:r>
              <a:rPr lang="en-US" i="1" dirty="0"/>
              <a:t>N</a:t>
            </a:r>
            <a:r>
              <a:rPr lang="en-US" dirty="0"/>
              <a:t>-1)</a:t>
            </a:r>
            <a:r>
              <a:rPr lang="en-US" dirty="0">
                <a:sym typeface="Symbol"/>
              </a:rPr>
              <a:t></a:t>
            </a:r>
            <a:r>
              <a:rPr lang="en-US" baseline="30000" dirty="0">
                <a:sym typeface="Symbol"/>
              </a:rPr>
              <a:t>2</a:t>
            </a:r>
          </a:p>
          <a:p>
            <a:r>
              <a:rPr lang="en-US" dirty="0">
                <a:sym typeface="Symbol"/>
              </a:rPr>
              <a:t>This procedure may also be useful when </a:t>
            </a:r>
            <a:r>
              <a:rPr lang="en-US" dirty="0"/>
              <a:t>one (or both) of your classification variables can be considered to be ordinal</a:t>
            </a:r>
          </a:p>
        </p:txBody>
      </p:sp>
    </p:spTree>
    <p:extLst>
      <p:ext uri="{BB962C8B-B14F-4D97-AF65-F5344CB8AC3E}">
        <p14:creationId xmlns:p14="http://schemas.microsoft.com/office/powerpoint/2010/main" val="34025251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b="1" dirty="0"/>
              <a:t>Non-independence of Observations</a:t>
            </a:r>
          </a:p>
          <a:p>
            <a:r>
              <a:rPr lang="en-US" dirty="0"/>
              <a:t>Some observations are counted in more than one cell</a:t>
            </a:r>
          </a:p>
          <a:p>
            <a:r>
              <a:rPr lang="en-US" dirty="0"/>
              <a:t>Day/Night x Chamber</a:t>
            </a:r>
          </a:p>
          <a:p>
            <a:r>
              <a:rPr lang="en-US" dirty="0"/>
              <a:t>Counts = # lizards in each chamber</a:t>
            </a:r>
          </a:p>
          <a:p>
            <a:r>
              <a:rPr lang="en-US" dirty="0"/>
              <a:t>Was repeated across days</a:t>
            </a:r>
          </a:p>
          <a:p>
            <a:r>
              <a:rPr lang="en-US" dirty="0" err="1"/>
              <a:t>McNemar’s</a:t>
            </a:r>
            <a:r>
              <a:rPr lang="en-US" dirty="0"/>
              <a:t> test may be appropriate</a:t>
            </a:r>
          </a:p>
        </p:txBody>
      </p:sp>
      <p:sp>
        <p:nvSpPr>
          <p:cNvPr id="2" name="Title 1"/>
          <p:cNvSpPr>
            <a:spLocks noGrp="1"/>
          </p:cNvSpPr>
          <p:nvPr>
            <p:ph type="title"/>
          </p:nvPr>
        </p:nvSpPr>
        <p:spPr/>
        <p:txBody>
          <a:bodyPr/>
          <a:lstStyle/>
          <a:p>
            <a:r>
              <a:rPr lang="en-US" b="1" dirty="0">
                <a:solidFill>
                  <a:srgbClr val="7030A0"/>
                </a:solidFill>
              </a:rPr>
              <a:t>Misuses of Pearson </a:t>
            </a:r>
            <a:r>
              <a:rPr lang="en-US" b="1" i="1" dirty="0">
                <a:solidFill>
                  <a:srgbClr val="7030A0"/>
                </a:solidFill>
                <a:sym typeface="Symbol"/>
              </a:rPr>
              <a:t></a:t>
            </a:r>
            <a:r>
              <a:rPr lang="en-US" b="1" i="1" baseline="30000" dirty="0">
                <a:solidFill>
                  <a:srgbClr val="7030A0"/>
                </a:solidFill>
              </a:rPr>
              <a:t>2</a:t>
            </a:r>
            <a:r>
              <a:rPr lang="en-US" b="1" dirty="0">
                <a:solidFill>
                  <a:srgbClr val="7030A0"/>
                </a:solidFill>
              </a:rPr>
              <a:t> </a:t>
            </a:r>
          </a:p>
        </p:txBody>
      </p:sp>
    </p:spTree>
    <p:extLst>
      <p:ext uri="{BB962C8B-B14F-4D97-AF65-F5344CB8AC3E}">
        <p14:creationId xmlns:p14="http://schemas.microsoft.com/office/powerpoint/2010/main" val="29190302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Misuses of Pearson </a:t>
            </a:r>
            <a:r>
              <a:rPr lang="en-US" b="1" i="1" dirty="0">
                <a:solidFill>
                  <a:srgbClr val="7030A0"/>
                </a:solidFill>
                <a:sym typeface="Symbol"/>
              </a:rPr>
              <a:t></a:t>
            </a:r>
            <a:r>
              <a:rPr lang="en-US" b="1" i="1" baseline="30000" dirty="0">
                <a:solidFill>
                  <a:srgbClr val="7030A0"/>
                </a:solidFill>
              </a:rPr>
              <a:t>2</a:t>
            </a:r>
            <a:r>
              <a:rPr lang="en-US" b="1" dirty="0">
                <a:solidFill>
                  <a:srgbClr val="7030A0"/>
                </a:solidFill>
              </a:rPr>
              <a:t> </a:t>
            </a:r>
          </a:p>
        </p:txBody>
      </p:sp>
      <p:sp>
        <p:nvSpPr>
          <p:cNvPr id="3" name="Content Placeholder 2"/>
          <p:cNvSpPr>
            <a:spLocks noGrp="1"/>
          </p:cNvSpPr>
          <p:nvPr>
            <p:ph idx="1"/>
          </p:nvPr>
        </p:nvSpPr>
        <p:spPr/>
        <p:txBody>
          <a:bodyPr/>
          <a:lstStyle/>
          <a:p>
            <a:pPr marL="0" indent="0" algn="ctr">
              <a:buNone/>
            </a:pPr>
            <a:r>
              <a:rPr lang="en-US" b="1" dirty="0"/>
              <a:t>Failure to Include </a:t>
            </a:r>
            <a:r>
              <a:rPr lang="en-US" b="1" dirty="0" err="1"/>
              <a:t>Nonoccurrences</a:t>
            </a:r>
            <a:endParaRPr lang="en-US" b="1" dirty="0"/>
          </a:p>
          <a:p>
            <a:r>
              <a:rPr lang="en-US" dirty="0"/>
              <a:t>Does residence affect attitude about making Daylight Savings Time permanent?</a:t>
            </a:r>
          </a:p>
          <a:p>
            <a:r>
              <a:rPr lang="en-US" dirty="0"/>
              <a:t>We ask 20 urban residents and 20 rural.</a:t>
            </a:r>
          </a:p>
          <a:p>
            <a:endParaRPr lang="en-US" dirty="0"/>
          </a:p>
          <a:p>
            <a:endParaRPr lang="en-US" dirty="0"/>
          </a:p>
        </p:txBody>
      </p:sp>
    </p:spTree>
    <p:extLst>
      <p:ext uri="{BB962C8B-B14F-4D97-AF65-F5344CB8AC3E}">
        <p14:creationId xmlns:p14="http://schemas.microsoft.com/office/powerpoint/2010/main" val="33555351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We mistakenly test the null that half of those who favor permanent DST are urban and half rural.</a:t>
            </a:r>
          </a:p>
          <a:p>
            <a:endParaRPr lang="en-US" dirty="0"/>
          </a:p>
          <a:p>
            <a:endParaRPr lang="en-US" dirty="0"/>
          </a:p>
          <a:p>
            <a:endParaRPr lang="en-US" dirty="0"/>
          </a:p>
          <a:p>
            <a:endParaRPr lang="en-US" dirty="0">
              <a:sym typeface="Symbol"/>
            </a:endParaRPr>
          </a:p>
          <a:p>
            <a:r>
              <a:rPr lang="en-US" dirty="0">
                <a:sym typeface="Symbol"/>
              </a:rPr>
              <a:t></a:t>
            </a:r>
            <a:r>
              <a:rPr lang="en-US" baseline="30000" dirty="0"/>
              <a:t>2</a:t>
            </a:r>
            <a:r>
              <a:rPr lang="en-US" dirty="0"/>
              <a:t>(1, </a:t>
            </a:r>
            <a:r>
              <a:rPr lang="en-US" i="1" dirty="0"/>
              <a:t>N</a:t>
            </a:r>
            <a:r>
              <a:rPr lang="en-US" dirty="0"/>
              <a:t> = </a:t>
            </a:r>
            <a:r>
              <a:rPr lang="en-US" b="1" dirty="0"/>
              <a:t>28</a:t>
            </a:r>
            <a:r>
              <a:rPr lang="en-US" dirty="0"/>
              <a:t>) = 0.893, </a:t>
            </a:r>
            <a:r>
              <a:rPr lang="en-US" i="1" dirty="0"/>
              <a:t>p</a:t>
            </a:r>
            <a:r>
              <a:rPr lang="en-US" dirty="0"/>
              <a:t> = .35</a:t>
            </a:r>
          </a:p>
        </p:txBody>
      </p:sp>
      <p:graphicFrame>
        <p:nvGraphicFramePr>
          <p:cNvPr id="7" name="Table 6"/>
          <p:cNvGraphicFramePr>
            <a:graphicFrameLocks noGrp="1"/>
          </p:cNvGraphicFramePr>
          <p:nvPr>
            <p:extLst>
              <p:ext uri="{D42A27DB-BD31-4B8C-83A1-F6EECF244321}">
                <p14:modId xmlns:p14="http://schemas.microsoft.com/office/powerpoint/2010/main" val="1386338578"/>
              </p:ext>
            </p:extLst>
          </p:nvPr>
        </p:nvGraphicFramePr>
        <p:xfrm>
          <a:off x="1828800" y="3352800"/>
          <a:ext cx="5638800" cy="1705289"/>
        </p:xfrm>
        <a:graphic>
          <a:graphicData uri="http://schemas.openxmlformats.org/drawingml/2006/table">
            <a:tbl>
              <a:tblPr firstRow="1" firstCol="1" bandRow="1">
                <a:tableStyleId>{5C22544A-7EE6-4342-B048-85BDC9FD1C3A}</a:tableStyleId>
              </a:tblPr>
              <a:tblGrid>
                <a:gridCol w="1599265">
                  <a:extLst>
                    <a:ext uri="{9D8B030D-6E8A-4147-A177-3AD203B41FA5}">
                      <a16:colId xmlns:a16="http://schemas.microsoft.com/office/drawing/2014/main" val="20000"/>
                    </a:ext>
                  </a:extLst>
                </a:gridCol>
                <a:gridCol w="676927">
                  <a:extLst>
                    <a:ext uri="{9D8B030D-6E8A-4147-A177-3AD203B41FA5}">
                      <a16:colId xmlns:a16="http://schemas.microsoft.com/office/drawing/2014/main" val="20001"/>
                    </a:ext>
                  </a:extLst>
                </a:gridCol>
                <a:gridCol w="173061">
                  <a:extLst>
                    <a:ext uri="{9D8B030D-6E8A-4147-A177-3AD203B41FA5}">
                      <a16:colId xmlns:a16="http://schemas.microsoft.com/office/drawing/2014/main" val="20002"/>
                    </a:ext>
                  </a:extLst>
                </a:gridCol>
                <a:gridCol w="714512">
                  <a:extLst>
                    <a:ext uri="{9D8B030D-6E8A-4147-A177-3AD203B41FA5}">
                      <a16:colId xmlns:a16="http://schemas.microsoft.com/office/drawing/2014/main" val="20003"/>
                    </a:ext>
                  </a:extLst>
                </a:gridCol>
                <a:gridCol w="173061">
                  <a:extLst>
                    <a:ext uri="{9D8B030D-6E8A-4147-A177-3AD203B41FA5}">
                      <a16:colId xmlns:a16="http://schemas.microsoft.com/office/drawing/2014/main" val="20004"/>
                    </a:ext>
                  </a:extLst>
                </a:gridCol>
                <a:gridCol w="2301974">
                  <a:extLst>
                    <a:ext uri="{9D8B030D-6E8A-4147-A177-3AD203B41FA5}">
                      <a16:colId xmlns:a16="http://schemas.microsoft.com/office/drawing/2014/main" val="20005"/>
                    </a:ext>
                  </a:extLst>
                </a:gridCol>
              </a:tblGrid>
              <a:tr h="607113">
                <a:tc>
                  <a:txBody>
                    <a:bodyPr/>
                    <a:lstStyle/>
                    <a:p>
                      <a:pPr marL="0" marR="0" fontAlgn="base" hangingPunct="0">
                        <a:spcBef>
                          <a:spcPts val="300"/>
                        </a:spcBef>
                        <a:spcAft>
                          <a:spcPts val="300"/>
                        </a:spcAft>
                      </a:pPr>
                      <a:r>
                        <a:rPr lang="en-US" sz="2800" dirty="0">
                          <a:solidFill>
                            <a:schemeClr val="tx1"/>
                          </a:solidFill>
                          <a:effectLst/>
                        </a:rPr>
                        <a:t> </a:t>
                      </a:r>
                      <a:endParaRPr lang="en-US" sz="2800" dirty="0">
                        <a:solidFill>
                          <a:schemeClr val="tx1"/>
                        </a:solidFill>
                        <a:effectLst/>
                        <a:latin typeface="Arial"/>
                        <a:ea typeface="Times New Roman"/>
                        <a:cs typeface="Times New Roman"/>
                      </a:endParaRPr>
                    </a:p>
                  </a:txBody>
                  <a:tcPr marL="68580" marR="68580" marT="0" marB="0">
                    <a:lnR w="12700" cap="flat" cmpd="sng" algn="ctr">
                      <a:solidFill>
                        <a:srgbClr val="7030A0"/>
                      </a:solidFill>
                      <a:prstDash val="solid"/>
                      <a:round/>
                      <a:headEnd type="none" w="med" len="med"/>
                      <a:tailEnd type="none" w="med" len="med"/>
                    </a:lnR>
                    <a:lnB w="12700" cap="flat" cmpd="sng" algn="ctr">
                      <a:solidFill>
                        <a:srgbClr val="7030A0"/>
                      </a:solidFill>
                      <a:prstDash val="solid"/>
                      <a:round/>
                      <a:headEnd type="none" w="med" len="med"/>
                      <a:tailEnd type="none" w="med" len="med"/>
                    </a:lnB>
                    <a:noFill/>
                  </a:tcPr>
                </a:tc>
                <a:tc>
                  <a:txBody>
                    <a:bodyPr/>
                    <a:lstStyle/>
                    <a:p>
                      <a:pPr marL="0" marR="0" algn="ctr" fontAlgn="base" hangingPunct="0">
                        <a:spcBef>
                          <a:spcPts val="300"/>
                        </a:spcBef>
                        <a:spcAft>
                          <a:spcPts val="300"/>
                        </a:spcAft>
                      </a:pPr>
                      <a:r>
                        <a:rPr lang="en-US" sz="2800" dirty="0">
                          <a:solidFill>
                            <a:schemeClr val="tx1"/>
                          </a:solidFill>
                          <a:effectLst/>
                        </a:rPr>
                        <a:t>O</a:t>
                      </a:r>
                      <a:endParaRPr lang="en-US" sz="2800" dirty="0">
                        <a:solidFill>
                          <a:schemeClr val="tx1"/>
                        </a:solidFill>
                        <a:effectLst/>
                        <a:latin typeface="Arial"/>
                        <a:ea typeface="Times New Roman"/>
                        <a:cs typeface="Times New Roman"/>
                      </a:endParaRPr>
                    </a:p>
                  </a:txBody>
                  <a:tcPr marL="68580" marR="68580"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fontAlgn="base" hangingPunct="0">
                        <a:spcBef>
                          <a:spcPts val="300"/>
                        </a:spcBef>
                        <a:spcAft>
                          <a:spcPts val="300"/>
                        </a:spcAft>
                      </a:pPr>
                      <a:endParaRPr lang="en-US" sz="2800" dirty="0">
                        <a:solidFill>
                          <a:schemeClr val="tx1"/>
                        </a:solidFill>
                        <a:effectLst/>
                        <a:latin typeface="Arial"/>
                        <a:ea typeface="Times New Roman"/>
                        <a:cs typeface="Times New Roman"/>
                      </a:endParaRPr>
                    </a:p>
                  </a:txBody>
                  <a:tcPr marL="68580" marR="68580" marT="0" marB="0">
                    <a:lnL w="12700" cap="flat" cmpd="sng" algn="ctr">
                      <a:solidFill>
                        <a:srgbClr val="7030A0"/>
                      </a:solidFill>
                      <a:prstDash val="solid"/>
                      <a:round/>
                      <a:headEnd type="none" w="med" len="med"/>
                      <a:tailEnd type="none" w="med" len="med"/>
                    </a:lnL>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fontAlgn="base" hangingPunct="0">
                        <a:spcBef>
                          <a:spcPts val="300"/>
                        </a:spcBef>
                        <a:spcAft>
                          <a:spcPts val="300"/>
                        </a:spcAft>
                      </a:pPr>
                      <a:r>
                        <a:rPr lang="en-US" sz="2800" dirty="0">
                          <a:solidFill>
                            <a:schemeClr val="tx1"/>
                          </a:solidFill>
                          <a:effectLst/>
                        </a:rPr>
                        <a:t>E</a:t>
                      </a:r>
                      <a:endParaRPr lang="en-US" sz="2800" dirty="0">
                        <a:solidFill>
                          <a:schemeClr val="tx1"/>
                        </a:solidFill>
                        <a:effectLst/>
                        <a:latin typeface="Arial"/>
                        <a:ea typeface="Times New Roman"/>
                        <a:cs typeface="Times New Roman"/>
                      </a:endParaRPr>
                    </a:p>
                  </a:txBody>
                  <a:tcPr marL="68580" marR="68580" marT="0" marB="0">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fontAlgn="base" hangingPunct="0">
                        <a:spcBef>
                          <a:spcPts val="300"/>
                        </a:spcBef>
                        <a:spcAft>
                          <a:spcPts val="300"/>
                        </a:spcAft>
                      </a:pPr>
                      <a:endParaRPr lang="en-US" sz="2800" dirty="0">
                        <a:solidFill>
                          <a:schemeClr val="tx1"/>
                        </a:solidFill>
                        <a:effectLst/>
                        <a:latin typeface="Arial"/>
                        <a:ea typeface="Times New Roman"/>
                        <a:cs typeface="Times New Roman"/>
                      </a:endParaRPr>
                    </a:p>
                  </a:txBody>
                  <a:tcPr marL="68580" marR="68580" marT="0" marB="0">
                    <a:lnL w="12700" cap="flat" cmpd="sng" algn="ctr">
                      <a:solidFill>
                        <a:srgbClr val="7030A0"/>
                      </a:solidFill>
                      <a:prstDash val="solid"/>
                      <a:round/>
                      <a:headEnd type="none" w="med" len="med"/>
                      <a:tailEnd type="none" w="med" len="med"/>
                    </a:lnL>
                    <a:lnT w="12700" cap="flat" cmpd="sng" algn="ctr">
                      <a:solidFill>
                        <a:srgbClr val="990099"/>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fontAlgn="base" hangingPunct="0">
                        <a:spcBef>
                          <a:spcPts val="300"/>
                        </a:spcBef>
                        <a:spcAft>
                          <a:spcPts val="300"/>
                        </a:spcAft>
                      </a:pPr>
                      <a:r>
                        <a:rPr lang="en-US" sz="2800" dirty="0">
                          <a:solidFill>
                            <a:schemeClr val="tx1"/>
                          </a:solidFill>
                          <a:effectLst/>
                        </a:rPr>
                        <a:t>|O-E-.5|</a:t>
                      </a:r>
                      <a:r>
                        <a:rPr lang="en-US" sz="2800" baseline="30000" dirty="0">
                          <a:solidFill>
                            <a:schemeClr val="tx1"/>
                          </a:solidFill>
                          <a:effectLst/>
                        </a:rPr>
                        <a:t>2</a:t>
                      </a:r>
                      <a:r>
                        <a:rPr lang="en-US" sz="2800" dirty="0">
                          <a:solidFill>
                            <a:schemeClr val="tx1"/>
                          </a:solidFill>
                          <a:effectLst/>
                        </a:rPr>
                        <a:t>/E</a:t>
                      </a:r>
                      <a:endParaRPr lang="en-US" sz="2800" dirty="0">
                        <a:solidFill>
                          <a:schemeClr val="tx1"/>
                        </a:solidFill>
                        <a:effectLst/>
                        <a:latin typeface="Arial"/>
                        <a:ea typeface="Times New Roman"/>
                        <a:cs typeface="Times New Roman"/>
                      </a:endParaRPr>
                    </a:p>
                  </a:txBody>
                  <a:tcPr marL="68580" marR="68580" marT="0" marB="0">
                    <a:lnR w="12700" cap="flat" cmpd="sng" algn="ctr">
                      <a:solidFill>
                        <a:srgbClr val="990099"/>
                      </a:solidFill>
                      <a:prstDash val="solid"/>
                      <a:round/>
                      <a:headEnd type="none" w="med" len="med"/>
                      <a:tailEnd type="none" w="med" len="med"/>
                    </a:lnR>
                    <a:lnT w="12700" cap="flat" cmpd="sng" algn="ctr">
                      <a:solidFill>
                        <a:srgbClr val="990099"/>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0"/>
                  </a:ext>
                </a:extLst>
              </a:tr>
              <a:tr h="491063">
                <a:tc>
                  <a:txBody>
                    <a:bodyPr/>
                    <a:lstStyle/>
                    <a:p>
                      <a:pPr marL="0" marR="0" fontAlgn="base" hangingPunct="0">
                        <a:spcBef>
                          <a:spcPts val="300"/>
                        </a:spcBef>
                        <a:spcAft>
                          <a:spcPts val="300"/>
                        </a:spcAft>
                      </a:pPr>
                      <a:r>
                        <a:rPr lang="en-US" sz="2800" dirty="0">
                          <a:solidFill>
                            <a:schemeClr val="tx1"/>
                          </a:solidFill>
                          <a:effectLst/>
                        </a:rPr>
                        <a:t>Rural</a:t>
                      </a:r>
                      <a:endParaRPr lang="en-US" sz="2800" dirty="0">
                        <a:solidFill>
                          <a:schemeClr val="tx1"/>
                        </a:solidFill>
                        <a:effectLst/>
                        <a:latin typeface="Arial"/>
                        <a:ea typeface="Times New Roman"/>
                        <a:cs typeface="Times New Roman"/>
                      </a:endParaRPr>
                    </a:p>
                  </a:txBody>
                  <a:tcPr marL="68580" marR="68580" marT="0" marB="0">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fontAlgn="base" hangingPunct="0">
                        <a:spcBef>
                          <a:spcPts val="300"/>
                        </a:spcBef>
                        <a:spcAft>
                          <a:spcPts val="300"/>
                        </a:spcAft>
                      </a:pPr>
                      <a:r>
                        <a:rPr lang="en-US" sz="2800" dirty="0">
                          <a:solidFill>
                            <a:schemeClr val="tx1"/>
                          </a:solidFill>
                          <a:effectLst/>
                        </a:rPr>
                        <a:t>17</a:t>
                      </a:r>
                      <a:endParaRPr lang="en-US" sz="2800" dirty="0">
                        <a:solidFill>
                          <a:schemeClr val="tx1"/>
                        </a:solidFill>
                        <a:effectLst/>
                        <a:latin typeface="Arial"/>
                        <a:ea typeface="Times New Roman"/>
                        <a:cs typeface="Times New Roman"/>
                      </a:endParaRPr>
                    </a:p>
                  </a:txBody>
                  <a:tcPr marL="68580" marR="68580"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fontAlgn="base" hangingPunct="0">
                        <a:spcBef>
                          <a:spcPts val="300"/>
                        </a:spcBef>
                        <a:spcAft>
                          <a:spcPts val="300"/>
                        </a:spcAft>
                      </a:pPr>
                      <a:endParaRPr lang="en-US" sz="2800" dirty="0">
                        <a:solidFill>
                          <a:schemeClr val="tx1"/>
                        </a:solidFill>
                        <a:effectLst/>
                        <a:latin typeface="Arial"/>
                        <a:ea typeface="Times New Roman"/>
                        <a:cs typeface="Times New Roman"/>
                      </a:endParaRPr>
                    </a:p>
                  </a:txBody>
                  <a:tcPr marL="68580" marR="68580" marT="0" marB="0">
                    <a:lnL w="12700" cap="flat" cmpd="sng" algn="ctr">
                      <a:solidFill>
                        <a:srgbClr val="7030A0"/>
                      </a:solidFill>
                      <a:prstDash val="solid"/>
                      <a:round/>
                      <a:headEnd type="none" w="med" len="med"/>
                      <a:tailEnd type="none" w="med" len="med"/>
                    </a:lnL>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fontAlgn="base" hangingPunct="0">
                        <a:spcBef>
                          <a:spcPts val="300"/>
                        </a:spcBef>
                        <a:spcAft>
                          <a:spcPts val="300"/>
                        </a:spcAft>
                      </a:pPr>
                      <a:r>
                        <a:rPr lang="en-US" sz="2800" dirty="0">
                          <a:solidFill>
                            <a:schemeClr val="tx1"/>
                          </a:solidFill>
                          <a:effectLst/>
                        </a:rPr>
                        <a:t>14</a:t>
                      </a:r>
                      <a:endParaRPr lang="en-US" sz="2800" dirty="0">
                        <a:solidFill>
                          <a:schemeClr val="tx1"/>
                        </a:solidFill>
                        <a:effectLst/>
                        <a:latin typeface="Arial"/>
                        <a:ea typeface="Times New Roman"/>
                        <a:cs typeface="Times New Roman"/>
                      </a:endParaRPr>
                    </a:p>
                  </a:txBody>
                  <a:tcPr marL="68580" marR="68580" marT="0" marB="0">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fontAlgn="base" hangingPunct="0">
                        <a:spcBef>
                          <a:spcPts val="300"/>
                        </a:spcBef>
                        <a:spcAft>
                          <a:spcPts val="300"/>
                        </a:spcAft>
                      </a:pPr>
                      <a:endParaRPr lang="en-US" sz="2800" dirty="0">
                        <a:solidFill>
                          <a:schemeClr val="tx1"/>
                        </a:solidFill>
                        <a:effectLst/>
                        <a:latin typeface="Arial"/>
                        <a:ea typeface="Times New Roman"/>
                        <a:cs typeface="Times New Roman"/>
                      </a:endParaRPr>
                    </a:p>
                  </a:txBody>
                  <a:tcPr marL="68580" marR="68580" marT="0" marB="0">
                    <a:lnL w="12700" cap="flat" cmpd="sng" algn="ctr">
                      <a:solidFill>
                        <a:srgbClr val="7030A0"/>
                      </a:solidFill>
                      <a:prstDash val="solid"/>
                      <a:round/>
                      <a:headEnd type="none" w="med" len="med"/>
                      <a:tailEnd type="none" w="med" len="med"/>
                    </a:lnL>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fontAlgn="base" hangingPunct="0">
                        <a:spcBef>
                          <a:spcPts val="300"/>
                        </a:spcBef>
                        <a:spcAft>
                          <a:spcPts val="300"/>
                        </a:spcAft>
                      </a:pPr>
                      <a:r>
                        <a:rPr lang="en-US" sz="2800" dirty="0">
                          <a:solidFill>
                            <a:schemeClr val="tx1"/>
                          </a:solidFill>
                          <a:effectLst/>
                        </a:rPr>
                        <a:t>.4464</a:t>
                      </a:r>
                      <a:endParaRPr lang="en-US" sz="2800" dirty="0">
                        <a:solidFill>
                          <a:schemeClr val="tx1"/>
                        </a:solidFill>
                        <a:effectLst/>
                        <a:latin typeface="Arial"/>
                        <a:ea typeface="Times New Roman"/>
                        <a:cs typeface="Times New Roman"/>
                      </a:endParaRPr>
                    </a:p>
                  </a:txBody>
                  <a:tcPr marL="68580" marR="68580" marT="0" marB="0">
                    <a:lnR w="12700" cap="flat" cmpd="sng" algn="ctr">
                      <a:solidFill>
                        <a:srgbClr val="990099"/>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1"/>
                  </a:ext>
                </a:extLst>
              </a:tr>
              <a:tr h="607113">
                <a:tc>
                  <a:txBody>
                    <a:bodyPr/>
                    <a:lstStyle/>
                    <a:p>
                      <a:pPr marL="0" marR="0" fontAlgn="base" hangingPunct="0">
                        <a:spcBef>
                          <a:spcPts val="300"/>
                        </a:spcBef>
                        <a:spcAft>
                          <a:spcPts val="300"/>
                        </a:spcAft>
                      </a:pPr>
                      <a:r>
                        <a:rPr lang="en-US" sz="2800" dirty="0">
                          <a:solidFill>
                            <a:schemeClr val="tx1"/>
                          </a:solidFill>
                          <a:effectLst/>
                        </a:rPr>
                        <a:t>Urban</a:t>
                      </a:r>
                      <a:endParaRPr lang="en-US" sz="2800" dirty="0">
                        <a:solidFill>
                          <a:schemeClr val="tx1"/>
                        </a:solidFill>
                        <a:effectLst/>
                        <a:latin typeface="Arial"/>
                        <a:ea typeface="Times New Roman"/>
                        <a:cs typeface="Times New Roman"/>
                      </a:endParaRPr>
                    </a:p>
                  </a:txBody>
                  <a:tcPr marL="68580" marR="68580" marT="0" marB="0">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fontAlgn="base" hangingPunct="0">
                        <a:spcBef>
                          <a:spcPts val="300"/>
                        </a:spcBef>
                        <a:spcAft>
                          <a:spcPts val="300"/>
                        </a:spcAft>
                      </a:pPr>
                      <a:r>
                        <a:rPr lang="en-US" sz="2800" dirty="0">
                          <a:solidFill>
                            <a:schemeClr val="tx1"/>
                          </a:solidFill>
                          <a:effectLst/>
                        </a:rPr>
                        <a:t>11</a:t>
                      </a:r>
                      <a:endParaRPr lang="en-US" sz="2800" dirty="0">
                        <a:solidFill>
                          <a:schemeClr val="tx1"/>
                        </a:solidFill>
                        <a:effectLst/>
                        <a:latin typeface="Arial"/>
                        <a:ea typeface="Times New Roman"/>
                        <a:cs typeface="Times New Roman"/>
                      </a:endParaRPr>
                    </a:p>
                  </a:txBody>
                  <a:tcPr marL="68580" marR="68580"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fontAlgn="base" hangingPunct="0">
                        <a:spcBef>
                          <a:spcPts val="300"/>
                        </a:spcBef>
                        <a:spcAft>
                          <a:spcPts val="300"/>
                        </a:spcAft>
                      </a:pPr>
                      <a:endParaRPr lang="en-US" sz="2800" dirty="0">
                        <a:solidFill>
                          <a:schemeClr val="tx1"/>
                        </a:solidFill>
                        <a:effectLst/>
                        <a:latin typeface="Arial"/>
                        <a:ea typeface="Times New Roman"/>
                        <a:cs typeface="Times New Roman"/>
                      </a:endParaRPr>
                    </a:p>
                  </a:txBody>
                  <a:tcPr marL="68580" marR="68580" marT="0" marB="0">
                    <a:lnL w="12700" cap="flat" cmpd="sng" algn="ctr">
                      <a:solidFill>
                        <a:srgbClr val="7030A0"/>
                      </a:solidFill>
                      <a:prstDash val="solid"/>
                      <a:round/>
                      <a:headEnd type="none" w="med" len="med"/>
                      <a:tailEnd type="none" w="med" len="med"/>
                    </a:lnL>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fontAlgn="base" hangingPunct="0">
                        <a:spcBef>
                          <a:spcPts val="300"/>
                        </a:spcBef>
                        <a:spcAft>
                          <a:spcPts val="300"/>
                        </a:spcAft>
                      </a:pPr>
                      <a:r>
                        <a:rPr lang="en-US" sz="2800" dirty="0">
                          <a:solidFill>
                            <a:schemeClr val="tx1"/>
                          </a:solidFill>
                          <a:effectLst/>
                        </a:rPr>
                        <a:t>14</a:t>
                      </a:r>
                      <a:endParaRPr lang="en-US" sz="2800" dirty="0">
                        <a:solidFill>
                          <a:schemeClr val="tx1"/>
                        </a:solidFill>
                        <a:effectLst/>
                        <a:latin typeface="Arial"/>
                        <a:ea typeface="Times New Roman"/>
                        <a:cs typeface="Times New Roman"/>
                      </a:endParaRPr>
                    </a:p>
                  </a:txBody>
                  <a:tcPr marL="68580" marR="68580" marT="0" marB="0">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fontAlgn="base" hangingPunct="0">
                        <a:spcBef>
                          <a:spcPts val="300"/>
                        </a:spcBef>
                        <a:spcAft>
                          <a:spcPts val="300"/>
                        </a:spcAft>
                      </a:pPr>
                      <a:endParaRPr lang="en-US" sz="2800" dirty="0">
                        <a:solidFill>
                          <a:schemeClr val="tx1"/>
                        </a:solidFill>
                        <a:effectLst/>
                        <a:latin typeface="Arial"/>
                        <a:ea typeface="Times New Roman"/>
                        <a:cs typeface="Times New Roman"/>
                      </a:endParaRPr>
                    </a:p>
                  </a:txBody>
                  <a:tcPr marL="68580" marR="68580" marT="0" marB="0">
                    <a:lnL w="12700" cap="flat" cmpd="sng" algn="ctr">
                      <a:solidFill>
                        <a:srgbClr val="7030A0"/>
                      </a:solidFill>
                      <a:prstDash val="solid"/>
                      <a:round/>
                      <a:headEnd type="none" w="med" len="med"/>
                      <a:tailEnd type="none" w="med" len="med"/>
                    </a:lnL>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fontAlgn="base" hangingPunct="0">
                        <a:spcBef>
                          <a:spcPts val="300"/>
                        </a:spcBef>
                        <a:spcAft>
                          <a:spcPts val="300"/>
                        </a:spcAft>
                      </a:pPr>
                      <a:r>
                        <a:rPr lang="en-US" sz="2800" dirty="0">
                          <a:solidFill>
                            <a:schemeClr val="tx1"/>
                          </a:solidFill>
                          <a:effectLst/>
                        </a:rPr>
                        <a:t>.4464</a:t>
                      </a:r>
                      <a:endParaRPr lang="en-US" sz="2800" dirty="0">
                        <a:solidFill>
                          <a:schemeClr val="tx1"/>
                        </a:solidFill>
                        <a:effectLst/>
                        <a:latin typeface="Arial"/>
                        <a:ea typeface="Times New Roman"/>
                        <a:cs typeface="Times New Roman"/>
                      </a:endParaRPr>
                    </a:p>
                  </a:txBody>
                  <a:tcPr marL="68580" marR="68580" marT="0" marB="0">
                    <a:lnR w="12700" cap="flat" cmpd="sng" algn="ctr">
                      <a:solidFill>
                        <a:srgbClr val="990099"/>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550006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appropriate analysis would also include those who disfavor permanent DST.</a:t>
            </a:r>
          </a:p>
          <a:p>
            <a:endParaRPr lang="en-US" dirty="0"/>
          </a:p>
          <a:p>
            <a:endParaRPr lang="en-US" dirty="0"/>
          </a:p>
          <a:p>
            <a:endParaRPr lang="en-US" dirty="0"/>
          </a:p>
          <a:p>
            <a:endParaRPr lang="en-US" dirty="0"/>
          </a:p>
          <a:p>
            <a:endParaRPr lang="en-US" dirty="0">
              <a:sym typeface="Symbol"/>
            </a:endParaRPr>
          </a:p>
          <a:p>
            <a:r>
              <a:rPr lang="en-US" dirty="0">
                <a:sym typeface="Symbol"/>
              </a:rPr>
              <a:t></a:t>
            </a:r>
            <a:r>
              <a:rPr lang="en-US" baseline="30000" dirty="0"/>
              <a:t>2</a:t>
            </a:r>
            <a:r>
              <a:rPr lang="en-US" dirty="0"/>
              <a:t>(1, </a:t>
            </a:r>
            <a:r>
              <a:rPr lang="en-US" i="1" dirty="0"/>
              <a:t>N</a:t>
            </a:r>
            <a:r>
              <a:rPr lang="en-US" dirty="0"/>
              <a:t> = </a:t>
            </a:r>
            <a:r>
              <a:rPr lang="en-US" b="1" dirty="0"/>
              <a:t>40</a:t>
            </a:r>
            <a:r>
              <a:rPr lang="en-US" dirty="0"/>
              <a:t>) = 4.29, </a:t>
            </a:r>
            <a:r>
              <a:rPr lang="en-US" i="1" dirty="0"/>
              <a:t>p</a:t>
            </a:r>
            <a:r>
              <a:rPr lang="en-US" dirty="0"/>
              <a:t> = .038</a:t>
            </a:r>
          </a:p>
        </p:txBody>
      </p:sp>
      <p:graphicFrame>
        <p:nvGraphicFramePr>
          <p:cNvPr id="4" name="Table 3"/>
          <p:cNvGraphicFramePr>
            <a:graphicFrameLocks noGrp="1"/>
          </p:cNvGraphicFramePr>
          <p:nvPr>
            <p:extLst>
              <p:ext uri="{D42A27DB-BD31-4B8C-83A1-F6EECF244321}">
                <p14:modId xmlns:p14="http://schemas.microsoft.com/office/powerpoint/2010/main" val="372462476"/>
              </p:ext>
            </p:extLst>
          </p:nvPr>
        </p:nvGraphicFramePr>
        <p:xfrm>
          <a:off x="1219200" y="2819400"/>
          <a:ext cx="6934200" cy="2209800"/>
        </p:xfrm>
        <a:graphic>
          <a:graphicData uri="http://schemas.openxmlformats.org/drawingml/2006/table">
            <a:tbl>
              <a:tblPr>
                <a:tableStyleId>{5C22544A-7EE6-4342-B048-85BDC9FD1C3A}</a:tableStyleId>
              </a:tblPr>
              <a:tblGrid>
                <a:gridCol w="2322773">
                  <a:extLst>
                    <a:ext uri="{9D8B030D-6E8A-4147-A177-3AD203B41FA5}">
                      <a16:colId xmlns:a16="http://schemas.microsoft.com/office/drawing/2014/main" val="20000"/>
                    </a:ext>
                  </a:extLst>
                </a:gridCol>
                <a:gridCol w="2115115">
                  <a:extLst>
                    <a:ext uri="{9D8B030D-6E8A-4147-A177-3AD203B41FA5}">
                      <a16:colId xmlns:a16="http://schemas.microsoft.com/office/drawing/2014/main" val="20001"/>
                    </a:ext>
                  </a:extLst>
                </a:gridCol>
                <a:gridCol w="2496312">
                  <a:extLst>
                    <a:ext uri="{9D8B030D-6E8A-4147-A177-3AD203B41FA5}">
                      <a16:colId xmlns:a16="http://schemas.microsoft.com/office/drawing/2014/main" val="20002"/>
                    </a:ext>
                  </a:extLst>
                </a:gridCol>
              </a:tblGrid>
              <a:tr h="552450">
                <a:tc>
                  <a:txBody>
                    <a:bodyPr/>
                    <a:lstStyle/>
                    <a:p>
                      <a:pPr marL="0" marR="0" algn="ctr">
                        <a:spcBef>
                          <a:spcPts val="300"/>
                        </a:spcBef>
                        <a:spcAft>
                          <a:spcPts val="300"/>
                        </a:spcAft>
                      </a:pPr>
                      <a:r>
                        <a:rPr lang="en-US" sz="2800" dirty="0">
                          <a:effectLst/>
                        </a:rPr>
                        <a:t> </a:t>
                      </a:r>
                      <a:endParaRPr lang="en-US" sz="2800" dirty="0">
                        <a:effectLst/>
                        <a:latin typeface="Arial"/>
                        <a:ea typeface="Times New Roman"/>
                        <a:cs typeface="Times New Roman"/>
                      </a:endParaRPr>
                    </a:p>
                  </a:txBody>
                  <a:tcPr marL="68580" marR="68580" marT="0" marB="0">
                    <a:lnR w="12700" cap="flat" cmpd="sng" algn="ctr">
                      <a:solidFill>
                        <a:srgbClr val="7030A0"/>
                      </a:solidFill>
                      <a:prstDash val="solid"/>
                      <a:round/>
                      <a:headEnd type="none" w="med" len="med"/>
                      <a:tailEnd type="none" w="med" len="med"/>
                    </a:lnR>
                    <a:lnB w="12700" cap="flat" cmpd="sng" algn="ctr">
                      <a:solidFill>
                        <a:srgbClr val="7030A0"/>
                      </a:solidFill>
                      <a:prstDash val="solid"/>
                      <a:round/>
                      <a:headEnd type="none" w="med" len="med"/>
                      <a:tailEnd type="none" w="med" len="med"/>
                    </a:lnB>
                    <a:noFill/>
                  </a:tcPr>
                </a:tc>
                <a:tc gridSpan="2">
                  <a:txBody>
                    <a:bodyPr/>
                    <a:lstStyle/>
                    <a:p>
                      <a:pPr marL="0" marR="0" algn="ctr">
                        <a:spcBef>
                          <a:spcPts val="300"/>
                        </a:spcBef>
                        <a:spcAft>
                          <a:spcPts val="300"/>
                        </a:spcAft>
                      </a:pPr>
                      <a:r>
                        <a:rPr lang="en-US" sz="2800" dirty="0">
                          <a:effectLst/>
                        </a:rPr>
                        <a:t>Favor Permanent DST</a:t>
                      </a:r>
                      <a:endParaRPr lang="en-US" sz="2800" dirty="0">
                        <a:effectLst/>
                        <a:latin typeface="Arial"/>
                        <a:ea typeface="Times New Roman"/>
                        <a:cs typeface="Times New Roman"/>
                      </a:endParaRPr>
                    </a:p>
                  </a:txBody>
                  <a:tcPr marL="68580" marR="68580"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B w="12700" cap="flat" cmpd="sng" algn="ctr">
                      <a:solidFill>
                        <a:srgbClr val="7030A0"/>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10000"/>
                  </a:ext>
                </a:extLst>
              </a:tr>
              <a:tr h="552450">
                <a:tc>
                  <a:txBody>
                    <a:bodyPr/>
                    <a:lstStyle/>
                    <a:p>
                      <a:pPr marL="0" marR="0" algn="ctr">
                        <a:spcBef>
                          <a:spcPts val="300"/>
                        </a:spcBef>
                        <a:spcAft>
                          <a:spcPts val="300"/>
                        </a:spcAft>
                      </a:pPr>
                      <a:r>
                        <a:rPr lang="en-US" sz="2800" dirty="0">
                          <a:effectLst/>
                        </a:rPr>
                        <a:t>Residence</a:t>
                      </a:r>
                      <a:endParaRPr lang="en-US" sz="2800" dirty="0">
                        <a:effectLst/>
                        <a:latin typeface="Arial"/>
                        <a:ea typeface="Times New Roman"/>
                        <a:cs typeface="Times New Roman"/>
                      </a:endParaRPr>
                    </a:p>
                  </a:txBody>
                  <a:tcPr marL="68580" marR="68580"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800" dirty="0">
                          <a:effectLst/>
                        </a:rPr>
                        <a:t>No</a:t>
                      </a:r>
                      <a:endParaRPr lang="en-US" sz="2800" dirty="0">
                        <a:effectLst/>
                        <a:latin typeface="Arial"/>
                        <a:ea typeface="Times New Roman"/>
                        <a:cs typeface="Times New Roman"/>
                      </a:endParaRPr>
                    </a:p>
                  </a:txBody>
                  <a:tcPr marL="68580" marR="68580"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800" dirty="0">
                          <a:effectLst/>
                        </a:rPr>
                        <a:t>Yes</a:t>
                      </a:r>
                      <a:endParaRPr lang="en-US" sz="2800" dirty="0">
                        <a:effectLst/>
                        <a:latin typeface="Arial"/>
                        <a:ea typeface="Times New Roman"/>
                        <a:cs typeface="Times New Roman"/>
                      </a:endParaRPr>
                    </a:p>
                  </a:txBody>
                  <a:tcPr marL="68580" marR="68580"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1"/>
                  </a:ext>
                </a:extLst>
              </a:tr>
              <a:tr h="552450">
                <a:tc>
                  <a:txBody>
                    <a:bodyPr/>
                    <a:lstStyle/>
                    <a:p>
                      <a:pPr marL="0" marR="0" algn="ctr">
                        <a:spcBef>
                          <a:spcPts val="300"/>
                        </a:spcBef>
                        <a:spcAft>
                          <a:spcPts val="300"/>
                        </a:spcAft>
                      </a:pPr>
                      <a:r>
                        <a:rPr lang="en-US" sz="2800" dirty="0">
                          <a:effectLst/>
                        </a:rPr>
                        <a:t>Rural</a:t>
                      </a:r>
                      <a:endParaRPr lang="en-US" sz="2800" dirty="0">
                        <a:effectLst/>
                        <a:latin typeface="Arial"/>
                        <a:ea typeface="Times New Roman"/>
                        <a:cs typeface="Times New Roman"/>
                      </a:endParaRPr>
                    </a:p>
                  </a:txBody>
                  <a:tcPr marL="68580" marR="68580"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800" dirty="0">
                          <a:effectLst/>
                        </a:rPr>
                        <a:t>3 </a:t>
                      </a:r>
                      <a:endParaRPr lang="en-US" sz="2800" dirty="0">
                        <a:effectLst/>
                        <a:latin typeface="Arial"/>
                        <a:ea typeface="Times New Roman"/>
                        <a:cs typeface="Times New Roman"/>
                      </a:endParaRPr>
                    </a:p>
                  </a:txBody>
                  <a:tcPr marL="68580" marR="68580"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800" dirty="0">
                          <a:effectLst/>
                        </a:rPr>
                        <a:t>17 </a:t>
                      </a:r>
                      <a:endParaRPr lang="en-US" sz="2800" dirty="0">
                        <a:effectLst/>
                        <a:latin typeface="Arial"/>
                        <a:ea typeface="Times New Roman"/>
                        <a:cs typeface="Times New Roman"/>
                      </a:endParaRPr>
                    </a:p>
                  </a:txBody>
                  <a:tcPr marL="68580" marR="68580"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2"/>
                  </a:ext>
                </a:extLst>
              </a:tr>
              <a:tr h="552450">
                <a:tc>
                  <a:txBody>
                    <a:bodyPr/>
                    <a:lstStyle/>
                    <a:p>
                      <a:pPr marL="0" marR="0" algn="ctr">
                        <a:spcBef>
                          <a:spcPts val="300"/>
                        </a:spcBef>
                        <a:spcAft>
                          <a:spcPts val="300"/>
                        </a:spcAft>
                      </a:pPr>
                      <a:r>
                        <a:rPr lang="en-US" sz="2800" dirty="0">
                          <a:effectLst/>
                        </a:rPr>
                        <a:t>Urban</a:t>
                      </a:r>
                      <a:endParaRPr lang="en-US" sz="2800" dirty="0">
                        <a:effectLst/>
                        <a:latin typeface="Arial"/>
                        <a:ea typeface="Times New Roman"/>
                        <a:cs typeface="Times New Roman"/>
                      </a:endParaRPr>
                    </a:p>
                  </a:txBody>
                  <a:tcPr marL="68580" marR="68580"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800" dirty="0">
                          <a:effectLst/>
                        </a:rPr>
                        <a:t>9 </a:t>
                      </a:r>
                      <a:endParaRPr lang="en-US" sz="2800" dirty="0">
                        <a:effectLst/>
                        <a:latin typeface="Arial"/>
                        <a:ea typeface="Times New Roman"/>
                        <a:cs typeface="Times New Roman"/>
                      </a:endParaRPr>
                    </a:p>
                  </a:txBody>
                  <a:tcPr marL="68580" marR="68580"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800" dirty="0">
                          <a:effectLst/>
                        </a:rPr>
                        <a:t>11 </a:t>
                      </a:r>
                      <a:endParaRPr lang="en-US" sz="2800" dirty="0">
                        <a:effectLst/>
                        <a:latin typeface="Arial"/>
                        <a:ea typeface="Times New Roman"/>
                        <a:cs typeface="Times New Roman"/>
                      </a:endParaRPr>
                    </a:p>
                  </a:txBody>
                  <a:tcPr marL="68580" marR="68580" marT="0" marB="0">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4128640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See </a:t>
            </a:r>
            <a:r>
              <a:rPr lang="en-US" dirty="0">
                <a:hlinkClick r:id="rId2"/>
              </a:rPr>
              <a:t>this example</a:t>
            </a:r>
            <a:r>
              <a:rPr lang="en-US" dirty="0"/>
              <a:t> of this error (failure to include </a:t>
            </a:r>
            <a:r>
              <a:rPr lang="en-US" dirty="0" err="1"/>
              <a:t>nonoccurences</a:t>
            </a:r>
            <a:r>
              <a:rPr lang="en-US"/>
              <a:t>) </a:t>
            </a:r>
            <a:r>
              <a:rPr lang="en-US" dirty="0"/>
              <a:t>in the published literature</a:t>
            </a:r>
          </a:p>
          <a:p>
            <a:r>
              <a:rPr lang="en-US" dirty="0"/>
              <a:t>Thanks to Brittany Goss for finding this.</a:t>
            </a:r>
          </a:p>
        </p:txBody>
      </p:sp>
    </p:spTree>
    <p:extLst>
      <p:ext uri="{BB962C8B-B14F-4D97-AF65-F5344CB8AC3E}">
        <p14:creationId xmlns:p14="http://schemas.microsoft.com/office/powerpoint/2010/main" val="4902264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Misuses of Pearson </a:t>
            </a:r>
            <a:r>
              <a:rPr lang="en-US" b="1" i="1" dirty="0">
                <a:solidFill>
                  <a:srgbClr val="7030A0"/>
                </a:solidFill>
                <a:sym typeface="Symbol"/>
              </a:rPr>
              <a:t></a:t>
            </a:r>
            <a:r>
              <a:rPr lang="en-US" b="1" i="1" baseline="30000" dirty="0">
                <a:solidFill>
                  <a:srgbClr val="7030A0"/>
                </a:solidFill>
              </a:rPr>
              <a:t>2</a:t>
            </a:r>
            <a:r>
              <a:rPr lang="en-US" b="1" dirty="0">
                <a:solidFill>
                  <a:srgbClr val="7030A0"/>
                </a:solidFill>
              </a:rPr>
              <a:t> </a:t>
            </a:r>
            <a:endParaRPr lang="en-US" dirty="0"/>
          </a:p>
        </p:txBody>
      </p:sp>
      <p:sp>
        <p:nvSpPr>
          <p:cNvPr id="3" name="Content Placeholder 2"/>
          <p:cNvSpPr>
            <a:spLocks noGrp="1"/>
          </p:cNvSpPr>
          <p:nvPr>
            <p:ph idx="1"/>
          </p:nvPr>
        </p:nvSpPr>
        <p:spPr/>
        <p:txBody>
          <a:bodyPr/>
          <a:lstStyle/>
          <a:p>
            <a:r>
              <a:rPr lang="en-US" b="1" dirty="0"/>
              <a:t>Normality</a:t>
            </a:r>
          </a:p>
          <a:p>
            <a:r>
              <a:rPr lang="en-US" dirty="0"/>
              <a:t>If expected frequencies are low, the </a:t>
            </a:r>
            <a:r>
              <a:rPr lang="en-US" b="1" i="1" dirty="0">
                <a:sym typeface="Symbol"/>
              </a:rPr>
              <a:t></a:t>
            </a:r>
            <a:r>
              <a:rPr lang="en-US" b="1" i="1" baseline="30000" dirty="0"/>
              <a:t>2</a:t>
            </a:r>
            <a:r>
              <a:rPr lang="en-US" b="1" dirty="0"/>
              <a:t> </a:t>
            </a:r>
            <a:r>
              <a:rPr lang="en-US" dirty="0"/>
              <a:t>approximation of binomial/multinomial will be poor.</a:t>
            </a:r>
          </a:p>
          <a:p>
            <a:r>
              <a:rPr lang="en-US" dirty="0"/>
              <a:t>The result is low power.</a:t>
            </a:r>
          </a:p>
          <a:p>
            <a:r>
              <a:rPr lang="en-US" dirty="0"/>
              <a:t>This is not much of a problem if the result is significant.</a:t>
            </a:r>
          </a:p>
        </p:txBody>
      </p:sp>
    </p:spTree>
    <p:extLst>
      <p:ext uri="{BB962C8B-B14F-4D97-AF65-F5344CB8AC3E}">
        <p14:creationId xmlns:p14="http://schemas.microsoft.com/office/powerpoint/2010/main" val="23467929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Likelihood Ratio Tests</a:t>
            </a:r>
            <a:endParaRPr lang="en-US" dirty="0">
              <a:solidFill>
                <a:srgbClr val="7030A0"/>
              </a:solidFill>
            </a:endParaRPr>
          </a:p>
        </p:txBody>
      </p:sp>
      <p:sp>
        <p:nvSpPr>
          <p:cNvPr id="3" name="Content Placeholder 2"/>
          <p:cNvSpPr>
            <a:spLocks noGrp="1"/>
          </p:cNvSpPr>
          <p:nvPr>
            <p:ph idx="1"/>
          </p:nvPr>
        </p:nvSpPr>
        <p:spPr/>
        <p:txBody>
          <a:bodyPr/>
          <a:lstStyle/>
          <a:p>
            <a:r>
              <a:rPr lang="en-US" dirty="0"/>
              <a:t>Compute the likelihood of getting data like those we got were the null true.</a:t>
            </a:r>
          </a:p>
          <a:p>
            <a:r>
              <a:rPr lang="en-US" dirty="0"/>
              <a:t>Compute the likelihood of getting data like those we got were the truth that state which makes our data most likely.</a:t>
            </a:r>
          </a:p>
          <a:p>
            <a:r>
              <a:rPr lang="en-US" dirty="0"/>
              <a:t>The test of the null is based on the ratio of these two likelihoods</a:t>
            </a:r>
          </a:p>
          <a:p>
            <a:r>
              <a:rPr lang="en-US" dirty="0"/>
              <a:t>Often used for multidimensional contingency table analysis.</a:t>
            </a:r>
          </a:p>
        </p:txBody>
      </p:sp>
    </p:spTree>
    <p:extLst>
      <p:ext uri="{BB962C8B-B14F-4D97-AF65-F5344CB8AC3E}">
        <p14:creationId xmlns:p14="http://schemas.microsoft.com/office/powerpoint/2010/main" val="2286671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sym typeface="Symbol"/>
              </a:rPr>
              <a:t></a:t>
            </a:r>
            <a:r>
              <a:rPr lang="en-US" b="1" baseline="30000" dirty="0">
                <a:solidFill>
                  <a:srgbClr val="7030A0"/>
                </a:solidFill>
                <a:sym typeface="Symbol"/>
              </a:rPr>
              <a:t>2</a:t>
            </a:r>
            <a:r>
              <a:rPr lang="en-US" b="1" dirty="0">
                <a:solidFill>
                  <a:srgbClr val="7030A0"/>
                </a:solidFill>
                <a:sym typeface="Symbol"/>
              </a:rPr>
              <a:t> on </a:t>
            </a:r>
            <a:r>
              <a:rPr lang="en-US" b="1" i="1" dirty="0">
                <a:solidFill>
                  <a:srgbClr val="7030A0"/>
                </a:solidFill>
                <a:sym typeface="Symbol"/>
              </a:rPr>
              <a:t>n</a:t>
            </a:r>
            <a:r>
              <a:rPr lang="en-US" b="1" dirty="0">
                <a:solidFill>
                  <a:srgbClr val="7030A0"/>
                </a:solidFill>
                <a:sym typeface="Symbol"/>
              </a:rPr>
              <a:t> </a:t>
            </a:r>
            <a:r>
              <a:rPr lang="en-US" b="1" i="1" dirty="0" err="1">
                <a:solidFill>
                  <a:srgbClr val="7030A0"/>
                </a:solidFill>
                <a:sym typeface="Symbol"/>
              </a:rPr>
              <a:t>df</a:t>
            </a:r>
            <a:endParaRPr lang="en-US" dirty="0"/>
          </a:p>
        </p:txBody>
      </p:sp>
      <p:sp>
        <p:nvSpPr>
          <p:cNvPr id="3" name="Content Placeholder 2"/>
          <p:cNvSpPr>
            <a:spLocks noGrp="1"/>
          </p:cNvSpPr>
          <p:nvPr>
            <p:ph idx="1"/>
          </p:nvPr>
        </p:nvSpPr>
        <p:spPr/>
        <p:txBody>
          <a:bodyPr/>
          <a:lstStyle/>
          <a:p>
            <a:endParaRPr lang="en-US" dirty="0"/>
          </a:p>
          <a:p>
            <a:endParaRPr lang="en-US" dirty="0"/>
          </a:p>
          <a:p>
            <a:endParaRPr lang="en-US" dirty="0"/>
          </a:p>
          <a:p>
            <a:endParaRPr lang="en-US" dirty="0"/>
          </a:p>
          <a:p>
            <a:r>
              <a:rPr lang="en-US" dirty="0"/>
              <a:t>Now, substituting (</a:t>
            </a:r>
            <a:r>
              <a:rPr lang="en-US" i="1" dirty="0"/>
              <a:t>n</a:t>
            </a:r>
            <a:r>
              <a:rPr lang="en-US" dirty="0"/>
              <a:t> - 1)</a:t>
            </a:r>
            <a:r>
              <a:rPr lang="en-US" i="1" dirty="0"/>
              <a:t>s</a:t>
            </a:r>
            <a:r>
              <a:rPr lang="en-US" i="1" baseline="30000" dirty="0"/>
              <a:t>2</a:t>
            </a:r>
            <a:r>
              <a:rPr lang="en-US" i="1" dirty="0"/>
              <a:t> </a:t>
            </a:r>
            <a:r>
              <a:rPr lang="en-US" dirty="0"/>
              <a:t>for </a:t>
            </a:r>
            <a:r>
              <a:rPr lang="en-US" dirty="0">
                <a:sym typeface="Symbol"/>
              </a:rPr>
              <a:t>(Y - )</a:t>
            </a:r>
            <a:r>
              <a:rPr lang="en-US" baseline="30000" dirty="0">
                <a:sym typeface="Symbol"/>
              </a:rPr>
              <a:t>2</a:t>
            </a:r>
            <a:r>
              <a:rPr lang="en-US" dirty="0"/>
              <a:t> </a:t>
            </a:r>
          </a:p>
          <a:p>
            <a:r>
              <a:rPr lang="en-US" dirty="0"/>
              <a:t>We obtain</a:t>
            </a:r>
          </a:p>
          <a:p>
            <a:endParaRPr lang="en-US" dirty="0"/>
          </a:p>
          <a:p>
            <a:r>
              <a:rPr lang="en-US" i="1" dirty="0" err="1"/>
              <a:t>df</a:t>
            </a:r>
            <a:r>
              <a:rPr lang="en-US" dirty="0"/>
              <a:t> here = (</a:t>
            </a:r>
            <a:r>
              <a:rPr lang="en-US" i="1" dirty="0"/>
              <a:t>n</a:t>
            </a:r>
            <a:r>
              <a:rPr lang="en-US" dirty="0"/>
              <a:t> – 1)</a:t>
            </a:r>
          </a:p>
        </p:txBody>
      </p:sp>
      <p:graphicFrame>
        <p:nvGraphicFramePr>
          <p:cNvPr id="4" name="Object 3"/>
          <p:cNvGraphicFramePr>
            <a:graphicFrameLocks noChangeAspect="1"/>
          </p:cNvGraphicFramePr>
          <p:nvPr>
            <p:extLst>
              <p:ext uri="{D42A27DB-BD31-4B8C-83A1-F6EECF244321}">
                <p14:modId xmlns:p14="http://schemas.microsoft.com/office/powerpoint/2010/main" val="3487254637"/>
              </p:ext>
            </p:extLst>
          </p:nvPr>
        </p:nvGraphicFramePr>
        <p:xfrm>
          <a:off x="1870075" y="1371600"/>
          <a:ext cx="5272088" cy="1441450"/>
        </p:xfrm>
        <a:graphic>
          <a:graphicData uri="http://schemas.openxmlformats.org/presentationml/2006/ole">
            <mc:AlternateContent xmlns:mc="http://schemas.openxmlformats.org/markup-compatibility/2006">
              <mc:Choice xmlns:v="urn:schemas-microsoft-com:vml" Requires="v">
                <p:oleObj spid="_x0000_s6551" name="Equation" r:id="rId3" imgW="1625400" imgH="444240" progId="Equation.3">
                  <p:embed/>
                </p:oleObj>
              </mc:Choice>
              <mc:Fallback>
                <p:oleObj name="Equation" r:id="rId3" imgW="1625400" imgH="444240" progId="Equation.3">
                  <p:embed/>
                  <p:pic>
                    <p:nvPicPr>
                      <p:cNvPr id="0" name=""/>
                      <p:cNvPicPr/>
                      <p:nvPr/>
                    </p:nvPicPr>
                    <p:blipFill>
                      <a:blip r:embed="rId4"/>
                      <a:stretch>
                        <a:fillRect/>
                      </a:stretch>
                    </p:blipFill>
                    <p:spPr>
                      <a:xfrm>
                        <a:off x="1870075" y="1371600"/>
                        <a:ext cx="5272088" cy="144145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743675081"/>
              </p:ext>
            </p:extLst>
          </p:nvPr>
        </p:nvGraphicFramePr>
        <p:xfrm>
          <a:off x="1709738" y="2971800"/>
          <a:ext cx="2676525" cy="1090613"/>
        </p:xfrm>
        <a:graphic>
          <a:graphicData uri="http://schemas.openxmlformats.org/presentationml/2006/ole">
            <mc:AlternateContent xmlns:mc="http://schemas.openxmlformats.org/markup-compatibility/2006">
              <mc:Choice xmlns:v="urn:schemas-microsoft-com:vml" Requires="v">
                <p:oleObj spid="_x0000_s6552" name="Equation" r:id="rId5" imgW="1028520" imgH="419040" progId="Equation.3">
                  <p:embed/>
                </p:oleObj>
              </mc:Choice>
              <mc:Fallback>
                <p:oleObj name="Equation" r:id="rId5" imgW="1028520" imgH="419040" progId="Equation.3">
                  <p:embed/>
                  <p:pic>
                    <p:nvPicPr>
                      <p:cNvPr id="0" name=""/>
                      <p:cNvPicPr/>
                      <p:nvPr/>
                    </p:nvPicPr>
                    <p:blipFill>
                      <a:blip r:embed="rId6"/>
                      <a:stretch>
                        <a:fillRect/>
                      </a:stretch>
                    </p:blipFill>
                    <p:spPr>
                      <a:xfrm>
                        <a:off x="1709738" y="2971800"/>
                        <a:ext cx="2676525" cy="1090613"/>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67734141"/>
              </p:ext>
            </p:extLst>
          </p:nvPr>
        </p:nvGraphicFramePr>
        <p:xfrm>
          <a:off x="5438775" y="3200400"/>
          <a:ext cx="3200400" cy="533400"/>
        </p:xfrm>
        <a:graphic>
          <a:graphicData uri="http://schemas.openxmlformats.org/presentationml/2006/ole">
            <mc:AlternateContent xmlns:mc="http://schemas.openxmlformats.org/markup-compatibility/2006">
              <mc:Choice xmlns:v="urn:schemas-microsoft-com:vml" Requires="v">
                <p:oleObj spid="_x0000_s6553" name="Equation" r:id="rId7" imgW="1371600" imgH="228600" progId="Equation.3">
                  <p:embed/>
                </p:oleObj>
              </mc:Choice>
              <mc:Fallback>
                <p:oleObj name="Equation" r:id="rId7" imgW="1371600" imgH="228600" progId="Equation.3">
                  <p:embed/>
                  <p:pic>
                    <p:nvPicPr>
                      <p:cNvPr id="0" name=""/>
                      <p:cNvPicPr/>
                      <p:nvPr/>
                    </p:nvPicPr>
                    <p:blipFill>
                      <a:blip r:embed="rId8"/>
                      <a:stretch>
                        <a:fillRect/>
                      </a:stretch>
                    </p:blipFill>
                    <p:spPr>
                      <a:xfrm>
                        <a:off x="5438775" y="3200400"/>
                        <a:ext cx="3200400" cy="5334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117980296"/>
              </p:ext>
            </p:extLst>
          </p:nvPr>
        </p:nvGraphicFramePr>
        <p:xfrm>
          <a:off x="3581400" y="4572000"/>
          <a:ext cx="2733963" cy="1219200"/>
        </p:xfrm>
        <a:graphic>
          <a:graphicData uri="http://schemas.openxmlformats.org/presentationml/2006/ole">
            <mc:AlternateContent xmlns:mc="http://schemas.openxmlformats.org/markup-compatibility/2006">
              <mc:Choice xmlns:v="urn:schemas-microsoft-com:vml" Requires="v">
                <p:oleObj spid="_x0000_s6554" name="Equation" r:id="rId9" imgW="939600" imgH="419040" progId="Equation.3">
                  <p:embed/>
                </p:oleObj>
              </mc:Choice>
              <mc:Fallback>
                <p:oleObj name="Equation" r:id="rId9" imgW="939600" imgH="419040" progId="Equation.3">
                  <p:embed/>
                  <p:pic>
                    <p:nvPicPr>
                      <p:cNvPr id="0" name=""/>
                      <p:cNvPicPr/>
                      <p:nvPr/>
                    </p:nvPicPr>
                    <p:blipFill>
                      <a:blip r:embed="rId10"/>
                      <a:stretch>
                        <a:fillRect/>
                      </a:stretch>
                    </p:blipFill>
                    <p:spPr>
                      <a:xfrm>
                        <a:off x="3581400" y="4572000"/>
                        <a:ext cx="2733963" cy="1219200"/>
                      </a:xfrm>
                      <a:prstGeom prst="rect">
                        <a:avLst/>
                      </a:prstGeom>
                    </p:spPr>
                  </p:pic>
                </p:oleObj>
              </mc:Fallback>
            </mc:AlternateContent>
          </a:graphicData>
        </a:graphic>
      </p:graphicFrame>
    </p:spTree>
    <p:extLst>
      <p:ext uri="{BB962C8B-B14F-4D97-AF65-F5344CB8AC3E}">
        <p14:creationId xmlns:p14="http://schemas.microsoft.com/office/powerpoint/2010/main" val="4163600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Strength of Effect Estimates</a:t>
            </a:r>
            <a:endParaRPr lang="en-US" dirty="0">
              <a:solidFill>
                <a:srgbClr val="7030A0"/>
              </a:solidFill>
            </a:endParaRPr>
          </a:p>
        </p:txBody>
      </p:sp>
      <p:sp>
        <p:nvSpPr>
          <p:cNvPr id="3" name="Content Placeholder 2"/>
          <p:cNvSpPr>
            <a:spLocks noGrp="1"/>
          </p:cNvSpPr>
          <p:nvPr>
            <p:ph idx="1"/>
          </p:nvPr>
        </p:nvSpPr>
        <p:spPr/>
        <p:txBody>
          <a:bodyPr/>
          <a:lstStyle/>
          <a:p>
            <a:r>
              <a:rPr lang="en-US" dirty="0">
                <a:sym typeface="Symbol"/>
              </a:rPr>
              <a:t> for a 2 x 2</a:t>
            </a:r>
          </a:p>
          <a:p>
            <a:r>
              <a:rPr lang="en-US" dirty="0" err="1"/>
              <a:t>Cramér’s</a:t>
            </a:r>
            <a:r>
              <a:rPr lang="en-US" dirty="0"/>
              <a:t> phi for more complex tables</a:t>
            </a:r>
          </a:p>
          <a:p>
            <a:r>
              <a:rPr lang="en-US" dirty="0"/>
              <a:t>Odds ratios</a:t>
            </a:r>
          </a:p>
        </p:txBody>
      </p:sp>
    </p:spTree>
    <p:extLst>
      <p:ext uri="{BB962C8B-B14F-4D97-AF65-F5344CB8AC3E}">
        <p14:creationId xmlns:p14="http://schemas.microsoft.com/office/powerpoint/2010/main" val="40988886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The Cochran-Mantel-</a:t>
            </a:r>
            <a:r>
              <a:rPr lang="en-US" b="1" dirty="0" err="1">
                <a:solidFill>
                  <a:srgbClr val="7030A0"/>
                </a:solidFill>
              </a:rPr>
              <a:t>Haenzel</a:t>
            </a:r>
            <a:r>
              <a:rPr lang="en-US" b="1" dirty="0">
                <a:solidFill>
                  <a:srgbClr val="7030A0"/>
                </a:solidFill>
              </a:rPr>
              <a:t> Statistic</a:t>
            </a:r>
            <a:endParaRPr lang="en-US" dirty="0">
              <a:solidFill>
                <a:srgbClr val="7030A0"/>
              </a:solidFill>
            </a:endParaRPr>
          </a:p>
        </p:txBody>
      </p:sp>
      <p:sp>
        <p:nvSpPr>
          <p:cNvPr id="3" name="Content Placeholder 2"/>
          <p:cNvSpPr>
            <a:spLocks noGrp="1"/>
          </p:cNvSpPr>
          <p:nvPr>
            <p:ph idx="1"/>
          </p:nvPr>
        </p:nvSpPr>
        <p:spPr/>
        <p:txBody>
          <a:bodyPr/>
          <a:lstStyle/>
          <a:p>
            <a:r>
              <a:rPr lang="en-US" dirty="0"/>
              <a:t>Test the hypothesis that there is no relationship between rows and columns when you average across two or more levels of a third variable.</a:t>
            </a:r>
          </a:p>
          <a:p>
            <a:r>
              <a:rPr lang="en-US" dirty="0"/>
              <a:t>Graduate Admissions x Sex in several departments at UC, Berkeley</a:t>
            </a:r>
          </a:p>
        </p:txBody>
      </p:sp>
    </p:spTree>
    <p:extLst>
      <p:ext uri="{BB962C8B-B14F-4D97-AF65-F5344CB8AC3E}">
        <p14:creationId xmlns:p14="http://schemas.microsoft.com/office/powerpoint/2010/main" val="7819334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77120"/>
            <a:ext cx="9144000" cy="3703759"/>
          </a:xfrm>
          <a:prstGeom prst="rect">
            <a:avLst/>
          </a:prstGeom>
        </p:spPr>
      </p:pic>
      <p:sp>
        <p:nvSpPr>
          <p:cNvPr id="7" name="TextBox 6"/>
          <p:cNvSpPr txBox="1"/>
          <p:nvPr/>
        </p:nvSpPr>
        <p:spPr>
          <a:xfrm>
            <a:off x="914400" y="457200"/>
            <a:ext cx="6400800" cy="769441"/>
          </a:xfrm>
          <a:prstGeom prst="rect">
            <a:avLst/>
          </a:prstGeom>
          <a:noFill/>
        </p:spPr>
        <p:txBody>
          <a:bodyPr wrap="square" rtlCol="0">
            <a:spAutoFit/>
          </a:bodyPr>
          <a:lstStyle/>
          <a:p>
            <a:pPr algn="ctr"/>
            <a:r>
              <a:rPr lang="en-US" sz="4400" dirty="0"/>
              <a:t>Department B</a:t>
            </a:r>
          </a:p>
        </p:txBody>
      </p:sp>
    </p:spTree>
    <p:extLst>
      <p:ext uri="{BB962C8B-B14F-4D97-AF65-F5344CB8AC3E}">
        <p14:creationId xmlns:p14="http://schemas.microsoft.com/office/powerpoint/2010/main" val="18798584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571" y="1339714"/>
            <a:ext cx="8382858" cy="4178572"/>
          </a:xfrm>
          <a:prstGeom prst="rect">
            <a:avLst/>
          </a:prstGeom>
        </p:spPr>
      </p:pic>
      <p:sp>
        <p:nvSpPr>
          <p:cNvPr id="3" name="Rectangle 2"/>
          <p:cNvSpPr/>
          <p:nvPr/>
        </p:nvSpPr>
        <p:spPr>
          <a:xfrm>
            <a:off x="2246671" y="381000"/>
            <a:ext cx="3667992" cy="769441"/>
          </a:xfrm>
          <a:prstGeom prst="rect">
            <a:avLst/>
          </a:prstGeom>
        </p:spPr>
        <p:txBody>
          <a:bodyPr wrap="none">
            <a:spAutoFit/>
          </a:bodyPr>
          <a:lstStyle/>
          <a:p>
            <a:pPr algn="ctr"/>
            <a:r>
              <a:rPr lang="en-US" sz="4400" dirty="0"/>
              <a:t>Department C</a:t>
            </a:r>
          </a:p>
        </p:txBody>
      </p:sp>
    </p:spTree>
    <p:extLst>
      <p:ext uri="{BB962C8B-B14F-4D97-AF65-F5344CB8AC3E}">
        <p14:creationId xmlns:p14="http://schemas.microsoft.com/office/powerpoint/2010/main" val="38948459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46671" y="381000"/>
            <a:ext cx="3667992" cy="769441"/>
          </a:xfrm>
          <a:prstGeom prst="rect">
            <a:avLst/>
          </a:prstGeom>
        </p:spPr>
        <p:txBody>
          <a:bodyPr wrap="none">
            <a:spAutoFit/>
          </a:bodyPr>
          <a:lstStyle/>
          <a:p>
            <a:pPr algn="ctr"/>
            <a:r>
              <a:rPr lang="en-US" sz="4400" dirty="0"/>
              <a:t>Department 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42" y="1271712"/>
            <a:ext cx="8548907" cy="4367088"/>
          </a:xfrm>
          <a:prstGeom prst="rect">
            <a:avLst/>
          </a:prstGeom>
        </p:spPr>
      </p:pic>
    </p:spTree>
    <p:extLst>
      <p:ext uri="{BB962C8B-B14F-4D97-AF65-F5344CB8AC3E}">
        <p14:creationId xmlns:p14="http://schemas.microsoft.com/office/powerpoint/2010/main" val="20505790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46671" y="381000"/>
            <a:ext cx="3667992" cy="769441"/>
          </a:xfrm>
          <a:prstGeom prst="rect">
            <a:avLst/>
          </a:prstGeom>
        </p:spPr>
        <p:txBody>
          <a:bodyPr wrap="none">
            <a:spAutoFit/>
          </a:bodyPr>
          <a:lstStyle/>
          <a:p>
            <a:pPr algn="ctr"/>
            <a:r>
              <a:rPr lang="en-US" sz="4400" dirty="0"/>
              <a:t>Department E</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999" y="1326857"/>
            <a:ext cx="8190001" cy="4204286"/>
          </a:xfrm>
          <a:prstGeom prst="rect">
            <a:avLst/>
          </a:prstGeom>
        </p:spPr>
      </p:pic>
    </p:spTree>
    <p:extLst>
      <p:ext uri="{BB962C8B-B14F-4D97-AF65-F5344CB8AC3E}">
        <p14:creationId xmlns:p14="http://schemas.microsoft.com/office/powerpoint/2010/main" val="36539874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46671" y="381000"/>
            <a:ext cx="3667992" cy="769441"/>
          </a:xfrm>
          <a:prstGeom prst="rect">
            <a:avLst/>
          </a:prstGeom>
        </p:spPr>
        <p:txBody>
          <a:bodyPr wrap="none">
            <a:spAutoFit/>
          </a:bodyPr>
          <a:lstStyle/>
          <a:p>
            <a:pPr algn="ctr"/>
            <a:r>
              <a:rPr lang="en-US" sz="4400" dirty="0"/>
              <a:t>Department F</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545428"/>
            <a:ext cx="8407932" cy="4321972"/>
          </a:xfrm>
          <a:prstGeom prst="rect">
            <a:avLst/>
          </a:prstGeom>
        </p:spPr>
      </p:pic>
    </p:spTree>
    <p:extLst>
      <p:ext uri="{BB962C8B-B14F-4D97-AF65-F5344CB8AC3E}">
        <p14:creationId xmlns:p14="http://schemas.microsoft.com/office/powerpoint/2010/main" val="7581557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endParaRPr lang="en-US" dirty="0"/>
          </a:p>
          <a:p>
            <a:endParaRPr lang="en-US" dirty="0"/>
          </a:p>
          <a:p>
            <a:r>
              <a:rPr lang="en-US" dirty="0"/>
              <a:t>No significant association between Sex and Admissions Decisions.</a:t>
            </a:r>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76" y="1600200"/>
            <a:ext cx="9144000" cy="1647567"/>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433893"/>
            <a:ext cx="9144000" cy="2009786"/>
          </a:xfrm>
          <a:prstGeom prst="rect">
            <a:avLst/>
          </a:prstGeom>
        </p:spPr>
      </p:pic>
    </p:spTree>
    <p:extLst>
      <p:ext uri="{BB962C8B-B14F-4D97-AF65-F5344CB8AC3E}">
        <p14:creationId xmlns:p14="http://schemas.microsoft.com/office/powerpoint/2010/main" val="10483105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The </a:t>
            </a:r>
            <a:r>
              <a:rPr lang="en-US" dirty="0" err="1">
                <a:solidFill>
                  <a:srgbClr val="7030A0"/>
                </a:solidFill>
              </a:rPr>
              <a:t>Breslow</a:t>
            </a:r>
            <a:r>
              <a:rPr lang="en-US" dirty="0">
                <a:solidFill>
                  <a:srgbClr val="7030A0"/>
                </a:solidFill>
              </a:rPr>
              <a:t>-Day Test</a:t>
            </a:r>
          </a:p>
        </p:txBody>
      </p:sp>
      <p:sp>
        <p:nvSpPr>
          <p:cNvPr id="3" name="Content Placeholder 2"/>
          <p:cNvSpPr>
            <a:spLocks noGrp="1"/>
          </p:cNvSpPr>
          <p:nvPr>
            <p:ph idx="1"/>
          </p:nvPr>
        </p:nvSpPr>
        <p:spPr/>
        <p:txBody>
          <a:bodyPr/>
          <a:lstStyle/>
          <a:p>
            <a:r>
              <a:rPr lang="en-US" dirty="0"/>
              <a:t>Null hypothesis = odds ratios do not differ across levels of the third variable (department).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3276600"/>
            <a:ext cx="7373151" cy="3352095"/>
          </a:xfrm>
          <a:prstGeom prst="rect">
            <a:avLst/>
          </a:prstGeom>
        </p:spPr>
      </p:pic>
    </p:spTree>
    <p:extLst>
      <p:ext uri="{BB962C8B-B14F-4D97-AF65-F5344CB8AC3E}">
        <p14:creationId xmlns:p14="http://schemas.microsoft.com/office/powerpoint/2010/main" val="39626607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43" y="152400"/>
            <a:ext cx="8229600" cy="868362"/>
          </a:xfrm>
        </p:spPr>
        <p:txBody>
          <a:bodyPr/>
          <a:lstStyle/>
          <a:p>
            <a:r>
              <a:rPr lang="en-US" dirty="0">
                <a:solidFill>
                  <a:srgbClr val="7030A0"/>
                </a:solidFill>
              </a:rPr>
              <a:t>Collapse Across Depts. B-F</a:t>
            </a:r>
          </a:p>
        </p:txBody>
      </p:sp>
      <p:sp>
        <p:nvSpPr>
          <p:cNvPr id="3" name="Content Placeholder 2"/>
          <p:cNvSpPr>
            <a:spLocks noGrp="1"/>
          </p:cNvSpPr>
          <p:nvPr>
            <p:ph idx="1"/>
          </p:nvPr>
        </p:nvSpPr>
        <p:spPr>
          <a:xfrm>
            <a:off x="457200" y="1219200"/>
            <a:ext cx="8229600" cy="5638800"/>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the odds of a woman being admitted are significantly </a:t>
            </a:r>
            <a:r>
              <a:rPr lang="en-US" b="1" dirty="0"/>
              <a:t>less</a:t>
            </a:r>
            <a:r>
              <a:rPr lang="en-US" dirty="0"/>
              <a:t> than the odds of a man being admitted.</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857" y="990600"/>
            <a:ext cx="8254286" cy="4165715"/>
          </a:xfrm>
          <a:prstGeom prst="rect">
            <a:avLst/>
          </a:prstGeom>
        </p:spPr>
      </p:pic>
    </p:spTree>
    <p:extLst>
      <p:ext uri="{BB962C8B-B14F-4D97-AF65-F5344CB8AC3E}">
        <p14:creationId xmlns:p14="http://schemas.microsoft.com/office/powerpoint/2010/main" val="2436421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lstStyle/>
          <a:p>
            <a:r>
              <a:rPr lang="en-US" b="1" dirty="0">
                <a:solidFill>
                  <a:srgbClr val="7030A0"/>
                </a:solidFill>
              </a:rPr>
              <a:t>Inferences about Variances and Standard Deviations</a:t>
            </a:r>
            <a:endParaRPr lang="en-US" dirty="0"/>
          </a:p>
        </p:txBody>
      </p:sp>
      <p:sp>
        <p:nvSpPr>
          <p:cNvPr id="3" name="Content Placeholder 2"/>
          <p:cNvSpPr>
            <a:spLocks noGrp="1"/>
          </p:cNvSpPr>
          <p:nvPr>
            <p:ph idx="1"/>
          </p:nvPr>
        </p:nvSpPr>
        <p:spPr/>
        <p:txBody>
          <a:bodyPr/>
          <a:lstStyle/>
          <a:p>
            <a:r>
              <a:rPr lang="en-US" dirty="0"/>
              <a:t>H</a:t>
            </a:r>
            <a:r>
              <a:rPr lang="en-US" baseline="-25000" dirty="0">
                <a:sym typeface="Symbol"/>
              </a:rPr>
              <a:t></a:t>
            </a:r>
            <a:r>
              <a:rPr lang="en-US" dirty="0"/>
              <a:t>: </a:t>
            </a:r>
            <a:r>
              <a:rPr lang="en-US" dirty="0">
                <a:sym typeface="Symbol"/>
              </a:rPr>
              <a:t></a:t>
            </a:r>
            <a:r>
              <a:rPr lang="en-US" i="1" baseline="30000" dirty="0"/>
              <a:t>2</a:t>
            </a:r>
            <a:r>
              <a:rPr lang="en-US" dirty="0"/>
              <a:t> </a:t>
            </a:r>
            <a:r>
              <a:rPr lang="en-US" dirty="0">
                <a:sym typeface="Symbol"/>
              </a:rPr>
              <a:t></a:t>
            </a:r>
            <a:r>
              <a:rPr lang="en-US" dirty="0"/>
              <a:t> 6.25		H</a:t>
            </a:r>
            <a:r>
              <a:rPr lang="en-US" baseline="-25000" dirty="0"/>
              <a:t>1</a:t>
            </a:r>
            <a:r>
              <a:rPr lang="en-US" dirty="0"/>
              <a:t>: </a:t>
            </a:r>
            <a:r>
              <a:rPr lang="en-US" dirty="0">
                <a:sym typeface="Symbol"/>
              </a:rPr>
              <a:t></a:t>
            </a:r>
            <a:r>
              <a:rPr lang="en-US" i="1" baseline="30000" dirty="0"/>
              <a:t>2</a:t>
            </a:r>
            <a:r>
              <a:rPr lang="en-US" dirty="0"/>
              <a:t> &lt; 6.25</a:t>
            </a:r>
          </a:p>
          <a:p>
            <a:r>
              <a:rPr lang="en-US" dirty="0"/>
              <a:t>Y is height (in) of basketball players</a:t>
            </a:r>
          </a:p>
          <a:p>
            <a:r>
              <a:rPr lang="en-US" i="1" dirty="0"/>
              <a:t>s</a:t>
            </a:r>
            <a:r>
              <a:rPr lang="en-US" i="1" baseline="30000" dirty="0"/>
              <a:t>2</a:t>
            </a:r>
            <a:r>
              <a:rPr lang="en-US" dirty="0"/>
              <a:t> = 4.55, </a:t>
            </a:r>
            <a:r>
              <a:rPr lang="en-US" i="1" dirty="0"/>
              <a:t>N</a:t>
            </a:r>
            <a:r>
              <a:rPr lang="en-US" dirty="0"/>
              <a:t> </a:t>
            </a:r>
            <a:r>
              <a:rPr lang="en-US"/>
              <a:t>= 31</a:t>
            </a:r>
            <a:endParaRPr lang="en-US" dirty="0"/>
          </a:p>
          <a:p>
            <a:r>
              <a:rPr lang="en-US" i="1" dirty="0">
                <a:sym typeface="Symbol"/>
              </a:rPr>
              <a:t></a:t>
            </a:r>
            <a:r>
              <a:rPr lang="en-US" i="1" baseline="30000" dirty="0"/>
              <a:t>2</a:t>
            </a:r>
            <a:r>
              <a:rPr lang="en-US" dirty="0"/>
              <a:t>   = 30(4.55) / 6.25 = 21.84, </a:t>
            </a:r>
            <a:r>
              <a:rPr lang="en-US" i="1" dirty="0" err="1"/>
              <a:t>df</a:t>
            </a:r>
            <a:r>
              <a:rPr lang="en-US" dirty="0"/>
              <a:t> = 30</a:t>
            </a:r>
          </a:p>
          <a:p>
            <a:r>
              <a:rPr lang="en-US" dirty="0"/>
              <a:t>SAS:   p = PROBCHI(</a:t>
            </a:r>
            <a:r>
              <a:rPr lang="en-US" b="1" dirty="0"/>
              <a:t>21.84</a:t>
            </a:r>
            <a:r>
              <a:rPr lang="en-US" dirty="0"/>
              <a:t>, </a:t>
            </a:r>
            <a:r>
              <a:rPr lang="en-US" b="1" dirty="0"/>
              <a:t>30</a:t>
            </a:r>
            <a:r>
              <a:rPr lang="en-US" dirty="0"/>
              <a:t>);</a:t>
            </a:r>
          </a:p>
          <a:p>
            <a:r>
              <a:rPr lang="en-US" i="1" dirty="0"/>
              <a:t>p</a:t>
            </a:r>
            <a:r>
              <a:rPr lang="en-US" dirty="0"/>
              <a:t> = .14</a:t>
            </a:r>
          </a:p>
          <a:p>
            <a:endParaRPr lang="en-US" dirty="0"/>
          </a:p>
        </p:txBody>
      </p:sp>
    </p:spTree>
    <p:extLst>
      <p:ext uri="{BB962C8B-B14F-4D97-AF65-F5344CB8AC3E}">
        <p14:creationId xmlns:p14="http://schemas.microsoft.com/office/powerpoint/2010/main" val="421820590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918" y="76200"/>
            <a:ext cx="8229600" cy="1143000"/>
          </a:xfrm>
        </p:spPr>
        <p:txBody>
          <a:bodyPr/>
          <a:lstStyle/>
          <a:p>
            <a:r>
              <a:rPr lang="en-US" dirty="0">
                <a:solidFill>
                  <a:srgbClr val="7030A0"/>
                </a:solidFill>
              </a:rPr>
              <a:t>Dept. A Was Odd</a:t>
            </a:r>
          </a:p>
        </p:txBody>
      </p:sp>
      <p:sp>
        <p:nvSpPr>
          <p:cNvPr id="3" name="Content Placeholder 2"/>
          <p:cNvSpPr>
            <a:spLocks noGrp="1"/>
          </p:cNvSpPr>
          <p:nvPr>
            <p:ph idx="1"/>
          </p:nvPr>
        </p:nvSpPr>
        <p:spPr>
          <a:xfrm>
            <a:off x="457200" y="1600200"/>
            <a:ext cx="8229600" cy="5105400"/>
          </a:xfrm>
        </p:spPr>
        <p:txBody>
          <a:bodyPr/>
          <a:lstStyle/>
          <a:p>
            <a:endParaRPr lang="en-US" dirty="0"/>
          </a:p>
          <a:p>
            <a:endParaRPr lang="en-US" dirty="0"/>
          </a:p>
          <a:p>
            <a:endParaRPr lang="en-US" dirty="0"/>
          </a:p>
          <a:p>
            <a:endParaRPr lang="en-US" dirty="0"/>
          </a:p>
          <a:p>
            <a:pPr marL="0" indent="0">
              <a:buNone/>
            </a:pPr>
            <a:endParaRPr lang="en-US" dirty="0"/>
          </a:p>
          <a:p>
            <a:endParaRPr lang="en-US" dirty="0"/>
          </a:p>
          <a:p>
            <a:r>
              <a:rPr lang="en-US" dirty="0"/>
              <a:t>The odds of a woman being admitted are significantly </a:t>
            </a:r>
            <a:r>
              <a:rPr lang="en-US" b="1" dirty="0"/>
              <a:t>greater</a:t>
            </a:r>
            <a:r>
              <a:rPr lang="en-US" dirty="0"/>
              <a:t> than of a man being admitted.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 y="914399"/>
            <a:ext cx="8794286" cy="4255715"/>
          </a:xfrm>
          <a:prstGeom prst="rect">
            <a:avLst/>
          </a:prstGeom>
        </p:spPr>
      </p:pic>
    </p:spTree>
    <p:extLst>
      <p:ext uri="{BB962C8B-B14F-4D97-AF65-F5344CB8AC3E}">
        <p14:creationId xmlns:p14="http://schemas.microsoft.com/office/powerpoint/2010/main" val="28099959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506"/>
            <a:ext cx="8229600" cy="788894"/>
          </a:xfrm>
        </p:spPr>
        <p:txBody>
          <a:bodyPr/>
          <a:lstStyle/>
          <a:p>
            <a:r>
              <a:rPr lang="en-US" dirty="0">
                <a:solidFill>
                  <a:srgbClr val="7030A0"/>
                </a:solidFill>
              </a:rPr>
              <a:t>CMH With A Included</a:t>
            </a:r>
          </a:p>
        </p:txBody>
      </p:sp>
      <p:sp>
        <p:nvSpPr>
          <p:cNvPr id="3" name="Content Placeholder 2"/>
          <p:cNvSpPr>
            <a:spLocks noGrp="1"/>
          </p:cNvSpPr>
          <p:nvPr>
            <p:ph idx="1"/>
          </p:nvPr>
        </p:nvSpPr>
        <p:spPr/>
        <p:txBody>
          <a:bodyPr/>
          <a:lstStyle/>
          <a:p>
            <a:endParaRPr lang="en-US" dirty="0"/>
          </a:p>
          <a:p>
            <a:endParaRPr lang="en-US" dirty="0"/>
          </a:p>
          <a:p>
            <a:r>
              <a:rPr lang="en-US" dirty="0"/>
              <a:t>CMH still not significant, but the </a:t>
            </a:r>
            <a:r>
              <a:rPr lang="en-US" dirty="0" err="1"/>
              <a:t>Breslow</a:t>
            </a:r>
            <a:r>
              <a:rPr lang="en-US" dirty="0"/>
              <a:t>-Day is significant.</a:t>
            </a:r>
          </a:p>
          <a:p>
            <a:endParaRPr lang="en-US" dirty="0"/>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812" y="838200"/>
            <a:ext cx="9144000" cy="161787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0" y="3962400"/>
            <a:ext cx="4973829" cy="2211429"/>
          </a:xfrm>
          <a:prstGeom prst="rect">
            <a:avLst/>
          </a:prstGeom>
        </p:spPr>
      </p:pic>
    </p:spTree>
    <p:extLst>
      <p:ext uri="{BB962C8B-B14F-4D97-AF65-F5344CB8AC3E}">
        <p14:creationId xmlns:p14="http://schemas.microsoft.com/office/powerpoint/2010/main" val="20952381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43" y="152400"/>
            <a:ext cx="8229600" cy="868362"/>
          </a:xfrm>
        </p:spPr>
        <p:txBody>
          <a:bodyPr/>
          <a:lstStyle/>
          <a:p>
            <a:r>
              <a:rPr lang="en-US" dirty="0">
                <a:solidFill>
                  <a:srgbClr val="7030A0"/>
                </a:solidFill>
              </a:rPr>
              <a:t>Collapse Across Depts. A-F</a:t>
            </a:r>
          </a:p>
        </p:txBody>
      </p:sp>
      <p:sp>
        <p:nvSpPr>
          <p:cNvPr id="3" name="Content Placeholder 2"/>
          <p:cNvSpPr>
            <a:spLocks noGrp="1"/>
          </p:cNvSpPr>
          <p:nvPr>
            <p:ph idx="1"/>
          </p:nvPr>
        </p:nvSpPr>
        <p:spPr>
          <a:xfrm>
            <a:off x="457200" y="1219200"/>
            <a:ext cx="8229600" cy="5638800"/>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the odds of a woman being admitted are significantly </a:t>
            </a:r>
            <a:r>
              <a:rPr lang="en-US" b="1" dirty="0"/>
              <a:t>less</a:t>
            </a:r>
            <a:r>
              <a:rPr lang="en-US" dirty="0"/>
              <a:t> than the odds of a man being admitted.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42" y="838200"/>
            <a:ext cx="8305715" cy="4474286"/>
          </a:xfrm>
          <a:prstGeom prst="rect">
            <a:avLst/>
          </a:prstGeom>
        </p:spPr>
      </p:pic>
    </p:spTree>
    <p:extLst>
      <p:ext uri="{BB962C8B-B14F-4D97-AF65-F5344CB8AC3E}">
        <p14:creationId xmlns:p14="http://schemas.microsoft.com/office/powerpoint/2010/main" val="16552992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Aggregate or Not?</a:t>
            </a:r>
          </a:p>
        </p:txBody>
      </p:sp>
      <p:sp>
        <p:nvSpPr>
          <p:cNvPr id="3" name="Content Placeholder 2"/>
          <p:cNvSpPr>
            <a:spLocks noGrp="1"/>
          </p:cNvSpPr>
          <p:nvPr>
            <p:ph idx="1"/>
          </p:nvPr>
        </p:nvSpPr>
        <p:spPr/>
        <p:txBody>
          <a:bodyPr/>
          <a:lstStyle/>
          <a:p>
            <a:r>
              <a:rPr lang="en-US" dirty="0"/>
              <a:t>The relationship between two variables in aggregated data (ignoring an important third variable) can be very different from the relationship when viewed at each level of the third variable.</a:t>
            </a:r>
          </a:p>
          <a:p>
            <a:r>
              <a:rPr lang="en-US" dirty="0"/>
              <a:t>This is known as a reversal paradox.</a:t>
            </a:r>
          </a:p>
          <a:p>
            <a:r>
              <a:rPr lang="en-US" dirty="0"/>
              <a:t>AKA Simpson’s paradox.</a:t>
            </a:r>
          </a:p>
        </p:txBody>
      </p:sp>
    </p:spTree>
    <p:extLst>
      <p:ext uri="{BB962C8B-B14F-4D97-AF65-F5344CB8AC3E}">
        <p14:creationId xmlns:p14="http://schemas.microsoft.com/office/powerpoint/2010/main" val="10816484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06061"/>
            <a:ext cx="9144000" cy="5245877"/>
          </a:xfrm>
          <a:prstGeom prst="rect">
            <a:avLst/>
          </a:prstGeom>
        </p:spPr>
      </p:pic>
    </p:spTree>
    <p:extLst>
      <p:ext uri="{BB962C8B-B14F-4D97-AF65-F5344CB8AC3E}">
        <p14:creationId xmlns:p14="http://schemas.microsoft.com/office/powerpoint/2010/main" val="28392171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Cohen’s Kappa</a:t>
            </a:r>
          </a:p>
        </p:txBody>
      </p:sp>
      <p:sp>
        <p:nvSpPr>
          <p:cNvPr id="3" name="Content Placeholder 2"/>
          <p:cNvSpPr>
            <a:spLocks noGrp="1"/>
          </p:cNvSpPr>
          <p:nvPr>
            <p:ph idx="1"/>
          </p:nvPr>
        </p:nvSpPr>
        <p:spPr/>
        <p:txBody>
          <a:bodyPr/>
          <a:lstStyle/>
          <a:p>
            <a:r>
              <a:rPr lang="en-US" dirty="0"/>
              <a:t>Two judges were observing children at play and at a designated time determined whether or not the target child was involved in a fight.</a:t>
            </a:r>
          </a:p>
          <a:p>
            <a:r>
              <a:rPr lang="en-US" dirty="0"/>
              <a:t>and whether that child was aggressor or victim.</a:t>
            </a:r>
          </a:p>
          <a:p>
            <a:r>
              <a:rPr lang="en-US" dirty="0"/>
              <a:t>How well did the judges agree with each other?</a:t>
            </a:r>
          </a:p>
          <a:p>
            <a:endParaRPr lang="en-US" dirty="0"/>
          </a:p>
        </p:txBody>
      </p:sp>
    </p:spTree>
    <p:extLst>
      <p:ext uri="{BB962C8B-B14F-4D97-AF65-F5344CB8AC3E}">
        <p14:creationId xmlns:p14="http://schemas.microsoft.com/office/powerpoint/2010/main" val="13352975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224093711"/>
              </p:ext>
            </p:extLst>
          </p:nvPr>
        </p:nvGraphicFramePr>
        <p:xfrm>
          <a:off x="381000" y="120990"/>
          <a:ext cx="7848599" cy="2393610"/>
        </p:xfrm>
        <a:graphic>
          <a:graphicData uri="http://schemas.openxmlformats.org/drawingml/2006/table">
            <a:tbl>
              <a:tblPr>
                <a:tableStyleId>{5C22544A-7EE6-4342-B048-85BDC9FD1C3A}</a:tableStyleId>
              </a:tblPr>
              <a:tblGrid>
                <a:gridCol w="1780857">
                  <a:extLst>
                    <a:ext uri="{9D8B030D-6E8A-4147-A177-3AD203B41FA5}">
                      <a16:colId xmlns:a16="http://schemas.microsoft.com/office/drawing/2014/main" val="20000"/>
                    </a:ext>
                  </a:extLst>
                </a:gridCol>
                <a:gridCol w="1714261">
                  <a:extLst>
                    <a:ext uri="{9D8B030D-6E8A-4147-A177-3AD203B41FA5}">
                      <a16:colId xmlns:a16="http://schemas.microsoft.com/office/drawing/2014/main" val="20001"/>
                    </a:ext>
                  </a:extLst>
                </a:gridCol>
                <a:gridCol w="1780857">
                  <a:extLst>
                    <a:ext uri="{9D8B030D-6E8A-4147-A177-3AD203B41FA5}">
                      <a16:colId xmlns:a16="http://schemas.microsoft.com/office/drawing/2014/main" val="20002"/>
                    </a:ext>
                  </a:extLst>
                </a:gridCol>
                <a:gridCol w="1360309">
                  <a:extLst>
                    <a:ext uri="{9D8B030D-6E8A-4147-A177-3AD203B41FA5}">
                      <a16:colId xmlns:a16="http://schemas.microsoft.com/office/drawing/2014/main" val="20003"/>
                    </a:ext>
                  </a:extLst>
                </a:gridCol>
                <a:gridCol w="1212315">
                  <a:extLst>
                    <a:ext uri="{9D8B030D-6E8A-4147-A177-3AD203B41FA5}">
                      <a16:colId xmlns:a16="http://schemas.microsoft.com/office/drawing/2014/main" val="20004"/>
                    </a:ext>
                  </a:extLst>
                </a:gridCol>
              </a:tblGrid>
              <a:tr h="649197">
                <a:tc>
                  <a:txBody>
                    <a:bodyPr/>
                    <a:lstStyle/>
                    <a:p>
                      <a:pPr marL="0" marR="0">
                        <a:spcBef>
                          <a:spcPts val="300"/>
                        </a:spcBef>
                        <a:spcAft>
                          <a:spcPts val="300"/>
                        </a:spcAft>
                      </a:pPr>
                      <a:r>
                        <a:rPr lang="en-US" sz="2000" dirty="0">
                          <a:effectLst/>
                        </a:rPr>
                        <a:t> </a:t>
                      </a:r>
                      <a:endParaRPr lang="en-US" sz="2000" dirty="0">
                        <a:effectLst/>
                        <a:latin typeface="Arial"/>
                        <a:ea typeface="Times New Roman"/>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rgbClr val="7030A0"/>
                      </a:solidFill>
                      <a:prstDash val="solid"/>
                      <a:round/>
                      <a:headEnd type="none" w="med" len="med"/>
                      <a:tailEnd type="none" w="med" len="med"/>
                    </a:lnB>
                    <a:noFill/>
                  </a:tcPr>
                </a:tc>
                <a:tc gridSpan="3">
                  <a:txBody>
                    <a:bodyPr/>
                    <a:lstStyle/>
                    <a:p>
                      <a:pPr marL="0" marR="0" algn="ctr">
                        <a:spcBef>
                          <a:spcPts val="300"/>
                        </a:spcBef>
                        <a:spcAft>
                          <a:spcPts val="300"/>
                        </a:spcAft>
                      </a:pPr>
                      <a:r>
                        <a:rPr lang="en-US" sz="2000" dirty="0">
                          <a:effectLst/>
                        </a:rPr>
                        <a:t>Rater 2</a:t>
                      </a:r>
                      <a:endParaRPr lang="en-US" sz="2000" dirty="0">
                        <a:effectLst/>
                        <a:latin typeface="Arial"/>
                        <a:ea typeface="Times New Roman"/>
                        <a:cs typeface="Times New Roman"/>
                      </a:endParaRPr>
                    </a:p>
                  </a:txBody>
                  <a:tcPr marL="68580" marR="68580" marT="0" marB="0" anchor="b">
                    <a:lnL w="12700" cap="flat" cmpd="sng" algn="ctr">
                      <a:solidFill>
                        <a:schemeClr val="bg1"/>
                      </a:solidFill>
                      <a:prstDash val="solid"/>
                      <a:round/>
                      <a:headEnd type="none" w="med" len="med"/>
                      <a:tailEnd type="none" w="med" len="med"/>
                    </a:lnL>
                    <a:lnB w="12700" cap="flat" cmpd="sng" algn="ctr">
                      <a:solidFill>
                        <a:srgbClr val="7030A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marL="0" marR="0" algn="ctr">
                        <a:spcBef>
                          <a:spcPts val="300"/>
                        </a:spcBef>
                        <a:spcAft>
                          <a:spcPts val="300"/>
                        </a:spcAft>
                      </a:pPr>
                      <a:r>
                        <a:rPr lang="en-US" sz="2000" dirty="0">
                          <a:effectLst/>
                        </a:rPr>
                        <a:t> </a:t>
                      </a:r>
                      <a:endParaRPr lang="en-US" sz="2000" dirty="0">
                        <a:effectLst/>
                        <a:latin typeface="Arial"/>
                        <a:ea typeface="Times New Roman"/>
                        <a:cs typeface="Times New Roman"/>
                      </a:endParaRPr>
                    </a:p>
                  </a:txBody>
                  <a:tcPr marL="68580" marR="68580" marT="0" marB="0" anchor="b">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0"/>
                  </a:ext>
                </a:extLst>
              </a:tr>
              <a:tr h="449013">
                <a:tc>
                  <a:txBody>
                    <a:bodyPr/>
                    <a:lstStyle/>
                    <a:p>
                      <a:pPr marL="0" marR="0">
                        <a:spcBef>
                          <a:spcPts val="300"/>
                        </a:spcBef>
                        <a:spcAft>
                          <a:spcPts val="300"/>
                        </a:spcAft>
                      </a:pPr>
                      <a:r>
                        <a:rPr lang="en-US" sz="2000" dirty="0">
                          <a:effectLst/>
                        </a:rPr>
                        <a:t>Rater 1</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spcBef>
                          <a:spcPts val="300"/>
                        </a:spcBef>
                        <a:spcAft>
                          <a:spcPts val="300"/>
                        </a:spcAft>
                      </a:pPr>
                      <a:r>
                        <a:rPr lang="en-US" sz="2000" dirty="0">
                          <a:effectLst/>
                        </a:rPr>
                        <a:t>No Fight</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spcBef>
                          <a:spcPts val="300"/>
                        </a:spcBef>
                        <a:spcAft>
                          <a:spcPts val="300"/>
                        </a:spcAft>
                      </a:pPr>
                      <a:r>
                        <a:rPr lang="en-US" sz="2000" dirty="0">
                          <a:effectLst/>
                        </a:rPr>
                        <a:t>Aggressor</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spcBef>
                          <a:spcPts val="300"/>
                        </a:spcBef>
                        <a:spcAft>
                          <a:spcPts val="300"/>
                        </a:spcAft>
                      </a:pPr>
                      <a:r>
                        <a:rPr lang="en-US" sz="2000" dirty="0">
                          <a:effectLst/>
                        </a:rPr>
                        <a:t>Victim</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marginal</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1"/>
                  </a:ext>
                </a:extLst>
              </a:tr>
              <a:tr h="381000">
                <a:tc>
                  <a:txBody>
                    <a:bodyPr/>
                    <a:lstStyle/>
                    <a:p>
                      <a:pPr marL="0" marR="0">
                        <a:spcBef>
                          <a:spcPts val="300"/>
                        </a:spcBef>
                        <a:spcAft>
                          <a:spcPts val="300"/>
                        </a:spcAft>
                      </a:pPr>
                      <a:r>
                        <a:rPr lang="en-US" sz="2000" dirty="0">
                          <a:effectLst/>
                        </a:rPr>
                        <a:t>No Fight</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b="1" dirty="0">
                          <a:solidFill>
                            <a:srgbClr val="FF0000"/>
                          </a:solidFill>
                          <a:effectLst/>
                        </a:rPr>
                        <a:t>80(67.24)</a:t>
                      </a:r>
                      <a:endParaRPr lang="en-US" sz="2000" b="1" dirty="0">
                        <a:solidFill>
                          <a:srgbClr val="FF0000"/>
                        </a:solidFill>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FFFF99"/>
                    </a:solidFill>
                  </a:tcPr>
                </a:tc>
                <a:tc>
                  <a:txBody>
                    <a:bodyPr/>
                    <a:lstStyle/>
                    <a:p>
                      <a:pPr marL="0" marR="0" algn="ctr">
                        <a:spcBef>
                          <a:spcPts val="300"/>
                        </a:spcBef>
                        <a:spcAft>
                          <a:spcPts val="300"/>
                        </a:spcAft>
                      </a:pPr>
                      <a:r>
                        <a:rPr lang="en-US" sz="2000" dirty="0">
                          <a:effectLst/>
                        </a:rPr>
                        <a:t>1</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1</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82</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2"/>
                  </a:ext>
                </a:extLst>
              </a:tr>
              <a:tr h="304800">
                <a:tc>
                  <a:txBody>
                    <a:bodyPr/>
                    <a:lstStyle/>
                    <a:p>
                      <a:pPr marL="0" marR="0">
                        <a:spcBef>
                          <a:spcPts val="300"/>
                        </a:spcBef>
                        <a:spcAft>
                          <a:spcPts val="300"/>
                        </a:spcAft>
                      </a:pPr>
                      <a:r>
                        <a:rPr lang="en-US" sz="2000" dirty="0">
                          <a:effectLst/>
                        </a:rPr>
                        <a:t>Aggressor</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1</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b="1" dirty="0">
                          <a:solidFill>
                            <a:srgbClr val="FF0000"/>
                          </a:solidFill>
                          <a:effectLst/>
                        </a:rPr>
                        <a:t>5 (0.81)</a:t>
                      </a:r>
                      <a:endParaRPr lang="en-US" sz="2000" b="1" dirty="0">
                        <a:solidFill>
                          <a:srgbClr val="FF0000"/>
                        </a:solidFill>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FFFF99"/>
                    </a:solidFill>
                  </a:tcPr>
                </a:tc>
                <a:tc>
                  <a:txBody>
                    <a:bodyPr/>
                    <a:lstStyle/>
                    <a:p>
                      <a:pPr marL="0" marR="0" algn="ctr">
                        <a:spcBef>
                          <a:spcPts val="300"/>
                        </a:spcBef>
                        <a:spcAft>
                          <a:spcPts val="300"/>
                        </a:spcAft>
                      </a:pPr>
                      <a:r>
                        <a:rPr lang="en-US" sz="2000" dirty="0">
                          <a:effectLst/>
                        </a:rPr>
                        <a:t>3</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99FFCC"/>
                    </a:solidFill>
                  </a:tcPr>
                </a:tc>
                <a:tc>
                  <a:txBody>
                    <a:bodyPr/>
                    <a:lstStyle/>
                    <a:p>
                      <a:pPr marL="0" marR="0" algn="ctr">
                        <a:spcBef>
                          <a:spcPts val="300"/>
                        </a:spcBef>
                        <a:spcAft>
                          <a:spcPts val="300"/>
                        </a:spcAft>
                      </a:pPr>
                      <a:r>
                        <a:rPr lang="en-US" sz="2000" dirty="0">
                          <a:effectLst/>
                        </a:rPr>
                        <a:t>9</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3"/>
                  </a:ext>
                </a:extLst>
              </a:tr>
              <a:tr h="304800">
                <a:tc>
                  <a:txBody>
                    <a:bodyPr/>
                    <a:lstStyle/>
                    <a:p>
                      <a:pPr marL="0" marR="0">
                        <a:spcBef>
                          <a:spcPts val="300"/>
                        </a:spcBef>
                        <a:spcAft>
                          <a:spcPts val="300"/>
                        </a:spcAft>
                      </a:pPr>
                      <a:r>
                        <a:rPr lang="en-US" sz="2000" dirty="0">
                          <a:effectLst/>
                        </a:rPr>
                        <a:t>Victim</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1</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3</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99FFCC"/>
                    </a:solidFill>
                  </a:tcPr>
                </a:tc>
                <a:tc>
                  <a:txBody>
                    <a:bodyPr/>
                    <a:lstStyle/>
                    <a:p>
                      <a:pPr marL="0" marR="0" algn="ctr">
                        <a:spcBef>
                          <a:spcPts val="300"/>
                        </a:spcBef>
                        <a:spcAft>
                          <a:spcPts val="300"/>
                        </a:spcAft>
                      </a:pPr>
                      <a:r>
                        <a:rPr lang="en-US" sz="2000" b="1" dirty="0">
                          <a:solidFill>
                            <a:srgbClr val="FF0000"/>
                          </a:solidFill>
                          <a:effectLst/>
                        </a:rPr>
                        <a:t>5(0.81)</a:t>
                      </a:r>
                      <a:endParaRPr lang="en-US" sz="2000" b="1" dirty="0">
                        <a:solidFill>
                          <a:srgbClr val="FF0000"/>
                        </a:solidFill>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FFFF99"/>
                    </a:solidFill>
                  </a:tcPr>
                </a:tc>
                <a:tc>
                  <a:txBody>
                    <a:bodyPr/>
                    <a:lstStyle/>
                    <a:p>
                      <a:pPr marL="0" marR="0" algn="ctr">
                        <a:spcBef>
                          <a:spcPts val="300"/>
                        </a:spcBef>
                        <a:spcAft>
                          <a:spcPts val="300"/>
                        </a:spcAft>
                      </a:pPr>
                      <a:r>
                        <a:rPr lang="en-US" sz="2000" dirty="0">
                          <a:effectLst/>
                        </a:rPr>
                        <a:t>9</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4"/>
                  </a:ext>
                </a:extLst>
              </a:tr>
              <a:tr h="304800">
                <a:tc>
                  <a:txBody>
                    <a:bodyPr/>
                    <a:lstStyle/>
                    <a:p>
                      <a:pPr marL="0" marR="0" algn="ctr">
                        <a:spcBef>
                          <a:spcPts val="300"/>
                        </a:spcBef>
                        <a:spcAft>
                          <a:spcPts val="300"/>
                        </a:spcAft>
                      </a:pPr>
                      <a:r>
                        <a:rPr lang="en-US" sz="2000" dirty="0">
                          <a:effectLst/>
                        </a:rPr>
                        <a:t>marginal</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82</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9</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9</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100</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5" name="Rectangle 1"/>
          <p:cNvSpPr>
            <a:spLocks noChangeArrowheads="1"/>
          </p:cNvSpPr>
          <p:nvPr/>
        </p:nvSpPr>
        <p:spPr bwMode="auto">
          <a:xfrm>
            <a:off x="2551113" y="33289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2"/>
          <p:cNvSpPr/>
          <p:nvPr/>
        </p:nvSpPr>
        <p:spPr>
          <a:xfrm>
            <a:off x="2057400" y="5791200"/>
            <a:ext cx="3570208" cy="369332"/>
          </a:xfrm>
          <a:prstGeom prst="rect">
            <a:avLst/>
          </a:prstGeom>
        </p:spPr>
        <p:txBody>
          <a:bodyPr wrap="none">
            <a:spAutoFit/>
          </a:bodyPr>
          <a:lstStyle/>
          <a:p>
            <a:r>
              <a:rPr lang="en-US" dirty="0">
                <a:hlinkClick r:id="rId2"/>
              </a:rPr>
              <a:t>http://vassarstats.net/kappa.html</a:t>
            </a:r>
            <a:r>
              <a:rPr lang="en-US" dirty="0"/>
              <a:t> </a:t>
            </a:r>
          </a:p>
        </p:txBody>
      </p:sp>
      <p:sp>
        <p:nvSpPr>
          <p:cNvPr id="8" name="Rectangle 7"/>
          <p:cNvSpPr/>
          <p:nvPr/>
        </p:nvSpPr>
        <p:spPr>
          <a:xfrm>
            <a:off x="277090" y="2819400"/>
            <a:ext cx="8305800" cy="2677656"/>
          </a:xfrm>
          <a:prstGeom prst="rect">
            <a:avLst/>
          </a:prstGeom>
        </p:spPr>
        <p:txBody>
          <a:bodyPr wrap="square">
            <a:spAutoFit/>
          </a:bodyPr>
          <a:lstStyle/>
          <a:p>
            <a:pPr marL="457200" indent="-457200">
              <a:buFont typeface="Arial" pitchFamily="34" charset="0"/>
              <a:buChar char="•"/>
            </a:pPr>
            <a:r>
              <a:rPr lang="en-US" sz="2800" dirty="0"/>
              <a:t>Percentage of agreement here is pretty good, (80 + 5 + 5) </a:t>
            </a:r>
            <a:r>
              <a:rPr lang="en-US" sz="2800" dirty="0">
                <a:sym typeface="Symbol"/>
              </a:rPr>
              <a:t></a:t>
            </a:r>
            <a:r>
              <a:rPr lang="en-US" sz="2800" dirty="0"/>
              <a:t> 100 = 90%.</a:t>
            </a:r>
          </a:p>
          <a:p>
            <a:pPr marL="457200" indent="-457200">
              <a:buFont typeface="Arial" pitchFamily="34" charset="0"/>
              <a:buChar char="•"/>
            </a:pPr>
            <a:r>
              <a:rPr lang="en-US" sz="2800" dirty="0"/>
              <a:t>But that is due to agreement regarding whether or not there was fight.</a:t>
            </a:r>
          </a:p>
          <a:p>
            <a:pPr marL="457200" indent="-457200">
              <a:buFont typeface="Arial" pitchFamily="34" charset="0"/>
              <a:buChar char="•"/>
            </a:pPr>
            <a:r>
              <a:rPr lang="en-US" sz="2800" dirty="0"/>
              <a:t>There is less agreement regarding who was the aggressor when there was a fight.</a:t>
            </a:r>
          </a:p>
        </p:txBody>
      </p:sp>
    </p:spTree>
    <p:extLst>
      <p:ext uri="{BB962C8B-B14F-4D97-AF65-F5344CB8AC3E}">
        <p14:creationId xmlns:p14="http://schemas.microsoft.com/office/powerpoint/2010/main" val="34160562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95218372"/>
              </p:ext>
            </p:extLst>
          </p:nvPr>
        </p:nvGraphicFramePr>
        <p:xfrm>
          <a:off x="381000" y="120990"/>
          <a:ext cx="7848599" cy="2393610"/>
        </p:xfrm>
        <a:graphic>
          <a:graphicData uri="http://schemas.openxmlformats.org/drawingml/2006/table">
            <a:tbl>
              <a:tblPr>
                <a:tableStyleId>{5C22544A-7EE6-4342-B048-85BDC9FD1C3A}</a:tableStyleId>
              </a:tblPr>
              <a:tblGrid>
                <a:gridCol w="1780857">
                  <a:extLst>
                    <a:ext uri="{9D8B030D-6E8A-4147-A177-3AD203B41FA5}">
                      <a16:colId xmlns:a16="http://schemas.microsoft.com/office/drawing/2014/main" val="20000"/>
                    </a:ext>
                  </a:extLst>
                </a:gridCol>
                <a:gridCol w="1714261">
                  <a:extLst>
                    <a:ext uri="{9D8B030D-6E8A-4147-A177-3AD203B41FA5}">
                      <a16:colId xmlns:a16="http://schemas.microsoft.com/office/drawing/2014/main" val="20001"/>
                    </a:ext>
                  </a:extLst>
                </a:gridCol>
                <a:gridCol w="1780857">
                  <a:extLst>
                    <a:ext uri="{9D8B030D-6E8A-4147-A177-3AD203B41FA5}">
                      <a16:colId xmlns:a16="http://schemas.microsoft.com/office/drawing/2014/main" val="20002"/>
                    </a:ext>
                  </a:extLst>
                </a:gridCol>
                <a:gridCol w="1360309">
                  <a:extLst>
                    <a:ext uri="{9D8B030D-6E8A-4147-A177-3AD203B41FA5}">
                      <a16:colId xmlns:a16="http://schemas.microsoft.com/office/drawing/2014/main" val="20003"/>
                    </a:ext>
                  </a:extLst>
                </a:gridCol>
                <a:gridCol w="1212315">
                  <a:extLst>
                    <a:ext uri="{9D8B030D-6E8A-4147-A177-3AD203B41FA5}">
                      <a16:colId xmlns:a16="http://schemas.microsoft.com/office/drawing/2014/main" val="20004"/>
                    </a:ext>
                  </a:extLst>
                </a:gridCol>
              </a:tblGrid>
              <a:tr h="649197">
                <a:tc>
                  <a:txBody>
                    <a:bodyPr/>
                    <a:lstStyle/>
                    <a:p>
                      <a:pPr marL="0" marR="0">
                        <a:spcBef>
                          <a:spcPts val="300"/>
                        </a:spcBef>
                        <a:spcAft>
                          <a:spcPts val="300"/>
                        </a:spcAft>
                      </a:pPr>
                      <a:r>
                        <a:rPr lang="en-US" sz="2000" dirty="0">
                          <a:effectLst/>
                        </a:rPr>
                        <a:t> </a:t>
                      </a:r>
                      <a:endParaRPr lang="en-US" sz="2000" dirty="0">
                        <a:effectLst/>
                        <a:latin typeface="Arial"/>
                        <a:ea typeface="Times New Roman"/>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rgbClr val="7030A0"/>
                      </a:solidFill>
                      <a:prstDash val="solid"/>
                      <a:round/>
                      <a:headEnd type="none" w="med" len="med"/>
                      <a:tailEnd type="none" w="med" len="med"/>
                    </a:lnB>
                    <a:noFill/>
                  </a:tcPr>
                </a:tc>
                <a:tc gridSpan="3">
                  <a:txBody>
                    <a:bodyPr/>
                    <a:lstStyle/>
                    <a:p>
                      <a:pPr marL="0" marR="0" algn="ctr">
                        <a:spcBef>
                          <a:spcPts val="300"/>
                        </a:spcBef>
                        <a:spcAft>
                          <a:spcPts val="300"/>
                        </a:spcAft>
                      </a:pPr>
                      <a:r>
                        <a:rPr lang="en-US" sz="2000" dirty="0">
                          <a:effectLst/>
                        </a:rPr>
                        <a:t>Rater 2</a:t>
                      </a:r>
                      <a:endParaRPr lang="en-US" sz="2000" dirty="0">
                        <a:effectLst/>
                        <a:latin typeface="Arial"/>
                        <a:ea typeface="Times New Roman"/>
                        <a:cs typeface="Times New Roman"/>
                      </a:endParaRPr>
                    </a:p>
                  </a:txBody>
                  <a:tcPr marL="68580" marR="68580" marT="0" marB="0" anchor="b">
                    <a:lnL w="12700" cap="flat" cmpd="sng" algn="ctr">
                      <a:solidFill>
                        <a:schemeClr val="bg1"/>
                      </a:solidFill>
                      <a:prstDash val="solid"/>
                      <a:round/>
                      <a:headEnd type="none" w="med" len="med"/>
                      <a:tailEnd type="none" w="med" len="med"/>
                    </a:lnL>
                    <a:lnB w="12700" cap="flat" cmpd="sng" algn="ctr">
                      <a:solidFill>
                        <a:srgbClr val="7030A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marL="0" marR="0" algn="ctr">
                        <a:spcBef>
                          <a:spcPts val="300"/>
                        </a:spcBef>
                        <a:spcAft>
                          <a:spcPts val="300"/>
                        </a:spcAft>
                      </a:pPr>
                      <a:r>
                        <a:rPr lang="en-US" sz="2000" dirty="0">
                          <a:effectLst/>
                        </a:rPr>
                        <a:t> </a:t>
                      </a:r>
                      <a:endParaRPr lang="en-US" sz="2000" dirty="0">
                        <a:effectLst/>
                        <a:latin typeface="Arial"/>
                        <a:ea typeface="Times New Roman"/>
                        <a:cs typeface="Times New Roman"/>
                      </a:endParaRPr>
                    </a:p>
                  </a:txBody>
                  <a:tcPr marL="68580" marR="68580" marT="0" marB="0" anchor="b">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0"/>
                  </a:ext>
                </a:extLst>
              </a:tr>
              <a:tr h="449013">
                <a:tc>
                  <a:txBody>
                    <a:bodyPr/>
                    <a:lstStyle/>
                    <a:p>
                      <a:pPr marL="0" marR="0">
                        <a:spcBef>
                          <a:spcPts val="300"/>
                        </a:spcBef>
                        <a:spcAft>
                          <a:spcPts val="300"/>
                        </a:spcAft>
                      </a:pPr>
                      <a:r>
                        <a:rPr lang="en-US" sz="2000" dirty="0">
                          <a:effectLst/>
                        </a:rPr>
                        <a:t>Rater 1</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spcBef>
                          <a:spcPts val="300"/>
                        </a:spcBef>
                        <a:spcAft>
                          <a:spcPts val="300"/>
                        </a:spcAft>
                      </a:pPr>
                      <a:r>
                        <a:rPr lang="en-US" sz="2000" dirty="0">
                          <a:effectLst/>
                        </a:rPr>
                        <a:t>No Fight</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spcBef>
                          <a:spcPts val="300"/>
                        </a:spcBef>
                        <a:spcAft>
                          <a:spcPts val="300"/>
                        </a:spcAft>
                      </a:pPr>
                      <a:r>
                        <a:rPr lang="en-US" sz="2000" dirty="0">
                          <a:effectLst/>
                        </a:rPr>
                        <a:t>Aggressor</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spcBef>
                          <a:spcPts val="300"/>
                        </a:spcBef>
                        <a:spcAft>
                          <a:spcPts val="300"/>
                        </a:spcAft>
                      </a:pPr>
                      <a:r>
                        <a:rPr lang="en-US" sz="2000" dirty="0">
                          <a:effectLst/>
                        </a:rPr>
                        <a:t>Victim</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marginal</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1"/>
                  </a:ext>
                </a:extLst>
              </a:tr>
              <a:tr h="381000">
                <a:tc>
                  <a:txBody>
                    <a:bodyPr/>
                    <a:lstStyle/>
                    <a:p>
                      <a:pPr marL="0" marR="0">
                        <a:spcBef>
                          <a:spcPts val="300"/>
                        </a:spcBef>
                        <a:spcAft>
                          <a:spcPts val="300"/>
                        </a:spcAft>
                      </a:pPr>
                      <a:r>
                        <a:rPr lang="en-US" sz="2000" dirty="0">
                          <a:effectLst/>
                        </a:rPr>
                        <a:t>No Fight</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b="1" dirty="0">
                          <a:solidFill>
                            <a:srgbClr val="FF0000"/>
                          </a:solidFill>
                          <a:effectLst/>
                        </a:rPr>
                        <a:t>80(67.24)</a:t>
                      </a:r>
                      <a:endParaRPr lang="en-US" sz="2000" b="1" dirty="0">
                        <a:solidFill>
                          <a:srgbClr val="FF0000"/>
                        </a:solidFill>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FFFF99"/>
                    </a:solidFill>
                  </a:tcPr>
                </a:tc>
                <a:tc>
                  <a:txBody>
                    <a:bodyPr/>
                    <a:lstStyle/>
                    <a:p>
                      <a:pPr marL="0" marR="0" algn="ctr">
                        <a:spcBef>
                          <a:spcPts val="300"/>
                        </a:spcBef>
                        <a:spcAft>
                          <a:spcPts val="300"/>
                        </a:spcAft>
                      </a:pPr>
                      <a:r>
                        <a:rPr lang="en-US" sz="2000" dirty="0">
                          <a:effectLst/>
                        </a:rPr>
                        <a:t>1</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1</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82</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2"/>
                  </a:ext>
                </a:extLst>
              </a:tr>
              <a:tr h="304800">
                <a:tc>
                  <a:txBody>
                    <a:bodyPr/>
                    <a:lstStyle/>
                    <a:p>
                      <a:pPr marL="0" marR="0">
                        <a:spcBef>
                          <a:spcPts val="300"/>
                        </a:spcBef>
                        <a:spcAft>
                          <a:spcPts val="300"/>
                        </a:spcAft>
                      </a:pPr>
                      <a:r>
                        <a:rPr lang="en-US" sz="2000" dirty="0">
                          <a:effectLst/>
                        </a:rPr>
                        <a:t>Aggressor</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1</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b="1" dirty="0">
                          <a:solidFill>
                            <a:srgbClr val="FF0000"/>
                          </a:solidFill>
                          <a:effectLst/>
                        </a:rPr>
                        <a:t>5 (0.81)</a:t>
                      </a:r>
                      <a:endParaRPr lang="en-US" sz="2000" b="1" dirty="0">
                        <a:solidFill>
                          <a:srgbClr val="FF0000"/>
                        </a:solidFill>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FFFF99"/>
                    </a:solidFill>
                  </a:tcPr>
                </a:tc>
                <a:tc>
                  <a:txBody>
                    <a:bodyPr/>
                    <a:lstStyle/>
                    <a:p>
                      <a:pPr marL="0" marR="0" algn="ctr">
                        <a:spcBef>
                          <a:spcPts val="300"/>
                        </a:spcBef>
                        <a:spcAft>
                          <a:spcPts val="300"/>
                        </a:spcAft>
                      </a:pPr>
                      <a:r>
                        <a:rPr lang="en-US" sz="2000" dirty="0">
                          <a:effectLst/>
                        </a:rPr>
                        <a:t>3</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99FFCC"/>
                    </a:solidFill>
                  </a:tcPr>
                </a:tc>
                <a:tc>
                  <a:txBody>
                    <a:bodyPr/>
                    <a:lstStyle/>
                    <a:p>
                      <a:pPr marL="0" marR="0" algn="ctr">
                        <a:spcBef>
                          <a:spcPts val="300"/>
                        </a:spcBef>
                        <a:spcAft>
                          <a:spcPts val="300"/>
                        </a:spcAft>
                      </a:pPr>
                      <a:r>
                        <a:rPr lang="en-US" sz="2000" dirty="0">
                          <a:effectLst/>
                        </a:rPr>
                        <a:t>9</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3"/>
                  </a:ext>
                </a:extLst>
              </a:tr>
              <a:tr h="304800">
                <a:tc>
                  <a:txBody>
                    <a:bodyPr/>
                    <a:lstStyle/>
                    <a:p>
                      <a:pPr marL="0" marR="0">
                        <a:spcBef>
                          <a:spcPts val="300"/>
                        </a:spcBef>
                        <a:spcAft>
                          <a:spcPts val="300"/>
                        </a:spcAft>
                      </a:pPr>
                      <a:r>
                        <a:rPr lang="en-US" sz="2000" dirty="0">
                          <a:effectLst/>
                        </a:rPr>
                        <a:t>Victim</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1</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3</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99FFCC"/>
                    </a:solidFill>
                  </a:tcPr>
                </a:tc>
                <a:tc>
                  <a:txBody>
                    <a:bodyPr/>
                    <a:lstStyle/>
                    <a:p>
                      <a:pPr marL="0" marR="0" algn="ctr">
                        <a:spcBef>
                          <a:spcPts val="300"/>
                        </a:spcBef>
                        <a:spcAft>
                          <a:spcPts val="300"/>
                        </a:spcAft>
                      </a:pPr>
                      <a:r>
                        <a:rPr lang="en-US" sz="2000" b="1" dirty="0">
                          <a:solidFill>
                            <a:srgbClr val="FF0000"/>
                          </a:solidFill>
                          <a:effectLst/>
                        </a:rPr>
                        <a:t>5(0.81)</a:t>
                      </a:r>
                      <a:endParaRPr lang="en-US" sz="2000" b="1" dirty="0">
                        <a:solidFill>
                          <a:srgbClr val="FF0000"/>
                        </a:solidFill>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FFFF99"/>
                    </a:solidFill>
                  </a:tcPr>
                </a:tc>
                <a:tc>
                  <a:txBody>
                    <a:bodyPr/>
                    <a:lstStyle/>
                    <a:p>
                      <a:pPr marL="0" marR="0" algn="ctr">
                        <a:spcBef>
                          <a:spcPts val="300"/>
                        </a:spcBef>
                        <a:spcAft>
                          <a:spcPts val="300"/>
                        </a:spcAft>
                      </a:pPr>
                      <a:r>
                        <a:rPr lang="en-US" sz="2000" dirty="0">
                          <a:effectLst/>
                        </a:rPr>
                        <a:t>9</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4"/>
                  </a:ext>
                </a:extLst>
              </a:tr>
              <a:tr h="304800">
                <a:tc>
                  <a:txBody>
                    <a:bodyPr/>
                    <a:lstStyle/>
                    <a:p>
                      <a:pPr marL="0" marR="0" algn="ctr">
                        <a:spcBef>
                          <a:spcPts val="300"/>
                        </a:spcBef>
                        <a:spcAft>
                          <a:spcPts val="300"/>
                        </a:spcAft>
                      </a:pPr>
                      <a:r>
                        <a:rPr lang="en-US" sz="2000" dirty="0">
                          <a:effectLst/>
                        </a:rPr>
                        <a:t>marginal</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82</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9</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9</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100</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5" name="Rectangle 1"/>
          <p:cNvSpPr>
            <a:spLocks noChangeArrowheads="1"/>
          </p:cNvSpPr>
          <p:nvPr/>
        </p:nvSpPr>
        <p:spPr bwMode="auto">
          <a:xfrm>
            <a:off x="2551113" y="33289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3817468660"/>
              </p:ext>
            </p:extLst>
          </p:nvPr>
        </p:nvGraphicFramePr>
        <p:xfrm>
          <a:off x="2286000" y="2819400"/>
          <a:ext cx="3103563" cy="1292225"/>
        </p:xfrm>
        <a:graphic>
          <a:graphicData uri="http://schemas.openxmlformats.org/presentationml/2006/ole">
            <mc:AlternateContent xmlns:mc="http://schemas.openxmlformats.org/markup-compatibility/2006">
              <mc:Choice xmlns:v="urn:schemas-microsoft-com:vml" Requires="v">
                <p:oleObj spid="_x0000_s19492" name="Equation" r:id="rId3" imgW="964781" imgH="406224" progId="Equation.3">
                  <p:embed/>
                </p:oleObj>
              </mc:Choice>
              <mc:Fallback>
                <p:oleObj name="Equation" r:id="rId3" imgW="964781" imgH="406224"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2819400"/>
                        <a:ext cx="3103563"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6"/>
          <p:cNvSpPr/>
          <p:nvPr/>
        </p:nvSpPr>
        <p:spPr>
          <a:xfrm>
            <a:off x="76200" y="4306163"/>
            <a:ext cx="8763000" cy="1569660"/>
          </a:xfrm>
          <a:prstGeom prst="rect">
            <a:avLst/>
          </a:prstGeom>
        </p:spPr>
        <p:txBody>
          <a:bodyPr wrap="square">
            <a:spAutoFit/>
          </a:bodyPr>
          <a:lstStyle/>
          <a:p>
            <a:pPr marL="342900" indent="-342900">
              <a:buFont typeface="Arial" pitchFamily="34" charset="0"/>
              <a:buChar char="•"/>
            </a:pPr>
            <a:r>
              <a:rPr lang="en-US" sz="2400" dirty="0"/>
              <a:t>the </a:t>
            </a:r>
            <a:r>
              <a:rPr lang="en-US" sz="2400" i="1" dirty="0"/>
              <a:t>O</a:t>
            </a:r>
            <a:r>
              <a:rPr lang="en-US" sz="2400" dirty="0"/>
              <a:t>’s are observed frequencies on the main diagonal</a:t>
            </a:r>
          </a:p>
          <a:p>
            <a:pPr marL="342900" indent="-342900">
              <a:buFont typeface="Arial" pitchFamily="34" charset="0"/>
              <a:buChar char="•"/>
            </a:pPr>
            <a:r>
              <a:rPr lang="en-US" sz="2400" dirty="0"/>
              <a:t>the </a:t>
            </a:r>
            <a:r>
              <a:rPr lang="en-US" sz="2400" i="1" dirty="0"/>
              <a:t>E</a:t>
            </a:r>
            <a:r>
              <a:rPr lang="en-US" sz="2400" dirty="0"/>
              <a:t>’s are (expected frequencies) on the main diagonal</a:t>
            </a:r>
          </a:p>
          <a:p>
            <a:pPr marL="342900" indent="-342900">
              <a:buFont typeface="Arial" pitchFamily="34" charset="0"/>
              <a:buChar char="•"/>
            </a:pPr>
            <a:r>
              <a:rPr lang="en-US" sz="2400" i="1" dirty="0"/>
              <a:t>N</a:t>
            </a:r>
            <a:r>
              <a:rPr lang="en-US" sz="2400" dirty="0"/>
              <a:t> is the total count.</a:t>
            </a:r>
          </a:p>
          <a:p>
            <a:pPr marL="342900" indent="-342900">
              <a:buFont typeface="Arial" pitchFamily="34" charset="0"/>
              <a:buChar char="•"/>
            </a:pPr>
            <a:r>
              <a:rPr lang="en-US" sz="2400" dirty="0"/>
              <a:t>Kappa = 0.679, not very good.</a:t>
            </a:r>
          </a:p>
        </p:txBody>
      </p:sp>
    </p:spTree>
    <p:extLst>
      <p:ext uri="{BB962C8B-B14F-4D97-AF65-F5344CB8AC3E}">
        <p14:creationId xmlns:p14="http://schemas.microsoft.com/office/powerpoint/2010/main" val="103325738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53879472"/>
              </p:ext>
            </p:extLst>
          </p:nvPr>
        </p:nvGraphicFramePr>
        <p:xfrm>
          <a:off x="381000" y="120990"/>
          <a:ext cx="7848599" cy="2393610"/>
        </p:xfrm>
        <a:graphic>
          <a:graphicData uri="http://schemas.openxmlformats.org/drawingml/2006/table">
            <a:tbl>
              <a:tblPr>
                <a:tableStyleId>{5C22544A-7EE6-4342-B048-85BDC9FD1C3A}</a:tableStyleId>
              </a:tblPr>
              <a:tblGrid>
                <a:gridCol w="1780857">
                  <a:extLst>
                    <a:ext uri="{9D8B030D-6E8A-4147-A177-3AD203B41FA5}">
                      <a16:colId xmlns:a16="http://schemas.microsoft.com/office/drawing/2014/main" val="20000"/>
                    </a:ext>
                  </a:extLst>
                </a:gridCol>
                <a:gridCol w="1714261">
                  <a:extLst>
                    <a:ext uri="{9D8B030D-6E8A-4147-A177-3AD203B41FA5}">
                      <a16:colId xmlns:a16="http://schemas.microsoft.com/office/drawing/2014/main" val="20001"/>
                    </a:ext>
                  </a:extLst>
                </a:gridCol>
                <a:gridCol w="1780857">
                  <a:extLst>
                    <a:ext uri="{9D8B030D-6E8A-4147-A177-3AD203B41FA5}">
                      <a16:colId xmlns:a16="http://schemas.microsoft.com/office/drawing/2014/main" val="20002"/>
                    </a:ext>
                  </a:extLst>
                </a:gridCol>
                <a:gridCol w="1360309">
                  <a:extLst>
                    <a:ext uri="{9D8B030D-6E8A-4147-A177-3AD203B41FA5}">
                      <a16:colId xmlns:a16="http://schemas.microsoft.com/office/drawing/2014/main" val="20003"/>
                    </a:ext>
                  </a:extLst>
                </a:gridCol>
                <a:gridCol w="1212315">
                  <a:extLst>
                    <a:ext uri="{9D8B030D-6E8A-4147-A177-3AD203B41FA5}">
                      <a16:colId xmlns:a16="http://schemas.microsoft.com/office/drawing/2014/main" val="20004"/>
                    </a:ext>
                  </a:extLst>
                </a:gridCol>
              </a:tblGrid>
              <a:tr h="649197">
                <a:tc>
                  <a:txBody>
                    <a:bodyPr/>
                    <a:lstStyle/>
                    <a:p>
                      <a:pPr marL="0" marR="0">
                        <a:spcBef>
                          <a:spcPts val="300"/>
                        </a:spcBef>
                        <a:spcAft>
                          <a:spcPts val="300"/>
                        </a:spcAft>
                      </a:pPr>
                      <a:r>
                        <a:rPr lang="en-US" sz="2000" dirty="0">
                          <a:effectLst/>
                        </a:rPr>
                        <a:t> </a:t>
                      </a:r>
                      <a:endParaRPr lang="en-US" sz="2000" dirty="0">
                        <a:effectLst/>
                        <a:latin typeface="Arial"/>
                        <a:ea typeface="Times New Roman"/>
                        <a:cs typeface="Times New Roman"/>
                      </a:endParaRPr>
                    </a:p>
                  </a:txBody>
                  <a:tcPr marL="68580" marR="68580" marT="0"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12700" cap="flat" cmpd="sng" algn="ctr">
                      <a:solidFill>
                        <a:srgbClr val="7030A0"/>
                      </a:solidFill>
                      <a:prstDash val="solid"/>
                      <a:round/>
                      <a:headEnd type="none" w="med" len="med"/>
                      <a:tailEnd type="none" w="med" len="med"/>
                    </a:lnB>
                    <a:noFill/>
                  </a:tcPr>
                </a:tc>
                <a:tc gridSpan="3">
                  <a:txBody>
                    <a:bodyPr/>
                    <a:lstStyle/>
                    <a:p>
                      <a:pPr marL="0" marR="0" algn="ctr">
                        <a:spcBef>
                          <a:spcPts val="300"/>
                        </a:spcBef>
                        <a:spcAft>
                          <a:spcPts val="300"/>
                        </a:spcAft>
                      </a:pPr>
                      <a:r>
                        <a:rPr lang="en-US" sz="2000" dirty="0">
                          <a:effectLst/>
                        </a:rPr>
                        <a:t>Rater 2</a:t>
                      </a:r>
                      <a:endParaRPr lang="en-US" sz="2000" dirty="0">
                        <a:effectLst/>
                        <a:latin typeface="Arial"/>
                        <a:ea typeface="Times New Roman"/>
                        <a:cs typeface="Times New Roman"/>
                      </a:endParaRPr>
                    </a:p>
                  </a:txBody>
                  <a:tcPr marL="68580" marR="68580" marT="0" marB="0" anchor="b">
                    <a:lnL w="12700" cap="flat" cmpd="sng" algn="ctr">
                      <a:solidFill>
                        <a:schemeClr val="bg1"/>
                      </a:solidFill>
                      <a:prstDash val="solid"/>
                      <a:round/>
                      <a:headEnd type="none" w="med" len="med"/>
                      <a:tailEnd type="none" w="med" len="med"/>
                    </a:lnL>
                    <a:lnB w="12700" cap="flat" cmpd="sng" algn="ctr">
                      <a:solidFill>
                        <a:srgbClr val="7030A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marL="0" marR="0" algn="ctr">
                        <a:spcBef>
                          <a:spcPts val="300"/>
                        </a:spcBef>
                        <a:spcAft>
                          <a:spcPts val="300"/>
                        </a:spcAft>
                      </a:pPr>
                      <a:r>
                        <a:rPr lang="en-US" sz="2000" dirty="0">
                          <a:effectLst/>
                        </a:rPr>
                        <a:t> </a:t>
                      </a:r>
                      <a:endParaRPr lang="en-US" sz="2000" dirty="0">
                        <a:effectLst/>
                        <a:latin typeface="Arial"/>
                        <a:ea typeface="Times New Roman"/>
                        <a:cs typeface="Times New Roman"/>
                      </a:endParaRPr>
                    </a:p>
                  </a:txBody>
                  <a:tcPr marL="68580" marR="68580" marT="0" marB="0" anchor="b">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0"/>
                  </a:ext>
                </a:extLst>
              </a:tr>
              <a:tr h="449013">
                <a:tc>
                  <a:txBody>
                    <a:bodyPr/>
                    <a:lstStyle/>
                    <a:p>
                      <a:pPr marL="0" marR="0">
                        <a:spcBef>
                          <a:spcPts val="300"/>
                        </a:spcBef>
                        <a:spcAft>
                          <a:spcPts val="300"/>
                        </a:spcAft>
                      </a:pPr>
                      <a:r>
                        <a:rPr lang="en-US" sz="2000" dirty="0">
                          <a:effectLst/>
                        </a:rPr>
                        <a:t>Rater 1</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No Fight</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Aggressor</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Victim</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marginal</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1"/>
                  </a:ext>
                </a:extLst>
              </a:tr>
              <a:tr h="381000">
                <a:tc>
                  <a:txBody>
                    <a:bodyPr/>
                    <a:lstStyle/>
                    <a:p>
                      <a:pPr marL="0" marR="0">
                        <a:spcBef>
                          <a:spcPts val="300"/>
                        </a:spcBef>
                        <a:spcAft>
                          <a:spcPts val="300"/>
                        </a:spcAft>
                      </a:pPr>
                      <a:r>
                        <a:rPr lang="en-US" sz="2000" dirty="0">
                          <a:effectLst/>
                        </a:rPr>
                        <a:t>No Fight</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b="1" dirty="0">
                          <a:solidFill>
                            <a:srgbClr val="FF0000"/>
                          </a:solidFill>
                          <a:effectLst/>
                        </a:rPr>
                        <a:t>30 (10.24)</a:t>
                      </a:r>
                      <a:endParaRPr lang="en-US" sz="2000" b="1" dirty="0">
                        <a:solidFill>
                          <a:srgbClr val="FF0000"/>
                        </a:solidFill>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FFFF99"/>
                    </a:solidFill>
                  </a:tcPr>
                </a:tc>
                <a:tc>
                  <a:txBody>
                    <a:bodyPr/>
                    <a:lstStyle/>
                    <a:p>
                      <a:pPr marL="0" marR="0" algn="ctr">
                        <a:spcBef>
                          <a:spcPts val="300"/>
                        </a:spcBef>
                        <a:spcAft>
                          <a:spcPts val="300"/>
                        </a:spcAft>
                      </a:pPr>
                      <a:r>
                        <a:rPr lang="en-US" sz="2000" dirty="0">
                          <a:effectLst/>
                        </a:rPr>
                        <a:t>1</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1</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32</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2"/>
                  </a:ext>
                </a:extLst>
              </a:tr>
              <a:tr h="304800">
                <a:tc>
                  <a:txBody>
                    <a:bodyPr/>
                    <a:lstStyle/>
                    <a:p>
                      <a:pPr marL="0" marR="0">
                        <a:spcBef>
                          <a:spcPts val="300"/>
                        </a:spcBef>
                        <a:spcAft>
                          <a:spcPts val="300"/>
                        </a:spcAft>
                      </a:pPr>
                      <a:r>
                        <a:rPr lang="en-US" sz="2000" dirty="0">
                          <a:effectLst/>
                        </a:rPr>
                        <a:t>Aggressor</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1</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b="1" dirty="0">
                          <a:solidFill>
                            <a:srgbClr val="FF0000"/>
                          </a:solidFill>
                          <a:effectLst/>
                        </a:rPr>
                        <a:t>30 (11.56)</a:t>
                      </a:r>
                      <a:endParaRPr lang="en-US" sz="2000" b="1" dirty="0">
                        <a:solidFill>
                          <a:srgbClr val="FF0000"/>
                        </a:solidFill>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FFFF99"/>
                    </a:solidFill>
                  </a:tcPr>
                </a:tc>
                <a:tc>
                  <a:txBody>
                    <a:bodyPr/>
                    <a:lstStyle/>
                    <a:p>
                      <a:pPr marL="0" marR="0" algn="ctr">
                        <a:spcBef>
                          <a:spcPts val="300"/>
                        </a:spcBef>
                        <a:spcAft>
                          <a:spcPts val="300"/>
                        </a:spcAft>
                      </a:pPr>
                      <a:r>
                        <a:rPr lang="en-US" sz="2000" dirty="0">
                          <a:effectLst/>
                        </a:rPr>
                        <a:t>3</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99FFCC"/>
                    </a:solidFill>
                  </a:tcPr>
                </a:tc>
                <a:tc>
                  <a:txBody>
                    <a:bodyPr/>
                    <a:lstStyle/>
                    <a:p>
                      <a:pPr marL="0" marR="0" algn="ctr">
                        <a:spcBef>
                          <a:spcPts val="300"/>
                        </a:spcBef>
                        <a:spcAft>
                          <a:spcPts val="300"/>
                        </a:spcAft>
                      </a:pPr>
                      <a:r>
                        <a:rPr lang="en-US" sz="2000" dirty="0">
                          <a:effectLst/>
                        </a:rPr>
                        <a:t>34</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3"/>
                  </a:ext>
                </a:extLst>
              </a:tr>
              <a:tr h="304800">
                <a:tc>
                  <a:txBody>
                    <a:bodyPr/>
                    <a:lstStyle/>
                    <a:p>
                      <a:pPr marL="0" marR="0">
                        <a:spcBef>
                          <a:spcPts val="300"/>
                        </a:spcBef>
                        <a:spcAft>
                          <a:spcPts val="300"/>
                        </a:spcAft>
                      </a:pPr>
                      <a:r>
                        <a:rPr lang="en-US" sz="2000" dirty="0">
                          <a:effectLst/>
                        </a:rPr>
                        <a:t>Victim</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1</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3</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99FFCC"/>
                    </a:solidFill>
                  </a:tcPr>
                </a:tc>
                <a:tc>
                  <a:txBody>
                    <a:bodyPr/>
                    <a:lstStyle/>
                    <a:p>
                      <a:pPr marL="0" marR="0" algn="ctr">
                        <a:spcBef>
                          <a:spcPts val="300"/>
                        </a:spcBef>
                        <a:spcAft>
                          <a:spcPts val="300"/>
                        </a:spcAft>
                      </a:pPr>
                      <a:r>
                        <a:rPr lang="en-US" sz="2000" b="1" dirty="0">
                          <a:solidFill>
                            <a:srgbClr val="FF0000"/>
                          </a:solidFill>
                          <a:effectLst/>
                        </a:rPr>
                        <a:t>30 (11.56)</a:t>
                      </a:r>
                      <a:endParaRPr lang="en-US" sz="2000" b="1" dirty="0">
                        <a:solidFill>
                          <a:srgbClr val="FF0000"/>
                        </a:solidFill>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solidFill>
                      <a:srgbClr val="FFFF99"/>
                    </a:solidFill>
                  </a:tcPr>
                </a:tc>
                <a:tc>
                  <a:txBody>
                    <a:bodyPr/>
                    <a:lstStyle/>
                    <a:p>
                      <a:pPr marL="0" marR="0" algn="ctr">
                        <a:spcBef>
                          <a:spcPts val="300"/>
                        </a:spcBef>
                        <a:spcAft>
                          <a:spcPts val="300"/>
                        </a:spcAft>
                      </a:pPr>
                      <a:r>
                        <a:rPr lang="en-US" sz="2000" dirty="0">
                          <a:effectLst/>
                        </a:rPr>
                        <a:t>34</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4"/>
                  </a:ext>
                </a:extLst>
              </a:tr>
              <a:tr h="304800">
                <a:tc>
                  <a:txBody>
                    <a:bodyPr/>
                    <a:lstStyle/>
                    <a:p>
                      <a:pPr marL="0" marR="0" algn="ctr">
                        <a:spcBef>
                          <a:spcPts val="300"/>
                        </a:spcBef>
                        <a:spcAft>
                          <a:spcPts val="300"/>
                        </a:spcAft>
                      </a:pPr>
                      <a:r>
                        <a:rPr lang="en-US" sz="2000" dirty="0">
                          <a:effectLst/>
                        </a:rPr>
                        <a:t>marginal</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32</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34</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34</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a:spcBef>
                          <a:spcPts val="300"/>
                        </a:spcBef>
                        <a:spcAft>
                          <a:spcPts val="300"/>
                        </a:spcAft>
                      </a:pPr>
                      <a:r>
                        <a:rPr lang="en-US" sz="2000" dirty="0">
                          <a:effectLst/>
                        </a:rPr>
                        <a:t>100</a:t>
                      </a:r>
                      <a:endParaRPr lang="en-US" sz="2000" dirty="0">
                        <a:effectLst/>
                        <a:latin typeface="Arial"/>
                        <a:ea typeface="Times New Roman"/>
                        <a:cs typeface="Times New Roman"/>
                      </a:endParaRPr>
                    </a:p>
                  </a:txBody>
                  <a:tcPr marL="68580" marR="68580" marT="0" marB="0" anchor="b">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5" name="Rectangle 1"/>
          <p:cNvSpPr>
            <a:spLocks noChangeArrowheads="1"/>
          </p:cNvSpPr>
          <p:nvPr/>
        </p:nvSpPr>
        <p:spPr bwMode="auto">
          <a:xfrm>
            <a:off x="2551113" y="33289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3" name="TextBox 2"/>
          <p:cNvSpPr txBox="1"/>
          <p:nvPr/>
        </p:nvSpPr>
        <p:spPr>
          <a:xfrm>
            <a:off x="381000" y="3328988"/>
            <a:ext cx="8382000" cy="2031325"/>
          </a:xfrm>
          <a:prstGeom prst="rect">
            <a:avLst/>
          </a:prstGeom>
          <a:noFill/>
        </p:spPr>
        <p:txBody>
          <a:bodyPr wrap="square" rtlCol="0">
            <a:spAutoFit/>
          </a:bodyPr>
          <a:lstStyle/>
          <a:p>
            <a:r>
              <a:rPr lang="en-US" sz="3600" dirty="0"/>
              <a:t>Percentage agreement here is still 90%, but kappa = .850, much better than in the previous table.</a:t>
            </a:r>
          </a:p>
          <a:p>
            <a:endParaRPr lang="en-US" dirty="0"/>
          </a:p>
        </p:txBody>
      </p:sp>
    </p:spTree>
    <p:extLst>
      <p:ext uri="{BB962C8B-B14F-4D97-AF65-F5344CB8AC3E}">
        <p14:creationId xmlns:p14="http://schemas.microsoft.com/office/powerpoint/2010/main" val="37978270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rPr>
              <a:t>Power </a:t>
            </a:r>
          </a:p>
        </p:txBody>
      </p:sp>
      <p:sp>
        <p:nvSpPr>
          <p:cNvPr id="3" name="Content Placeholder 2"/>
          <p:cNvSpPr>
            <a:spLocks noGrp="1"/>
          </p:cNvSpPr>
          <p:nvPr>
            <p:ph idx="1"/>
          </p:nvPr>
        </p:nvSpPr>
        <p:spPr/>
        <p:txBody>
          <a:bodyPr/>
          <a:lstStyle/>
          <a:p>
            <a:r>
              <a:rPr lang="en-US" dirty="0"/>
              <a:t>Learn how to use G*Power.</a:t>
            </a:r>
          </a:p>
          <a:p>
            <a:r>
              <a:rPr lang="en-US" dirty="0"/>
              <a:t>The effect size parameter is</a:t>
            </a:r>
          </a:p>
          <a:p>
            <a:endParaRPr lang="en-US" dirty="0"/>
          </a:p>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17970032"/>
              </p:ext>
            </p:extLst>
          </p:nvPr>
        </p:nvGraphicFramePr>
        <p:xfrm>
          <a:off x="762000" y="2895600"/>
          <a:ext cx="8077200" cy="2575560"/>
        </p:xfrm>
        <a:graphic>
          <a:graphicData uri="http://schemas.openxmlformats.org/drawingml/2006/table">
            <a:tbl>
              <a:tblPr firstRow="1" firstCol="1" lastRow="1" lastCol="1" bandRow="1" bandCol="1">
                <a:tableStyleId>{5C22544A-7EE6-4342-B048-85BDC9FD1C3A}</a:tableStyleId>
              </a:tblPr>
              <a:tblGrid>
                <a:gridCol w="3331845">
                  <a:extLst>
                    <a:ext uri="{9D8B030D-6E8A-4147-A177-3AD203B41FA5}">
                      <a16:colId xmlns:a16="http://schemas.microsoft.com/office/drawing/2014/main" val="20000"/>
                    </a:ext>
                  </a:extLst>
                </a:gridCol>
                <a:gridCol w="2120265">
                  <a:extLst>
                    <a:ext uri="{9D8B030D-6E8A-4147-A177-3AD203B41FA5}">
                      <a16:colId xmlns:a16="http://schemas.microsoft.com/office/drawing/2014/main" val="20001"/>
                    </a:ext>
                  </a:extLst>
                </a:gridCol>
                <a:gridCol w="2625090">
                  <a:extLst>
                    <a:ext uri="{9D8B030D-6E8A-4147-A177-3AD203B41FA5}">
                      <a16:colId xmlns:a16="http://schemas.microsoft.com/office/drawing/2014/main" val="20002"/>
                    </a:ext>
                  </a:extLst>
                </a:gridCol>
              </a:tblGrid>
              <a:tr h="640080">
                <a:tc>
                  <a:txBody>
                    <a:bodyPr/>
                    <a:lstStyle/>
                    <a:p>
                      <a:pPr marL="0" marR="0" fontAlgn="base" hangingPunct="0">
                        <a:spcBef>
                          <a:spcPts val="300"/>
                        </a:spcBef>
                        <a:spcAft>
                          <a:spcPts val="300"/>
                        </a:spcAft>
                      </a:pPr>
                      <a:r>
                        <a:rPr lang="en-US" sz="3200" dirty="0">
                          <a:solidFill>
                            <a:schemeClr val="tx1"/>
                          </a:solidFill>
                          <a:effectLst/>
                        </a:rPr>
                        <a:t>Size of effect</a:t>
                      </a:r>
                      <a:endParaRPr lang="en-US" sz="3200" dirty="0">
                        <a:solidFill>
                          <a:schemeClr val="tx1"/>
                        </a:solidFill>
                        <a:effectLst/>
                        <a:latin typeface="Arial"/>
                        <a:ea typeface="Times New Roman"/>
                        <a:cs typeface="Times New Roman"/>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fontAlgn="base" hangingPunct="0">
                        <a:spcBef>
                          <a:spcPts val="300"/>
                        </a:spcBef>
                        <a:spcAft>
                          <a:spcPts val="300"/>
                        </a:spcAft>
                      </a:pPr>
                      <a:r>
                        <a:rPr lang="en-US" sz="3200" dirty="0">
                          <a:solidFill>
                            <a:schemeClr val="tx1"/>
                          </a:solidFill>
                          <a:effectLst/>
                        </a:rPr>
                        <a:t>w = </a:t>
                      </a:r>
                      <a:r>
                        <a:rPr lang="en-US" sz="3200" dirty="0">
                          <a:solidFill>
                            <a:schemeClr val="tx1"/>
                          </a:solidFill>
                          <a:effectLst/>
                          <a:sym typeface="Symbol"/>
                        </a:rPr>
                        <a:t></a:t>
                      </a:r>
                      <a:endParaRPr lang="en-US" sz="3200" dirty="0">
                        <a:solidFill>
                          <a:schemeClr val="tx1"/>
                        </a:solidFill>
                        <a:effectLst/>
                        <a:latin typeface="Arial"/>
                        <a:ea typeface="Times New Roman"/>
                        <a:cs typeface="Times New Roman"/>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l" fontAlgn="base" hangingPunct="0">
                        <a:spcBef>
                          <a:spcPts val="300"/>
                        </a:spcBef>
                        <a:spcAft>
                          <a:spcPts val="300"/>
                        </a:spcAft>
                      </a:pPr>
                      <a:r>
                        <a:rPr lang="en-US" sz="3200" dirty="0">
                          <a:solidFill>
                            <a:schemeClr val="tx1"/>
                          </a:solidFill>
                          <a:effectLst/>
                        </a:rPr>
                        <a:t>odds ratio*</a:t>
                      </a:r>
                      <a:endParaRPr lang="en-US" sz="3200" dirty="0">
                        <a:solidFill>
                          <a:schemeClr val="tx1"/>
                        </a:solidFill>
                        <a:effectLst/>
                        <a:latin typeface="Arial"/>
                        <a:ea typeface="Times New Roman"/>
                        <a:cs typeface="Times New Roman"/>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0"/>
                  </a:ext>
                </a:extLst>
              </a:tr>
              <a:tr h="655320">
                <a:tc>
                  <a:txBody>
                    <a:bodyPr/>
                    <a:lstStyle/>
                    <a:p>
                      <a:pPr marL="0" marR="0" fontAlgn="base" hangingPunct="0">
                        <a:spcBef>
                          <a:spcPts val="300"/>
                        </a:spcBef>
                        <a:spcAft>
                          <a:spcPts val="300"/>
                        </a:spcAft>
                      </a:pPr>
                      <a:r>
                        <a:rPr lang="en-US" sz="3200" dirty="0">
                          <a:solidFill>
                            <a:schemeClr val="tx1"/>
                          </a:solidFill>
                          <a:effectLst/>
                        </a:rPr>
                        <a:t>small</a:t>
                      </a:r>
                      <a:endParaRPr lang="en-US" sz="3200" dirty="0">
                        <a:solidFill>
                          <a:schemeClr val="tx1"/>
                        </a:solidFill>
                        <a:effectLst/>
                        <a:latin typeface="Arial"/>
                        <a:ea typeface="Times New Roman"/>
                        <a:cs typeface="Times New Roman"/>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fontAlgn="base" hangingPunct="0">
                        <a:spcBef>
                          <a:spcPts val="300"/>
                        </a:spcBef>
                        <a:spcAft>
                          <a:spcPts val="300"/>
                        </a:spcAft>
                      </a:pPr>
                      <a:r>
                        <a:rPr lang="en-US" sz="3200" b="1" dirty="0">
                          <a:solidFill>
                            <a:schemeClr val="tx1"/>
                          </a:solidFill>
                          <a:effectLst/>
                        </a:rPr>
                        <a:t>.1</a:t>
                      </a:r>
                      <a:endParaRPr lang="en-US" sz="3200" b="1" dirty="0">
                        <a:solidFill>
                          <a:schemeClr val="tx1"/>
                        </a:solidFill>
                        <a:effectLst/>
                        <a:latin typeface="Arial"/>
                        <a:ea typeface="Times New Roman"/>
                        <a:cs typeface="Times New Roman"/>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fontAlgn="base" hangingPunct="0">
                        <a:spcBef>
                          <a:spcPts val="300"/>
                        </a:spcBef>
                        <a:spcAft>
                          <a:spcPts val="300"/>
                        </a:spcAft>
                        <a:tabLst>
                          <a:tab pos="388620" algn="dec"/>
                        </a:tabLst>
                      </a:pPr>
                      <a:r>
                        <a:rPr lang="en-US" sz="3200" dirty="0">
                          <a:solidFill>
                            <a:schemeClr val="tx1"/>
                          </a:solidFill>
                          <a:effectLst/>
                        </a:rPr>
                        <a:t>1.49</a:t>
                      </a:r>
                      <a:endParaRPr lang="en-US" sz="3200" dirty="0">
                        <a:solidFill>
                          <a:schemeClr val="tx1"/>
                        </a:solidFill>
                        <a:effectLst/>
                        <a:latin typeface="Arial"/>
                        <a:ea typeface="Times New Roman"/>
                        <a:cs typeface="Times New Roman"/>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1"/>
                  </a:ext>
                </a:extLst>
              </a:tr>
              <a:tr h="640080">
                <a:tc>
                  <a:txBody>
                    <a:bodyPr/>
                    <a:lstStyle/>
                    <a:p>
                      <a:pPr marL="0" marR="0" fontAlgn="base" hangingPunct="0">
                        <a:spcBef>
                          <a:spcPts val="300"/>
                        </a:spcBef>
                        <a:spcAft>
                          <a:spcPts val="300"/>
                        </a:spcAft>
                      </a:pPr>
                      <a:r>
                        <a:rPr lang="en-US" sz="3200" dirty="0">
                          <a:solidFill>
                            <a:schemeClr val="tx1"/>
                          </a:solidFill>
                          <a:effectLst/>
                        </a:rPr>
                        <a:t>medium</a:t>
                      </a:r>
                      <a:endParaRPr lang="en-US" sz="3200" dirty="0">
                        <a:solidFill>
                          <a:schemeClr val="tx1"/>
                        </a:solidFill>
                        <a:effectLst/>
                        <a:latin typeface="Arial"/>
                        <a:ea typeface="Times New Roman"/>
                        <a:cs typeface="Times New Roman"/>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fontAlgn="base" hangingPunct="0">
                        <a:spcBef>
                          <a:spcPts val="300"/>
                        </a:spcBef>
                        <a:spcAft>
                          <a:spcPts val="300"/>
                        </a:spcAft>
                      </a:pPr>
                      <a:r>
                        <a:rPr lang="en-US" sz="3200" b="1" dirty="0">
                          <a:solidFill>
                            <a:schemeClr val="tx1"/>
                          </a:solidFill>
                          <a:effectLst/>
                        </a:rPr>
                        <a:t>.3</a:t>
                      </a:r>
                      <a:endParaRPr lang="en-US" sz="3200" b="1" dirty="0">
                        <a:solidFill>
                          <a:schemeClr val="tx1"/>
                        </a:solidFill>
                        <a:effectLst/>
                        <a:latin typeface="Arial"/>
                        <a:ea typeface="Times New Roman"/>
                        <a:cs typeface="Times New Roman"/>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fontAlgn="base" hangingPunct="0">
                        <a:spcBef>
                          <a:spcPts val="300"/>
                        </a:spcBef>
                        <a:spcAft>
                          <a:spcPts val="300"/>
                        </a:spcAft>
                        <a:tabLst>
                          <a:tab pos="388620" algn="dec"/>
                        </a:tabLst>
                      </a:pPr>
                      <a:r>
                        <a:rPr lang="en-US" sz="3200" dirty="0">
                          <a:solidFill>
                            <a:schemeClr val="tx1"/>
                          </a:solidFill>
                          <a:effectLst/>
                        </a:rPr>
                        <a:t>3.45</a:t>
                      </a:r>
                      <a:endParaRPr lang="en-US" sz="3200" dirty="0">
                        <a:solidFill>
                          <a:schemeClr val="tx1"/>
                        </a:solidFill>
                        <a:effectLst/>
                        <a:latin typeface="Arial"/>
                        <a:ea typeface="Times New Roman"/>
                        <a:cs typeface="Times New Roman"/>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2"/>
                  </a:ext>
                </a:extLst>
              </a:tr>
              <a:tr h="640080">
                <a:tc>
                  <a:txBody>
                    <a:bodyPr/>
                    <a:lstStyle/>
                    <a:p>
                      <a:pPr marL="0" marR="0" fontAlgn="base" hangingPunct="0">
                        <a:spcBef>
                          <a:spcPts val="300"/>
                        </a:spcBef>
                        <a:spcAft>
                          <a:spcPts val="300"/>
                        </a:spcAft>
                      </a:pPr>
                      <a:r>
                        <a:rPr lang="en-US" sz="3200" dirty="0">
                          <a:solidFill>
                            <a:schemeClr val="tx1"/>
                          </a:solidFill>
                          <a:effectLst/>
                        </a:rPr>
                        <a:t>large</a:t>
                      </a:r>
                      <a:endParaRPr lang="en-US" sz="3200" dirty="0">
                        <a:solidFill>
                          <a:schemeClr val="tx1"/>
                        </a:solidFill>
                        <a:effectLst/>
                        <a:latin typeface="Arial"/>
                        <a:ea typeface="Times New Roman"/>
                        <a:cs typeface="Times New Roman"/>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fontAlgn="base" hangingPunct="0">
                        <a:spcBef>
                          <a:spcPts val="300"/>
                        </a:spcBef>
                        <a:spcAft>
                          <a:spcPts val="300"/>
                        </a:spcAft>
                      </a:pPr>
                      <a:r>
                        <a:rPr lang="en-US" sz="3200" dirty="0">
                          <a:solidFill>
                            <a:schemeClr val="tx1"/>
                          </a:solidFill>
                          <a:effectLst/>
                        </a:rPr>
                        <a:t>.5</a:t>
                      </a:r>
                      <a:endParaRPr lang="en-US" sz="3200" dirty="0">
                        <a:solidFill>
                          <a:schemeClr val="tx1"/>
                        </a:solidFill>
                        <a:effectLst/>
                        <a:latin typeface="Arial"/>
                        <a:ea typeface="Times New Roman"/>
                        <a:cs typeface="Times New Roman"/>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tc>
                  <a:txBody>
                    <a:bodyPr/>
                    <a:lstStyle/>
                    <a:p>
                      <a:pPr marL="0" marR="0" algn="ctr" fontAlgn="base" hangingPunct="0">
                        <a:spcBef>
                          <a:spcPts val="300"/>
                        </a:spcBef>
                        <a:spcAft>
                          <a:spcPts val="300"/>
                        </a:spcAft>
                        <a:tabLst>
                          <a:tab pos="388620" algn="dec"/>
                        </a:tabLst>
                      </a:pPr>
                      <a:r>
                        <a:rPr lang="en-US" sz="3200" dirty="0">
                          <a:solidFill>
                            <a:schemeClr val="tx1"/>
                          </a:solidFill>
                          <a:effectLst/>
                        </a:rPr>
                        <a:t>9</a:t>
                      </a:r>
                      <a:endParaRPr lang="en-US" sz="3200" dirty="0">
                        <a:solidFill>
                          <a:schemeClr val="tx1"/>
                        </a:solidFill>
                        <a:effectLst/>
                        <a:latin typeface="Arial"/>
                        <a:ea typeface="Times New Roman"/>
                        <a:cs typeface="Times New Roman"/>
                      </a:endParaRPr>
                    </a:p>
                  </a:txBody>
                  <a:tcPr marL="68580" marR="68580" marT="0" marB="0" anchor="ctr">
                    <a:lnL w="12700" cap="flat" cmpd="sng" algn="ctr">
                      <a:solidFill>
                        <a:srgbClr val="7030A0"/>
                      </a:solidFill>
                      <a:prstDash val="solid"/>
                      <a:round/>
                      <a:headEnd type="none" w="med" len="med"/>
                      <a:tailEnd type="none" w="med" len="med"/>
                    </a:lnL>
                    <a:lnR w="12700" cap="flat" cmpd="sng" algn="ctr">
                      <a:solidFill>
                        <a:srgbClr val="7030A0"/>
                      </a:solidFill>
                      <a:prstDash val="solid"/>
                      <a:round/>
                      <a:headEnd type="none" w="med" len="med"/>
                      <a:tailEnd type="none" w="med" len="med"/>
                    </a:lnR>
                    <a:lnT w="12700" cap="flat" cmpd="sng" algn="ctr">
                      <a:solidFill>
                        <a:srgbClr val="7030A0"/>
                      </a:solidFill>
                      <a:prstDash val="solid"/>
                      <a:round/>
                      <a:headEnd type="none" w="med" len="med"/>
                      <a:tailEnd type="none" w="med" len="med"/>
                    </a:lnT>
                    <a:lnB w="12700" cap="flat" cmpd="sng" algn="ctr">
                      <a:solidFill>
                        <a:srgbClr val="7030A0"/>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TextBox 3"/>
          <p:cNvSpPr txBox="1"/>
          <p:nvPr/>
        </p:nvSpPr>
        <p:spPr>
          <a:xfrm>
            <a:off x="914400" y="5715000"/>
            <a:ext cx="7086600" cy="677108"/>
          </a:xfrm>
          <a:prstGeom prst="rect">
            <a:avLst/>
          </a:prstGeom>
          <a:noFill/>
        </p:spPr>
        <p:txBody>
          <a:bodyPr wrap="square" rtlCol="0">
            <a:spAutoFit/>
          </a:bodyPr>
          <a:lstStyle/>
          <a:p>
            <a:r>
              <a:rPr lang="en-US" sz="2000" dirty="0"/>
              <a:t>*For a 2 x 2 table with both </a:t>
            </a:r>
            <a:r>
              <a:rPr lang="en-US" sz="2000" dirty="0" err="1"/>
              <a:t>marginals</a:t>
            </a:r>
            <a:r>
              <a:rPr lang="en-US" sz="2000" dirty="0"/>
              <a:t> distributed uniformly.</a:t>
            </a:r>
          </a:p>
          <a:p>
            <a:endParaRPr lang="en-US" dirty="0"/>
          </a:p>
        </p:txBody>
      </p:sp>
    </p:spTree>
    <p:extLst>
      <p:ext uri="{BB962C8B-B14F-4D97-AF65-F5344CB8AC3E}">
        <p14:creationId xmlns:p14="http://schemas.microsoft.com/office/powerpoint/2010/main" val="1747127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219200"/>
            <a:ext cx="8686800" cy="3416320"/>
          </a:xfrm>
          <a:prstGeom prst="rect">
            <a:avLst/>
          </a:prstGeom>
        </p:spPr>
        <p:txBody>
          <a:bodyPr wrap="square">
            <a:spAutoFit/>
          </a:bodyPr>
          <a:lstStyle/>
          <a:p>
            <a:r>
              <a:rPr lang="en-US" sz="3600" dirty="0"/>
              <a:t>     A one-tailed chi-square test indicated that the heights of male high school varsity basketball players (</a:t>
            </a:r>
            <a:r>
              <a:rPr lang="en-US" sz="3600" i="1" dirty="0"/>
              <a:t>s</a:t>
            </a:r>
            <a:r>
              <a:rPr lang="en-US" sz="3600" i="1" baseline="30000" dirty="0"/>
              <a:t>2</a:t>
            </a:r>
            <a:r>
              <a:rPr lang="en-US" sz="3600" dirty="0"/>
              <a:t> = 4.55) were not significantly less variable than those of the general population of adult men (</a:t>
            </a:r>
            <a:r>
              <a:rPr lang="en-US" sz="3600" i="1" dirty="0">
                <a:sym typeface="Symbol"/>
              </a:rPr>
              <a:t></a:t>
            </a:r>
            <a:r>
              <a:rPr lang="en-US" sz="3600" i="1" baseline="30000" dirty="0"/>
              <a:t>2</a:t>
            </a:r>
            <a:r>
              <a:rPr lang="en-US" sz="3600" i="1" dirty="0"/>
              <a:t> = 6.25)</a:t>
            </a:r>
            <a:r>
              <a:rPr lang="en-US" sz="3600" dirty="0"/>
              <a:t>, </a:t>
            </a:r>
            <a:r>
              <a:rPr lang="en-US" sz="3600" i="1" dirty="0">
                <a:sym typeface="Symbol"/>
              </a:rPr>
              <a:t></a:t>
            </a:r>
            <a:r>
              <a:rPr lang="en-US" sz="3600" i="1" baseline="30000" dirty="0"/>
              <a:t>2</a:t>
            </a:r>
            <a:r>
              <a:rPr lang="en-US" sz="3600" i="1" dirty="0"/>
              <a:t> </a:t>
            </a:r>
            <a:r>
              <a:rPr lang="en-US" sz="3600" dirty="0"/>
              <a:t>(30,</a:t>
            </a:r>
            <a:r>
              <a:rPr lang="en-US" sz="3600" i="1" dirty="0"/>
              <a:t> N </a:t>
            </a:r>
            <a:r>
              <a:rPr lang="en-US" sz="3600" dirty="0"/>
              <a:t>= 31) = 21.84, </a:t>
            </a:r>
            <a:r>
              <a:rPr lang="en-US" sz="3600" i="1" dirty="0"/>
              <a:t>p</a:t>
            </a:r>
            <a:r>
              <a:rPr lang="en-US" sz="3600" dirty="0"/>
              <a:t> = .14.</a:t>
            </a:r>
          </a:p>
        </p:txBody>
      </p:sp>
    </p:spTree>
    <p:extLst>
      <p:ext uri="{BB962C8B-B14F-4D97-AF65-F5344CB8AC3E}">
        <p14:creationId xmlns:p14="http://schemas.microsoft.com/office/powerpoint/2010/main" val="24901325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solidFill>
                  <a:srgbClr val="7030A0"/>
                </a:solidFill>
              </a:rPr>
              <a:t>McNemar’s</a:t>
            </a:r>
            <a:r>
              <a:rPr lang="en-US" b="1" dirty="0">
                <a:solidFill>
                  <a:srgbClr val="7030A0"/>
                </a:solidFill>
              </a:rPr>
              <a:t> Test</a:t>
            </a:r>
          </a:p>
        </p:txBody>
      </p:sp>
      <p:sp>
        <p:nvSpPr>
          <p:cNvPr id="3" name="Content Placeholder 2"/>
          <p:cNvSpPr>
            <a:spLocks noGrp="1"/>
          </p:cNvSpPr>
          <p:nvPr>
            <p:ph idx="1"/>
          </p:nvPr>
        </p:nvSpPr>
        <p:spPr/>
        <p:txBody>
          <a:bodyPr/>
          <a:lstStyle/>
          <a:p>
            <a:r>
              <a:rPr lang="en-US" dirty="0"/>
              <a:t>Observations are not independent.</a:t>
            </a:r>
          </a:p>
          <a:p>
            <a:r>
              <a:rPr lang="en-US" dirty="0"/>
              <a:t>Patients are classified as medication compliant or not.</a:t>
            </a:r>
          </a:p>
          <a:p>
            <a:r>
              <a:rPr lang="en-US" dirty="0"/>
              <a:t>Intervention is introduced</a:t>
            </a:r>
          </a:p>
          <a:p>
            <a:r>
              <a:rPr lang="en-US" dirty="0"/>
              <a:t>Patients reclassified as compliant or not.</a:t>
            </a:r>
          </a:p>
          <a:p>
            <a:r>
              <a:rPr lang="en-US" dirty="0"/>
              <a:t>Did the proportion of compliance change after the intervention?</a:t>
            </a:r>
          </a:p>
          <a:p>
            <a:r>
              <a:rPr lang="en-US" dirty="0"/>
              <a:t>See </a:t>
            </a:r>
            <a:r>
              <a:rPr lang="en-US" dirty="0">
                <a:hlinkClick r:id="rId2"/>
              </a:rPr>
              <a:t>my document</a:t>
            </a:r>
            <a:r>
              <a:rPr lang="en-US" dirty="0"/>
              <a:t> on this.</a:t>
            </a:r>
          </a:p>
        </p:txBody>
      </p:sp>
    </p:spTree>
    <p:extLst>
      <p:ext uri="{BB962C8B-B14F-4D97-AF65-F5344CB8AC3E}">
        <p14:creationId xmlns:p14="http://schemas.microsoft.com/office/powerpoint/2010/main" val="1645967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lstStyle/>
          <a:p>
            <a:r>
              <a:rPr lang="en-US" b="1" dirty="0">
                <a:solidFill>
                  <a:srgbClr val="7030A0"/>
                </a:solidFill>
              </a:rPr>
              <a:t>Another Directional Test</a:t>
            </a:r>
            <a:endParaRPr lang="en-US" dirty="0"/>
          </a:p>
        </p:txBody>
      </p:sp>
      <p:sp>
        <p:nvSpPr>
          <p:cNvPr id="3" name="Content Placeholder 2"/>
          <p:cNvSpPr>
            <a:spLocks noGrp="1"/>
          </p:cNvSpPr>
          <p:nvPr>
            <p:ph idx="1"/>
          </p:nvPr>
        </p:nvSpPr>
        <p:spPr/>
        <p:txBody>
          <a:bodyPr/>
          <a:lstStyle/>
          <a:p>
            <a:r>
              <a:rPr lang="en-US" dirty="0"/>
              <a:t>H</a:t>
            </a:r>
            <a:r>
              <a:rPr lang="en-US" baseline="-25000" dirty="0">
                <a:sym typeface="Symbol"/>
              </a:rPr>
              <a:t></a:t>
            </a:r>
            <a:r>
              <a:rPr lang="en-US" dirty="0"/>
              <a:t>: </a:t>
            </a:r>
            <a:r>
              <a:rPr lang="en-US" dirty="0">
                <a:sym typeface="Symbol"/>
              </a:rPr>
              <a:t></a:t>
            </a:r>
            <a:r>
              <a:rPr lang="en-US" i="1" baseline="30000" dirty="0"/>
              <a:t>2</a:t>
            </a:r>
            <a:r>
              <a:rPr lang="en-US" dirty="0"/>
              <a:t> </a:t>
            </a:r>
            <a:r>
              <a:rPr lang="en-US" dirty="0">
                <a:sym typeface="Symbol"/>
              </a:rPr>
              <a:t>≤</a:t>
            </a:r>
            <a:r>
              <a:rPr lang="en-US" dirty="0"/>
              <a:t> 6.25		H</a:t>
            </a:r>
            <a:r>
              <a:rPr lang="en-US" baseline="-25000" dirty="0"/>
              <a:t>1</a:t>
            </a:r>
            <a:r>
              <a:rPr lang="en-US" dirty="0"/>
              <a:t>: </a:t>
            </a:r>
            <a:r>
              <a:rPr lang="en-US" dirty="0">
                <a:sym typeface="Symbol"/>
              </a:rPr>
              <a:t></a:t>
            </a:r>
            <a:r>
              <a:rPr lang="en-US" i="1" baseline="30000" dirty="0"/>
              <a:t>2</a:t>
            </a:r>
            <a:r>
              <a:rPr lang="en-US" dirty="0"/>
              <a:t> </a:t>
            </a:r>
            <a:r>
              <a:rPr lang="en-US" dirty="0">
                <a:sym typeface="Symbol"/>
              </a:rPr>
              <a:t>&gt;</a:t>
            </a:r>
            <a:r>
              <a:rPr lang="en-US" dirty="0"/>
              <a:t> 6.25</a:t>
            </a:r>
          </a:p>
          <a:p>
            <a:r>
              <a:rPr lang="en-US" dirty="0"/>
              <a:t>Y is height (inches) of patients with pituitary dysfunction</a:t>
            </a:r>
          </a:p>
          <a:p>
            <a:r>
              <a:rPr lang="en-US" i="1" dirty="0"/>
              <a:t>s</a:t>
            </a:r>
            <a:r>
              <a:rPr lang="en-US" i="1" baseline="30000" dirty="0"/>
              <a:t>2</a:t>
            </a:r>
            <a:r>
              <a:rPr lang="en-US" dirty="0"/>
              <a:t> = 7.95	</a:t>
            </a:r>
            <a:r>
              <a:rPr lang="en-US" i="1" dirty="0"/>
              <a:t>N</a:t>
            </a:r>
            <a:r>
              <a:rPr lang="en-US" dirty="0"/>
              <a:t> = 101</a:t>
            </a:r>
          </a:p>
          <a:p>
            <a:r>
              <a:rPr lang="en-US" i="1" dirty="0">
                <a:sym typeface="Symbol"/>
              </a:rPr>
              <a:t></a:t>
            </a:r>
            <a:r>
              <a:rPr lang="en-US" i="1" baseline="30000" dirty="0"/>
              <a:t>2</a:t>
            </a:r>
            <a:r>
              <a:rPr lang="en-US" dirty="0"/>
              <a:t>   = 100(7.95) / 6.25 = 127.2, </a:t>
            </a:r>
            <a:r>
              <a:rPr lang="en-US" i="1" dirty="0" err="1"/>
              <a:t>df</a:t>
            </a:r>
            <a:r>
              <a:rPr lang="en-US" dirty="0"/>
              <a:t> = 100</a:t>
            </a:r>
          </a:p>
          <a:p>
            <a:r>
              <a:rPr lang="en-US" dirty="0"/>
              <a:t>SAS:   p = </a:t>
            </a:r>
            <a:r>
              <a:rPr lang="en-US" b="1" dirty="0"/>
              <a:t>1</a:t>
            </a:r>
            <a:r>
              <a:rPr lang="en-US" dirty="0"/>
              <a:t>-PROBCHI(</a:t>
            </a:r>
            <a:r>
              <a:rPr lang="en-US" b="1" dirty="0"/>
              <a:t>127.2</a:t>
            </a:r>
            <a:r>
              <a:rPr lang="en-US" dirty="0"/>
              <a:t>, </a:t>
            </a:r>
            <a:r>
              <a:rPr lang="en-US" b="1" dirty="0"/>
              <a:t>100</a:t>
            </a:r>
            <a:r>
              <a:rPr lang="en-US" dirty="0"/>
              <a:t>);</a:t>
            </a:r>
          </a:p>
          <a:p>
            <a:r>
              <a:rPr lang="en-US" i="1" dirty="0"/>
              <a:t>p</a:t>
            </a:r>
            <a:r>
              <a:rPr lang="en-US" dirty="0"/>
              <a:t> = .034</a:t>
            </a:r>
          </a:p>
          <a:p>
            <a:endParaRPr lang="en-US" dirty="0"/>
          </a:p>
        </p:txBody>
      </p:sp>
    </p:spTree>
    <p:extLst>
      <p:ext uri="{BB962C8B-B14F-4D97-AF65-F5344CB8AC3E}">
        <p14:creationId xmlns:p14="http://schemas.microsoft.com/office/powerpoint/2010/main" val="142880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143000"/>
            <a:ext cx="8610600" cy="3416320"/>
          </a:xfrm>
          <a:prstGeom prst="rect">
            <a:avLst/>
          </a:prstGeom>
        </p:spPr>
        <p:txBody>
          <a:bodyPr wrap="square">
            <a:spAutoFit/>
          </a:bodyPr>
          <a:lstStyle/>
          <a:p>
            <a:r>
              <a:rPr lang="en-US" sz="3600" dirty="0"/>
              <a:t>     A one-tailed chi-square test indicated that the heights of men with pituitary dysfunction (</a:t>
            </a:r>
            <a:r>
              <a:rPr lang="en-US" sz="3600" i="1" dirty="0"/>
              <a:t>s</a:t>
            </a:r>
            <a:r>
              <a:rPr lang="en-US" sz="3600" i="1" baseline="30000" dirty="0"/>
              <a:t>2</a:t>
            </a:r>
            <a:r>
              <a:rPr lang="en-US" sz="3600" dirty="0"/>
              <a:t> = 7.95) were significantly more variable than those of the general population of men (</a:t>
            </a:r>
            <a:r>
              <a:rPr lang="en-US" sz="3600" i="1" dirty="0">
                <a:sym typeface="Symbol"/>
              </a:rPr>
              <a:t></a:t>
            </a:r>
            <a:r>
              <a:rPr lang="en-US" sz="3600" i="1" baseline="30000" dirty="0"/>
              <a:t>2</a:t>
            </a:r>
            <a:r>
              <a:rPr lang="en-US" sz="3600" i="1" dirty="0"/>
              <a:t> = 6.25)</a:t>
            </a:r>
            <a:r>
              <a:rPr lang="en-US" sz="3600" dirty="0"/>
              <a:t>, </a:t>
            </a:r>
            <a:r>
              <a:rPr lang="en-US" sz="3600" i="1" dirty="0">
                <a:sym typeface="Symbol"/>
              </a:rPr>
              <a:t></a:t>
            </a:r>
            <a:r>
              <a:rPr lang="en-US" sz="3600" i="1" baseline="30000" dirty="0"/>
              <a:t>2</a:t>
            </a:r>
            <a:r>
              <a:rPr lang="en-US" sz="3600" i="1" dirty="0"/>
              <a:t> </a:t>
            </a:r>
            <a:r>
              <a:rPr lang="en-US" sz="3600" dirty="0"/>
              <a:t>(100</a:t>
            </a:r>
            <a:r>
              <a:rPr lang="en-US" sz="3600" i="1" dirty="0"/>
              <a:t>, N </a:t>
            </a:r>
            <a:r>
              <a:rPr lang="en-US" sz="3600" dirty="0"/>
              <a:t>= 101) = 127.2, </a:t>
            </a:r>
            <a:r>
              <a:rPr lang="en-US" sz="3600" i="1" dirty="0"/>
              <a:t>p</a:t>
            </a:r>
            <a:r>
              <a:rPr lang="en-US" sz="3600" dirty="0"/>
              <a:t> = .034.</a:t>
            </a:r>
          </a:p>
        </p:txBody>
      </p:sp>
    </p:spTree>
    <p:extLst>
      <p:ext uri="{BB962C8B-B14F-4D97-AF65-F5344CB8AC3E}">
        <p14:creationId xmlns:p14="http://schemas.microsoft.com/office/powerpoint/2010/main" val="2610875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lstStyle/>
          <a:p>
            <a:r>
              <a:rPr lang="en-US" b="1" dirty="0" err="1">
                <a:solidFill>
                  <a:srgbClr val="7030A0"/>
                </a:solidFill>
              </a:rPr>
              <a:t>Nondirectional</a:t>
            </a:r>
            <a:r>
              <a:rPr lang="en-US" b="1" dirty="0">
                <a:solidFill>
                  <a:srgbClr val="7030A0"/>
                </a:solidFill>
              </a:rPr>
              <a:t> Test</a:t>
            </a:r>
            <a:endParaRPr lang="en-US" dirty="0"/>
          </a:p>
        </p:txBody>
      </p:sp>
      <p:sp>
        <p:nvSpPr>
          <p:cNvPr id="3" name="Content Placeholder 2"/>
          <p:cNvSpPr>
            <a:spLocks noGrp="1"/>
          </p:cNvSpPr>
          <p:nvPr>
            <p:ph idx="1"/>
          </p:nvPr>
        </p:nvSpPr>
        <p:spPr/>
        <p:txBody>
          <a:bodyPr/>
          <a:lstStyle/>
          <a:p>
            <a:r>
              <a:rPr lang="en-US" dirty="0"/>
              <a:t>H</a:t>
            </a:r>
            <a:r>
              <a:rPr lang="en-US" baseline="-25000" dirty="0">
                <a:sym typeface="Symbol"/>
              </a:rPr>
              <a:t></a:t>
            </a:r>
            <a:r>
              <a:rPr lang="en-US" dirty="0"/>
              <a:t>: </a:t>
            </a:r>
            <a:r>
              <a:rPr lang="en-US" dirty="0">
                <a:sym typeface="Symbol"/>
              </a:rPr>
              <a:t></a:t>
            </a:r>
            <a:r>
              <a:rPr lang="en-US" i="1" baseline="30000" dirty="0"/>
              <a:t>2</a:t>
            </a:r>
            <a:r>
              <a:rPr lang="en-US" dirty="0"/>
              <a:t> </a:t>
            </a:r>
            <a:r>
              <a:rPr lang="en-US" dirty="0">
                <a:sym typeface="Symbol"/>
              </a:rPr>
              <a:t>=</a:t>
            </a:r>
            <a:r>
              <a:rPr lang="en-US" dirty="0"/>
              <a:t> 6.25		H</a:t>
            </a:r>
            <a:r>
              <a:rPr lang="en-US" baseline="-25000" dirty="0"/>
              <a:t>1</a:t>
            </a:r>
            <a:r>
              <a:rPr lang="en-US" dirty="0"/>
              <a:t>: </a:t>
            </a:r>
            <a:r>
              <a:rPr lang="en-US" dirty="0">
                <a:sym typeface="Symbol"/>
              </a:rPr>
              <a:t></a:t>
            </a:r>
            <a:r>
              <a:rPr lang="en-US" i="1" baseline="30000" dirty="0"/>
              <a:t>2</a:t>
            </a:r>
            <a:r>
              <a:rPr lang="en-US" dirty="0"/>
              <a:t> </a:t>
            </a:r>
            <a:r>
              <a:rPr lang="en-US" dirty="0">
                <a:sym typeface="Symbol"/>
              </a:rPr>
              <a:t></a:t>
            </a:r>
            <a:r>
              <a:rPr lang="en-US" dirty="0"/>
              <a:t> 6.25</a:t>
            </a:r>
          </a:p>
          <a:p>
            <a:r>
              <a:rPr lang="en-US" dirty="0"/>
              <a:t>Y is height (inches) of patients with pituitary dysfunction</a:t>
            </a:r>
          </a:p>
          <a:p>
            <a:r>
              <a:rPr lang="en-US" i="1" dirty="0"/>
              <a:t>s</a:t>
            </a:r>
            <a:r>
              <a:rPr lang="en-US" i="1" baseline="30000" dirty="0"/>
              <a:t>2</a:t>
            </a:r>
            <a:r>
              <a:rPr lang="en-US" dirty="0"/>
              <a:t> = 7.95	</a:t>
            </a:r>
            <a:r>
              <a:rPr lang="en-US" i="1" dirty="0"/>
              <a:t>N</a:t>
            </a:r>
            <a:r>
              <a:rPr lang="en-US" dirty="0"/>
              <a:t> = 101</a:t>
            </a:r>
          </a:p>
          <a:p>
            <a:r>
              <a:rPr lang="en-US" i="1" dirty="0">
                <a:sym typeface="Symbol"/>
              </a:rPr>
              <a:t></a:t>
            </a:r>
            <a:r>
              <a:rPr lang="en-US" i="1" baseline="30000" dirty="0"/>
              <a:t>2</a:t>
            </a:r>
            <a:r>
              <a:rPr lang="en-US" dirty="0"/>
              <a:t>   = 100(7.95) / 6.25 = 127.2, </a:t>
            </a:r>
            <a:r>
              <a:rPr lang="en-US" i="1" dirty="0" err="1"/>
              <a:t>df</a:t>
            </a:r>
            <a:r>
              <a:rPr lang="en-US" dirty="0"/>
              <a:t> = 100</a:t>
            </a:r>
          </a:p>
          <a:p>
            <a:r>
              <a:rPr lang="en-US" dirty="0"/>
              <a:t>SAS p = </a:t>
            </a:r>
            <a:r>
              <a:rPr lang="en-US" b="1" dirty="0"/>
              <a:t>2</a:t>
            </a:r>
            <a:r>
              <a:rPr lang="en-US" dirty="0"/>
              <a:t>*(</a:t>
            </a:r>
            <a:r>
              <a:rPr lang="en-US" b="1" dirty="0"/>
              <a:t>1</a:t>
            </a:r>
            <a:r>
              <a:rPr lang="en-US" dirty="0"/>
              <a:t>-PROBCHI(</a:t>
            </a:r>
            <a:r>
              <a:rPr lang="en-US" b="1" dirty="0"/>
              <a:t>127.2</a:t>
            </a:r>
            <a:r>
              <a:rPr lang="en-US" dirty="0"/>
              <a:t>, </a:t>
            </a:r>
            <a:r>
              <a:rPr lang="en-US" b="1" dirty="0"/>
              <a:t>100</a:t>
            </a:r>
            <a:r>
              <a:rPr lang="en-US" dirty="0"/>
              <a:t>));</a:t>
            </a:r>
          </a:p>
          <a:p>
            <a:r>
              <a:rPr lang="en-US" i="1" dirty="0"/>
              <a:t>p</a:t>
            </a:r>
            <a:r>
              <a:rPr lang="en-US" dirty="0"/>
              <a:t> = .068</a:t>
            </a:r>
          </a:p>
          <a:p>
            <a:endParaRPr lang="en-US" dirty="0"/>
          </a:p>
        </p:txBody>
      </p:sp>
    </p:spTree>
    <p:extLst>
      <p:ext uri="{BB962C8B-B14F-4D97-AF65-F5344CB8AC3E}">
        <p14:creationId xmlns:p14="http://schemas.microsoft.com/office/powerpoint/2010/main" val="387899117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1977</TotalTime>
  <Words>1988</Words>
  <Application>Microsoft Office PowerPoint</Application>
  <PresentationFormat>On-screen Show (4:3)</PresentationFormat>
  <Paragraphs>394</Paragraphs>
  <Slides>60</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5" baseType="lpstr">
      <vt:lpstr>Arial</vt:lpstr>
      <vt:lpstr>Symbol</vt:lpstr>
      <vt:lpstr>Wingdings</vt:lpstr>
      <vt:lpstr>Default Design</vt:lpstr>
      <vt:lpstr>Equation</vt:lpstr>
      <vt:lpstr>The 2 Distribution</vt:lpstr>
      <vt:lpstr>2 on 1 df</vt:lpstr>
      <vt:lpstr>2 on 2 df</vt:lpstr>
      <vt:lpstr>2 on n df</vt:lpstr>
      <vt:lpstr>Inferences about Variances and Standard Deviations</vt:lpstr>
      <vt:lpstr>PowerPoint Presentation</vt:lpstr>
      <vt:lpstr>Another Directional Test</vt:lpstr>
      <vt:lpstr>PowerPoint Presentation</vt:lpstr>
      <vt:lpstr>Nondirectional Test</vt:lpstr>
      <vt:lpstr>PowerPoint Presentation</vt:lpstr>
      <vt:lpstr>Interval Estimation</vt:lpstr>
      <vt:lpstr>Robustness</vt:lpstr>
      <vt:lpstr>Chi-Square Approximation of the Binomial Distribution</vt:lpstr>
      <vt:lpstr>PowerPoint Presentation</vt:lpstr>
      <vt:lpstr>Correction for Continuity (Yates Correction)</vt:lpstr>
      <vt:lpstr>PowerPoint Presentation</vt:lpstr>
      <vt:lpstr>Half-Tailed Test</vt:lpstr>
      <vt:lpstr>PowerPoint Presentation</vt:lpstr>
      <vt:lpstr>Multinomial Test</vt:lpstr>
      <vt:lpstr>One-Sixth Tailed Test</vt:lpstr>
      <vt:lpstr>One-Way Chi-Square</vt:lpstr>
      <vt:lpstr>PowerPoint Presentation</vt:lpstr>
      <vt:lpstr>PowerPoint Presentation</vt:lpstr>
      <vt:lpstr>Pearson Chi-Square Test for Contingency Tables</vt:lpstr>
      <vt:lpstr>PowerPoint Presentation</vt:lpstr>
      <vt:lpstr>PowerPoint Presentation</vt:lpstr>
      <vt:lpstr>PowerPoint Presentation</vt:lpstr>
      <vt:lpstr>PowerPoint Presentation</vt:lpstr>
      <vt:lpstr>PowerPoint Presentation</vt:lpstr>
      <vt:lpstr>Yates Correction</vt:lpstr>
      <vt:lpstr>Fisher’s Exact Test</vt:lpstr>
      <vt:lpstr>N-1 Chi-Square</vt:lpstr>
      <vt:lpstr>Misuses of Pearson 2 </vt:lpstr>
      <vt:lpstr>Misuses of Pearson 2 </vt:lpstr>
      <vt:lpstr>PowerPoint Presentation</vt:lpstr>
      <vt:lpstr>PowerPoint Presentation</vt:lpstr>
      <vt:lpstr>PowerPoint Presentation</vt:lpstr>
      <vt:lpstr>Misuses of Pearson 2 </vt:lpstr>
      <vt:lpstr>Likelihood Ratio Tests</vt:lpstr>
      <vt:lpstr>Strength of Effect Estimates</vt:lpstr>
      <vt:lpstr>The Cochran-Mantel-Haenzel Statistic</vt:lpstr>
      <vt:lpstr>PowerPoint Presentation</vt:lpstr>
      <vt:lpstr>PowerPoint Presentation</vt:lpstr>
      <vt:lpstr>PowerPoint Presentation</vt:lpstr>
      <vt:lpstr>PowerPoint Presentation</vt:lpstr>
      <vt:lpstr>PowerPoint Presentation</vt:lpstr>
      <vt:lpstr>PowerPoint Presentation</vt:lpstr>
      <vt:lpstr>The Breslow-Day Test</vt:lpstr>
      <vt:lpstr>Collapse Across Depts. B-F</vt:lpstr>
      <vt:lpstr>Dept. A Was Odd</vt:lpstr>
      <vt:lpstr>CMH With A Included</vt:lpstr>
      <vt:lpstr>Collapse Across Depts. A-F</vt:lpstr>
      <vt:lpstr>Aggregate or Not?</vt:lpstr>
      <vt:lpstr>PowerPoint Presentation</vt:lpstr>
      <vt:lpstr>Cohen’s Kappa</vt:lpstr>
      <vt:lpstr>PowerPoint Presentation</vt:lpstr>
      <vt:lpstr>PowerPoint Presentation</vt:lpstr>
      <vt:lpstr>PowerPoint Presentation</vt:lpstr>
      <vt:lpstr>Power </vt:lpstr>
      <vt:lpstr>McNemar’s Test</vt:lpstr>
    </vt:vector>
  </TitlesOfParts>
  <Company>ECU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Methods in Psychology</dc:title>
  <dc:creator>Karl L. Wuensch</dc:creator>
  <cp:lastModifiedBy>Wuensch, Karl Louis</cp:lastModifiedBy>
  <cp:revision>236</cp:revision>
  <dcterms:created xsi:type="dcterms:W3CDTF">2005-08-26T12:54:47Z</dcterms:created>
  <dcterms:modified xsi:type="dcterms:W3CDTF">2019-10-09T12:42:25Z</dcterms:modified>
</cp:coreProperties>
</file>