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  <p:sldId id="278" r:id="rId4"/>
    <p:sldId id="280" r:id="rId5"/>
    <p:sldId id="281" r:id="rId6"/>
    <p:sldId id="282" r:id="rId7"/>
    <p:sldId id="279" r:id="rId8"/>
    <p:sldId id="319" r:id="rId9"/>
    <p:sldId id="283" r:id="rId10"/>
    <p:sldId id="323" r:id="rId11"/>
    <p:sldId id="324" r:id="rId12"/>
    <p:sldId id="32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FFCC"/>
    <a:srgbClr val="FFFF99"/>
    <a:srgbClr val="FFFFCC"/>
    <a:srgbClr val="663300"/>
    <a:srgbClr val="FFC800"/>
    <a:srgbClr val="006600"/>
    <a:srgbClr val="FF3300"/>
    <a:srgbClr val="99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D736-B32D-44E3-A7D1-05713FAB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11C89-55D8-42DF-95D0-72805613A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FC479-F8B3-40B2-B6FA-A45606C5C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814F-D91C-4468-B500-AB301E5E9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C732-5481-496D-B3EE-6618A36FA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AE95-FC97-4CE6-BE5C-9C5F575CF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A2165-2DD9-4214-858D-EDB686AE0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C46A-48A4-4873-9512-7FFB93FEA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AE21-9B4E-4130-AFE3-A0518C20F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4C21C-A529-4440-9BB5-A1348F8D0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A436-D1B8-49ED-B13A-A5CB397F6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A28043-5621-4369-9E63-15A8A1EBD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vassarstats.net/tab2x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re.ecu.edu/psyc/wuenschk/SPSS/CHISQ-SPS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Two-Way </a:t>
            </a:r>
            <a:r>
              <a:rPr lang="en-US" sz="5400" b="1" dirty="0" smtClean="0">
                <a:solidFill>
                  <a:srgbClr val="7030A0"/>
                </a:solidFill>
                <a:sym typeface="Symbol"/>
              </a:rPr>
              <a:t></a:t>
            </a:r>
            <a:r>
              <a:rPr lang="en-US" sz="5400" b="1" baseline="30000" dirty="0" smtClean="0">
                <a:solidFill>
                  <a:srgbClr val="7030A0"/>
                </a:solidFill>
                <a:sym typeface="Symbol"/>
              </a:rPr>
              <a:t>2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Karl L. Wuensch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Department of Psychology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East Carolina University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Vassar Stats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14" y="2275324"/>
            <a:ext cx="5618572" cy="3175715"/>
          </a:xfrm>
        </p:spPr>
      </p:pic>
    </p:spTree>
    <p:extLst>
      <p:ext uri="{BB962C8B-B14F-4D97-AF65-F5344CB8AC3E}">
        <p14:creationId xmlns:p14="http://schemas.microsoft.com/office/powerpoint/2010/main" val="262059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Yates correction should almost never be used in a contingency table analysis</a:t>
            </a:r>
          </a:p>
          <a:p>
            <a:r>
              <a:rPr lang="en-US" dirty="0" smtClean="0"/>
              <a:t>Few researchers understand this.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5644286" cy="208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4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More Complex Contingency Tables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have more than two categories for rows and or columns.</a:t>
            </a:r>
          </a:p>
          <a:p>
            <a:r>
              <a:rPr lang="en-US" dirty="0" smtClean="0"/>
              <a:t>Could have more than two categorical variables.</a:t>
            </a:r>
          </a:p>
          <a:p>
            <a:r>
              <a:rPr lang="en-US" dirty="0" smtClean="0"/>
              <a:t>See </a:t>
            </a:r>
            <a:r>
              <a:rPr lang="en-US" dirty="0">
                <a:hlinkClick r:id="rId2"/>
              </a:rPr>
              <a:t>Two-Dimensional Contingency Table Analysis with SPSS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700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Shoes at a Commune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100 shoes.</a:t>
            </a:r>
          </a:p>
          <a:p>
            <a:r>
              <a:rPr lang="en-US" dirty="0" smtClean="0"/>
              <a:t>We classify each shoe as having been chewed (by the dog) or not.</a:t>
            </a:r>
          </a:p>
          <a:p>
            <a:r>
              <a:rPr lang="en-US" dirty="0" smtClean="0"/>
              <a:t>And as being a man’s shoe or a woman’s shoe.</a:t>
            </a:r>
          </a:p>
          <a:p>
            <a:r>
              <a:rPr lang="en-US" dirty="0" smtClean="0"/>
              <a:t>Is sex of shoe owner related to whether or not the dog chewed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6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Pearson Chi-Square Test for Contingency Tables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 A and B are independent (</a:t>
            </a:r>
            <a:r>
              <a:rPr lang="el-GR" dirty="0" smtClean="0"/>
              <a:t>ϕ</a:t>
            </a:r>
            <a:r>
              <a:rPr lang="en-US" dirty="0" smtClean="0"/>
              <a:t> = 0)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:  A and B are correlated (</a:t>
            </a:r>
            <a:r>
              <a:rPr lang="el-GR" dirty="0"/>
              <a:t>ϕ</a:t>
            </a:r>
            <a:r>
              <a:rPr lang="en-US" dirty="0"/>
              <a:t> </a:t>
            </a:r>
            <a:r>
              <a:rPr lang="en-US" dirty="0" smtClean="0"/>
              <a:t>≠ 0)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11" y="1600200"/>
            <a:ext cx="8177778" cy="27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marginal probabilities of being chewed are .3 chewed, .7 not</a:t>
            </a:r>
            <a:r>
              <a:rPr lang="en-US" dirty="0" smtClean="0"/>
              <a:t>.</a:t>
            </a:r>
          </a:p>
          <a:p>
            <a:r>
              <a:rPr lang="en-US" dirty="0"/>
              <a:t>The marginal probabilities for gender of the owner are .5, .5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11" y="533400"/>
            <a:ext cx="8177778" cy="27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each cell, the (expected probability) is </a:t>
            </a:r>
            <a:r>
              <a:rPr lang="en-US" dirty="0"/>
              <a:t>(A = a) </a:t>
            </a:r>
            <a:r>
              <a:rPr lang="en-US" dirty="0">
                <a:sym typeface="Symbol"/>
              </a:rPr>
              <a:t></a:t>
            </a:r>
            <a:r>
              <a:rPr lang="en-US" dirty="0" smtClean="0"/>
              <a:t> </a:t>
            </a:r>
            <a:r>
              <a:rPr lang="en-US" dirty="0"/>
              <a:t>(B = b</a:t>
            </a:r>
            <a:r>
              <a:rPr lang="en-US" dirty="0" smtClean="0"/>
              <a:t>) under the null</a:t>
            </a:r>
          </a:p>
          <a:p>
            <a:r>
              <a:rPr lang="en-US" dirty="0" smtClean="0"/>
              <a:t>Remember the multiplication rule under the assumption of independence?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8" y="622885"/>
            <a:ext cx="7987302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each cell, the (expected frequency) is the expected probability times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Shortcut:  E = row count (column count) / total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1" y="288908"/>
            <a:ext cx="8038096" cy="27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err="1" smtClean="0"/>
              <a:t>df</a:t>
            </a:r>
            <a:r>
              <a:rPr lang="en-US" dirty="0" smtClean="0"/>
              <a:t> = (# rows - 1)(# cols - 1) = (1)(1) = 1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= .029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052786"/>
              </p:ext>
            </p:extLst>
          </p:nvPr>
        </p:nvGraphicFramePr>
        <p:xfrm>
          <a:off x="609600" y="1447800"/>
          <a:ext cx="7920753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Equation" r:id="rId3" imgW="2857320" imgH="863280" progId="Equation.3">
                  <p:embed/>
                </p:oleObj>
              </mc:Choice>
              <mc:Fallback>
                <p:oleObj name="Equation" r:id="rId3" imgW="285732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447800"/>
                        <a:ext cx="7920753" cy="239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3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Odds Ratios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odds that a randomly selected man’s shoe would be chewed are 20 to 30.</a:t>
            </a:r>
          </a:p>
          <a:p>
            <a:r>
              <a:rPr lang="en-US" dirty="0" smtClean="0"/>
              <a:t>The odds that a randomly select woman’s shoe would be chewed are 10 to 40.</a:t>
            </a:r>
          </a:p>
          <a:p>
            <a:r>
              <a:rPr lang="en-US" dirty="0" smtClean="0"/>
              <a:t>The odds ratio = (20/30) </a:t>
            </a:r>
            <a:r>
              <a:rPr lang="en-US" dirty="0" smtClean="0">
                <a:sym typeface="Symbol"/>
              </a:rPr>
              <a:t> (10/40) = 2.67.</a:t>
            </a:r>
          </a:p>
          <a:p>
            <a:r>
              <a:rPr lang="en-US" dirty="0" smtClean="0">
                <a:sym typeface="Symbol"/>
              </a:rPr>
              <a:t>Men’s shoes are 2.67 times more likely to be chewed than are women’s shoes.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6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	Shoes owned by male members of the commune were significantly more likely to be chewed by the dog (40%) than were shoes owned by female members of the commune (20%), </a:t>
            </a:r>
            <a:r>
              <a:rPr lang="en-US" sz="3600" i="1" dirty="0" smtClean="0">
                <a:sym typeface="Symbol"/>
              </a:rPr>
              <a:t></a:t>
            </a:r>
            <a:r>
              <a:rPr lang="en-US" sz="3600" i="1" baseline="30000" dirty="0" smtClean="0"/>
              <a:t>2</a:t>
            </a:r>
            <a:r>
              <a:rPr lang="en-US" sz="3600" dirty="0" smtClean="0"/>
              <a:t>(1, </a:t>
            </a:r>
            <a:r>
              <a:rPr lang="en-US" sz="3600" i="1" dirty="0" smtClean="0"/>
              <a:t>N</a:t>
            </a:r>
            <a:r>
              <a:rPr lang="en-US" sz="3600" dirty="0" smtClean="0"/>
              <a:t> = 100) = 4.762, </a:t>
            </a:r>
            <a:r>
              <a:rPr lang="en-US" sz="3600" i="1" dirty="0" smtClean="0"/>
              <a:t>p</a:t>
            </a:r>
            <a:r>
              <a:rPr lang="en-US" sz="3600" dirty="0" smtClean="0"/>
              <a:t> = .029, odds ratio = 2.67, 95% CI [1.09, 6.02].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35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325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Two-Way 2</vt:lpstr>
      <vt:lpstr>Shoes at a Commune</vt:lpstr>
      <vt:lpstr>Pearson Chi-Square Test for Contingency Tables</vt:lpstr>
      <vt:lpstr>PowerPoint Presentation</vt:lpstr>
      <vt:lpstr>PowerPoint Presentation</vt:lpstr>
      <vt:lpstr>PowerPoint Presentation</vt:lpstr>
      <vt:lpstr>PowerPoint Presentation</vt:lpstr>
      <vt:lpstr>Odds Ratios</vt:lpstr>
      <vt:lpstr>PowerPoint Presentation</vt:lpstr>
      <vt:lpstr>Vassar Stats</vt:lpstr>
      <vt:lpstr>PowerPoint Presentation</vt:lpstr>
      <vt:lpstr>More Complex Contingency Tables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Psychology</dc:title>
  <dc:creator>Karl L. Wuensch</dc:creator>
  <cp:lastModifiedBy>Karl L. Wuensch</cp:lastModifiedBy>
  <cp:revision>240</cp:revision>
  <dcterms:created xsi:type="dcterms:W3CDTF">2005-08-26T12:54:47Z</dcterms:created>
  <dcterms:modified xsi:type="dcterms:W3CDTF">2019-04-16T00:33:22Z</dcterms:modified>
</cp:coreProperties>
</file>