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278"/>
    <a:srgbClr val="367E3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6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1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4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4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4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8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9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5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A58E-E48F-4424-9B39-7293D58C41F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D3A0-105E-45B9-A635-719DA575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6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Binomial Effect Size Display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7E3F"/>
                </a:solidFill>
              </a:rPr>
              <a:t>What is it?</a:t>
            </a:r>
          </a:p>
          <a:p>
            <a:r>
              <a:rPr lang="en-US" dirty="0" smtClean="0">
                <a:solidFill>
                  <a:srgbClr val="367E3F"/>
                </a:solidFill>
              </a:rPr>
              <a:t>How do I prepare it?</a:t>
            </a:r>
            <a:endParaRPr lang="en-US" dirty="0">
              <a:solidFill>
                <a:srgbClr val="367E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3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What is It?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interesting way to look at a magnitude of effect estimate.</a:t>
            </a:r>
          </a:p>
          <a:p>
            <a:r>
              <a:rPr lang="en-US" dirty="0" smtClean="0"/>
              <a:t>A 2 x 2 contingency table</a:t>
            </a:r>
          </a:p>
          <a:p>
            <a:pPr lvl="1"/>
            <a:r>
              <a:rPr lang="en-US" dirty="0" smtClean="0"/>
              <a:t>Total </a:t>
            </a:r>
            <a:r>
              <a:rPr lang="en-US" i="1" dirty="0" smtClean="0"/>
              <a:t>N</a:t>
            </a:r>
            <a:r>
              <a:rPr lang="en-US" dirty="0" smtClean="0"/>
              <a:t> = 200</a:t>
            </a:r>
          </a:p>
          <a:p>
            <a:pPr lvl="1"/>
            <a:r>
              <a:rPr lang="en-US" dirty="0" smtClean="0"/>
              <a:t>For each row </a:t>
            </a:r>
            <a:r>
              <a:rPr lang="en-US" i="1" dirty="0" smtClean="0"/>
              <a:t>N</a:t>
            </a:r>
            <a:r>
              <a:rPr lang="en-US" dirty="0" smtClean="0"/>
              <a:t> = 100</a:t>
            </a:r>
          </a:p>
          <a:p>
            <a:pPr lvl="1"/>
            <a:r>
              <a:rPr lang="en-US" dirty="0" smtClean="0"/>
              <a:t>For each column </a:t>
            </a:r>
            <a:r>
              <a:rPr lang="en-US" i="1" dirty="0" smtClean="0"/>
              <a:t>N</a:t>
            </a:r>
            <a:r>
              <a:rPr lang="en-US" dirty="0" smtClean="0"/>
              <a:t> = 100</a:t>
            </a:r>
          </a:p>
          <a:p>
            <a:pPr lvl="1"/>
            <a:r>
              <a:rPr lang="en-US" dirty="0" smtClean="0"/>
              <a:t>Treat the cell entries as conditional percentages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7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Calculating the Cell Entries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the </a:t>
            </a:r>
            <a:r>
              <a:rPr lang="en-US" i="1" dirty="0" smtClean="0"/>
              <a:t>r</a:t>
            </a:r>
            <a:r>
              <a:rPr lang="en-US" dirty="0" smtClean="0"/>
              <a:t> for the effect of interest.</a:t>
            </a:r>
          </a:p>
          <a:p>
            <a:r>
              <a:rPr lang="en-US" dirty="0" smtClean="0"/>
              <a:t>On one diagonal the cell entries are</a:t>
            </a:r>
            <a:br>
              <a:rPr lang="en-US" dirty="0" smtClean="0"/>
            </a:br>
            <a:r>
              <a:rPr lang="en-US" dirty="0" smtClean="0"/>
              <a:t> 100(.5 + </a:t>
            </a:r>
            <a:r>
              <a:rPr lang="en-US" i="1" dirty="0" smtClean="0"/>
              <a:t>r</a:t>
            </a:r>
            <a:r>
              <a:rPr lang="en-US" dirty="0" smtClean="0"/>
              <a:t>/2)</a:t>
            </a:r>
          </a:p>
          <a:p>
            <a:r>
              <a:rPr lang="en-US" dirty="0" smtClean="0"/>
              <a:t>On one diagonal the cell entries are</a:t>
            </a:r>
            <a:br>
              <a:rPr lang="en-US" dirty="0" smtClean="0"/>
            </a:br>
            <a:r>
              <a:rPr lang="en-US" dirty="0" smtClean="0"/>
              <a:t> 100(.5 - </a:t>
            </a:r>
            <a:r>
              <a:rPr lang="en-US" i="1" dirty="0" smtClean="0"/>
              <a:t>r</a:t>
            </a:r>
            <a:r>
              <a:rPr lang="en-US" dirty="0" smtClean="0"/>
              <a:t>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5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Physicians’ Aspirin Study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</a:t>
            </a:r>
            <a:r>
              <a:rPr lang="en-US" baseline="30000" dirty="0" smtClean="0"/>
              <a:t>2</a:t>
            </a:r>
            <a:r>
              <a:rPr lang="en-US" dirty="0" smtClean="0"/>
              <a:t> = .0011</a:t>
            </a:r>
          </a:p>
          <a:p>
            <a:r>
              <a:rPr lang="en-US" dirty="0" smtClean="0"/>
              <a:t>r = </a:t>
            </a:r>
            <a:r>
              <a:rPr lang="el-GR" dirty="0" smtClean="0"/>
              <a:t>φ</a:t>
            </a:r>
            <a:r>
              <a:rPr lang="en-US" dirty="0" smtClean="0"/>
              <a:t> = .034</a:t>
            </a:r>
          </a:p>
          <a:p>
            <a:r>
              <a:rPr lang="en-US" dirty="0" smtClean="0"/>
              <a:t>100(.5 + </a:t>
            </a:r>
            <a:r>
              <a:rPr lang="en-US" i="1" dirty="0" smtClean="0"/>
              <a:t>r</a:t>
            </a:r>
            <a:r>
              <a:rPr lang="en-US" dirty="0" smtClean="0"/>
              <a:t>/2) = 100(.5 + .017) = 51.7</a:t>
            </a:r>
          </a:p>
          <a:p>
            <a:r>
              <a:rPr lang="en-US" dirty="0" smtClean="0"/>
              <a:t>100(.5 – </a:t>
            </a:r>
            <a:r>
              <a:rPr lang="en-US" i="1" dirty="0" smtClean="0"/>
              <a:t>r</a:t>
            </a:r>
            <a:r>
              <a:rPr lang="en-US" dirty="0" smtClean="0"/>
              <a:t>/2) = 100(.5 - .017)  = 48.3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75809"/>
              </p:ext>
            </p:extLst>
          </p:nvPr>
        </p:nvGraphicFramePr>
        <p:xfrm>
          <a:off x="1143000" y="4191000"/>
          <a:ext cx="6096000" cy="1981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Heart Attack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 Heart Attack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Aspirin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48.3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51.7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Placebo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51.7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48.3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16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Interpretation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treatment explains 0.11% of the variance in heart attacks.</a:t>
            </a:r>
          </a:p>
          <a:p>
            <a:r>
              <a:rPr lang="en-US" dirty="0" smtClean="0"/>
              <a:t>This is equivalent to a treatment that reduces the rate of heart attacks from 51.7% to 48.3%.</a:t>
            </a:r>
          </a:p>
          <a:p>
            <a:r>
              <a:rPr lang="en-US" dirty="0" smtClean="0"/>
              <a:t>Odds ratios can be revealing too.  Here the odds ratio is (189/10,845)/(104/10,933) = 1.83.</a:t>
            </a:r>
          </a:p>
          <a:p>
            <a:r>
              <a:rPr lang="en-US" dirty="0" smtClean="0"/>
              <a:t>The odds of a heart attack were 1.83 time higher in the placebo group than in the aspirin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7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Predicting College Grades From SAT (Verbal and Quantitative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i="1" dirty="0" smtClean="0"/>
              <a:t>R</a:t>
            </a:r>
            <a:r>
              <a:rPr lang="en-US" dirty="0" smtClean="0"/>
              <a:t> = 0.41</a:t>
            </a:r>
          </a:p>
          <a:p>
            <a:r>
              <a:rPr lang="en-US" dirty="0" smtClean="0"/>
              <a:t>100(.5 + </a:t>
            </a:r>
            <a:r>
              <a:rPr lang="en-US" i="1" dirty="0" smtClean="0"/>
              <a:t>r</a:t>
            </a:r>
            <a:r>
              <a:rPr lang="en-US" dirty="0" smtClean="0"/>
              <a:t>/2) = 100(.5 + .205) = 70.5</a:t>
            </a:r>
          </a:p>
          <a:p>
            <a:r>
              <a:rPr lang="en-US" dirty="0" smtClean="0"/>
              <a:t>100(.5 – </a:t>
            </a:r>
            <a:r>
              <a:rPr lang="en-US" i="1" dirty="0" smtClean="0"/>
              <a:t>r</a:t>
            </a:r>
            <a:r>
              <a:rPr lang="en-US" dirty="0" smtClean="0"/>
              <a:t>/2) = 100(.5 - .205)  = 29.5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5718"/>
              </p:ext>
            </p:extLst>
          </p:nvPr>
        </p:nvGraphicFramePr>
        <p:xfrm>
          <a:off x="1371600" y="3962400"/>
          <a:ext cx="6096000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 Grades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Grades</a:t>
                      </a:r>
                      <a:endParaRPr lang="en-US" sz="2800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 SAT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Sat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70%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8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Effect from ANOVA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l-GR" dirty="0" smtClean="0"/>
              <a:t>η</a:t>
            </a:r>
            <a:r>
              <a:rPr lang="en-US" baseline="30000" dirty="0" smtClean="0"/>
              <a:t>2</a:t>
            </a:r>
            <a:r>
              <a:rPr lang="en-US" dirty="0" smtClean="0"/>
              <a:t> = .06 (medium-sized effect)</a:t>
            </a:r>
            <a:endParaRPr lang="en-US" dirty="0"/>
          </a:p>
          <a:p>
            <a:r>
              <a:rPr lang="en-US" dirty="0" smtClean="0"/>
              <a:t>100(.5 + </a:t>
            </a:r>
            <a:r>
              <a:rPr lang="en-US" i="1" dirty="0" smtClean="0"/>
              <a:t>r</a:t>
            </a:r>
            <a:r>
              <a:rPr lang="en-US" dirty="0" smtClean="0"/>
              <a:t>/2) = 100(.5 + .12) = 62</a:t>
            </a:r>
          </a:p>
          <a:p>
            <a:r>
              <a:rPr lang="en-US" dirty="0" smtClean="0"/>
              <a:t>100(.5 – </a:t>
            </a:r>
            <a:r>
              <a:rPr lang="en-US" i="1" dirty="0" smtClean="0"/>
              <a:t>r</a:t>
            </a:r>
            <a:r>
              <a:rPr lang="en-US" dirty="0" smtClean="0"/>
              <a:t>/2) = 100(.5 - .12)  = 38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86382"/>
              </p:ext>
            </p:extLst>
          </p:nvPr>
        </p:nvGraphicFramePr>
        <p:xfrm>
          <a:off x="990600" y="3962400"/>
          <a:ext cx="7010400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Group</a:t>
                      </a:r>
                      <a:endParaRPr lang="en-US" sz="2800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 Mean</a:t>
                      </a:r>
                      <a:r>
                        <a:rPr lang="en-US" sz="2800" baseline="0" dirty="0" smtClean="0"/>
                        <a:t> DV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38%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Mean DV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62%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0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334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Binomial Effect Size Display</vt:lpstr>
      <vt:lpstr>What is It?</vt:lpstr>
      <vt:lpstr>Calculating the Cell Entries</vt:lpstr>
      <vt:lpstr>Physicians’ Aspirin Study</vt:lpstr>
      <vt:lpstr>Interpretation</vt:lpstr>
      <vt:lpstr>Predicting College Grades From SAT (Verbal and Quantitative)</vt:lpstr>
      <vt:lpstr>Effect from ANOVA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Effect Size Display</dc:title>
  <dc:creator>Karl L. Wuensch</dc:creator>
  <cp:lastModifiedBy>Karl L. Wuensch</cp:lastModifiedBy>
  <cp:revision>11</cp:revision>
  <dcterms:created xsi:type="dcterms:W3CDTF">2011-01-31T21:38:01Z</dcterms:created>
  <dcterms:modified xsi:type="dcterms:W3CDTF">2011-01-31T22:57:47Z</dcterms:modified>
</cp:coreProperties>
</file>