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65" r:id="rId4"/>
    <p:sldId id="267" r:id="rId5"/>
    <p:sldId id="268" r:id="rId6"/>
    <p:sldId id="270" r:id="rId7"/>
    <p:sldId id="271" r:id="rId8"/>
    <p:sldId id="272" r:id="rId9"/>
    <p:sldId id="273" r:id="rId10"/>
    <p:sldId id="274" r:id="rId11"/>
    <p:sldId id="275" r:id="rId12"/>
    <p:sldId id="266" r:id="rId13"/>
    <p:sldId id="276" r:id="rId14"/>
    <p:sldId id="257" r:id="rId15"/>
    <p:sldId id="258" r:id="rId16"/>
    <p:sldId id="277" r:id="rId17"/>
    <p:sldId id="259" r:id="rId18"/>
    <p:sldId id="260" r:id="rId19"/>
    <p:sldId id="278" r:id="rId20"/>
    <p:sldId id="261" r:id="rId21"/>
    <p:sldId id="262" r:id="rId22"/>
    <p:sldId id="263"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474"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C072596-6E0D-44A8-B8E6-BA8FA2825CBE}" type="slidenum">
              <a:rPr lang="en-US" altLang="en-US"/>
              <a:pPr/>
              <a:t>‹#›</a:t>
            </a:fld>
            <a:endParaRPr lang="en-US" altLang="en-US"/>
          </a:p>
        </p:txBody>
      </p:sp>
    </p:spTree>
    <p:extLst>
      <p:ext uri="{BB962C8B-B14F-4D97-AF65-F5344CB8AC3E}">
        <p14:creationId xmlns:p14="http://schemas.microsoft.com/office/powerpoint/2010/main" val="3561672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BADB943-871E-49F8-8DAD-69DA1137DFC9}" type="slidenum">
              <a:rPr lang="en-US" altLang="en-US"/>
              <a:pPr/>
              <a:t>‹#›</a:t>
            </a:fld>
            <a:endParaRPr lang="en-US" altLang="en-US"/>
          </a:p>
        </p:txBody>
      </p:sp>
    </p:spTree>
    <p:extLst>
      <p:ext uri="{BB962C8B-B14F-4D97-AF65-F5344CB8AC3E}">
        <p14:creationId xmlns:p14="http://schemas.microsoft.com/office/powerpoint/2010/main" val="10558665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696EEEF-0690-4DEF-9E92-01E2D6716AF1}" type="slidenum">
              <a:rPr lang="en-US" altLang="en-US"/>
              <a:pPr/>
              <a:t>‹#›</a:t>
            </a:fld>
            <a:endParaRPr lang="en-US" altLang="en-US"/>
          </a:p>
        </p:txBody>
      </p:sp>
    </p:spTree>
    <p:extLst>
      <p:ext uri="{BB962C8B-B14F-4D97-AF65-F5344CB8AC3E}">
        <p14:creationId xmlns:p14="http://schemas.microsoft.com/office/powerpoint/2010/main" val="7455583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D47EA02-4639-46CB-8397-81280213BB7C}" type="slidenum">
              <a:rPr lang="en-US" altLang="en-US"/>
              <a:pPr/>
              <a:t>‹#›</a:t>
            </a:fld>
            <a:endParaRPr lang="en-US" altLang="en-US"/>
          </a:p>
        </p:txBody>
      </p:sp>
    </p:spTree>
    <p:extLst>
      <p:ext uri="{BB962C8B-B14F-4D97-AF65-F5344CB8AC3E}">
        <p14:creationId xmlns:p14="http://schemas.microsoft.com/office/powerpoint/2010/main" val="3830483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01A80B85-A8B4-4CE2-8F80-3E9D85092906}" type="slidenum">
              <a:rPr lang="en-US" altLang="en-US"/>
              <a:pPr/>
              <a:t>‹#›</a:t>
            </a:fld>
            <a:endParaRPr lang="en-US" altLang="en-US"/>
          </a:p>
        </p:txBody>
      </p:sp>
    </p:spTree>
    <p:extLst>
      <p:ext uri="{BB962C8B-B14F-4D97-AF65-F5344CB8AC3E}">
        <p14:creationId xmlns:p14="http://schemas.microsoft.com/office/powerpoint/2010/main" val="3015564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FAFB053-FFD2-4DFC-98F0-8127833CE834}" type="slidenum">
              <a:rPr lang="en-US" altLang="en-US"/>
              <a:pPr/>
              <a:t>‹#›</a:t>
            </a:fld>
            <a:endParaRPr lang="en-US" altLang="en-US"/>
          </a:p>
        </p:txBody>
      </p:sp>
    </p:spTree>
    <p:extLst>
      <p:ext uri="{BB962C8B-B14F-4D97-AF65-F5344CB8AC3E}">
        <p14:creationId xmlns:p14="http://schemas.microsoft.com/office/powerpoint/2010/main" val="8439544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41199F2-F276-45A3-AB78-C02569FFB6B2}" type="slidenum">
              <a:rPr lang="en-US" altLang="en-US"/>
              <a:pPr/>
              <a:t>‹#›</a:t>
            </a:fld>
            <a:endParaRPr lang="en-US" altLang="en-US"/>
          </a:p>
        </p:txBody>
      </p:sp>
    </p:spTree>
    <p:extLst>
      <p:ext uri="{BB962C8B-B14F-4D97-AF65-F5344CB8AC3E}">
        <p14:creationId xmlns:p14="http://schemas.microsoft.com/office/powerpoint/2010/main" val="961749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CE937EB5-C520-42D7-B10F-E4ED58FF81B6}" type="slidenum">
              <a:rPr lang="en-US" altLang="en-US"/>
              <a:pPr/>
              <a:t>‹#›</a:t>
            </a:fld>
            <a:endParaRPr lang="en-US" altLang="en-US"/>
          </a:p>
        </p:txBody>
      </p:sp>
    </p:spTree>
    <p:extLst>
      <p:ext uri="{BB962C8B-B14F-4D97-AF65-F5344CB8AC3E}">
        <p14:creationId xmlns:p14="http://schemas.microsoft.com/office/powerpoint/2010/main" val="2981615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F0D49D63-45A1-4A45-A042-A2036A6BB336}" type="slidenum">
              <a:rPr lang="en-US" altLang="en-US"/>
              <a:pPr/>
              <a:t>‹#›</a:t>
            </a:fld>
            <a:endParaRPr lang="en-US" altLang="en-US"/>
          </a:p>
        </p:txBody>
      </p:sp>
    </p:spTree>
    <p:extLst>
      <p:ext uri="{BB962C8B-B14F-4D97-AF65-F5344CB8AC3E}">
        <p14:creationId xmlns:p14="http://schemas.microsoft.com/office/powerpoint/2010/main" val="4134623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4DE153B-9AEB-4B1F-8FDD-0166BA56C27A}" type="slidenum">
              <a:rPr lang="en-US" altLang="en-US"/>
              <a:pPr/>
              <a:t>‹#›</a:t>
            </a:fld>
            <a:endParaRPr lang="en-US" altLang="en-US"/>
          </a:p>
        </p:txBody>
      </p:sp>
    </p:spTree>
    <p:extLst>
      <p:ext uri="{BB962C8B-B14F-4D97-AF65-F5344CB8AC3E}">
        <p14:creationId xmlns:p14="http://schemas.microsoft.com/office/powerpoint/2010/main" val="1078122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B55D353-D14A-4D96-8649-BE576014B99E}" type="slidenum">
              <a:rPr lang="en-US" altLang="en-US"/>
              <a:pPr/>
              <a:t>‹#›</a:t>
            </a:fld>
            <a:endParaRPr lang="en-US" altLang="en-US"/>
          </a:p>
        </p:txBody>
      </p:sp>
    </p:spTree>
    <p:extLst>
      <p:ext uri="{BB962C8B-B14F-4D97-AF65-F5344CB8AC3E}">
        <p14:creationId xmlns:p14="http://schemas.microsoft.com/office/powerpoint/2010/main" val="3427169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32F0D38A-B2B2-4FAE-882D-290C712EF55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core.ecu.edu/psyc/wuenschk/SPSS/Howell-Variables.htm" TargetMode="External"/><Relationship Id="rId2" Type="http://schemas.openxmlformats.org/officeDocument/2006/relationships/hyperlink" Target="http://core.ecu.edu/psyc/wuenschk/SPSS/HOWELL.sav"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ltLang="en-US">
                <a:solidFill>
                  <a:srgbClr val="6600CC"/>
                </a:solidFill>
              </a:rPr>
              <a:t>Level of English, Attention Deficit Disorder, IQ, and GPA</a:t>
            </a:r>
          </a:p>
        </p:txBody>
      </p:sp>
      <p:sp>
        <p:nvSpPr>
          <p:cNvPr id="2051" name="Rectangle 3"/>
          <p:cNvSpPr>
            <a:spLocks noGrp="1" noChangeArrowheads="1"/>
          </p:cNvSpPr>
          <p:nvPr>
            <p:ph type="subTitle" idx="1"/>
          </p:nvPr>
        </p:nvSpPr>
        <p:spPr/>
        <p:txBody>
          <a:bodyPr/>
          <a:lstStyle/>
          <a:p>
            <a:r>
              <a:rPr lang="en-US" altLang="en-US">
                <a:solidFill>
                  <a:srgbClr val="6600CC"/>
                </a:solidFill>
              </a:rPr>
              <a:t>Example One-Way ANOVA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LSD (Fisher’s Procedure)</a:t>
            </a:r>
            <a:endParaRPr lang="en-US"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17305373"/>
              </p:ext>
            </p:extLst>
          </p:nvPr>
        </p:nvGraphicFramePr>
        <p:xfrm>
          <a:off x="609600" y="2133600"/>
          <a:ext cx="8001000" cy="3505200"/>
        </p:xfrm>
        <a:graphic>
          <a:graphicData uri="http://schemas.openxmlformats.org/drawingml/2006/table">
            <a:tbl>
              <a:tblPr>
                <a:tableStyleId>{5C22544A-7EE6-4342-B048-85BDC9FD1C3A}</a:tableStyleId>
              </a:tblPr>
              <a:tblGrid>
                <a:gridCol w="914400"/>
                <a:gridCol w="1977412"/>
                <a:gridCol w="1901121"/>
                <a:gridCol w="1901121"/>
                <a:gridCol w="1306946"/>
              </a:tblGrid>
              <a:tr h="1175818">
                <a:tc>
                  <a:txBody>
                    <a:bodyPr/>
                    <a:lstStyle/>
                    <a:p>
                      <a:pPr marL="0" marR="0">
                        <a:lnSpc>
                          <a:spcPct val="115000"/>
                        </a:lnSpc>
                        <a:spcBef>
                          <a:spcPts val="0"/>
                        </a:spcBef>
                        <a:spcAft>
                          <a:spcPts val="0"/>
                        </a:spcAft>
                      </a:pPr>
                      <a:r>
                        <a:rPr lang="en-US" sz="2400" dirty="0">
                          <a:effectLst/>
                        </a:rPr>
                        <a:t> </a:t>
                      </a:r>
                      <a:endParaRPr lang="en-US" sz="2400" dirty="0">
                        <a:solidFill>
                          <a:srgbClr val="000000"/>
                        </a:solidFill>
                        <a:effectLst/>
                        <a:latin typeface="Courier New"/>
                        <a:ea typeface="Times New Roman"/>
                      </a:endParaRPr>
                    </a:p>
                  </a:txBody>
                  <a:tcPr marL="0" marR="0" marT="0" marB="0"/>
                </a:tc>
                <a:tc>
                  <a:txBody>
                    <a:bodyPr/>
                    <a:lstStyle/>
                    <a:p>
                      <a:pPr marL="38100" marR="38100">
                        <a:lnSpc>
                          <a:spcPts val="1600"/>
                        </a:lnSpc>
                        <a:spcBef>
                          <a:spcPts val="0"/>
                        </a:spcBef>
                        <a:spcAft>
                          <a:spcPts val="0"/>
                        </a:spcAft>
                      </a:pPr>
                      <a:r>
                        <a:rPr lang="en-US" sz="2400">
                          <a:effectLst/>
                        </a:rPr>
                        <a:t>(I) engl</a:t>
                      </a:r>
                      <a:endParaRPr lang="en-US" sz="2400">
                        <a:solidFill>
                          <a:srgbClr val="000000"/>
                        </a:solidFill>
                        <a:effectLst/>
                        <a:latin typeface="Courier New"/>
                        <a:ea typeface="Times New Roman"/>
                      </a:endParaRPr>
                    </a:p>
                  </a:txBody>
                  <a:tcPr marL="0" marR="0" marT="0" marB="0"/>
                </a:tc>
                <a:tc>
                  <a:txBody>
                    <a:bodyPr/>
                    <a:lstStyle/>
                    <a:p>
                      <a:pPr marL="38100" marR="38100">
                        <a:lnSpc>
                          <a:spcPts val="1600"/>
                        </a:lnSpc>
                        <a:spcBef>
                          <a:spcPts val="0"/>
                        </a:spcBef>
                        <a:spcAft>
                          <a:spcPts val="0"/>
                        </a:spcAft>
                      </a:pPr>
                      <a:r>
                        <a:rPr lang="en-US" sz="2400">
                          <a:effectLst/>
                        </a:rPr>
                        <a:t>(J) engl</a:t>
                      </a:r>
                      <a:endParaRPr lang="en-US" sz="2400">
                        <a:solidFill>
                          <a:srgbClr val="000000"/>
                        </a:solidFill>
                        <a:effectLst/>
                        <a:latin typeface="Courier New"/>
                        <a:ea typeface="Times New Roman"/>
                      </a:endParaRPr>
                    </a:p>
                  </a:txBody>
                  <a:tcPr marL="0" marR="0" marT="0" marB="0"/>
                </a:tc>
                <a:tc>
                  <a:txBody>
                    <a:bodyPr/>
                    <a:lstStyle/>
                    <a:p>
                      <a:pPr marL="38100" marR="38100" algn="ctr">
                        <a:lnSpc>
                          <a:spcPts val="1600"/>
                        </a:lnSpc>
                        <a:spcBef>
                          <a:spcPts val="0"/>
                        </a:spcBef>
                        <a:spcAft>
                          <a:spcPts val="0"/>
                        </a:spcAft>
                      </a:pPr>
                      <a:r>
                        <a:rPr lang="en-US" sz="2400">
                          <a:effectLst/>
                        </a:rPr>
                        <a:t>Mean Difference (I-J)</a:t>
                      </a:r>
                      <a:endParaRPr lang="en-US" sz="2400">
                        <a:solidFill>
                          <a:srgbClr val="000000"/>
                        </a:solidFill>
                        <a:effectLst/>
                        <a:latin typeface="Courier New"/>
                        <a:ea typeface="Times New Roman"/>
                      </a:endParaRPr>
                    </a:p>
                  </a:txBody>
                  <a:tcPr marL="0" marR="0" marT="0" marB="0"/>
                </a:tc>
                <a:tc>
                  <a:txBody>
                    <a:bodyPr/>
                    <a:lstStyle/>
                    <a:p>
                      <a:pPr marL="38100" marR="38100" algn="ctr">
                        <a:lnSpc>
                          <a:spcPts val="1600"/>
                        </a:lnSpc>
                        <a:spcBef>
                          <a:spcPts val="0"/>
                        </a:spcBef>
                        <a:spcAft>
                          <a:spcPts val="0"/>
                        </a:spcAft>
                      </a:pPr>
                      <a:r>
                        <a:rPr lang="en-US" sz="2400">
                          <a:effectLst/>
                        </a:rPr>
                        <a:t>Sig.</a:t>
                      </a:r>
                      <a:endParaRPr lang="en-US" sz="2400">
                        <a:solidFill>
                          <a:srgbClr val="000000"/>
                        </a:solidFill>
                        <a:effectLst/>
                        <a:latin typeface="Courier New"/>
                        <a:ea typeface="Times New Roman"/>
                      </a:endParaRPr>
                    </a:p>
                  </a:txBody>
                  <a:tcPr marL="0" marR="0" marT="0" marB="0"/>
                </a:tc>
              </a:tr>
              <a:tr h="384521">
                <a:tc rowSpan="6">
                  <a:txBody>
                    <a:bodyPr/>
                    <a:lstStyle/>
                    <a:p>
                      <a:pPr marL="38100" marR="38100">
                        <a:lnSpc>
                          <a:spcPts val="1600"/>
                        </a:lnSpc>
                        <a:spcBef>
                          <a:spcPts val="0"/>
                        </a:spcBef>
                        <a:spcAft>
                          <a:spcPts val="0"/>
                        </a:spcAft>
                      </a:pPr>
                      <a:r>
                        <a:rPr lang="en-US" sz="2400" dirty="0">
                          <a:effectLst/>
                        </a:rPr>
                        <a:t>LSD</a:t>
                      </a:r>
                      <a:endParaRPr lang="en-US" sz="2400" dirty="0">
                        <a:solidFill>
                          <a:srgbClr val="000000"/>
                        </a:solidFill>
                        <a:effectLst/>
                        <a:latin typeface="Courier New"/>
                        <a:ea typeface="Times New Roman"/>
                      </a:endParaRPr>
                    </a:p>
                  </a:txBody>
                  <a:tcPr marL="0" marR="0" marT="0" marB="0" anchor="ctr"/>
                </a:tc>
                <a:tc rowSpan="2">
                  <a:txBody>
                    <a:bodyPr/>
                    <a:lstStyle/>
                    <a:p>
                      <a:pPr marL="38100" marR="38100">
                        <a:lnSpc>
                          <a:spcPts val="1600"/>
                        </a:lnSpc>
                        <a:spcBef>
                          <a:spcPts val="0"/>
                        </a:spcBef>
                        <a:spcAft>
                          <a:spcPts val="0"/>
                        </a:spcAft>
                      </a:pPr>
                      <a:r>
                        <a:rPr lang="en-US" sz="2400">
                          <a:effectLst/>
                        </a:rPr>
                        <a:t>Coll_Prep</a:t>
                      </a:r>
                      <a:endParaRPr lang="en-US" sz="2400">
                        <a:solidFill>
                          <a:srgbClr val="000000"/>
                        </a:solidFill>
                        <a:effectLst/>
                        <a:latin typeface="Courier New"/>
                        <a:ea typeface="Times New Roman"/>
                      </a:endParaRPr>
                    </a:p>
                  </a:txBody>
                  <a:tcPr marL="0" marR="0" marT="0" marB="0" anchor="ctr"/>
                </a:tc>
                <a:tc>
                  <a:txBody>
                    <a:bodyPr/>
                    <a:lstStyle/>
                    <a:p>
                      <a:pPr marL="38100" marR="38100">
                        <a:lnSpc>
                          <a:spcPts val="1600"/>
                        </a:lnSpc>
                        <a:spcBef>
                          <a:spcPts val="0"/>
                        </a:spcBef>
                        <a:spcAft>
                          <a:spcPts val="0"/>
                        </a:spcAft>
                      </a:pPr>
                      <a:r>
                        <a:rPr lang="en-US" sz="2400">
                          <a:effectLst/>
                        </a:rPr>
                        <a:t>General</a:t>
                      </a:r>
                      <a:endParaRPr lang="en-US" sz="2400">
                        <a:solidFill>
                          <a:srgbClr val="000000"/>
                        </a:solidFill>
                        <a:effectLst/>
                        <a:latin typeface="Courier New"/>
                        <a:ea typeface="Times New Roman"/>
                      </a:endParaRPr>
                    </a:p>
                  </a:txBody>
                  <a:tcPr marL="0" marR="0" marT="0" marB="0" anchor="ctr"/>
                </a:tc>
                <a:tc>
                  <a:txBody>
                    <a:bodyPr/>
                    <a:lstStyle/>
                    <a:p>
                      <a:pPr marL="38100" marR="38100" algn="r">
                        <a:lnSpc>
                          <a:spcPts val="1600"/>
                        </a:lnSpc>
                        <a:spcBef>
                          <a:spcPts val="0"/>
                        </a:spcBef>
                        <a:spcAft>
                          <a:spcPts val="0"/>
                        </a:spcAft>
                      </a:pPr>
                      <a:r>
                        <a:rPr lang="en-US" sz="2400">
                          <a:effectLst/>
                        </a:rPr>
                        <a:t>-9.906</a:t>
                      </a:r>
                      <a:r>
                        <a:rPr lang="en-US" sz="2400" baseline="30000">
                          <a:effectLst/>
                        </a:rPr>
                        <a:t>*</a:t>
                      </a:r>
                      <a:endParaRPr lang="en-US" sz="2400">
                        <a:solidFill>
                          <a:srgbClr val="000000"/>
                        </a:solidFill>
                        <a:effectLst/>
                        <a:latin typeface="Courier New"/>
                        <a:ea typeface="Times New Roman"/>
                      </a:endParaRPr>
                    </a:p>
                  </a:txBody>
                  <a:tcPr marL="0" marR="0" marT="0" marB="0" anchor="ctr"/>
                </a:tc>
                <a:tc>
                  <a:txBody>
                    <a:bodyPr/>
                    <a:lstStyle/>
                    <a:p>
                      <a:pPr marL="38100" marR="38100" algn="r">
                        <a:lnSpc>
                          <a:spcPts val="1600"/>
                        </a:lnSpc>
                        <a:spcBef>
                          <a:spcPts val="0"/>
                        </a:spcBef>
                        <a:spcAft>
                          <a:spcPts val="0"/>
                        </a:spcAft>
                      </a:pPr>
                      <a:r>
                        <a:rPr lang="en-US" sz="2400">
                          <a:effectLst/>
                        </a:rPr>
                        <a:t>.005</a:t>
                      </a:r>
                      <a:endParaRPr lang="en-US" sz="2400">
                        <a:solidFill>
                          <a:srgbClr val="000000"/>
                        </a:solidFill>
                        <a:effectLst/>
                        <a:latin typeface="Courier New"/>
                        <a:ea typeface="Times New Roman"/>
                      </a:endParaRPr>
                    </a:p>
                  </a:txBody>
                  <a:tcPr marL="0" marR="0" marT="0" marB="0" anchor="ctr"/>
                </a:tc>
              </a:tr>
              <a:tr h="395649">
                <a:tc vMerge="1">
                  <a:txBody>
                    <a:bodyPr/>
                    <a:lstStyle/>
                    <a:p>
                      <a:endParaRPr lang="en-US"/>
                    </a:p>
                  </a:txBody>
                  <a:tcPr/>
                </a:tc>
                <a:tc vMerge="1">
                  <a:txBody>
                    <a:bodyPr/>
                    <a:lstStyle/>
                    <a:p>
                      <a:endParaRPr lang="en-US"/>
                    </a:p>
                  </a:txBody>
                  <a:tcPr/>
                </a:tc>
                <a:tc>
                  <a:txBody>
                    <a:bodyPr/>
                    <a:lstStyle/>
                    <a:p>
                      <a:pPr marL="38100" marR="38100">
                        <a:lnSpc>
                          <a:spcPts val="1600"/>
                        </a:lnSpc>
                        <a:spcBef>
                          <a:spcPts val="0"/>
                        </a:spcBef>
                        <a:spcAft>
                          <a:spcPts val="0"/>
                        </a:spcAft>
                      </a:pPr>
                      <a:r>
                        <a:rPr lang="en-US" sz="2400">
                          <a:effectLst/>
                        </a:rPr>
                        <a:t>Remedial</a:t>
                      </a:r>
                      <a:endParaRPr lang="en-US" sz="2400">
                        <a:solidFill>
                          <a:srgbClr val="000000"/>
                        </a:solidFill>
                        <a:effectLst/>
                        <a:latin typeface="Courier New"/>
                        <a:ea typeface="Times New Roman"/>
                      </a:endParaRPr>
                    </a:p>
                  </a:txBody>
                  <a:tcPr marL="0" marR="0" marT="0" marB="0" anchor="ctr"/>
                </a:tc>
                <a:tc>
                  <a:txBody>
                    <a:bodyPr/>
                    <a:lstStyle/>
                    <a:p>
                      <a:pPr marL="38100" marR="38100" algn="r">
                        <a:lnSpc>
                          <a:spcPts val="1600"/>
                        </a:lnSpc>
                        <a:spcBef>
                          <a:spcPts val="0"/>
                        </a:spcBef>
                        <a:spcAft>
                          <a:spcPts val="0"/>
                        </a:spcAft>
                      </a:pPr>
                      <a:r>
                        <a:rPr lang="en-US" sz="2400">
                          <a:effectLst/>
                        </a:rPr>
                        <a:t>-16.700</a:t>
                      </a:r>
                      <a:r>
                        <a:rPr lang="en-US" sz="2400" baseline="30000">
                          <a:effectLst/>
                        </a:rPr>
                        <a:t>*</a:t>
                      </a:r>
                      <a:endParaRPr lang="en-US" sz="2400">
                        <a:solidFill>
                          <a:srgbClr val="000000"/>
                        </a:solidFill>
                        <a:effectLst/>
                        <a:latin typeface="Courier New"/>
                        <a:ea typeface="Times New Roman"/>
                      </a:endParaRPr>
                    </a:p>
                  </a:txBody>
                  <a:tcPr marL="0" marR="0" marT="0" marB="0" anchor="ctr"/>
                </a:tc>
                <a:tc>
                  <a:txBody>
                    <a:bodyPr/>
                    <a:lstStyle/>
                    <a:p>
                      <a:pPr marL="38100" marR="38100" algn="r">
                        <a:lnSpc>
                          <a:spcPts val="1600"/>
                        </a:lnSpc>
                        <a:spcBef>
                          <a:spcPts val="0"/>
                        </a:spcBef>
                        <a:spcAft>
                          <a:spcPts val="0"/>
                        </a:spcAft>
                      </a:pPr>
                      <a:r>
                        <a:rPr lang="en-US" sz="2400">
                          <a:effectLst/>
                        </a:rPr>
                        <a:t>.001</a:t>
                      </a:r>
                      <a:endParaRPr lang="en-US" sz="2400">
                        <a:solidFill>
                          <a:srgbClr val="000000"/>
                        </a:solidFill>
                        <a:effectLst/>
                        <a:latin typeface="Courier New"/>
                        <a:ea typeface="Times New Roman"/>
                      </a:endParaRPr>
                    </a:p>
                  </a:txBody>
                  <a:tcPr marL="0" marR="0" marT="0" marB="0" anchor="ctr"/>
                </a:tc>
              </a:tr>
              <a:tr h="384521">
                <a:tc vMerge="1">
                  <a:txBody>
                    <a:bodyPr/>
                    <a:lstStyle/>
                    <a:p>
                      <a:endParaRPr lang="en-US"/>
                    </a:p>
                  </a:txBody>
                  <a:tcPr/>
                </a:tc>
                <a:tc rowSpan="2">
                  <a:txBody>
                    <a:bodyPr/>
                    <a:lstStyle/>
                    <a:p>
                      <a:pPr marL="38100" marR="38100">
                        <a:lnSpc>
                          <a:spcPts val="1600"/>
                        </a:lnSpc>
                        <a:spcBef>
                          <a:spcPts val="0"/>
                        </a:spcBef>
                        <a:spcAft>
                          <a:spcPts val="0"/>
                        </a:spcAft>
                      </a:pPr>
                      <a:r>
                        <a:rPr lang="en-US" sz="2400" dirty="0">
                          <a:effectLst/>
                        </a:rPr>
                        <a:t>General</a:t>
                      </a:r>
                      <a:endParaRPr lang="en-US" sz="2400" dirty="0">
                        <a:solidFill>
                          <a:srgbClr val="000000"/>
                        </a:solidFill>
                        <a:effectLst/>
                        <a:latin typeface="Courier New"/>
                        <a:ea typeface="Times New Roman"/>
                      </a:endParaRPr>
                    </a:p>
                  </a:txBody>
                  <a:tcPr marL="0" marR="0" marT="0" marB="0" anchor="ctr"/>
                </a:tc>
                <a:tc>
                  <a:txBody>
                    <a:bodyPr/>
                    <a:lstStyle/>
                    <a:p>
                      <a:pPr marL="38100" marR="38100">
                        <a:lnSpc>
                          <a:spcPts val="1600"/>
                        </a:lnSpc>
                        <a:spcBef>
                          <a:spcPts val="0"/>
                        </a:spcBef>
                        <a:spcAft>
                          <a:spcPts val="0"/>
                        </a:spcAft>
                      </a:pPr>
                      <a:r>
                        <a:rPr lang="en-US" sz="2400">
                          <a:effectLst/>
                        </a:rPr>
                        <a:t>Coll_Prep</a:t>
                      </a:r>
                      <a:endParaRPr lang="en-US" sz="2400">
                        <a:solidFill>
                          <a:srgbClr val="000000"/>
                        </a:solidFill>
                        <a:effectLst/>
                        <a:latin typeface="Courier New"/>
                        <a:ea typeface="Times New Roman"/>
                      </a:endParaRPr>
                    </a:p>
                  </a:txBody>
                  <a:tcPr marL="0" marR="0" marT="0" marB="0" anchor="ctr"/>
                </a:tc>
                <a:tc>
                  <a:txBody>
                    <a:bodyPr/>
                    <a:lstStyle/>
                    <a:p>
                      <a:pPr marL="38100" marR="38100" algn="r">
                        <a:lnSpc>
                          <a:spcPts val="1600"/>
                        </a:lnSpc>
                        <a:spcBef>
                          <a:spcPts val="0"/>
                        </a:spcBef>
                        <a:spcAft>
                          <a:spcPts val="0"/>
                        </a:spcAft>
                      </a:pPr>
                      <a:r>
                        <a:rPr lang="en-US" sz="2400">
                          <a:effectLst/>
                        </a:rPr>
                        <a:t>9.906</a:t>
                      </a:r>
                      <a:r>
                        <a:rPr lang="en-US" sz="2400" baseline="30000">
                          <a:effectLst/>
                        </a:rPr>
                        <a:t>*</a:t>
                      </a:r>
                      <a:endParaRPr lang="en-US" sz="2400">
                        <a:solidFill>
                          <a:srgbClr val="000000"/>
                        </a:solidFill>
                        <a:effectLst/>
                        <a:latin typeface="Courier New"/>
                        <a:ea typeface="Times New Roman"/>
                      </a:endParaRPr>
                    </a:p>
                  </a:txBody>
                  <a:tcPr marL="0" marR="0" marT="0" marB="0" anchor="ctr"/>
                </a:tc>
                <a:tc>
                  <a:txBody>
                    <a:bodyPr/>
                    <a:lstStyle/>
                    <a:p>
                      <a:pPr marL="38100" marR="38100" algn="r">
                        <a:lnSpc>
                          <a:spcPts val="1600"/>
                        </a:lnSpc>
                        <a:spcBef>
                          <a:spcPts val="0"/>
                        </a:spcBef>
                        <a:spcAft>
                          <a:spcPts val="0"/>
                        </a:spcAft>
                      </a:pPr>
                      <a:r>
                        <a:rPr lang="en-US" sz="2400">
                          <a:effectLst/>
                        </a:rPr>
                        <a:t>.005</a:t>
                      </a:r>
                      <a:endParaRPr lang="en-US" sz="2400">
                        <a:solidFill>
                          <a:srgbClr val="000000"/>
                        </a:solidFill>
                        <a:effectLst/>
                        <a:latin typeface="Courier New"/>
                        <a:ea typeface="Times New Roman"/>
                      </a:endParaRPr>
                    </a:p>
                  </a:txBody>
                  <a:tcPr marL="0" marR="0" marT="0" marB="0" anchor="ctr"/>
                </a:tc>
              </a:tr>
              <a:tr h="384521">
                <a:tc vMerge="1">
                  <a:txBody>
                    <a:bodyPr/>
                    <a:lstStyle/>
                    <a:p>
                      <a:endParaRPr lang="en-US"/>
                    </a:p>
                  </a:txBody>
                  <a:tcPr/>
                </a:tc>
                <a:tc vMerge="1">
                  <a:txBody>
                    <a:bodyPr/>
                    <a:lstStyle/>
                    <a:p>
                      <a:endParaRPr lang="en-US"/>
                    </a:p>
                  </a:txBody>
                  <a:tcPr/>
                </a:tc>
                <a:tc>
                  <a:txBody>
                    <a:bodyPr/>
                    <a:lstStyle/>
                    <a:p>
                      <a:pPr marL="38100" marR="38100">
                        <a:lnSpc>
                          <a:spcPts val="1600"/>
                        </a:lnSpc>
                        <a:spcBef>
                          <a:spcPts val="0"/>
                        </a:spcBef>
                        <a:spcAft>
                          <a:spcPts val="0"/>
                        </a:spcAft>
                      </a:pPr>
                      <a:r>
                        <a:rPr lang="en-US" sz="2400">
                          <a:effectLst/>
                        </a:rPr>
                        <a:t>Remedial</a:t>
                      </a:r>
                      <a:endParaRPr lang="en-US" sz="2400">
                        <a:solidFill>
                          <a:srgbClr val="000000"/>
                        </a:solidFill>
                        <a:effectLst/>
                        <a:latin typeface="Courier New"/>
                        <a:ea typeface="Times New Roman"/>
                      </a:endParaRPr>
                    </a:p>
                  </a:txBody>
                  <a:tcPr marL="0" marR="0" marT="0" marB="0" anchor="ctr"/>
                </a:tc>
                <a:tc>
                  <a:txBody>
                    <a:bodyPr/>
                    <a:lstStyle/>
                    <a:p>
                      <a:pPr marL="38100" marR="38100" algn="r">
                        <a:lnSpc>
                          <a:spcPts val="1600"/>
                        </a:lnSpc>
                        <a:spcBef>
                          <a:spcPts val="0"/>
                        </a:spcBef>
                        <a:spcAft>
                          <a:spcPts val="0"/>
                        </a:spcAft>
                      </a:pPr>
                      <a:r>
                        <a:rPr lang="en-US" sz="2400">
                          <a:effectLst/>
                        </a:rPr>
                        <a:t>-6.794</a:t>
                      </a:r>
                      <a:endParaRPr lang="en-US" sz="2400">
                        <a:solidFill>
                          <a:srgbClr val="000000"/>
                        </a:solidFill>
                        <a:effectLst/>
                        <a:latin typeface="Courier New"/>
                        <a:ea typeface="Times New Roman"/>
                      </a:endParaRPr>
                    </a:p>
                  </a:txBody>
                  <a:tcPr marL="0" marR="0" marT="0" marB="0" anchor="ctr"/>
                </a:tc>
                <a:tc>
                  <a:txBody>
                    <a:bodyPr/>
                    <a:lstStyle/>
                    <a:p>
                      <a:pPr marL="38100" marR="38100" algn="r">
                        <a:lnSpc>
                          <a:spcPts val="1600"/>
                        </a:lnSpc>
                        <a:spcBef>
                          <a:spcPts val="0"/>
                        </a:spcBef>
                        <a:spcAft>
                          <a:spcPts val="0"/>
                        </a:spcAft>
                      </a:pPr>
                      <a:r>
                        <a:rPr lang="en-US" sz="2400">
                          <a:effectLst/>
                        </a:rPr>
                        <a:t>.092</a:t>
                      </a:r>
                      <a:endParaRPr lang="en-US" sz="2400">
                        <a:solidFill>
                          <a:srgbClr val="000000"/>
                        </a:solidFill>
                        <a:effectLst/>
                        <a:latin typeface="Courier New"/>
                        <a:ea typeface="Times New Roman"/>
                      </a:endParaRPr>
                    </a:p>
                  </a:txBody>
                  <a:tcPr marL="0" marR="0" marT="0" marB="0" anchor="ctr"/>
                </a:tc>
              </a:tr>
              <a:tr h="384521">
                <a:tc vMerge="1">
                  <a:txBody>
                    <a:bodyPr/>
                    <a:lstStyle/>
                    <a:p>
                      <a:endParaRPr lang="en-US"/>
                    </a:p>
                  </a:txBody>
                  <a:tcPr/>
                </a:tc>
                <a:tc rowSpan="2">
                  <a:txBody>
                    <a:bodyPr/>
                    <a:lstStyle/>
                    <a:p>
                      <a:pPr marL="38100" marR="38100">
                        <a:lnSpc>
                          <a:spcPts val="1600"/>
                        </a:lnSpc>
                        <a:spcBef>
                          <a:spcPts val="0"/>
                        </a:spcBef>
                        <a:spcAft>
                          <a:spcPts val="0"/>
                        </a:spcAft>
                      </a:pPr>
                      <a:r>
                        <a:rPr lang="en-US" sz="2400" dirty="0">
                          <a:solidFill>
                            <a:srgbClr val="FF0000"/>
                          </a:solidFill>
                          <a:effectLst/>
                        </a:rPr>
                        <a:t>Remedial</a:t>
                      </a:r>
                      <a:endParaRPr lang="en-US" sz="2400" dirty="0">
                        <a:solidFill>
                          <a:srgbClr val="FF0000"/>
                        </a:solidFill>
                        <a:effectLst/>
                        <a:latin typeface="Courier New"/>
                        <a:ea typeface="Times New Roman"/>
                      </a:endParaRPr>
                    </a:p>
                  </a:txBody>
                  <a:tcPr marL="0" marR="0" marT="0" marB="0" anchor="ctr"/>
                </a:tc>
                <a:tc>
                  <a:txBody>
                    <a:bodyPr/>
                    <a:lstStyle/>
                    <a:p>
                      <a:pPr marL="38100" marR="38100">
                        <a:lnSpc>
                          <a:spcPts val="1600"/>
                        </a:lnSpc>
                        <a:spcBef>
                          <a:spcPts val="0"/>
                        </a:spcBef>
                        <a:spcAft>
                          <a:spcPts val="0"/>
                        </a:spcAft>
                      </a:pPr>
                      <a:r>
                        <a:rPr lang="en-US" sz="2400" dirty="0" err="1">
                          <a:effectLst/>
                        </a:rPr>
                        <a:t>Coll_Prep</a:t>
                      </a:r>
                      <a:endParaRPr lang="en-US" sz="2400" dirty="0">
                        <a:solidFill>
                          <a:srgbClr val="000000"/>
                        </a:solidFill>
                        <a:effectLst/>
                        <a:latin typeface="Courier New"/>
                        <a:ea typeface="Times New Roman"/>
                      </a:endParaRPr>
                    </a:p>
                  </a:txBody>
                  <a:tcPr marL="0" marR="0" marT="0" marB="0" anchor="ctr"/>
                </a:tc>
                <a:tc>
                  <a:txBody>
                    <a:bodyPr/>
                    <a:lstStyle/>
                    <a:p>
                      <a:pPr marL="38100" marR="38100" algn="r">
                        <a:lnSpc>
                          <a:spcPts val="1600"/>
                        </a:lnSpc>
                        <a:spcBef>
                          <a:spcPts val="0"/>
                        </a:spcBef>
                        <a:spcAft>
                          <a:spcPts val="0"/>
                        </a:spcAft>
                      </a:pPr>
                      <a:r>
                        <a:rPr lang="en-US" sz="2400" dirty="0">
                          <a:effectLst/>
                        </a:rPr>
                        <a:t>16.700</a:t>
                      </a:r>
                      <a:r>
                        <a:rPr lang="en-US" sz="2400" baseline="30000" dirty="0">
                          <a:effectLst/>
                        </a:rPr>
                        <a:t>*</a:t>
                      </a:r>
                      <a:endParaRPr lang="en-US" sz="2400" dirty="0">
                        <a:solidFill>
                          <a:srgbClr val="000000"/>
                        </a:solidFill>
                        <a:effectLst/>
                        <a:latin typeface="Courier New"/>
                        <a:ea typeface="Times New Roman"/>
                      </a:endParaRPr>
                    </a:p>
                  </a:txBody>
                  <a:tcPr marL="0" marR="0" marT="0" marB="0" anchor="ctr"/>
                </a:tc>
                <a:tc>
                  <a:txBody>
                    <a:bodyPr/>
                    <a:lstStyle/>
                    <a:p>
                      <a:pPr marL="38100" marR="38100" algn="r">
                        <a:lnSpc>
                          <a:spcPts val="1600"/>
                        </a:lnSpc>
                        <a:spcBef>
                          <a:spcPts val="0"/>
                        </a:spcBef>
                        <a:spcAft>
                          <a:spcPts val="0"/>
                        </a:spcAft>
                      </a:pPr>
                      <a:r>
                        <a:rPr lang="en-US" sz="2400" dirty="0">
                          <a:effectLst/>
                        </a:rPr>
                        <a:t>.001</a:t>
                      </a:r>
                      <a:endParaRPr lang="en-US" sz="2400" dirty="0">
                        <a:solidFill>
                          <a:srgbClr val="000000"/>
                        </a:solidFill>
                        <a:effectLst/>
                        <a:latin typeface="Courier New"/>
                        <a:ea typeface="Times New Roman"/>
                      </a:endParaRPr>
                    </a:p>
                  </a:txBody>
                  <a:tcPr marL="0" marR="0" marT="0" marB="0" anchor="ctr"/>
                </a:tc>
              </a:tr>
              <a:tr h="395649">
                <a:tc vMerge="1">
                  <a:txBody>
                    <a:bodyPr/>
                    <a:lstStyle/>
                    <a:p>
                      <a:endParaRPr lang="en-US"/>
                    </a:p>
                  </a:txBody>
                  <a:tcPr/>
                </a:tc>
                <a:tc vMerge="1">
                  <a:txBody>
                    <a:bodyPr/>
                    <a:lstStyle/>
                    <a:p>
                      <a:endParaRPr lang="en-US"/>
                    </a:p>
                  </a:txBody>
                  <a:tcPr/>
                </a:tc>
                <a:tc>
                  <a:txBody>
                    <a:bodyPr/>
                    <a:lstStyle/>
                    <a:p>
                      <a:pPr marL="38100" marR="38100">
                        <a:lnSpc>
                          <a:spcPts val="1600"/>
                        </a:lnSpc>
                        <a:spcBef>
                          <a:spcPts val="0"/>
                        </a:spcBef>
                        <a:spcAft>
                          <a:spcPts val="0"/>
                        </a:spcAft>
                      </a:pPr>
                      <a:r>
                        <a:rPr lang="en-US" sz="2400" dirty="0">
                          <a:solidFill>
                            <a:srgbClr val="FF0000"/>
                          </a:solidFill>
                          <a:effectLst/>
                        </a:rPr>
                        <a:t>General</a:t>
                      </a:r>
                      <a:endParaRPr lang="en-US" sz="2400" dirty="0">
                        <a:solidFill>
                          <a:srgbClr val="FF0000"/>
                        </a:solidFill>
                        <a:effectLst/>
                        <a:latin typeface="Courier New"/>
                        <a:ea typeface="Times New Roman"/>
                      </a:endParaRPr>
                    </a:p>
                  </a:txBody>
                  <a:tcPr marL="0" marR="0" marT="0" marB="0" anchor="ctr"/>
                </a:tc>
                <a:tc>
                  <a:txBody>
                    <a:bodyPr/>
                    <a:lstStyle/>
                    <a:p>
                      <a:pPr marL="38100" marR="38100" algn="r">
                        <a:lnSpc>
                          <a:spcPts val="1600"/>
                        </a:lnSpc>
                        <a:spcBef>
                          <a:spcPts val="0"/>
                        </a:spcBef>
                        <a:spcAft>
                          <a:spcPts val="0"/>
                        </a:spcAft>
                      </a:pPr>
                      <a:r>
                        <a:rPr lang="en-US" sz="2400" dirty="0">
                          <a:effectLst/>
                        </a:rPr>
                        <a:t>6.794</a:t>
                      </a:r>
                      <a:endParaRPr lang="en-US" sz="2400" dirty="0">
                        <a:solidFill>
                          <a:srgbClr val="000000"/>
                        </a:solidFill>
                        <a:effectLst/>
                        <a:latin typeface="Courier New"/>
                        <a:ea typeface="Times New Roman"/>
                      </a:endParaRPr>
                    </a:p>
                  </a:txBody>
                  <a:tcPr marL="0" marR="0" marT="0" marB="0" anchor="ctr"/>
                </a:tc>
                <a:tc>
                  <a:txBody>
                    <a:bodyPr/>
                    <a:lstStyle/>
                    <a:p>
                      <a:pPr marL="38100" marR="38100" algn="r">
                        <a:lnSpc>
                          <a:spcPts val="1600"/>
                        </a:lnSpc>
                        <a:spcBef>
                          <a:spcPts val="0"/>
                        </a:spcBef>
                        <a:spcAft>
                          <a:spcPts val="0"/>
                        </a:spcAft>
                      </a:pPr>
                      <a:r>
                        <a:rPr lang="en-US" sz="2400" dirty="0">
                          <a:solidFill>
                            <a:srgbClr val="FF0000"/>
                          </a:solidFill>
                          <a:effectLst/>
                        </a:rPr>
                        <a:t>.092</a:t>
                      </a:r>
                      <a:endParaRPr lang="en-US" sz="2400" dirty="0">
                        <a:solidFill>
                          <a:srgbClr val="FF0000"/>
                        </a:solidFill>
                        <a:effectLst/>
                        <a:latin typeface="Courier New"/>
                        <a:ea typeface="Times New Roman"/>
                      </a:endParaRPr>
                    </a:p>
                  </a:txBody>
                  <a:tcPr marL="0" marR="0" marT="0" marB="0" anchor="ctr"/>
                </a:tc>
              </a:tr>
            </a:tbl>
          </a:graphicData>
        </a:graphic>
      </p:graphicFrame>
      <p:sp>
        <p:nvSpPr>
          <p:cNvPr id="5" name="Rectangle 1"/>
          <p:cNvSpPr>
            <a:spLocks noChangeArrowheads="1"/>
          </p:cNvSpPr>
          <p:nvPr/>
        </p:nvSpPr>
        <p:spPr bwMode="auto">
          <a:xfrm>
            <a:off x="2705100" y="294798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endParaRPr>
          </a:p>
        </p:txBody>
      </p:sp>
      <p:sp>
        <p:nvSpPr>
          <p:cNvPr id="7" name="TextBox 6"/>
          <p:cNvSpPr txBox="1"/>
          <p:nvPr/>
        </p:nvSpPr>
        <p:spPr>
          <a:xfrm>
            <a:off x="533400" y="5943600"/>
            <a:ext cx="7696200" cy="369332"/>
          </a:xfrm>
          <a:prstGeom prst="rect">
            <a:avLst/>
          </a:prstGeom>
          <a:noFill/>
        </p:spPr>
        <p:txBody>
          <a:bodyPr wrap="square" rtlCol="0">
            <a:spAutoFit/>
          </a:bodyPr>
          <a:lstStyle/>
          <a:p>
            <a:r>
              <a:rPr lang="en-US" dirty="0" smtClean="0"/>
              <a:t>The difference between Remedial and General falls short of significance.</a:t>
            </a:r>
            <a:endParaRPr lang="en-US" dirty="0"/>
          </a:p>
        </p:txBody>
      </p:sp>
    </p:spTree>
    <p:extLst>
      <p:ext uri="{BB962C8B-B14F-4D97-AF65-F5344CB8AC3E}">
        <p14:creationId xmlns:p14="http://schemas.microsoft.com/office/powerpoint/2010/main" val="33985670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REGWQ</a:t>
            </a:r>
            <a:endParaRPr lang="en-US" dirty="0">
              <a:solidFill>
                <a:srgbClr val="7030A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48516696"/>
              </p:ext>
            </p:extLst>
          </p:nvPr>
        </p:nvGraphicFramePr>
        <p:xfrm>
          <a:off x="152397" y="1371599"/>
          <a:ext cx="8839202" cy="4191000"/>
        </p:xfrm>
        <a:graphic>
          <a:graphicData uri="http://schemas.openxmlformats.org/drawingml/2006/table">
            <a:tbl>
              <a:tblPr>
                <a:tableStyleId>{5C22544A-7EE6-4342-B048-85BDC9FD1C3A}</a:tableStyleId>
              </a:tblPr>
              <a:tblGrid>
                <a:gridCol w="1806132"/>
                <a:gridCol w="2035709"/>
                <a:gridCol w="1806132"/>
                <a:gridCol w="1806132"/>
                <a:gridCol w="1385097"/>
              </a:tblGrid>
              <a:tr h="246900">
                <a:tc gridSpan="5">
                  <a:txBody>
                    <a:bodyPr/>
                    <a:lstStyle/>
                    <a:p>
                      <a:pPr marL="38100" marR="38100" algn="ctr">
                        <a:lnSpc>
                          <a:spcPts val="1600"/>
                        </a:lnSpc>
                        <a:spcBef>
                          <a:spcPts val="0"/>
                        </a:spcBef>
                        <a:spcAft>
                          <a:spcPts val="0"/>
                        </a:spcAft>
                      </a:pPr>
                      <a:r>
                        <a:rPr lang="en-US" sz="2400" dirty="0" err="1">
                          <a:effectLst/>
                        </a:rPr>
                        <a:t>addsc</a:t>
                      </a:r>
                      <a:endParaRPr lang="en-US" sz="2400" dirty="0">
                        <a:solidFill>
                          <a:srgbClr val="000000"/>
                        </a:solidFill>
                        <a:effectLst/>
                        <a:latin typeface="Courier New"/>
                        <a:ea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141675">
                <a:tc rowSpan="2">
                  <a:txBody>
                    <a:bodyPr/>
                    <a:lstStyle/>
                    <a:p>
                      <a:pPr marL="0" marR="0">
                        <a:lnSpc>
                          <a:spcPct val="115000"/>
                        </a:lnSpc>
                        <a:spcBef>
                          <a:spcPts val="0"/>
                        </a:spcBef>
                        <a:spcAft>
                          <a:spcPts val="0"/>
                        </a:spcAft>
                      </a:pPr>
                      <a:r>
                        <a:rPr lang="en-US" sz="2400">
                          <a:effectLst/>
                        </a:rPr>
                        <a:t> </a:t>
                      </a:r>
                      <a:endParaRPr lang="en-US" sz="800">
                        <a:solidFill>
                          <a:srgbClr val="000000"/>
                        </a:solidFill>
                        <a:effectLst/>
                        <a:latin typeface="Courier New"/>
                        <a:ea typeface="Times New Roman"/>
                      </a:endParaRPr>
                    </a:p>
                  </a:txBody>
                  <a:tcPr marL="0" marR="0" marT="0" marB="0"/>
                </a:tc>
                <a:tc rowSpan="2">
                  <a:txBody>
                    <a:bodyPr/>
                    <a:lstStyle/>
                    <a:p>
                      <a:pPr marL="38100" marR="38100">
                        <a:lnSpc>
                          <a:spcPct val="115000"/>
                        </a:lnSpc>
                        <a:spcBef>
                          <a:spcPts val="0"/>
                        </a:spcBef>
                        <a:spcAft>
                          <a:spcPts val="0"/>
                        </a:spcAft>
                      </a:pPr>
                      <a:r>
                        <a:rPr lang="en-US" sz="2400">
                          <a:effectLst/>
                        </a:rPr>
                        <a:t>engl</a:t>
                      </a:r>
                      <a:endParaRPr lang="en-US" sz="800">
                        <a:solidFill>
                          <a:srgbClr val="000000"/>
                        </a:solidFill>
                        <a:effectLst/>
                        <a:latin typeface="Courier New"/>
                        <a:ea typeface="Times New Roman"/>
                      </a:endParaRPr>
                    </a:p>
                  </a:txBody>
                  <a:tcPr marL="0" marR="0" marT="0" marB="0"/>
                </a:tc>
                <a:tc rowSpan="2">
                  <a:txBody>
                    <a:bodyPr/>
                    <a:lstStyle/>
                    <a:p>
                      <a:pPr marL="38100" marR="38100" algn="ctr">
                        <a:lnSpc>
                          <a:spcPct val="115000"/>
                        </a:lnSpc>
                        <a:spcBef>
                          <a:spcPts val="0"/>
                        </a:spcBef>
                        <a:spcAft>
                          <a:spcPts val="0"/>
                        </a:spcAft>
                      </a:pPr>
                      <a:r>
                        <a:rPr lang="en-US" sz="2400">
                          <a:effectLst/>
                        </a:rPr>
                        <a:t>N</a:t>
                      </a:r>
                      <a:endParaRPr lang="en-US" sz="800">
                        <a:solidFill>
                          <a:srgbClr val="000000"/>
                        </a:solidFill>
                        <a:effectLst/>
                        <a:latin typeface="Courier New"/>
                        <a:ea typeface="Times New Roman"/>
                      </a:endParaRPr>
                    </a:p>
                  </a:txBody>
                  <a:tcPr marL="0" marR="0" marT="0" marB="0"/>
                </a:tc>
                <a:tc gridSpan="2">
                  <a:txBody>
                    <a:bodyPr/>
                    <a:lstStyle/>
                    <a:p>
                      <a:pPr marL="38100" marR="38100" algn="ctr">
                        <a:lnSpc>
                          <a:spcPct val="115000"/>
                        </a:lnSpc>
                        <a:spcBef>
                          <a:spcPts val="0"/>
                        </a:spcBef>
                        <a:spcAft>
                          <a:spcPts val="0"/>
                        </a:spcAft>
                      </a:pPr>
                      <a:r>
                        <a:rPr lang="en-US" sz="2400">
                          <a:effectLst/>
                        </a:rPr>
                        <a:t>Subset for alpha = 0.05</a:t>
                      </a:r>
                      <a:endParaRPr lang="en-US" sz="800">
                        <a:solidFill>
                          <a:srgbClr val="000000"/>
                        </a:solidFill>
                        <a:effectLst/>
                        <a:latin typeface="Courier New"/>
                        <a:ea typeface="Times New Roman"/>
                      </a:endParaRPr>
                    </a:p>
                  </a:txBody>
                  <a:tcPr marL="0" marR="0" marT="0" marB="0"/>
                </a:tc>
                <a:tc hMerge="1">
                  <a:txBody>
                    <a:bodyPr/>
                    <a:lstStyle/>
                    <a:p>
                      <a:endParaRPr lang="en-US"/>
                    </a:p>
                  </a:txBody>
                  <a:tcPr/>
                </a:tc>
              </a:tr>
              <a:tr h="56048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38100" marR="38100" algn="ctr">
                        <a:lnSpc>
                          <a:spcPct val="115000"/>
                        </a:lnSpc>
                        <a:spcBef>
                          <a:spcPts val="0"/>
                        </a:spcBef>
                        <a:spcAft>
                          <a:spcPts val="0"/>
                        </a:spcAft>
                      </a:pPr>
                      <a:r>
                        <a:rPr lang="en-US" sz="2400">
                          <a:effectLst/>
                        </a:rPr>
                        <a:t>1</a:t>
                      </a:r>
                      <a:endParaRPr lang="en-US" sz="800">
                        <a:solidFill>
                          <a:srgbClr val="000000"/>
                        </a:solidFill>
                        <a:effectLst/>
                        <a:latin typeface="Courier New"/>
                        <a:ea typeface="Times New Roman"/>
                      </a:endParaRPr>
                    </a:p>
                  </a:txBody>
                  <a:tcPr marL="0" marR="0" marT="0" marB="0"/>
                </a:tc>
                <a:tc>
                  <a:txBody>
                    <a:bodyPr/>
                    <a:lstStyle/>
                    <a:p>
                      <a:pPr marL="38100" marR="38100" algn="ctr">
                        <a:lnSpc>
                          <a:spcPct val="115000"/>
                        </a:lnSpc>
                        <a:spcBef>
                          <a:spcPts val="0"/>
                        </a:spcBef>
                        <a:spcAft>
                          <a:spcPts val="0"/>
                        </a:spcAft>
                      </a:pPr>
                      <a:r>
                        <a:rPr lang="en-US" sz="2400">
                          <a:effectLst/>
                        </a:rPr>
                        <a:t>2</a:t>
                      </a:r>
                      <a:endParaRPr lang="en-US" sz="800">
                        <a:solidFill>
                          <a:srgbClr val="000000"/>
                        </a:solidFill>
                        <a:effectLst/>
                        <a:latin typeface="Courier New"/>
                        <a:ea typeface="Times New Roman"/>
                      </a:endParaRPr>
                    </a:p>
                  </a:txBody>
                  <a:tcPr marL="0" marR="0" marT="0" marB="0"/>
                </a:tc>
              </a:tr>
              <a:tr h="560485">
                <a:tc rowSpan="4">
                  <a:txBody>
                    <a:bodyPr/>
                    <a:lstStyle/>
                    <a:p>
                      <a:pPr marL="38100" marR="38100">
                        <a:lnSpc>
                          <a:spcPct val="115000"/>
                        </a:lnSpc>
                        <a:spcBef>
                          <a:spcPts val="0"/>
                        </a:spcBef>
                        <a:spcAft>
                          <a:spcPts val="0"/>
                        </a:spcAft>
                      </a:pPr>
                      <a:r>
                        <a:rPr lang="en-US" sz="2400">
                          <a:effectLst/>
                        </a:rPr>
                        <a:t>REGWQ</a:t>
                      </a:r>
                      <a:endParaRPr lang="en-US" sz="800">
                        <a:solidFill>
                          <a:srgbClr val="000000"/>
                        </a:solidFill>
                        <a:effectLst/>
                        <a:latin typeface="Courier New"/>
                        <a:ea typeface="Times New Roman"/>
                      </a:endParaRPr>
                    </a:p>
                  </a:txBody>
                  <a:tcPr marL="0" marR="0" marT="0" marB="0" anchor="ctr"/>
                </a:tc>
                <a:tc>
                  <a:txBody>
                    <a:bodyPr/>
                    <a:lstStyle/>
                    <a:p>
                      <a:pPr marL="38100" marR="38100">
                        <a:lnSpc>
                          <a:spcPct val="115000"/>
                        </a:lnSpc>
                        <a:spcBef>
                          <a:spcPts val="0"/>
                        </a:spcBef>
                        <a:spcAft>
                          <a:spcPts val="0"/>
                        </a:spcAft>
                      </a:pPr>
                      <a:r>
                        <a:rPr lang="en-US" sz="2400">
                          <a:effectLst/>
                        </a:rPr>
                        <a:t>Coll_Prep</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400">
                          <a:effectLst/>
                        </a:rPr>
                        <a:t>14</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400">
                          <a:effectLst/>
                        </a:rPr>
                        <a:t>43.50</a:t>
                      </a:r>
                      <a:endParaRPr lang="en-US" sz="800">
                        <a:solidFill>
                          <a:srgbClr val="000000"/>
                        </a:solidFill>
                        <a:effectLst/>
                        <a:latin typeface="Courier New"/>
                        <a:ea typeface="Times New Roman"/>
                      </a:endParaRPr>
                    </a:p>
                  </a:txBody>
                  <a:tcPr marL="0" marR="0" marT="0" marB="0" anchor="ctr"/>
                </a:tc>
                <a:tc>
                  <a:txBody>
                    <a:bodyPr/>
                    <a:lstStyle/>
                    <a:p>
                      <a:pPr marL="0" marR="0">
                        <a:lnSpc>
                          <a:spcPct val="115000"/>
                        </a:lnSpc>
                        <a:spcBef>
                          <a:spcPts val="0"/>
                        </a:spcBef>
                        <a:spcAft>
                          <a:spcPts val="0"/>
                        </a:spcAft>
                      </a:pPr>
                      <a:r>
                        <a:rPr lang="en-US" sz="2400">
                          <a:effectLst/>
                        </a:rPr>
                        <a:t> </a:t>
                      </a:r>
                      <a:endParaRPr lang="en-US" sz="800">
                        <a:solidFill>
                          <a:srgbClr val="000000"/>
                        </a:solidFill>
                        <a:effectLst/>
                        <a:latin typeface="Courier New"/>
                        <a:ea typeface="Times New Roman"/>
                      </a:endParaRPr>
                    </a:p>
                  </a:txBody>
                  <a:tcPr marL="0" marR="0" marT="0" marB="0"/>
                </a:tc>
              </a:tr>
              <a:tr h="560485">
                <a:tc vMerge="1">
                  <a:txBody>
                    <a:bodyPr/>
                    <a:lstStyle/>
                    <a:p>
                      <a:endParaRPr lang="en-US"/>
                    </a:p>
                  </a:txBody>
                  <a:tcPr/>
                </a:tc>
                <a:tc>
                  <a:txBody>
                    <a:bodyPr/>
                    <a:lstStyle/>
                    <a:p>
                      <a:pPr marL="38100" marR="38100">
                        <a:lnSpc>
                          <a:spcPct val="115000"/>
                        </a:lnSpc>
                        <a:spcBef>
                          <a:spcPts val="0"/>
                        </a:spcBef>
                        <a:spcAft>
                          <a:spcPts val="0"/>
                        </a:spcAft>
                      </a:pPr>
                      <a:r>
                        <a:rPr lang="en-US" sz="2400">
                          <a:effectLst/>
                        </a:rPr>
                        <a:t>General</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400">
                          <a:effectLst/>
                        </a:rPr>
                        <a:t>64</a:t>
                      </a:r>
                      <a:endParaRPr lang="en-US" sz="800">
                        <a:solidFill>
                          <a:srgbClr val="000000"/>
                        </a:solidFill>
                        <a:effectLst/>
                        <a:latin typeface="Courier New"/>
                        <a:ea typeface="Times New Roman"/>
                      </a:endParaRPr>
                    </a:p>
                  </a:txBody>
                  <a:tcPr marL="0" marR="0" marT="0" marB="0" anchor="ctr"/>
                </a:tc>
                <a:tc>
                  <a:txBody>
                    <a:bodyPr/>
                    <a:lstStyle/>
                    <a:p>
                      <a:pPr marL="0" marR="0">
                        <a:lnSpc>
                          <a:spcPct val="115000"/>
                        </a:lnSpc>
                        <a:spcBef>
                          <a:spcPts val="0"/>
                        </a:spcBef>
                        <a:spcAft>
                          <a:spcPts val="0"/>
                        </a:spcAft>
                      </a:pPr>
                      <a:r>
                        <a:rPr lang="en-US" sz="2400">
                          <a:effectLst/>
                        </a:rPr>
                        <a:t> </a:t>
                      </a:r>
                      <a:endParaRPr lang="en-US" sz="800">
                        <a:solidFill>
                          <a:srgbClr val="000000"/>
                        </a:solidFill>
                        <a:effectLst/>
                        <a:latin typeface="Courier New"/>
                        <a:ea typeface="Times New Roman"/>
                      </a:endParaRPr>
                    </a:p>
                  </a:txBody>
                  <a:tcPr marL="0" marR="0" marT="0" marB="0"/>
                </a:tc>
                <a:tc>
                  <a:txBody>
                    <a:bodyPr/>
                    <a:lstStyle/>
                    <a:p>
                      <a:pPr marL="38100" marR="38100" algn="r">
                        <a:lnSpc>
                          <a:spcPct val="115000"/>
                        </a:lnSpc>
                        <a:spcBef>
                          <a:spcPts val="0"/>
                        </a:spcBef>
                        <a:spcAft>
                          <a:spcPts val="0"/>
                        </a:spcAft>
                      </a:pPr>
                      <a:r>
                        <a:rPr lang="en-US" sz="2400">
                          <a:effectLst/>
                        </a:rPr>
                        <a:t>53.41</a:t>
                      </a:r>
                      <a:endParaRPr lang="en-US" sz="800">
                        <a:solidFill>
                          <a:srgbClr val="000000"/>
                        </a:solidFill>
                        <a:effectLst/>
                        <a:latin typeface="Courier New"/>
                        <a:ea typeface="Times New Roman"/>
                      </a:endParaRPr>
                    </a:p>
                  </a:txBody>
                  <a:tcPr marL="0" marR="0" marT="0" marB="0" anchor="ctr"/>
                </a:tc>
              </a:tr>
              <a:tr h="560485">
                <a:tc vMerge="1">
                  <a:txBody>
                    <a:bodyPr/>
                    <a:lstStyle/>
                    <a:p>
                      <a:endParaRPr lang="en-US"/>
                    </a:p>
                  </a:txBody>
                  <a:tcPr/>
                </a:tc>
                <a:tc>
                  <a:txBody>
                    <a:bodyPr/>
                    <a:lstStyle/>
                    <a:p>
                      <a:pPr marL="38100" marR="38100">
                        <a:lnSpc>
                          <a:spcPct val="115000"/>
                        </a:lnSpc>
                        <a:spcBef>
                          <a:spcPts val="0"/>
                        </a:spcBef>
                        <a:spcAft>
                          <a:spcPts val="0"/>
                        </a:spcAft>
                      </a:pPr>
                      <a:r>
                        <a:rPr lang="en-US" sz="2400">
                          <a:effectLst/>
                        </a:rPr>
                        <a:t>Remedial</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400">
                          <a:effectLst/>
                        </a:rPr>
                        <a:t>10</a:t>
                      </a:r>
                      <a:endParaRPr lang="en-US" sz="800">
                        <a:solidFill>
                          <a:srgbClr val="000000"/>
                        </a:solidFill>
                        <a:effectLst/>
                        <a:latin typeface="Courier New"/>
                        <a:ea typeface="Times New Roman"/>
                      </a:endParaRPr>
                    </a:p>
                  </a:txBody>
                  <a:tcPr marL="0" marR="0" marT="0" marB="0" anchor="ctr"/>
                </a:tc>
                <a:tc>
                  <a:txBody>
                    <a:bodyPr/>
                    <a:lstStyle/>
                    <a:p>
                      <a:pPr marL="0" marR="0">
                        <a:lnSpc>
                          <a:spcPct val="115000"/>
                        </a:lnSpc>
                        <a:spcBef>
                          <a:spcPts val="0"/>
                        </a:spcBef>
                        <a:spcAft>
                          <a:spcPts val="0"/>
                        </a:spcAft>
                      </a:pPr>
                      <a:r>
                        <a:rPr lang="en-US" sz="2400">
                          <a:effectLst/>
                        </a:rPr>
                        <a:t> </a:t>
                      </a:r>
                      <a:endParaRPr lang="en-US" sz="800">
                        <a:solidFill>
                          <a:srgbClr val="000000"/>
                        </a:solidFill>
                        <a:effectLst/>
                        <a:latin typeface="Courier New"/>
                        <a:ea typeface="Times New Roman"/>
                      </a:endParaRPr>
                    </a:p>
                  </a:txBody>
                  <a:tcPr marL="0" marR="0" marT="0" marB="0"/>
                </a:tc>
                <a:tc>
                  <a:txBody>
                    <a:bodyPr/>
                    <a:lstStyle/>
                    <a:p>
                      <a:pPr marL="38100" marR="38100" algn="r">
                        <a:lnSpc>
                          <a:spcPct val="115000"/>
                        </a:lnSpc>
                        <a:spcBef>
                          <a:spcPts val="0"/>
                        </a:spcBef>
                        <a:spcAft>
                          <a:spcPts val="0"/>
                        </a:spcAft>
                      </a:pPr>
                      <a:r>
                        <a:rPr lang="en-US" sz="2400">
                          <a:effectLst/>
                        </a:rPr>
                        <a:t>60.20</a:t>
                      </a:r>
                      <a:endParaRPr lang="en-US" sz="800">
                        <a:solidFill>
                          <a:srgbClr val="000000"/>
                        </a:solidFill>
                        <a:effectLst/>
                        <a:latin typeface="Courier New"/>
                        <a:ea typeface="Times New Roman"/>
                      </a:endParaRPr>
                    </a:p>
                  </a:txBody>
                  <a:tcPr marL="0" marR="0" marT="0" marB="0" anchor="ctr"/>
                </a:tc>
              </a:tr>
              <a:tr h="560485">
                <a:tc vMerge="1">
                  <a:txBody>
                    <a:bodyPr/>
                    <a:lstStyle/>
                    <a:p>
                      <a:endParaRPr lang="en-US"/>
                    </a:p>
                  </a:txBody>
                  <a:tcPr/>
                </a:tc>
                <a:tc>
                  <a:txBody>
                    <a:bodyPr/>
                    <a:lstStyle/>
                    <a:p>
                      <a:pPr marL="38100" marR="38100">
                        <a:lnSpc>
                          <a:spcPct val="115000"/>
                        </a:lnSpc>
                        <a:spcBef>
                          <a:spcPts val="0"/>
                        </a:spcBef>
                        <a:spcAft>
                          <a:spcPts val="0"/>
                        </a:spcAft>
                      </a:pPr>
                      <a:r>
                        <a:rPr lang="en-US" sz="2400">
                          <a:effectLst/>
                        </a:rPr>
                        <a:t>Sig.</a:t>
                      </a:r>
                      <a:endParaRPr lang="en-US" sz="800">
                        <a:solidFill>
                          <a:srgbClr val="000000"/>
                        </a:solidFill>
                        <a:effectLst/>
                        <a:latin typeface="Courier New"/>
                        <a:ea typeface="Times New Roman"/>
                      </a:endParaRPr>
                    </a:p>
                  </a:txBody>
                  <a:tcPr marL="0" marR="0" marT="0" marB="0" anchor="ctr"/>
                </a:tc>
                <a:tc>
                  <a:txBody>
                    <a:bodyPr/>
                    <a:lstStyle/>
                    <a:p>
                      <a:pPr marL="0" marR="0">
                        <a:lnSpc>
                          <a:spcPct val="115000"/>
                        </a:lnSpc>
                        <a:spcBef>
                          <a:spcPts val="0"/>
                        </a:spcBef>
                        <a:spcAft>
                          <a:spcPts val="0"/>
                        </a:spcAft>
                      </a:pPr>
                      <a:r>
                        <a:rPr lang="en-US" sz="2400">
                          <a:effectLst/>
                        </a:rPr>
                        <a:t> </a:t>
                      </a:r>
                      <a:endParaRPr lang="en-US" sz="800">
                        <a:solidFill>
                          <a:srgbClr val="000000"/>
                        </a:solidFill>
                        <a:effectLst/>
                        <a:latin typeface="Courier New"/>
                        <a:ea typeface="Times New Roman"/>
                      </a:endParaRPr>
                    </a:p>
                  </a:txBody>
                  <a:tcPr marL="0" marR="0" marT="0" marB="0"/>
                </a:tc>
                <a:tc>
                  <a:txBody>
                    <a:bodyPr/>
                    <a:lstStyle/>
                    <a:p>
                      <a:pPr marL="38100" marR="38100" algn="r">
                        <a:lnSpc>
                          <a:spcPct val="115000"/>
                        </a:lnSpc>
                        <a:spcBef>
                          <a:spcPts val="0"/>
                        </a:spcBef>
                        <a:spcAft>
                          <a:spcPts val="0"/>
                        </a:spcAft>
                      </a:pPr>
                      <a:r>
                        <a:rPr lang="en-US" sz="2400">
                          <a:effectLst/>
                        </a:rPr>
                        <a:t>1.000</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400" dirty="0">
                          <a:effectLst/>
                        </a:rPr>
                        <a:t>.198</a:t>
                      </a:r>
                      <a:endParaRPr lang="en-US" sz="800" dirty="0">
                        <a:solidFill>
                          <a:srgbClr val="000000"/>
                        </a:solidFill>
                        <a:effectLst/>
                        <a:latin typeface="Courier New"/>
                        <a:ea typeface="Times New Roman"/>
                      </a:endParaRPr>
                    </a:p>
                  </a:txBody>
                  <a:tcPr marL="0" marR="0" marT="0" marB="0" anchor="ctr"/>
                </a:tc>
              </a:tr>
            </a:tbl>
          </a:graphicData>
        </a:graphic>
      </p:graphicFrame>
      <p:sp>
        <p:nvSpPr>
          <p:cNvPr id="7" name="Rectangle 2"/>
          <p:cNvSpPr>
            <a:spLocks noChangeArrowheads="1"/>
          </p:cNvSpPr>
          <p:nvPr/>
        </p:nvSpPr>
        <p:spPr bwMode="auto">
          <a:xfrm>
            <a:off x="1258888" y="228917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endParaRPr>
          </a:p>
        </p:txBody>
      </p:sp>
      <p:sp>
        <p:nvSpPr>
          <p:cNvPr id="8" name="TextBox 7"/>
          <p:cNvSpPr txBox="1"/>
          <p:nvPr/>
        </p:nvSpPr>
        <p:spPr>
          <a:xfrm>
            <a:off x="228600" y="5943600"/>
            <a:ext cx="8610600" cy="369332"/>
          </a:xfrm>
          <a:prstGeom prst="rect">
            <a:avLst/>
          </a:prstGeom>
          <a:noFill/>
        </p:spPr>
        <p:txBody>
          <a:bodyPr wrap="square" rtlCol="0">
            <a:spAutoFit/>
          </a:bodyPr>
          <a:lstStyle/>
          <a:p>
            <a:r>
              <a:rPr lang="en-US" dirty="0" smtClean="0"/>
              <a:t>Scores significantly lower in the College Prep group than in the other two groups.</a:t>
            </a:r>
            <a:endParaRPr lang="en-US" dirty="0"/>
          </a:p>
        </p:txBody>
      </p:sp>
    </p:spTree>
    <p:extLst>
      <p:ext uri="{BB962C8B-B14F-4D97-AF65-F5344CB8AC3E}">
        <p14:creationId xmlns:p14="http://schemas.microsoft.com/office/powerpoint/2010/main" val="66901266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sym typeface="Symbol"/>
              </a:rPr>
              <a:t></a:t>
            </a:r>
            <a:r>
              <a:rPr lang="en-US" baseline="30000" dirty="0" smtClean="0">
                <a:solidFill>
                  <a:srgbClr val="7030A0"/>
                </a:solidFill>
                <a:sym typeface="Symbol"/>
              </a:rPr>
              <a:t>2 </a:t>
            </a:r>
            <a:r>
              <a:rPr lang="en-US" dirty="0" smtClean="0">
                <a:solidFill>
                  <a:srgbClr val="7030A0"/>
                </a:solidFill>
                <a:sym typeface="Symbol"/>
              </a:rPr>
              <a:t>With 90% CI</a:t>
            </a:r>
            <a:endParaRPr lang="en-US" dirty="0">
              <a:solidFill>
                <a:srgbClr val="7030A0"/>
              </a:solidFill>
            </a:endParaRPr>
          </a:p>
        </p:txBody>
      </p:sp>
      <p:pic>
        <p:nvPicPr>
          <p:cNvPr id="2048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81000" y="2819400"/>
            <a:ext cx="8634926" cy="37463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457200" y="1447800"/>
            <a:ext cx="8305800" cy="1077218"/>
          </a:xfrm>
          <a:prstGeom prst="rect">
            <a:avLst/>
          </a:prstGeom>
          <a:noFill/>
        </p:spPr>
        <p:txBody>
          <a:bodyPr wrap="square" rtlCol="0">
            <a:spAutoFit/>
          </a:bodyPr>
          <a:lstStyle/>
          <a:p>
            <a:r>
              <a:rPr lang="en-US" sz="3200" dirty="0" smtClean="0"/>
              <a:t>Enter </a:t>
            </a:r>
            <a:r>
              <a:rPr lang="en-US" sz="3200" i="1" dirty="0" smtClean="0"/>
              <a:t>F</a:t>
            </a:r>
            <a:r>
              <a:rPr lang="en-US" sz="3200" dirty="0" smtClean="0"/>
              <a:t> and </a:t>
            </a:r>
            <a:r>
              <a:rPr lang="en-US" sz="3200" i="1" dirty="0" err="1" smtClean="0"/>
              <a:t>df</a:t>
            </a:r>
            <a:r>
              <a:rPr lang="en-US" sz="3200" dirty="0" smtClean="0"/>
              <a:t> into </a:t>
            </a:r>
            <a:r>
              <a:rPr lang="en-US" sz="3200" dirty="0" err="1" smtClean="0"/>
              <a:t>NoncF.sav</a:t>
            </a:r>
            <a:r>
              <a:rPr lang="en-US" sz="3200" dirty="0" smtClean="0"/>
              <a:t> and then run the associated syntax file.</a:t>
            </a:r>
            <a:endParaRPr lang="en-US" sz="3200" dirty="0"/>
          </a:p>
        </p:txBody>
      </p:sp>
    </p:spTree>
    <p:extLst>
      <p:ext uri="{BB962C8B-B14F-4D97-AF65-F5344CB8AC3E}">
        <p14:creationId xmlns:p14="http://schemas.microsoft.com/office/powerpoint/2010/main" val="8798163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Plot of Means</a:t>
            </a:r>
            <a:endParaRPr lang="en-US" dirty="0">
              <a:solidFill>
                <a:srgbClr val="7030A0"/>
              </a:solidFill>
            </a:endParaRP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2400" y="1362823"/>
            <a:ext cx="8763000" cy="5342778"/>
          </a:xfrm>
        </p:spPr>
      </p:pic>
    </p:spTree>
    <p:extLst>
      <p:ext uri="{BB962C8B-B14F-4D97-AF65-F5344CB8AC3E}">
        <p14:creationId xmlns:p14="http://schemas.microsoft.com/office/powerpoint/2010/main" val="20996634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Rectangle 7"/>
          <p:cNvSpPr>
            <a:spLocks noGrp="1" noChangeArrowheads="1"/>
          </p:cNvSpPr>
          <p:nvPr>
            <p:ph type="body" idx="4294967295"/>
          </p:nvPr>
        </p:nvSpPr>
        <p:spPr>
          <a:xfrm>
            <a:off x="533400" y="304800"/>
            <a:ext cx="8229600" cy="6126163"/>
          </a:xfrm>
        </p:spPr>
        <p:txBody>
          <a:bodyPr/>
          <a:lstStyle/>
          <a:p>
            <a:pPr>
              <a:buFontTx/>
              <a:buNone/>
            </a:pPr>
            <a:r>
              <a:rPr lang="en-US" altLang="en-US" dirty="0"/>
              <a:t>	     </a:t>
            </a:r>
            <a:r>
              <a:rPr lang="en-US" altLang="en-US" dirty="0" smtClean="0"/>
              <a:t>Ninth grade students</a:t>
            </a:r>
            <a:r>
              <a:rPr lang="en-US" altLang="en-US" dirty="0"/>
              <a:t>’ attention deficit disorder scores were significantly related to the level of English in which they were enrolled, </a:t>
            </a:r>
            <a:r>
              <a:rPr lang="en-US" altLang="en-US" i="1" dirty="0"/>
              <a:t>F</a:t>
            </a:r>
            <a:r>
              <a:rPr lang="en-US" altLang="en-US" dirty="0"/>
              <a:t>(2, 85) = 6.49, </a:t>
            </a:r>
            <a:r>
              <a:rPr lang="en-US" altLang="en-US" i="1" dirty="0"/>
              <a:t>MSE</a:t>
            </a:r>
            <a:r>
              <a:rPr lang="en-US" altLang="en-US" dirty="0"/>
              <a:t> = 137.02,</a:t>
            </a:r>
            <a:r>
              <a:rPr lang="en-US" altLang="en-US" i="1" dirty="0"/>
              <a:t> p</a:t>
            </a:r>
            <a:r>
              <a:rPr lang="en-US" altLang="en-US" dirty="0"/>
              <a:t> = .002, </a:t>
            </a:r>
            <a:r>
              <a:rPr lang="en-US" altLang="en-US" dirty="0">
                <a:sym typeface="Symbol" pitchFamily="18" charset="2"/>
              </a:rPr>
              <a:t></a:t>
            </a:r>
            <a:r>
              <a:rPr lang="en-US" altLang="en-US" baseline="30000" dirty="0"/>
              <a:t>2</a:t>
            </a:r>
            <a:r>
              <a:rPr lang="en-US" altLang="en-US" dirty="0"/>
              <a:t> = .132, 90% CI [.031, .234].  As shown in Table 1, mean score on the attention deficit disorder scale was significantly less for students enrolled in college prep English than for students in general or remedial English.</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8" name="Picture 4"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371600"/>
            <a:ext cx="8469313" cy="35036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Another Example</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I also compared the groups on IQ.  For practice, you do so too and see if you get the results summarized on the following slides.</a:t>
            </a:r>
            <a:endParaRPr lang="en-US" dirty="0"/>
          </a:p>
        </p:txBody>
      </p:sp>
    </p:spTree>
    <p:extLst>
      <p:ext uri="{BB962C8B-B14F-4D97-AF65-F5344CB8AC3E}">
        <p14:creationId xmlns:p14="http://schemas.microsoft.com/office/powerpoint/2010/main" val="35271541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body" idx="4294967295"/>
          </p:nvPr>
        </p:nvSpPr>
        <p:spPr>
          <a:xfrm>
            <a:off x="533400" y="304800"/>
            <a:ext cx="8229600" cy="6126163"/>
          </a:xfrm>
        </p:spPr>
        <p:txBody>
          <a:bodyPr/>
          <a:lstStyle/>
          <a:p>
            <a:pPr>
              <a:lnSpc>
                <a:spcPct val="90000"/>
              </a:lnSpc>
              <a:buFontTx/>
              <a:buNone/>
            </a:pPr>
            <a:r>
              <a:rPr lang="en-US" altLang="en-US" dirty="0"/>
              <a:t>	 </a:t>
            </a:r>
            <a:r>
              <a:rPr lang="en-US" altLang="en-US" dirty="0" smtClean="0"/>
              <a:t>	Ninth grade students’ </a:t>
            </a:r>
            <a:r>
              <a:rPr lang="en-US" altLang="en-US" dirty="0"/>
              <a:t>IQ was significantly related to the level of English in which they were enrolled, </a:t>
            </a:r>
            <a:r>
              <a:rPr lang="en-US" altLang="en-US" i="1" dirty="0"/>
              <a:t>F</a:t>
            </a:r>
            <a:r>
              <a:rPr lang="en-US" altLang="en-US" dirty="0"/>
              <a:t>(2, 85) = 3.12, </a:t>
            </a:r>
            <a:r>
              <a:rPr lang="en-US" altLang="en-US" i="1" dirty="0"/>
              <a:t>MSE</a:t>
            </a:r>
            <a:r>
              <a:rPr lang="en-US" altLang="en-US" dirty="0"/>
              <a:t> = 160.78,</a:t>
            </a:r>
            <a:r>
              <a:rPr lang="en-US" altLang="en-US" i="1" dirty="0"/>
              <a:t> p</a:t>
            </a:r>
            <a:r>
              <a:rPr lang="en-US" altLang="en-US" dirty="0"/>
              <a:t> = .049, </a:t>
            </a:r>
            <a:r>
              <a:rPr lang="en-US" altLang="en-US" dirty="0">
                <a:sym typeface="Symbol" pitchFamily="18" charset="2"/>
              </a:rPr>
              <a:t></a:t>
            </a:r>
            <a:r>
              <a:rPr lang="en-US" altLang="en-US" baseline="30000" dirty="0"/>
              <a:t>2</a:t>
            </a:r>
            <a:r>
              <a:rPr lang="en-US" altLang="en-US" dirty="0"/>
              <a:t> = .068, 90% CI [.0001, .154].  As shown in Table 2, mean IQ was significantly lower for students enrolled in remedial English than for students in general or college prep English.</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7" name="Picture 5"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366838"/>
            <a:ext cx="8882063" cy="36464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Yet Another Example</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Comparing the groups on GPA.</a:t>
            </a:r>
            <a:endParaRPr lang="en-US" dirty="0"/>
          </a:p>
        </p:txBody>
      </p:sp>
    </p:spTree>
    <p:extLst>
      <p:ext uri="{BB962C8B-B14F-4D97-AF65-F5344CB8AC3E}">
        <p14:creationId xmlns:p14="http://schemas.microsoft.com/office/powerpoint/2010/main" val="24238022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Bring the Data into SPSS</a:t>
            </a:r>
            <a:endParaRPr lang="en-US" dirty="0">
              <a:solidFill>
                <a:srgbClr val="7030A0"/>
              </a:solidFill>
            </a:endParaRPr>
          </a:p>
        </p:txBody>
      </p:sp>
      <p:sp>
        <p:nvSpPr>
          <p:cNvPr id="3" name="Content Placeholder 2"/>
          <p:cNvSpPr>
            <a:spLocks noGrp="1"/>
          </p:cNvSpPr>
          <p:nvPr>
            <p:ph idx="1"/>
          </p:nvPr>
        </p:nvSpPr>
        <p:spPr/>
        <p:txBody>
          <a:bodyPr/>
          <a:lstStyle/>
          <a:p>
            <a:r>
              <a:rPr lang="en-US" dirty="0">
                <a:hlinkClick r:id="rId2"/>
              </a:rPr>
              <a:t>HOWELL</a:t>
            </a:r>
            <a:endParaRPr lang="en-US" dirty="0"/>
          </a:p>
          <a:p>
            <a:pPr lvl="1"/>
            <a:r>
              <a:rPr lang="en-US" dirty="0"/>
              <a:t>Data set from appendix in our textbook - see </a:t>
            </a:r>
            <a:r>
              <a:rPr lang="en-US" dirty="0">
                <a:hlinkClick r:id="rId3"/>
              </a:rPr>
              <a:t>Howell Variables</a:t>
            </a:r>
            <a:endParaRPr lang="en-US" dirty="0"/>
          </a:p>
          <a:p>
            <a:endParaRPr lang="en-US" dirty="0"/>
          </a:p>
        </p:txBody>
      </p:sp>
      <p:pic>
        <p:nvPicPr>
          <p:cNvPr id="1229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352800"/>
            <a:ext cx="8305800" cy="31908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590386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4294967295"/>
          </p:nvPr>
        </p:nvSpPr>
        <p:spPr>
          <a:xfrm>
            <a:off x="533400" y="304800"/>
            <a:ext cx="8229600" cy="6126163"/>
          </a:xfrm>
        </p:spPr>
        <p:txBody>
          <a:bodyPr/>
          <a:lstStyle/>
          <a:p>
            <a:pPr>
              <a:buFontTx/>
              <a:buNone/>
            </a:pPr>
            <a:r>
              <a:rPr lang="en-US" altLang="en-US" sz="2800" dirty="0"/>
              <a:t>	 </a:t>
            </a:r>
            <a:r>
              <a:rPr lang="en-US" altLang="en-US" sz="2800" dirty="0" smtClean="0"/>
              <a:t>    Ninth grade students’ GPA </a:t>
            </a:r>
            <a:r>
              <a:rPr lang="en-US" altLang="en-US" sz="2800" dirty="0"/>
              <a:t>was significantly related to the level of English in which they were enrolled, </a:t>
            </a:r>
            <a:r>
              <a:rPr lang="en-US" altLang="en-US" sz="2800" i="1" dirty="0"/>
              <a:t>F</a:t>
            </a:r>
            <a:r>
              <a:rPr lang="en-US" altLang="en-US" sz="2800" dirty="0"/>
              <a:t>(2, 85) = 3.93, </a:t>
            </a:r>
            <a:r>
              <a:rPr lang="en-US" altLang="en-US" sz="2800" i="1" dirty="0"/>
              <a:t>MSE</a:t>
            </a:r>
            <a:r>
              <a:rPr lang="en-US" altLang="en-US" sz="2800" dirty="0"/>
              <a:t> = 0.838,</a:t>
            </a:r>
            <a:r>
              <a:rPr lang="en-US" altLang="en-US" sz="2800" i="1" dirty="0"/>
              <a:t> p</a:t>
            </a:r>
            <a:r>
              <a:rPr lang="en-US" altLang="en-US" sz="2800" dirty="0"/>
              <a:t> = .023, </a:t>
            </a:r>
            <a:r>
              <a:rPr lang="en-US" altLang="en-US" sz="2800" dirty="0">
                <a:sym typeface="Symbol" pitchFamily="18" charset="2"/>
              </a:rPr>
              <a:t></a:t>
            </a:r>
            <a:r>
              <a:rPr lang="en-US" altLang="en-US" sz="2800" baseline="30000" dirty="0"/>
              <a:t>2</a:t>
            </a:r>
            <a:r>
              <a:rPr lang="en-US" altLang="en-US" sz="2800" dirty="0"/>
              <a:t> = .084, 90% CI [.006, .176].  As shown in Table 2, mean IQ was significantly less for students enrolled in remedial English than for students in standard or college prep English.  As shown in Table 3, students enrolled in college prep English had significantly higher GPA than did those enrolled in remedial English.  Those in general English did not differ significantly from the other two groups.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8575"/>
            <a:ext cx="9144000" cy="37052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4000">
                <a:solidFill>
                  <a:srgbClr val="6600CC"/>
                </a:solidFill>
              </a:rPr>
              <a:t>How Large are Our Values of </a:t>
            </a:r>
            <a:r>
              <a:rPr lang="en-US" altLang="en-US" sz="4000">
                <a:solidFill>
                  <a:srgbClr val="6600CC"/>
                </a:solidFill>
                <a:sym typeface="Symbol" pitchFamily="18" charset="2"/>
              </a:rPr>
              <a:t></a:t>
            </a:r>
            <a:r>
              <a:rPr lang="en-US" altLang="en-US" sz="4000" baseline="30000">
                <a:solidFill>
                  <a:srgbClr val="6600CC"/>
                </a:solidFill>
                <a:sym typeface="Symbol" pitchFamily="18" charset="2"/>
              </a:rPr>
              <a:t>2</a:t>
            </a:r>
            <a:r>
              <a:rPr lang="en-US" altLang="en-US" sz="4000">
                <a:solidFill>
                  <a:srgbClr val="6600CC"/>
                </a:solidFill>
                <a:sym typeface="Symbol" pitchFamily="18" charset="2"/>
              </a:rPr>
              <a:t>?</a:t>
            </a:r>
          </a:p>
        </p:txBody>
      </p:sp>
      <p:sp>
        <p:nvSpPr>
          <p:cNvPr id="11267" name="Rectangle 3"/>
          <p:cNvSpPr>
            <a:spLocks noGrp="1" noChangeArrowheads="1"/>
          </p:cNvSpPr>
          <p:nvPr>
            <p:ph type="body" idx="1"/>
          </p:nvPr>
        </p:nvSpPr>
        <p:spPr/>
        <p:txBody>
          <a:bodyPr/>
          <a:lstStyle/>
          <a:p>
            <a:pPr>
              <a:buFontTx/>
              <a:buNone/>
            </a:pPr>
            <a:r>
              <a:rPr lang="en-US" altLang="en-US"/>
              <a:t>Our values were .13, .07, &amp; .08.</a:t>
            </a:r>
          </a:p>
          <a:p>
            <a:pPr>
              <a:buFontTx/>
              <a:buNone/>
            </a:pPr>
            <a:r>
              <a:rPr lang="en-US" altLang="en-US"/>
              <a:t>Here are Cohen’s conventions:</a:t>
            </a:r>
          </a:p>
          <a:p>
            <a:pPr>
              <a:buFontTx/>
              <a:buNone/>
            </a:pPr>
            <a:endParaRPr lang="en-US" altLang="en-US"/>
          </a:p>
        </p:txBody>
      </p:sp>
      <p:pic>
        <p:nvPicPr>
          <p:cNvPr id="11268" name="Picture 4" desc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048000"/>
            <a:ext cx="7732713" cy="30940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Analyze, Compare Means, ..</a:t>
            </a:r>
            <a:endParaRPr lang="en-US" dirty="0">
              <a:solidFill>
                <a:srgbClr val="7030A0"/>
              </a:solidFill>
            </a:endParaRP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4857" y="2082467"/>
            <a:ext cx="6814286" cy="3561429"/>
          </a:xfrm>
        </p:spPr>
      </p:pic>
    </p:spTree>
    <p:extLst>
      <p:ext uri="{BB962C8B-B14F-4D97-AF65-F5344CB8AC3E}">
        <p14:creationId xmlns:p14="http://schemas.microsoft.com/office/powerpoint/2010/main" val="30983522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Identify X and Y</a:t>
            </a:r>
            <a:endParaRPr lang="en-US" dirty="0">
              <a:solidFill>
                <a:srgbClr val="7030A0"/>
              </a:solidFill>
            </a:endParaRPr>
          </a:p>
        </p:txBody>
      </p:sp>
      <p:pic>
        <p:nvPicPr>
          <p:cNvPr id="133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76400" y="1752600"/>
            <a:ext cx="6160485" cy="394220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09600" y="6096000"/>
            <a:ext cx="8077200" cy="369332"/>
          </a:xfrm>
          <a:prstGeom prst="rect">
            <a:avLst/>
          </a:prstGeom>
          <a:noFill/>
        </p:spPr>
        <p:txBody>
          <a:bodyPr wrap="square" rtlCol="0">
            <a:spAutoFit/>
          </a:bodyPr>
          <a:lstStyle/>
          <a:p>
            <a:r>
              <a:rPr lang="en-US" dirty="0" smtClean="0"/>
              <a:t>Factor is the grouping variable, Dependent is the comparison variable.</a:t>
            </a:r>
            <a:endParaRPr lang="en-US" dirty="0"/>
          </a:p>
        </p:txBody>
      </p:sp>
    </p:spTree>
    <p:extLst>
      <p:ext uri="{BB962C8B-B14F-4D97-AF65-F5344CB8AC3E}">
        <p14:creationId xmlns:p14="http://schemas.microsoft.com/office/powerpoint/2010/main" val="3270034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Post Hoc Tests</a:t>
            </a:r>
            <a:endParaRPr lang="en-US" dirty="0">
              <a:solidFill>
                <a:srgbClr val="7030A0"/>
              </a:solidFill>
            </a:endParaRPr>
          </a:p>
        </p:txBody>
      </p:sp>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90600" y="1523952"/>
            <a:ext cx="7772400" cy="5076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25298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LSD or REGWQ?</a:t>
            </a:r>
            <a:endParaRPr lang="en-US" dirty="0">
              <a:solidFill>
                <a:srgbClr val="7030A0"/>
              </a:solidFill>
            </a:endParaRPr>
          </a:p>
        </p:txBody>
      </p:sp>
      <p:sp>
        <p:nvSpPr>
          <p:cNvPr id="3" name="Content Placeholder 2"/>
          <p:cNvSpPr>
            <a:spLocks noGrp="1"/>
          </p:cNvSpPr>
          <p:nvPr>
            <p:ph idx="1"/>
          </p:nvPr>
        </p:nvSpPr>
        <p:spPr/>
        <p:txBody>
          <a:bodyPr/>
          <a:lstStyle/>
          <a:p>
            <a:r>
              <a:rPr lang="en-US" dirty="0" smtClean="0"/>
              <a:t>With only three groups, LSD is the best choice.</a:t>
            </a:r>
          </a:p>
          <a:p>
            <a:r>
              <a:rPr lang="en-US" dirty="0" smtClean="0"/>
              <a:t>With four or more groups, REGWQ is a better choice.</a:t>
            </a:r>
          </a:p>
          <a:p>
            <a:r>
              <a:rPr lang="en-US" dirty="0" smtClean="0"/>
              <a:t>I have done both for pedagogical purposes.</a:t>
            </a:r>
            <a:endParaRPr lang="en-US" dirty="0"/>
          </a:p>
        </p:txBody>
      </p:sp>
    </p:spTree>
    <p:extLst>
      <p:ext uri="{BB962C8B-B14F-4D97-AF65-F5344CB8AC3E}">
        <p14:creationId xmlns:p14="http://schemas.microsoft.com/office/powerpoint/2010/main" val="36149443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rgbClr val="7030A0"/>
                </a:solidFill>
              </a:rPr>
              <a:t>Descriptives</a:t>
            </a:r>
            <a:r>
              <a:rPr lang="en-US" dirty="0" smtClean="0">
                <a:solidFill>
                  <a:srgbClr val="7030A0"/>
                </a:solidFill>
              </a:rPr>
              <a:t> &amp; a Plot</a:t>
            </a:r>
            <a:endParaRPr lang="en-US" dirty="0">
              <a:solidFill>
                <a:srgbClr val="7030A0"/>
              </a:solidFill>
            </a:endParaRPr>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38400" y="1770959"/>
            <a:ext cx="3962400" cy="485844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13771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Descriptive Statistics</a:t>
            </a:r>
            <a:endParaRPr lang="en-US"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44238398"/>
              </p:ext>
            </p:extLst>
          </p:nvPr>
        </p:nvGraphicFramePr>
        <p:xfrm>
          <a:off x="685800" y="1676399"/>
          <a:ext cx="7391400" cy="3733800"/>
        </p:xfrm>
        <a:graphic>
          <a:graphicData uri="http://schemas.openxmlformats.org/drawingml/2006/table">
            <a:tbl>
              <a:tblPr>
                <a:tableStyleId>{5C22544A-7EE6-4342-B048-85BDC9FD1C3A}</a:tableStyleId>
              </a:tblPr>
              <a:tblGrid>
                <a:gridCol w="2529187"/>
                <a:gridCol w="985786"/>
                <a:gridCol w="1702721"/>
                <a:gridCol w="2173706"/>
              </a:tblGrid>
              <a:tr h="746760">
                <a:tc>
                  <a:txBody>
                    <a:bodyPr/>
                    <a:lstStyle/>
                    <a:p>
                      <a:pPr marL="38100" marR="38100">
                        <a:lnSpc>
                          <a:spcPct val="115000"/>
                        </a:lnSpc>
                        <a:spcBef>
                          <a:spcPts val="0"/>
                        </a:spcBef>
                        <a:spcAft>
                          <a:spcPts val="0"/>
                        </a:spcAft>
                      </a:pPr>
                      <a:r>
                        <a:rPr lang="en-US" sz="3200" dirty="0">
                          <a:effectLst/>
                        </a:rPr>
                        <a:t>Group</a:t>
                      </a:r>
                      <a:endParaRPr lang="en-US" sz="3200" dirty="0">
                        <a:solidFill>
                          <a:srgbClr val="000000"/>
                        </a:solidFill>
                        <a:effectLst/>
                        <a:latin typeface="Courier New"/>
                        <a:ea typeface="Times New Roman"/>
                      </a:endParaRPr>
                    </a:p>
                  </a:txBody>
                  <a:tcPr marL="0" marR="0" marT="0" marB="0"/>
                </a:tc>
                <a:tc>
                  <a:txBody>
                    <a:bodyPr/>
                    <a:lstStyle/>
                    <a:p>
                      <a:pPr marL="38100" marR="38100" algn="ctr">
                        <a:lnSpc>
                          <a:spcPct val="115000"/>
                        </a:lnSpc>
                        <a:spcBef>
                          <a:spcPts val="0"/>
                        </a:spcBef>
                        <a:spcAft>
                          <a:spcPts val="0"/>
                        </a:spcAft>
                      </a:pPr>
                      <a:r>
                        <a:rPr lang="en-US" sz="3200">
                          <a:effectLst/>
                        </a:rPr>
                        <a:t>N</a:t>
                      </a:r>
                      <a:endParaRPr lang="en-US" sz="3200">
                        <a:solidFill>
                          <a:srgbClr val="000000"/>
                        </a:solidFill>
                        <a:effectLst/>
                        <a:latin typeface="Courier New"/>
                        <a:ea typeface="Times New Roman"/>
                      </a:endParaRPr>
                    </a:p>
                  </a:txBody>
                  <a:tcPr marL="0" marR="0" marT="0" marB="0"/>
                </a:tc>
                <a:tc>
                  <a:txBody>
                    <a:bodyPr/>
                    <a:lstStyle/>
                    <a:p>
                      <a:pPr marL="38100" marR="38100" algn="ctr">
                        <a:lnSpc>
                          <a:spcPct val="115000"/>
                        </a:lnSpc>
                        <a:spcBef>
                          <a:spcPts val="0"/>
                        </a:spcBef>
                        <a:spcAft>
                          <a:spcPts val="0"/>
                        </a:spcAft>
                      </a:pPr>
                      <a:r>
                        <a:rPr lang="en-US" sz="3200">
                          <a:effectLst/>
                        </a:rPr>
                        <a:t>Mean</a:t>
                      </a:r>
                      <a:endParaRPr lang="en-US" sz="3200">
                        <a:solidFill>
                          <a:srgbClr val="000000"/>
                        </a:solidFill>
                        <a:effectLst/>
                        <a:latin typeface="Courier New"/>
                        <a:ea typeface="Times New Roman"/>
                      </a:endParaRPr>
                    </a:p>
                  </a:txBody>
                  <a:tcPr marL="0" marR="0" marT="0" marB="0"/>
                </a:tc>
                <a:tc>
                  <a:txBody>
                    <a:bodyPr/>
                    <a:lstStyle/>
                    <a:p>
                      <a:pPr marL="38100" marR="38100" algn="ctr">
                        <a:lnSpc>
                          <a:spcPct val="115000"/>
                        </a:lnSpc>
                        <a:spcBef>
                          <a:spcPts val="0"/>
                        </a:spcBef>
                        <a:spcAft>
                          <a:spcPts val="0"/>
                        </a:spcAft>
                      </a:pPr>
                      <a:r>
                        <a:rPr lang="en-US" sz="3200">
                          <a:effectLst/>
                        </a:rPr>
                        <a:t>SD</a:t>
                      </a:r>
                      <a:endParaRPr lang="en-US" sz="3200">
                        <a:solidFill>
                          <a:srgbClr val="000000"/>
                        </a:solidFill>
                        <a:effectLst/>
                        <a:latin typeface="Courier New"/>
                        <a:ea typeface="Times New Roman"/>
                      </a:endParaRPr>
                    </a:p>
                  </a:txBody>
                  <a:tcPr marL="0" marR="0" marT="0" marB="0"/>
                </a:tc>
              </a:tr>
              <a:tr h="746760">
                <a:tc>
                  <a:txBody>
                    <a:bodyPr/>
                    <a:lstStyle/>
                    <a:p>
                      <a:pPr marL="38100" marR="38100">
                        <a:lnSpc>
                          <a:spcPct val="115000"/>
                        </a:lnSpc>
                        <a:spcBef>
                          <a:spcPts val="0"/>
                        </a:spcBef>
                        <a:spcAft>
                          <a:spcPts val="0"/>
                        </a:spcAft>
                      </a:pPr>
                      <a:r>
                        <a:rPr lang="en-US" sz="3200" dirty="0" err="1">
                          <a:effectLst/>
                        </a:rPr>
                        <a:t>Coll_Prep</a:t>
                      </a:r>
                      <a:endParaRPr lang="en-US" sz="3200" dirty="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3200">
                          <a:effectLst/>
                        </a:rPr>
                        <a:t>14</a:t>
                      </a:r>
                      <a:endParaRPr lang="en-US" sz="32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3200">
                          <a:effectLst/>
                        </a:rPr>
                        <a:t>43.50</a:t>
                      </a:r>
                      <a:endParaRPr lang="en-US" sz="32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3200">
                          <a:effectLst/>
                        </a:rPr>
                        <a:t>10.639</a:t>
                      </a:r>
                      <a:endParaRPr lang="en-US" sz="3200">
                        <a:solidFill>
                          <a:srgbClr val="000000"/>
                        </a:solidFill>
                        <a:effectLst/>
                        <a:latin typeface="Courier New"/>
                        <a:ea typeface="Times New Roman"/>
                      </a:endParaRPr>
                    </a:p>
                  </a:txBody>
                  <a:tcPr marL="0" marR="0" marT="0" marB="0" anchor="ctr"/>
                </a:tc>
              </a:tr>
              <a:tr h="746760">
                <a:tc>
                  <a:txBody>
                    <a:bodyPr/>
                    <a:lstStyle/>
                    <a:p>
                      <a:pPr marL="38100" marR="38100">
                        <a:lnSpc>
                          <a:spcPct val="115000"/>
                        </a:lnSpc>
                        <a:spcBef>
                          <a:spcPts val="0"/>
                        </a:spcBef>
                        <a:spcAft>
                          <a:spcPts val="0"/>
                        </a:spcAft>
                      </a:pPr>
                      <a:r>
                        <a:rPr lang="en-US" sz="3200">
                          <a:effectLst/>
                        </a:rPr>
                        <a:t>General</a:t>
                      </a:r>
                      <a:endParaRPr lang="en-US" sz="32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3200" dirty="0">
                          <a:effectLst/>
                        </a:rPr>
                        <a:t>64</a:t>
                      </a:r>
                      <a:endParaRPr lang="en-US" sz="3200" dirty="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3200" dirty="0">
                          <a:effectLst/>
                        </a:rPr>
                        <a:t>53.41</a:t>
                      </a:r>
                      <a:endParaRPr lang="en-US" sz="3200" dirty="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3200">
                          <a:effectLst/>
                        </a:rPr>
                        <a:t>11.752</a:t>
                      </a:r>
                      <a:endParaRPr lang="en-US" sz="3200">
                        <a:solidFill>
                          <a:srgbClr val="000000"/>
                        </a:solidFill>
                        <a:effectLst/>
                        <a:latin typeface="Courier New"/>
                        <a:ea typeface="Times New Roman"/>
                      </a:endParaRPr>
                    </a:p>
                  </a:txBody>
                  <a:tcPr marL="0" marR="0" marT="0" marB="0" anchor="ctr"/>
                </a:tc>
              </a:tr>
              <a:tr h="746760">
                <a:tc>
                  <a:txBody>
                    <a:bodyPr/>
                    <a:lstStyle/>
                    <a:p>
                      <a:pPr marL="38100" marR="38100">
                        <a:lnSpc>
                          <a:spcPct val="115000"/>
                        </a:lnSpc>
                        <a:spcBef>
                          <a:spcPts val="0"/>
                        </a:spcBef>
                        <a:spcAft>
                          <a:spcPts val="0"/>
                        </a:spcAft>
                      </a:pPr>
                      <a:r>
                        <a:rPr lang="en-US" sz="3200">
                          <a:effectLst/>
                        </a:rPr>
                        <a:t>Remedial</a:t>
                      </a:r>
                      <a:endParaRPr lang="en-US" sz="32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3200">
                          <a:effectLst/>
                        </a:rPr>
                        <a:t>10</a:t>
                      </a:r>
                      <a:endParaRPr lang="en-US" sz="32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3200" dirty="0">
                          <a:effectLst/>
                        </a:rPr>
                        <a:t>60.20</a:t>
                      </a:r>
                      <a:endParaRPr lang="en-US" sz="3200" dirty="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3200" dirty="0">
                          <a:effectLst/>
                        </a:rPr>
                        <a:t>12.796</a:t>
                      </a:r>
                      <a:endParaRPr lang="en-US" sz="3200" dirty="0">
                        <a:solidFill>
                          <a:srgbClr val="000000"/>
                        </a:solidFill>
                        <a:effectLst/>
                        <a:latin typeface="Courier New"/>
                        <a:ea typeface="Times New Roman"/>
                      </a:endParaRPr>
                    </a:p>
                  </a:txBody>
                  <a:tcPr marL="0" marR="0" marT="0" marB="0" anchor="ctr"/>
                </a:tc>
              </a:tr>
              <a:tr h="746760">
                <a:tc>
                  <a:txBody>
                    <a:bodyPr/>
                    <a:lstStyle/>
                    <a:p>
                      <a:pPr marL="38100" marR="38100">
                        <a:lnSpc>
                          <a:spcPct val="115000"/>
                        </a:lnSpc>
                        <a:spcBef>
                          <a:spcPts val="0"/>
                        </a:spcBef>
                        <a:spcAft>
                          <a:spcPts val="0"/>
                        </a:spcAft>
                      </a:pPr>
                      <a:r>
                        <a:rPr lang="en-US" sz="3200">
                          <a:effectLst/>
                        </a:rPr>
                        <a:t>Total</a:t>
                      </a:r>
                      <a:endParaRPr lang="en-US" sz="32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3200">
                          <a:effectLst/>
                        </a:rPr>
                        <a:t>88</a:t>
                      </a:r>
                      <a:endParaRPr lang="en-US" sz="32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3200">
                          <a:effectLst/>
                        </a:rPr>
                        <a:t>52.60</a:t>
                      </a:r>
                      <a:endParaRPr lang="en-US" sz="32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3200" dirty="0">
                          <a:effectLst/>
                        </a:rPr>
                        <a:t>12.422</a:t>
                      </a:r>
                      <a:endParaRPr lang="en-US" sz="3200" dirty="0">
                        <a:solidFill>
                          <a:srgbClr val="000000"/>
                        </a:solidFill>
                        <a:effectLst/>
                        <a:latin typeface="Courier New"/>
                        <a:ea typeface="Times New Roman"/>
                      </a:endParaRPr>
                    </a:p>
                  </a:txBody>
                  <a:tcPr marL="0" marR="0" marT="0" marB="0" anchor="ctr"/>
                </a:tc>
              </a:tr>
            </a:tbl>
          </a:graphicData>
        </a:graphic>
      </p:graphicFrame>
      <p:sp>
        <p:nvSpPr>
          <p:cNvPr id="5" name="Rectangle 1"/>
          <p:cNvSpPr>
            <a:spLocks noChangeArrowheads="1"/>
          </p:cNvSpPr>
          <p:nvPr/>
        </p:nvSpPr>
        <p:spPr bwMode="auto">
          <a:xfrm>
            <a:off x="2214563" y="28114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41559537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ANOVA Source Table</a:t>
            </a:r>
            <a:endParaRPr lang="en-US" dirty="0">
              <a:solidFill>
                <a:srgbClr val="7030A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46597650"/>
              </p:ext>
            </p:extLst>
          </p:nvPr>
        </p:nvGraphicFramePr>
        <p:xfrm>
          <a:off x="76200" y="1814513"/>
          <a:ext cx="8839200" cy="4577493"/>
        </p:xfrm>
        <a:graphic>
          <a:graphicData uri="http://schemas.openxmlformats.org/drawingml/2006/table">
            <a:tbl>
              <a:tblPr>
                <a:tableStyleId>{5C22544A-7EE6-4342-B048-85BDC9FD1C3A}</a:tableStyleId>
              </a:tblPr>
              <a:tblGrid>
                <a:gridCol w="1417765"/>
                <a:gridCol w="1782635"/>
                <a:gridCol w="1052895"/>
                <a:gridCol w="1417765"/>
                <a:gridCol w="1417765"/>
                <a:gridCol w="1750375"/>
              </a:tblGrid>
              <a:tr h="452596">
                <a:tc gridSpan="6">
                  <a:txBody>
                    <a:bodyPr/>
                    <a:lstStyle/>
                    <a:p>
                      <a:pPr marL="38100" marR="38100" algn="ctr">
                        <a:lnSpc>
                          <a:spcPct val="115000"/>
                        </a:lnSpc>
                        <a:spcBef>
                          <a:spcPts val="0"/>
                        </a:spcBef>
                        <a:spcAft>
                          <a:spcPts val="0"/>
                        </a:spcAft>
                      </a:pPr>
                      <a:r>
                        <a:rPr lang="en-US" sz="2600" dirty="0">
                          <a:effectLst/>
                        </a:rPr>
                        <a:t>ANOVA</a:t>
                      </a:r>
                      <a:endParaRPr lang="en-US" sz="800" dirty="0">
                        <a:solidFill>
                          <a:srgbClr val="000000"/>
                        </a:solidFill>
                        <a:effectLst/>
                        <a:latin typeface="Courier New"/>
                        <a:ea typeface="Times New Roman"/>
                      </a:endParaRPr>
                    </a:p>
                  </a:txBody>
                  <a:tcPr marL="0" marR="0" marT="0" marB="0"/>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52596">
                <a:tc gridSpan="6">
                  <a:txBody>
                    <a:bodyPr/>
                    <a:lstStyle/>
                    <a:p>
                      <a:pPr marL="38100" marR="38100">
                        <a:lnSpc>
                          <a:spcPct val="115000"/>
                        </a:lnSpc>
                        <a:spcBef>
                          <a:spcPts val="0"/>
                        </a:spcBef>
                        <a:spcAft>
                          <a:spcPts val="0"/>
                        </a:spcAft>
                      </a:pPr>
                      <a:r>
                        <a:rPr lang="en-US" sz="2600">
                          <a:effectLst/>
                        </a:rPr>
                        <a:t>addsc</a:t>
                      </a:r>
                      <a:endParaRPr lang="en-US" sz="800">
                        <a:solidFill>
                          <a:srgbClr val="000000"/>
                        </a:solidFill>
                        <a:effectLst/>
                        <a:latin typeface="Courier New"/>
                        <a:ea typeface="Times New Roman"/>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938244">
                <a:tc>
                  <a:txBody>
                    <a:bodyPr/>
                    <a:lstStyle/>
                    <a:p>
                      <a:pPr marL="38100" marR="38100">
                        <a:lnSpc>
                          <a:spcPct val="115000"/>
                        </a:lnSpc>
                        <a:spcBef>
                          <a:spcPts val="0"/>
                        </a:spcBef>
                        <a:spcAft>
                          <a:spcPts val="0"/>
                        </a:spcAft>
                      </a:pPr>
                      <a:r>
                        <a:rPr lang="en-US" sz="2600">
                          <a:effectLst/>
                        </a:rPr>
                        <a:t> </a:t>
                      </a:r>
                      <a:endParaRPr lang="en-US" sz="800">
                        <a:solidFill>
                          <a:srgbClr val="000000"/>
                        </a:solidFill>
                        <a:effectLst/>
                        <a:latin typeface="Courier New"/>
                        <a:ea typeface="Times New Roman"/>
                      </a:endParaRPr>
                    </a:p>
                  </a:txBody>
                  <a:tcPr marL="0" marR="0" marT="0" marB="0"/>
                </a:tc>
                <a:tc>
                  <a:txBody>
                    <a:bodyPr/>
                    <a:lstStyle/>
                    <a:p>
                      <a:pPr marL="38100" marR="38100" algn="ctr">
                        <a:lnSpc>
                          <a:spcPct val="115000"/>
                        </a:lnSpc>
                        <a:spcBef>
                          <a:spcPts val="0"/>
                        </a:spcBef>
                        <a:spcAft>
                          <a:spcPts val="0"/>
                        </a:spcAft>
                      </a:pPr>
                      <a:r>
                        <a:rPr lang="en-US" sz="2600">
                          <a:effectLst/>
                        </a:rPr>
                        <a:t>Sum of Squares</a:t>
                      </a:r>
                      <a:endParaRPr lang="en-US" sz="800">
                        <a:solidFill>
                          <a:srgbClr val="000000"/>
                        </a:solidFill>
                        <a:effectLst/>
                        <a:latin typeface="Courier New"/>
                        <a:ea typeface="Times New Roman"/>
                      </a:endParaRPr>
                    </a:p>
                  </a:txBody>
                  <a:tcPr marL="0" marR="0" marT="0" marB="0"/>
                </a:tc>
                <a:tc>
                  <a:txBody>
                    <a:bodyPr/>
                    <a:lstStyle/>
                    <a:p>
                      <a:pPr marL="38100" marR="38100" algn="ctr">
                        <a:lnSpc>
                          <a:spcPct val="115000"/>
                        </a:lnSpc>
                        <a:spcBef>
                          <a:spcPts val="0"/>
                        </a:spcBef>
                        <a:spcAft>
                          <a:spcPts val="0"/>
                        </a:spcAft>
                      </a:pPr>
                      <a:r>
                        <a:rPr lang="en-US" sz="2600">
                          <a:effectLst/>
                        </a:rPr>
                        <a:t>df</a:t>
                      </a:r>
                      <a:endParaRPr lang="en-US" sz="800">
                        <a:solidFill>
                          <a:srgbClr val="000000"/>
                        </a:solidFill>
                        <a:effectLst/>
                        <a:latin typeface="Courier New"/>
                        <a:ea typeface="Times New Roman"/>
                      </a:endParaRPr>
                    </a:p>
                  </a:txBody>
                  <a:tcPr marL="0" marR="0" marT="0" marB="0"/>
                </a:tc>
                <a:tc>
                  <a:txBody>
                    <a:bodyPr/>
                    <a:lstStyle/>
                    <a:p>
                      <a:pPr marL="38100" marR="38100" algn="ctr">
                        <a:lnSpc>
                          <a:spcPct val="115000"/>
                        </a:lnSpc>
                        <a:spcBef>
                          <a:spcPts val="0"/>
                        </a:spcBef>
                        <a:spcAft>
                          <a:spcPts val="0"/>
                        </a:spcAft>
                      </a:pPr>
                      <a:r>
                        <a:rPr lang="en-US" sz="2600">
                          <a:effectLst/>
                        </a:rPr>
                        <a:t>Mean Square</a:t>
                      </a:r>
                      <a:endParaRPr lang="en-US" sz="800">
                        <a:solidFill>
                          <a:srgbClr val="000000"/>
                        </a:solidFill>
                        <a:effectLst/>
                        <a:latin typeface="Courier New"/>
                        <a:ea typeface="Times New Roman"/>
                      </a:endParaRPr>
                    </a:p>
                  </a:txBody>
                  <a:tcPr marL="0" marR="0" marT="0" marB="0"/>
                </a:tc>
                <a:tc>
                  <a:txBody>
                    <a:bodyPr/>
                    <a:lstStyle/>
                    <a:p>
                      <a:pPr marL="38100" marR="38100" algn="ctr">
                        <a:lnSpc>
                          <a:spcPct val="115000"/>
                        </a:lnSpc>
                        <a:spcBef>
                          <a:spcPts val="0"/>
                        </a:spcBef>
                        <a:spcAft>
                          <a:spcPts val="0"/>
                        </a:spcAft>
                      </a:pPr>
                      <a:r>
                        <a:rPr lang="en-US" sz="2600">
                          <a:effectLst/>
                        </a:rPr>
                        <a:t>F</a:t>
                      </a:r>
                      <a:endParaRPr lang="en-US" sz="800">
                        <a:solidFill>
                          <a:srgbClr val="000000"/>
                        </a:solidFill>
                        <a:effectLst/>
                        <a:latin typeface="Courier New"/>
                        <a:ea typeface="Times New Roman"/>
                      </a:endParaRPr>
                    </a:p>
                  </a:txBody>
                  <a:tcPr marL="0" marR="0" marT="0" marB="0"/>
                </a:tc>
                <a:tc>
                  <a:txBody>
                    <a:bodyPr/>
                    <a:lstStyle/>
                    <a:p>
                      <a:pPr marL="38100" marR="38100" algn="ctr">
                        <a:lnSpc>
                          <a:spcPct val="115000"/>
                        </a:lnSpc>
                        <a:spcBef>
                          <a:spcPts val="0"/>
                        </a:spcBef>
                        <a:spcAft>
                          <a:spcPts val="0"/>
                        </a:spcAft>
                      </a:pPr>
                      <a:r>
                        <a:rPr lang="en-US" sz="2600">
                          <a:effectLst/>
                        </a:rPr>
                        <a:t>Sig.</a:t>
                      </a:r>
                      <a:endParaRPr lang="en-US" sz="800">
                        <a:solidFill>
                          <a:srgbClr val="000000"/>
                        </a:solidFill>
                        <a:effectLst/>
                        <a:latin typeface="Courier New"/>
                        <a:ea typeface="Times New Roman"/>
                      </a:endParaRPr>
                    </a:p>
                  </a:txBody>
                  <a:tcPr marL="0" marR="0" marT="0" marB="0"/>
                </a:tc>
              </a:tr>
              <a:tr h="905193">
                <a:tc>
                  <a:txBody>
                    <a:bodyPr/>
                    <a:lstStyle/>
                    <a:p>
                      <a:pPr marL="38100" marR="38100">
                        <a:lnSpc>
                          <a:spcPct val="115000"/>
                        </a:lnSpc>
                        <a:spcBef>
                          <a:spcPts val="0"/>
                        </a:spcBef>
                        <a:spcAft>
                          <a:spcPts val="0"/>
                        </a:spcAft>
                      </a:pPr>
                      <a:r>
                        <a:rPr lang="en-US" sz="2600">
                          <a:effectLst/>
                        </a:rPr>
                        <a:t>Between Groups</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600">
                          <a:effectLst/>
                        </a:rPr>
                        <a:t>1778.542</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600" dirty="0">
                          <a:effectLst/>
                        </a:rPr>
                        <a:t>2</a:t>
                      </a:r>
                      <a:endParaRPr lang="en-US" sz="800" dirty="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600">
                          <a:effectLst/>
                        </a:rPr>
                        <a:t>889.271</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600">
                          <a:effectLst/>
                        </a:rPr>
                        <a:t>6.490</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600" dirty="0">
                          <a:effectLst/>
                        </a:rPr>
                        <a:t>.002</a:t>
                      </a:r>
                      <a:endParaRPr lang="en-US" sz="800" dirty="0">
                        <a:solidFill>
                          <a:srgbClr val="000000"/>
                        </a:solidFill>
                        <a:effectLst/>
                        <a:latin typeface="Courier New"/>
                        <a:ea typeface="Times New Roman"/>
                      </a:endParaRPr>
                    </a:p>
                  </a:txBody>
                  <a:tcPr marL="0" marR="0" marT="0" marB="0" anchor="ctr"/>
                </a:tc>
              </a:tr>
              <a:tr h="905193">
                <a:tc>
                  <a:txBody>
                    <a:bodyPr/>
                    <a:lstStyle/>
                    <a:p>
                      <a:pPr marL="38100" marR="38100">
                        <a:lnSpc>
                          <a:spcPct val="115000"/>
                        </a:lnSpc>
                        <a:spcBef>
                          <a:spcPts val="0"/>
                        </a:spcBef>
                        <a:spcAft>
                          <a:spcPts val="0"/>
                        </a:spcAft>
                      </a:pPr>
                      <a:r>
                        <a:rPr lang="en-US" sz="2600">
                          <a:effectLst/>
                        </a:rPr>
                        <a:t>Within Groups</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600">
                          <a:effectLst/>
                        </a:rPr>
                        <a:t>11646.538</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600">
                          <a:effectLst/>
                        </a:rPr>
                        <a:t>85</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600">
                          <a:effectLst/>
                        </a:rPr>
                        <a:t>137.018</a:t>
                      </a:r>
                      <a:endParaRPr lang="en-US" sz="800">
                        <a:solidFill>
                          <a:srgbClr val="000000"/>
                        </a:solidFill>
                        <a:effectLst/>
                        <a:latin typeface="Courier New"/>
                        <a:ea typeface="Times New Roman"/>
                      </a:endParaRPr>
                    </a:p>
                  </a:txBody>
                  <a:tcPr marL="0" marR="0" marT="0" marB="0" anchor="ctr"/>
                </a:tc>
                <a:tc>
                  <a:txBody>
                    <a:bodyPr/>
                    <a:lstStyle/>
                    <a:p>
                      <a:pPr marL="0" marR="0">
                        <a:lnSpc>
                          <a:spcPct val="115000"/>
                        </a:lnSpc>
                        <a:spcBef>
                          <a:spcPts val="0"/>
                        </a:spcBef>
                        <a:spcAft>
                          <a:spcPts val="0"/>
                        </a:spcAft>
                      </a:pPr>
                      <a:r>
                        <a:rPr lang="en-US" sz="2600">
                          <a:effectLst/>
                        </a:rPr>
                        <a:t> </a:t>
                      </a:r>
                      <a:endParaRPr lang="en-US" sz="800">
                        <a:solidFill>
                          <a:srgbClr val="000000"/>
                        </a:solidFill>
                        <a:effectLst/>
                        <a:latin typeface="Courier New"/>
                        <a:ea typeface="Times New Roman"/>
                      </a:endParaRPr>
                    </a:p>
                  </a:txBody>
                  <a:tcPr marL="0" marR="0" marT="0" marB="0"/>
                </a:tc>
                <a:tc>
                  <a:txBody>
                    <a:bodyPr/>
                    <a:lstStyle/>
                    <a:p>
                      <a:pPr marL="0" marR="0">
                        <a:lnSpc>
                          <a:spcPct val="115000"/>
                        </a:lnSpc>
                        <a:spcBef>
                          <a:spcPts val="0"/>
                        </a:spcBef>
                        <a:spcAft>
                          <a:spcPts val="0"/>
                        </a:spcAft>
                      </a:pPr>
                      <a:r>
                        <a:rPr lang="en-US" sz="2600" dirty="0">
                          <a:effectLst/>
                        </a:rPr>
                        <a:t> </a:t>
                      </a:r>
                      <a:endParaRPr lang="en-US" sz="800" dirty="0">
                        <a:solidFill>
                          <a:srgbClr val="000000"/>
                        </a:solidFill>
                        <a:effectLst/>
                        <a:latin typeface="Courier New"/>
                        <a:ea typeface="Times New Roman"/>
                      </a:endParaRPr>
                    </a:p>
                  </a:txBody>
                  <a:tcPr marL="0" marR="0" marT="0" marB="0"/>
                </a:tc>
              </a:tr>
              <a:tr h="905193">
                <a:tc>
                  <a:txBody>
                    <a:bodyPr/>
                    <a:lstStyle/>
                    <a:p>
                      <a:pPr marL="38100" marR="38100">
                        <a:lnSpc>
                          <a:spcPct val="115000"/>
                        </a:lnSpc>
                        <a:spcBef>
                          <a:spcPts val="0"/>
                        </a:spcBef>
                        <a:spcAft>
                          <a:spcPts val="0"/>
                        </a:spcAft>
                      </a:pPr>
                      <a:r>
                        <a:rPr lang="en-US" sz="2600">
                          <a:effectLst/>
                        </a:rPr>
                        <a:t>Total</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600">
                          <a:effectLst/>
                        </a:rPr>
                        <a:t>13425.080</a:t>
                      </a:r>
                      <a:endParaRPr lang="en-US" sz="800">
                        <a:solidFill>
                          <a:srgbClr val="000000"/>
                        </a:solidFill>
                        <a:effectLst/>
                        <a:latin typeface="Courier New"/>
                        <a:ea typeface="Times New Roman"/>
                      </a:endParaRPr>
                    </a:p>
                  </a:txBody>
                  <a:tcPr marL="0" marR="0" marT="0" marB="0" anchor="ctr"/>
                </a:tc>
                <a:tc>
                  <a:txBody>
                    <a:bodyPr/>
                    <a:lstStyle/>
                    <a:p>
                      <a:pPr marL="38100" marR="38100" algn="r">
                        <a:lnSpc>
                          <a:spcPct val="115000"/>
                        </a:lnSpc>
                        <a:spcBef>
                          <a:spcPts val="0"/>
                        </a:spcBef>
                        <a:spcAft>
                          <a:spcPts val="0"/>
                        </a:spcAft>
                      </a:pPr>
                      <a:r>
                        <a:rPr lang="en-US" sz="2600">
                          <a:effectLst/>
                        </a:rPr>
                        <a:t>87</a:t>
                      </a:r>
                      <a:endParaRPr lang="en-US" sz="800">
                        <a:solidFill>
                          <a:srgbClr val="000000"/>
                        </a:solidFill>
                        <a:effectLst/>
                        <a:latin typeface="Courier New"/>
                        <a:ea typeface="Times New Roman"/>
                      </a:endParaRPr>
                    </a:p>
                  </a:txBody>
                  <a:tcPr marL="0" marR="0" marT="0" marB="0" anchor="ctr"/>
                </a:tc>
                <a:tc>
                  <a:txBody>
                    <a:bodyPr/>
                    <a:lstStyle/>
                    <a:p>
                      <a:pPr marL="0" marR="0">
                        <a:lnSpc>
                          <a:spcPct val="115000"/>
                        </a:lnSpc>
                        <a:spcBef>
                          <a:spcPts val="0"/>
                        </a:spcBef>
                        <a:spcAft>
                          <a:spcPts val="0"/>
                        </a:spcAft>
                      </a:pPr>
                      <a:r>
                        <a:rPr lang="en-US" sz="2600">
                          <a:effectLst/>
                        </a:rPr>
                        <a:t> </a:t>
                      </a:r>
                      <a:endParaRPr lang="en-US" sz="800">
                        <a:solidFill>
                          <a:srgbClr val="000000"/>
                        </a:solidFill>
                        <a:effectLst/>
                        <a:latin typeface="Courier New"/>
                        <a:ea typeface="Times New Roman"/>
                      </a:endParaRPr>
                    </a:p>
                  </a:txBody>
                  <a:tcPr marL="0" marR="0" marT="0" marB="0"/>
                </a:tc>
                <a:tc>
                  <a:txBody>
                    <a:bodyPr/>
                    <a:lstStyle/>
                    <a:p>
                      <a:pPr marL="0" marR="0">
                        <a:lnSpc>
                          <a:spcPct val="115000"/>
                        </a:lnSpc>
                        <a:spcBef>
                          <a:spcPts val="0"/>
                        </a:spcBef>
                        <a:spcAft>
                          <a:spcPts val="0"/>
                        </a:spcAft>
                      </a:pPr>
                      <a:r>
                        <a:rPr lang="en-US" sz="2600">
                          <a:effectLst/>
                        </a:rPr>
                        <a:t> </a:t>
                      </a:r>
                      <a:endParaRPr lang="en-US" sz="800">
                        <a:solidFill>
                          <a:srgbClr val="000000"/>
                        </a:solidFill>
                        <a:effectLst/>
                        <a:latin typeface="Courier New"/>
                        <a:ea typeface="Times New Roman"/>
                      </a:endParaRPr>
                    </a:p>
                  </a:txBody>
                  <a:tcPr marL="0" marR="0" marT="0" marB="0"/>
                </a:tc>
                <a:tc>
                  <a:txBody>
                    <a:bodyPr/>
                    <a:lstStyle/>
                    <a:p>
                      <a:pPr marL="0" marR="0">
                        <a:lnSpc>
                          <a:spcPct val="115000"/>
                        </a:lnSpc>
                        <a:spcBef>
                          <a:spcPts val="0"/>
                        </a:spcBef>
                        <a:spcAft>
                          <a:spcPts val="0"/>
                        </a:spcAft>
                      </a:pPr>
                      <a:r>
                        <a:rPr lang="en-US" sz="2600" dirty="0">
                          <a:effectLst/>
                        </a:rPr>
                        <a:t> </a:t>
                      </a:r>
                      <a:endParaRPr lang="en-US" sz="800" dirty="0">
                        <a:solidFill>
                          <a:srgbClr val="000000"/>
                        </a:solidFill>
                        <a:effectLst/>
                        <a:latin typeface="Courier New"/>
                        <a:ea typeface="Times New Roman"/>
                      </a:endParaRPr>
                    </a:p>
                  </a:txBody>
                  <a:tcPr marL="0" marR="0" marT="0" marB="0"/>
                </a:tc>
              </a:tr>
            </a:tbl>
          </a:graphicData>
        </a:graphic>
      </p:graphicFrame>
      <p:sp>
        <p:nvSpPr>
          <p:cNvPr id="5" name="Rectangle 1"/>
          <p:cNvSpPr>
            <a:spLocks noChangeArrowheads="1"/>
          </p:cNvSpPr>
          <p:nvPr/>
        </p:nvSpPr>
        <p:spPr bwMode="auto">
          <a:xfrm>
            <a:off x="485775" y="135731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endParaRPr>
          </a:p>
        </p:txBody>
      </p:sp>
    </p:spTree>
    <p:extLst>
      <p:ext uri="{BB962C8B-B14F-4D97-AF65-F5344CB8AC3E}">
        <p14:creationId xmlns:p14="http://schemas.microsoft.com/office/powerpoint/2010/main" val="3279835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71</TotalTime>
  <Words>342</Words>
  <Application>Microsoft Office PowerPoint</Application>
  <PresentationFormat>On-screen Show (4:3)</PresentationFormat>
  <Paragraphs>130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Default Design</vt:lpstr>
      <vt:lpstr>Level of English, Attention Deficit Disorder, IQ, and GPA</vt:lpstr>
      <vt:lpstr>Bring the Data into SPSS</vt:lpstr>
      <vt:lpstr>Analyze, Compare Means, ..</vt:lpstr>
      <vt:lpstr>Identify X and Y</vt:lpstr>
      <vt:lpstr>Post Hoc Tests</vt:lpstr>
      <vt:lpstr>LSD or REGWQ?</vt:lpstr>
      <vt:lpstr>Descriptives &amp; a Plot</vt:lpstr>
      <vt:lpstr>Descriptive Statistics</vt:lpstr>
      <vt:lpstr>ANOVA Source Table</vt:lpstr>
      <vt:lpstr>LSD (Fisher’s Procedure)</vt:lpstr>
      <vt:lpstr>REGWQ</vt:lpstr>
      <vt:lpstr>2 With 90% CI</vt:lpstr>
      <vt:lpstr>Plot of Means</vt:lpstr>
      <vt:lpstr>PowerPoint Presentation</vt:lpstr>
      <vt:lpstr>PowerPoint Presentation</vt:lpstr>
      <vt:lpstr>Another Example</vt:lpstr>
      <vt:lpstr>PowerPoint Presentation</vt:lpstr>
      <vt:lpstr>PowerPoint Presentation</vt:lpstr>
      <vt:lpstr>Yet Another Example</vt:lpstr>
      <vt:lpstr>PowerPoint Presentation</vt:lpstr>
      <vt:lpstr>PowerPoint Presentation</vt:lpstr>
      <vt:lpstr>How Large are Our Values of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 of English, Attention Deficit Disorder, IQ, and GPA</dc:title>
  <dc:creator>Karl Wuensch</dc:creator>
  <cp:lastModifiedBy>Karl L. Wuensch</cp:lastModifiedBy>
  <cp:revision>21</cp:revision>
  <dcterms:created xsi:type="dcterms:W3CDTF">2010-11-14T16:22:06Z</dcterms:created>
  <dcterms:modified xsi:type="dcterms:W3CDTF">2015-06-17T20:58:56Z</dcterms:modified>
</cp:coreProperties>
</file>