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301" r:id="rId9"/>
    <p:sldId id="263" r:id="rId10"/>
    <p:sldId id="264" r:id="rId11"/>
    <p:sldId id="265" r:id="rId12"/>
    <p:sldId id="267" r:id="rId13"/>
    <p:sldId id="285" r:id="rId14"/>
    <p:sldId id="288" r:id="rId15"/>
    <p:sldId id="286" r:id="rId16"/>
    <p:sldId id="284" r:id="rId17"/>
    <p:sldId id="302" r:id="rId18"/>
    <p:sldId id="303" r:id="rId19"/>
    <p:sldId id="287" r:id="rId20"/>
    <p:sldId id="289" r:id="rId21"/>
    <p:sldId id="290" r:id="rId22"/>
    <p:sldId id="291" r:id="rId23"/>
    <p:sldId id="292" r:id="rId24"/>
    <p:sldId id="268" r:id="rId25"/>
    <p:sldId id="293" r:id="rId26"/>
    <p:sldId id="294" r:id="rId27"/>
    <p:sldId id="281" r:id="rId28"/>
    <p:sldId id="295" r:id="rId29"/>
    <p:sldId id="304" r:id="rId30"/>
    <p:sldId id="296" r:id="rId31"/>
    <p:sldId id="297" r:id="rId32"/>
    <p:sldId id="298" r:id="rId33"/>
    <p:sldId id="299" r:id="rId34"/>
    <p:sldId id="300" r:id="rId35"/>
    <p:sldId id="279" r:id="rId36"/>
    <p:sldId id="280" r:id="rId3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800"/>
    <a:srgbClr val="990099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1642" y="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e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1159E0-DBE4-4583-9EAE-5E661F176C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9542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F250AD-B8C1-4425-BD1E-FA386785F9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4391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EADE0B-4872-453F-AA3B-155416E566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4456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B8245E-35FB-4910-B955-FD355261AB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9943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3A1F41-1DF7-4A6A-AB78-BCC8604CC4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6467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8B99E3-388B-4C9C-940B-CDA8597AF9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2121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A4901E-9B79-4B96-BFA1-8C485CC996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3908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52777C-F2BC-40E0-8A05-238FECEE2F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1728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A449DF-D6E2-4E7F-B8A8-9C0A16A3D1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9447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7BC6C8-B505-42CB-A496-FDA1EEE5C0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93419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9DFFCB-FC1E-43C3-B5A9-CF7ED0C079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129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3DF630-47CD-4D73-9F8F-46783C3D7F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30349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5DDFACF-1E95-473D-A7B9-FE961DE0D9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5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8.e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9.e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13.bin"/><Relationship Id="rId4" Type="http://schemas.openxmlformats.org/officeDocument/2006/relationships/image" Target="../media/image15.wmf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http://core.ecu.edu/psyc/wuenschk/SAS/SAS-Programs.htm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://core.ecu.edu/psyc/wuenschk/SPSS/ANOVA_Method_Data.sav" TargetMode="External"/><Relationship Id="rId2" Type="http://schemas.openxmlformats.org/officeDocument/2006/relationships/hyperlink" Target="http://core.ecu.edu/psyc/wuenschk/SPSS/ANOVA_Method_Contrasts.spv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atpower.net/Content/NDC/NDC.exe" TargetMode="Externa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17.wmf"/><Relationship Id="rId4" Type="http://schemas.openxmlformats.org/officeDocument/2006/relationships/oleObject" Target="../embeddings/oleObject14.bin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3" Type="http://schemas.openxmlformats.org/officeDocument/2006/relationships/oleObject" Target="../embeddings/oleObject15.bin"/><Relationship Id="rId7" Type="http://schemas.openxmlformats.org/officeDocument/2006/relationships/oleObject" Target="../embeddings/oleObject1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21.wmf"/><Relationship Id="rId5" Type="http://schemas.openxmlformats.org/officeDocument/2006/relationships/oleObject" Target="../embeddings/oleObject16.bin"/><Relationship Id="rId4" Type="http://schemas.openxmlformats.org/officeDocument/2006/relationships/image" Target="../media/image20.wmf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http://core.ecu.edu/psyc/wuenschk/docs30/Cohen_d_f_r.pdf" TargetMode="External"/><Relationship Id="rId2" Type="http://schemas.openxmlformats.org/officeDocument/2006/relationships/hyperlink" Target="http://core.ecu.edu/psyc/wuenschk/docs30/GPower3-ANOVA1.pdf" TargetMode="Externa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23.emf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3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4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George_W._Snedecor" TargetMode="External"/><Relationship Id="rId2" Type="http://schemas.openxmlformats.org/officeDocument/2006/relationships/hyperlink" Target="https://en.wikipedia.org/wiki/Ronald_A._Fisher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8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b="1" dirty="0">
                <a:solidFill>
                  <a:srgbClr val="7030A0"/>
                </a:solidFill>
              </a:rPr>
              <a:t>One-Way ANOVA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10000"/>
            <a:ext cx="6400800" cy="1752600"/>
          </a:xfrm>
        </p:spPr>
        <p:txBody>
          <a:bodyPr/>
          <a:lstStyle/>
          <a:p>
            <a:pPr eaLnBrk="1" hangingPunct="1"/>
            <a:r>
              <a:rPr lang="en-US" dirty="0">
                <a:solidFill>
                  <a:srgbClr val="7030A0"/>
                </a:solidFill>
              </a:rPr>
              <a:t>Independent Samples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solidFill>
                  <a:srgbClr val="7030A0"/>
                </a:solidFill>
              </a:rPr>
              <a:t>Deviation Method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pPr eaLnBrk="1" hangingPunct="1">
              <a:spcBef>
                <a:spcPct val="10000"/>
              </a:spcBef>
              <a:spcAft>
                <a:spcPct val="10000"/>
              </a:spcAft>
            </a:pPr>
            <a:r>
              <a:rPr lang="en-US" sz="2800" b="1" i="1" dirty="0">
                <a:solidFill>
                  <a:srgbClr val="000000"/>
                </a:solidFill>
                <a:cs typeface="Times New Roman" pitchFamily="18" charset="0"/>
              </a:rPr>
              <a:t>SS</a:t>
            </a:r>
            <a:r>
              <a:rPr lang="en-US" sz="2800" b="1" i="1" baseline="-30000" dirty="0">
                <a:solidFill>
                  <a:srgbClr val="000000"/>
                </a:solidFill>
                <a:cs typeface="Times New Roman" pitchFamily="18" charset="0"/>
              </a:rPr>
              <a:t>TOT</a:t>
            </a:r>
            <a:r>
              <a:rPr lang="en-US" sz="2800" b="1" dirty="0">
                <a:solidFill>
                  <a:srgbClr val="000000"/>
                </a:solidFill>
                <a:cs typeface="Times New Roman" pitchFamily="18" charset="0"/>
              </a:rPr>
              <a:t> = </a:t>
            </a:r>
            <a:r>
              <a:rPr lang="en-US" sz="2800" b="1" dirty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</a:t>
            </a:r>
            <a:r>
              <a:rPr lang="en-US" sz="2800" b="1" dirty="0">
                <a:solidFill>
                  <a:srgbClr val="000000"/>
                </a:solidFill>
                <a:cs typeface="Times New Roman" pitchFamily="18" charset="0"/>
              </a:rPr>
              <a:t> (</a:t>
            </a:r>
            <a:r>
              <a:rPr lang="en-US" sz="2800" b="1" dirty="0" err="1">
                <a:solidFill>
                  <a:srgbClr val="000000"/>
                </a:solidFill>
                <a:cs typeface="Times New Roman" pitchFamily="18" charset="0"/>
              </a:rPr>
              <a:t>Y</a:t>
            </a:r>
            <a:r>
              <a:rPr lang="en-US" sz="2800" b="1" baseline="-30000" dirty="0" err="1">
                <a:solidFill>
                  <a:srgbClr val="000000"/>
                </a:solidFill>
                <a:cs typeface="Times New Roman" pitchFamily="18" charset="0"/>
              </a:rPr>
              <a:t>ij</a:t>
            </a:r>
            <a:r>
              <a:rPr lang="en-US" sz="2800" b="1" dirty="0">
                <a:solidFill>
                  <a:srgbClr val="000000"/>
                </a:solidFill>
                <a:cs typeface="Times New Roman" pitchFamily="18" charset="0"/>
              </a:rPr>
              <a:t> - </a:t>
            </a:r>
            <a:r>
              <a:rPr lang="en-US" sz="2800" b="1" i="1" dirty="0">
                <a:solidFill>
                  <a:srgbClr val="000000"/>
                </a:solidFill>
                <a:cs typeface="Times New Roman" pitchFamily="18" charset="0"/>
              </a:rPr>
              <a:t>GM</a:t>
            </a:r>
            <a:r>
              <a:rPr lang="en-US" sz="2800" b="1" dirty="0">
                <a:solidFill>
                  <a:srgbClr val="000000"/>
                </a:solidFill>
                <a:cs typeface="Times New Roman" pitchFamily="18" charset="0"/>
              </a:rPr>
              <a:t>)</a:t>
            </a:r>
            <a:r>
              <a:rPr lang="en-US" sz="2800" b="1" baseline="30000" dirty="0">
                <a:solidFill>
                  <a:srgbClr val="000000"/>
                </a:solidFill>
                <a:cs typeface="Times New Roman" pitchFamily="18" charset="0"/>
              </a:rPr>
              <a:t>2</a:t>
            </a:r>
            <a:br>
              <a:rPr lang="en-US" sz="2800" b="1" baseline="30000" dirty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sz="2800" b="1" dirty="0"/>
              <a:t> </a:t>
            </a:r>
            <a:br>
              <a:rPr lang="en-US" sz="2800" dirty="0"/>
            </a:br>
            <a:r>
              <a:rPr lang="en-US" sz="2800" dirty="0">
                <a:solidFill>
                  <a:srgbClr val="000000"/>
                </a:solidFill>
                <a:cs typeface="Times New Roman" pitchFamily="18" charset="0"/>
              </a:rPr>
              <a:t>= (1 - 5)</a:t>
            </a:r>
            <a:r>
              <a:rPr lang="en-US" sz="2800" baseline="30000" dirty="0">
                <a:solidFill>
                  <a:srgbClr val="000000"/>
                </a:solidFill>
                <a:cs typeface="Times New Roman" pitchFamily="18" charset="0"/>
              </a:rPr>
              <a:t>2</a:t>
            </a:r>
            <a:r>
              <a:rPr lang="en-US" sz="2800" dirty="0">
                <a:solidFill>
                  <a:srgbClr val="000000"/>
                </a:solidFill>
                <a:cs typeface="Times New Roman" pitchFamily="18" charset="0"/>
              </a:rPr>
              <a:t> + (2 - 5)</a:t>
            </a:r>
            <a:r>
              <a:rPr lang="en-US" sz="2800" baseline="30000" dirty="0">
                <a:solidFill>
                  <a:srgbClr val="000000"/>
                </a:solidFill>
                <a:cs typeface="Times New Roman" pitchFamily="18" charset="0"/>
              </a:rPr>
              <a:t>2</a:t>
            </a:r>
            <a:r>
              <a:rPr lang="en-US" sz="2800" dirty="0">
                <a:solidFill>
                  <a:srgbClr val="000000"/>
                </a:solidFill>
                <a:cs typeface="Times New Roman" pitchFamily="18" charset="0"/>
              </a:rPr>
              <a:t> +...+ (9 - 5)</a:t>
            </a:r>
            <a:r>
              <a:rPr lang="en-US" sz="2800" baseline="30000" dirty="0">
                <a:solidFill>
                  <a:srgbClr val="000000"/>
                </a:solidFill>
                <a:cs typeface="Times New Roman" pitchFamily="18" charset="0"/>
              </a:rPr>
              <a:t>2</a:t>
            </a:r>
            <a:r>
              <a:rPr lang="en-US" sz="2800" dirty="0">
                <a:solidFill>
                  <a:srgbClr val="000000"/>
                </a:solidFill>
                <a:cs typeface="Times New Roman" pitchFamily="18" charset="0"/>
              </a:rPr>
              <a:t> = 138.</a:t>
            </a:r>
            <a:r>
              <a:rPr lang="en-US" sz="2800" dirty="0"/>
              <a:t> </a:t>
            </a:r>
          </a:p>
          <a:p>
            <a:pPr eaLnBrk="1" hangingPunct="1">
              <a:spcBef>
                <a:spcPct val="10000"/>
              </a:spcBef>
              <a:spcAft>
                <a:spcPct val="10000"/>
              </a:spcAft>
            </a:pPr>
            <a:r>
              <a:rPr lang="en-US" sz="2800" b="1" i="1" dirty="0">
                <a:solidFill>
                  <a:srgbClr val="000000"/>
                </a:solidFill>
                <a:cs typeface="Times New Roman" pitchFamily="18" charset="0"/>
              </a:rPr>
              <a:t>SS</a:t>
            </a:r>
            <a:r>
              <a:rPr lang="en-US" sz="2800" b="1" i="1" baseline="-30000" dirty="0">
                <a:solidFill>
                  <a:srgbClr val="000000"/>
                </a:solidFill>
                <a:cs typeface="Times New Roman" pitchFamily="18" charset="0"/>
              </a:rPr>
              <a:t>A</a:t>
            </a:r>
            <a:r>
              <a:rPr lang="en-US" sz="2800" b="1" dirty="0">
                <a:solidFill>
                  <a:srgbClr val="000000"/>
                </a:solidFill>
                <a:cs typeface="Times New Roman" pitchFamily="18" charset="0"/>
              </a:rPr>
              <a:t> = </a:t>
            </a:r>
            <a:r>
              <a:rPr lang="en-US" sz="2800" b="1" dirty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</a:t>
            </a:r>
            <a:r>
              <a:rPr lang="en-US" sz="2800" b="1" dirty="0">
                <a:solidFill>
                  <a:srgbClr val="000000"/>
                </a:solidFill>
                <a:cs typeface="Times New Roman" pitchFamily="18" charset="0"/>
              </a:rPr>
              <a:t> [</a:t>
            </a:r>
            <a:r>
              <a:rPr lang="en-US" sz="2800" b="1" i="1" dirty="0" err="1">
                <a:solidFill>
                  <a:srgbClr val="000000"/>
                </a:solidFill>
                <a:cs typeface="Times New Roman" pitchFamily="18" charset="0"/>
              </a:rPr>
              <a:t>n</a:t>
            </a:r>
            <a:r>
              <a:rPr lang="en-US" sz="2800" b="1" i="1" baseline="-30000" dirty="0" err="1">
                <a:solidFill>
                  <a:srgbClr val="000000"/>
                </a:solidFill>
                <a:cs typeface="Times New Roman" pitchFamily="18" charset="0"/>
              </a:rPr>
              <a:t>j</a:t>
            </a:r>
            <a:r>
              <a:rPr lang="en-US" sz="2800" b="1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</a:t>
            </a:r>
            <a:r>
              <a:rPr lang="en-US" sz="2800" b="1" dirty="0">
                <a:solidFill>
                  <a:srgbClr val="000000"/>
                </a:solidFill>
                <a:cs typeface="Times New Roman" pitchFamily="18" charset="0"/>
              </a:rPr>
              <a:t> (</a:t>
            </a:r>
            <a:r>
              <a:rPr lang="en-US" sz="2800" b="1" i="1" dirty="0" err="1">
                <a:solidFill>
                  <a:srgbClr val="000000"/>
                </a:solidFill>
                <a:cs typeface="Times New Roman" pitchFamily="18" charset="0"/>
              </a:rPr>
              <a:t>M</a:t>
            </a:r>
            <a:r>
              <a:rPr lang="en-US" sz="2800" b="1" i="1" baseline="-30000" dirty="0" err="1">
                <a:solidFill>
                  <a:srgbClr val="000000"/>
                </a:solidFill>
                <a:cs typeface="Times New Roman" pitchFamily="18" charset="0"/>
              </a:rPr>
              <a:t>j</a:t>
            </a:r>
            <a:r>
              <a:rPr lang="en-US" sz="2800" b="1" dirty="0">
                <a:solidFill>
                  <a:srgbClr val="000000"/>
                </a:solidFill>
                <a:cs typeface="Times New Roman" pitchFamily="18" charset="0"/>
              </a:rPr>
              <a:t> - </a:t>
            </a:r>
            <a:r>
              <a:rPr lang="en-US" sz="2800" b="1" i="1" dirty="0">
                <a:solidFill>
                  <a:srgbClr val="000000"/>
                </a:solidFill>
                <a:cs typeface="Times New Roman" pitchFamily="18" charset="0"/>
              </a:rPr>
              <a:t>GM</a:t>
            </a:r>
            <a:r>
              <a:rPr lang="en-US" sz="2800" b="1" dirty="0">
                <a:solidFill>
                  <a:srgbClr val="000000"/>
                </a:solidFill>
                <a:cs typeface="Times New Roman" pitchFamily="18" charset="0"/>
              </a:rPr>
              <a:t>)</a:t>
            </a:r>
            <a:r>
              <a:rPr lang="en-US" sz="2800" b="1" baseline="30000" dirty="0">
                <a:solidFill>
                  <a:srgbClr val="000000"/>
                </a:solidFill>
                <a:cs typeface="Times New Roman" pitchFamily="18" charset="0"/>
              </a:rPr>
              <a:t>2</a:t>
            </a:r>
            <a:r>
              <a:rPr lang="en-US" sz="2800" b="1" dirty="0">
                <a:solidFill>
                  <a:srgbClr val="000000"/>
                </a:solidFill>
                <a:cs typeface="Times New Roman" pitchFamily="18" charset="0"/>
              </a:rPr>
              <a:t>]</a:t>
            </a:r>
            <a:r>
              <a:rPr lang="en-US" sz="2800" dirty="0"/>
              <a:t> </a:t>
            </a:r>
          </a:p>
          <a:p>
            <a:pPr eaLnBrk="1" hangingPunct="1">
              <a:spcBef>
                <a:spcPct val="10000"/>
              </a:spcBef>
              <a:spcAft>
                <a:spcPct val="10000"/>
              </a:spcAft>
            </a:pPr>
            <a:r>
              <a:rPr lang="en-US" sz="2800" i="1" dirty="0">
                <a:solidFill>
                  <a:srgbClr val="000000"/>
                </a:solidFill>
                <a:cs typeface="Times New Roman" pitchFamily="18" charset="0"/>
              </a:rPr>
              <a:t>SS</a:t>
            </a:r>
            <a:r>
              <a:rPr lang="en-US" sz="2800" i="1" baseline="-30000" dirty="0">
                <a:solidFill>
                  <a:srgbClr val="000000"/>
                </a:solidFill>
                <a:cs typeface="Times New Roman" pitchFamily="18" charset="0"/>
              </a:rPr>
              <a:t>A</a:t>
            </a:r>
            <a:r>
              <a:rPr lang="en-US" sz="2800" dirty="0">
                <a:solidFill>
                  <a:srgbClr val="000000"/>
                </a:solidFill>
                <a:cs typeface="Times New Roman" pitchFamily="18" charset="0"/>
              </a:rPr>
              <a:t> =  </a:t>
            </a:r>
            <a:r>
              <a:rPr lang="en-US" sz="2800" i="1" dirty="0">
                <a:solidFill>
                  <a:srgbClr val="000000"/>
                </a:solidFill>
                <a:cs typeface="Times New Roman" pitchFamily="18" charset="0"/>
              </a:rPr>
              <a:t>n</a:t>
            </a:r>
            <a:r>
              <a:rPr lang="en-US" sz="2800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sz="2800" dirty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</a:t>
            </a:r>
            <a:r>
              <a:rPr lang="en-US" sz="2800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sz="2800" dirty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</a:t>
            </a:r>
            <a:r>
              <a:rPr lang="en-US" sz="2800" dirty="0">
                <a:solidFill>
                  <a:srgbClr val="000000"/>
                </a:solidFill>
                <a:cs typeface="Times New Roman" pitchFamily="18" charset="0"/>
              </a:rPr>
              <a:t> (</a:t>
            </a:r>
            <a:r>
              <a:rPr lang="en-US" sz="2800" i="1" dirty="0" err="1">
                <a:solidFill>
                  <a:srgbClr val="000000"/>
                </a:solidFill>
                <a:cs typeface="Times New Roman" pitchFamily="18" charset="0"/>
              </a:rPr>
              <a:t>M</a:t>
            </a:r>
            <a:r>
              <a:rPr lang="en-US" sz="2800" i="1" baseline="-30000" dirty="0" err="1">
                <a:solidFill>
                  <a:srgbClr val="000000"/>
                </a:solidFill>
                <a:cs typeface="Times New Roman" pitchFamily="18" charset="0"/>
              </a:rPr>
              <a:t>j</a:t>
            </a:r>
            <a:r>
              <a:rPr lang="en-US" sz="2800" dirty="0">
                <a:solidFill>
                  <a:srgbClr val="000000"/>
                </a:solidFill>
                <a:cs typeface="Times New Roman" pitchFamily="18" charset="0"/>
              </a:rPr>
              <a:t> - </a:t>
            </a:r>
            <a:r>
              <a:rPr lang="en-US" sz="2800" i="1" dirty="0">
                <a:solidFill>
                  <a:srgbClr val="000000"/>
                </a:solidFill>
                <a:cs typeface="Times New Roman" pitchFamily="18" charset="0"/>
              </a:rPr>
              <a:t>GM</a:t>
            </a:r>
            <a:r>
              <a:rPr lang="en-US" sz="2800" dirty="0">
                <a:solidFill>
                  <a:srgbClr val="000000"/>
                </a:solidFill>
                <a:cs typeface="Times New Roman" pitchFamily="18" charset="0"/>
              </a:rPr>
              <a:t>)</a:t>
            </a:r>
            <a:r>
              <a:rPr lang="en-US" sz="2800" baseline="30000" dirty="0">
                <a:solidFill>
                  <a:srgbClr val="000000"/>
                </a:solidFill>
                <a:cs typeface="Times New Roman" pitchFamily="18" charset="0"/>
              </a:rPr>
              <a:t>2</a:t>
            </a:r>
            <a:r>
              <a:rPr lang="en-US" sz="2800" dirty="0">
                <a:solidFill>
                  <a:srgbClr val="000000"/>
                </a:solidFill>
                <a:cs typeface="Times New Roman" pitchFamily="18" charset="0"/>
              </a:rPr>
              <a:t> with equal </a:t>
            </a:r>
            <a:r>
              <a:rPr lang="en-US" sz="2800" i="1" dirty="0">
                <a:solidFill>
                  <a:srgbClr val="000000"/>
                </a:solidFill>
                <a:cs typeface="Times New Roman" pitchFamily="18" charset="0"/>
              </a:rPr>
              <a:t>n</a:t>
            </a:r>
            <a:r>
              <a:rPr lang="en-US" sz="2800" dirty="0">
                <a:solidFill>
                  <a:srgbClr val="000000"/>
                </a:solidFill>
                <a:cs typeface="Times New Roman" pitchFamily="18" charset="0"/>
              </a:rPr>
              <a:t>’s</a:t>
            </a:r>
            <a:br>
              <a:rPr lang="en-US" sz="2800" dirty="0">
                <a:solidFill>
                  <a:srgbClr val="000000"/>
                </a:solidFill>
                <a:cs typeface="Times New Roman" pitchFamily="18" charset="0"/>
              </a:rPr>
            </a:br>
            <a:br>
              <a:rPr lang="en-US" sz="2800" dirty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sz="2800" dirty="0"/>
              <a:t> </a:t>
            </a:r>
            <a:r>
              <a:rPr lang="en-US" sz="2800" dirty="0">
                <a:solidFill>
                  <a:srgbClr val="000000"/>
                </a:solidFill>
                <a:cs typeface="Times New Roman" pitchFamily="18" charset="0"/>
              </a:rPr>
              <a:t>= 5[(2 - 5)</a:t>
            </a:r>
            <a:r>
              <a:rPr lang="en-US" sz="2800" baseline="30000" dirty="0">
                <a:solidFill>
                  <a:srgbClr val="000000"/>
                </a:solidFill>
                <a:cs typeface="Times New Roman" pitchFamily="18" charset="0"/>
              </a:rPr>
              <a:t>2</a:t>
            </a:r>
            <a:r>
              <a:rPr lang="en-US" sz="2800" dirty="0">
                <a:solidFill>
                  <a:srgbClr val="000000"/>
                </a:solidFill>
                <a:cs typeface="Times New Roman" pitchFamily="18" charset="0"/>
              </a:rPr>
              <a:t> + (3 - 5)</a:t>
            </a:r>
            <a:r>
              <a:rPr lang="en-US" sz="2800" baseline="30000" dirty="0">
                <a:solidFill>
                  <a:srgbClr val="000000"/>
                </a:solidFill>
                <a:cs typeface="Times New Roman" pitchFamily="18" charset="0"/>
              </a:rPr>
              <a:t>2</a:t>
            </a:r>
            <a:r>
              <a:rPr lang="en-US" sz="2800" dirty="0">
                <a:solidFill>
                  <a:srgbClr val="000000"/>
                </a:solidFill>
                <a:cs typeface="Times New Roman" pitchFamily="18" charset="0"/>
              </a:rPr>
              <a:t> + (7 - 5)</a:t>
            </a:r>
            <a:r>
              <a:rPr lang="en-US" sz="2800" baseline="30000" dirty="0">
                <a:solidFill>
                  <a:srgbClr val="000000"/>
                </a:solidFill>
                <a:cs typeface="Times New Roman" pitchFamily="18" charset="0"/>
              </a:rPr>
              <a:t>2</a:t>
            </a:r>
            <a:r>
              <a:rPr lang="en-US" sz="2800" dirty="0">
                <a:solidFill>
                  <a:srgbClr val="000000"/>
                </a:solidFill>
                <a:cs typeface="Times New Roman" pitchFamily="18" charset="0"/>
              </a:rPr>
              <a:t> + (8 - 5)</a:t>
            </a:r>
            <a:r>
              <a:rPr lang="en-US" sz="2800" baseline="30000" dirty="0">
                <a:solidFill>
                  <a:srgbClr val="000000"/>
                </a:solidFill>
                <a:cs typeface="Times New Roman" pitchFamily="18" charset="0"/>
              </a:rPr>
              <a:t>2</a:t>
            </a:r>
            <a:r>
              <a:rPr lang="en-US" sz="2800" dirty="0">
                <a:solidFill>
                  <a:srgbClr val="000000"/>
                </a:solidFill>
                <a:cs typeface="Times New Roman" pitchFamily="18" charset="0"/>
              </a:rPr>
              <a:t>] = 130.</a:t>
            </a:r>
            <a:r>
              <a:rPr lang="en-US" sz="2800" dirty="0"/>
              <a:t>  </a:t>
            </a:r>
          </a:p>
          <a:p>
            <a:pPr eaLnBrk="1" hangingPunct="1">
              <a:spcBef>
                <a:spcPct val="10000"/>
              </a:spcBef>
              <a:spcAft>
                <a:spcPct val="10000"/>
              </a:spcAft>
            </a:pPr>
            <a:r>
              <a:rPr lang="en-US" sz="2800" b="1" i="1" dirty="0">
                <a:solidFill>
                  <a:srgbClr val="000000"/>
                </a:solidFill>
                <a:cs typeface="Times New Roman" pitchFamily="18" charset="0"/>
              </a:rPr>
              <a:t>SSE</a:t>
            </a:r>
            <a:r>
              <a:rPr lang="en-US" sz="2800" b="1" dirty="0">
                <a:solidFill>
                  <a:srgbClr val="000000"/>
                </a:solidFill>
                <a:cs typeface="Times New Roman" pitchFamily="18" charset="0"/>
              </a:rPr>
              <a:t> = </a:t>
            </a:r>
            <a:r>
              <a:rPr lang="en-US" sz="2800" b="1" dirty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</a:t>
            </a:r>
            <a:r>
              <a:rPr lang="en-US" sz="2800" b="1" dirty="0">
                <a:solidFill>
                  <a:srgbClr val="000000"/>
                </a:solidFill>
                <a:cs typeface="Times New Roman" pitchFamily="18" charset="0"/>
              </a:rPr>
              <a:t> (</a:t>
            </a:r>
            <a:r>
              <a:rPr lang="en-US" sz="2800" b="1" dirty="0" err="1">
                <a:solidFill>
                  <a:srgbClr val="000000"/>
                </a:solidFill>
                <a:cs typeface="Times New Roman" pitchFamily="18" charset="0"/>
              </a:rPr>
              <a:t>Y</a:t>
            </a:r>
            <a:r>
              <a:rPr lang="en-US" sz="2800" b="1" baseline="-30000" dirty="0" err="1">
                <a:solidFill>
                  <a:srgbClr val="000000"/>
                </a:solidFill>
                <a:cs typeface="Times New Roman" pitchFamily="18" charset="0"/>
              </a:rPr>
              <a:t>ij</a:t>
            </a:r>
            <a:r>
              <a:rPr lang="en-US" sz="2800" b="1" dirty="0">
                <a:solidFill>
                  <a:srgbClr val="000000"/>
                </a:solidFill>
                <a:cs typeface="Times New Roman" pitchFamily="18" charset="0"/>
              </a:rPr>
              <a:t> - </a:t>
            </a:r>
            <a:r>
              <a:rPr lang="en-US" sz="2800" b="1" i="1" dirty="0" err="1">
                <a:solidFill>
                  <a:srgbClr val="000000"/>
                </a:solidFill>
                <a:cs typeface="Times New Roman" pitchFamily="18" charset="0"/>
              </a:rPr>
              <a:t>M</a:t>
            </a:r>
            <a:r>
              <a:rPr lang="en-US" sz="2800" b="1" i="1" baseline="-30000" dirty="0" err="1">
                <a:solidFill>
                  <a:srgbClr val="000000"/>
                </a:solidFill>
                <a:cs typeface="Times New Roman" pitchFamily="18" charset="0"/>
              </a:rPr>
              <a:t>j</a:t>
            </a:r>
            <a:r>
              <a:rPr lang="en-US" sz="2800" b="1" dirty="0">
                <a:solidFill>
                  <a:srgbClr val="000000"/>
                </a:solidFill>
                <a:cs typeface="Times New Roman" pitchFamily="18" charset="0"/>
              </a:rPr>
              <a:t>)</a:t>
            </a:r>
            <a:r>
              <a:rPr lang="en-US" sz="2800" b="1" baseline="30000" dirty="0">
                <a:solidFill>
                  <a:srgbClr val="000000"/>
                </a:solidFill>
                <a:cs typeface="Times New Roman" pitchFamily="18" charset="0"/>
              </a:rPr>
              <a:t>2</a:t>
            </a:r>
            <a:br>
              <a:rPr lang="en-US" sz="2800" baseline="30000" dirty="0">
                <a:solidFill>
                  <a:srgbClr val="000000"/>
                </a:solidFill>
                <a:cs typeface="Times New Roman" pitchFamily="18" charset="0"/>
              </a:rPr>
            </a:br>
            <a:br>
              <a:rPr lang="en-US" sz="2800" baseline="30000" dirty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sz="2800" dirty="0">
                <a:solidFill>
                  <a:srgbClr val="000000"/>
                </a:solidFill>
                <a:cs typeface="Times New Roman" pitchFamily="18" charset="0"/>
              </a:rPr>
              <a:t>= (1 - 2)</a:t>
            </a:r>
            <a:r>
              <a:rPr lang="en-US" sz="2800" baseline="30000" dirty="0">
                <a:solidFill>
                  <a:srgbClr val="000000"/>
                </a:solidFill>
                <a:cs typeface="Times New Roman" pitchFamily="18" charset="0"/>
              </a:rPr>
              <a:t>2</a:t>
            </a:r>
            <a:r>
              <a:rPr lang="en-US" sz="2800" dirty="0">
                <a:solidFill>
                  <a:srgbClr val="000000"/>
                </a:solidFill>
                <a:cs typeface="Times New Roman" pitchFamily="18" charset="0"/>
              </a:rPr>
              <a:t> + (2 - 2)</a:t>
            </a:r>
            <a:r>
              <a:rPr lang="en-US" sz="2800" baseline="30000" dirty="0">
                <a:solidFill>
                  <a:srgbClr val="000000"/>
                </a:solidFill>
                <a:cs typeface="Times New Roman" pitchFamily="18" charset="0"/>
              </a:rPr>
              <a:t>2</a:t>
            </a:r>
            <a:r>
              <a:rPr lang="en-US" sz="2800" dirty="0">
                <a:solidFill>
                  <a:srgbClr val="000000"/>
                </a:solidFill>
                <a:cs typeface="Times New Roman" pitchFamily="18" charset="0"/>
              </a:rPr>
              <a:t> + .... + (9 - 8)</a:t>
            </a:r>
            <a:r>
              <a:rPr lang="en-US" sz="2800" baseline="30000" dirty="0">
                <a:solidFill>
                  <a:srgbClr val="000000"/>
                </a:solidFill>
                <a:cs typeface="Times New Roman" pitchFamily="18" charset="0"/>
              </a:rPr>
              <a:t>2</a:t>
            </a:r>
            <a:r>
              <a:rPr lang="en-US" sz="2800" dirty="0">
                <a:solidFill>
                  <a:srgbClr val="000000"/>
                </a:solidFill>
                <a:cs typeface="Times New Roman" pitchFamily="18" charset="0"/>
              </a:rPr>
              <a:t> = 8.</a:t>
            </a:r>
            <a:r>
              <a:rPr lang="en-US" sz="2800" dirty="0"/>
              <a:t>  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>
                <a:solidFill>
                  <a:srgbClr val="7030A0"/>
                </a:solidFill>
              </a:rPr>
              <a:t>Computational Method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dirty="0">
              <a:solidFill>
                <a:srgbClr val="000000"/>
              </a:solidFill>
              <a:cs typeface="Times New Roman" pitchFamily="18" charset="0"/>
            </a:endParaRPr>
          </a:p>
          <a:p>
            <a:pPr eaLnBrk="1" hangingPunct="1">
              <a:buFontTx/>
              <a:buNone/>
            </a:pPr>
            <a:r>
              <a:rPr lang="en-US" dirty="0">
                <a:solidFill>
                  <a:srgbClr val="000000"/>
                </a:solidFill>
                <a:cs typeface="Times New Roman" pitchFamily="18" charset="0"/>
              </a:rPr>
              <a:t>= (1 + 4 + 4 +.....+ 81) - [(1 + 2 + 2 +.....+ 9)</a:t>
            </a:r>
            <a:r>
              <a:rPr lang="en-US" baseline="30000" dirty="0">
                <a:solidFill>
                  <a:srgbClr val="000000"/>
                </a:solidFill>
                <a:cs typeface="Times New Roman" pitchFamily="18" charset="0"/>
              </a:rPr>
              <a:t>2</a:t>
            </a:r>
            <a:r>
              <a:rPr lang="en-US" dirty="0">
                <a:solidFill>
                  <a:srgbClr val="000000"/>
                </a:solidFill>
                <a:cs typeface="Times New Roman" pitchFamily="18" charset="0"/>
              </a:rPr>
              <a:t>] </a:t>
            </a:r>
            <a:r>
              <a:rPr lang="en-US" dirty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</a:t>
            </a:r>
            <a:r>
              <a:rPr lang="en-US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i="1" dirty="0">
                <a:solidFill>
                  <a:srgbClr val="000000"/>
                </a:solidFill>
                <a:cs typeface="Times New Roman" pitchFamily="18" charset="0"/>
              </a:rPr>
              <a:t>N</a:t>
            </a:r>
            <a:r>
              <a:rPr lang="en-US" dirty="0">
                <a:solidFill>
                  <a:srgbClr val="000000"/>
                </a:solidFill>
                <a:cs typeface="Times New Roman" pitchFamily="18" charset="0"/>
              </a:rPr>
              <a:t> = 638 - (100)</a:t>
            </a:r>
            <a:r>
              <a:rPr lang="en-US" baseline="30000" dirty="0">
                <a:solidFill>
                  <a:srgbClr val="000000"/>
                </a:solidFill>
                <a:cs typeface="Times New Roman" pitchFamily="18" charset="0"/>
              </a:rPr>
              <a:t>2</a:t>
            </a:r>
            <a:r>
              <a:rPr lang="en-US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dirty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</a:t>
            </a:r>
            <a:r>
              <a:rPr lang="en-US" dirty="0">
                <a:solidFill>
                  <a:srgbClr val="000000"/>
                </a:solidFill>
                <a:cs typeface="Times New Roman" pitchFamily="18" charset="0"/>
              </a:rPr>
              <a:t> 20 = 138</a:t>
            </a:r>
            <a:r>
              <a:rPr lang="en-US" dirty="0"/>
              <a:t>.</a:t>
            </a:r>
          </a:p>
          <a:p>
            <a:pPr eaLnBrk="1" hangingPunct="1">
              <a:buFontTx/>
              <a:buNone/>
            </a:pPr>
            <a:endParaRPr lang="en-US" dirty="0"/>
          </a:p>
          <a:p>
            <a:pPr eaLnBrk="1" hangingPunct="1">
              <a:buFontTx/>
              <a:buNone/>
            </a:pPr>
            <a:endParaRPr lang="en-US" dirty="0"/>
          </a:p>
          <a:p>
            <a:pPr eaLnBrk="1" hangingPunct="1">
              <a:buFontTx/>
              <a:buNone/>
            </a:pPr>
            <a:r>
              <a:rPr lang="en-US" dirty="0">
                <a:solidFill>
                  <a:srgbClr val="000000"/>
                </a:solidFill>
                <a:cs typeface="Times New Roman" pitchFamily="18" charset="0"/>
              </a:rPr>
              <a:t>= [10</a:t>
            </a:r>
            <a:r>
              <a:rPr lang="en-US" baseline="30000" dirty="0">
                <a:solidFill>
                  <a:srgbClr val="000000"/>
                </a:solidFill>
                <a:cs typeface="Times New Roman" pitchFamily="18" charset="0"/>
              </a:rPr>
              <a:t>2</a:t>
            </a:r>
            <a:r>
              <a:rPr lang="en-US" dirty="0">
                <a:solidFill>
                  <a:srgbClr val="000000"/>
                </a:solidFill>
                <a:cs typeface="Times New Roman" pitchFamily="18" charset="0"/>
              </a:rPr>
              <a:t> + 15</a:t>
            </a:r>
            <a:r>
              <a:rPr lang="en-US" baseline="30000" dirty="0">
                <a:solidFill>
                  <a:srgbClr val="000000"/>
                </a:solidFill>
                <a:cs typeface="Times New Roman" pitchFamily="18" charset="0"/>
              </a:rPr>
              <a:t>2</a:t>
            </a:r>
            <a:r>
              <a:rPr lang="en-US" dirty="0">
                <a:solidFill>
                  <a:srgbClr val="000000"/>
                </a:solidFill>
                <a:cs typeface="Times New Roman" pitchFamily="18" charset="0"/>
              </a:rPr>
              <a:t> + 35</a:t>
            </a:r>
            <a:r>
              <a:rPr lang="en-US" baseline="30000" dirty="0">
                <a:solidFill>
                  <a:srgbClr val="000000"/>
                </a:solidFill>
                <a:cs typeface="Times New Roman" pitchFamily="18" charset="0"/>
              </a:rPr>
              <a:t>2</a:t>
            </a:r>
            <a:r>
              <a:rPr lang="en-US" dirty="0">
                <a:solidFill>
                  <a:srgbClr val="000000"/>
                </a:solidFill>
                <a:cs typeface="Times New Roman" pitchFamily="18" charset="0"/>
              </a:rPr>
              <a:t> + 40</a:t>
            </a:r>
            <a:r>
              <a:rPr lang="en-US" baseline="30000" dirty="0">
                <a:solidFill>
                  <a:srgbClr val="000000"/>
                </a:solidFill>
                <a:cs typeface="Times New Roman" pitchFamily="18" charset="0"/>
              </a:rPr>
              <a:t>2</a:t>
            </a:r>
            <a:r>
              <a:rPr lang="en-US" dirty="0">
                <a:solidFill>
                  <a:srgbClr val="000000"/>
                </a:solidFill>
                <a:cs typeface="Times New Roman" pitchFamily="18" charset="0"/>
              </a:rPr>
              <a:t>] </a:t>
            </a:r>
            <a:r>
              <a:rPr lang="en-US" dirty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</a:t>
            </a:r>
            <a:r>
              <a:rPr lang="en-US" dirty="0">
                <a:solidFill>
                  <a:srgbClr val="000000"/>
                </a:solidFill>
                <a:cs typeface="Times New Roman" pitchFamily="18" charset="0"/>
              </a:rPr>
              <a:t> 5 - (100)</a:t>
            </a:r>
            <a:r>
              <a:rPr lang="en-US" baseline="30000" dirty="0">
                <a:solidFill>
                  <a:srgbClr val="000000"/>
                </a:solidFill>
                <a:cs typeface="Times New Roman" pitchFamily="18" charset="0"/>
              </a:rPr>
              <a:t>2</a:t>
            </a:r>
            <a:r>
              <a:rPr lang="en-US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dirty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</a:t>
            </a:r>
            <a:r>
              <a:rPr lang="en-US" dirty="0">
                <a:solidFill>
                  <a:srgbClr val="000000"/>
                </a:solidFill>
                <a:cs typeface="Times New Roman" pitchFamily="18" charset="0"/>
              </a:rPr>
              <a:t> 20 = 130.</a:t>
            </a:r>
          </a:p>
          <a:p>
            <a:pPr eaLnBrk="1" hangingPunct="1">
              <a:buFontTx/>
              <a:buNone/>
            </a:pPr>
            <a:r>
              <a:rPr lang="en-US" i="1" dirty="0">
                <a:solidFill>
                  <a:srgbClr val="000000"/>
                </a:solidFill>
                <a:cs typeface="Times New Roman" pitchFamily="18" charset="0"/>
              </a:rPr>
              <a:t>SSE</a:t>
            </a:r>
            <a:r>
              <a:rPr lang="en-US" dirty="0">
                <a:solidFill>
                  <a:srgbClr val="000000"/>
                </a:solidFill>
                <a:cs typeface="Times New Roman" pitchFamily="18" charset="0"/>
              </a:rPr>
              <a:t> = </a:t>
            </a:r>
            <a:r>
              <a:rPr lang="en-US" i="1" dirty="0">
                <a:solidFill>
                  <a:srgbClr val="000000"/>
                </a:solidFill>
                <a:cs typeface="Times New Roman" pitchFamily="18" charset="0"/>
              </a:rPr>
              <a:t>SS</a:t>
            </a:r>
            <a:r>
              <a:rPr lang="en-US" i="1" baseline="-30000" dirty="0">
                <a:solidFill>
                  <a:srgbClr val="000000"/>
                </a:solidFill>
                <a:cs typeface="Times New Roman" pitchFamily="18" charset="0"/>
              </a:rPr>
              <a:t>TOT</a:t>
            </a:r>
            <a:r>
              <a:rPr lang="en-US" dirty="0">
                <a:solidFill>
                  <a:srgbClr val="000000"/>
                </a:solidFill>
                <a:cs typeface="Times New Roman" pitchFamily="18" charset="0"/>
              </a:rPr>
              <a:t> – </a:t>
            </a:r>
            <a:r>
              <a:rPr lang="en-US" i="1" dirty="0">
                <a:solidFill>
                  <a:srgbClr val="000000"/>
                </a:solidFill>
                <a:cs typeface="Times New Roman" pitchFamily="18" charset="0"/>
              </a:rPr>
              <a:t>SS</a:t>
            </a:r>
            <a:r>
              <a:rPr lang="en-US" i="1" baseline="-30000" dirty="0">
                <a:solidFill>
                  <a:srgbClr val="000000"/>
                </a:solidFill>
                <a:cs typeface="Times New Roman" pitchFamily="18" charset="0"/>
              </a:rPr>
              <a:t>A</a:t>
            </a:r>
            <a:r>
              <a:rPr lang="en-US" dirty="0">
                <a:solidFill>
                  <a:srgbClr val="000000"/>
                </a:solidFill>
                <a:cs typeface="Times New Roman" pitchFamily="18" charset="0"/>
              </a:rPr>
              <a:t> = </a:t>
            </a:r>
            <a:r>
              <a:rPr lang="en-US" dirty="0"/>
              <a:t>138 - 130 = 8. </a:t>
            </a:r>
          </a:p>
        </p:txBody>
      </p:sp>
      <p:sp>
        <p:nvSpPr>
          <p:cNvPr id="512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6388" name="Object 4"/>
          <p:cNvGraphicFramePr>
            <a:graphicFrameLocks noChangeAspect="1"/>
          </p:cNvGraphicFramePr>
          <p:nvPr/>
        </p:nvGraphicFramePr>
        <p:xfrm>
          <a:off x="1219200" y="1295400"/>
          <a:ext cx="2952750" cy="969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90" name="Equation" r:id="rId3" imgW="1269720" imgH="419040" progId="Equation.3">
                  <p:embed/>
                </p:oleObj>
              </mc:Choice>
              <mc:Fallback>
                <p:oleObj name="Equation" r:id="rId3" imgW="1269720" imgH="4190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1295400"/>
                        <a:ext cx="2952750" cy="9699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8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6390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97975702"/>
              </p:ext>
            </p:extLst>
          </p:nvPr>
        </p:nvGraphicFramePr>
        <p:xfrm>
          <a:off x="660400" y="3340100"/>
          <a:ext cx="2373313" cy="950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91" name="Equation" r:id="rId5" imgW="1193760" imgH="482400" progId="Equation.3">
                  <p:embed/>
                </p:oleObj>
              </mc:Choice>
              <mc:Fallback>
                <p:oleObj name="Equation" r:id="rId5" imgW="1193760" imgH="4824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0400" y="3340100"/>
                        <a:ext cx="2373313" cy="9509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9" name="Rectangle 9"/>
          <p:cNvSpPr>
            <a:spLocks noChangeArrowheads="1"/>
          </p:cNvSpPr>
          <p:nvPr/>
        </p:nvSpPr>
        <p:spPr bwMode="auto">
          <a:xfrm>
            <a:off x="0" y="32194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6392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24463608"/>
              </p:ext>
            </p:extLst>
          </p:nvPr>
        </p:nvGraphicFramePr>
        <p:xfrm>
          <a:off x="4467225" y="3338513"/>
          <a:ext cx="2516188" cy="952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92" name="Equation" r:id="rId7" imgW="1143000" imgH="431640" progId="Equation.3">
                  <p:embed/>
                </p:oleObj>
              </mc:Choice>
              <mc:Fallback>
                <p:oleObj name="Equation" r:id="rId7" imgW="1143000" imgH="43164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67225" y="3338513"/>
                        <a:ext cx="2516188" cy="952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pPr eaLnBrk="1" hangingPunct="1"/>
            <a:r>
              <a:rPr lang="en-US" b="1" dirty="0">
                <a:solidFill>
                  <a:srgbClr val="7030A0"/>
                </a:solidFill>
              </a:rPr>
              <a:t>Source Table</a:t>
            </a:r>
          </a:p>
        </p:txBody>
      </p:sp>
      <p:graphicFrame>
        <p:nvGraphicFramePr>
          <p:cNvPr id="6146" name="Object 6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25818207"/>
              </p:ext>
            </p:extLst>
          </p:nvPr>
        </p:nvGraphicFramePr>
        <p:xfrm>
          <a:off x="-6350" y="2590800"/>
          <a:ext cx="9150350" cy="1909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8" name="Document" r:id="rId3" imgW="6105129" imgH="1272608" progId="Word.Document.8">
                  <p:embed/>
                </p:oleObj>
              </mc:Choice>
              <mc:Fallback>
                <p:oleObj name="Document" r:id="rId3" imgW="6105129" imgH="1272608" progId="Word.Document.8">
                  <p:embed/>
                  <p:pic>
                    <p:nvPicPr>
                      <p:cNvPr id="0" name="Object 6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6350" y="2590800"/>
                        <a:ext cx="9150350" cy="1909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solidFill>
                  <a:srgbClr val="7030A0"/>
                </a:solidFill>
              </a:rPr>
              <a:t>Violations of Assumptions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Check boxplots, histograms, stem &amp; leaf</a:t>
            </a:r>
          </a:p>
          <a:p>
            <a:pPr eaLnBrk="1" hangingPunct="1"/>
            <a:r>
              <a:rPr lang="en-US" dirty="0"/>
              <a:t>Compare mean to median</a:t>
            </a:r>
          </a:p>
          <a:p>
            <a:pPr eaLnBrk="1" hangingPunct="1"/>
            <a:r>
              <a:rPr lang="en-US" dirty="0"/>
              <a:t>Compute </a:t>
            </a:r>
            <a:r>
              <a:rPr lang="en-US" i="1" dirty="0"/>
              <a:t>g</a:t>
            </a:r>
            <a:r>
              <a:rPr lang="en-US" i="1" baseline="-25000" dirty="0"/>
              <a:t>1</a:t>
            </a:r>
            <a:r>
              <a:rPr lang="en-US" dirty="0"/>
              <a:t> (</a:t>
            </a:r>
            <a:r>
              <a:rPr lang="en-US" dirty="0" err="1"/>
              <a:t>skewness</a:t>
            </a:r>
            <a:r>
              <a:rPr lang="en-US" dirty="0"/>
              <a:t>) and </a:t>
            </a:r>
            <a:r>
              <a:rPr lang="en-US" i="1" dirty="0"/>
              <a:t>g</a:t>
            </a:r>
            <a:r>
              <a:rPr lang="en-US" i="1" baseline="-25000" dirty="0"/>
              <a:t>2</a:t>
            </a:r>
            <a:r>
              <a:rPr lang="en-US" dirty="0"/>
              <a:t> (kurtosis)</a:t>
            </a:r>
          </a:p>
          <a:p>
            <a:pPr eaLnBrk="1" hangingPunct="1"/>
            <a:r>
              <a:rPr lang="en-US" dirty="0"/>
              <a:t> Kolmogorov-Smirnov</a:t>
            </a:r>
          </a:p>
          <a:p>
            <a:pPr eaLnBrk="1" hangingPunct="1"/>
            <a:r>
              <a:rPr lang="en-US" i="1" dirty="0" err="1"/>
              <a:t>F</a:t>
            </a:r>
            <a:r>
              <a:rPr lang="en-US" i="1" baseline="-25000" dirty="0" err="1"/>
              <a:t>max</a:t>
            </a:r>
            <a:r>
              <a:rPr lang="en-US" baseline="-25000" dirty="0"/>
              <a:t> </a:t>
            </a:r>
            <a:r>
              <a:rPr lang="en-US" dirty="0"/>
              <a:t>&gt; 4 or 5 ?</a:t>
            </a:r>
          </a:p>
          <a:p>
            <a:pPr eaLnBrk="1" hangingPunct="1"/>
            <a:r>
              <a:rPr lang="en-US" dirty="0"/>
              <a:t>Screen for outliers</a:t>
            </a:r>
          </a:p>
          <a:p>
            <a:pPr eaLnBrk="1" hangingPunct="1"/>
            <a:r>
              <a:rPr lang="en-US" dirty="0"/>
              <a:t>Data transformations, nonparametric tests</a:t>
            </a:r>
          </a:p>
          <a:p>
            <a:pPr eaLnBrk="1" hangingPunct="1"/>
            <a:r>
              <a:rPr lang="en-US" dirty="0"/>
              <a:t>Resampling statistics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solidFill>
                  <a:srgbClr val="7030A0"/>
                </a:solidFill>
              </a:rPr>
              <a:t>Reducing </a:t>
            </a:r>
            <a:r>
              <a:rPr lang="en-US" dirty="0" err="1">
                <a:solidFill>
                  <a:srgbClr val="7030A0"/>
                </a:solidFill>
              </a:rPr>
              <a:t>Skewness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Positive</a:t>
            </a:r>
          </a:p>
          <a:p>
            <a:pPr lvl="1" eaLnBrk="1" hangingPunct="1"/>
            <a:r>
              <a:rPr lang="en-US" dirty="0"/>
              <a:t>Square root or other root</a:t>
            </a:r>
          </a:p>
          <a:p>
            <a:pPr lvl="1" eaLnBrk="1" hangingPunct="1"/>
            <a:r>
              <a:rPr lang="en-US" dirty="0"/>
              <a:t>Log</a:t>
            </a:r>
          </a:p>
          <a:p>
            <a:pPr lvl="1" eaLnBrk="1" hangingPunct="1"/>
            <a:r>
              <a:rPr lang="en-US" dirty="0"/>
              <a:t>Reciprocal</a:t>
            </a:r>
          </a:p>
          <a:p>
            <a:pPr eaLnBrk="1" hangingPunct="1"/>
            <a:r>
              <a:rPr lang="en-US" dirty="0"/>
              <a:t>Negative</a:t>
            </a:r>
          </a:p>
          <a:p>
            <a:pPr lvl="1" eaLnBrk="1" hangingPunct="1"/>
            <a:r>
              <a:rPr lang="en-US" dirty="0"/>
              <a:t>Reflect and then one of the above</a:t>
            </a:r>
          </a:p>
          <a:p>
            <a:pPr lvl="1" eaLnBrk="1" hangingPunct="1"/>
            <a:r>
              <a:rPr lang="en-US" dirty="0"/>
              <a:t>Square or other exponent</a:t>
            </a:r>
          </a:p>
          <a:p>
            <a:pPr lvl="1" eaLnBrk="1" hangingPunct="1"/>
            <a:r>
              <a:rPr lang="en-US" dirty="0"/>
              <a:t>Inverse log</a:t>
            </a:r>
          </a:p>
          <a:p>
            <a:pPr eaLnBrk="1" hangingPunct="1"/>
            <a:r>
              <a:rPr lang="en-US" dirty="0"/>
              <a:t>Trim or </a:t>
            </a:r>
            <a:r>
              <a:rPr lang="en-US" dirty="0" err="1"/>
              <a:t>Winsorize</a:t>
            </a:r>
            <a:r>
              <a:rPr lang="en-US" dirty="0"/>
              <a:t> the samples</a:t>
            </a:r>
          </a:p>
          <a:p>
            <a:pPr lvl="1" eaLnBrk="1" hangingPunct="1"/>
            <a:endParaRPr lang="en-US" dirty="0"/>
          </a:p>
          <a:p>
            <a:pPr eaLnBrk="1" hangingPunct="1"/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>
                <a:solidFill>
                  <a:srgbClr val="7030A0"/>
                </a:solidFill>
              </a:rPr>
              <a:t>Heterogeneity of Variance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Box:  True </a:t>
            </a:r>
            <a:r>
              <a:rPr lang="en-US" i="1" dirty="0" err="1"/>
              <a:t>F</a:t>
            </a:r>
            <a:r>
              <a:rPr lang="en-US" i="1" baseline="-25000" dirty="0" err="1"/>
              <a:t>crit</a:t>
            </a:r>
            <a:r>
              <a:rPr lang="en-US" dirty="0"/>
              <a:t> is between that for</a:t>
            </a:r>
          </a:p>
          <a:p>
            <a:pPr lvl="1" eaLnBrk="1" hangingPunct="1"/>
            <a:r>
              <a:rPr lang="en-US" i="1" dirty="0" err="1"/>
              <a:t>df</a:t>
            </a:r>
            <a:r>
              <a:rPr lang="en-US" dirty="0"/>
              <a:t> =  (</a:t>
            </a:r>
            <a:r>
              <a:rPr lang="en-US" i="1" dirty="0"/>
              <a:t>k</a:t>
            </a:r>
            <a:r>
              <a:rPr lang="en-US" dirty="0"/>
              <a:t>-1), k(</a:t>
            </a:r>
            <a:r>
              <a:rPr lang="en-US" i="1" dirty="0"/>
              <a:t>n</a:t>
            </a:r>
            <a:r>
              <a:rPr lang="en-US" dirty="0"/>
              <a:t>-1) and</a:t>
            </a:r>
          </a:p>
          <a:p>
            <a:pPr lvl="1" eaLnBrk="1" hangingPunct="1"/>
            <a:r>
              <a:rPr lang="en-US" i="1" dirty="0"/>
              <a:t>df </a:t>
            </a:r>
            <a:r>
              <a:rPr lang="en-US" dirty="0"/>
              <a:t>= 1, (</a:t>
            </a:r>
            <a:r>
              <a:rPr lang="en-US" i="1" dirty="0"/>
              <a:t>n</a:t>
            </a:r>
            <a:r>
              <a:rPr lang="en-US" dirty="0"/>
              <a:t>-1)</a:t>
            </a:r>
          </a:p>
          <a:p>
            <a:pPr lvl="1" eaLnBrk="1" hangingPunct="1"/>
            <a:r>
              <a:rPr lang="en-US" i="1" dirty="0"/>
              <a:t>k</a:t>
            </a:r>
            <a:r>
              <a:rPr lang="en-US" dirty="0"/>
              <a:t> = 3, </a:t>
            </a:r>
            <a:r>
              <a:rPr lang="en-US" i="1" dirty="0"/>
              <a:t>n</a:t>
            </a:r>
            <a:r>
              <a:rPr lang="en-US" dirty="0"/>
              <a:t> = 10, </a:t>
            </a:r>
            <a:r>
              <a:rPr lang="en-US" i="1" dirty="0"/>
              <a:t>df</a:t>
            </a:r>
            <a:r>
              <a:rPr lang="en-US" dirty="0"/>
              <a:t> = 2, 27 to 1, 9</a:t>
            </a:r>
          </a:p>
          <a:p>
            <a:pPr lvl="1" eaLnBrk="1" hangingPunct="1"/>
            <a:r>
              <a:rPr lang="en-US" i="1" dirty="0"/>
              <a:t>F</a:t>
            </a:r>
            <a:r>
              <a:rPr lang="en-US" baseline="-25000" dirty="0"/>
              <a:t>.05</a:t>
            </a:r>
            <a:r>
              <a:rPr lang="en-US" dirty="0"/>
              <a:t> = 3.354 to 5.117</a:t>
            </a:r>
          </a:p>
          <a:p>
            <a:pPr eaLnBrk="1" hangingPunct="1"/>
            <a:r>
              <a:rPr lang="en-US" dirty="0"/>
              <a:t>Welch test</a:t>
            </a:r>
          </a:p>
          <a:p>
            <a:pPr eaLnBrk="1" hangingPunct="1"/>
            <a:r>
              <a:rPr lang="en-US" dirty="0"/>
              <a:t>Transformations</a:t>
            </a:r>
          </a:p>
          <a:p>
            <a:pPr lvl="1" eaLnBrk="1" hangingPunct="1"/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b="1" dirty="0">
                <a:solidFill>
                  <a:srgbClr val="7030A0"/>
                </a:solidFill>
              </a:rPr>
              <a:t>Computing ANOVA From Group Means and Variances with Unequal Sample Sizes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i="1" dirty="0"/>
          </a:p>
          <a:p>
            <a:pPr eaLnBrk="1" hangingPunct="1">
              <a:lnSpc>
                <a:spcPct val="90000"/>
              </a:lnSpc>
            </a:pPr>
            <a:endParaRPr lang="en-US" i="1" dirty="0"/>
          </a:p>
          <a:p>
            <a:pPr eaLnBrk="1" hangingPunct="1">
              <a:lnSpc>
                <a:spcPct val="90000"/>
              </a:lnSpc>
            </a:pPr>
            <a:endParaRPr lang="en-US" i="1" dirty="0"/>
          </a:p>
          <a:p>
            <a:pPr eaLnBrk="1" hangingPunct="1">
              <a:lnSpc>
                <a:spcPct val="90000"/>
              </a:lnSpc>
            </a:pPr>
            <a:endParaRPr lang="en-US" i="1" dirty="0"/>
          </a:p>
          <a:p>
            <a:pPr eaLnBrk="1" hangingPunct="1">
              <a:lnSpc>
                <a:spcPct val="90000"/>
              </a:lnSpc>
            </a:pPr>
            <a:endParaRPr lang="en-US" sz="2400" i="1" dirty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 b="1" i="1" dirty="0"/>
              <a:t>GM</a:t>
            </a:r>
            <a:r>
              <a:rPr lang="en-US" sz="1800" b="1" dirty="0"/>
              <a:t> </a:t>
            </a:r>
            <a:r>
              <a:rPr lang="en-US" sz="1800" dirty="0"/>
              <a:t>= </a:t>
            </a:r>
            <a:r>
              <a:rPr lang="en-US" sz="1800" dirty="0">
                <a:sym typeface="Symbol" pitchFamily="18" charset="2"/>
              </a:rPr>
              <a:t></a:t>
            </a:r>
            <a:r>
              <a:rPr lang="en-US" sz="1800" dirty="0"/>
              <a:t> </a:t>
            </a:r>
            <a:r>
              <a:rPr lang="en-US" sz="1800" i="1" dirty="0" err="1"/>
              <a:t>p</a:t>
            </a:r>
            <a:r>
              <a:rPr lang="en-US" sz="1800" i="1" baseline="-25000" dirty="0" err="1"/>
              <a:t>j</a:t>
            </a:r>
            <a:r>
              <a:rPr lang="en-US" sz="1800" dirty="0"/>
              <a:t> </a:t>
            </a:r>
            <a:r>
              <a:rPr lang="en-US" sz="1800" i="1" dirty="0" err="1"/>
              <a:t>M</a:t>
            </a:r>
            <a:r>
              <a:rPr lang="en-US" sz="1800" i="1" baseline="-25000" dirty="0" err="1"/>
              <a:t>j</a:t>
            </a:r>
            <a:r>
              <a:rPr lang="en-US" sz="1800" dirty="0"/>
              <a:t> =.2556(4.85) + .2331(4.61) + .2707(4.61) + .2406(4.38) = 4.616.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 b="1" dirty="0">
                <a:solidFill>
                  <a:srgbClr val="000000"/>
                </a:solidFill>
                <a:cs typeface="Times New Roman" pitchFamily="18" charset="0"/>
              </a:rPr>
              <a:t>Among Groups </a:t>
            </a:r>
            <a:r>
              <a:rPr lang="en-US" sz="1800" b="1" i="1" dirty="0">
                <a:solidFill>
                  <a:srgbClr val="000000"/>
                </a:solidFill>
                <a:cs typeface="Times New Roman" pitchFamily="18" charset="0"/>
              </a:rPr>
              <a:t>SS</a:t>
            </a:r>
            <a:r>
              <a:rPr lang="en-US" sz="1800" dirty="0">
                <a:solidFill>
                  <a:srgbClr val="000000"/>
                </a:solidFill>
                <a:cs typeface="Times New Roman" pitchFamily="18" charset="0"/>
              </a:rPr>
              <a:t> =</a:t>
            </a:r>
            <a:r>
              <a:rPr lang="en-US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sz="1800" dirty="0">
                <a:solidFill>
                  <a:srgbClr val="000000"/>
                </a:solidFill>
                <a:cs typeface="Times New Roman" pitchFamily="18" charset="0"/>
              </a:rPr>
              <a:t>34(4.85 ‑ 4.616)</a:t>
            </a:r>
            <a:r>
              <a:rPr lang="en-US" sz="1800" baseline="30000" dirty="0">
                <a:solidFill>
                  <a:srgbClr val="000000"/>
                </a:solidFill>
                <a:cs typeface="Times New Roman" pitchFamily="18" charset="0"/>
              </a:rPr>
              <a:t>2</a:t>
            </a:r>
            <a:r>
              <a:rPr lang="en-US" sz="1800" dirty="0">
                <a:solidFill>
                  <a:srgbClr val="000000"/>
                </a:solidFill>
                <a:cs typeface="Times New Roman" pitchFamily="18" charset="0"/>
              </a:rPr>
              <a:t> + 31(4.61 ‑ 4.616)</a:t>
            </a:r>
            <a:r>
              <a:rPr lang="en-US" sz="1800" baseline="30000" dirty="0">
                <a:solidFill>
                  <a:srgbClr val="000000"/>
                </a:solidFill>
                <a:cs typeface="Times New Roman" pitchFamily="18" charset="0"/>
              </a:rPr>
              <a:t>2</a:t>
            </a:r>
            <a:r>
              <a:rPr lang="en-US" sz="1800" dirty="0">
                <a:solidFill>
                  <a:srgbClr val="000000"/>
                </a:solidFill>
                <a:cs typeface="Times New Roman" pitchFamily="18" charset="0"/>
              </a:rPr>
              <a:t> + 36(4.61 ‑ 4.616)</a:t>
            </a:r>
            <a:r>
              <a:rPr lang="en-US" sz="1800" baseline="30000" dirty="0">
                <a:solidFill>
                  <a:srgbClr val="000000"/>
                </a:solidFill>
                <a:cs typeface="Times New Roman" pitchFamily="18" charset="0"/>
              </a:rPr>
              <a:t>2</a:t>
            </a:r>
            <a:r>
              <a:rPr lang="en-US" sz="1800" dirty="0">
                <a:solidFill>
                  <a:srgbClr val="000000"/>
                </a:solidFill>
                <a:cs typeface="Times New Roman" pitchFamily="18" charset="0"/>
              </a:rPr>
              <a:t> + 32(4.38 ‑ 4.616)</a:t>
            </a:r>
            <a:r>
              <a:rPr lang="en-US" sz="1800" baseline="30000" dirty="0">
                <a:solidFill>
                  <a:srgbClr val="000000"/>
                </a:solidFill>
                <a:cs typeface="Times New Roman" pitchFamily="18" charset="0"/>
              </a:rPr>
              <a:t>2</a:t>
            </a:r>
            <a:r>
              <a:rPr lang="en-US" sz="1800" dirty="0">
                <a:solidFill>
                  <a:srgbClr val="000000"/>
                </a:solidFill>
                <a:cs typeface="Times New Roman" pitchFamily="18" charset="0"/>
              </a:rPr>
              <a:t> = 3.646.</a:t>
            </a:r>
            <a:r>
              <a:rPr lang="en-US" sz="1800" dirty="0"/>
              <a:t>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i="1" dirty="0"/>
              <a:t>With 3 </a:t>
            </a:r>
            <a:r>
              <a:rPr lang="en-US" sz="2400" i="1" dirty="0" err="1"/>
              <a:t>df</a:t>
            </a:r>
            <a:r>
              <a:rPr lang="en-US" sz="2400" i="1" dirty="0"/>
              <a:t>,</a:t>
            </a:r>
            <a:r>
              <a:rPr lang="en-US" sz="2400" dirty="0"/>
              <a:t> </a:t>
            </a:r>
            <a:r>
              <a:rPr lang="en-US" sz="2400" i="1" dirty="0"/>
              <a:t>MSA</a:t>
            </a:r>
            <a:r>
              <a:rPr lang="en-US" sz="2400" dirty="0"/>
              <a:t> = 1.215, and </a:t>
            </a:r>
            <a:r>
              <a:rPr lang="en-US" sz="2400" i="1" dirty="0"/>
              <a:t>F</a:t>
            </a:r>
            <a:r>
              <a:rPr lang="en-US" sz="2400" dirty="0"/>
              <a:t>(3, 129) = 2.814, </a:t>
            </a:r>
            <a:r>
              <a:rPr lang="en-US" sz="2400" i="1" dirty="0"/>
              <a:t>p</a:t>
            </a:r>
            <a:r>
              <a:rPr lang="en-US" sz="2400" dirty="0"/>
              <a:t> = .042.</a:t>
            </a:r>
            <a:r>
              <a:rPr lang="en-US" dirty="0"/>
              <a:t> </a:t>
            </a:r>
          </a:p>
        </p:txBody>
      </p:sp>
      <p:graphicFrame>
        <p:nvGraphicFramePr>
          <p:cNvPr id="7170" name="Object 4"/>
          <p:cNvGraphicFramePr>
            <a:graphicFrameLocks noGrp="1" noChangeAspect="1"/>
          </p:cNvGraphicFramePr>
          <p:nvPr>
            <p:ph idx="4294967295"/>
          </p:nvPr>
        </p:nvGraphicFramePr>
        <p:xfrm>
          <a:off x="0" y="1374775"/>
          <a:ext cx="7496175" cy="2463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37" name="Document" r:id="rId3" imgW="6119904" imgH="2010825" progId="Word.Document.8">
                  <p:embed/>
                </p:oleObj>
              </mc:Choice>
              <mc:Fallback>
                <p:oleObj name="Document" r:id="rId3" imgW="6119904" imgH="2010825" progId="Word.Documen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374775"/>
                        <a:ext cx="7496175" cy="2463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5" name="Rectangle 5"/>
          <p:cNvSpPr>
            <a:spLocks noChangeArrowheads="1"/>
          </p:cNvSpPr>
          <p:nvPr/>
        </p:nvSpPr>
        <p:spPr bwMode="auto">
          <a:xfrm>
            <a:off x="0" y="32194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7171" name="Object 6"/>
          <p:cNvGraphicFramePr>
            <a:graphicFrameLocks noChangeAspect="1"/>
          </p:cNvGraphicFramePr>
          <p:nvPr/>
        </p:nvGraphicFramePr>
        <p:xfrm>
          <a:off x="6324600" y="1524000"/>
          <a:ext cx="1133475" cy="874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38" name="Equation" r:id="rId5" imgW="545626" imgH="418737" progId="Equation.3">
                  <p:embed/>
                </p:oleObj>
              </mc:Choice>
              <mc:Fallback>
                <p:oleObj name="Equation" r:id="rId5" imgW="545626" imgH="418737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24600" y="1524000"/>
                        <a:ext cx="1133475" cy="8747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6" name="Rectangle 7"/>
          <p:cNvSpPr>
            <a:spLocks noChangeArrowheads="1"/>
          </p:cNvSpPr>
          <p:nvPr/>
        </p:nvSpPr>
        <p:spPr bwMode="auto">
          <a:xfrm>
            <a:off x="0" y="33004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46088" name="Object 8"/>
          <p:cNvGraphicFramePr>
            <a:graphicFrameLocks noChangeAspect="1"/>
          </p:cNvGraphicFramePr>
          <p:nvPr/>
        </p:nvGraphicFramePr>
        <p:xfrm>
          <a:off x="838200" y="3810000"/>
          <a:ext cx="7440613" cy="347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39" name="Equation" r:id="rId7" imgW="5499100" imgH="254000" progId="Equation.3">
                  <p:embed/>
                </p:oleObj>
              </mc:Choice>
              <mc:Fallback>
                <p:oleObj name="Equation" r:id="rId7" imgW="5499100" imgH="2540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3810000"/>
                        <a:ext cx="7440613" cy="3476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7030A0"/>
                </a:solidFill>
              </a:rPr>
              <a:t>Heterogeneity of Variance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Look at the </a:t>
            </a:r>
            <a:r>
              <a:rPr lang="en-US" i="1" dirty="0"/>
              <a:t>SD</a:t>
            </a:r>
            <a:r>
              <a:rPr lang="en-US" dirty="0"/>
              <a:t> column.  We have this problem.</a:t>
            </a:r>
          </a:p>
          <a:p>
            <a:r>
              <a:rPr lang="en-US" dirty="0"/>
              <a:t>Box (1954, see our textbook) tells us the critical (.05) value for our </a:t>
            </a:r>
            <a:r>
              <a:rPr lang="en-US" i="1" dirty="0"/>
              <a:t>F</a:t>
            </a:r>
            <a:r>
              <a:rPr lang="en-US" dirty="0"/>
              <a:t> on this problem is somewhere between </a:t>
            </a:r>
            <a:r>
              <a:rPr lang="en-US" i="1" dirty="0"/>
              <a:t>F</a:t>
            </a:r>
            <a:r>
              <a:rPr lang="en-US" dirty="0"/>
              <a:t>(1, 30) = 4.17 and </a:t>
            </a:r>
            <a:r>
              <a:rPr lang="en-US" i="1" dirty="0"/>
              <a:t>F</a:t>
            </a:r>
            <a:r>
              <a:rPr lang="en-US" dirty="0"/>
              <a:t>(3, 129) = 2.675.  Unfortunately our </a:t>
            </a:r>
            <a:r>
              <a:rPr lang="en-US" i="1" dirty="0"/>
              <a:t>F</a:t>
            </a:r>
            <a:r>
              <a:rPr lang="en-US" dirty="0"/>
              <a:t> falls in that range, so we don’t know whether or not it is significant.</a:t>
            </a:r>
          </a:p>
        </p:txBody>
      </p:sp>
    </p:spTree>
    <p:extLst>
      <p:ext uri="{BB962C8B-B14F-4D97-AF65-F5344CB8AC3E}">
        <p14:creationId xmlns:p14="http://schemas.microsoft.com/office/powerpoint/2010/main" val="397619901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7030A0"/>
                </a:solidFill>
              </a:rPr>
              <a:t>Welch ANOVA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Does not require homogeneity of variance.</a:t>
            </a:r>
          </a:p>
          <a:p>
            <a:r>
              <a:rPr lang="en-US" i="1" dirty="0"/>
              <a:t>F</a:t>
            </a:r>
            <a:r>
              <a:rPr lang="en-US" dirty="0"/>
              <a:t> and degrees of freedom are adjusted.</a:t>
            </a:r>
          </a:p>
          <a:p>
            <a:r>
              <a:rPr lang="en-US" dirty="0"/>
              <a:t>As with the separate variances </a:t>
            </a:r>
            <a:r>
              <a:rPr lang="en-US" i="1" dirty="0"/>
              <a:t>t</a:t>
            </a:r>
            <a:r>
              <a:rPr lang="en-US" dirty="0"/>
              <a:t> test.</a:t>
            </a:r>
          </a:p>
          <a:p>
            <a:r>
              <a:rPr lang="en-US" dirty="0"/>
              <a:t>See the handout for the computation.</a:t>
            </a:r>
          </a:p>
          <a:p>
            <a:r>
              <a:rPr lang="en-US" dirty="0"/>
              <a:t>SAS will do it for you.</a:t>
            </a:r>
          </a:p>
          <a:p>
            <a:r>
              <a:rPr lang="en-US" i="1"/>
              <a:t>F</a:t>
            </a:r>
            <a:r>
              <a:rPr lang="en-US"/>
              <a:t>(3, 66) = 3.910, </a:t>
            </a:r>
            <a:r>
              <a:rPr lang="en-US" i="1"/>
              <a:t>p</a:t>
            </a:r>
            <a:r>
              <a:rPr lang="en-US"/>
              <a:t> = .012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142858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>
                <a:solidFill>
                  <a:srgbClr val="7030A0"/>
                </a:solidFill>
              </a:rPr>
              <a:t>Directional Hypotheses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H</a:t>
            </a:r>
            <a:r>
              <a:rPr lang="en-US" baseline="-25000" dirty="0"/>
              <a:t>1</a:t>
            </a:r>
            <a:r>
              <a:rPr lang="en-US" dirty="0"/>
              <a:t>:  </a:t>
            </a:r>
            <a:r>
              <a:rPr lang="en-US" i="1" dirty="0"/>
              <a:t>µ</a:t>
            </a:r>
            <a:r>
              <a:rPr lang="en-US" i="1" baseline="-25000" dirty="0"/>
              <a:t>1</a:t>
            </a:r>
            <a:r>
              <a:rPr lang="en-US" dirty="0"/>
              <a:t> &gt; </a:t>
            </a:r>
            <a:r>
              <a:rPr lang="en-US" i="1" dirty="0"/>
              <a:t>µ</a:t>
            </a:r>
            <a:r>
              <a:rPr lang="en-US" i="1" baseline="-25000" dirty="0"/>
              <a:t>2</a:t>
            </a:r>
            <a:r>
              <a:rPr lang="en-US" dirty="0"/>
              <a:t> &gt; </a:t>
            </a:r>
            <a:r>
              <a:rPr lang="en-US" i="1" dirty="0"/>
              <a:t>µ</a:t>
            </a:r>
            <a:r>
              <a:rPr lang="en-US" i="1" baseline="-25000" dirty="0"/>
              <a:t>3</a:t>
            </a:r>
            <a:r>
              <a:rPr lang="en-US" dirty="0"/>
              <a:t> </a:t>
            </a:r>
          </a:p>
          <a:p>
            <a:pPr eaLnBrk="1" hangingPunct="1"/>
            <a:r>
              <a:rPr lang="en-US" dirty="0"/>
              <a:t>Obtain the usual one-tailed </a:t>
            </a:r>
            <a:r>
              <a:rPr lang="en-US" i="1" dirty="0"/>
              <a:t>p</a:t>
            </a:r>
            <a:r>
              <a:rPr lang="en-US" dirty="0"/>
              <a:t> value</a:t>
            </a:r>
          </a:p>
          <a:p>
            <a:pPr eaLnBrk="1" hangingPunct="1"/>
            <a:r>
              <a:rPr lang="en-US" dirty="0"/>
              <a:t>Divide it by</a:t>
            </a:r>
            <a:r>
              <a:rPr lang="en-US" i="1" dirty="0"/>
              <a:t> k!</a:t>
            </a:r>
          </a:p>
          <a:p>
            <a:pPr eaLnBrk="1" hangingPunct="1"/>
            <a:r>
              <a:rPr lang="en-US" dirty="0"/>
              <a:t>Of course, the predicted ordering must be observed</a:t>
            </a:r>
          </a:p>
          <a:p>
            <a:pPr eaLnBrk="1" hangingPunct="1"/>
            <a:r>
              <a:rPr lang="en-US" dirty="0"/>
              <a:t>In this case, a one-sixth tailed test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>
                <a:solidFill>
                  <a:srgbClr val="7030A0"/>
                </a:solidFill>
              </a:rPr>
              <a:t>Basic Design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Grouping variable with 2 or more levels</a:t>
            </a:r>
          </a:p>
          <a:p>
            <a:pPr eaLnBrk="1" hangingPunct="1"/>
            <a:r>
              <a:rPr lang="en-US" dirty="0"/>
              <a:t>Continuous dependent/criterion variable</a:t>
            </a:r>
          </a:p>
          <a:p>
            <a:pPr eaLnBrk="1" hangingPunct="1"/>
            <a:r>
              <a:rPr lang="en-US" i="1" dirty="0">
                <a:sym typeface="Symbol" pitchFamily="18" charset="2"/>
              </a:rPr>
              <a:t>H</a:t>
            </a:r>
            <a:r>
              <a:rPr lang="en-US" i="1" baseline="-25000" dirty="0">
                <a:sym typeface="Symbol" pitchFamily="18" charset="2"/>
              </a:rPr>
              <a:t></a:t>
            </a:r>
            <a:r>
              <a:rPr lang="en-US" i="1" dirty="0">
                <a:sym typeface="Symbol" pitchFamily="18" charset="2"/>
              </a:rPr>
              <a:t>:  </a:t>
            </a:r>
            <a:r>
              <a:rPr lang="en-US" baseline="-25000" dirty="0"/>
              <a:t>1</a:t>
            </a:r>
            <a:r>
              <a:rPr lang="en-US" dirty="0"/>
              <a:t> = </a:t>
            </a:r>
            <a:r>
              <a:rPr lang="en-US" i="1" dirty="0">
                <a:sym typeface="Symbol" pitchFamily="18" charset="2"/>
              </a:rPr>
              <a:t></a:t>
            </a:r>
            <a:r>
              <a:rPr lang="en-US" i="1" baseline="-25000" dirty="0"/>
              <a:t>2</a:t>
            </a:r>
            <a:r>
              <a:rPr lang="en-US" dirty="0"/>
              <a:t> = ... = </a:t>
            </a:r>
            <a:r>
              <a:rPr lang="en-US" i="1" dirty="0">
                <a:sym typeface="Symbol" pitchFamily="18" charset="2"/>
              </a:rPr>
              <a:t></a:t>
            </a:r>
            <a:r>
              <a:rPr lang="en-US" i="1" baseline="-25000" dirty="0"/>
              <a:t>k</a:t>
            </a:r>
            <a:endParaRPr lang="en-US" baseline="-25000" dirty="0"/>
          </a:p>
          <a:p>
            <a:pPr eaLnBrk="1" hangingPunct="1"/>
            <a:r>
              <a:rPr lang="en-US" dirty="0"/>
              <a:t>Assumptions</a:t>
            </a:r>
          </a:p>
          <a:p>
            <a:pPr lvl="1" eaLnBrk="1" hangingPunct="1"/>
            <a:r>
              <a:rPr lang="en-US" dirty="0"/>
              <a:t>Homogeneity of variance</a:t>
            </a:r>
          </a:p>
          <a:p>
            <a:pPr lvl="1" eaLnBrk="1" hangingPunct="1"/>
            <a:r>
              <a:rPr lang="en-US" dirty="0"/>
              <a:t>Normality in each population</a:t>
            </a:r>
          </a:p>
          <a:p>
            <a:pPr eaLnBrk="1" hangingPunct="1"/>
            <a:endParaRPr lang="en-US" dirty="0"/>
          </a:p>
          <a:p>
            <a:pPr eaLnBrk="1" hangingPunct="1"/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solidFill>
                  <a:srgbClr val="7030A0"/>
                </a:solidFill>
              </a:rPr>
              <a:t>Fixed, Random, Mixed Effects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A classification variable may be fixed or random</a:t>
            </a:r>
          </a:p>
          <a:p>
            <a:pPr eaLnBrk="1" hangingPunct="1"/>
            <a:r>
              <a:rPr lang="en-US" dirty="0"/>
              <a:t>In factorial ANOVA one could be fixed and another random</a:t>
            </a:r>
          </a:p>
          <a:p>
            <a:pPr eaLnBrk="1" hangingPunct="1"/>
            <a:r>
              <a:rPr lang="en-US" dirty="0"/>
              <a:t>Dose of Drug (random) x Sex of Subject (fixed)</a:t>
            </a:r>
          </a:p>
          <a:p>
            <a:pPr eaLnBrk="1" hangingPunct="1"/>
            <a:r>
              <a:rPr lang="en-US" dirty="0"/>
              <a:t>Subjects is a hidden random effects factor.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solidFill>
                  <a:srgbClr val="7030A0"/>
                </a:solidFill>
              </a:rPr>
              <a:t>ANOVA as Regression</a:t>
            </a:r>
          </a:p>
        </p:txBody>
      </p:sp>
      <p:pic>
        <p:nvPicPr>
          <p:cNvPr id="2355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057400" y="1828800"/>
            <a:ext cx="6019800" cy="4816475"/>
          </a:xfrm>
          <a:noFill/>
        </p:spPr>
      </p:pic>
      <p:sp>
        <p:nvSpPr>
          <p:cNvPr id="23556" name="TextBox 4"/>
          <p:cNvSpPr txBox="1">
            <a:spLocks noChangeArrowheads="1"/>
          </p:cNvSpPr>
          <p:nvPr/>
        </p:nvSpPr>
        <p:spPr bwMode="auto">
          <a:xfrm>
            <a:off x="685800" y="1447800"/>
            <a:ext cx="7620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i="1" dirty="0" err="1"/>
              <a:t>SS</a:t>
            </a:r>
            <a:r>
              <a:rPr lang="en-US" i="1" baseline="-25000" dirty="0" err="1"/>
              <a:t>error</a:t>
            </a:r>
            <a:r>
              <a:rPr lang="en-US" i="1" dirty="0"/>
              <a:t> = </a:t>
            </a:r>
            <a:r>
              <a:rPr lang="en-US" dirty="0">
                <a:sym typeface="Symbol" pitchFamily="18" charset="2"/>
              </a:rPr>
              <a:t>(Y-Predicted)</a:t>
            </a:r>
            <a:r>
              <a:rPr lang="en-US" baseline="30000" dirty="0">
                <a:sym typeface="Symbol" pitchFamily="18" charset="2"/>
              </a:rPr>
              <a:t>2</a:t>
            </a:r>
            <a:r>
              <a:rPr lang="en-US" dirty="0">
                <a:sym typeface="Symbol" pitchFamily="18" charset="2"/>
              </a:rPr>
              <a:t> = 137</a:t>
            </a:r>
            <a:r>
              <a:rPr lang="en-US" dirty="0"/>
              <a:t> </a:t>
            </a:r>
            <a:r>
              <a:rPr lang="en-US" i="1" dirty="0"/>
              <a:t>     </a:t>
            </a:r>
            <a:r>
              <a:rPr lang="en-US" i="1" dirty="0" err="1"/>
              <a:t>SS</a:t>
            </a:r>
            <a:r>
              <a:rPr lang="en-US" i="1" baseline="-25000" dirty="0" err="1"/>
              <a:t>regression</a:t>
            </a:r>
            <a:r>
              <a:rPr lang="en-US" i="1" dirty="0"/>
              <a:t> </a:t>
            </a:r>
            <a:r>
              <a:rPr lang="en-US" dirty="0"/>
              <a:t>= 138-137=1</a:t>
            </a:r>
            <a:r>
              <a:rPr lang="en-US" i="1" dirty="0"/>
              <a:t>, r</a:t>
            </a:r>
            <a:r>
              <a:rPr lang="en-US" i="1" baseline="30000" dirty="0"/>
              <a:t>2 </a:t>
            </a:r>
            <a:r>
              <a:rPr lang="en-US" dirty="0"/>
              <a:t>= .007</a:t>
            </a:r>
          </a:p>
        </p:txBody>
      </p:sp>
      <p:sp>
        <p:nvSpPr>
          <p:cNvPr id="23557" name="TextBox 5"/>
          <p:cNvSpPr txBox="1">
            <a:spLocks noChangeArrowheads="1"/>
          </p:cNvSpPr>
          <p:nvPr/>
        </p:nvSpPr>
        <p:spPr bwMode="auto">
          <a:xfrm>
            <a:off x="228600" y="3048000"/>
            <a:ext cx="19812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Group A = 1</a:t>
            </a:r>
            <a:br>
              <a:rPr lang="en-US"/>
            </a:br>
            <a:r>
              <a:rPr lang="en-US"/>
              <a:t>B = 4</a:t>
            </a:r>
          </a:p>
          <a:p>
            <a:pPr eaLnBrk="1" hangingPunct="1"/>
            <a:r>
              <a:rPr lang="en-US"/>
              <a:t>C = 3</a:t>
            </a:r>
          </a:p>
          <a:p>
            <a:pPr eaLnBrk="1" hangingPunct="1"/>
            <a:r>
              <a:rPr lang="en-US"/>
              <a:t>D = 2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1D3F3CF-37DF-4EEF-A3EB-7372329229EA}"/>
              </a:ext>
            </a:extLst>
          </p:cNvPr>
          <p:cNvSpPr txBox="1"/>
          <p:nvPr/>
        </p:nvSpPr>
        <p:spPr>
          <a:xfrm>
            <a:off x="685800" y="4724400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Y = a + </a:t>
            </a:r>
            <a:r>
              <a:rPr lang="en-US" dirty="0" err="1"/>
              <a:t>bG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solidFill>
                  <a:srgbClr val="7030A0"/>
                </a:solidFill>
              </a:rPr>
              <a:t>Quadratic Regression</a:t>
            </a:r>
          </a:p>
        </p:txBody>
      </p:sp>
      <p:pic>
        <p:nvPicPr>
          <p:cNvPr id="24579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419350" y="1905000"/>
            <a:ext cx="5786438" cy="4629150"/>
          </a:xfrm>
          <a:noFill/>
        </p:spPr>
      </p:pic>
      <p:sp>
        <p:nvSpPr>
          <p:cNvPr id="24580" name="Rectangle 6"/>
          <p:cNvSpPr>
            <a:spLocks noChangeArrowheads="1"/>
          </p:cNvSpPr>
          <p:nvPr/>
        </p:nvSpPr>
        <p:spPr bwMode="auto">
          <a:xfrm>
            <a:off x="381000" y="1676400"/>
            <a:ext cx="36845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i="1">
                <a:solidFill>
                  <a:srgbClr val="000000"/>
                </a:solidFill>
              </a:rPr>
              <a:t>SS</a:t>
            </a:r>
            <a:r>
              <a:rPr lang="en-US" i="1" baseline="-25000">
                <a:solidFill>
                  <a:srgbClr val="000000"/>
                </a:solidFill>
              </a:rPr>
              <a:t>regression</a:t>
            </a:r>
            <a:r>
              <a:rPr lang="en-US" i="1">
                <a:solidFill>
                  <a:srgbClr val="000000"/>
                </a:solidFill>
              </a:rPr>
              <a:t> </a:t>
            </a:r>
            <a:r>
              <a:rPr lang="en-US">
                <a:solidFill>
                  <a:srgbClr val="000000"/>
                </a:solidFill>
              </a:rPr>
              <a:t>= 126</a:t>
            </a:r>
            <a:r>
              <a:rPr lang="en-US" i="1">
                <a:solidFill>
                  <a:srgbClr val="000000"/>
                </a:solidFill>
              </a:rPr>
              <a:t>, </a:t>
            </a:r>
            <a:r>
              <a:rPr lang="en-US">
                <a:solidFill>
                  <a:srgbClr val="000000"/>
                </a:solidFill>
                <a:sym typeface="Symbol" pitchFamily="18" charset="2"/>
              </a:rPr>
              <a:t></a:t>
            </a:r>
            <a:r>
              <a:rPr lang="en-US" baseline="30000">
                <a:solidFill>
                  <a:srgbClr val="000000"/>
                </a:solidFill>
              </a:rPr>
              <a:t>2 </a:t>
            </a:r>
            <a:r>
              <a:rPr lang="en-US">
                <a:solidFill>
                  <a:srgbClr val="000000"/>
                </a:solidFill>
              </a:rPr>
              <a:t>= .913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764CB95-8131-4ECF-A6ED-05CB63216DFB}"/>
              </a:ext>
            </a:extLst>
          </p:cNvPr>
          <p:cNvSpPr txBox="1"/>
          <p:nvPr/>
        </p:nvSpPr>
        <p:spPr>
          <a:xfrm>
            <a:off x="457200" y="3045433"/>
            <a:ext cx="21145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Y = a + b</a:t>
            </a:r>
            <a:r>
              <a:rPr lang="en-US" baseline="-25000" dirty="0"/>
              <a:t>1</a:t>
            </a:r>
            <a:r>
              <a:rPr lang="en-US" dirty="0"/>
              <a:t>G + b</a:t>
            </a:r>
            <a:r>
              <a:rPr lang="en-US" baseline="-25000" dirty="0"/>
              <a:t>2</a:t>
            </a:r>
            <a:r>
              <a:rPr lang="en-US" dirty="0"/>
              <a:t>G</a:t>
            </a:r>
            <a:r>
              <a:rPr lang="en-US" baseline="30000" dirty="0"/>
              <a:t>2</a:t>
            </a: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7030A0"/>
                </a:solidFill>
              </a:rPr>
              <a:t>Cubic Regression</a:t>
            </a:r>
          </a:p>
        </p:txBody>
      </p:sp>
      <p:pic>
        <p:nvPicPr>
          <p:cNvPr id="25603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057400" y="1752600"/>
            <a:ext cx="6172200" cy="4937125"/>
          </a:xfrm>
          <a:noFill/>
        </p:spPr>
      </p:pic>
      <p:sp>
        <p:nvSpPr>
          <p:cNvPr id="25604" name="Rectangle 5"/>
          <p:cNvSpPr>
            <a:spLocks noChangeArrowheads="1"/>
          </p:cNvSpPr>
          <p:nvPr/>
        </p:nvSpPr>
        <p:spPr bwMode="auto">
          <a:xfrm>
            <a:off x="1143000" y="1447800"/>
            <a:ext cx="28987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i="1">
                <a:solidFill>
                  <a:srgbClr val="000000"/>
                </a:solidFill>
              </a:rPr>
              <a:t>SS</a:t>
            </a:r>
            <a:r>
              <a:rPr lang="en-US" i="1" baseline="-25000">
                <a:solidFill>
                  <a:srgbClr val="000000"/>
                </a:solidFill>
              </a:rPr>
              <a:t>regression</a:t>
            </a:r>
            <a:r>
              <a:rPr lang="en-US" i="1">
                <a:solidFill>
                  <a:srgbClr val="000000"/>
                </a:solidFill>
              </a:rPr>
              <a:t> </a:t>
            </a:r>
            <a:r>
              <a:rPr lang="en-US">
                <a:solidFill>
                  <a:srgbClr val="000000"/>
                </a:solidFill>
              </a:rPr>
              <a:t>= 130</a:t>
            </a:r>
            <a:r>
              <a:rPr lang="en-US" i="1">
                <a:solidFill>
                  <a:srgbClr val="000000"/>
                </a:solidFill>
              </a:rPr>
              <a:t>, </a:t>
            </a:r>
            <a:r>
              <a:rPr lang="en-US">
                <a:solidFill>
                  <a:srgbClr val="000000"/>
                </a:solidFill>
                <a:sym typeface="Symbol" pitchFamily="18" charset="2"/>
              </a:rPr>
              <a:t></a:t>
            </a:r>
            <a:r>
              <a:rPr lang="en-US" baseline="30000">
                <a:solidFill>
                  <a:srgbClr val="000000"/>
                </a:solidFill>
              </a:rPr>
              <a:t>2 </a:t>
            </a:r>
            <a:r>
              <a:rPr lang="en-US">
                <a:solidFill>
                  <a:srgbClr val="000000"/>
                </a:solidFill>
              </a:rPr>
              <a:t>= .942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FCF4AB7-C40D-4FFC-8E7C-583FE32FE459}"/>
              </a:ext>
            </a:extLst>
          </p:cNvPr>
          <p:cNvSpPr txBox="1"/>
          <p:nvPr/>
        </p:nvSpPr>
        <p:spPr>
          <a:xfrm>
            <a:off x="228600" y="2438400"/>
            <a:ext cx="2286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Y = a + b</a:t>
            </a:r>
            <a:r>
              <a:rPr lang="en-US" baseline="-25000" dirty="0"/>
              <a:t>1</a:t>
            </a:r>
            <a:r>
              <a:rPr lang="en-US" dirty="0"/>
              <a:t>G + b</a:t>
            </a:r>
            <a:r>
              <a:rPr lang="en-US" baseline="-25000" dirty="0"/>
              <a:t>2</a:t>
            </a:r>
            <a:r>
              <a:rPr lang="en-US" dirty="0"/>
              <a:t>G</a:t>
            </a:r>
            <a:r>
              <a:rPr lang="en-US" baseline="30000" dirty="0"/>
              <a:t>2</a:t>
            </a:r>
          </a:p>
          <a:p>
            <a:r>
              <a:rPr lang="en-US" dirty="0"/>
              <a:t>  + b</a:t>
            </a:r>
            <a:r>
              <a:rPr lang="en-US" baseline="-25000" dirty="0"/>
              <a:t>3</a:t>
            </a:r>
            <a:r>
              <a:rPr lang="en-US" dirty="0"/>
              <a:t>G</a:t>
            </a:r>
            <a:r>
              <a:rPr lang="en-US" baseline="30000" dirty="0"/>
              <a:t>3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>
                <a:solidFill>
                  <a:srgbClr val="7030A0"/>
                </a:solidFill>
              </a:rPr>
              <a:t>Magnitude of Effect</a:t>
            </a:r>
            <a:r>
              <a:rPr lang="en-US" dirty="0">
                <a:solidFill>
                  <a:srgbClr val="7030A0"/>
                </a:solidFill>
              </a:rPr>
              <a:t> </a:t>
            </a:r>
          </a:p>
        </p:txBody>
      </p:sp>
      <p:sp>
        <p:nvSpPr>
          <p:cNvPr id="21513" name="Rectangle 9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/>
          </a:p>
          <a:p>
            <a:pPr eaLnBrk="1" hangingPunct="1"/>
            <a:endParaRPr lang="en-US"/>
          </a:p>
          <a:p>
            <a:pPr eaLnBrk="1" hangingPunct="1"/>
            <a:endParaRPr lang="en-US"/>
          </a:p>
          <a:p>
            <a:pPr eaLnBrk="1" hangingPunct="1"/>
            <a:r>
              <a:rPr lang="en-US"/>
              <a:t>Omega Square is less biased</a:t>
            </a:r>
          </a:p>
        </p:txBody>
      </p:sp>
      <p:graphicFrame>
        <p:nvGraphicFramePr>
          <p:cNvPr id="8194" name="Object 4"/>
          <p:cNvGraphicFramePr>
            <a:graphicFrameLocks noGrp="1" noChangeAspect="1"/>
          </p:cNvGraphicFramePr>
          <p:nvPr>
            <p:ph idx="4294967295"/>
          </p:nvPr>
        </p:nvGraphicFramePr>
        <p:xfrm>
          <a:off x="1752600" y="1752600"/>
          <a:ext cx="4405313" cy="1179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9" name="Equation" r:id="rId3" imgW="1612800" imgH="431640" progId="Equation.3">
                  <p:embed/>
                </p:oleObj>
              </mc:Choice>
              <mc:Fallback>
                <p:oleObj name="Equation" r:id="rId3" imgW="1612800" imgH="4316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1752600"/>
                        <a:ext cx="4405313" cy="1179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98" name="Rectangle 7"/>
          <p:cNvSpPr>
            <a:spLocks noChangeArrowheads="1"/>
          </p:cNvSpPr>
          <p:nvPr/>
        </p:nvSpPr>
        <p:spPr bwMode="auto">
          <a:xfrm>
            <a:off x="0" y="32051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1510" name="Object 6"/>
          <p:cNvGraphicFramePr>
            <a:graphicFrameLocks noChangeAspect="1"/>
          </p:cNvGraphicFramePr>
          <p:nvPr/>
        </p:nvGraphicFramePr>
        <p:xfrm>
          <a:off x="1295400" y="4419600"/>
          <a:ext cx="5484813" cy="1077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40" name="Equation" r:id="rId5" imgW="2209680" imgH="431640" progId="Equation.3">
                  <p:embed/>
                </p:oleObj>
              </mc:Choice>
              <mc:Fallback>
                <p:oleObj name="Equation" r:id="rId5" imgW="2209680" imgH="43164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4419600"/>
                        <a:ext cx="5484813" cy="10779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7030A0"/>
                </a:solidFill>
              </a:rPr>
              <a:t>Benchmarks for </a:t>
            </a:r>
            <a:r>
              <a:rPr lang="en-US" dirty="0">
                <a:solidFill>
                  <a:srgbClr val="7030A0"/>
                </a:solidFill>
                <a:sym typeface="Symbol" pitchFamily="18" charset="2"/>
              </a:rPr>
              <a:t></a:t>
            </a:r>
            <a:r>
              <a:rPr lang="en-US" baseline="30000" dirty="0">
                <a:solidFill>
                  <a:srgbClr val="7030A0"/>
                </a:solidFill>
                <a:sym typeface="Symbol" pitchFamily="18" charset="2"/>
              </a:rPr>
              <a:t>2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.01 is small</a:t>
            </a:r>
          </a:p>
          <a:p>
            <a:r>
              <a:rPr lang="en-US"/>
              <a:t>.06 is medium</a:t>
            </a:r>
          </a:p>
          <a:p>
            <a:r>
              <a:rPr lang="en-US"/>
              <a:t>.14 is large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7030A0"/>
                </a:solidFill>
              </a:rPr>
              <a:t>Physician’s Aspirin Study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Small daily dose of aspirin vs. placebo</a:t>
            </a:r>
          </a:p>
          <a:p>
            <a:r>
              <a:rPr lang="en-US"/>
              <a:t>DV = have another heart attack or not</a:t>
            </a:r>
          </a:p>
          <a:p>
            <a:r>
              <a:rPr lang="en-US"/>
              <a:t>Odds Ratio = 1.83 early in the study</a:t>
            </a:r>
          </a:p>
          <a:p>
            <a:r>
              <a:rPr lang="en-US"/>
              <a:t>Not ethical to continue the research given such a dramatic effect</a:t>
            </a:r>
          </a:p>
          <a:p>
            <a:r>
              <a:rPr lang="en-US"/>
              <a:t>As a % of variance, the treatment accounted for .01% of the variance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>
                <a:solidFill>
                  <a:srgbClr val="7030A0"/>
                </a:solidFill>
              </a:rPr>
              <a:t>CI,</a:t>
            </a:r>
            <a:r>
              <a:rPr lang="en-US" dirty="0">
                <a:solidFill>
                  <a:srgbClr val="7030A0"/>
                </a:solidFill>
                <a:sym typeface="Symbol" pitchFamily="18" charset="2"/>
              </a:rPr>
              <a:t> </a:t>
            </a:r>
            <a:r>
              <a:rPr lang="en-US" b="1" dirty="0">
                <a:solidFill>
                  <a:srgbClr val="7030A0"/>
                </a:solidFill>
                <a:sym typeface="Symbol" pitchFamily="18" charset="2"/>
              </a:rPr>
              <a:t></a:t>
            </a:r>
            <a:r>
              <a:rPr lang="en-US" b="1" baseline="30000" dirty="0">
                <a:solidFill>
                  <a:srgbClr val="7030A0"/>
                </a:solidFill>
                <a:sym typeface="Symbol" pitchFamily="18" charset="2"/>
              </a:rPr>
              <a:t>2</a:t>
            </a:r>
            <a:r>
              <a:rPr lang="en-US" b="1" dirty="0">
                <a:solidFill>
                  <a:srgbClr val="7030A0"/>
                </a:solidFill>
              </a:rPr>
              <a:t> 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/>
              <a:t>Put a confidence interval on eta-squared.</a:t>
            </a:r>
          </a:p>
          <a:p>
            <a:pPr eaLnBrk="1" hangingPunct="1"/>
            <a:r>
              <a:rPr lang="en-US" u="sng">
                <a:hlinkClick r:id="rId2"/>
              </a:rPr>
              <a:t>Conf-Interval-R2-Regr.sas</a:t>
            </a:r>
            <a:r>
              <a:rPr lang="en-US"/>
              <a:t> </a:t>
            </a:r>
          </a:p>
          <a:p>
            <a:pPr eaLnBrk="1" hangingPunct="1"/>
            <a:r>
              <a:rPr lang="en-US"/>
              <a:t>If you want the CI to be equivalent to the ANOVA F test you should use a cc of</a:t>
            </a:r>
            <a:br>
              <a:rPr lang="en-US"/>
            </a:br>
            <a:r>
              <a:rPr lang="en-US"/>
              <a:t>(1-2</a:t>
            </a:r>
            <a:r>
              <a:rPr lang="en-US">
                <a:sym typeface="Symbol" pitchFamily="18" charset="2"/>
              </a:rPr>
              <a:t>), not (1-).</a:t>
            </a:r>
          </a:p>
          <a:p>
            <a:pPr eaLnBrk="1" hangingPunct="1"/>
            <a:r>
              <a:rPr lang="en-US">
                <a:sym typeface="Symbol" pitchFamily="18" charset="2"/>
              </a:rPr>
              <a:t>Otherwise the CI could include zero even though the test is significant.</a:t>
            </a:r>
            <a:endParaRPr lang="en-US"/>
          </a:p>
        </p:txBody>
      </p:sp>
      <p:sp>
        <p:nvSpPr>
          <p:cNvPr id="28676" name="Rectangle 5"/>
          <p:cNvSpPr>
            <a:spLocks noChangeArrowheads="1"/>
          </p:cNvSpPr>
          <p:nvPr/>
        </p:nvSpPr>
        <p:spPr bwMode="auto">
          <a:xfrm>
            <a:off x="0" y="32051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>
                <a:solidFill>
                  <a:srgbClr val="7030A0"/>
                </a:solidFill>
              </a:rPr>
              <a:t>d</a:t>
            </a:r>
            <a:r>
              <a:rPr lang="en-US" dirty="0">
                <a:solidFill>
                  <a:srgbClr val="7030A0"/>
                </a:solidFill>
              </a:rPr>
              <a:t> versus </a:t>
            </a:r>
            <a:r>
              <a:rPr lang="en-US" dirty="0">
                <a:solidFill>
                  <a:srgbClr val="7030A0"/>
                </a:solidFill>
                <a:sym typeface="Symbol" pitchFamily="18" charset="2"/>
              </a:rPr>
              <a:t></a:t>
            </a:r>
            <a:r>
              <a:rPr lang="en-US" baseline="30000" dirty="0">
                <a:solidFill>
                  <a:srgbClr val="7030A0"/>
                </a:solidFill>
                <a:sym typeface="Symbol" pitchFamily="18" charset="2"/>
              </a:rPr>
              <a:t>2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 generally prefer </a:t>
            </a:r>
            <a:r>
              <a:rPr lang="en-US" i="1" dirty="0"/>
              <a:t>d</a:t>
            </a:r>
            <a:r>
              <a:rPr lang="en-US" dirty="0"/>
              <a:t>-like statistics over </a:t>
            </a:r>
            <a:r>
              <a:rPr lang="en-US" dirty="0">
                <a:sym typeface="Symbol" pitchFamily="18" charset="2"/>
              </a:rPr>
              <a:t></a:t>
            </a:r>
            <a:r>
              <a:rPr lang="en-US" baseline="30000" dirty="0">
                <a:sym typeface="Symbol" pitchFamily="18" charset="2"/>
              </a:rPr>
              <a:t>2</a:t>
            </a:r>
            <a:r>
              <a:rPr lang="en-US" dirty="0">
                <a:sym typeface="Symbol" pitchFamily="18" charset="2"/>
              </a:rPr>
              <a:t>-like statistics</a:t>
            </a:r>
          </a:p>
          <a:p>
            <a:r>
              <a:rPr lang="en-US" dirty="0">
                <a:sym typeface="Symbol" pitchFamily="18" charset="2"/>
              </a:rPr>
              <a:t>If one has a set of focused contrasts, one can simply report </a:t>
            </a:r>
            <a:r>
              <a:rPr lang="en-US" i="1" dirty="0">
                <a:sym typeface="Symbol" pitchFamily="18" charset="2"/>
              </a:rPr>
              <a:t>d</a:t>
            </a:r>
            <a:r>
              <a:rPr lang="en-US" dirty="0">
                <a:sym typeface="Symbol" pitchFamily="18" charset="2"/>
              </a:rPr>
              <a:t> for each.</a:t>
            </a:r>
          </a:p>
          <a:p>
            <a:r>
              <a:rPr lang="en-US" dirty="0">
                <a:sym typeface="Symbol" pitchFamily="18" charset="2"/>
              </a:rPr>
              <a:t>For the omnibus effect, one can compute the average </a:t>
            </a:r>
            <a:r>
              <a:rPr lang="en-US" i="1" dirty="0">
                <a:sym typeface="Symbol" pitchFamily="18" charset="2"/>
              </a:rPr>
              <a:t>d</a:t>
            </a:r>
            <a:r>
              <a:rPr lang="en-US" dirty="0">
                <a:sym typeface="Symbol" pitchFamily="18" charset="2"/>
              </a:rPr>
              <a:t> across contrasts.</a:t>
            </a:r>
          </a:p>
          <a:p>
            <a:r>
              <a:rPr lang="en-US" dirty="0" err="1">
                <a:sym typeface="Symbol" pitchFamily="18" charset="2"/>
              </a:rPr>
              <a:t>Steiger</a:t>
            </a:r>
            <a:r>
              <a:rPr lang="en-US" dirty="0">
                <a:sym typeface="Symbol" pitchFamily="18" charset="2"/>
              </a:rPr>
              <a:t> (2004) has proposed the </a:t>
            </a:r>
            <a:r>
              <a:rPr lang="en-US" dirty="0"/>
              <a:t>root mean square standardized effect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C19D3C-04FE-4A45-8BBC-A34EC1C0FF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7030A0"/>
                </a:solidFill>
              </a:rPr>
              <a:t>Average Contrast </a:t>
            </a:r>
            <a:r>
              <a:rPr lang="en-US" i="1" dirty="0">
                <a:solidFill>
                  <a:srgbClr val="7030A0"/>
                </a:solidFill>
              </a:rPr>
              <a:t>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23BB65-C46E-4DDC-A489-AA85868048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Orthogonal Contrasts:  AB vs BC, A vs B, C vs D.</a:t>
            </a:r>
          </a:p>
          <a:p>
            <a:r>
              <a:rPr lang="en-US" i="1" dirty="0"/>
              <a:t>d</a:t>
            </a:r>
            <a:r>
              <a:rPr lang="en-US" dirty="0"/>
              <a:t> = 5.883, 1.414. 1.414.  Mean = 2.90</a:t>
            </a:r>
          </a:p>
          <a:p>
            <a:r>
              <a:rPr lang="en-US" dirty="0"/>
              <a:t>A vs BCD, B vs CD, C vs D</a:t>
            </a:r>
          </a:p>
          <a:p>
            <a:r>
              <a:rPr lang="en-US" i="1" dirty="0"/>
              <a:t>d</a:t>
            </a:r>
            <a:r>
              <a:rPr lang="en-US" dirty="0"/>
              <a:t> = 1.922, 5.565, 1.414.  Mean = 2.97</a:t>
            </a:r>
          </a:p>
          <a:p>
            <a:r>
              <a:rPr lang="en-US" dirty="0"/>
              <a:t>Oops, depends on the particular </a:t>
            </a:r>
            <a:r>
              <a:rPr lang="en-US" dirty="0" err="1"/>
              <a:t>contasts</a:t>
            </a:r>
            <a:r>
              <a:rPr lang="en-US" dirty="0"/>
              <a:t> employed.</a:t>
            </a:r>
          </a:p>
          <a:p>
            <a:r>
              <a:rPr lang="en-US" dirty="0">
                <a:hlinkClick r:id="rId2"/>
              </a:rPr>
              <a:t>SPSS output</a:t>
            </a:r>
            <a:r>
              <a:rPr lang="en-US" dirty="0"/>
              <a:t>     </a:t>
            </a:r>
            <a:r>
              <a:rPr lang="en-US" dirty="0">
                <a:hlinkClick r:id="rId3"/>
              </a:rPr>
              <a:t>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79539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>
                <a:solidFill>
                  <a:srgbClr val="7030A0"/>
                </a:solidFill>
              </a:rPr>
              <a:t>The Model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spcAft>
                <a:spcPct val="20000"/>
              </a:spcAft>
            </a:pPr>
            <a:r>
              <a:rPr lang="en-US"/>
              <a:t>Y</a:t>
            </a:r>
            <a:r>
              <a:rPr lang="en-US" baseline="-25000"/>
              <a:t>ij</a:t>
            </a:r>
            <a:r>
              <a:rPr lang="en-US"/>
              <a:t> = </a:t>
            </a:r>
            <a:r>
              <a:rPr lang="en-US" i="1">
                <a:sym typeface="Symbol" pitchFamily="18" charset="2"/>
              </a:rPr>
              <a:t></a:t>
            </a:r>
            <a:r>
              <a:rPr lang="en-US"/>
              <a:t> + </a:t>
            </a:r>
            <a:r>
              <a:rPr lang="en-US" i="1">
                <a:sym typeface="Symbol" pitchFamily="18" charset="2"/>
              </a:rPr>
              <a:t></a:t>
            </a:r>
            <a:r>
              <a:rPr lang="en-US" i="1" baseline="-25000"/>
              <a:t>j</a:t>
            </a:r>
            <a:r>
              <a:rPr lang="en-US"/>
              <a:t> + </a:t>
            </a:r>
            <a:r>
              <a:rPr lang="en-US" i="1"/>
              <a:t>e</a:t>
            </a:r>
            <a:r>
              <a:rPr lang="en-US" i="1" baseline="-25000"/>
              <a:t>ij</a:t>
            </a:r>
            <a:r>
              <a:rPr lang="en-US"/>
              <a:t>,  or,</a:t>
            </a:r>
          </a:p>
          <a:p>
            <a:pPr eaLnBrk="1" hangingPunct="1">
              <a:lnSpc>
                <a:spcPct val="90000"/>
              </a:lnSpc>
              <a:spcAft>
                <a:spcPct val="20000"/>
              </a:spcAft>
            </a:pPr>
            <a:r>
              <a:rPr lang="en-US"/>
              <a:t> Y</a:t>
            </a:r>
            <a:r>
              <a:rPr lang="en-US" baseline="-25000"/>
              <a:t>ij</a:t>
            </a:r>
            <a:r>
              <a:rPr lang="en-US"/>
              <a:t> - </a:t>
            </a:r>
            <a:r>
              <a:rPr lang="en-US" i="1">
                <a:sym typeface="Symbol" pitchFamily="18" charset="2"/>
              </a:rPr>
              <a:t></a:t>
            </a:r>
            <a:r>
              <a:rPr lang="en-US"/>
              <a:t> = </a:t>
            </a:r>
            <a:r>
              <a:rPr lang="en-US" i="1">
                <a:sym typeface="Symbol" pitchFamily="18" charset="2"/>
              </a:rPr>
              <a:t></a:t>
            </a:r>
            <a:r>
              <a:rPr lang="en-US" i="1" baseline="-25000"/>
              <a:t>j</a:t>
            </a:r>
            <a:r>
              <a:rPr lang="en-US"/>
              <a:t> + </a:t>
            </a:r>
            <a:r>
              <a:rPr lang="en-US" i="1"/>
              <a:t>e</a:t>
            </a:r>
            <a:r>
              <a:rPr lang="en-US" i="1" baseline="-25000"/>
              <a:t>ij</a:t>
            </a:r>
            <a:r>
              <a:rPr lang="en-US"/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en-US">
                <a:solidFill>
                  <a:srgbClr val="000000"/>
                </a:solidFill>
                <a:cs typeface="Times New Roman" pitchFamily="18" charset="0"/>
              </a:rPr>
              <a:t>The difference between the grand mean (</a:t>
            </a:r>
            <a:r>
              <a:rPr lang="en-US" i="1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</a:t>
            </a:r>
            <a:r>
              <a:rPr lang="en-US">
                <a:solidFill>
                  <a:srgbClr val="000000"/>
                </a:solidFill>
                <a:cs typeface="Times New Roman" pitchFamily="18" charset="0"/>
              </a:rPr>
              <a:t>) and the DV score of subject number </a:t>
            </a:r>
            <a:r>
              <a:rPr lang="en-US" i="1">
                <a:solidFill>
                  <a:srgbClr val="000000"/>
                </a:solidFill>
                <a:cs typeface="Times New Roman" pitchFamily="18" charset="0"/>
              </a:rPr>
              <a:t>i</a:t>
            </a:r>
            <a:r>
              <a:rPr lang="en-US">
                <a:solidFill>
                  <a:srgbClr val="000000"/>
                </a:solidFill>
                <a:cs typeface="Times New Roman" pitchFamily="18" charset="0"/>
              </a:rPr>
              <a:t> in group number </a:t>
            </a:r>
            <a:r>
              <a:rPr lang="en-US" i="1">
                <a:solidFill>
                  <a:srgbClr val="000000"/>
                </a:solidFill>
                <a:cs typeface="Times New Roman" pitchFamily="18" charset="0"/>
              </a:rPr>
              <a:t>j</a:t>
            </a:r>
          </a:p>
          <a:p>
            <a:pPr eaLnBrk="1" hangingPunct="1">
              <a:lnSpc>
                <a:spcPct val="90000"/>
              </a:lnSpc>
              <a:spcAft>
                <a:spcPct val="20000"/>
              </a:spcAft>
            </a:pPr>
            <a:r>
              <a:rPr lang="en-US"/>
              <a:t>is equal to the effect of being in treatment group number j, </a:t>
            </a:r>
            <a:r>
              <a:rPr lang="en-US" i="1">
                <a:sym typeface="Symbol" pitchFamily="18" charset="2"/>
              </a:rPr>
              <a:t></a:t>
            </a:r>
            <a:r>
              <a:rPr lang="en-US" i="1" baseline="-25000"/>
              <a:t>j</a:t>
            </a:r>
            <a:r>
              <a:rPr lang="en-US"/>
              <a:t>, </a:t>
            </a:r>
          </a:p>
          <a:p>
            <a:pPr eaLnBrk="1" hangingPunct="1">
              <a:lnSpc>
                <a:spcPct val="90000"/>
              </a:lnSpc>
              <a:spcAft>
                <a:spcPct val="20000"/>
              </a:spcAft>
            </a:pPr>
            <a:r>
              <a:rPr lang="en-US"/>
              <a:t> </a:t>
            </a:r>
            <a:r>
              <a:rPr lang="en-US">
                <a:solidFill>
                  <a:srgbClr val="000000"/>
                </a:solidFill>
                <a:cs typeface="Times New Roman" pitchFamily="18" charset="0"/>
              </a:rPr>
              <a:t>plus error, </a:t>
            </a:r>
            <a:r>
              <a:rPr lang="en-US" i="1">
                <a:solidFill>
                  <a:srgbClr val="000000"/>
                </a:solidFill>
                <a:cs typeface="Times New Roman" pitchFamily="18" charset="0"/>
              </a:rPr>
              <a:t>e</a:t>
            </a:r>
            <a:r>
              <a:rPr lang="en-US" i="1" baseline="-30000">
                <a:solidFill>
                  <a:srgbClr val="000000"/>
                </a:solidFill>
                <a:cs typeface="Times New Roman" pitchFamily="18" charset="0"/>
              </a:rPr>
              <a:t>ij</a:t>
            </a:r>
            <a:r>
              <a:rPr lang="en-US"/>
              <a:t> </a:t>
            </a:r>
          </a:p>
          <a:p>
            <a:pPr eaLnBrk="1" hangingPunct="1">
              <a:lnSpc>
                <a:spcPct val="90000"/>
              </a:lnSpc>
            </a:pPr>
            <a:endParaRPr lang="en-US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solidFill>
                  <a:srgbClr val="7030A0"/>
                </a:solidFill>
              </a:rPr>
              <a:t>Steiger’s</a:t>
            </a:r>
            <a:r>
              <a:rPr lang="en-US" dirty="0">
                <a:solidFill>
                  <a:srgbClr val="7030A0"/>
                </a:solidFill>
              </a:rPr>
              <a:t> </a:t>
            </a:r>
            <a:r>
              <a:rPr lang="en-US" i="1" dirty="0">
                <a:solidFill>
                  <a:srgbClr val="7030A0"/>
                </a:solidFill>
              </a:rPr>
              <a:t>RMSSE</a:t>
            </a:r>
          </a:p>
        </p:txBody>
      </p:sp>
      <p:sp>
        <p:nvSpPr>
          <p:cNvPr id="922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  <a:p>
            <a:r>
              <a:rPr lang="en-US"/>
              <a:t>This is an enormous standardized difference between means.</a:t>
            </a:r>
          </a:p>
          <a:p>
            <a:r>
              <a:rPr lang="en-US"/>
              <a:t>Construct a CI for </a:t>
            </a:r>
            <a:r>
              <a:rPr lang="en-US" i="1"/>
              <a:t>RMSSE</a:t>
            </a:r>
            <a:r>
              <a:rPr lang="en-US"/>
              <a:t> </a:t>
            </a:r>
            <a:r>
              <a:rPr lang="en-US" sz="2800" u="sng">
                <a:hlinkClick r:id="rId3"/>
              </a:rPr>
              <a:t>http://www.statpower.net/Content/NDC/NDC.exe</a:t>
            </a:r>
            <a:endParaRPr lang="en-US" sz="2800"/>
          </a:p>
          <a:p>
            <a:endParaRPr lang="en-US"/>
          </a:p>
        </p:txBody>
      </p:sp>
      <p:sp>
        <p:nvSpPr>
          <p:cNvPr id="9221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9218" name="Object 1"/>
          <p:cNvGraphicFramePr>
            <a:graphicFrameLocks noChangeAspect="1"/>
          </p:cNvGraphicFramePr>
          <p:nvPr/>
        </p:nvGraphicFramePr>
        <p:xfrm>
          <a:off x="1835150" y="1600200"/>
          <a:ext cx="6399213" cy="1244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2" name="Equation" r:id="rId4" imgW="2692080" imgH="520560" progId="Equation.3">
                  <p:embed/>
                </p:oleObj>
              </mc:Choice>
              <mc:Fallback>
                <p:oleObj name="Equation" r:id="rId4" imgW="2692080" imgH="52056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5150" y="1600200"/>
                        <a:ext cx="6399213" cy="1244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533400"/>
            <a:ext cx="7653338" cy="574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457200"/>
            <a:ext cx="8014528" cy="601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0242" name="Object 1"/>
          <p:cNvGraphicFramePr>
            <a:graphicFrameLocks noChangeAspect="1"/>
          </p:cNvGraphicFramePr>
          <p:nvPr/>
        </p:nvGraphicFramePr>
        <p:xfrm>
          <a:off x="3124200" y="533400"/>
          <a:ext cx="3656013" cy="1236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9" name="Equation" r:id="rId3" imgW="1384300" imgH="469900" progId="Equation.3">
                  <p:embed/>
                </p:oleObj>
              </mc:Choice>
              <mc:Fallback>
                <p:oleObj name="Equation" r:id="rId3" imgW="1384300" imgH="4699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533400"/>
                        <a:ext cx="3656013" cy="12366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0243" name="Object 3"/>
          <p:cNvGraphicFramePr>
            <a:graphicFrameLocks noChangeAspect="1"/>
          </p:cNvGraphicFramePr>
          <p:nvPr/>
        </p:nvGraphicFramePr>
        <p:xfrm>
          <a:off x="381000" y="2514600"/>
          <a:ext cx="3656013" cy="1252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0" name="Equation" r:id="rId5" imgW="1358640" imgH="469800" progId="Equation.3">
                  <p:embed/>
                </p:oleObj>
              </mc:Choice>
              <mc:Fallback>
                <p:oleObj name="Equation" r:id="rId5" imgW="1358640" imgH="4698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2514600"/>
                        <a:ext cx="3656013" cy="12525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7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0244" name="Object 5"/>
          <p:cNvGraphicFramePr>
            <a:graphicFrameLocks noChangeAspect="1"/>
          </p:cNvGraphicFramePr>
          <p:nvPr/>
        </p:nvGraphicFramePr>
        <p:xfrm>
          <a:off x="5029200" y="2438400"/>
          <a:ext cx="3656013" cy="127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1" name="Equation" r:id="rId7" imgW="1346200" imgH="469900" progId="Equation.3">
                  <p:embed/>
                </p:oleObj>
              </mc:Choice>
              <mc:Fallback>
                <p:oleObj name="Equation" r:id="rId7" imgW="1346200" imgH="4699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9200" y="2438400"/>
                        <a:ext cx="3656013" cy="1270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8" name="TextBox 9"/>
          <p:cNvSpPr txBox="1">
            <a:spLocks noChangeArrowheads="1"/>
          </p:cNvSpPr>
          <p:nvPr/>
        </p:nvSpPr>
        <p:spPr bwMode="auto">
          <a:xfrm>
            <a:off x="990600" y="4267200"/>
            <a:ext cx="73914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200"/>
              <a:t>The CI runs from 2.84 to 5.39.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7030A0"/>
                </a:solidFill>
              </a:rPr>
              <a:t>Power Analysis</a:t>
            </a:r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See the handout for doing it by hand.</a:t>
            </a:r>
          </a:p>
          <a:p>
            <a:r>
              <a:rPr lang="en-US" dirty="0"/>
              <a:t>Better, use a computer to do it.</a:t>
            </a:r>
          </a:p>
          <a:p>
            <a:r>
              <a:rPr lang="en-US" sz="2000" dirty="0">
                <a:hlinkClick r:id="rId2"/>
              </a:rPr>
              <a:t>http://core.ecu.edu/psyc/wuenschk/docs30/GPower3-ANOVA1.pdf</a:t>
            </a:r>
            <a:endParaRPr lang="en-US" sz="2000" dirty="0"/>
          </a:p>
          <a:p>
            <a:r>
              <a:rPr lang="en-US" dirty="0"/>
              <a:t>The effect size parameter is </a:t>
            </a:r>
            <a:r>
              <a:rPr lang="en-US" dirty="0">
                <a:hlinkClick r:id="rId3"/>
              </a:rPr>
              <a:t>Cohen’s </a:t>
            </a:r>
            <a:r>
              <a:rPr lang="en-US" b="1" dirty="0">
                <a:hlinkClick r:id="rId3"/>
              </a:rPr>
              <a:t>f</a:t>
            </a:r>
            <a:endParaRPr lang="en-US" b="1" dirty="0"/>
          </a:p>
          <a:p>
            <a:r>
              <a:rPr lang="en-US" b="1" dirty="0"/>
              <a:t>f</a:t>
            </a:r>
            <a:r>
              <a:rPr lang="en-US" dirty="0"/>
              <a:t> = the standard deviation of the population means divided by the within-population standard deviation</a:t>
            </a:r>
          </a:p>
          <a:p>
            <a:r>
              <a:rPr lang="en-US" dirty="0"/>
              <a:t>.1 = small, .25 = medium, .4 = large</a:t>
            </a:r>
          </a:p>
          <a:p>
            <a:endParaRPr lang="en-US" dirty="0"/>
          </a:p>
          <a:p>
            <a:endParaRPr lang="en-US" b="1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solidFill>
                  <a:srgbClr val="7030A0"/>
                </a:solidFill>
              </a:rPr>
              <a:t>APA-Style Presentation</a:t>
            </a:r>
          </a:p>
        </p:txBody>
      </p:sp>
      <p:graphicFrame>
        <p:nvGraphicFramePr>
          <p:cNvPr id="11266" name="Object 52"/>
          <p:cNvGraphicFramePr>
            <a:graphicFrameLocks noGrp="1" noChangeAspect="1"/>
          </p:cNvGraphicFramePr>
          <p:nvPr>
            <p:ph idx="1"/>
          </p:nvPr>
        </p:nvGraphicFramePr>
        <p:xfrm>
          <a:off x="-609600" y="2057400"/>
          <a:ext cx="10339388" cy="320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8" name="Document" r:id="rId3" imgW="6288189" imgH="1946178" progId="Word.Document.8">
                  <p:embed/>
                </p:oleObj>
              </mc:Choice>
              <mc:Fallback>
                <p:oleObj name="Document" r:id="rId3" imgW="6288189" imgH="1946178" progId="Word.Document.8">
                  <p:embed/>
                  <p:pic>
                    <p:nvPicPr>
                      <p:cNvPr id="0" name="Object 5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609600" y="2057400"/>
                        <a:ext cx="10339388" cy="3200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dirty="0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sz="2800" dirty="0">
                <a:solidFill>
                  <a:srgbClr val="000000"/>
                </a:solidFill>
                <a:cs typeface="Times New Roman" pitchFamily="18" charset="0"/>
              </a:rPr>
              <a:t>		</a:t>
            </a:r>
            <a:r>
              <a:rPr lang="en-US" sz="2800" b="1" dirty="0">
                <a:solidFill>
                  <a:srgbClr val="000000"/>
                </a:solidFill>
                <a:cs typeface="Times New Roman" pitchFamily="18" charset="0"/>
              </a:rPr>
              <a:t>Teaching method significantly affected the students’ test scores, </a:t>
            </a:r>
            <a:r>
              <a:rPr lang="en-US" sz="2800" b="1" i="1" dirty="0">
                <a:solidFill>
                  <a:srgbClr val="000000"/>
                </a:solidFill>
                <a:cs typeface="Times New Roman" pitchFamily="18" charset="0"/>
              </a:rPr>
              <a:t>F</a:t>
            </a:r>
            <a:r>
              <a:rPr lang="en-US" sz="2800" b="1" dirty="0">
                <a:solidFill>
                  <a:srgbClr val="000000"/>
                </a:solidFill>
                <a:cs typeface="Times New Roman" pitchFamily="18" charset="0"/>
              </a:rPr>
              <a:t>(3, 16) = 86.66, </a:t>
            </a:r>
            <a:r>
              <a:rPr lang="en-US" sz="2800" b="1" i="1" dirty="0">
                <a:solidFill>
                  <a:srgbClr val="000000"/>
                </a:solidFill>
                <a:cs typeface="Times New Roman" pitchFamily="18" charset="0"/>
              </a:rPr>
              <a:t>MSE</a:t>
            </a:r>
            <a:r>
              <a:rPr lang="en-US" sz="2800" b="1" dirty="0">
                <a:solidFill>
                  <a:srgbClr val="000000"/>
                </a:solidFill>
                <a:cs typeface="Times New Roman" pitchFamily="18" charset="0"/>
              </a:rPr>
              <a:t> = 0.50, </a:t>
            </a:r>
            <a:r>
              <a:rPr lang="en-US" sz="2800" b="1" i="1" dirty="0">
                <a:solidFill>
                  <a:srgbClr val="000000"/>
                </a:solidFill>
                <a:cs typeface="Times New Roman" pitchFamily="18" charset="0"/>
              </a:rPr>
              <a:t>p</a:t>
            </a:r>
            <a:r>
              <a:rPr lang="en-US" sz="2800" b="1" dirty="0">
                <a:solidFill>
                  <a:srgbClr val="000000"/>
                </a:solidFill>
                <a:cs typeface="Times New Roman" pitchFamily="18" charset="0"/>
              </a:rPr>
              <a:t> &lt; .001, </a:t>
            </a:r>
            <a:r>
              <a:rPr lang="en-US" sz="2800" b="1" i="1" dirty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</a:t>
            </a:r>
            <a:r>
              <a:rPr lang="en-US" sz="2800" b="1" i="1" baseline="30000" dirty="0">
                <a:solidFill>
                  <a:srgbClr val="000000"/>
                </a:solidFill>
                <a:cs typeface="Times New Roman" pitchFamily="18" charset="0"/>
              </a:rPr>
              <a:t>2</a:t>
            </a:r>
            <a:r>
              <a:rPr lang="en-US" sz="2800" b="1" dirty="0">
                <a:solidFill>
                  <a:srgbClr val="000000"/>
                </a:solidFill>
                <a:cs typeface="Times New Roman" pitchFamily="18" charset="0"/>
              </a:rPr>
              <a:t>  = .942, 95% CI [.858, .956].  Pairwise comparisons were made with </a:t>
            </a:r>
            <a:r>
              <a:rPr lang="en-US" sz="2800" b="1" dirty="0" err="1">
                <a:solidFill>
                  <a:srgbClr val="000000"/>
                </a:solidFill>
                <a:cs typeface="Times New Roman" pitchFamily="18" charset="0"/>
              </a:rPr>
              <a:t>Bonferroni</a:t>
            </a:r>
            <a:r>
              <a:rPr lang="en-US" sz="2800" b="1" dirty="0">
                <a:solidFill>
                  <a:srgbClr val="000000"/>
                </a:solidFill>
                <a:cs typeface="Times New Roman" pitchFamily="18" charset="0"/>
              </a:rPr>
              <a:t> tests, holding </a:t>
            </a:r>
            <a:r>
              <a:rPr lang="en-US" sz="2800" b="1" dirty="0" err="1">
                <a:solidFill>
                  <a:srgbClr val="000000"/>
                </a:solidFill>
                <a:cs typeface="Times New Roman" pitchFamily="18" charset="0"/>
              </a:rPr>
              <a:t>familywise</a:t>
            </a:r>
            <a:r>
              <a:rPr lang="en-US" sz="2800" b="1" dirty="0">
                <a:solidFill>
                  <a:srgbClr val="000000"/>
                </a:solidFill>
                <a:cs typeface="Times New Roman" pitchFamily="18" charset="0"/>
              </a:rPr>
              <a:t> error rate at a maximum of .01.  As shown in Table 1, the computer-based and devoted methods produced significantly better student performance than did the ancient and backwards methods.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>
                <a:solidFill>
                  <a:srgbClr val="7030A0"/>
                </a:solidFill>
              </a:rPr>
              <a:t>Four Methods of Teaching ANOVA</a:t>
            </a:r>
          </a:p>
        </p:txBody>
      </p:sp>
      <p:sp>
        <p:nvSpPr>
          <p:cNvPr id="1028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dirty="0"/>
              <a:t>	Do these four samples differ enough from each other to reject the null hypothesis that type of instruction has no effect on mean test performance? </a:t>
            </a:r>
          </a:p>
        </p:txBody>
      </p:sp>
      <p:graphicFrame>
        <p:nvGraphicFramePr>
          <p:cNvPr id="1026" name="Object 3"/>
          <p:cNvGraphicFramePr>
            <a:graphicFrameLocks noGrp="1" noChangeAspect="1"/>
          </p:cNvGraphicFramePr>
          <p:nvPr>
            <p:ph idx="4294967295"/>
          </p:nvPr>
        </p:nvGraphicFramePr>
        <p:xfrm>
          <a:off x="-762000" y="4038600"/>
          <a:ext cx="10950575" cy="205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9" name="Document" r:id="rId3" imgW="6100805" imgH="1145598" progId="Word.Document.8">
                  <p:embed/>
                </p:oleObj>
              </mc:Choice>
              <mc:Fallback>
                <p:oleObj name="Document" r:id="rId3" imgW="6100805" imgH="1145598" progId="Word.Documen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762000" y="4038600"/>
                        <a:ext cx="10950575" cy="2057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>
                <a:solidFill>
                  <a:srgbClr val="7030A0"/>
                </a:solidFill>
              </a:rPr>
              <a:t>Error Variance</a:t>
            </a: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/>
              <a:t>Use the sample data to estimate the amount of error variance in the scores.</a:t>
            </a:r>
          </a:p>
          <a:p>
            <a:pPr eaLnBrk="1" hangingPunct="1">
              <a:lnSpc>
                <a:spcPct val="90000"/>
              </a:lnSpc>
            </a:pPr>
            <a:endParaRPr lang="en-US"/>
          </a:p>
          <a:p>
            <a:pPr eaLnBrk="1" hangingPunct="1">
              <a:lnSpc>
                <a:spcPct val="90000"/>
              </a:lnSpc>
            </a:pPr>
            <a:endParaRPr lang="en-US"/>
          </a:p>
          <a:p>
            <a:pPr eaLnBrk="1" hangingPunct="1">
              <a:lnSpc>
                <a:spcPct val="90000"/>
              </a:lnSpc>
            </a:pPr>
            <a:endParaRPr lang="en-US"/>
          </a:p>
          <a:p>
            <a:pPr eaLnBrk="1" hangingPunct="1">
              <a:lnSpc>
                <a:spcPct val="90000"/>
              </a:lnSpc>
            </a:pPr>
            <a:r>
              <a:rPr lang="en-US"/>
              <a:t>This assumes that you have equal sample sizes. </a:t>
            </a:r>
          </a:p>
          <a:p>
            <a:pPr eaLnBrk="1" hangingPunct="1">
              <a:lnSpc>
                <a:spcPct val="90000"/>
              </a:lnSpc>
            </a:pPr>
            <a:r>
              <a:rPr lang="en-US"/>
              <a:t>For our data, </a:t>
            </a:r>
            <a:r>
              <a:rPr lang="en-US" i="1"/>
              <a:t>MSE</a:t>
            </a:r>
            <a:r>
              <a:rPr lang="en-US"/>
              <a:t> = (.5 + .5 + .5 + .5) / 4 = 0.5  </a:t>
            </a: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050" name="Object 4"/>
          <p:cNvGraphicFramePr>
            <a:graphicFrameLocks noChangeAspect="1"/>
          </p:cNvGraphicFramePr>
          <p:nvPr/>
        </p:nvGraphicFramePr>
        <p:xfrm>
          <a:off x="2057400" y="3048000"/>
          <a:ext cx="4140200" cy="1058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4" name="Equation" r:id="rId3" imgW="1638300" imgH="419100" progId="Equation.3">
                  <p:embed/>
                </p:oleObj>
              </mc:Choice>
              <mc:Fallback>
                <p:oleObj name="Equation" r:id="rId3" imgW="1638300" imgH="4191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3048000"/>
                        <a:ext cx="4140200" cy="10588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>
                <a:solidFill>
                  <a:srgbClr val="7030A0"/>
                </a:solidFill>
              </a:rPr>
              <a:t>Among Groups Variance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dirty="0"/>
          </a:p>
          <a:p>
            <a:pPr eaLnBrk="1" hangingPunct="1"/>
            <a:r>
              <a:rPr lang="en-US" dirty="0"/>
              <a:t>Assumes equal sample sizes</a:t>
            </a:r>
          </a:p>
          <a:p>
            <a:pPr eaLnBrk="1" hangingPunct="1"/>
            <a:r>
              <a:rPr lang="en-US" dirty="0"/>
              <a:t>VAR(2,3,7,8) = 26 / 3 </a:t>
            </a:r>
          </a:p>
          <a:p>
            <a:pPr eaLnBrk="1" hangingPunct="1"/>
            <a:r>
              <a:rPr lang="en-US" i="1" dirty="0"/>
              <a:t>MSA</a:t>
            </a:r>
            <a:r>
              <a:rPr lang="en-US" dirty="0"/>
              <a:t>  = 5 </a:t>
            </a:r>
            <a:r>
              <a:rPr lang="en-US" dirty="0">
                <a:sym typeface="Symbol" pitchFamily="18" charset="2"/>
              </a:rPr>
              <a:t></a:t>
            </a:r>
            <a:r>
              <a:rPr lang="en-US" dirty="0"/>
              <a:t> 26 / 3 = 43.33 </a:t>
            </a:r>
          </a:p>
          <a:p>
            <a:pPr eaLnBrk="1" hangingPunct="1"/>
            <a:r>
              <a:rPr lang="en-US" dirty="0"/>
              <a:t>If H</a:t>
            </a:r>
            <a:r>
              <a:rPr lang="en-US" baseline="-25000" dirty="0">
                <a:sym typeface="Symbol" pitchFamily="18" charset="2"/>
              </a:rPr>
              <a:t></a:t>
            </a:r>
            <a:r>
              <a:rPr lang="en-US" dirty="0">
                <a:sym typeface="Symbol" pitchFamily="18" charset="2"/>
              </a:rPr>
              <a:t> is true, this also estimates error variance.</a:t>
            </a:r>
          </a:p>
          <a:p>
            <a:pPr eaLnBrk="1" hangingPunct="1"/>
            <a:r>
              <a:rPr lang="en-US" dirty="0">
                <a:sym typeface="Symbol" pitchFamily="18" charset="2"/>
              </a:rPr>
              <a:t>If </a:t>
            </a:r>
            <a:r>
              <a:rPr lang="en-US" dirty="0"/>
              <a:t>H</a:t>
            </a:r>
            <a:r>
              <a:rPr lang="en-US" baseline="-25000" dirty="0">
                <a:sym typeface="Symbol" pitchFamily="18" charset="2"/>
              </a:rPr>
              <a:t></a:t>
            </a:r>
            <a:r>
              <a:rPr lang="en-US" dirty="0">
                <a:sym typeface="Symbol" pitchFamily="18" charset="2"/>
              </a:rPr>
              <a:t> is false, this estimates error plus treatment variance.</a:t>
            </a: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3074" name="Object 4"/>
          <p:cNvGraphicFramePr>
            <a:graphicFrameLocks noChangeAspect="1"/>
          </p:cNvGraphicFramePr>
          <p:nvPr/>
        </p:nvGraphicFramePr>
        <p:xfrm>
          <a:off x="2971800" y="1600200"/>
          <a:ext cx="2778125" cy="603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8" name="Equation" r:id="rId3" imgW="1091726" imgH="241195" progId="Equation.3">
                  <p:embed/>
                </p:oleObj>
              </mc:Choice>
              <mc:Fallback>
                <p:oleObj name="Equation" r:id="rId3" imgW="1091726" imgH="241195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1600200"/>
                        <a:ext cx="2778125" cy="603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i="1" dirty="0">
                <a:solidFill>
                  <a:srgbClr val="7030A0"/>
                </a:solidFill>
              </a:rPr>
              <a:t>F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001000" cy="4525963"/>
          </a:xfrm>
        </p:spPr>
        <p:txBody>
          <a:bodyPr/>
          <a:lstStyle/>
          <a:p>
            <a:pPr eaLnBrk="1" hangingPunct="1"/>
            <a:r>
              <a:rPr lang="en-US" sz="2800" b="1" i="1" dirty="0"/>
              <a:t>F</a:t>
            </a:r>
            <a:r>
              <a:rPr lang="en-US" sz="2800" b="1" dirty="0"/>
              <a:t> = </a:t>
            </a:r>
            <a:r>
              <a:rPr lang="en-US" sz="2800" b="1" i="1" dirty="0"/>
              <a:t>MSA</a:t>
            </a:r>
            <a:r>
              <a:rPr lang="en-US" sz="2800" b="1" dirty="0"/>
              <a:t> / </a:t>
            </a:r>
            <a:r>
              <a:rPr lang="en-US" sz="2800" b="1" i="1" dirty="0"/>
              <a:t>MSE</a:t>
            </a:r>
            <a:r>
              <a:rPr lang="en-US" sz="2800" dirty="0"/>
              <a:t> </a:t>
            </a:r>
          </a:p>
          <a:p>
            <a:pPr eaLnBrk="1" hangingPunct="1"/>
            <a:r>
              <a:rPr lang="en-US" sz="2800" dirty="0"/>
              <a:t>If H</a:t>
            </a:r>
            <a:r>
              <a:rPr lang="en-US" sz="2800" baseline="-25000" dirty="0">
                <a:sym typeface="Symbol" pitchFamily="18" charset="2"/>
              </a:rPr>
              <a:t></a:t>
            </a:r>
            <a:r>
              <a:rPr lang="en-US" sz="2800" dirty="0">
                <a:sym typeface="Symbol" pitchFamily="18" charset="2"/>
              </a:rPr>
              <a:t> is true, expect </a:t>
            </a:r>
            <a:r>
              <a:rPr lang="en-US" sz="2800" i="1" dirty="0">
                <a:sym typeface="Symbol" pitchFamily="18" charset="2"/>
              </a:rPr>
              <a:t>F</a:t>
            </a:r>
            <a:r>
              <a:rPr lang="en-US" sz="2800" dirty="0">
                <a:sym typeface="Symbol" pitchFamily="18" charset="2"/>
              </a:rPr>
              <a:t> = error/error = 1.</a:t>
            </a:r>
          </a:p>
          <a:p>
            <a:pPr eaLnBrk="1" hangingPunct="1"/>
            <a:r>
              <a:rPr lang="en-US" sz="2800" dirty="0"/>
              <a:t>If H</a:t>
            </a:r>
            <a:r>
              <a:rPr lang="en-US" sz="2800" baseline="-25000" dirty="0">
                <a:sym typeface="Symbol" pitchFamily="18" charset="2"/>
              </a:rPr>
              <a:t></a:t>
            </a:r>
            <a:r>
              <a:rPr lang="en-US" sz="2800" dirty="0">
                <a:sym typeface="Symbol" pitchFamily="18" charset="2"/>
              </a:rPr>
              <a:t> is false, expect </a:t>
            </a:r>
          </a:p>
        </p:txBody>
      </p:sp>
      <p:graphicFrame>
        <p:nvGraphicFramePr>
          <p:cNvPr id="10244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2438400" y="3657600"/>
          <a:ext cx="4038600" cy="941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1" name="Equation" r:id="rId3" imgW="1688760" imgH="393480" progId="Equation.3">
                  <p:embed/>
                </p:oleObj>
              </mc:Choice>
              <mc:Fallback>
                <p:oleObj name="Equation" r:id="rId3" imgW="1688760" imgH="3934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3657600"/>
                        <a:ext cx="4038600" cy="941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</a:t>
            </a:r>
            <a:r>
              <a:rPr lang="en-US" i="1" dirty="0"/>
              <a:t>F</a:t>
            </a:r>
            <a:r>
              <a:rPr lang="en-US" dirty="0"/>
              <a:t> 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Developed by Sir </a:t>
            </a:r>
            <a:r>
              <a:rPr lang="en-US" u="sng" dirty="0">
                <a:hlinkClick r:id="rId2" tooltip="Ronald A. Fisher"/>
              </a:rPr>
              <a:t>Ronald A. Fisher</a:t>
            </a:r>
            <a:r>
              <a:rPr lang="en-US" dirty="0"/>
              <a:t>, who called it the “variance ratio.”</a:t>
            </a:r>
          </a:p>
          <a:p>
            <a:r>
              <a:rPr lang="en-US" dirty="0"/>
              <a:t>Renamed “</a:t>
            </a:r>
            <a:r>
              <a:rPr lang="en-US" i="1" dirty="0"/>
              <a:t>F</a:t>
            </a:r>
            <a:r>
              <a:rPr lang="en-US" dirty="0"/>
              <a:t>” by </a:t>
            </a:r>
            <a:r>
              <a:rPr lang="en-US" dirty="0">
                <a:hlinkClick r:id="rId3" tooltip="George W. Snedecor"/>
              </a:rPr>
              <a:t>George W. </a:t>
            </a:r>
            <a:r>
              <a:rPr lang="en-US" dirty="0" err="1">
                <a:hlinkClick r:id="rId3" tooltip="George W. Snedecor"/>
              </a:rPr>
              <a:t>Snedecor</a:t>
            </a:r>
            <a:r>
              <a:rPr lang="en-US" dirty="0"/>
              <a:t>, in honor of Fisher. </a:t>
            </a:r>
          </a:p>
        </p:txBody>
      </p:sp>
    </p:spTree>
    <p:extLst>
      <p:ext uri="{BB962C8B-B14F-4D97-AF65-F5344CB8AC3E}">
        <p14:creationId xmlns:p14="http://schemas.microsoft.com/office/powerpoint/2010/main" val="36971596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i="1" dirty="0">
                <a:solidFill>
                  <a:srgbClr val="7030A0"/>
                </a:solidFill>
              </a:rPr>
              <a:t>p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i="1" dirty="0"/>
              <a:t>F</a:t>
            </a:r>
            <a:r>
              <a:rPr lang="en-US" dirty="0"/>
              <a:t> = 43.33 / .5 = 86.66. </a:t>
            </a:r>
          </a:p>
          <a:p>
            <a:pPr eaLnBrk="1" hangingPunct="1"/>
            <a:r>
              <a:rPr lang="en-US" b="1" dirty="0"/>
              <a:t>total </a:t>
            </a:r>
            <a:r>
              <a:rPr lang="en-US" b="1" i="1" dirty="0" err="1"/>
              <a:t>df</a:t>
            </a:r>
            <a:r>
              <a:rPr lang="en-US" b="1" dirty="0"/>
              <a:t> </a:t>
            </a:r>
            <a:r>
              <a:rPr lang="en-US" dirty="0"/>
              <a:t>in the </a:t>
            </a:r>
            <a:r>
              <a:rPr lang="en-US" i="1" dirty="0"/>
              <a:t>k</a:t>
            </a:r>
            <a:r>
              <a:rPr lang="en-US" dirty="0"/>
              <a:t> samples is </a:t>
            </a:r>
            <a:r>
              <a:rPr lang="en-US" i="1" dirty="0"/>
              <a:t>N</a:t>
            </a:r>
            <a:r>
              <a:rPr lang="en-US" dirty="0"/>
              <a:t> - 1 = 19</a:t>
            </a:r>
            <a:endParaRPr lang="en-US" b="1" dirty="0"/>
          </a:p>
          <a:p>
            <a:pPr eaLnBrk="1" hangingPunct="1"/>
            <a:r>
              <a:rPr lang="en-US" b="1" dirty="0"/>
              <a:t>treatment </a:t>
            </a:r>
            <a:r>
              <a:rPr lang="en-US" b="1" i="1" dirty="0" err="1"/>
              <a:t>df</a:t>
            </a:r>
            <a:r>
              <a:rPr lang="en-US" dirty="0"/>
              <a:t> is </a:t>
            </a:r>
            <a:r>
              <a:rPr lang="en-US" i="1" dirty="0"/>
              <a:t>k</a:t>
            </a:r>
            <a:r>
              <a:rPr lang="en-US" dirty="0"/>
              <a:t> – 1 = 3</a:t>
            </a:r>
          </a:p>
          <a:p>
            <a:pPr eaLnBrk="1" hangingPunct="1"/>
            <a:r>
              <a:rPr lang="en-US" b="1" dirty="0"/>
              <a:t>error </a:t>
            </a:r>
            <a:r>
              <a:rPr lang="en-US" b="1" i="1" dirty="0" err="1"/>
              <a:t>df</a:t>
            </a:r>
            <a:r>
              <a:rPr lang="en-US" dirty="0"/>
              <a:t> is </a:t>
            </a:r>
            <a:r>
              <a:rPr lang="en-US" i="1" dirty="0"/>
              <a:t>k</a:t>
            </a:r>
            <a:r>
              <a:rPr lang="en-US" dirty="0"/>
              <a:t>(</a:t>
            </a:r>
            <a:r>
              <a:rPr lang="en-US" i="1" dirty="0"/>
              <a:t>n</a:t>
            </a:r>
            <a:r>
              <a:rPr lang="en-US" dirty="0"/>
              <a:t> - 1) = </a:t>
            </a:r>
            <a:r>
              <a:rPr lang="en-US" i="1" dirty="0"/>
              <a:t>N</a:t>
            </a:r>
            <a:r>
              <a:rPr lang="en-US" dirty="0"/>
              <a:t> - </a:t>
            </a:r>
            <a:r>
              <a:rPr lang="en-US" i="1" dirty="0"/>
              <a:t>k</a:t>
            </a:r>
            <a:r>
              <a:rPr lang="en-US" dirty="0"/>
              <a:t> = 16 </a:t>
            </a:r>
          </a:p>
          <a:p>
            <a:pPr eaLnBrk="1" hangingPunct="1"/>
            <a:r>
              <a:rPr lang="en-US" dirty="0"/>
              <a:t>Using the </a:t>
            </a:r>
            <a:r>
              <a:rPr lang="en-US" i="1" dirty="0"/>
              <a:t>F</a:t>
            </a:r>
            <a:r>
              <a:rPr lang="en-US" dirty="0"/>
              <a:t> tables in our text book,</a:t>
            </a:r>
            <a:br>
              <a:rPr lang="en-US" dirty="0"/>
            </a:br>
            <a:r>
              <a:rPr lang="en-US" i="1" dirty="0"/>
              <a:t>p</a:t>
            </a:r>
            <a:r>
              <a:rPr lang="en-US" dirty="0"/>
              <a:t> &lt; .01.</a:t>
            </a:r>
          </a:p>
          <a:p>
            <a:pPr eaLnBrk="1" hangingPunct="1"/>
            <a:r>
              <a:rPr lang="en-US" dirty="0"/>
              <a:t>One-tailed test of </a:t>
            </a:r>
            <a:r>
              <a:rPr lang="en-US" dirty="0" err="1"/>
              <a:t>nondirectional</a:t>
            </a:r>
            <a:r>
              <a:rPr lang="en-US" dirty="0"/>
              <a:t> hypothesis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586</TotalTime>
  <Words>1495</Words>
  <Application>Microsoft Office PowerPoint</Application>
  <PresentationFormat>On-screen Show (4:3)</PresentationFormat>
  <Paragraphs>176</Paragraphs>
  <Slides>36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36</vt:i4>
      </vt:variant>
    </vt:vector>
  </HeadingPairs>
  <TitlesOfParts>
    <vt:vector size="40" baseType="lpstr">
      <vt:lpstr>Arial</vt:lpstr>
      <vt:lpstr>Default Design</vt:lpstr>
      <vt:lpstr>Document</vt:lpstr>
      <vt:lpstr>Equation</vt:lpstr>
      <vt:lpstr>One-Way ANOVA</vt:lpstr>
      <vt:lpstr>Basic Design</vt:lpstr>
      <vt:lpstr>The Model</vt:lpstr>
      <vt:lpstr>Four Methods of Teaching ANOVA</vt:lpstr>
      <vt:lpstr>Error Variance</vt:lpstr>
      <vt:lpstr>Among Groups Variance</vt:lpstr>
      <vt:lpstr>F</vt:lpstr>
      <vt:lpstr>Why F ?</vt:lpstr>
      <vt:lpstr>p</vt:lpstr>
      <vt:lpstr>Deviation Method</vt:lpstr>
      <vt:lpstr>Computational Method</vt:lpstr>
      <vt:lpstr>Source Table</vt:lpstr>
      <vt:lpstr>Violations of Assumptions</vt:lpstr>
      <vt:lpstr>Reducing Skewness</vt:lpstr>
      <vt:lpstr>Heterogeneity of Variance</vt:lpstr>
      <vt:lpstr>Computing ANOVA From Group Means and Variances with Unequal Sample Sizes</vt:lpstr>
      <vt:lpstr>Heterogeneity of Variance</vt:lpstr>
      <vt:lpstr>Welch ANOVA</vt:lpstr>
      <vt:lpstr>Directional Hypotheses</vt:lpstr>
      <vt:lpstr>Fixed, Random, Mixed Effects</vt:lpstr>
      <vt:lpstr>ANOVA as Regression</vt:lpstr>
      <vt:lpstr>Quadratic Regression</vt:lpstr>
      <vt:lpstr>Cubic Regression</vt:lpstr>
      <vt:lpstr>Magnitude of Effect </vt:lpstr>
      <vt:lpstr>Benchmarks for 2</vt:lpstr>
      <vt:lpstr>Physician’s Aspirin Study</vt:lpstr>
      <vt:lpstr>CI, 2 </vt:lpstr>
      <vt:lpstr>d versus 2</vt:lpstr>
      <vt:lpstr>Average Contrast d</vt:lpstr>
      <vt:lpstr>Steiger’s RMSSE</vt:lpstr>
      <vt:lpstr>PowerPoint Presentation</vt:lpstr>
      <vt:lpstr>PowerPoint Presentation</vt:lpstr>
      <vt:lpstr>PowerPoint Presentation</vt:lpstr>
      <vt:lpstr>Power Analysis</vt:lpstr>
      <vt:lpstr>APA-Style Presentation</vt:lpstr>
      <vt:lpstr>PowerPoint Presentation</vt:lpstr>
    </vt:vector>
  </TitlesOfParts>
  <Company>ECU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One-Way ANOVA</dc:title>
  <dc:creator>Karl L. Wuensch</dc:creator>
  <cp:lastModifiedBy>Wuensch, Karl Louis</cp:lastModifiedBy>
  <cp:revision>84</cp:revision>
  <dcterms:created xsi:type="dcterms:W3CDTF">2004-06-14T14:20:44Z</dcterms:created>
  <dcterms:modified xsi:type="dcterms:W3CDTF">2021-02-08T03:13:55Z</dcterms:modified>
</cp:coreProperties>
</file>