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9" r:id="rId3"/>
    <p:sldId id="260" r:id="rId4"/>
    <p:sldId id="258" r:id="rId5"/>
    <p:sldId id="257"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3FD1-28E2-4944-81F7-4FE594D3F101}" type="datetimeFigureOut">
              <a:rPr lang="en-US" smtClean="0"/>
              <a:t>11/3/2014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877A0B-A5AA-4432-B877-EFB7D0663A3D}" type="slidenum">
              <a:rPr lang="en-US" smtClean="0"/>
              <a:t>‹#›</a:t>
            </a:fld>
            <a:endParaRPr lang="en-US"/>
          </a:p>
        </p:txBody>
      </p:sp>
    </p:spTree>
    <p:extLst>
      <p:ext uri="{BB962C8B-B14F-4D97-AF65-F5344CB8AC3E}">
        <p14:creationId xmlns:p14="http://schemas.microsoft.com/office/powerpoint/2010/main" val="3699233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77A0B-A5AA-4432-B877-EFB7D0663A3D}" type="slidenum">
              <a:rPr lang="en-US" smtClean="0"/>
              <a:t>6</a:t>
            </a:fld>
            <a:endParaRPr lang="en-US"/>
          </a:p>
        </p:txBody>
      </p:sp>
    </p:spTree>
    <p:extLst>
      <p:ext uri="{BB962C8B-B14F-4D97-AF65-F5344CB8AC3E}">
        <p14:creationId xmlns:p14="http://schemas.microsoft.com/office/powerpoint/2010/main" val="1490218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CAA91F-4ED5-4F9C-B85E-A010F5BB418E}"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138254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AA91F-4ED5-4F9C-B85E-A010F5BB418E}"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2813729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AA91F-4ED5-4F9C-B85E-A010F5BB418E}"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245780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AA91F-4ED5-4F9C-B85E-A010F5BB418E}"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261509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CAA91F-4ED5-4F9C-B85E-A010F5BB418E}" type="datetimeFigureOut">
              <a:rPr lang="en-US" smtClean="0"/>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360155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CAA91F-4ED5-4F9C-B85E-A010F5BB418E}" type="datetimeFigureOut">
              <a:rPr lang="en-US" smtClean="0"/>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354755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CAA91F-4ED5-4F9C-B85E-A010F5BB418E}" type="datetimeFigureOut">
              <a:rPr lang="en-US" smtClean="0"/>
              <a:t>11/3/2014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79994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CAA91F-4ED5-4F9C-B85E-A010F5BB418E}" type="datetimeFigureOut">
              <a:rPr lang="en-US" smtClean="0"/>
              <a:t>11/3/2014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2256975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CAA91F-4ED5-4F9C-B85E-A010F5BB418E}" type="datetimeFigureOut">
              <a:rPr lang="en-US" smtClean="0"/>
              <a:t>11/3/2014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44651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CAA91F-4ED5-4F9C-B85E-A010F5BB418E}" type="datetimeFigureOut">
              <a:rPr lang="en-US" smtClean="0"/>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3723229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CAA91F-4ED5-4F9C-B85E-A010F5BB418E}" type="datetimeFigureOut">
              <a:rPr lang="en-US" smtClean="0"/>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8EB8F-D724-4B93-9FE8-A23C290BC11C}" type="slidenum">
              <a:rPr lang="en-US" smtClean="0"/>
              <a:t>‹#›</a:t>
            </a:fld>
            <a:endParaRPr lang="en-US"/>
          </a:p>
        </p:txBody>
      </p:sp>
    </p:spTree>
    <p:extLst>
      <p:ext uri="{BB962C8B-B14F-4D97-AF65-F5344CB8AC3E}">
        <p14:creationId xmlns:p14="http://schemas.microsoft.com/office/powerpoint/2010/main" val="1095051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AA91F-4ED5-4F9C-B85E-A010F5BB418E}" type="datetimeFigureOut">
              <a:rPr lang="en-US" smtClean="0"/>
              <a:t>11/3/2014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8EB8F-D724-4B93-9FE8-A23C290BC11C}" type="slidenum">
              <a:rPr lang="en-US" smtClean="0"/>
              <a:t>‹#›</a:t>
            </a:fld>
            <a:endParaRPr lang="en-US"/>
          </a:p>
        </p:txBody>
      </p:sp>
    </p:spTree>
    <p:extLst>
      <p:ext uri="{BB962C8B-B14F-4D97-AF65-F5344CB8AC3E}">
        <p14:creationId xmlns:p14="http://schemas.microsoft.com/office/powerpoint/2010/main" val="58574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 y="4142705"/>
            <a:ext cx="1636017" cy="1190075"/>
          </a:xfrm>
          <a:prstGeom prst="rect">
            <a:avLst/>
          </a:prstGeom>
          <a:effectLst>
            <a:softEdge rad="63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486" y="1133456"/>
            <a:ext cx="2017690" cy="1334514"/>
          </a:xfrm>
          <a:prstGeom prst="rect">
            <a:avLst/>
          </a:prstGeom>
          <a:effectLst>
            <a:softEdge rad="63500"/>
          </a:effectLst>
        </p:spPr>
      </p:pic>
      <p:sp>
        <p:nvSpPr>
          <p:cNvPr id="2" name="Title 1"/>
          <p:cNvSpPr>
            <a:spLocks noGrp="1"/>
          </p:cNvSpPr>
          <p:nvPr>
            <p:ph type="ctrTitle"/>
          </p:nvPr>
        </p:nvSpPr>
        <p:spPr>
          <a:xfrm>
            <a:off x="1524000" y="195083"/>
            <a:ext cx="9144000" cy="564769"/>
          </a:xfrm>
        </p:spPr>
        <p:txBody>
          <a:bodyPr>
            <a:normAutofit fontScale="90000"/>
          </a:bodyPr>
          <a:lstStyle/>
          <a:p>
            <a:r>
              <a:rPr lang="en-US" dirty="0" smtClean="0">
                <a:solidFill>
                  <a:schemeClr val="accent6">
                    <a:lumMod val="50000"/>
                  </a:schemeClr>
                </a:solidFill>
                <a:latin typeface="Haettenschweiler" panose="020B0706040902060204" pitchFamily="34" charset="0"/>
              </a:rPr>
              <a:t>FIND YOUR ADVENTURE</a:t>
            </a:r>
            <a:endParaRPr lang="en-US" dirty="0">
              <a:solidFill>
                <a:schemeClr val="accent6">
                  <a:lumMod val="50000"/>
                </a:schemeClr>
              </a:solidFill>
              <a:latin typeface="Haettenschweiler" panose="020B0706040902060204" pitchFamily="34" charset="0"/>
            </a:endParaRPr>
          </a:p>
        </p:txBody>
      </p:sp>
      <p:sp>
        <p:nvSpPr>
          <p:cNvPr id="3" name="Subtitle 2"/>
          <p:cNvSpPr>
            <a:spLocks noGrp="1"/>
          </p:cNvSpPr>
          <p:nvPr>
            <p:ph type="subTitle" idx="1"/>
          </p:nvPr>
        </p:nvSpPr>
        <p:spPr>
          <a:xfrm>
            <a:off x="1324377" y="592427"/>
            <a:ext cx="9144000" cy="1655762"/>
          </a:xfrm>
        </p:spPr>
        <p:txBody>
          <a:bodyPr/>
          <a:lstStyle/>
          <a:p>
            <a:r>
              <a:rPr lang="en-US" dirty="0" smtClean="0">
                <a:solidFill>
                  <a:srgbClr val="FF0000"/>
                </a:solidFill>
                <a:latin typeface="Haettenschweiler" panose="020B0706040902060204" pitchFamily="34" charset="0"/>
              </a:rPr>
              <a:t>Cape Town, South Africa</a:t>
            </a:r>
            <a:endParaRPr lang="en-US" dirty="0">
              <a:solidFill>
                <a:srgbClr val="FF0000"/>
              </a:solidFill>
              <a:latin typeface="Haettenschweiler" panose="020B070604090206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538"/>
            <a:ext cx="1622737" cy="2010785"/>
          </a:xfrm>
          <a:prstGeom prst="rect">
            <a:avLst/>
          </a:prstGeom>
          <a:effectLst>
            <a:softEdge rad="63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44709"/>
            <a:ext cx="2029331" cy="1184858"/>
          </a:xfrm>
          <a:prstGeom prst="rect">
            <a:avLst/>
          </a:prstGeom>
          <a:effectLst>
            <a:softEdge rad="63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8662" y="2387229"/>
            <a:ext cx="2035262" cy="1391993"/>
          </a:xfrm>
          <a:prstGeom prst="rect">
            <a:avLst/>
          </a:prstGeom>
          <a:effectLst>
            <a:softEdge rad="635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3" y="3047754"/>
            <a:ext cx="1642427" cy="1094951"/>
          </a:xfrm>
          <a:prstGeom prst="rect">
            <a:avLst/>
          </a:prstGeom>
          <a:effectLst>
            <a:softEdge rad="63500"/>
          </a:effec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927278"/>
            <a:ext cx="8744755" cy="5829837"/>
          </a:xfrm>
          <a:prstGeom prst="rect">
            <a:avLst/>
          </a:prstGeom>
          <a:effectLst>
            <a:softEdge rad="63500"/>
          </a:effec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8662" y="3721743"/>
            <a:ext cx="2005514" cy="1584352"/>
          </a:xfrm>
          <a:prstGeom prst="rect">
            <a:avLst/>
          </a:prstGeom>
          <a:effectLst>
            <a:softEdge rad="6350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4" y="5280338"/>
            <a:ext cx="1612034" cy="1515415"/>
          </a:xfrm>
          <a:prstGeom prst="rect">
            <a:avLst/>
          </a:prstGeom>
          <a:effectLst>
            <a:softEdge rad="63500"/>
          </a:effectLst>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74310" y="-17174"/>
            <a:ext cx="2017690" cy="1279303"/>
          </a:xfrm>
          <a:prstGeom prst="rect">
            <a:avLst/>
          </a:prstGeom>
          <a:effectLst>
            <a:softEdge rad="63500"/>
          </a:effectLst>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268755" y="5280338"/>
            <a:ext cx="1846912" cy="1476777"/>
          </a:xfrm>
          <a:prstGeom prst="rect">
            <a:avLst/>
          </a:prstGeom>
          <a:effectLst>
            <a:softEdge rad="63500"/>
          </a:effectLst>
        </p:spPr>
      </p:pic>
    </p:spTree>
    <p:extLst>
      <p:ext uri="{BB962C8B-B14F-4D97-AF65-F5344CB8AC3E}">
        <p14:creationId xmlns:p14="http://schemas.microsoft.com/office/powerpoint/2010/main" val="651193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0484" y="144379"/>
            <a:ext cx="2294021" cy="1354217"/>
          </a:xfrm>
          <a:prstGeom prst="rect">
            <a:avLst/>
          </a:prstGeom>
          <a:noFill/>
        </p:spPr>
        <p:txBody>
          <a:bodyPr wrap="square" rtlCol="0">
            <a:spAutoFit/>
          </a:bodyPr>
          <a:lstStyle/>
          <a:p>
            <a:r>
              <a:rPr lang="en-US" sz="5400" dirty="0" smtClean="0">
                <a:solidFill>
                  <a:schemeClr val="accent6">
                    <a:lumMod val="50000"/>
                  </a:schemeClr>
                </a:solidFill>
                <a:latin typeface="Haettenschweiler" panose="020B0706040902060204" pitchFamily="34" charset="0"/>
              </a:rPr>
              <a:t>FIND</a:t>
            </a:r>
            <a:r>
              <a:rPr lang="en-US" dirty="0" smtClean="0"/>
              <a:t> </a:t>
            </a:r>
          </a:p>
          <a:p>
            <a:r>
              <a:rPr lang="en-US" sz="2800" dirty="0" smtClean="0">
                <a:solidFill>
                  <a:srgbClr val="FF0000"/>
                </a:solidFill>
                <a:latin typeface="Haettenschweiler" panose="020B0706040902060204" pitchFamily="34" charset="0"/>
              </a:rPr>
              <a:t>NATURE</a:t>
            </a:r>
            <a:endParaRPr lang="en-US" sz="2800" dirty="0">
              <a:solidFill>
                <a:srgbClr val="FF0000"/>
              </a:solidFill>
              <a:latin typeface="Haettenschweiler" panose="020B0706040902060204" pitchFamily="34" charset="0"/>
            </a:endParaRPr>
          </a:p>
        </p:txBody>
      </p:sp>
      <p:sp>
        <p:nvSpPr>
          <p:cNvPr id="3" name="TextBox 2"/>
          <p:cNvSpPr txBox="1"/>
          <p:nvPr/>
        </p:nvSpPr>
        <p:spPr>
          <a:xfrm>
            <a:off x="417094" y="5181600"/>
            <a:ext cx="4957011" cy="1292662"/>
          </a:xfrm>
          <a:prstGeom prst="rect">
            <a:avLst/>
          </a:prstGeom>
          <a:noFill/>
        </p:spPr>
        <p:txBody>
          <a:bodyPr wrap="square" rtlCol="0">
            <a:spAutoFit/>
          </a:bodyPr>
          <a:lstStyle/>
          <a:p>
            <a:r>
              <a:rPr lang="en-US" i="1" dirty="0" smtClean="0">
                <a:solidFill>
                  <a:schemeClr val="accent4">
                    <a:lumMod val="75000"/>
                  </a:schemeClr>
                </a:solidFill>
                <a:latin typeface="Candara" panose="020E0502030303020204" pitchFamily="34" charset="0"/>
              </a:rPr>
              <a:t>“The </a:t>
            </a:r>
            <a:r>
              <a:rPr lang="en-US" i="1" dirty="0">
                <a:solidFill>
                  <a:schemeClr val="accent4">
                    <a:lumMod val="75000"/>
                  </a:schemeClr>
                </a:solidFill>
                <a:latin typeface="Candara" panose="020E0502030303020204" pitchFamily="34" charset="0"/>
              </a:rPr>
              <a:t>country itself boasts mountains, savannah, rain forests, and any other terrain you can think of. Walking around Cape Town, that is what strikes me most</a:t>
            </a:r>
            <a:r>
              <a:rPr lang="en-US" i="1" dirty="0" smtClean="0">
                <a:solidFill>
                  <a:schemeClr val="accent4">
                    <a:lumMod val="75000"/>
                  </a:schemeClr>
                </a:solidFill>
                <a:latin typeface="Candara" panose="020E0502030303020204" pitchFamily="34" charset="0"/>
              </a:rPr>
              <a:t>.</a:t>
            </a:r>
            <a:r>
              <a:rPr lang="en-US" sz="2400" i="1" dirty="0" smtClean="0">
                <a:solidFill>
                  <a:schemeClr val="accent4">
                    <a:lumMod val="75000"/>
                  </a:schemeClr>
                </a:solidFill>
                <a:latin typeface="Candara" panose="020E0502030303020204" pitchFamily="34" charset="0"/>
              </a:rPr>
              <a:t>”</a:t>
            </a:r>
            <a:r>
              <a:rPr lang="en-US" i="1" dirty="0" smtClean="0">
                <a:solidFill>
                  <a:schemeClr val="accent4">
                    <a:lumMod val="75000"/>
                  </a:schemeClr>
                </a:solidFill>
                <a:latin typeface="Candara" panose="020E0502030303020204" pitchFamily="34" charset="0"/>
              </a:rPr>
              <a:t>  </a:t>
            </a:r>
            <a:r>
              <a:rPr lang="en-US" sz="1200" i="1" dirty="0" smtClean="0">
                <a:solidFill>
                  <a:schemeClr val="accent4">
                    <a:lumMod val="75000"/>
                  </a:schemeClr>
                </a:solidFill>
                <a:latin typeface="Candara" panose="020E0502030303020204" pitchFamily="34" charset="0"/>
              </a:rPr>
              <a:t>Ivor Mollema, Graduate Student, Interview</a:t>
            </a:r>
            <a:endParaRPr lang="en-US" sz="1200" i="1" dirty="0">
              <a:solidFill>
                <a:schemeClr val="accent4">
                  <a:lumMod val="75000"/>
                </a:schemeClr>
              </a:solidFill>
              <a:latin typeface="Candara" panose="020E0502030303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8863" y="272717"/>
            <a:ext cx="5438274" cy="3625516"/>
          </a:xfrm>
          <a:prstGeom prst="rect">
            <a:avLst/>
          </a:prstGeom>
          <a:effectLst>
            <a:softEdge rad="1270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094" y="2338130"/>
            <a:ext cx="1764636" cy="2646955"/>
          </a:xfrm>
          <a:prstGeom prst="rect">
            <a:avLst/>
          </a:prstGeom>
          <a:effectLst>
            <a:softEdge rad="63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8087" y="2253921"/>
            <a:ext cx="1820776" cy="2731164"/>
          </a:xfrm>
          <a:prstGeom prst="rect">
            <a:avLst/>
          </a:prstGeom>
          <a:effectLst>
            <a:softEdge rad="63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3871" y="3898233"/>
            <a:ext cx="3902238" cy="2601492"/>
          </a:xfrm>
          <a:prstGeom prst="rect">
            <a:avLst/>
          </a:prstGeom>
          <a:effectLst>
            <a:softEdge rad="63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8608" y="1584376"/>
            <a:ext cx="2187074" cy="3280611"/>
          </a:xfrm>
          <a:prstGeom prst="rect">
            <a:avLst/>
          </a:prstGeom>
          <a:effectLst>
            <a:softEdge rad="63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622" y="234395"/>
            <a:ext cx="3008216" cy="2005477"/>
          </a:xfrm>
          <a:prstGeom prst="rect">
            <a:avLst/>
          </a:prstGeom>
          <a:effectLst>
            <a:softEdge rad="63500"/>
          </a:effectLst>
        </p:spPr>
      </p:pic>
      <p:sp>
        <p:nvSpPr>
          <p:cNvPr id="10" name="TextBox 9"/>
          <p:cNvSpPr txBox="1"/>
          <p:nvPr/>
        </p:nvSpPr>
        <p:spPr>
          <a:xfrm>
            <a:off x="9434235" y="4870267"/>
            <a:ext cx="2575819" cy="2031325"/>
          </a:xfrm>
          <a:prstGeom prst="rect">
            <a:avLst/>
          </a:prstGeom>
          <a:noFill/>
        </p:spPr>
        <p:txBody>
          <a:bodyPr wrap="square" rtlCol="0">
            <a:spAutoFit/>
          </a:bodyPr>
          <a:lstStyle/>
          <a:p>
            <a:r>
              <a:rPr lang="en-US" dirty="0">
                <a:solidFill>
                  <a:schemeClr val="accent6">
                    <a:lumMod val="50000"/>
                  </a:schemeClr>
                </a:solidFill>
              </a:rPr>
              <a:t>e</a:t>
            </a:r>
            <a:r>
              <a:rPr lang="en-US" dirty="0" smtClean="0">
                <a:solidFill>
                  <a:schemeClr val="accent6">
                    <a:lumMod val="50000"/>
                  </a:schemeClr>
                </a:solidFill>
              </a:rPr>
              <a:t>xcite your senses as you climb the beautiful Table Mountain, see the majesty of Cape Point, and enjoy all the natural beauty Cape Town has to offer</a:t>
            </a:r>
            <a:endParaRPr lang="en-US" dirty="0">
              <a:solidFill>
                <a:schemeClr val="accent6">
                  <a:lumMod val="50000"/>
                </a:schemeClr>
              </a:solidFill>
            </a:endParaRPr>
          </a:p>
        </p:txBody>
      </p:sp>
    </p:spTree>
    <p:extLst>
      <p:ext uri="{BB962C8B-B14F-4D97-AF65-F5344CB8AC3E}">
        <p14:creationId xmlns:p14="http://schemas.microsoft.com/office/powerpoint/2010/main" val="387609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81938" y="4812631"/>
            <a:ext cx="1588168" cy="1354217"/>
          </a:xfrm>
          <a:prstGeom prst="rect">
            <a:avLst/>
          </a:prstGeom>
          <a:noFill/>
        </p:spPr>
        <p:txBody>
          <a:bodyPr wrap="square" rtlCol="0">
            <a:spAutoFit/>
          </a:bodyPr>
          <a:lstStyle/>
          <a:p>
            <a:r>
              <a:rPr lang="en-US" sz="5400" dirty="0" smtClean="0">
                <a:solidFill>
                  <a:schemeClr val="accent6">
                    <a:lumMod val="50000"/>
                  </a:schemeClr>
                </a:solidFill>
                <a:latin typeface="Haettenschweiler" panose="020B0706040902060204" pitchFamily="34" charset="0"/>
              </a:rPr>
              <a:t>FIND</a:t>
            </a:r>
          </a:p>
          <a:p>
            <a:r>
              <a:rPr lang="en-US" sz="2800" dirty="0" smtClean="0">
                <a:solidFill>
                  <a:srgbClr val="FF0000"/>
                </a:solidFill>
                <a:latin typeface="Haettenschweiler" panose="020B0706040902060204" pitchFamily="34" charset="0"/>
              </a:rPr>
              <a:t>WILDLIFE</a:t>
            </a:r>
            <a:endParaRPr lang="en-US" sz="2800" dirty="0">
              <a:solidFill>
                <a:srgbClr val="FF0000"/>
              </a:solidFill>
              <a:latin typeface="Haettenschweiler" panose="020B070604090206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620" y="2717772"/>
            <a:ext cx="3449076" cy="3449076"/>
          </a:xfrm>
          <a:prstGeom prst="rect">
            <a:avLst/>
          </a:prstGeom>
          <a:effectLst>
            <a:softEdge rad="63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675" y="699898"/>
            <a:ext cx="2739050" cy="1826033"/>
          </a:xfrm>
          <a:prstGeom prst="rect">
            <a:avLst/>
          </a:prstGeom>
          <a:effectLst>
            <a:softEdge rad="63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778" y="2490534"/>
            <a:ext cx="2832908" cy="4249362"/>
          </a:xfrm>
          <a:prstGeom prst="rect">
            <a:avLst/>
          </a:prstGeom>
          <a:effectLst>
            <a:softEdge rad="63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2835" y="685493"/>
            <a:ext cx="2705770" cy="4058654"/>
          </a:xfrm>
          <a:prstGeom prst="rect">
            <a:avLst/>
          </a:prstGeom>
          <a:effectLst>
            <a:softEdge rad="63500"/>
          </a:effectLst>
        </p:spPr>
      </p:pic>
      <p:sp>
        <p:nvSpPr>
          <p:cNvPr id="9" name="TextBox 8"/>
          <p:cNvSpPr txBox="1"/>
          <p:nvPr/>
        </p:nvSpPr>
        <p:spPr>
          <a:xfrm>
            <a:off x="7160293" y="3036564"/>
            <a:ext cx="2069432" cy="2862322"/>
          </a:xfrm>
          <a:prstGeom prst="rect">
            <a:avLst/>
          </a:prstGeom>
          <a:noFill/>
        </p:spPr>
        <p:txBody>
          <a:bodyPr wrap="square" rtlCol="0">
            <a:spAutoFit/>
          </a:bodyPr>
          <a:lstStyle/>
          <a:p>
            <a:r>
              <a:rPr lang="en-US" dirty="0">
                <a:solidFill>
                  <a:schemeClr val="accent6">
                    <a:lumMod val="50000"/>
                  </a:schemeClr>
                </a:solidFill>
              </a:rPr>
              <a:t>s</a:t>
            </a:r>
            <a:r>
              <a:rPr lang="en-US" dirty="0" smtClean="0">
                <a:solidFill>
                  <a:schemeClr val="accent6">
                    <a:lumMod val="50000"/>
                  </a:schemeClr>
                </a:solidFill>
              </a:rPr>
              <a:t>ee the wildlife of South Africa up close and personal with optional activities such as shark diving, walking with lions, and a game drive through a wildlife reserve</a:t>
            </a:r>
            <a:endParaRPr lang="en-US" dirty="0">
              <a:solidFill>
                <a:schemeClr val="accent6">
                  <a:lumMod val="50000"/>
                </a:schemeClr>
              </a:solidFill>
            </a:endParaRPr>
          </a:p>
        </p:txBody>
      </p:sp>
      <p:sp>
        <p:nvSpPr>
          <p:cNvPr id="3" name="TextBox 2"/>
          <p:cNvSpPr txBox="1"/>
          <p:nvPr/>
        </p:nvSpPr>
        <p:spPr>
          <a:xfrm>
            <a:off x="571778" y="398830"/>
            <a:ext cx="2573258" cy="1846659"/>
          </a:xfrm>
          <a:prstGeom prst="rect">
            <a:avLst/>
          </a:prstGeom>
          <a:noFill/>
        </p:spPr>
        <p:txBody>
          <a:bodyPr wrap="square" rtlCol="0">
            <a:spAutoFit/>
          </a:bodyPr>
          <a:lstStyle/>
          <a:p>
            <a:r>
              <a:rPr lang="en-US" sz="2400" i="1" dirty="0" smtClean="0">
                <a:solidFill>
                  <a:schemeClr val="accent4">
                    <a:lumMod val="75000"/>
                  </a:schemeClr>
                </a:solidFill>
              </a:rPr>
              <a:t>“</a:t>
            </a:r>
            <a:r>
              <a:rPr lang="en-US" i="1" dirty="0" smtClean="0">
                <a:solidFill>
                  <a:schemeClr val="accent4">
                    <a:lumMod val="75000"/>
                  </a:schemeClr>
                </a:solidFill>
              </a:rPr>
              <a:t>My favorite part was the sharks. Getting so close to animals that are so majestic was awesome.</a:t>
            </a:r>
            <a:r>
              <a:rPr lang="en-US" sz="2400" i="1" dirty="0" smtClean="0">
                <a:solidFill>
                  <a:schemeClr val="accent4">
                    <a:lumMod val="75000"/>
                  </a:schemeClr>
                </a:solidFill>
              </a:rPr>
              <a:t>”</a:t>
            </a:r>
            <a:r>
              <a:rPr lang="en-US" i="1" dirty="0" smtClean="0">
                <a:solidFill>
                  <a:schemeClr val="accent4">
                    <a:lumMod val="75000"/>
                  </a:schemeClr>
                </a:solidFill>
              </a:rPr>
              <a:t> </a:t>
            </a:r>
            <a:r>
              <a:rPr lang="en-US" sz="1200" i="1" dirty="0" smtClean="0">
                <a:solidFill>
                  <a:schemeClr val="accent4">
                    <a:lumMod val="75000"/>
                  </a:schemeClr>
                </a:solidFill>
              </a:rPr>
              <a:t>Chris </a:t>
            </a:r>
            <a:r>
              <a:rPr lang="en-US" sz="1200" i="1" dirty="0" err="1" smtClean="0">
                <a:solidFill>
                  <a:schemeClr val="accent4">
                    <a:lumMod val="75000"/>
                  </a:schemeClr>
                </a:solidFill>
              </a:rPr>
              <a:t>Deyncourt</a:t>
            </a:r>
            <a:r>
              <a:rPr lang="en-US" sz="1200" i="1" dirty="0" smtClean="0">
                <a:solidFill>
                  <a:schemeClr val="accent4">
                    <a:lumMod val="75000"/>
                  </a:schemeClr>
                </a:solidFill>
              </a:rPr>
              <a:t>, Undergraduate, interview</a:t>
            </a:r>
            <a:endParaRPr lang="en-US" sz="1200" i="1" dirty="0">
              <a:solidFill>
                <a:schemeClr val="accent4">
                  <a:lumMod val="75000"/>
                </a:schemeClr>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2856" y="699898"/>
            <a:ext cx="2874709" cy="1790636"/>
          </a:xfrm>
          <a:prstGeom prst="rect">
            <a:avLst/>
          </a:prstGeom>
          <a:effectLst>
            <a:softEdge rad="63500"/>
          </a:effectLst>
        </p:spPr>
      </p:pic>
    </p:spTree>
    <p:extLst>
      <p:ext uri="{BB962C8B-B14F-4D97-AF65-F5344CB8AC3E}">
        <p14:creationId xmlns:p14="http://schemas.microsoft.com/office/powerpoint/2010/main" val="721505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7299" y="92777"/>
            <a:ext cx="2438400" cy="1354217"/>
          </a:xfrm>
          <a:prstGeom prst="rect">
            <a:avLst/>
          </a:prstGeom>
          <a:noFill/>
        </p:spPr>
        <p:txBody>
          <a:bodyPr wrap="square" rtlCol="0">
            <a:spAutoFit/>
          </a:bodyPr>
          <a:lstStyle/>
          <a:p>
            <a:r>
              <a:rPr lang="en-US" sz="5400" dirty="0" smtClean="0">
                <a:solidFill>
                  <a:schemeClr val="accent6">
                    <a:lumMod val="50000"/>
                  </a:schemeClr>
                </a:solidFill>
                <a:latin typeface="Haettenschweiler" panose="020B0706040902060204" pitchFamily="34" charset="0"/>
              </a:rPr>
              <a:t>FIND</a:t>
            </a:r>
          </a:p>
          <a:p>
            <a:r>
              <a:rPr lang="en-US" sz="2800" dirty="0" smtClean="0">
                <a:solidFill>
                  <a:srgbClr val="FF0000"/>
                </a:solidFill>
                <a:latin typeface="Haettenschweiler" panose="020B0706040902060204" pitchFamily="34" charset="0"/>
              </a:rPr>
              <a:t>CULTURE</a:t>
            </a:r>
            <a:endParaRPr lang="en-US" sz="2800" dirty="0">
              <a:solidFill>
                <a:srgbClr val="FF0000"/>
              </a:solidFill>
              <a:latin typeface="Haettenschweiler" panose="020B0706040902060204" pitchFamily="34" charset="0"/>
            </a:endParaRPr>
          </a:p>
        </p:txBody>
      </p:sp>
      <p:sp>
        <p:nvSpPr>
          <p:cNvPr id="3" name="TextBox 2"/>
          <p:cNvSpPr txBox="1"/>
          <p:nvPr/>
        </p:nvSpPr>
        <p:spPr>
          <a:xfrm>
            <a:off x="8606694" y="2898703"/>
            <a:ext cx="3481888" cy="3785652"/>
          </a:xfrm>
          <a:prstGeom prst="rect">
            <a:avLst/>
          </a:prstGeom>
          <a:noFill/>
        </p:spPr>
        <p:txBody>
          <a:bodyPr wrap="square" rtlCol="0">
            <a:spAutoFit/>
          </a:bodyPr>
          <a:lstStyle/>
          <a:p>
            <a:r>
              <a:rPr lang="en-US" dirty="0">
                <a:latin typeface="Candara" panose="020E0502030303020204" pitchFamily="34" charset="0"/>
              </a:rPr>
              <a:t> </a:t>
            </a:r>
            <a:r>
              <a:rPr lang="en-US" sz="2400" dirty="0" smtClean="0">
                <a:solidFill>
                  <a:schemeClr val="accent4">
                    <a:lumMod val="75000"/>
                  </a:schemeClr>
                </a:solidFill>
                <a:latin typeface="Candara" panose="020E0502030303020204" pitchFamily="34" charset="0"/>
              </a:rPr>
              <a:t>“</a:t>
            </a:r>
            <a:r>
              <a:rPr lang="en-US" i="1" dirty="0" smtClean="0">
                <a:solidFill>
                  <a:schemeClr val="accent4">
                    <a:lumMod val="75000"/>
                  </a:schemeClr>
                </a:solidFill>
                <a:latin typeface="Candara" panose="020E0502030303020204" pitchFamily="34" charset="0"/>
              </a:rPr>
              <a:t>Traveling </a:t>
            </a:r>
            <a:r>
              <a:rPr lang="en-US" i="1" dirty="0">
                <a:solidFill>
                  <a:schemeClr val="accent4">
                    <a:lumMod val="75000"/>
                  </a:schemeClr>
                </a:solidFill>
                <a:latin typeface="Candara" panose="020E0502030303020204" pitchFamily="34" charset="0"/>
              </a:rPr>
              <a:t>to South Africa allows you to fully experience a culture like no other. By </a:t>
            </a:r>
            <a:r>
              <a:rPr lang="en-US" i="1" dirty="0" smtClean="0">
                <a:solidFill>
                  <a:schemeClr val="accent4">
                    <a:lumMod val="75000"/>
                  </a:schemeClr>
                </a:solidFill>
                <a:latin typeface="Candara" panose="020E0502030303020204" pitchFamily="34" charset="0"/>
              </a:rPr>
              <a:t>participating </a:t>
            </a:r>
            <a:r>
              <a:rPr lang="en-US" i="1" dirty="0">
                <a:solidFill>
                  <a:schemeClr val="accent4">
                    <a:lumMod val="75000"/>
                  </a:schemeClr>
                </a:solidFill>
                <a:latin typeface="Candara" panose="020E0502030303020204" pitchFamily="34" charset="0"/>
              </a:rPr>
              <a:t>in a study abroad, you can do more than explore their culture in museums. You will be able to see the influence of past colonial powers in architecture, taste their culture in the food, and experience South Africa in a million more ways than could be possible through a book</a:t>
            </a:r>
            <a:r>
              <a:rPr lang="en-US" dirty="0" smtClean="0">
                <a:solidFill>
                  <a:schemeClr val="accent4">
                    <a:lumMod val="75000"/>
                  </a:schemeClr>
                </a:solidFill>
                <a:latin typeface="Candara" panose="020E0502030303020204" pitchFamily="34" charset="0"/>
              </a:rPr>
              <a:t>.</a:t>
            </a:r>
            <a:r>
              <a:rPr lang="en-US" sz="2400" dirty="0" smtClean="0">
                <a:solidFill>
                  <a:schemeClr val="accent4">
                    <a:lumMod val="75000"/>
                  </a:schemeClr>
                </a:solidFill>
                <a:latin typeface="Candara" panose="020E0502030303020204" pitchFamily="34" charset="0"/>
              </a:rPr>
              <a:t>”</a:t>
            </a:r>
          </a:p>
          <a:p>
            <a:r>
              <a:rPr lang="en-US" sz="1200" i="1" dirty="0" smtClean="0">
                <a:solidFill>
                  <a:schemeClr val="accent4">
                    <a:lumMod val="75000"/>
                  </a:schemeClr>
                </a:solidFill>
                <a:latin typeface="Candara" panose="020E0502030303020204" pitchFamily="34" charset="0"/>
              </a:rPr>
              <a:t>Nathan King, Graduate Student, Interview</a:t>
            </a:r>
            <a:endParaRPr lang="en-US" sz="1200" i="1" dirty="0">
              <a:solidFill>
                <a:schemeClr val="accent4">
                  <a:lumMod val="75000"/>
                </a:schemeClr>
              </a:solidFill>
              <a:latin typeface="Candara" panose="020E0502030303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6620" y="5342747"/>
            <a:ext cx="2630908" cy="1304759"/>
          </a:xfrm>
          <a:prstGeom prst="rect">
            <a:avLst/>
          </a:prstGeom>
          <a:effectLst>
            <a:softEdge rad="63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9812" y="44011"/>
            <a:ext cx="3677645" cy="2451763"/>
          </a:xfrm>
          <a:prstGeom prst="rect">
            <a:avLst/>
          </a:prstGeom>
          <a:effectLst>
            <a:softEdge rad="1270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328" y="2643766"/>
            <a:ext cx="3826484" cy="2550989"/>
          </a:xfrm>
          <a:prstGeom prst="rect">
            <a:avLst/>
          </a:prstGeom>
          <a:effectLst>
            <a:softEdge rad="63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3432" y="72973"/>
            <a:ext cx="3537284" cy="2358189"/>
          </a:xfrm>
          <a:prstGeom prst="rect">
            <a:avLst/>
          </a:prstGeom>
          <a:effectLst>
            <a:softEdge rad="63500"/>
          </a:effectLst>
        </p:spPr>
      </p:pic>
      <p:sp>
        <p:nvSpPr>
          <p:cNvPr id="9" name="TextBox 8"/>
          <p:cNvSpPr txBox="1"/>
          <p:nvPr/>
        </p:nvSpPr>
        <p:spPr>
          <a:xfrm>
            <a:off x="477961" y="1905102"/>
            <a:ext cx="4017985" cy="1477328"/>
          </a:xfrm>
          <a:prstGeom prst="rect">
            <a:avLst/>
          </a:prstGeom>
          <a:noFill/>
        </p:spPr>
        <p:txBody>
          <a:bodyPr wrap="square" rtlCol="0">
            <a:spAutoFit/>
          </a:bodyPr>
          <a:lstStyle/>
          <a:p>
            <a:r>
              <a:rPr lang="en-US" dirty="0" smtClean="0">
                <a:solidFill>
                  <a:schemeClr val="accent6">
                    <a:lumMod val="50000"/>
                  </a:schemeClr>
                </a:solidFill>
              </a:rPr>
              <a:t>experience life in a new way as you visit the local townships, meet the fishermen of </a:t>
            </a:r>
            <a:r>
              <a:rPr lang="en-US" dirty="0" err="1" smtClean="0">
                <a:solidFill>
                  <a:schemeClr val="accent6">
                    <a:lumMod val="50000"/>
                  </a:schemeClr>
                </a:solidFill>
              </a:rPr>
              <a:t>Kalk</a:t>
            </a:r>
            <a:r>
              <a:rPr lang="en-US" dirty="0" smtClean="0">
                <a:solidFill>
                  <a:schemeClr val="accent6">
                    <a:lumMod val="50000"/>
                  </a:schemeClr>
                </a:solidFill>
              </a:rPr>
              <a:t> Bay, and discover people from all walks of life in the city that’s a true cultural melting pot</a:t>
            </a:r>
            <a:endParaRPr lang="en-US" dirty="0">
              <a:solidFill>
                <a:schemeClr val="accent6">
                  <a:lumMod val="50000"/>
                </a:schemeClr>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565" y="3785937"/>
            <a:ext cx="3822783" cy="2548521"/>
          </a:xfrm>
          <a:prstGeom prst="rect">
            <a:avLst/>
          </a:prstGeom>
          <a:effectLst>
            <a:softEdge rad="63500"/>
          </a:effectLst>
        </p:spPr>
      </p:pic>
    </p:spTree>
    <p:extLst>
      <p:ext uri="{BB962C8B-B14F-4D97-AF65-F5344CB8AC3E}">
        <p14:creationId xmlns:p14="http://schemas.microsoft.com/office/powerpoint/2010/main" val="687259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32771" y="2161840"/>
            <a:ext cx="2279562" cy="2106571"/>
          </a:xfrm>
        </p:spPr>
        <p:txBody>
          <a:bodyPr>
            <a:normAutofit/>
          </a:bodyPr>
          <a:lstStyle/>
          <a:p>
            <a:pPr algn="ctr"/>
            <a:r>
              <a:rPr lang="en-US" sz="5400" dirty="0" smtClean="0">
                <a:solidFill>
                  <a:schemeClr val="accent6">
                    <a:lumMod val="50000"/>
                  </a:schemeClr>
                </a:solidFill>
                <a:latin typeface="Haettenschweiler" panose="020B0706040902060204" pitchFamily="34" charset="0"/>
              </a:rPr>
              <a:t>FIND </a:t>
            </a:r>
            <a:r>
              <a:rPr lang="en-US" sz="5400" dirty="0" smtClean="0">
                <a:latin typeface="Haettenschweiler" panose="020B0706040902060204" pitchFamily="34" charset="0"/>
              </a:rPr>
              <a:t/>
            </a:r>
            <a:br>
              <a:rPr lang="en-US" sz="5400" dirty="0" smtClean="0">
                <a:latin typeface="Haettenschweiler" panose="020B0706040902060204" pitchFamily="34" charset="0"/>
              </a:rPr>
            </a:br>
            <a:r>
              <a:rPr lang="en-US" sz="2800" dirty="0" smtClean="0">
                <a:solidFill>
                  <a:srgbClr val="FF0000"/>
                </a:solidFill>
                <a:latin typeface="Haettenschweiler" panose="020B0706040902060204" pitchFamily="34" charset="0"/>
              </a:rPr>
              <a:t>HISTORY</a:t>
            </a:r>
            <a:endParaRPr lang="en-US" sz="2800" dirty="0">
              <a:solidFill>
                <a:srgbClr val="FF0000"/>
              </a:solidFill>
              <a:latin typeface="Haettenschweiler" panose="020B070604090206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900" y="2243032"/>
            <a:ext cx="3548130" cy="2365420"/>
          </a:xfrm>
          <a:prstGeom prst="rect">
            <a:avLst/>
          </a:prstGeom>
          <a:effectLst>
            <a:softEdge rad="63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8621" y="3966642"/>
            <a:ext cx="2296781" cy="2766898"/>
          </a:xfrm>
          <a:prstGeom prst="rect">
            <a:avLst/>
          </a:prstGeom>
          <a:effectLst>
            <a:softEdge rad="63500"/>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904" y="4560531"/>
            <a:ext cx="3232867" cy="2155244"/>
          </a:xfrm>
          <a:prstGeom prst="rect">
            <a:avLst/>
          </a:prstGeom>
          <a:effectLst>
            <a:softEdge rad="63500"/>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143" y="109240"/>
            <a:ext cx="3664040" cy="2442693"/>
          </a:xfrm>
          <a:prstGeom prst="rect">
            <a:avLst/>
          </a:prstGeom>
          <a:effectLst>
            <a:softEdge rad="63500"/>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3498" y="2701814"/>
            <a:ext cx="2634801" cy="1756534"/>
          </a:xfrm>
          <a:prstGeom prst="rect">
            <a:avLst/>
          </a:prstGeom>
          <a:effectLst>
            <a:softEdge rad="63500"/>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6697" y="190002"/>
            <a:ext cx="3212281" cy="2141521"/>
          </a:xfrm>
          <a:prstGeom prst="rect">
            <a:avLst/>
          </a:prstGeom>
          <a:effectLst>
            <a:softEdge rad="63500"/>
          </a:effectLst>
        </p:spPr>
      </p:pic>
      <p:sp>
        <p:nvSpPr>
          <p:cNvPr id="17" name="TextBox 16"/>
          <p:cNvSpPr txBox="1"/>
          <p:nvPr/>
        </p:nvSpPr>
        <p:spPr>
          <a:xfrm>
            <a:off x="10065538" y="2621539"/>
            <a:ext cx="1773233" cy="1938992"/>
          </a:xfrm>
          <a:prstGeom prst="rect">
            <a:avLst/>
          </a:prstGeom>
          <a:noFill/>
        </p:spPr>
        <p:txBody>
          <a:bodyPr wrap="square" rtlCol="0">
            <a:spAutoFit/>
          </a:bodyPr>
          <a:lstStyle/>
          <a:p>
            <a:r>
              <a:rPr lang="en-US" sz="2400" i="1" dirty="0" smtClean="0">
                <a:solidFill>
                  <a:schemeClr val="accent4">
                    <a:lumMod val="75000"/>
                  </a:schemeClr>
                </a:solidFill>
                <a:latin typeface="Candara" panose="020E0502030303020204" pitchFamily="34" charset="0"/>
              </a:rPr>
              <a:t>“</a:t>
            </a:r>
            <a:r>
              <a:rPr lang="en-US" i="1" dirty="0" smtClean="0">
                <a:solidFill>
                  <a:schemeClr val="accent4">
                    <a:lumMod val="75000"/>
                  </a:schemeClr>
                </a:solidFill>
                <a:latin typeface="Candara" panose="020E0502030303020204" pitchFamily="34" charset="0"/>
              </a:rPr>
              <a:t>It is said that no one truly knows a nation until one has been inside its jails.</a:t>
            </a:r>
            <a:r>
              <a:rPr lang="en-US" sz="2400" i="1" dirty="0" smtClean="0">
                <a:solidFill>
                  <a:schemeClr val="accent4">
                    <a:lumMod val="75000"/>
                  </a:schemeClr>
                </a:solidFill>
                <a:latin typeface="Candara" panose="020E0502030303020204" pitchFamily="34" charset="0"/>
              </a:rPr>
              <a:t>”</a:t>
            </a:r>
            <a:r>
              <a:rPr lang="en-US" i="1" dirty="0" smtClean="0">
                <a:solidFill>
                  <a:schemeClr val="accent4">
                    <a:lumMod val="75000"/>
                  </a:schemeClr>
                </a:solidFill>
                <a:latin typeface="Candara" panose="020E0502030303020204" pitchFamily="34" charset="0"/>
              </a:rPr>
              <a:t> </a:t>
            </a:r>
            <a:r>
              <a:rPr lang="en-US" sz="1200" i="1" dirty="0" smtClean="0">
                <a:solidFill>
                  <a:schemeClr val="accent4">
                    <a:lumMod val="75000"/>
                  </a:schemeClr>
                </a:solidFill>
                <a:latin typeface="Candara" panose="020E0502030303020204" pitchFamily="34" charset="0"/>
              </a:rPr>
              <a:t>(Mandela 1995)</a:t>
            </a:r>
            <a:endParaRPr lang="en-US" sz="1200" i="1" dirty="0">
              <a:solidFill>
                <a:schemeClr val="accent4">
                  <a:lumMod val="75000"/>
                </a:schemeClr>
              </a:solidFill>
              <a:latin typeface="Candara" panose="020E0502030303020204" pitchFamily="34" charset="0"/>
            </a:endParaRPr>
          </a:p>
        </p:txBody>
      </p:sp>
      <p:sp>
        <p:nvSpPr>
          <p:cNvPr id="18" name="TextBox 17"/>
          <p:cNvSpPr txBox="1"/>
          <p:nvPr/>
        </p:nvSpPr>
        <p:spPr>
          <a:xfrm>
            <a:off x="621603" y="407514"/>
            <a:ext cx="3819142" cy="1754326"/>
          </a:xfrm>
          <a:prstGeom prst="rect">
            <a:avLst/>
          </a:prstGeom>
          <a:noFill/>
        </p:spPr>
        <p:txBody>
          <a:bodyPr wrap="square" rtlCol="0">
            <a:spAutoFit/>
          </a:bodyPr>
          <a:lstStyle/>
          <a:p>
            <a:r>
              <a:rPr lang="en-US" dirty="0">
                <a:solidFill>
                  <a:schemeClr val="accent6">
                    <a:lumMod val="50000"/>
                  </a:schemeClr>
                </a:solidFill>
                <a:latin typeface="Candara" panose="020E0502030303020204" pitchFamily="34" charset="0"/>
              </a:rPr>
              <a:t>d</a:t>
            </a:r>
            <a:r>
              <a:rPr lang="en-US" dirty="0" smtClean="0">
                <a:solidFill>
                  <a:schemeClr val="accent6">
                    <a:lumMod val="50000"/>
                  </a:schemeClr>
                </a:solidFill>
                <a:latin typeface="Candara" panose="020E0502030303020204" pitchFamily="34" charset="0"/>
              </a:rPr>
              <a:t>iscover the fascinating history of South Africa by visiting the UN World Heritage sight of Robben Island &amp; eye-opening museums such as District 6 and the Castle of Good Hope, just to name a few</a:t>
            </a:r>
            <a:endParaRPr lang="en-US" dirty="0">
              <a:solidFill>
                <a:schemeClr val="accent6">
                  <a:lumMod val="50000"/>
                </a:schemeClr>
              </a:solidFill>
              <a:latin typeface="Candara" panose="020E050203030302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745" y="4689645"/>
            <a:ext cx="3065842" cy="2043895"/>
          </a:xfrm>
          <a:prstGeom prst="rect">
            <a:avLst/>
          </a:prstGeom>
          <a:effectLst>
            <a:softEdge rad="63500"/>
          </a:effec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5548" y="4870939"/>
            <a:ext cx="1893326" cy="1262217"/>
          </a:xfrm>
          <a:prstGeom prst="rect">
            <a:avLst/>
          </a:prstGeom>
          <a:effectLst>
            <a:softEdge rad="63500"/>
          </a:effectLst>
        </p:spPr>
      </p:pic>
    </p:spTree>
    <p:extLst>
      <p:ext uri="{BB962C8B-B14F-4D97-AF65-F5344CB8AC3E}">
        <p14:creationId xmlns:p14="http://schemas.microsoft.com/office/powerpoint/2010/main" val="3309903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5153" y="5149516"/>
            <a:ext cx="2582779" cy="1354217"/>
          </a:xfrm>
          <a:prstGeom prst="rect">
            <a:avLst/>
          </a:prstGeom>
          <a:noFill/>
        </p:spPr>
        <p:txBody>
          <a:bodyPr wrap="square" rtlCol="0">
            <a:spAutoFit/>
          </a:bodyPr>
          <a:lstStyle/>
          <a:p>
            <a:r>
              <a:rPr lang="en-US" sz="5400" dirty="0" smtClean="0">
                <a:solidFill>
                  <a:schemeClr val="accent6">
                    <a:lumMod val="50000"/>
                  </a:schemeClr>
                </a:solidFill>
                <a:latin typeface="Haettenschweiler" panose="020B0706040902060204" pitchFamily="34" charset="0"/>
              </a:rPr>
              <a:t>FIND </a:t>
            </a:r>
          </a:p>
          <a:p>
            <a:r>
              <a:rPr lang="en-US" sz="2800" dirty="0" smtClean="0">
                <a:solidFill>
                  <a:srgbClr val="FF0000"/>
                </a:solidFill>
                <a:latin typeface="Haettenschweiler" panose="020B0706040902060204" pitchFamily="34" charset="0"/>
              </a:rPr>
              <a:t>MUSIC</a:t>
            </a:r>
            <a:endParaRPr lang="en-US" sz="2800" dirty="0">
              <a:solidFill>
                <a:srgbClr val="FF0000"/>
              </a:solidFill>
              <a:latin typeface="Haettenschweiler" panose="020B0706040902060204" pitchFamily="34" charset="0"/>
            </a:endParaRPr>
          </a:p>
        </p:txBody>
      </p:sp>
      <p:sp>
        <p:nvSpPr>
          <p:cNvPr id="3" name="TextBox 2"/>
          <p:cNvSpPr txBox="1"/>
          <p:nvPr/>
        </p:nvSpPr>
        <p:spPr>
          <a:xfrm>
            <a:off x="9529656" y="414500"/>
            <a:ext cx="2245895" cy="3323987"/>
          </a:xfrm>
          <a:prstGeom prst="rect">
            <a:avLst/>
          </a:prstGeom>
          <a:noFill/>
        </p:spPr>
        <p:txBody>
          <a:bodyPr wrap="square" rtlCol="0">
            <a:spAutoFit/>
          </a:bodyPr>
          <a:lstStyle/>
          <a:p>
            <a:r>
              <a:rPr lang="en-US" sz="2400" i="1" dirty="0" smtClean="0">
                <a:solidFill>
                  <a:schemeClr val="accent4">
                    <a:lumMod val="75000"/>
                  </a:schemeClr>
                </a:solidFill>
              </a:rPr>
              <a:t>“</a:t>
            </a:r>
            <a:r>
              <a:rPr lang="en-US" i="1" dirty="0" smtClean="0">
                <a:solidFill>
                  <a:schemeClr val="accent4">
                    <a:lumMod val="75000"/>
                  </a:schemeClr>
                </a:solidFill>
              </a:rPr>
              <a:t>My </a:t>
            </a:r>
            <a:r>
              <a:rPr lang="en-US" i="1" dirty="0">
                <a:solidFill>
                  <a:schemeClr val="accent4">
                    <a:lumMod val="75000"/>
                  </a:schemeClr>
                </a:solidFill>
              </a:rPr>
              <a:t>favorite part of the trip was the exposure to South African music. We were able to play marimbas and </a:t>
            </a:r>
            <a:r>
              <a:rPr lang="en-US" i="1" dirty="0" smtClean="0">
                <a:solidFill>
                  <a:schemeClr val="accent4">
                    <a:lumMod val="75000"/>
                  </a:schemeClr>
                </a:solidFill>
              </a:rPr>
              <a:t>drums. </a:t>
            </a:r>
            <a:r>
              <a:rPr lang="en-US" i="1" dirty="0">
                <a:solidFill>
                  <a:schemeClr val="accent4">
                    <a:lumMod val="75000"/>
                  </a:schemeClr>
                </a:solidFill>
              </a:rPr>
              <a:t>I even bought a hand carved drum there</a:t>
            </a:r>
            <a:r>
              <a:rPr lang="en-US" i="1" dirty="0" smtClean="0">
                <a:solidFill>
                  <a:schemeClr val="accent4">
                    <a:lumMod val="75000"/>
                  </a:schemeClr>
                </a:solidFill>
              </a:rPr>
              <a:t>.</a:t>
            </a:r>
            <a:r>
              <a:rPr lang="en-US" sz="2400" i="1" dirty="0" smtClean="0">
                <a:solidFill>
                  <a:schemeClr val="accent4">
                    <a:lumMod val="75000"/>
                  </a:schemeClr>
                </a:solidFill>
              </a:rPr>
              <a:t>”</a:t>
            </a:r>
          </a:p>
          <a:p>
            <a:r>
              <a:rPr lang="en-US" sz="1200" i="1" dirty="0" smtClean="0">
                <a:solidFill>
                  <a:schemeClr val="accent4">
                    <a:lumMod val="75000"/>
                  </a:schemeClr>
                </a:solidFill>
              </a:rPr>
              <a:t>Justin Edwards, Graduate Student, Interview</a:t>
            </a:r>
          </a:p>
          <a:p>
            <a:endParaRPr lang="en-US" sz="1200" dirty="0">
              <a:solidFill>
                <a:schemeClr val="accent4">
                  <a:lumMod val="75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39" y="2565039"/>
            <a:ext cx="3520346" cy="2346897"/>
          </a:xfrm>
          <a:prstGeom prst="rect">
            <a:avLst/>
          </a:prstGeom>
          <a:effectLst>
            <a:softEdge rad="63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9512" y="3738488"/>
            <a:ext cx="2206185" cy="2974331"/>
          </a:xfrm>
          <a:prstGeom prst="rect">
            <a:avLst/>
          </a:prstGeom>
          <a:effectLst>
            <a:softEdge rad="63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7932" y="207540"/>
            <a:ext cx="5069933" cy="3379955"/>
          </a:xfrm>
          <a:prstGeom prst="rect">
            <a:avLst/>
          </a:prstGeom>
          <a:effectLst>
            <a:softEdge rad="63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674" y="3738488"/>
            <a:ext cx="4369191" cy="2822057"/>
          </a:xfrm>
          <a:prstGeom prst="rect">
            <a:avLst/>
          </a:prstGeom>
          <a:effectLst>
            <a:softEdge rad="63500"/>
          </a:effectLst>
        </p:spPr>
      </p:pic>
      <p:sp>
        <p:nvSpPr>
          <p:cNvPr id="8" name="TextBox 7"/>
          <p:cNvSpPr txBox="1"/>
          <p:nvPr/>
        </p:nvSpPr>
        <p:spPr>
          <a:xfrm>
            <a:off x="577516" y="506852"/>
            <a:ext cx="3006263" cy="1477328"/>
          </a:xfrm>
          <a:prstGeom prst="rect">
            <a:avLst/>
          </a:prstGeom>
          <a:noFill/>
        </p:spPr>
        <p:txBody>
          <a:bodyPr wrap="square" rtlCol="0">
            <a:spAutoFit/>
          </a:bodyPr>
          <a:lstStyle/>
          <a:p>
            <a:r>
              <a:rPr lang="en-US" dirty="0" smtClean="0">
                <a:solidFill>
                  <a:schemeClr val="accent6">
                    <a:lumMod val="50000"/>
                  </a:schemeClr>
                </a:solidFill>
              </a:rPr>
              <a:t>South Africa has a vibrant music scene, from street musicians to drum &amp; bass, you’re sure to find a sound that will inspire you</a:t>
            </a:r>
            <a:endParaRPr lang="en-US" dirty="0">
              <a:solidFill>
                <a:schemeClr val="accent6">
                  <a:lumMod val="50000"/>
                </a:schemeClr>
              </a:solidFill>
            </a:endParaRPr>
          </a:p>
        </p:txBody>
      </p:sp>
    </p:spTree>
    <p:extLst>
      <p:ext uri="{BB962C8B-B14F-4D97-AF65-F5344CB8AC3E}">
        <p14:creationId xmlns:p14="http://schemas.microsoft.com/office/powerpoint/2010/main" val="3313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25979" y="758122"/>
            <a:ext cx="1475874" cy="1292662"/>
          </a:xfrm>
          <a:prstGeom prst="rect">
            <a:avLst/>
          </a:prstGeom>
          <a:noFill/>
        </p:spPr>
        <p:txBody>
          <a:bodyPr wrap="square" rtlCol="0">
            <a:spAutoFit/>
          </a:bodyPr>
          <a:lstStyle/>
          <a:p>
            <a:pPr algn="ctr"/>
            <a:r>
              <a:rPr lang="en-US" sz="5400" dirty="0" smtClean="0">
                <a:solidFill>
                  <a:schemeClr val="accent6">
                    <a:lumMod val="50000"/>
                  </a:schemeClr>
                </a:solidFill>
                <a:latin typeface="Haettenschweiler" panose="020B0706040902060204" pitchFamily="34" charset="0"/>
              </a:rPr>
              <a:t>FIND</a:t>
            </a:r>
          </a:p>
          <a:p>
            <a:pPr algn="ctr"/>
            <a:r>
              <a:rPr lang="en-US" sz="2400" dirty="0" smtClean="0">
                <a:solidFill>
                  <a:srgbClr val="FF0000"/>
                </a:solidFill>
                <a:latin typeface="Haettenschweiler" panose="020B0706040902060204" pitchFamily="34" charset="0"/>
              </a:rPr>
              <a:t>YOURSELF</a:t>
            </a:r>
            <a:endParaRPr lang="en-US" sz="2400" dirty="0">
              <a:solidFill>
                <a:srgbClr val="FF0000"/>
              </a:solidFill>
              <a:latin typeface="Haettenschweiler" panose="020B0706040902060204" pitchFamily="34" charset="0"/>
            </a:endParaRPr>
          </a:p>
        </p:txBody>
      </p:sp>
      <p:sp>
        <p:nvSpPr>
          <p:cNvPr id="3" name="TextBox 2"/>
          <p:cNvSpPr txBox="1"/>
          <p:nvPr/>
        </p:nvSpPr>
        <p:spPr>
          <a:xfrm>
            <a:off x="481263" y="5342021"/>
            <a:ext cx="11710737" cy="1569660"/>
          </a:xfrm>
          <a:prstGeom prst="rect">
            <a:avLst/>
          </a:prstGeom>
          <a:noFill/>
        </p:spPr>
        <p:txBody>
          <a:bodyPr wrap="square" rtlCol="0">
            <a:spAutoFit/>
          </a:bodyPr>
          <a:lstStyle/>
          <a:p>
            <a:r>
              <a:rPr lang="en-US" sz="2400" i="1" dirty="0" smtClean="0">
                <a:solidFill>
                  <a:schemeClr val="accent4">
                    <a:lumMod val="75000"/>
                  </a:schemeClr>
                </a:solidFill>
              </a:rPr>
              <a:t>“</a:t>
            </a:r>
            <a:r>
              <a:rPr lang="en-US" i="1" dirty="0" smtClean="0">
                <a:solidFill>
                  <a:schemeClr val="accent4">
                    <a:lumMod val="75000"/>
                  </a:schemeClr>
                </a:solidFill>
              </a:rPr>
              <a:t>Students </a:t>
            </a:r>
            <a:r>
              <a:rPr lang="en-US" i="1" dirty="0">
                <a:solidFill>
                  <a:schemeClr val="accent4">
                    <a:lumMod val="75000"/>
                  </a:schemeClr>
                </a:solidFill>
              </a:rPr>
              <a:t>open their minds to greater possibilities and learn about different cultures. Learning about different cultures can </a:t>
            </a:r>
            <a:r>
              <a:rPr lang="en-US" i="1" dirty="0" smtClean="0">
                <a:solidFill>
                  <a:schemeClr val="accent4">
                    <a:lumMod val="75000"/>
                  </a:schemeClr>
                </a:solidFill>
              </a:rPr>
              <a:t>instill </a:t>
            </a:r>
            <a:r>
              <a:rPr lang="en-US" i="1" dirty="0">
                <a:solidFill>
                  <a:schemeClr val="accent4">
                    <a:lumMod val="75000"/>
                  </a:schemeClr>
                </a:solidFill>
              </a:rPr>
              <a:t>a better understanding and tolerance for difference and diversity. I also think that it enables students to remove themselves from their comfort zones and this enables them to learn about themselves in a mature and positive way</a:t>
            </a:r>
            <a:r>
              <a:rPr lang="en-US" i="1" dirty="0" smtClean="0">
                <a:solidFill>
                  <a:schemeClr val="accent4">
                    <a:lumMod val="75000"/>
                  </a:schemeClr>
                </a:solidFill>
              </a:rPr>
              <a:t>.</a:t>
            </a:r>
            <a:r>
              <a:rPr lang="en-US" sz="2400" i="1" dirty="0" smtClean="0">
                <a:solidFill>
                  <a:schemeClr val="accent4">
                    <a:lumMod val="75000"/>
                  </a:schemeClr>
                </a:solidFill>
              </a:rPr>
              <a:t>” </a:t>
            </a:r>
            <a:endParaRPr lang="en-US" sz="1200" i="1" dirty="0">
              <a:solidFill>
                <a:schemeClr val="accent4">
                  <a:lumMod val="75000"/>
                </a:schemeClr>
              </a:solidFill>
            </a:endParaRPr>
          </a:p>
          <a:p>
            <a:r>
              <a:rPr lang="en-US" sz="1200" i="1" dirty="0" smtClean="0">
                <a:solidFill>
                  <a:schemeClr val="accent4">
                    <a:lumMod val="75000"/>
                  </a:schemeClr>
                </a:solidFill>
              </a:rPr>
              <a:t>Clive </a:t>
            </a:r>
            <a:r>
              <a:rPr lang="en-US" sz="1200" i="1" dirty="0" err="1" smtClean="0">
                <a:solidFill>
                  <a:schemeClr val="accent4">
                    <a:lumMod val="75000"/>
                  </a:schemeClr>
                </a:solidFill>
              </a:rPr>
              <a:t>DeBruyne</a:t>
            </a:r>
            <a:r>
              <a:rPr lang="en-US" sz="1200" i="1" dirty="0" smtClean="0">
                <a:solidFill>
                  <a:schemeClr val="accent4">
                    <a:lumMod val="75000"/>
                  </a:schemeClr>
                </a:solidFill>
              </a:rPr>
              <a:t>, Tour Guide, Interview</a:t>
            </a:r>
            <a:endParaRPr lang="en-US" i="1" dirty="0">
              <a:solidFill>
                <a:schemeClr val="accent4">
                  <a:lumMod val="75000"/>
                </a:schemeClr>
              </a:solidFill>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175" y="605699"/>
            <a:ext cx="2935706" cy="1957137"/>
          </a:xfrm>
          <a:prstGeom prst="rect">
            <a:avLst/>
          </a:prstGeom>
          <a:effectLst>
            <a:softEdge rad="63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07" y="3198187"/>
            <a:ext cx="3069615" cy="2046410"/>
          </a:xfrm>
          <a:prstGeom prst="rect">
            <a:avLst/>
          </a:prstGeom>
          <a:effectLst>
            <a:softEdge rad="63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878" y="3332976"/>
            <a:ext cx="2867431" cy="1911621"/>
          </a:xfrm>
          <a:prstGeom prst="rect">
            <a:avLst/>
          </a:prstGeom>
          <a:effectLst>
            <a:softEdge rad="63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07" y="387560"/>
            <a:ext cx="1674423" cy="251163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3002" y="269342"/>
            <a:ext cx="1753235" cy="2629853"/>
          </a:xfrm>
          <a:prstGeom prst="rect">
            <a:avLst/>
          </a:prstGeom>
          <a:effectLst>
            <a:softEdge rad="63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030048" y="615100"/>
            <a:ext cx="3004758" cy="2003172"/>
          </a:xfrm>
          <a:prstGeom prst="rect">
            <a:avLst/>
          </a:prstGeom>
          <a:effectLst>
            <a:softEdge rad="63500"/>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8054" y="2899196"/>
            <a:ext cx="5111416" cy="2446726"/>
          </a:xfrm>
          <a:prstGeom prst="rect">
            <a:avLst/>
          </a:prstGeom>
        </p:spPr>
      </p:pic>
    </p:spTree>
    <p:extLst>
      <p:ext uri="{BB962C8B-B14F-4D97-AF65-F5344CB8AC3E}">
        <p14:creationId xmlns:p14="http://schemas.microsoft.com/office/powerpoint/2010/main" val="8825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1174" y="0"/>
            <a:ext cx="1524005" cy="1292662"/>
          </a:xfrm>
          <a:prstGeom prst="rect">
            <a:avLst/>
          </a:prstGeom>
          <a:noFill/>
        </p:spPr>
        <p:txBody>
          <a:bodyPr wrap="square" rtlCol="0">
            <a:spAutoFit/>
          </a:bodyPr>
          <a:lstStyle/>
          <a:p>
            <a:pPr algn="ctr"/>
            <a:r>
              <a:rPr lang="en-US" sz="5400" dirty="0" smtClean="0">
                <a:solidFill>
                  <a:schemeClr val="accent6">
                    <a:lumMod val="50000"/>
                  </a:schemeClr>
                </a:solidFill>
                <a:latin typeface="Haettenschweiler" panose="020B0706040902060204" pitchFamily="34" charset="0"/>
              </a:rPr>
              <a:t>FIND</a:t>
            </a:r>
          </a:p>
          <a:p>
            <a:pPr algn="ctr"/>
            <a:r>
              <a:rPr lang="en-US" sz="2400" dirty="0" smtClean="0">
                <a:solidFill>
                  <a:srgbClr val="FF0000"/>
                </a:solidFill>
                <a:latin typeface="Haettenschweiler" panose="020B0706040902060204" pitchFamily="34" charset="0"/>
              </a:rPr>
              <a:t>out more</a:t>
            </a:r>
            <a:endParaRPr lang="en-US" sz="2400" dirty="0">
              <a:solidFill>
                <a:srgbClr val="FF0000"/>
              </a:solidFill>
              <a:latin typeface="Haettenschweiler" panose="020B0706040902060204" pitchFamily="34" charset="0"/>
            </a:endParaRPr>
          </a:p>
        </p:txBody>
      </p:sp>
      <p:sp>
        <p:nvSpPr>
          <p:cNvPr id="4" name="TextBox 3"/>
          <p:cNvSpPr txBox="1"/>
          <p:nvPr/>
        </p:nvSpPr>
        <p:spPr>
          <a:xfrm>
            <a:off x="481260" y="6020444"/>
            <a:ext cx="10603831" cy="646331"/>
          </a:xfrm>
          <a:prstGeom prst="rect">
            <a:avLst/>
          </a:prstGeom>
          <a:noFill/>
        </p:spPr>
        <p:txBody>
          <a:bodyPr wrap="square" rtlCol="0">
            <a:spAutoFit/>
          </a:bodyPr>
          <a:lstStyle/>
          <a:p>
            <a:r>
              <a:rPr lang="en-US" dirty="0" smtClean="0">
                <a:solidFill>
                  <a:schemeClr val="accent4">
                    <a:lumMod val="75000"/>
                  </a:schemeClr>
                </a:solidFill>
              </a:rPr>
              <a:t>For more information on the study abroad trip to South Africa contact Dr. Wilburn at wilburnk@ecu.edu,</a:t>
            </a:r>
          </a:p>
          <a:p>
            <a:r>
              <a:rPr lang="en-US" dirty="0" smtClean="0">
                <a:solidFill>
                  <a:schemeClr val="accent4">
                    <a:lumMod val="75000"/>
                  </a:schemeClr>
                </a:solidFill>
              </a:rPr>
              <a:t> Dr. Harris at harrisly@ecu.ecu, or the ECU Study Abroad office at 252-328-9219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597" y="435813"/>
            <a:ext cx="3773900" cy="2515933"/>
          </a:xfrm>
          <a:prstGeom prst="rect">
            <a:avLst/>
          </a:prstGeom>
          <a:effectLst>
            <a:softEdge rad="63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969" y="3232154"/>
            <a:ext cx="1817771" cy="2423694"/>
          </a:xfrm>
          <a:prstGeom prst="rect">
            <a:avLst/>
          </a:prstGeom>
          <a:effectLst>
            <a:softEdge rad="63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882" y="2951746"/>
            <a:ext cx="1709375" cy="2564062"/>
          </a:xfrm>
          <a:prstGeom prst="rect">
            <a:avLst/>
          </a:prstGeom>
          <a:effectLst>
            <a:softEdge rad="63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6694" y="25833"/>
            <a:ext cx="3515877" cy="2343918"/>
          </a:xfrm>
          <a:prstGeom prst="rect">
            <a:avLst/>
          </a:prstGeom>
          <a:effectLst>
            <a:softEdge rad="63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7855" y="2367952"/>
            <a:ext cx="3613556" cy="2409037"/>
          </a:xfrm>
          <a:prstGeom prst="rect">
            <a:avLst/>
          </a:prstGeom>
          <a:effectLst>
            <a:softEdge rad="635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7399" y="1292662"/>
            <a:ext cx="4629295" cy="3086196"/>
          </a:xfrm>
          <a:prstGeom prst="rect">
            <a:avLst/>
          </a:prstGeom>
          <a:effectLst>
            <a:softEdge rad="63500"/>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1497" y="4444001"/>
            <a:ext cx="2126020" cy="1417346"/>
          </a:xfrm>
          <a:prstGeom prst="rect">
            <a:avLst/>
          </a:prstGeom>
          <a:effectLst>
            <a:softEdge rad="63500"/>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2046" y="4433599"/>
            <a:ext cx="2141622" cy="1427748"/>
          </a:xfrm>
          <a:prstGeom prst="rect">
            <a:avLst/>
          </a:prstGeom>
          <a:effectLst>
            <a:softEdge rad="63500"/>
          </a:effec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0966" y="4761667"/>
            <a:ext cx="1397556" cy="2096333"/>
          </a:xfrm>
          <a:prstGeom prst="rect">
            <a:avLst/>
          </a:prstGeom>
          <a:effectLst>
            <a:softEdge rad="63500"/>
          </a:effectLst>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97855" y="4796556"/>
            <a:ext cx="1583619" cy="1187714"/>
          </a:xfrm>
          <a:prstGeom prst="rect">
            <a:avLst/>
          </a:prstGeom>
          <a:effectLst>
            <a:softEdge rad="63500"/>
          </a:effectLst>
        </p:spPr>
      </p:pic>
    </p:spTree>
    <p:extLst>
      <p:ext uri="{BB962C8B-B14F-4D97-AF65-F5344CB8AC3E}">
        <p14:creationId xmlns:p14="http://schemas.microsoft.com/office/powerpoint/2010/main" val="3020550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155031" y="2672106"/>
            <a:ext cx="8325853" cy="60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835407" y="0"/>
            <a:ext cx="8447121" cy="606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2352"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ndara" panose="020E0502030303020204" pitchFamily="34" charset="0"/>
                <a:ea typeface="Times New Roman" panose="02020603050405020304" pitchFamily="18" charset="0"/>
                <a:cs typeface="Times New Roman" panose="02020603050405020304" pitchFamily="18" charset="0"/>
              </a:rPr>
              <a:t>Works Cited</a:t>
            </a:r>
            <a:endParaRPr kumimoji="0" lang="en-US" altLang="en-US" sz="2400" b="0" i="0" u="none" strike="noStrike" cap="none" normalizeH="0" baseline="0" dirty="0" smtClean="0">
              <a:ln>
                <a:noFill/>
              </a:ln>
              <a:solidFill>
                <a:srgbClr val="2E74B5"/>
              </a:solidFill>
              <a:effectLst/>
              <a:latin typeface="Candara" panose="020E0502030303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Carlson, Angie. 2014. Angie Carlson Photography, Cape Town.</a:t>
            </a:r>
            <a:endParaRPr kumimoji="0" lang="en-US" altLang="en-US" sz="2400" b="0" i="0" u="none" strike="noStrike" cap="none" normalizeH="0" baseline="0" dirty="0" smtClean="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DeBruyne</a:t>
            </a:r>
            <a:r>
              <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 Clive, interview by Angela Carlson. 2014. (August 12).</a:t>
            </a:r>
            <a:endParaRPr kumimoji="0" lang="en-US" altLang="en-US" sz="2400" b="0" i="0" u="none" strike="noStrike" cap="none" normalizeH="0" baseline="0" dirty="0" smtClean="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Edwards, Justin, interview by Angela Carlson. 2014. (August 12).</a:t>
            </a:r>
            <a:endParaRPr kumimoji="0" lang="en-US" altLang="en-US" sz="2400" b="0" i="0" u="none" strike="noStrike" cap="none" normalizeH="0" baseline="0" dirty="0" smtClean="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King, Nathan, interview by Angela Carlson. 2014. (August 15).</a:t>
            </a:r>
            <a:endParaRPr kumimoji="0" lang="en-US" altLang="en-US" sz="2400" b="0" i="0" u="none" strike="noStrike" cap="none" normalizeH="0" baseline="0" dirty="0" smtClean="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Mandela, Nelson. 1995. </a:t>
            </a:r>
            <a:r>
              <a:rPr kumimoji="0" lang="en-US" altLang="en-US" sz="2400" b="0" i="1"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Long Walk To Freedom.</a:t>
            </a:r>
            <a:r>
              <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 Little Brown &amp; Co.</a:t>
            </a:r>
            <a:endParaRPr kumimoji="0" lang="en-US" altLang="en-US" sz="2400" b="0" i="0" u="none" strike="noStrike" cap="none" normalizeH="0" baseline="0" dirty="0" smtClean="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ndara" panose="020E0502030303020204" pitchFamily="34" charset="0"/>
                <a:ea typeface="Calibri" panose="020F0502020204030204" pitchFamily="34" charset="0"/>
                <a:cs typeface="Times New Roman" panose="02020603050405020304" pitchFamily="18" charset="0"/>
              </a:rPr>
              <a:t>Mollema, Ivor, interview by Angela Carlson. 2014. (August 13).</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latin typeface="Candara" panose="020E0502030303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smtClean="0">
                <a:ln>
                  <a:noFill/>
                </a:ln>
                <a:solidFill>
                  <a:schemeClr val="tx1"/>
                </a:solidFill>
                <a:effectLst/>
                <a:latin typeface="Candara" panose="020E0502030303020204" pitchFamily="34" charset="0"/>
                <a:cs typeface="Times New Roman" panose="02020603050405020304" pitchFamily="18" charset="0"/>
              </a:rPr>
              <a:t>Deyncourt</a:t>
            </a:r>
            <a:r>
              <a:rPr kumimoji="0" lang="en-US" altLang="en-US" sz="2400" b="0" i="0" u="none" strike="noStrike" cap="none" normalizeH="0" baseline="0" dirty="0" smtClean="0">
                <a:ln>
                  <a:noFill/>
                </a:ln>
                <a:solidFill>
                  <a:schemeClr val="tx1"/>
                </a:solidFill>
                <a:effectLst/>
                <a:latin typeface="Candara" panose="020E0502030303020204" pitchFamily="34" charset="0"/>
                <a:cs typeface="Times New Roman" panose="02020603050405020304" pitchFamily="18" charset="0"/>
              </a:rPr>
              <a:t>,</a:t>
            </a:r>
            <a:r>
              <a:rPr kumimoji="0" lang="en-US" altLang="en-US" sz="2400" b="0" i="0" u="none" strike="noStrike" cap="none" normalizeH="0" dirty="0" smtClean="0">
                <a:ln>
                  <a:noFill/>
                </a:ln>
                <a:solidFill>
                  <a:schemeClr val="tx1"/>
                </a:solidFill>
                <a:effectLst/>
                <a:latin typeface="Candara" panose="020E0502030303020204" pitchFamily="34" charset="0"/>
                <a:cs typeface="Times New Roman" panose="02020603050405020304" pitchFamily="18" charset="0"/>
              </a:rPr>
              <a:t> Chris, interview by Angela Carlson. 2014. (August 12)</a:t>
            </a:r>
            <a:endParaRPr kumimoji="0" lang="en-US" altLang="en-US" sz="2400" b="0" i="0" u="none" strike="noStrike" cap="none" normalizeH="0" baseline="0" dirty="0" smtClean="0">
              <a:ln>
                <a:noFill/>
              </a:ln>
              <a:solidFill>
                <a:schemeClr val="tx1"/>
              </a:solidFill>
              <a:effectLst/>
              <a:latin typeface="Candara" panose="020E05020303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endParaRPr>
          </a:p>
        </p:txBody>
      </p:sp>
      <p:sp>
        <p:nvSpPr>
          <p:cNvPr id="6" name="TextBox 5"/>
          <p:cNvSpPr txBox="1"/>
          <p:nvPr/>
        </p:nvSpPr>
        <p:spPr>
          <a:xfrm>
            <a:off x="5858532" y="5733148"/>
            <a:ext cx="5871410" cy="923330"/>
          </a:xfrm>
          <a:prstGeom prst="rect">
            <a:avLst/>
          </a:prstGeom>
          <a:noFill/>
        </p:spPr>
        <p:txBody>
          <a:bodyPr wrap="square" rtlCol="0">
            <a:spAutoFit/>
          </a:bodyPr>
          <a:lstStyle/>
          <a:p>
            <a:r>
              <a:rPr lang="en-US" dirty="0" smtClean="0">
                <a:solidFill>
                  <a:schemeClr val="accent4">
                    <a:lumMod val="75000"/>
                  </a:schemeClr>
                </a:solidFill>
              </a:rPr>
              <a:t>*If you are interested in the purchase of any photos shown or a photo session, please contact Angie Carlson at angiecarlsonphotography@gmail.com or 252-558-3309</a:t>
            </a:r>
            <a:endParaRPr lang="en-US" dirty="0">
              <a:solidFill>
                <a:schemeClr val="accent4">
                  <a:lumMod val="75000"/>
                </a:schemeClr>
              </a:solidFill>
            </a:endParaRPr>
          </a:p>
        </p:txBody>
      </p:sp>
    </p:spTree>
    <p:extLst>
      <p:ext uri="{BB962C8B-B14F-4D97-AF65-F5344CB8AC3E}">
        <p14:creationId xmlns:p14="http://schemas.microsoft.com/office/powerpoint/2010/main" val="2347545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621</Words>
  <Application>Microsoft Office PowerPoint</Application>
  <PresentationFormat>Widescreen</PresentationFormat>
  <Paragraphs>48</Paragraphs>
  <Slides>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Candara</vt:lpstr>
      <vt:lpstr>Haettenschweiler</vt:lpstr>
      <vt:lpstr>Times New Roman</vt:lpstr>
      <vt:lpstr>Office Theme</vt:lpstr>
      <vt:lpstr>FIND YOUR ADVENTURE</vt:lpstr>
      <vt:lpstr>PowerPoint Presentation</vt:lpstr>
      <vt:lpstr>PowerPoint Presentation</vt:lpstr>
      <vt:lpstr>PowerPoint Presentation</vt:lpstr>
      <vt:lpstr>FIND  HISTORY</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 YOUR ADVENTURE</dc:title>
  <dc:creator>Angie</dc:creator>
  <cp:lastModifiedBy>Wilburn, Kenneth</cp:lastModifiedBy>
  <cp:revision>41</cp:revision>
  <dcterms:created xsi:type="dcterms:W3CDTF">2014-08-19T19:37:12Z</dcterms:created>
  <dcterms:modified xsi:type="dcterms:W3CDTF">2014-11-03T17:44:12Z</dcterms:modified>
</cp:coreProperties>
</file>