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64" r:id="rId14"/>
    <p:sldId id="265" r:id="rId15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15"/>
  </p:normalViewPr>
  <p:slideViewPr>
    <p:cSldViewPr>
      <p:cViewPr varScale="1">
        <p:scale>
          <a:sx n="112" d="100"/>
          <a:sy n="112" d="100"/>
        </p:scale>
        <p:origin x="392" y="1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217FA51-28CE-B625-3F80-F2C257FCF1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2F776D1-D89B-1429-FBDB-1151DF43AC4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1F6495A-351F-80E5-BEFD-642318EE2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3BFF8D-5BA8-6C40-BC4F-A71A15DC5F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9BE25-AC7F-C381-7368-A9E5E5812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BE62F-8F7B-E76F-6AA7-66AF111DB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9095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8F5DA-510E-10B7-87C0-081F6372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8B94C-52E4-787B-EF22-61C0C8924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559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3AC3F3-ACB1-DDDB-13BB-B19B819B7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1838" y="585788"/>
            <a:ext cx="2128837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481E3-C769-521E-4580-74287AE72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5325" y="585788"/>
            <a:ext cx="6234113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180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B9461-8A2C-77EE-459E-D9CE1FCF1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9822-A665-68F4-08E3-10A65E3E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655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4A207-F127-0FEB-4D3C-E67B9EC0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7EF43-C773-E804-2C22-12D8AB4EA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602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1652-CE19-15EF-0748-959846B8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DF459-DC4A-7D20-96A5-FFA1E1090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7381-DC03-599A-6E9A-C1E47FE8A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691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1F7A7-7DDA-2C31-AB99-F3EA516E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B8155-9A84-41A3-D85D-A67ADC558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CDCAA-E2F0-F905-B27E-06C4647ED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A4D8-0785-E8F0-EACC-2BF426737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DA6882-8392-24F0-5B74-6C147D0F3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163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09704-E93B-AD62-7E0E-DE86E163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468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537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36D08-3012-02D4-E1B4-0120B13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AE35F-B2B2-932D-71B5-BCAEA2C37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39373-150B-5CAB-4725-F30D726C4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98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29BF1-B64A-6983-CDC4-EF0A761F9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96C95E-65DE-CE0D-B510-42C75044D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7D0CB-AE54-2375-372B-9BF02EB5E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434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427B92A-2FB1-2124-3E4E-8EA837317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4903795-FD9B-5CAC-76CA-F0C2C1F3F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4C0944F7-0C86-BC91-90C1-5B1E59FBDE1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DEC54D05-D52B-5E9D-D3CA-1C071D91B4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D7596222-7894-C949-DE2C-C90C66F60F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5A472C95-841B-0B89-7AA5-2DEA0C1FDA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F81613D1-F60A-1CF7-8572-915084F2BB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5A0DC098-CE3E-446A-2019-268548EE2C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369C90AC-3D2B-7DC2-0B7D-D3671BC1F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487CAD82-4FD7-A844-A37E-F432537927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CE4D7044-4F23-BACC-8638-D5DC67911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621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DSCI 3023</a:t>
            </a:r>
          </a:p>
        </p:txBody>
      </p:sp>
      <p:pic>
        <p:nvPicPr>
          <p:cNvPr id="1038" name="Picture 14">
            <a:extLst>
              <a:ext uri="{FF2B5EF4-FFF2-40B4-BE49-F238E27FC236}">
                <a16:creationId xmlns:a16="http://schemas.microsoft.com/office/drawing/2014/main" id="{B3AE2491-965B-45E4-600A-AD0519570E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9" t="21111" r="30769" b="61111"/>
          <a:stretch>
            <a:fillRect/>
          </a:stretch>
        </p:blipFill>
        <p:spPr bwMode="auto">
          <a:xfrm>
            <a:off x="4343400" y="5883275"/>
            <a:ext cx="1524000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A6C456F-4937-CC39-FEDD-0137BA457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 sz="5000" b="1" u="sng"/>
              <a:t>Linear Regression</a:t>
            </a:r>
            <a:endParaRPr lang="en-US" altLang="en-US" sz="37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79CAC34-0C50-2E34-DBB6-90EE61FBB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/>
              <a:t>Outline Linear Regression Analysis</a:t>
            </a:r>
          </a:p>
          <a:p>
            <a:pPr lvl="1"/>
            <a:r>
              <a:rPr lang="en-US" altLang="en-US" sz="2600"/>
              <a:t>Linear trend line</a:t>
            </a:r>
          </a:p>
          <a:p>
            <a:pPr lvl="1"/>
            <a:r>
              <a:rPr lang="en-US" altLang="en-US" sz="2600"/>
              <a:t>Regression analysis</a:t>
            </a:r>
            <a:endParaRPr lang="en-US" altLang="en-US" sz="2800"/>
          </a:p>
          <a:p>
            <a:pPr lvl="2"/>
            <a:r>
              <a:rPr lang="en-US" altLang="en-US" sz="2200"/>
              <a:t>Least squares method</a:t>
            </a:r>
          </a:p>
          <a:p>
            <a:pPr lvl="1"/>
            <a:r>
              <a:rPr lang="en-US" altLang="en-US" sz="2600"/>
              <a:t>Model Significance</a:t>
            </a:r>
          </a:p>
          <a:p>
            <a:pPr lvl="2"/>
            <a:r>
              <a:rPr lang="en-US" altLang="en-US" sz="2200"/>
              <a:t>Correlation coefficient - R</a:t>
            </a:r>
          </a:p>
          <a:p>
            <a:pPr lvl="2"/>
            <a:r>
              <a:rPr lang="en-US" altLang="en-US" sz="2200"/>
              <a:t>Coefficient of determination - R</a:t>
            </a:r>
            <a:r>
              <a:rPr lang="en-US" altLang="en-US" sz="2200" baseline="30000"/>
              <a:t>2</a:t>
            </a:r>
          </a:p>
          <a:p>
            <a:pPr lvl="2"/>
            <a:r>
              <a:rPr lang="en-US" altLang="en-US" sz="2200"/>
              <a:t>t-statistic</a:t>
            </a:r>
          </a:p>
          <a:p>
            <a:pPr lvl="2"/>
            <a:r>
              <a:rPr lang="en-US" altLang="en-US" sz="2200"/>
              <a:t>F statistic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3166F28-5B39-52C6-35E7-439E45D03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Multiple Regression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0475F6F-03CF-4FBA-C31D-931CF9D1C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200"/>
              <a:t>A multiple regression model has the following general form</a:t>
            </a:r>
          </a:p>
          <a:p>
            <a:pPr algn="ctr">
              <a:buFontTx/>
              <a:buNone/>
            </a:pPr>
            <a:r>
              <a:rPr lang="en-US" altLang="en-US" sz="2800"/>
              <a:t>y = </a:t>
            </a:r>
            <a:r>
              <a:rPr lang="en-US" altLang="en-US" sz="2800">
                <a:latin typeface="Symbol" pitchFamily="2" charset="2"/>
              </a:rPr>
              <a:t></a:t>
            </a:r>
            <a:r>
              <a:rPr lang="en-US" altLang="en-US" sz="2800" baseline="-25000"/>
              <a:t>0</a:t>
            </a:r>
            <a:r>
              <a:rPr lang="en-US" altLang="en-US" sz="2800"/>
              <a:t> + </a:t>
            </a:r>
            <a:r>
              <a:rPr lang="en-US" altLang="en-US" sz="2800">
                <a:latin typeface="Symbol" pitchFamily="2" charset="2"/>
              </a:rPr>
              <a:t></a:t>
            </a:r>
            <a:r>
              <a:rPr lang="en-US" altLang="en-US" sz="2800" baseline="-25000"/>
              <a:t>1</a:t>
            </a:r>
            <a:r>
              <a:rPr lang="en-US" altLang="en-US" sz="2800"/>
              <a:t>x</a:t>
            </a:r>
            <a:r>
              <a:rPr lang="en-US" altLang="en-US" sz="2800" baseline="-25000"/>
              <a:t>1 </a:t>
            </a:r>
            <a:r>
              <a:rPr lang="en-US" altLang="en-US" sz="2800"/>
              <a:t>+ </a:t>
            </a:r>
            <a:r>
              <a:rPr lang="en-US" altLang="en-US" sz="2800">
                <a:latin typeface="Symbol" pitchFamily="2" charset="2"/>
              </a:rPr>
              <a:t></a:t>
            </a:r>
            <a:r>
              <a:rPr lang="en-US" altLang="en-US" sz="2800" baseline="-25000"/>
              <a:t>2</a:t>
            </a:r>
            <a:r>
              <a:rPr lang="en-US" altLang="en-US" sz="2800"/>
              <a:t>x</a:t>
            </a:r>
            <a:r>
              <a:rPr lang="en-US" altLang="en-US" sz="2800" baseline="-25000"/>
              <a:t>2</a:t>
            </a:r>
            <a:r>
              <a:rPr lang="en-US" altLang="en-US" sz="2800"/>
              <a:t> +....+ </a:t>
            </a:r>
            <a:r>
              <a:rPr lang="en-US" altLang="en-US" sz="2800">
                <a:latin typeface="Symbol" pitchFamily="2" charset="2"/>
              </a:rPr>
              <a:t></a:t>
            </a:r>
            <a:r>
              <a:rPr lang="en-US" altLang="en-US" sz="2800" baseline="-25000"/>
              <a:t>n</a:t>
            </a:r>
            <a:r>
              <a:rPr lang="en-US" altLang="en-US" sz="2800"/>
              <a:t>x</a:t>
            </a:r>
            <a:r>
              <a:rPr lang="en-US" altLang="en-US" sz="2800" baseline="-25000"/>
              <a:t>n</a:t>
            </a:r>
            <a:endParaRPr lang="en-US" altLang="en-US" sz="3200" baseline="-25000"/>
          </a:p>
          <a:p>
            <a:r>
              <a:rPr lang="en-US" altLang="en-US" sz="3200"/>
              <a:t> </a:t>
            </a:r>
            <a:r>
              <a:rPr lang="en-US" altLang="en-US" sz="3200">
                <a:latin typeface="Symbol" pitchFamily="2" charset="2"/>
              </a:rPr>
              <a:t></a:t>
            </a:r>
            <a:r>
              <a:rPr lang="en-US" altLang="en-US" sz="3200" baseline="-25000"/>
              <a:t>0 </a:t>
            </a:r>
            <a:r>
              <a:rPr lang="en-US" altLang="en-US" sz="3200"/>
              <a:t>represents the intercept and </a:t>
            </a:r>
          </a:p>
          <a:p>
            <a:r>
              <a:rPr lang="en-US" altLang="en-US" sz="3200"/>
              <a:t>the other </a:t>
            </a:r>
            <a:r>
              <a:rPr lang="en-US" altLang="en-US" sz="3200">
                <a:latin typeface="Symbol" pitchFamily="2" charset="2"/>
              </a:rPr>
              <a:t></a:t>
            </a:r>
            <a:r>
              <a:rPr lang="en-US" altLang="en-US" sz="3200"/>
              <a:t>’s are the coefficients of the contribution by the independent variables</a:t>
            </a:r>
          </a:p>
          <a:p>
            <a:r>
              <a:rPr lang="en-US" altLang="en-US" sz="3200"/>
              <a:t>the x’s represent the independent variables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>
            <a:extLst>
              <a:ext uri="{FF2B5EF4-FFF2-40B4-BE49-F238E27FC236}">
                <a16:creationId xmlns:a16="http://schemas.microsoft.com/office/drawing/2014/main" id="{0D816A62-A280-CA39-8932-E05828EB9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Multiple Regression Performance</a:t>
            </a:r>
          </a:p>
        </p:txBody>
      </p:sp>
      <p:sp>
        <p:nvSpPr>
          <p:cNvPr id="17411" name="Rectangle 1027">
            <a:extLst>
              <a:ext uri="{FF2B5EF4-FFF2-40B4-BE49-F238E27FC236}">
                <a16:creationId xmlns:a16="http://schemas.microsoft.com/office/drawing/2014/main" id="{F546C0C7-10D8-BAD7-30C4-1FD32F0BE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200"/>
              <a:t>How a multiple regression model performs is measured the same way as a linear regression </a:t>
            </a:r>
          </a:p>
          <a:p>
            <a:r>
              <a:rPr lang="en-US" altLang="en-US" sz="3200"/>
              <a:t>r</a:t>
            </a:r>
            <a:r>
              <a:rPr lang="en-US" altLang="en-US" sz="3200" baseline="30000"/>
              <a:t>2</a:t>
            </a:r>
            <a:r>
              <a:rPr lang="en-US" altLang="en-US" sz="3200"/>
              <a:t> is calculated and interpreted</a:t>
            </a:r>
          </a:p>
          <a:p>
            <a:r>
              <a:rPr lang="en-US" altLang="en-US" sz="3200"/>
              <a:t>A t-statistic is also calculated for each </a:t>
            </a:r>
            <a:r>
              <a:rPr lang="en-US" altLang="en-US" sz="3200">
                <a:latin typeface="Symbol" pitchFamily="2" charset="2"/>
              </a:rPr>
              <a:t></a:t>
            </a:r>
            <a:r>
              <a:rPr lang="en-US" altLang="en-US" sz="3200"/>
              <a:t> to measure each independent variables significance</a:t>
            </a:r>
          </a:p>
          <a:p>
            <a:r>
              <a:rPr lang="en-US" altLang="en-US" sz="3200"/>
              <a:t>The t-stat is calculated as follows</a:t>
            </a:r>
          </a:p>
          <a:p>
            <a:pPr algn="ctr">
              <a:buFontTx/>
              <a:buNone/>
            </a:pPr>
            <a:r>
              <a:rPr lang="en-US" altLang="en-US" sz="3200"/>
              <a:t>t-stat = </a:t>
            </a:r>
            <a:r>
              <a:rPr lang="en-US" altLang="en-US" sz="3200">
                <a:latin typeface="Symbol" pitchFamily="2" charset="2"/>
              </a:rPr>
              <a:t></a:t>
            </a:r>
            <a:r>
              <a:rPr lang="en-US" altLang="en-US" sz="3200" baseline="-25000"/>
              <a:t>i</a:t>
            </a:r>
            <a:r>
              <a:rPr lang="en-US" altLang="en-US" sz="3200"/>
              <a:t>/sse</a:t>
            </a:r>
            <a:r>
              <a:rPr lang="en-US" altLang="en-US" sz="3200" baseline="-25000">
                <a:latin typeface="Symbol" pitchFamily="2" charset="2"/>
              </a:rPr>
              <a:t></a:t>
            </a:r>
            <a:r>
              <a:rPr lang="en-US" altLang="en-US" sz="3200" baseline="-25000"/>
              <a:t>i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7A6BEC9-FFCB-F743-033C-731B0978D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F Statistic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712439E-7630-E8CF-483E-C804F9D68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/>
              <a:t>How well a multiple regression model performs is measured by an F statistic</a:t>
            </a:r>
          </a:p>
          <a:p>
            <a:r>
              <a:rPr lang="en-US" altLang="en-US" sz="3200"/>
              <a:t>F is calculated and interpreted</a:t>
            </a:r>
            <a:r>
              <a:rPr lang="en-US" altLang="en-US"/>
              <a:t> </a:t>
            </a:r>
          </a:p>
          <a:p>
            <a:endParaRPr lang="en-US" altLang="en-US" sz="1900"/>
          </a:p>
          <a:p>
            <a:pPr algn="ctr">
              <a:buFontTx/>
              <a:buNone/>
            </a:pPr>
            <a:r>
              <a:rPr lang="en-US" altLang="en-US" sz="3200"/>
              <a:t>F-stat = </a:t>
            </a:r>
            <a:r>
              <a:rPr lang="en-US" altLang="en-US" sz="3200">
                <a:latin typeface="Times New Roman" panose="02020603050405020304" pitchFamily="18" charset="0"/>
              </a:rPr>
              <a:t>ssr</a:t>
            </a:r>
            <a:r>
              <a:rPr lang="en-US" altLang="en-US" sz="3200" baseline="30000">
                <a:latin typeface="Times New Roman" panose="02020603050405020304" pitchFamily="18" charset="0"/>
              </a:rPr>
              <a:t>2</a:t>
            </a:r>
            <a:r>
              <a:rPr lang="en-US" altLang="en-US" sz="3200"/>
              <a:t>/sse</a:t>
            </a:r>
            <a:r>
              <a:rPr lang="en-US" altLang="en-US" sz="3200" baseline="30000"/>
              <a:t>2</a:t>
            </a:r>
          </a:p>
          <a:p>
            <a:pPr algn="ctr">
              <a:buFontTx/>
              <a:buNone/>
            </a:pPr>
            <a:endParaRPr lang="en-US" altLang="en-US" sz="2000" baseline="30000"/>
          </a:p>
          <a:p>
            <a:r>
              <a:rPr lang="en-US" altLang="en-US"/>
              <a:t>Measures how well the overall model is performing - RHS explains LHS</a:t>
            </a:r>
            <a:endParaRPr lang="en-US" altLang="en-US" sz="3200" baseline="30000"/>
          </a:p>
          <a:p>
            <a:pPr algn="ctr">
              <a:buFontTx/>
              <a:buNone/>
            </a:pPr>
            <a:endParaRPr lang="en-US" altLang="en-US" sz="3200" baseline="-25000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6AA525A-7DC4-421F-A5E6-62CFE523E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Least Squares Example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117351A-A62B-0BEC-553F-DFA51D10F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600"/>
              <a:t>Calculate the mean of x and the mean of y</a:t>
            </a:r>
          </a:p>
          <a:p>
            <a:r>
              <a:rPr lang="en-US" altLang="en-US" sz="3600"/>
              <a:t>Calculate the slope using the LS formula</a:t>
            </a:r>
          </a:p>
          <a:p>
            <a:r>
              <a:rPr lang="en-US" altLang="en-US" sz="3600"/>
              <a:t>Calculate the intercept using the LS formula</a:t>
            </a:r>
          </a:p>
          <a:p>
            <a:r>
              <a:rPr lang="en-US" altLang="en-US" sz="3600"/>
              <a:t>Plot the LS line and the data</a:t>
            </a:r>
          </a:p>
          <a:p>
            <a:r>
              <a:rPr lang="en-US" altLang="en-US" sz="3600"/>
              <a:t>Interpret the relationship to the data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DF576EA-9DA4-B97D-D83D-04EF09EE1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Comparison of LS and Time Series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88E8047-8317-8E35-B7DC-2E49FBB4B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Use the same example for lumber sales</a:t>
            </a:r>
          </a:p>
          <a:p>
            <a:r>
              <a:rPr lang="en-US" altLang="en-US"/>
              <a:t>Forecast lumber sales using the linear regression model developed and the building permit data supplied</a:t>
            </a:r>
          </a:p>
          <a:p>
            <a:r>
              <a:rPr lang="en-US" altLang="en-US"/>
              <a:t>Also forecast using a 3-MA</a:t>
            </a:r>
          </a:p>
          <a:p>
            <a:r>
              <a:rPr lang="en-US" altLang="en-US"/>
              <a:t>Calculate MAD for each method and compare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3505FA9-9663-378B-F733-BEBBDD163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Linear Trend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B70BD0-E9BD-7038-DEBC-C6710C2DF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200"/>
              <a:t>A forecasting technique relating demand to time</a:t>
            </a:r>
          </a:p>
          <a:p>
            <a:r>
              <a:rPr lang="en-US" altLang="en-US" sz="3200"/>
              <a:t>Demand is referred to as a dependent variable, </a:t>
            </a:r>
          </a:p>
          <a:p>
            <a:pPr lvl="1"/>
            <a:r>
              <a:rPr lang="en-US" altLang="en-US" sz="2800"/>
              <a:t>a variable that depends on what other variables do in order to be determined</a:t>
            </a:r>
            <a:endParaRPr lang="en-US" altLang="en-US"/>
          </a:p>
          <a:p>
            <a:r>
              <a:rPr lang="en-US" altLang="en-US" sz="3200"/>
              <a:t>Time is referred to as an independent variable, </a:t>
            </a:r>
          </a:p>
          <a:p>
            <a:pPr lvl="1"/>
            <a:r>
              <a:rPr lang="en-US" altLang="en-US" sz="2800"/>
              <a:t>a variable that the forecaster allows to vary in order to investigate the dependent variable outcome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49E7EA8-1B67-D24B-D9E6-04E9935ED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Linear Trend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F18A0FA-CEE3-87C0-59AF-89909F0EE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200"/>
              <a:t>Linear regression takes on the form</a:t>
            </a:r>
          </a:p>
          <a:p>
            <a:pPr lvl="1">
              <a:buFontTx/>
              <a:buNone/>
            </a:pPr>
            <a:r>
              <a:rPr lang="en-US" altLang="en-US" sz="2800"/>
              <a:t>y = a + bx</a:t>
            </a:r>
          </a:p>
          <a:p>
            <a:pPr lvl="1">
              <a:buFontTx/>
              <a:buNone/>
            </a:pPr>
            <a:r>
              <a:rPr lang="en-US" altLang="en-US" sz="2800"/>
              <a:t>y = demand and x = time</a:t>
            </a:r>
          </a:p>
          <a:p>
            <a:r>
              <a:rPr lang="en-US" altLang="en-US" sz="3200"/>
              <a:t>A forecaster allows time to vary and investigates the demands that the equation produces</a:t>
            </a:r>
          </a:p>
          <a:p>
            <a:r>
              <a:rPr lang="en-US" altLang="en-US" sz="3200"/>
              <a:t>A regression line can be calculated using what is called the least squares method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99A84CF-BD20-D131-7985-F33F59AC2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Why Linear Trend?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9B2A517-52AF-DE68-B9DB-8F29ECADF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Why do forecasters chose a linear relationship?</a:t>
            </a:r>
          </a:p>
          <a:p>
            <a:pPr lvl="1"/>
            <a:r>
              <a:rPr lang="en-US" altLang="en-US"/>
              <a:t>Simple representation</a:t>
            </a:r>
          </a:p>
          <a:p>
            <a:pPr lvl="1"/>
            <a:r>
              <a:rPr lang="en-US" altLang="en-US"/>
              <a:t>Ease of use</a:t>
            </a:r>
          </a:p>
          <a:p>
            <a:pPr lvl="1"/>
            <a:r>
              <a:rPr lang="en-US" altLang="en-US"/>
              <a:t>Ease of calculations</a:t>
            </a:r>
          </a:p>
          <a:p>
            <a:pPr lvl="1"/>
            <a:r>
              <a:rPr lang="en-US" altLang="en-US"/>
              <a:t>Many relationships in the real world are linear</a:t>
            </a:r>
          </a:p>
          <a:p>
            <a:pPr lvl="1"/>
            <a:r>
              <a:rPr lang="en-US" altLang="en-US"/>
              <a:t>Start simple and eliminate relationships which do not work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06C3875-04C4-B805-0AC3-3B08FDA35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Least Squares Method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0142D0-D340-2B96-E228-C42B91D73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200"/>
              <a:t>The parameters for the linear trend are calculated using the following formulas</a:t>
            </a:r>
          </a:p>
          <a:p>
            <a:pPr>
              <a:buFontTx/>
              <a:buNone/>
            </a:pPr>
            <a:r>
              <a:rPr lang="en-US" altLang="en-US" sz="3200"/>
              <a:t>	   	b (slope) = (</a:t>
            </a:r>
            <a:r>
              <a:rPr lang="en-US" altLang="en-US" sz="3200">
                <a:latin typeface="Symbol" pitchFamily="2" charset="2"/>
              </a:rPr>
              <a:t></a:t>
            </a:r>
            <a:r>
              <a:rPr lang="en-US" altLang="en-US" sz="3200"/>
              <a:t>xy - n x y )/(</a:t>
            </a:r>
            <a:r>
              <a:rPr lang="en-US" altLang="en-US" sz="3200">
                <a:latin typeface="Symbol" pitchFamily="2" charset="2"/>
              </a:rPr>
              <a:t></a:t>
            </a:r>
            <a:r>
              <a:rPr lang="en-US" altLang="en-US" sz="3200"/>
              <a:t>x</a:t>
            </a:r>
            <a:r>
              <a:rPr lang="en-US" altLang="en-US" sz="3200" baseline="30000"/>
              <a:t>2</a:t>
            </a:r>
            <a:r>
              <a:rPr lang="en-US" altLang="en-US" sz="3200"/>
              <a:t> - nx </a:t>
            </a:r>
            <a:r>
              <a:rPr lang="en-US" altLang="en-US" sz="3200" baseline="30000"/>
              <a:t>2</a:t>
            </a:r>
            <a:r>
              <a:rPr lang="en-US" altLang="en-US" sz="3200"/>
              <a:t>)</a:t>
            </a:r>
          </a:p>
          <a:p>
            <a:pPr>
              <a:buFontTx/>
              <a:buNone/>
            </a:pPr>
            <a:r>
              <a:rPr lang="en-US" altLang="en-US" sz="3200"/>
              <a:t>			   a = y - b x</a:t>
            </a:r>
          </a:p>
          <a:p>
            <a:pPr>
              <a:buFontTx/>
              <a:buNone/>
            </a:pPr>
            <a:r>
              <a:rPr lang="en-US" altLang="en-US" sz="3200"/>
              <a:t>			   n = number of periods</a:t>
            </a:r>
          </a:p>
          <a:p>
            <a:pPr>
              <a:buFontTx/>
              <a:buNone/>
            </a:pPr>
            <a:r>
              <a:rPr lang="en-US" altLang="en-US" sz="3200"/>
              <a:t>			   x = </a:t>
            </a:r>
            <a:r>
              <a:rPr lang="en-US" altLang="en-US" sz="3200">
                <a:latin typeface="Symbol" pitchFamily="2" charset="2"/>
              </a:rPr>
              <a:t></a:t>
            </a:r>
            <a:r>
              <a:rPr lang="en-US" altLang="en-US" sz="3200"/>
              <a:t>x/n = average of x (time)</a:t>
            </a:r>
          </a:p>
          <a:p>
            <a:pPr>
              <a:buFontTx/>
              <a:buNone/>
            </a:pPr>
            <a:r>
              <a:rPr lang="en-US" altLang="en-US" sz="3200"/>
              <a:t>			   y = </a:t>
            </a:r>
            <a:r>
              <a:rPr lang="en-US" altLang="en-US" sz="3200">
                <a:latin typeface="Symbol" pitchFamily="2" charset="2"/>
              </a:rPr>
              <a:t></a:t>
            </a:r>
            <a:r>
              <a:rPr lang="en-US" altLang="en-US" sz="3200"/>
              <a:t>y/n = average of y (demand)</a:t>
            </a:r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241F6F4A-A392-2DB5-0241-6B5DB6EA9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9350" y="32004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C7A7CE26-0644-8AD2-A1EE-EA1105E16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8763" y="3200400"/>
            <a:ext cx="141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34051A98-0444-0F3A-EBD3-35799CFEB7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1363" y="3200400"/>
            <a:ext cx="141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A5C29E83-A9D1-E981-1753-9DDFCACB5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5950" y="3733800"/>
            <a:ext cx="14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E82B0AC7-1E60-B303-8A1B-AEF794660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3950" y="3733800"/>
            <a:ext cx="14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FDDCC0A6-5EC8-479A-A8D5-BAABD742D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8150" y="54864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2B316D64-4029-E93B-7606-DED06F294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8150" y="48768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FAD86E5-34C9-C50F-3FA9-26A466E30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Correlation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76ADA2B-AF4F-B74A-E93B-0618B6288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200"/>
              <a:t>A measure of the strength of the relationship between the independent and dependent variables</a:t>
            </a:r>
          </a:p>
          <a:p>
            <a:r>
              <a:rPr lang="en-US" altLang="en-US" sz="3200"/>
              <a:t>i.e., how well does the right hand side of the equation explain the left hand side</a:t>
            </a:r>
          </a:p>
          <a:p>
            <a:r>
              <a:rPr lang="en-US" altLang="en-US" sz="3200"/>
              <a:t>Measured by the the correlation coefficient, r</a:t>
            </a:r>
          </a:p>
          <a:p>
            <a:pPr algn="ctr">
              <a:buFontTx/>
              <a:buNone/>
            </a:pPr>
            <a:r>
              <a:rPr lang="en-US" altLang="en-US" sz="2400"/>
              <a:t>r =  (n* </a:t>
            </a:r>
            <a:r>
              <a:rPr lang="en-US" altLang="en-US" sz="2400">
                <a:latin typeface="Symbol" pitchFamily="2" charset="2"/>
              </a:rPr>
              <a:t></a:t>
            </a:r>
            <a:r>
              <a:rPr lang="en-US" altLang="en-US" sz="2400"/>
              <a:t>xy - </a:t>
            </a:r>
            <a:r>
              <a:rPr lang="en-US" altLang="en-US" sz="2400">
                <a:latin typeface="Symbol" pitchFamily="2" charset="2"/>
              </a:rPr>
              <a:t></a:t>
            </a:r>
            <a:r>
              <a:rPr lang="en-US" altLang="en-US" sz="2400"/>
              <a:t>x </a:t>
            </a:r>
            <a:r>
              <a:rPr lang="en-US" altLang="en-US" sz="2400">
                <a:latin typeface="Symbol" pitchFamily="2" charset="2"/>
              </a:rPr>
              <a:t></a:t>
            </a:r>
            <a:r>
              <a:rPr lang="en-US" altLang="en-US" sz="2400"/>
              <a:t>y)/[(n* </a:t>
            </a:r>
            <a:r>
              <a:rPr lang="en-US" altLang="en-US" sz="2400">
                <a:latin typeface="Symbol" pitchFamily="2" charset="2"/>
              </a:rPr>
              <a:t></a:t>
            </a:r>
            <a:r>
              <a:rPr lang="en-US" altLang="en-US" sz="2400"/>
              <a:t>x</a:t>
            </a:r>
            <a:r>
              <a:rPr lang="en-US" altLang="en-US" sz="2400" baseline="30000"/>
              <a:t>2</a:t>
            </a:r>
            <a:r>
              <a:rPr lang="en-US" altLang="en-US" sz="2400"/>
              <a:t> - (</a:t>
            </a:r>
            <a:r>
              <a:rPr lang="en-US" altLang="en-US" sz="2400">
                <a:latin typeface="Symbol" pitchFamily="2" charset="2"/>
              </a:rPr>
              <a:t></a:t>
            </a:r>
            <a:r>
              <a:rPr lang="en-US" altLang="en-US" sz="2400"/>
              <a:t>x)</a:t>
            </a:r>
            <a:r>
              <a:rPr lang="en-US" altLang="en-US" sz="2400" baseline="30000"/>
              <a:t>2</a:t>
            </a:r>
            <a:r>
              <a:rPr lang="en-US" altLang="en-US" sz="2400"/>
              <a:t> )(n* </a:t>
            </a:r>
            <a:r>
              <a:rPr lang="en-US" altLang="en-US" sz="2400">
                <a:latin typeface="Symbol" pitchFamily="2" charset="2"/>
              </a:rPr>
              <a:t></a:t>
            </a:r>
            <a:r>
              <a:rPr lang="en-US" altLang="en-US" sz="2400"/>
              <a:t>y</a:t>
            </a:r>
            <a:r>
              <a:rPr lang="en-US" altLang="en-US" sz="2400" baseline="30000"/>
              <a:t>2</a:t>
            </a:r>
            <a:r>
              <a:rPr lang="en-US" altLang="en-US" sz="2400"/>
              <a:t> - (</a:t>
            </a:r>
            <a:r>
              <a:rPr lang="en-US" altLang="en-US" sz="2400">
                <a:latin typeface="Symbol" pitchFamily="2" charset="2"/>
              </a:rPr>
              <a:t></a:t>
            </a:r>
            <a:r>
              <a:rPr lang="en-US" altLang="en-US" sz="2400"/>
              <a:t>y)</a:t>
            </a:r>
            <a:r>
              <a:rPr lang="en-US" altLang="en-US" sz="2400" baseline="30000"/>
              <a:t>2</a:t>
            </a:r>
            <a:r>
              <a:rPr lang="en-US" altLang="en-US" sz="2400"/>
              <a:t>]</a:t>
            </a:r>
            <a:r>
              <a:rPr lang="en-US" altLang="en-US" sz="2400" baseline="30000"/>
              <a:t>0.5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FAE2939-A024-D1AB-ECBE-18F62DE35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Correlation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40FD374-4F20-6748-90B2-B3C8B96B8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 dirty="0"/>
              <a:t>The correlation coefficient can range from</a:t>
            </a:r>
          </a:p>
          <a:p>
            <a:pPr algn="ctr">
              <a:buFontTx/>
              <a:buNone/>
            </a:pPr>
            <a:r>
              <a:rPr lang="en-US" altLang="en-US" sz="2600" dirty="0"/>
              <a:t>0.0 </a:t>
            </a:r>
            <a:r>
              <a:rPr lang="en-US" altLang="en-US" sz="2600" u="sng" dirty="0"/>
              <a:t>&lt;</a:t>
            </a:r>
            <a:r>
              <a:rPr lang="en-US" altLang="en-US" sz="2600" dirty="0"/>
              <a:t> | r |</a:t>
            </a:r>
            <a:r>
              <a:rPr lang="en-US" altLang="en-US" sz="2600" u="sng" dirty="0"/>
              <a:t>&lt;</a:t>
            </a:r>
            <a:r>
              <a:rPr lang="en-US" altLang="en-US" sz="2600" dirty="0"/>
              <a:t> 1.0</a:t>
            </a:r>
          </a:p>
          <a:p>
            <a:r>
              <a:rPr lang="en-US" altLang="en-US" sz="2800" dirty="0"/>
              <a:t>The higher the correlation coefficient the better, e.g., </a:t>
            </a: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DBCC0F7E-66BE-5A30-5BE3-5B1269B432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740250"/>
              </p:ext>
            </p:extLst>
          </p:nvPr>
        </p:nvGraphicFramePr>
        <p:xfrm>
          <a:off x="1447800" y="3657600"/>
          <a:ext cx="684688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749800" imgH="1244600" progId="Word.Document.8">
                  <p:embed/>
                </p:oleObj>
              </mc:Choice>
              <mc:Fallback>
                <p:oleObj name="Document" r:id="rId2" imgW="4749800" imgH="1244600" progId="Word.Document.8">
                  <p:embed/>
                  <p:pic>
                    <p:nvPicPr>
                      <p:cNvPr id="82948" name="Object 4">
                        <a:extLst>
                          <a:ext uri="{FF2B5EF4-FFF2-40B4-BE49-F238E27FC236}">
                            <a16:creationId xmlns:a16="http://schemas.microsoft.com/office/drawing/2014/main" id="{1A42B45E-F779-418C-A89A-908E6DF342E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6846887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B02C861-679F-2503-B364-446357301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Correlation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6B81BA9-2A53-5C07-F78F-4B8017CAC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3000"/>
              <a:t>Another measure of correlation is the coefficient of determination, r</a:t>
            </a:r>
            <a:r>
              <a:rPr lang="en-US" altLang="en-US" sz="3000" baseline="30000"/>
              <a:t>2</a:t>
            </a:r>
            <a:r>
              <a:rPr lang="en-US" altLang="en-US" sz="3000"/>
              <a:t>, the correlation coefficient, r, squared </a:t>
            </a:r>
            <a:endParaRPr lang="en-US" altLang="en-US" sz="3000" baseline="30000"/>
          </a:p>
          <a:p>
            <a:r>
              <a:rPr lang="en-US" altLang="en-US" sz="3000"/>
              <a:t>r</a:t>
            </a:r>
            <a:r>
              <a:rPr lang="en-US" altLang="en-US" sz="3000" baseline="30000"/>
              <a:t>2</a:t>
            </a:r>
            <a:r>
              <a:rPr lang="en-US" altLang="en-US" sz="3000"/>
              <a:t> is the percentage of variation in the dependent variable that results from the independent variable </a:t>
            </a:r>
          </a:p>
          <a:p>
            <a:r>
              <a:rPr lang="en-US" altLang="en-US" sz="3000"/>
              <a:t>i.e., how much of the variation in the data is explained by your model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CD334CD-56F9-626A-276A-701015816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Multiple Regression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5D05FC-75EA-DB72-587D-4D88E3099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/>
              <a:t>A more powerful extension of linear regression</a:t>
            </a:r>
          </a:p>
          <a:p>
            <a:r>
              <a:rPr lang="en-US" altLang="en-US" sz="2800"/>
              <a:t>Multiple regression relates a dependent variable to more than one independent variables</a:t>
            </a:r>
          </a:p>
          <a:p>
            <a:r>
              <a:rPr lang="en-US" altLang="en-US" sz="2800"/>
              <a:t>e.g., new housing may be a function of several independent variables</a:t>
            </a:r>
          </a:p>
          <a:p>
            <a:pPr lvl="1"/>
            <a:r>
              <a:rPr lang="en-US" altLang="en-US" sz="2400"/>
              <a:t>interest rate</a:t>
            </a:r>
          </a:p>
          <a:p>
            <a:pPr lvl="1"/>
            <a:r>
              <a:rPr lang="en-US" altLang="en-US" sz="2400"/>
              <a:t>population</a:t>
            </a:r>
          </a:p>
          <a:p>
            <a:pPr lvl="1"/>
            <a:r>
              <a:rPr lang="en-US" altLang="en-US" sz="2400"/>
              <a:t>housing prices</a:t>
            </a:r>
          </a:p>
          <a:p>
            <a:pPr lvl="1"/>
            <a:r>
              <a:rPr lang="en-US" altLang="en-US" sz="2400"/>
              <a:t>income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Hualalai:Microsoft Office:Microsoft PowerPoint 4:</Template>
  <TotalTime>28</TotalTime>
  <Pages>13</Pages>
  <Words>674</Words>
  <Application>Microsoft Macintosh PowerPoint</Application>
  <PresentationFormat>A4 Paper (210x297 mm)</PresentationFormat>
  <Paragraphs>88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</vt:lpstr>
      <vt:lpstr>Symbol</vt:lpstr>
      <vt:lpstr>Times New Roman</vt:lpstr>
      <vt:lpstr>untitled 1</vt:lpstr>
      <vt:lpstr>Microsoft Word Document</vt:lpstr>
      <vt:lpstr>Linear Regression</vt:lpstr>
      <vt:lpstr>Linear Trend</vt:lpstr>
      <vt:lpstr>Linear Trend</vt:lpstr>
      <vt:lpstr>Why Linear Trend?</vt:lpstr>
      <vt:lpstr>Least Squares Method</vt:lpstr>
      <vt:lpstr>Correlation</vt:lpstr>
      <vt:lpstr>Correlation</vt:lpstr>
      <vt:lpstr>Correlation</vt:lpstr>
      <vt:lpstr>Multiple Regression</vt:lpstr>
      <vt:lpstr>Multiple Regression</vt:lpstr>
      <vt:lpstr>Multiple Regression Performance</vt:lpstr>
      <vt:lpstr>F Statistic</vt:lpstr>
      <vt:lpstr>Least Squares Example</vt:lpstr>
      <vt:lpstr>Comparison of LS and Time 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45</cp:revision>
  <cp:lastPrinted>1997-08-07T10:28:05Z</cp:lastPrinted>
  <dcterms:created xsi:type="dcterms:W3CDTF">1997-08-11T04:49:59Z</dcterms:created>
  <dcterms:modified xsi:type="dcterms:W3CDTF">2023-04-13T15:56:25Z</dcterms:modified>
</cp:coreProperties>
</file>