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9" r:id="rId2"/>
    <p:sldId id="260" r:id="rId3"/>
    <p:sldId id="272" r:id="rId4"/>
    <p:sldId id="284" r:id="rId5"/>
    <p:sldId id="401" r:id="rId6"/>
    <p:sldId id="287" r:id="rId7"/>
    <p:sldId id="290" r:id="rId8"/>
    <p:sldId id="292" r:id="rId9"/>
    <p:sldId id="328" r:id="rId10"/>
    <p:sldId id="291" r:id="rId11"/>
    <p:sldId id="329" r:id="rId12"/>
    <p:sldId id="316" r:id="rId13"/>
    <p:sldId id="386" r:id="rId14"/>
    <p:sldId id="317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32509" autoAdjust="0"/>
    <p:restoredTop sz="65660" autoAdjust="0"/>
  </p:normalViewPr>
  <p:slideViewPr>
    <p:cSldViewPr snapToGrid="0">
      <p:cViewPr varScale="1">
        <p:scale>
          <a:sx n="79" d="100"/>
          <a:sy n="79" d="100"/>
        </p:scale>
        <p:origin x="1632" y="184"/>
      </p:cViewPr>
      <p:guideLst>
        <p:guide orient="horz" pos="215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1F8F2C3-A4BE-F741-A7FA-A0A6A964C3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Times" pitchFamily="2" charset="0"/>
              </a:defRPr>
            </a:lvl1pPr>
          </a:lstStyle>
          <a:p>
            <a:endParaRPr lang="en-AU" alt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EC57045-8CDB-1442-8D97-6B47B40EC56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Times" pitchFamily="2" charset="0"/>
              </a:defRPr>
            </a:lvl1pPr>
          </a:lstStyle>
          <a:p>
            <a:endParaRPr lang="en-AU" altLang="en-US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625DCC30-F5F4-7049-94C3-A28813DD44B3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A4443F5-B123-7F47-9F4A-48926990841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3BC33F45-54C2-374F-AE93-1056EF730EC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Times" pitchFamily="2" charset="0"/>
              </a:defRPr>
            </a:lvl1pPr>
          </a:lstStyle>
          <a:p>
            <a:endParaRPr lang="en-AU" altLang="en-US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BA602C7D-CB29-5143-AE38-CB12E86DBF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Times" pitchFamily="2" charset="0"/>
              </a:defRPr>
            </a:lvl1pPr>
          </a:lstStyle>
          <a:p>
            <a:fld id="{90B8C67A-950A-A64A-A3A5-ACF5E64B35EB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C03841-9FAC-0D4D-8AE4-74881E1DA9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DFB0F4-02E7-5F43-9275-CF80F4103A3A}" type="slidenum">
              <a:rPr lang="en-AU" altLang="en-US"/>
              <a:pPr/>
              <a:t>1</a:t>
            </a:fld>
            <a:endParaRPr lang="en-AU" alt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1DBF8ACF-BCCC-0C44-9C76-DE51E975E03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3A03BF2-2091-2046-A9D9-C4F3ED759C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326F23-06D6-9A41-8760-FEC7B044D3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C44E12-A452-2C42-8C5D-8D9D6DAF01BE}" type="slidenum">
              <a:rPr lang="en-AU" altLang="en-US"/>
              <a:pPr/>
              <a:t>10</a:t>
            </a:fld>
            <a:endParaRPr lang="en-AU" altLang="en-US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4C14B2CB-A733-7F45-9C2F-448A7EB4A5A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4584200A-AFD9-494B-8088-252644B33A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810CB9F-C536-0F40-912E-10827C5463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5F07FA-7953-974F-BB2B-951A074290B8}" type="slidenum">
              <a:rPr lang="en-AU" altLang="en-US"/>
              <a:pPr/>
              <a:t>11</a:t>
            </a:fld>
            <a:endParaRPr lang="en-AU" altLang="en-US"/>
          </a:p>
        </p:txBody>
      </p:sp>
      <p:sp>
        <p:nvSpPr>
          <p:cNvPr id="147458" name="Rectangle 2">
            <a:extLst>
              <a:ext uri="{FF2B5EF4-FFF2-40B4-BE49-F238E27FC236}">
                <a16:creationId xmlns:a16="http://schemas.microsoft.com/office/drawing/2014/main" id="{1EBD397C-601B-F94F-BDD0-3358284DDE9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D0829FAA-3A12-2C42-B986-3495442D3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7513FCD-E50A-5A41-AB9F-980F2005E4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0B67A6-B780-A24D-8704-A6FD66A0B883}" type="slidenum">
              <a:rPr lang="en-AU" altLang="en-US"/>
              <a:pPr/>
              <a:t>12</a:t>
            </a:fld>
            <a:endParaRPr lang="en-AU" altLang="en-US"/>
          </a:p>
        </p:txBody>
      </p:sp>
      <p:sp>
        <p:nvSpPr>
          <p:cNvPr id="119810" name="Rectangle 2">
            <a:extLst>
              <a:ext uri="{FF2B5EF4-FFF2-40B4-BE49-F238E27FC236}">
                <a16:creationId xmlns:a16="http://schemas.microsoft.com/office/drawing/2014/main" id="{12D7AB7D-1398-244B-990A-F1F7340563D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D02DBFE0-9BB3-0348-9E08-9E42B5273D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9655225-08A6-5F42-B53F-EA8350E277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087296-8222-2A41-8F62-27BA2496ACB4}" type="slidenum">
              <a:rPr lang="en-AU" altLang="en-US"/>
              <a:pPr/>
              <a:t>13</a:t>
            </a:fld>
            <a:endParaRPr lang="en-AU" altLang="en-US"/>
          </a:p>
        </p:txBody>
      </p:sp>
      <p:sp>
        <p:nvSpPr>
          <p:cNvPr id="231426" name="Rectangle 2">
            <a:extLst>
              <a:ext uri="{FF2B5EF4-FFF2-40B4-BE49-F238E27FC236}">
                <a16:creationId xmlns:a16="http://schemas.microsoft.com/office/drawing/2014/main" id="{1F0CA634-546C-EB47-B720-98135A8F084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>
            <a:extLst>
              <a:ext uri="{FF2B5EF4-FFF2-40B4-BE49-F238E27FC236}">
                <a16:creationId xmlns:a16="http://schemas.microsoft.com/office/drawing/2014/main" id="{51A5515F-A310-8942-B3F2-0A4E11C800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A0FD3F-C3AA-5744-B5D5-881A8CA5B3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1135BA-10C3-054B-ADF8-18F2463B7B7A}" type="slidenum">
              <a:rPr lang="en-AU" altLang="en-US"/>
              <a:pPr/>
              <a:t>14</a:t>
            </a:fld>
            <a:endParaRPr lang="en-AU" altLang="en-US"/>
          </a:p>
        </p:txBody>
      </p:sp>
      <p:sp>
        <p:nvSpPr>
          <p:cNvPr id="121858" name="Rectangle 2">
            <a:extLst>
              <a:ext uri="{FF2B5EF4-FFF2-40B4-BE49-F238E27FC236}">
                <a16:creationId xmlns:a16="http://schemas.microsoft.com/office/drawing/2014/main" id="{DD328114-3001-0140-A3CF-BA53A481017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3A4BC06B-361F-644D-AD06-BC4A3B2BC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984CED-EAE6-C14A-9899-041F4E9982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32207B-62AF-3A42-B53C-59D74B880344}" type="slidenum">
              <a:rPr lang="en-AU" altLang="en-US"/>
              <a:pPr/>
              <a:t>2</a:t>
            </a:fld>
            <a:endParaRPr lang="en-AU" alt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6E3C1CCE-1C3D-6849-9131-0FC705D45EA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1D53D23-36D2-7740-B51F-FE785F88A9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5A1B9D-633B-7B44-BA15-2A86E0F045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057AC6-F9BE-B64E-A745-66FAEAF08333}" type="slidenum">
              <a:rPr lang="en-AU" altLang="en-US"/>
              <a:pPr/>
              <a:t>3</a:t>
            </a:fld>
            <a:endParaRPr lang="en-AU" alt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83B0E4F7-5344-8C41-BE6C-3EDCA835137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61DEA30-E9C0-E54C-88F8-0E2EEBC299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458B6F-6623-9E44-AF95-64EAA78000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67394-10B5-ED43-A57E-4574D7AC81FC}" type="slidenum">
              <a:rPr lang="en-AU" altLang="en-US"/>
              <a:pPr/>
              <a:t>4</a:t>
            </a:fld>
            <a:endParaRPr lang="en-AU" altLang="en-US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FFA08F4B-68B4-A641-B009-33C30CCC5BE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F4B5A074-02B4-0041-8F50-C9960A4D00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96614FB-41BC-5D4D-9C41-D9671323C4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51F412-6D85-474D-9346-80008E1B1B89}" type="slidenum">
              <a:rPr lang="en-AU" altLang="en-US"/>
              <a:pPr/>
              <a:t>5</a:t>
            </a:fld>
            <a:endParaRPr lang="en-AU" altLang="en-US"/>
          </a:p>
        </p:txBody>
      </p:sp>
      <p:sp>
        <p:nvSpPr>
          <p:cNvPr id="262146" name="Rectangle 2">
            <a:extLst>
              <a:ext uri="{FF2B5EF4-FFF2-40B4-BE49-F238E27FC236}">
                <a16:creationId xmlns:a16="http://schemas.microsoft.com/office/drawing/2014/main" id="{F6693795-D801-E74C-B98E-6590052E8E1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2147" name="Rectangle 3">
            <a:extLst>
              <a:ext uri="{FF2B5EF4-FFF2-40B4-BE49-F238E27FC236}">
                <a16:creationId xmlns:a16="http://schemas.microsoft.com/office/drawing/2014/main" id="{5655D084-2EED-E642-B0E0-B59C5ED980A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396C45C-5DB5-9C4F-8C74-0E87FAB421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3D1B7A-DC40-4F4E-87D0-C56C2EA2217A}" type="slidenum">
              <a:rPr lang="en-AU" altLang="en-US"/>
              <a:pPr/>
              <a:t>6</a:t>
            </a:fld>
            <a:endParaRPr lang="en-AU" altLang="en-US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0D8A1FDA-6172-6D4F-B49E-B007857DAA9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26D5C05F-53EB-624B-B458-3BD43894BA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FBDAE0E-6D9B-4B4C-9284-BD9EBC3919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F82817-F713-FC4A-8167-37D9C860D9D2}" type="slidenum">
              <a:rPr lang="en-AU" altLang="en-US"/>
              <a:pPr/>
              <a:t>7</a:t>
            </a:fld>
            <a:endParaRPr lang="en-AU" altLang="en-US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5C64BDAA-1088-DF41-9A55-11034A9CFA5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1A357A7D-FCE1-A443-86C8-C39B654483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D463D22-E28C-A545-AFC5-9463C99B64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FB719E-2166-7E47-BD19-22CB2278CFB1}" type="slidenum">
              <a:rPr lang="en-AU" altLang="en-US"/>
              <a:pPr/>
              <a:t>8</a:t>
            </a:fld>
            <a:endParaRPr lang="en-AU" altLang="en-US"/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FC30431B-4AA7-AE4B-9697-2A764A59B2A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D6701DCC-2B70-7746-B018-BF5DA52272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67FD221-286A-6F45-851F-2849CCD0CC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9CC655-21A9-ED4B-8493-EBA867A96CF6}" type="slidenum">
              <a:rPr lang="en-AU" altLang="en-US"/>
              <a:pPr/>
              <a:t>9</a:t>
            </a:fld>
            <a:endParaRPr lang="en-AU" altLang="en-US"/>
          </a:p>
        </p:txBody>
      </p:sp>
      <p:sp>
        <p:nvSpPr>
          <p:cNvPr id="145410" name="Rectangle 2">
            <a:extLst>
              <a:ext uri="{FF2B5EF4-FFF2-40B4-BE49-F238E27FC236}">
                <a16:creationId xmlns:a16="http://schemas.microsoft.com/office/drawing/2014/main" id="{DF9F50E9-4FB7-D545-8752-F6827BEFDD8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BD59DA94-52DE-EA46-87C7-061124C8D0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8EF95-0748-7142-96A9-00088A502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BC238C-FA36-A545-B2EC-C032F33F9F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2741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3C733-CA9E-7345-A0F4-E4548F758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7E4DE1-A837-E841-A2A3-7E99E8504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9981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2320B4-81B3-5442-B7BF-3C72DFBCA4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80213" y="387350"/>
            <a:ext cx="2130425" cy="57642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DAAC76-C9AE-9D4A-AF26-97DB6A05F2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85763" y="387350"/>
            <a:ext cx="6242050" cy="57642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8149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8B4C6-1324-1B4C-B2CF-26F5F989D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763" y="387350"/>
            <a:ext cx="8413750" cy="11890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68B687-174D-0043-AB1B-73CC0262F687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95288" y="1779588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nline Image Placeholder 3">
            <a:extLst>
              <a:ext uri="{FF2B5EF4-FFF2-40B4-BE49-F238E27FC236}">
                <a16:creationId xmlns:a16="http://schemas.microsoft.com/office/drawing/2014/main" id="{04FCED5C-6771-C94C-8E2B-9831894B198A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729163" y="1779588"/>
            <a:ext cx="4181475" cy="43719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186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E4460-D91F-AF47-9BAD-D73F7528A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53976-C35F-EB4E-902E-282E31D62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1643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90AC1-0EB1-2943-96B5-67C40E7E4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16CB99-BF1C-E940-BB60-3AA153146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156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AEDE0-7ECA-2B4A-BEB6-805C42DA9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E1EDA-D69C-C147-945C-964E1044F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5288" y="1779588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2B035-B3AA-0240-A46C-18A9E6809F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9163" y="1779588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3491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33BE1-85E3-0840-A5A7-5B299AF2A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46D2C-E42C-9E4E-9279-370169F54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771391-D6D8-5640-9D07-42084B6E1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A5DCA4-E602-404A-9FD2-108099D7B3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64B6D3-C005-EF4E-8E3F-8DA8C9A164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1328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5739E-265B-AA45-AF8C-29F69F000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4909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6623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69F1A-8EFA-B44C-8A2F-4022EF81D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1C2DD-FAC4-764F-B75B-ABB84411B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7E36AF-6316-4A41-A96B-BE43AAB12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9952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FB3F9-2C21-474F-A4F8-F16B3BCA3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0C0B45-BD2E-B24A-9C98-750D085E90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40F143-DA3B-6548-9D1A-0E7308567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7073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21">
            <a:extLst>
              <a:ext uri="{FF2B5EF4-FFF2-40B4-BE49-F238E27FC236}">
                <a16:creationId xmlns:a16="http://schemas.microsoft.com/office/drawing/2014/main" id="{7CE0BBAF-7692-504C-A9B8-99F32D3A5B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779588"/>
            <a:ext cx="851535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grpSp>
        <p:nvGrpSpPr>
          <p:cNvPr id="1046" name="Group 22">
            <a:extLst>
              <a:ext uri="{FF2B5EF4-FFF2-40B4-BE49-F238E27FC236}">
                <a16:creationId xmlns:a16="http://schemas.microsoft.com/office/drawing/2014/main" id="{797465FD-6D37-5243-9FDF-2375FDFD9A9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65125" y="1782763"/>
            <a:ext cx="8478838" cy="4114800"/>
            <a:chOff x="419" y="1248"/>
            <a:chExt cx="5341" cy="2592"/>
          </a:xfrm>
        </p:grpSpPr>
        <p:sp>
          <p:nvSpPr>
            <p:cNvPr id="1047" name="Line 23">
              <a:extLst>
                <a:ext uri="{FF2B5EF4-FFF2-40B4-BE49-F238E27FC236}">
                  <a16:creationId xmlns:a16="http://schemas.microsoft.com/office/drawing/2014/main" id="{0F5F0689-9788-1046-B587-3A94E99DE7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Line 24">
              <a:extLst>
                <a:ext uri="{FF2B5EF4-FFF2-40B4-BE49-F238E27FC236}">
                  <a16:creationId xmlns:a16="http://schemas.microsoft.com/office/drawing/2014/main" id="{0E91BA3E-7BE0-D646-9936-8380F63C42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Line 25">
              <a:extLst>
                <a:ext uri="{FF2B5EF4-FFF2-40B4-BE49-F238E27FC236}">
                  <a16:creationId xmlns:a16="http://schemas.microsoft.com/office/drawing/2014/main" id="{0D570F8A-70D9-7D45-8D2D-76B9654287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Line 26">
              <a:extLst>
                <a:ext uri="{FF2B5EF4-FFF2-40B4-BE49-F238E27FC236}">
                  <a16:creationId xmlns:a16="http://schemas.microsoft.com/office/drawing/2014/main" id="{633F8FD6-B626-0446-902B-22CC5F7D4B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Line 27">
              <a:extLst>
                <a:ext uri="{FF2B5EF4-FFF2-40B4-BE49-F238E27FC236}">
                  <a16:creationId xmlns:a16="http://schemas.microsoft.com/office/drawing/2014/main" id="{8B6DD71D-8216-F04C-A13B-649021DE95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52" name="Rectangle 28">
            <a:extLst>
              <a:ext uri="{FF2B5EF4-FFF2-40B4-BE49-F238E27FC236}">
                <a16:creationId xmlns:a16="http://schemas.microsoft.com/office/drawing/2014/main" id="{028C762B-B629-5D4E-AE2A-F3B4D122CD0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96275" y="6035675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fld id="{2FEE8CD7-1FAD-8240-A90F-7E8D351BC8B6}" type="slidenum">
              <a:rPr lang="en-US" altLang="en-US" b="0" i="0">
                <a:latin typeface="Times New Roman" panose="02020603050405020304" pitchFamily="18" charset="0"/>
              </a:rPr>
              <a:pPr/>
              <a:t>‹#›</a:t>
            </a:fld>
            <a:endParaRPr lang="en-US" altLang="en-US" b="0" i="0">
              <a:latin typeface="Times New Roman" panose="02020603050405020304" pitchFamily="18" charset="0"/>
            </a:endParaRPr>
          </a:p>
        </p:txBody>
      </p:sp>
      <p:sp>
        <p:nvSpPr>
          <p:cNvPr id="1053" name="Rectangle 29">
            <a:extLst>
              <a:ext uri="{FF2B5EF4-FFF2-40B4-BE49-F238E27FC236}">
                <a16:creationId xmlns:a16="http://schemas.microsoft.com/office/drawing/2014/main" id="{1F190BD7-2071-C74A-9417-B9D9756923E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71475" y="5959475"/>
            <a:ext cx="1577354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b="0" i="0" dirty="0">
                <a:latin typeface="Times New Roman" panose="02020603050405020304" pitchFamily="18" charset="0"/>
              </a:rPr>
              <a:t>DSCI 6213</a:t>
            </a:r>
          </a:p>
        </p:txBody>
      </p:sp>
      <p:sp>
        <p:nvSpPr>
          <p:cNvPr id="1054" name="Rectangle 30">
            <a:extLst>
              <a:ext uri="{FF2B5EF4-FFF2-40B4-BE49-F238E27FC236}">
                <a16:creationId xmlns:a16="http://schemas.microsoft.com/office/drawing/2014/main" id="{591AE5AF-A58D-5244-815F-DCB64A411D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5763" y="387350"/>
            <a:ext cx="8413750" cy="11890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55" name="Rectangle 31">
            <a:extLst>
              <a:ext uri="{FF2B5EF4-FFF2-40B4-BE49-F238E27FC236}">
                <a16:creationId xmlns:a16="http://schemas.microsoft.com/office/drawing/2014/main" id="{B239FAF2-D4DC-5F47-9DED-62C1F79E460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85763" y="365125"/>
            <a:ext cx="8413750" cy="11890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>
            <a:lvl1pPr algn="ctr">
              <a:lnSpc>
                <a:spcPct val="85000"/>
              </a:lnSpc>
              <a:defRPr sz="44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defRPr>
            </a:lvl1pPr>
            <a:lvl2pPr algn="ctr">
              <a:lnSpc>
                <a:spcPct val="85000"/>
              </a:lnSpc>
              <a:defRPr sz="44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defRPr>
            </a:lvl2pPr>
            <a:lvl3pPr algn="ctr">
              <a:lnSpc>
                <a:spcPct val="85000"/>
              </a:lnSpc>
              <a:defRPr sz="44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defRPr>
            </a:lvl3pPr>
            <a:lvl4pPr algn="ctr">
              <a:lnSpc>
                <a:spcPct val="85000"/>
              </a:lnSpc>
              <a:defRPr sz="44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defRPr>
            </a:lvl4pPr>
            <a:lvl5pPr algn="ctr">
              <a:lnSpc>
                <a:spcPct val="85000"/>
              </a:lnSpc>
              <a:defRPr sz="44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defRPr>
            </a:lvl5pPr>
            <a:lvl6pPr marL="457200"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defRPr>
            </a:lvl6pPr>
            <a:lvl7pPr marL="914400"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defRPr>
            </a:lvl7pPr>
            <a:lvl8pPr marL="1371600"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defRPr>
            </a:lvl8pPr>
            <a:lvl9pPr marL="1828800"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49CB1D6-9CE2-2C42-A829-1551226B090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109698" y="5923913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2pPr>
      <a:lvl3pPr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3pPr>
      <a:lvl4pPr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4pPr>
      <a:lvl5pPr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40000"/>
        </a:spcBef>
        <a:spcAft>
          <a:spcPct val="0"/>
        </a:spcAft>
        <a:buChar char="•"/>
        <a:defRPr sz="3200" b="1" i="1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ct val="40000"/>
        </a:spcBef>
        <a:spcAft>
          <a:spcPct val="0"/>
        </a:spcAft>
        <a:buChar char="–"/>
        <a:defRPr sz="2800" b="1" i="1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ct val="40000"/>
        </a:spcBef>
        <a:spcAft>
          <a:spcPct val="0"/>
        </a:spcAft>
        <a:buChar char="•"/>
        <a:defRPr sz="2400" b="1" i="1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ct val="40000"/>
        </a:spcBef>
        <a:spcAft>
          <a:spcPct val="0"/>
        </a:spcAft>
        <a:buChar char="–"/>
        <a:defRPr sz="2000" b="1" i="1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ct val="40000"/>
        </a:spcBef>
        <a:spcAft>
          <a:spcPct val="0"/>
        </a:spcAft>
        <a:buChar char="»"/>
        <a:defRPr sz="2000" b="1" i="1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AC9A81F-F379-D549-B716-3EA92AF5AE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863" y="388938"/>
            <a:ext cx="7770812" cy="8604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Project Management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D124DE6-B23E-9D4A-BDE2-C9D6D3DFF6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3913" y="1747838"/>
            <a:ext cx="7780337" cy="4489450"/>
          </a:xfrm>
        </p:spPr>
        <p:txBody>
          <a:bodyPr/>
          <a:lstStyle/>
          <a:p>
            <a:pPr marL="450850" indent="-450850">
              <a:lnSpc>
                <a:spcPct val="110000"/>
              </a:lnSpc>
              <a:buFont typeface="Wingdings" pitchFamily="2" charset="2"/>
              <a:buChar char="þ"/>
            </a:pPr>
            <a:r>
              <a:rPr lang="en-US" altLang="en-US" sz="2800"/>
              <a:t>Project Controlling</a:t>
            </a:r>
          </a:p>
          <a:p>
            <a:pPr marL="450850" indent="-450850">
              <a:lnSpc>
                <a:spcPct val="110000"/>
              </a:lnSpc>
              <a:buFont typeface="Wingdings" pitchFamily="2" charset="2"/>
              <a:buChar char="þ"/>
            </a:pPr>
            <a:r>
              <a:rPr lang="en-US" altLang="en-US" sz="2800"/>
              <a:t>Project Management Techniques: PERT And CPM</a:t>
            </a:r>
          </a:p>
          <a:p>
            <a:pPr marL="982663" lvl="1" indent="-352425">
              <a:buFont typeface="Wingdings" pitchFamily="2" charset="2"/>
              <a:buChar char="þ"/>
            </a:pPr>
            <a:r>
              <a:rPr lang="en-US" altLang="en-US" sz="2400"/>
              <a:t>The Framework  Of PERT And CPM</a:t>
            </a:r>
          </a:p>
          <a:p>
            <a:pPr marL="982663" lvl="1" indent="-352425">
              <a:buFont typeface="Wingdings" pitchFamily="2" charset="2"/>
              <a:buChar char="þ"/>
            </a:pPr>
            <a:r>
              <a:rPr lang="en-US" altLang="en-US" sz="2400"/>
              <a:t>Network Diagrams And Approaches</a:t>
            </a:r>
          </a:p>
          <a:p>
            <a:pPr marL="982663" lvl="1" indent="-352425">
              <a:buFont typeface="Wingdings" pitchFamily="2" charset="2"/>
              <a:buChar char="þ"/>
            </a:pPr>
            <a:r>
              <a:rPr lang="en-US" altLang="en-US" sz="2400"/>
              <a:t>Activity-on-Node</a:t>
            </a:r>
          </a:p>
          <a:p>
            <a:pPr marL="982663" lvl="1" indent="-352425">
              <a:buFont typeface="Wingdings" pitchFamily="2" charset="2"/>
              <a:buChar char="þ"/>
            </a:pPr>
            <a:r>
              <a:rPr lang="en-US" altLang="en-US" sz="2400"/>
              <a:t>Activity-on-Arrow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0E99245F-BBF4-3444-9925-4244F0F92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76438"/>
            <a:ext cx="7772400" cy="3760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5" tIns="44444" rIns="90475" bIns="44444"/>
          <a:lstStyle>
            <a:lvl1pPr marL="457200" indent="-457200"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Symbol" pitchFamily="2" charset="2"/>
              <a:buAutoNum type="arabicPeriod"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When will the entire project be completed?</a:t>
            </a:r>
          </a:p>
          <a:p>
            <a:pPr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Symbol" pitchFamily="2" charset="2"/>
              <a:buAutoNum type="arabicPeriod"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What are the critical activities or tasks in the project?</a:t>
            </a:r>
          </a:p>
          <a:p>
            <a:pPr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Symbol" pitchFamily="2" charset="2"/>
              <a:buAutoNum type="arabicPeriod"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Which are the noncritical activities?</a:t>
            </a:r>
          </a:p>
          <a:p>
            <a:pPr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Symbol" pitchFamily="2" charset="2"/>
              <a:buAutoNum type="arabicPeriod"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What is the probability the project will be completed by a specific date?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23E66B9A-2A37-474B-B139-26F6D02256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863" y="327025"/>
            <a:ext cx="7770812" cy="14351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Questions PERT &amp; CPM </a:t>
            </a:r>
            <a:br>
              <a:rPr lang="en-US" altLang="en-US"/>
            </a:br>
            <a:r>
              <a:rPr lang="en-US" altLang="en-US"/>
              <a:t>Can Answer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>
            <a:extLst>
              <a:ext uri="{FF2B5EF4-FFF2-40B4-BE49-F238E27FC236}">
                <a16:creationId xmlns:a16="http://schemas.microsoft.com/office/drawing/2014/main" id="{246D16AD-FC14-454D-A8FC-128786382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078038"/>
            <a:ext cx="7772400" cy="411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5" tIns="44444" rIns="90475" bIns="44444"/>
          <a:lstStyle>
            <a:lvl1pPr marL="457200" indent="-457200"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Symbol" pitchFamily="2" charset="2"/>
              <a:buAutoNum type="arabicPeriod" startAt="5"/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Is the project on schedule, behind schedule, or ahead of schedule?</a:t>
            </a:r>
          </a:p>
          <a:p>
            <a:pPr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Symbol" pitchFamily="2" charset="2"/>
              <a:buAutoNum type="arabicPeriod" startAt="5"/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Is the money spent equal to, less than, or greater than the budget?</a:t>
            </a:r>
          </a:p>
          <a:p>
            <a:pPr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Symbol" pitchFamily="2" charset="2"/>
              <a:buAutoNum type="arabicPeriod" startAt="5"/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Are there enough resources available to finish the project on time?</a:t>
            </a:r>
          </a:p>
          <a:p>
            <a:pPr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Symbol" pitchFamily="2" charset="2"/>
              <a:buAutoNum type="arabicPeriod" startAt="5"/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If the project must be finished in a shorter time, what is the way to accomplish this at least cost?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78BD3048-CB14-FD4B-99A9-7E11BD6E69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863" y="327025"/>
            <a:ext cx="7770812" cy="14351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Questions PERT &amp; CPM </a:t>
            </a:r>
            <a:br>
              <a:rPr lang="en-US" altLang="en-US"/>
            </a:br>
            <a:r>
              <a:rPr lang="en-US" altLang="en-US"/>
              <a:t>Can Answer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4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>
            <a:extLst>
              <a:ext uri="{FF2B5EF4-FFF2-40B4-BE49-F238E27FC236}">
                <a16:creationId xmlns:a16="http://schemas.microsoft.com/office/drawing/2014/main" id="{0880F6A7-4AD5-8E43-A5B5-7DED802874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00050"/>
            <a:ext cx="7772400" cy="863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Advantages of PERT/CPM</a:t>
            </a:r>
          </a:p>
        </p:txBody>
      </p:sp>
      <p:sp>
        <p:nvSpPr>
          <p:cNvPr id="118788" name="Rectangle 4">
            <a:extLst>
              <a:ext uri="{FF2B5EF4-FFF2-40B4-BE49-F238E27FC236}">
                <a16:creationId xmlns:a16="http://schemas.microsoft.com/office/drawing/2014/main" id="{40D9A568-54BB-564C-A642-2918DB5995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6763" y="1974850"/>
            <a:ext cx="7772400" cy="35179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75" tIns="44444" rIns="90475" bIns="44444"/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en-US" altLang="en-US" sz="2400"/>
              <a:t>Especially useful when scheduling and controlling large projects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altLang="en-US" sz="2400"/>
              <a:t>Straightforward concept and not mathematically complex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altLang="en-US" sz="2400"/>
              <a:t>Graphical networks help to perceive relationships among project activities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altLang="en-US" sz="2400"/>
              <a:t>Critical path and slack time analyses help pinpoint activities that need to be closely watched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3" name="Rectangle 3">
            <a:extLst>
              <a:ext uri="{FF2B5EF4-FFF2-40B4-BE49-F238E27FC236}">
                <a16:creationId xmlns:a16="http://schemas.microsoft.com/office/drawing/2014/main" id="{8F31CAD8-330B-0D4E-8056-FE8FA8B7A7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00050"/>
            <a:ext cx="7772400" cy="863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Advantages of PERT/CPM</a:t>
            </a:r>
          </a:p>
        </p:txBody>
      </p:sp>
      <p:sp>
        <p:nvSpPr>
          <p:cNvPr id="230404" name="Rectangle 4">
            <a:extLst>
              <a:ext uri="{FF2B5EF4-FFF2-40B4-BE49-F238E27FC236}">
                <a16:creationId xmlns:a16="http://schemas.microsoft.com/office/drawing/2014/main" id="{B9A95067-2941-5A40-96EE-146535D00C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6763" y="2032000"/>
            <a:ext cx="7772400" cy="2895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75" tIns="44444" rIns="90475" bIns="44444"/>
          <a:lstStyle/>
          <a:p>
            <a:pPr marL="609600" indent="-609600">
              <a:lnSpc>
                <a:spcPct val="80000"/>
              </a:lnSpc>
              <a:buFont typeface="Wingdings" pitchFamily="2" charset="2"/>
              <a:buAutoNum type="arabicPeriod" startAt="5"/>
            </a:pPr>
            <a:r>
              <a:rPr lang="en-US" altLang="en-US"/>
              <a:t>Project documentation and graphics point out who is responsible for various activities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 startAt="5"/>
            </a:pPr>
            <a:r>
              <a:rPr lang="en-US" altLang="en-US"/>
              <a:t>Applicable to a wide variety of projects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 startAt="5"/>
            </a:pPr>
            <a:r>
              <a:rPr lang="en-US" altLang="en-US"/>
              <a:t>Useful in monitoring not only schedules but costs as well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30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>
            <a:extLst>
              <a:ext uri="{FF2B5EF4-FFF2-40B4-BE49-F238E27FC236}">
                <a16:creationId xmlns:a16="http://schemas.microsoft.com/office/drawing/2014/main" id="{5F287778-722A-484D-A716-47D3EF73A1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81188"/>
            <a:ext cx="7772400" cy="397827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75" tIns="44444" rIns="90475" bIns="44444"/>
          <a:lstStyle/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en-US" sz="2800"/>
              <a:t>Project activities have to be clearly defined, independent, and stable in their relationships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en-US" sz="2800"/>
              <a:t>Precedence relationships must be specified and networked together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en-US" sz="2800"/>
              <a:t>Time estimates tend to be subjective and are subject to fudging by managers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en-US" sz="2800"/>
              <a:t>There is an inherent danger of too much emphasis being placed on the longest, or critical, path</a:t>
            </a:r>
          </a:p>
        </p:txBody>
      </p:sp>
      <p:sp>
        <p:nvSpPr>
          <p:cNvPr id="120836" name="Rectangle 4">
            <a:extLst>
              <a:ext uri="{FF2B5EF4-FFF2-40B4-BE49-F238E27FC236}">
                <a16:creationId xmlns:a16="http://schemas.microsoft.com/office/drawing/2014/main" id="{55A245E2-3872-F640-B88D-179232D38D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5763" y="411163"/>
            <a:ext cx="7772400" cy="889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Limitations of PERT/CPM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20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9AA8D91-70DE-0044-80FA-ED532455FF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863" y="388938"/>
            <a:ext cx="7770812" cy="8604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Project Management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9CE55AA-CEA6-A24B-B200-93FE2AED5A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3913" y="1789113"/>
            <a:ext cx="7780337" cy="4778375"/>
          </a:xfrm>
        </p:spPr>
        <p:txBody>
          <a:bodyPr/>
          <a:lstStyle/>
          <a:p>
            <a:pPr marL="450850" indent="-450850" defTabSz="836613">
              <a:buFont typeface="Wingdings" pitchFamily="2" charset="2"/>
              <a:buChar char="þ"/>
            </a:pPr>
            <a:r>
              <a:rPr lang="en-US" altLang="en-US" sz="2800"/>
              <a:t>Determining The Project Schedule</a:t>
            </a:r>
          </a:p>
          <a:p>
            <a:pPr marL="982663" lvl="1" indent="-352425" defTabSz="836613">
              <a:buFont typeface="Wingdings" pitchFamily="2" charset="2"/>
              <a:buChar char="þ"/>
            </a:pPr>
            <a:r>
              <a:rPr lang="en-US" altLang="en-US" sz="2400"/>
              <a:t>Forward Pass</a:t>
            </a:r>
          </a:p>
          <a:p>
            <a:pPr marL="982663" lvl="1" indent="-352425" defTabSz="836613">
              <a:buFont typeface="Wingdings" pitchFamily="2" charset="2"/>
              <a:buChar char="þ"/>
            </a:pPr>
            <a:r>
              <a:rPr lang="en-US" altLang="en-US" sz="2400"/>
              <a:t>Backward Pass</a:t>
            </a:r>
          </a:p>
          <a:p>
            <a:pPr marL="982663" lvl="1" indent="-352425" defTabSz="836613">
              <a:buFont typeface="Wingdings" pitchFamily="2" charset="2"/>
              <a:buChar char="þ"/>
            </a:pPr>
            <a:r>
              <a:rPr lang="en-US" altLang="en-US" sz="2400"/>
              <a:t>Calculating Slack Time And Identifying The Critical Path(s)</a:t>
            </a:r>
          </a:p>
          <a:p>
            <a:pPr marL="450850" indent="-450850" defTabSz="836613">
              <a:buFont typeface="Wingdings" pitchFamily="2" charset="2"/>
              <a:buChar char="þ"/>
            </a:pPr>
            <a:r>
              <a:rPr lang="en-US" altLang="en-US" sz="2800"/>
              <a:t>Variability In Activity Times</a:t>
            </a:r>
          </a:p>
          <a:p>
            <a:pPr marL="982663" lvl="1" indent="-352425" defTabSz="836613">
              <a:buFont typeface="Wingdings" pitchFamily="2" charset="2"/>
              <a:buChar char="þ"/>
            </a:pPr>
            <a:r>
              <a:rPr lang="en-US" altLang="en-US" sz="2400"/>
              <a:t>Three Time Estimates In PERT</a:t>
            </a:r>
          </a:p>
          <a:p>
            <a:pPr marL="982663" lvl="1" indent="-352425" defTabSz="836613">
              <a:buFont typeface="Wingdings" pitchFamily="2" charset="2"/>
              <a:buChar char="þ"/>
            </a:pPr>
            <a:r>
              <a:rPr lang="en-US" altLang="en-US" sz="2400"/>
              <a:t>Probability Of </a:t>
            </a:r>
            <a:r>
              <a:rPr lang="en-US" altLang="en-US"/>
              <a:t>Project</a:t>
            </a:r>
            <a:r>
              <a:rPr lang="en-US" altLang="en-US" sz="2400"/>
              <a:t> Completion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FD538D69-B71B-5547-8B50-73C41E7231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5163" y="400050"/>
            <a:ext cx="7772400" cy="94773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Management of Projects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F22D5BD-D024-8145-A837-DF87147D5A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22463"/>
            <a:ext cx="7772400" cy="4614862"/>
          </a:xfrm>
        </p:spPr>
        <p:txBody>
          <a:bodyPr/>
          <a:lstStyle/>
          <a:p>
            <a:pPr marL="444500" indent="-444500" defTabSz="836613">
              <a:buClr>
                <a:schemeClr val="tx1"/>
              </a:buClr>
              <a:buFont typeface="Wingdings" pitchFamily="2" charset="2"/>
              <a:buChar char="þ"/>
            </a:pPr>
            <a:r>
              <a:rPr lang="en-US" altLang="en-US" sz="2800">
                <a:solidFill>
                  <a:schemeClr val="hlink"/>
                </a:solidFill>
              </a:rPr>
              <a:t>Planning</a:t>
            </a:r>
            <a:r>
              <a:rPr lang="en-US" altLang="en-US" sz="2800"/>
              <a:t> - goal setting, defining the project, team organization</a:t>
            </a:r>
          </a:p>
          <a:p>
            <a:pPr marL="444500" indent="-444500" defTabSz="836613">
              <a:buClr>
                <a:schemeClr val="tx1"/>
              </a:buClr>
              <a:buFont typeface="Wingdings" pitchFamily="2" charset="2"/>
              <a:buChar char="þ"/>
            </a:pPr>
            <a:r>
              <a:rPr lang="en-US" altLang="en-US" sz="2800">
                <a:solidFill>
                  <a:schemeClr val="hlink"/>
                </a:solidFill>
              </a:rPr>
              <a:t>Scheduling</a:t>
            </a:r>
            <a:r>
              <a:rPr lang="en-US" altLang="en-US" sz="2800"/>
              <a:t> - relates people, money, and supplies to specific activities and activities to each other</a:t>
            </a:r>
          </a:p>
          <a:p>
            <a:pPr marL="444500" indent="-444500" defTabSz="836613">
              <a:buClr>
                <a:schemeClr val="tx1"/>
              </a:buClr>
              <a:buFont typeface="Wingdings" pitchFamily="2" charset="2"/>
              <a:buChar char="þ"/>
            </a:pPr>
            <a:r>
              <a:rPr lang="en-US" altLang="en-US" sz="2800">
                <a:solidFill>
                  <a:schemeClr val="hlink"/>
                </a:solidFill>
              </a:rPr>
              <a:t>Controlling</a:t>
            </a:r>
            <a:r>
              <a:rPr lang="en-US" altLang="en-US" sz="2800"/>
              <a:t> - monitors resources, costs, quality, and budgets; revises plans and shifts resources to meet time and cost demands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F91EE5D3-821B-C84E-8B3E-48D6FA832DB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79475" y="1897063"/>
            <a:ext cx="7385050" cy="439578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75" tIns="44444" rIns="90475" bIns="44444"/>
          <a:lstStyle/>
          <a:p>
            <a:pPr marL="444500" indent="-444500">
              <a:buFont typeface="Wingdings" pitchFamily="2" charset="2"/>
              <a:buChar char="þ"/>
            </a:pPr>
            <a:r>
              <a:rPr lang="en-US" altLang="en-US"/>
              <a:t>Identifying precedence relationships </a:t>
            </a:r>
          </a:p>
          <a:p>
            <a:pPr marL="444500" indent="-444500">
              <a:buFont typeface="Wingdings" pitchFamily="2" charset="2"/>
              <a:buChar char="þ"/>
            </a:pPr>
            <a:r>
              <a:rPr lang="en-US" altLang="en-US"/>
              <a:t>Sequencing activities</a:t>
            </a:r>
          </a:p>
          <a:p>
            <a:pPr marL="444500" indent="-444500">
              <a:buFont typeface="Wingdings" pitchFamily="2" charset="2"/>
              <a:buChar char="þ"/>
            </a:pPr>
            <a:r>
              <a:rPr lang="en-US" altLang="en-US"/>
              <a:t>Determining activity times &amp; costs</a:t>
            </a:r>
          </a:p>
          <a:p>
            <a:pPr marL="444500" indent="-444500">
              <a:buFont typeface="Wingdings" pitchFamily="2" charset="2"/>
              <a:buChar char="þ"/>
            </a:pPr>
            <a:r>
              <a:rPr lang="en-US" altLang="en-US"/>
              <a:t>Estimating material and worker requirements</a:t>
            </a:r>
          </a:p>
          <a:p>
            <a:pPr marL="444500" indent="-444500">
              <a:buFont typeface="Wingdings" pitchFamily="2" charset="2"/>
              <a:buChar char="þ"/>
            </a:pPr>
            <a:r>
              <a:rPr lang="en-US" altLang="en-US"/>
              <a:t>Determining critical activities</a:t>
            </a:r>
          </a:p>
        </p:txBody>
      </p:sp>
      <p:sp>
        <p:nvSpPr>
          <p:cNvPr id="63541" name="Rectangle 53">
            <a:extLst>
              <a:ext uri="{FF2B5EF4-FFF2-40B4-BE49-F238E27FC236}">
                <a16:creationId xmlns:a16="http://schemas.microsoft.com/office/drawing/2014/main" id="{A1E2566D-9862-1748-9190-06ACA04666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5763" y="385763"/>
            <a:ext cx="7772400" cy="889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Project Scheduling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122" name="Picture 2">
            <a:extLst>
              <a:ext uri="{FF2B5EF4-FFF2-40B4-BE49-F238E27FC236}">
                <a16:creationId xmlns:a16="http://schemas.microsoft.com/office/drawing/2014/main" id="{11ADF12F-2ECF-7045-B8B0-47E9B03DF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2338388"/>
            <a:ext cx="3333750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1123" name="Rectangle 3">
            <a:extLst>
              <a:ext uri="{FF2B5EF4-FFF2-40B4-BE49-F238E27FC236}">
                <a16:creationId xmlns:a16="http://schemas.microsoft.com/office/drawing/2014/main" id="{E0B065EA-BD43-4745-99EC-6905BC57FF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6013" y="1833563"/>
            <a:ext cx="4686300" cy="306546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75" tIns="44444" rIns="90475" bIns="44444"/>
          <a:lstStyle/>
          <a:p>
            <a:pPr marL="444500" indent="-444500">
              <a:lnSpc>
                <a:spcPct val="80000"/>
              </a:lnSpc>
              <a:buFont typeface="Wingdings" pitchFamily="2" charset="2"/>
              <a:buChar char="þ"/>
            </a:pPr>
            <a:r>
              <a:rPr lang="en-US" altLang="en-US"/>
              <a:t>Gantt chart</a:t>
            </a:r>
          </a:p>
          <a:p>
            <a:pPr marL="444500" indent="-444500">
              <a:lnSpc>
                <a:spcPct val="80000"/>
              </a:lnSpc>
              <a:buFont typeface="Wingdings" pitchFamily="2" charset="2"/>
              <a:buChar char="þ"/>
            </a:pPr>
            <a:r>
              <a:rPr lang="en-US" altLang="en-US"/>
              <a:t>Critical Path Method (CPM)</a:t>
            </a:r>
          </a:p>
          <a:p>
            <a:pPr marL="444500" indent="-444500">
              <a:lnSpc>
                <a:spcPct val="80000"/>
              </a:lnSpc>
              <a:buFont typeface="Wingdings" pitchFamily="2" charset="2"/>
              <a:buChar char="þ"/>
            </a:pPr>
            <a:r>
              <a:rPr lang="en-US" altLang="en-US"/>
              <a:t>Program Evaluation and Review Technique (PERT)</a:t>
            </a:r>
          </a:p>
        </p:txBody>
      </p:sp>
      <p:sp>
        <p:nvSpPr>
          <p:cNvPr id="261124" name="Rectangle 4">
            <a:extLst>
              <a:ext uri="{FF2B5EF4-FFF2-40B4-BE49-F238E27FC236}">
                <a16:creationId xmlns:a16="http://schemas.microsoft.com/office/drawing/2014/main" id="{01C59B94-6CA1-B64B-9E12-EC9382529E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863" y="327025"/>
            <a:ext cx="7770812" cy="13081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Project Management Techniques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61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1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72" name="Rectangle 40">
            <a:extLst>
              <a:ext uri="{FF2B5EF4-FFF2-40B4-BE49-F238E27FC236}">
                <a16:creationId xmlns:a16="http://schemas.microsoft.com/office/drawing/2014/main" id="{9826E96B-B8F3-494E-A036-E59C4E3F8A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5763" y="411163"/>
            <a:ext cx="7772400" cy="889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A Simple Gantt Chart</a:t>
            </a:r>
          </a:p>
        </p:txBody>
      </p:sp>
      <p:grpSp>
        <p:nvGrpSpPr>
          <p:cNvPr id="69694" name="Group 62">
            <a:extLst>
              <a:ext uri="{FF2B5EF4-FFF2-40B4-BE49-F238E27FC236}">
                <a16:creationId xmlns:a16="http://schemas.microsoft.com/office/drawing/2014/main" id="{9CE85606-CC70-BE48-9EB8-923DC1EC7C91}"/>
              </a:ext>
            </a:extLst>
          </p:cNvPr>
          <p:cNvGrpSpPr>
            <a:grpSpLocks/>
          </p:cNvGrpSpPr>
          <p:nvPr/>
        </p:nvGrpSpPr>
        <p:grpSpPr bwMode="auto">
          <a:xfrm>
            <a:off x="711200" y="2054225"/>
            <a:ext cx="7658100" cy="3660775"/>
            <a:chOff x="448" y="1294"/>
            <a:chExt cx="4824" cy="2306"/>
          </a:xfrm>
        </p:grpSpPr>
        <p:sp>
          <p:nvSpPr>
            <p:cNvPr id="69634" name="Rectangle 2">
              <a:extLst>
                <a:ext uri="{FF2B5EF4-FFF2-40B4-BE49-F238E27FC236}">
                  <a16:creationId xmlns:a16="http://schemas.microsoft.com/office/drawing/2014/main" id="{A4A41A06-7E7A-9D4F-8F69-1E3B7F2949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" y="1294"/>
              <a:ext cx="4821" cy="230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3" name="Text Box 41">
              <a:extLst>
                <a:ext uri="{FF2B5EF4-FFF2-40B4-BE49-F238E27FC236}">
                  <a16:creationId xmlns:a16="http://schemas.microsoft.com/office/drawing/2014/main" id="{E7091B67-F32D-B144-A66C-A69C27C6A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0" y="1314"/>
              <a:ext cx="3413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AU" altLang="en-US"/>
                <a:t>Time</a:t>
              </a:r>
            </a:p>
            <a:p>
              <a:pPr algn="ctr"/>
              <a:r>
                <a:rPr lang="en-AU" altLang="en-US"/>
                <a:t>J     F     M     A     M     J     J     A     S</a:t>
              </a:r>
            </a:p>
          </p:txBody>
        </p:sp>
        <p:sp>
          <p:nvSpPr>
            <p:cNvPr id="69674" name="Line 42">
              <a:extLst>
                <a:ext uri="{FF2B5EF4-FFF2-40B4-BE49-F238E27FC236}">
                  <a16:creationId xmlns:a16="http://schemas.microsoft.com/office/drawing/2014/main" id="{B63465D6-AB4D-6C4A-90C7-6F3CDACADE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3" y="1568"/>
              <a:ext cx="0" cy="20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75" name="Line 43">
              <a:extLst>
                <a:ext uri="{FF2B5EF4-FFF2-40B4-BE49-F238E27FC236}">
                  <a16:creationId xmlns:a16="http://schemas.microsoft.com/office/drawing/2014/main" id="{935D55FD-F3C5-744B-8CCD-E78108D766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50" y="1568"/>
              <a:ext cx="0" cy="20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76" name="Line 44">
              <a:extLst>
                <a:ext uri="{FF2B5EF4-FFF2-40B4-BE49-F238E27FC236}">
                  <a16:creationId xmlns:a16="http://schemas.microsoft.com/office/drawing/2014/main" id="{2281479C-938E-8D44-8C6F-0D0E61DA29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47" y="1568"/>
              <a:ext cx="0" cy="20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77" name="Line 45">
              <a:extLst>
                <a:ext uri="{FF2B5EF4-FFF2-40B4-BE49-F238E27FC236}">
                  <a16:creationId xmlns:a16="http://schemas.microsoft.com/office/drawing/2014/main" id="{D15058D5-AB3F-A84C-87E4-42B4B68575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4" y="1568"/>
              <a:ext cx="0" cy="20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78" name="Line 46">
              <a:extLst>
                <a:ext uri="{FF2B5EF4-FFF2-40B4-BE49-F238E27FC236}">
                  <a16:creationId xmlns:a16="http://schemas.microsoft.com/office/drawing/2014/main" id="{5680DE7D-BF2D-CB48-81D4-9D040C9C28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1" y="1568"/>
              <a:ext cx="0" cy="20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79" name="Line 47">
              <a:extLst>
                <a:ext uri="{FF2B5EF4-FFF2-40B4-BE49-F238E27FC236}">
                  <a16:creationId xmlns:a16="http://schemas.microsoft.com/office/drawing/2014/main" id="{95927DDE-BA43-C944-928A-047E10DBBB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8" y="1568"/>
              <a:ext cx="0" cy="20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80" name="Line 48">
              <a:extLst>
                <a:ext uri="{FF2B5EF4-FFF2-40B4-BE49-F238E27FC236}">
                  <a16:creationId xmlns:a16="http://schemas.microsoft.com/office/drawing/2014/main" id="{2E13F643-553C-7E44-9DAF-329C834C8E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5" y="1568"/>
              <a:ext cx="0" cy="20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81" name="Line 49">
              <a:extLst>
                <a:ext uri="{FF2B5EF4-FFF2-40B4-BE49-F238E27FC236}">
                  <a16:creationId xmlns:a16="http://schemas.microsoft.com/office/drawing/2014/main" id="{3EF65773-5F17-5341-B346-5581759B27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6" y="1568"/>
              <a:ext cx="0" cy="20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82" name="Line 50">
              <a:extLst>
                <a:ext uri="{FF2B5EF4-FFF2-40B4-BE49-F238E27FC236}">
                  <a16:creationId xmlns:a16="http://schemas.microsoft.com/office/drawing/2014/main" id="{39688134-31CB-BF46-A9F0-7680F1EFFF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2" y="1568"/>
              <a:ext cx="0" cy="20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83" name="Line 51">
              <a:extLst>
                <a:ext uri="{FF2B5EF4-FFF2-40B4-BE49-F238E27FC236}">
                  <a16:creationId xmlns:a16="http://schemas.microsoft.com/office/drawing/2014/main" id="{00244E5E-D577-8543-9B83-F2BD283E67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" y="1848"/>
              <a:ext cx="48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86" name="Text Box 54">
              <a:extLst>
                <a:ext uri="{FF2B5EF4-FFF2-40B4-BE49-F238E27FC236}">
                  <a16:creationId xmlns:a16="http://schemas.microsoft.com/office/drawing/2014/main" id="{9FDFE049-B265-1646-9138-34B38656C0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" y="1896"/>
              <a:ext cx="1129" cy="1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35000"/>
                </a:lnSpc>
              </a:pPr>
              <a:r>
                <a:rPr lang="en-AU" altLang="en-US"/>
                <a:t>Design</a:t>
              </a:r>
            </a:p>
            <a:p>
              <a:pPr>
                <a:lnSpc>
                  <a:spcPct val="135000"/>
                </a:lnSpc>
              </a:pPr>
              <a:r>
                <a:rPr lang="en-AU" altLang="en-US"/>
                <a:t>Prototype</a:t>
              </a:r>
            </a:p>
            <a:p>
              <a:pPr>
                <a:lnSpc>
                  <a:spcPct val="135000"/>
                </a:lnSpc>
              </a:pPr>
              <a:r>
                <a:rPr lang="en-AU" altLang="en-US"/>
                <a:t>Test</a:t>
              </a:r>
            </a:p>
            <a:p>
              <a:pPr>
                <a:lnSpc>
                  <a:spcPct val="135000"/>
                </a:lnSpc>
              </a:pPr>
              <a:r>
                <a:rPr lang="en-AU" altLang="en-US"/>
                <a:t>Revise</a:t>
              </a:r>
            </a:p>
            <a:p>
              <a:pPr>
                <a:lnSpc>
                  <a:spcPct val="135000"/>
                </a:lnSpc>
              </a:pPr>
              <a:r>
                <a:rPr lang="en-AU" altLang="en-US"/>
                <a:t>Production</a:t>
              </a:r>
            </a:p>
          </p:txBody>
        </p:sp>
      </p:grpSp>
      <p:grpSp>
        <p:nvGrpSpPr>
          <p:cNvPr id="69693" name="Group 61">
            <a:extLst>
              <a:ext uri="{FF2B5EF4-FFF2-40B4-BE49-F238E27FC236}">
                <a16:creationId xmlns:a16="http://schemas.microsoft.com/office/drawing/2014/main" id="{00A53CA2-B11F-284C-AA18-035711230CB5}"/>
              </a:ext>
            </a:extLst>
          </p:cNvPr>
          <p:cNvGrpSpPr>
            <a:grpSpLocks/>
          </p:cNvGrpSpPr>
          <p:nvPr/>
        </p:nvGrpSpPr>
        <p:grpSpPr bwMode="auto">
          <a:xfrm>
            <a:off x="2844800" y="3219450"/>
            <a:ext cx="5270500" cy="2228850"/>
            <a:chOff x="1792" y="2028"/>
            <a:chExt cx="3320" cy="1404"/>
          </a:xfrm>
        </p:grpSpPr>
        <p:sp>
          <p:nvSpPr>
            <p:cNvPr id="69687" name="Rectangle 55">
              <a:extLst>
                <a:ext uri="{FF2B5EF4-FFF2-40B4-BE49-F238E27FC236}">
                  <a16:creationId xmlns:a16="http://schemas.microsoft.com/office/drawing/2014/main" id="{8DCE8CAC-C2A0-8B46-A889-0F20733754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" y="2028"/>
              <a:ext cx="2076" cy="16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8" name="Rectangle 56">
              <a:extLst>
                <a:ext uri="{FF2B5EF4-FFF2-40B4-BE49-F238E27FC236}">
                  <a16:creationId xmlns:a16="http://schemas.microsoft.com/office/drawing/2014/main" id="{BEF4F10F-6BEC-8846-9B84-75CFA4853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4" y="2336"/>
              <a:ext cx="688" cy="16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9" name="Rectangle 57">
              <a:extLst>
                <a:ext uri="{FF2B5EF4-FFF2-40B4-BE49-F238E27FC236}">
                  <a16:creationId xmlns:a16="http://schemas.microsoft.com/office/drawing/2014/main" id="{820F76CF-8A33-5D4B-A4BD-B8A6C00495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2" y="2648"/>
              <a:ext cx="840" cy="16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0" name="Rectangle 58">
              <a:extLst>
                <a:ext uri="{FF2B5EF4-FFF2-40B4-BE49-F238E27FC236}">
                  <a16:creationId xmlns:a16="http://schemas.microsoft.com/office/drawing/2014/main" id="{1AB2B23E-D587-584F-8D61-872828F5C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2944"/>
              <a:ext cx="892" cy="16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1" name="Rectangle 59">
              <a:extLst>
                <a:ext uri="{FF2B5EF4-FFF2-40B4-BE49-F238E27FC236}">
                  <a16:creationId xmlns:a16="http://schemas.microsoft.com/office/drawing/2014/main" id="{6DFB5AC0-A746-754E-8AD0-26479C2B7E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6" y="3264"/>
              <a:ext cx="1336" cy="16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9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9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C4B57D8A-7616-034B-BB17-CAD9BB0067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1849438"/>
            <a:ext cx="7378700" cy="38735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75" tIns="44444" rIns="90475" bIns="44444"/>
          <a:lstStyle/>
          <a:p>
            <a:pPr marL="444500" indent="-444500">
              <a:lnSpc>
                <a:spcPct val="80000"/>
              </a:lnSpc>
              <a:buFont typeface="Wingdings" pitchFamily="2" charset="2"/>
              <a:buChar char="þ"/>
            </a:pPr>
            <a:r>
              <a:rPr lang="en-US" altLang="en-US" sz="2800"/>
              <a:t>Network techniques</a:t>
            </a:r>
          </a:p>
          <a:p>
            <a:pPr marL="444500" indent="-444500">
              <a:lnSpc>
                <a:spcPct val="80000"/>
              </a:lnSpc>
              <a:buFont typeface="Wingdings" pitchFamily="2" charset="2"/>
              <a:buChar char="þ"/>
            </a:pPr>
            <a:r>
              <a:rPr lang="en-US" altLang="en-US" sz="2800"/>
              <a:t>Developed in 1950’s</a:t>
            </a:r>
          </a:p>
          <a:p>
            <a:pPr marL="990600" lvl="1" indent="-366713">
              <a:lnSpc>
                <a:spcPct val="80000"/>
              </a:lnSpc>
              <a:buFont typeface="Wingdings" pitchFamily="2" charset="2"/>
              <a:buChar char="þ"/>
            </a:pPr>
            <a:r>
              <a:rPr lang="en-US" altLang="en-US" sz="2400"/>
              <a:t>CPM by DuPont for chemical plants (1957)</a:t>
            </a:r>
          </a:p>
          <a:p>
            <a:pPr marL="990600" lvl="1" indent="-366713">
              <a:lnSpc>
                <a:spcPct val="80000"/>
              </a:lnSpc>
              <a:buFont typeface="Wingdings" pitchFamily="2" charset="2"/>
              <a:buChar char="þ"/>
            </a:pPr>
            <a:r>
              <a:rPr lang="en-US" altLang="en-US" sz="2400"/>
              <a:t>PERT by Booz, Allen &amp; Hamilton with the U.S. Navy, for Polaris missile (1958)</a:t>
            </a:r>
          </a:p>
          <a:p>
            <a:pPr marL="444500" indent="-444500">
              <a:lnSpc>
                <a:spcPct val="80000"/>
              </a:lnSpc>
              <a:buFont typeface="Wingdings" pitchFamily="2" charset="2"/>
              <a:buChar char="þ"/>
            </a:pPr>
            <a:r>
              <a:rPr lang="en-US" altLang="en-US" sz="2800"/>
              <a:t>Consider precedence relationships and interdependencies</a:t>
            </a:r>
          </a:p>
          <a:p>
            <a:pPr marL="444500" indent="-444500">
              <a:lnSpc>
                <a:spcPct val="80000"/>
              </a:lnSpc>
              <a:buFont typeface="Wingdings" pitchFamily="2" charset="2"/>
              <a:buChar char="þ"/>
            </a:pPr>
            <a:r>
              <a:rPr lang="en-US" altLang="en-US" sz="2800"/>
              <a:t>Each uses a different estimate of activity times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0C755BE8-6875-AC47-AA9A-7F2D899C4E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5763" y="411163"/>
            <a:ext cx="7772400" cy="8255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PERT and CPM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F10C3900-23AA-3A45-AB7A-C0FE88A94C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2900" y="498475"/>
            <a:ext cx="8445500" cy="9271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75" tIns="44444" rIns="90475" bIns="44444"/>
          <a:lstStyle/>
          <a:p>
            <a:pPr>
              <a:lnSpc>
                <a:spcPct val="80000"/>
              </a:lnSpc>
            </a:pPr>
            <a:r>
              <a:rPr lang="en-US" altLang="en-US"/>
              <a:t>Six Steps PERT &amp; CPM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CC7C19AD-2BE6-954F-A06C-EF111CA1BA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5925" y="1793875"/>
            <a:ext cx="7843838" cy="417195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75" tIns="44444" rIns="90475" bIns="44444"/>
          <a:lstStyle/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altLang="en-US"/>
              <a:t>Define the project and prepare the work breakdown structure</a:t>
            </a:r>
          </a:p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altLang="en-US"/>
              <a:t>Develop relationships among the activities - decide which activities must precede and which must follow others</a:t>
            </a:r>
          </a:p>
          <a:p>
            <a:pPr marL="533400" indent="-533400"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altLang="en-US"/>
              <a:t>Draw the network connecting all of the activities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3701DACE-AFAF-BE44-A6C7-D8372A5E98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2900" y="498475"/>
            <a:ext cx="8445500" cy="9271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75" tIns="44444" rIns="90475" bIns="44444"/>
          <a:lstStyle/>
          <a:p>
            <a:pPr>
              <a:lnSpc>
                <a:spcPct val="80000"/>
              </a:lnSpc>
            </a:pPr>
            <a:r>
              <a:rPr lang="en-US" altLang="en-US"/>
              <a:t>Six Steps PERT &amp; CPM</a:t>
            </a: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144B24A4-3D1B-1E4B-AFB5-93B985B433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9925" y="1787525"/>
            <a:ext cx="7843838" cy="409575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75" tIns="44444" rIns="90475" bIns="44444"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4"/>
            </a:pPr>
            <a:r>
              <a:rPr lang="en-US" altLang="en-US"/>
              <a:t>Assign time and/or cost estimates to each activity</a:t>
            </a:r>
          </a:p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4"/>
            </a:pPr>
            <a:r>
              <a:rPr lang="en-US" altLang="en-US"/>
              <a:t>Compute the longest time path through the network </a:t>
            </a:r>
            <a:r>
              <a:rPr lang="en-US" altLang="en-US">
                <a:cs typeface="Arial" panose="020B0604020202020204" pitchFamily="34" charset="0"/>
              </a:rPr>
              <a:t>–</a:t>
            </a:r>
            <a:r>
              <a:rPr lang="en-US" altLang="en-US"/>
              <a:t> this is called the critical path</a:t>
            </a:r>
          </a:p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4"/>
            </a:pPr>
            <a:r>
              <a:rPr lang="en-US" altLang="en-US"/>
              <a:t>Use the network to help plan, schedule, monitor, and control the project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4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/>
    </p:bld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7FBFF"/>
      </a:lt1>
      <a:dk2>
        <a:srgbClr val="000000"/>
      </a:dk2>
      <a:lt2>
        <a:srgbClr val="808080"/>
      </a:lt2>
      <a:accent1>
        <a:srgbClr val="75BAFF"/>
      </a:accent1>
      <a:accent2>
        <a:srgbClr val="FDB109"/>
      </a:accent2>
      <a:accent3>
        <a:srgbClr val="FAFDFF"/>
      </a:accent3>
      <a:accent4>
        <a:srgbClr val="000000"/>
      </a:accent4>
      <a:accent5>
        <a:srgbClr val="BDD9FF"/>
      </a:accent5>
      <a:accent6>
        <a:srgbClr val="E5A007"/>
      </a:accent6>
      <a:hlink>
        <a:srgbClr val="3333CC"/>
      </a:hlink>
      <a:folHlink>
        <a:srgbClr val="AF67F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808080"/>
        </a:dk1>
        <a:lt1>
          <a:srgbClr val="F5F5F5"/>
        </a:lt1>
        <a:dk2>
          <a:srgbClr val="0059FE"/>
        </a:dk2>
        <a:lt2>
          <a:srgbClr val="F5F5F5"/>
        </a:lt2>
        <a:accent1>
          <a:srgbClr val="A5D8FE"/>
        </a:accent1>
        <a:accent2>
          <a:srgbClr val="FEE475"/>
        </a:accent2>
        <a:accent3>
          <a:srgbClr val="AAB5FE"/>
        </a:accent3>
        <a:accent4>
          <a:srgbClr val="D1D1D1"/>
        </a:accent4>
        <a:accent5>
          <a:srgbClr val="CFE9FE"/>
        </a:accent5>
        <a:accent6>
          <a:srgbClr val="E6CF69"/>
        </a:accent6>
        <a:hlink>
          <a:srgbClr val="E4FEE4"/>
        </a:hlink>
        <a:folHlink>
          <a:srgbClr val="EBCEF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00FFCC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00E7B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E3F1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00FFCC"/>
        </a:accent2>
        <a:accent3>
          <a:srgbClr val="EFF7FF"/>
        </a:accent3>
        <a:accent4>
          <a:srgbClr val="000000"/>
        </a:accent4>
        <a:accent5>
          <a:srgbClr val="CAE2FF"/>
        </a:accent5>
        <a:accent6>
          <a:srgbClr val="00E7B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00000"/>
        </a:dk1>
        <a:lt1>
          <a:srgbClr val="F7FB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00FFCC"/>
        </a:accent2>
        <a:accent3>
          <a:srgbClr val="FAFDFF"/>
        </a:accent3>
        <a:accent4>
          <a:srgbClr val="000000"/>
        </a:accent4>
        <a:accent5>
          <a:srgbClr val="CAE2FF"/>
        </a:accent5>
        <a:accent6>
          <a:srgbClr val="00E7B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1694</TotalTime>
  <Words>571</Words>
  <Application>Microsoft Macintosh PowerPoint</Application>
  <PresentationFormat>On-screen Show (4:3)</PresentationFormat>
  <Paragraphs>90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Times</vt:lpstr>
      <vt:lpstr>Times New Roman</vt:lpstr>
      <vt:lpstr>Wingdings</vt:lpstr>
      <vt:lpstr>Arial</vt:lpstr>
      <vt:lpstr>Monotype Sorts</vt:lpstr>
      <vt:lpstr>Symbol</vt:lpstr>
      <vt:lpstr>Blank Presentation</vt:lpstr>
      <vt:lpstr>Project Management</vt:lpstr>
      <vt:lpstr>Project Management</vt:lpstr>
      <vt:lpstr>Management of Projects</vt:lpstr>
      <vt:lpstr>Project Scheduling</vt:lpstr>
      <vt:lpstr>Project Management Techniques</vt:lpstr>
      <vt:lpstr>A Simple Gantt Chart</vt:lpstr>
      <vt:lpstr>PERT and CPM</vt:lpstr>
      <vt:lpstr>Six Steps PERT &amp; CPM</vt:lpstr>
      <vt:lpstr>Six Steps PERT &amp; CPM</vt:lpstr>
      <vt:lpstr>Questions PERT &amp; CPM  Can Answer</vt:lpstr>
      <vt:lpstr>Questions PERT &amp; CPM  Can Answer</vt:lpstr>
      <vt:lpstr>Advantages of PERT/CPM</vt:lpstr>
      <vt:lpstr>Advantages of PERT/CPM</vt:lpstr>
      <vt:lpstr>Limitations of PERT/CPM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</dc:title>
  <dc:subject>Heizer/Render 8E</dc:subject>
  <dc:creator>Jeff Heyl</dc:creator>
  <cp:lastModifiedBy>Kros, John</cp:lastModifiedBy>
  <cp:revision>206</cp:revision>
  <dcterms:created xsi:type="dcterms:W3CDTF">2004-12-21T02:13:13Z</dcterms:created>
  <dcterms:modified xsi:type="dcterms:W3CDTF">2020-04-21T18:37:42Z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1432081230</vt:i4>
  </property>
  <property fmtid="{D5CDD505-2E9C-101B-9397-08002B2CF9AE}" pid="3" name="_EmailSubject">
    <vt:lpwstr>Chapter 1 question</vt:lpwstr>
  </property>
  <property fmtid="{D5CDD505-2E9C-101B-9397-08002B2CF9AE}" pid="4" name="_AuthorEmail">
    <vt:lpwstr>karenmisler@hotmail.com</vt:lpwstr>
  </property>
  <property fmtid="{D5CDD505-2E9C-101B-9397-08002B2CF9AE}" pid="5" name="_AuthorEmailDisplayName">
    <vt:lpwstr>Karen Misler</vt:lpwstr>
  </property>
</Properties>
</file>