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72" r:id="rId4"/>
    <p:sldId id="284" r:id="rId5"/>
    <p:sldId id="401" r:id="rId6"/>
    <p:sldId id="287" r:id="rId7"/>
    <p:sldId id="290" r:id="rId8"/>
    <p:sldId id="292" r:id="rId9"/>
    <p:sldId id="328" r:id="rId10"/>
    <p:sldId id="291" r:id="rId11"/>
    <p:sldId id="329" r:id="rId12"/>
    <p:sldId id="316" r:id="rId13"/>
    <p:sldId id="386" r:id="rId14"/>
    <p:sldId id="31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509" autoAdjust="0"/>
    <p:restoredTop sz="65660" autoAdjust="0"/>
  </p:normalViewPr>
  <p:slideViewPr>
    <p:cSldViewPr snapToGrid="0">
      <p:cViewPr varScale="1">
        <p:scale>
          <a:sx n="79" d="100"/>
          <a:sy n="79" d="100"/>
        </p:scale>
        <p:origin x="1632" y="184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1F8F2C3-A4BE-F741-A7FA-A0A6A964C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Times" pitchFamily="2" charset="0"/>
              </a:defRPr>
            </a:lvl1pPr>
          </a:lstStyle>
          <a:p>
            <a:endParaRPr lang="en-AU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EC57045-8CDB-1442-8D97-6B47B40EC5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" pitchFamily="2" charset="0"/>
              </a:defRPr>
            </a:lvl1pPr>
          </a:lstStyle>
          <a:p>
            <a:endParaRPr lang="en-AU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25DCC30-F5F4-7049-94C3-A28813DD44B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A4443F5-B123-7F47-9F4A-4892699084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BC33F45-54C2-374F-AE93-1056EF730E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Times" pitchFamily="2" charset="0"/>
              </a:defRPr>
            </a:lvl1pPr>
          </a:lstStyle>
          <a:p>
            <a:endParaRPr lang="en-AU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A602C7D-CB29-5143-AE38-CB12E86DB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Times" pitchFamily="2" charset="0"/>
              </a:defRPr>
            </a:lvl1pPr>
          </a:lstStyle>
          <a:p>
            <a:fld id="{90B8C67A-950A-A64A-A3A5-ACF5E64B35EB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C03841-9FAC-0D4D-8AE4-74881E1DA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FB0F4-02E7-5F43-9275-CF80F4103A3A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DBF8ACF-BCCC-0C44-9C76-DE51E975E0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3A03BF2-2091-2046-A9D9-C4F3ED759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26F23-06D6-9A41-8760-FEC7B044D3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44E12-A452-2C42-8C5D-8D9D6DAF01BE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C14B2CB-A733-7F45-9C2F-448A7EB4A5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584200A-AFD9-494B-8088-252644B33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10CB9F-C536-0F40-912E-10827C546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F07FA-7953-974F-BB2B-951A074290B8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1EBD397C-601B-F94F-BDD0-3358284DDE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D0829FAA-3A12-2C42-B986-3495442D3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513FCD-E50A-5A41-AB9F-980F2005E4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B67A6-B780-A24D-8704-A6FD66A0B883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2D7AB7D-1398-244B-990A-F1F7340563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D02DBFE0-9BB3-0348-9E08-9E42B5273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655225-08A6-5F42-B53F-EA8350E27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87296-8222-2A41-8F62-27BA2496ACB4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1F0CA634-546C-EB47-B720-98135A8F08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51A5515F-A310-8942-B3F2-0A4E11C80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A0FD3F-C3AA-5744-B5D5-881A8CA5B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135BA-10C3-054B-ADF8-18F2463B7B7A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DD328114-3001-0140-A3CF-BA53A48101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A4BC06B-361F-644D-AD06-BC4A3B2BC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984CED-EAE6-C14A-9899-041F4E9982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2207B-62AF-3A42-B53C-59D74B880344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E3C1CCE-1C3D-6849-9131-0FC705D45E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1D53D23-36D2-7740-B51F-FE785F88A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5A1B9D-633B-7B44-BA15-2A86E0F04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57AC6-F9BE-B64E-A745-66FAEAF08333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3B0E4F7-5344-8C41-BE6C-3EDCA83513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61DEA30-E9C0-E54C-88F8-0E2EEBC29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458B6F-6623-9E44-AF95-64EAA7800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67394-10B5-ED43-A57E-4574D7AC81FC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FFA08F4B-68B4-A641-B009-33C30CCC5B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4B5A074-02B4-0041-8F50-C9960A4D0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6614FB-41BC-5D4D-9C41-D9671323C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1F412-6D85-474D-9346-80008E1B1B89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F6693795-D801-E74C-B98E-6590052E8E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5655D084-2EED-E642-B0E0-B59C5ED980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96C45C-5DB5-9C4F-8C74-0E87FAB42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D1B7A-DC40-4F4E-87D0-C56C2EA2217A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D8A1FDA-6172-6D4F-B49E-B007857DAA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6D5C05F-53EB-624B-B458-3BD43894B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BDAE0E-6D9B-4B4C-9284-BD9EBC391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82817-F713-FC4A-8167-37D9C860D9D2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5C64BDAA-1088-DF41-9A55-11034A9CFA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A357A7D-FCE1-A443-86C8-C39B65448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463D22-E28C-A545-AFC5-9463C99B6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B719E-2166-7E47-BD19-22CB2278CFB1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FC30431B-4AA7-AE4B-9697-2A764A59B2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6701DCC-2B70-7746-B018-BF5DA5227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7FD221-286A-6F45-851F-2849CCD0CC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CC655-21A9-ED4B-8493-EBA867A96CF6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DF9F50E9-4FB7-D545-8752-F6827BEFDD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BD59DA94-52DE-EA46-87C7-061124C8D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EF95-0748-7142-96A9-00088A502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C238C-FA36-A545-B2EC-C032F33F9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274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C733-CA9E-7345-A0F4-E4548F75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E4DE1-A837-E841-A2A3-7E99E8504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998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320B4-81B3-5442-B7BF-3C72DFBCA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0213" y="387350"/>
            <a:ext cx="2130425" cy="5764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AAC76-C9AE-9D4A-AF26-97DB6A05F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5763" y="387350"/>
            <a:ext cx="6242050" cy="5764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814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B4C6-1324-1B4C-B2CF-26F5F989D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87350"/>
            <a:ext cx="8413750" cy="1189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8B687-174D-0043-AB1B-73CC0262F68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5288" y="1779588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4FCED5C-6771-C94C-8E2B-9831894B198A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729163" y="1779588"/>
            <a:ext cx="4181475" cy="43719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4460-D91F-AF47-9BAD-D73F7528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3976-C35F-EB4E-902E-282E31D62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164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0AC1-0EB1-2943-96B5-67C40E7E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6CB99-BF1C-E940-BB60-3AA153146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5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EDE0-7ECA-2B4A-BEB6-805C42DA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1EDA-D69C-C147-945C-964E1044F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8" y="1779588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2B035-B3AA-0240-A46C-18A9E6809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9163" y="1779588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349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BE1-85E3-0840-A5A7-5B299AF2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46D2C-E42C-9E4E-9279-370169F54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71391-D6D8-5640-9D07-42084B6E1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5DCA4-E602-404A-9FD2-108099D7B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64B6D3-C005-EF4E-8E3F-8DA8C9A16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32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739E-265B-AA45-AF8C-29F69F00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909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62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9F1A-8EFA-B44C-8A2F-4022EF81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1C2DD-FAC4-764F-B75B-ABB84411B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E36AF-6316-4A41-A96B-BE43AAB12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95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B3F9-2C21-474F-A4F8-F16B3BCA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C0B45-BD2E-B24A-9C98-750D085E9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0F143-DA3B-6548-9D1A-0E7308567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07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>
            <a:extLst>
              <a:ext uri="{FF2B5EF4-FFF2-40B4-BE49-F238E27FC236}">
                <a16:creationId xmlns:a16="http://schemas.microsoft.com/office/drawing/2014/main" id="{7CE0BBAF-7692-504C-A9B8-99F32D3A5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79588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46" name="Group 22">
            <a:extLst>
              <a:ext uri="{FF2B5EF4-FFF2-40B4-BE49-F238E27FC236}">
                <a16:creationId xmlns:a16="http://schemas.microsoft.com/office/drawing/2014/main" id="{797465FD-6D37-5243-9FDF-2375FDFD9A9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65125" y="1782763"/>
            <a:ext cx="8478838" cy="4114800"/>
            <a:chOff x="419" y="1248"/>
            <a:chExt cx="5341" cy="2592"/>
          </a:xfrm>
        </p:grpSpPr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0F5F0689-9788-1046-B587-3A94E99DE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0E91BA3E-7BE0-D646-9936-8380F63C4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5">
              <a:extLst>
                <a:ext uri="{FF2B5EF4-FFF2-40B4-BE49-F238E27FC236}">
                  <a16:creationId xmlns:a16="http://schemas.microsoft.com/office/drawing/2014/main" id="{0D570F8A-70D9-7D45-8D2D-76B965428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>
              <a:extLst>
                <a:ext uri="{FF2B5EF4-FFF2-40B4-BE49-F238E27FC236}">
                  <a16:creationId xmlns:a16="http://schemas.microsoft.com/office/drawing/2014/main" id="{633F8FD6-B626-0446-902B-22CC5F7D4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>
              <a:extLst>
                <a:ext uri="{FF2B5EF4-FFF2-40B4-BE49-F238E27FC236}">
                  <a16:creationId xmlns:a16="http://schemas.microsoft.com/office/drawing/2014/main" id="{8B6DD71D-8216-F04C-A13B-649021DE95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2" name="Rectangle 28">
            <a:extLst>
              <a:ext uri="{FF2B5EF4-FFF2-40B4-BE49-F238E27FC236}">
                <a16:creationId xmlns:a16="http://schemas.microsoft.com/office/drawing/2014/main" id="{028C762B-B629-5D4E-AE2A-F3B4D122CD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6275" y="6035675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2FEE8CD7-1FAD-8240-A90F-7E8D351BC8B6}" type="slidenum">
              <a:rPr lang="en-US" altLang="en-US" b="0" i="0">
                <a:latin typeface="Times New Roman" panose="02020603050405020304" pitchFamily="18" charset="0"/>
              </a:rPr>
              <a:pPr/>
              <a:t>‹#›</a:t>
            </a:fld>
            <a:endParaRPr lang="en-US" altLang="en-US" b="0" i="0">
              <a:latin typeface="Times New Roman" panose="02020603050405020304" pitchFamily="18" charset="0"/>
            </a:endParaRP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1F190BD7-2071-C74A-9417-B9D9756923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1475" y="5959475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b="0" i="0" dirty="0">
                <a:latin typeface="Times New Roman" panose="02020603050405020304" pitchFamily="18" charset="0"/>
              </a:rPr>
              <a:t>DSCI 6213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591AE5AF-A58D-5244-815F-DCB64A411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387350"/>
            <a:ext cx="8413750" cy="1189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55" name="Rectangle 31">
            <a:extLst>
              <a:ext uri="{FF2B5EF4-FFF2-40B4-BE49-F238E27FC236}">
                <a16:creationId xmlns:a16="http://schemas.microsoft.com/office/drawing/2014/main" id="{B239FAF2-D4DC-5F47-9DED-62C1F79E46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5763" y="365125"/>
            <a:ext cx="8413750" cy="1189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>
              <a:lnSpc>
                <a:spcPct val="85000"/>
              </a:lnSpc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lnSpc>
                <a:spcPct val="85000"/>
              </a:lnSpc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lnSpc>
                <a:spcPct val="85000"/>
              </a:lnSpc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lnSpc>
                <a:spcPct val="85000"/>
              </a:lnSpc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lnSpc>
                <a:spcPct val="85000"/>
              </a:lnSpc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49CB1D6-9CE2-2C42-A829-1551226B090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40000"/>
        </a:spcBef>
        <a:spcAft>
          <a:spcPct val="0"/>
        </a:spcAft>
        <a:buChar char="•"/>
        <a:defRPr sz="32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40000"/>
        </a:spcBef>
        <a:spcAft>
          <a:spcPct val="0"/>
        </a:spcAft>
        <a:buChar char="–"/>
        <a:defRPr sz="28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•"/>
        <a:defRPr sz="24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–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000" b="1" i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C9A81F-F379-D549-B716-3EA92AF5A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88938"/>
            <a:ext cx="7770812" cy="860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Project Management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D124DE6-B23E-9D4A-BDE2-C9D6D3DFF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3913" y="1747838"/>
            <a:ext cx="7780337" cy="4489450"/>
          </a:xfrm>
        </p:spPr>
        <p:txBody>
          <a:bodyPr/>
          <a:lstStyle/>
          <a:p>
            <a:pPr marL="450850" indent="-450850">
              <a:lnSpc>
                <a:spcPct val="110000"/>
              </a:lnSpc>
              <a:buFont typeface="Wingdings" pitchFamily="2" charset="2"/>
              <a:buChar char="þ"/>
            </a:pPr>
            <a:r>
              <a:rPr lang="en-US" altLang="en-US" sz="2800"/>
              <a:t>Project Controlling</a:t>
            </a:r>
          </a:p>
          <a:p>
            <a:pPr marL="450850" indent="-450850">
              <a:lnSpc>
                <a:spcPct val="110000"/>
              </a:lnSpc>
              <a:buFont typeface="Wingdings" pitchFamily="2" charset="2"/>
              <a:buChar char="þ"/>
            </a:pPr>
            <a:r>
              <a:rPr lang="en-US" altLang="en-US" sz="2800"/>
              <a:t>Project Management Techniques: PERT And CPM</a:t>
            </a:r>
          </a:p>
          <a:p>
            <a:pPr marL="982663" lvl="1" indent="-352425">
              <a:buFont typeface="Wingdings" pitchFamily="2" charset="2"/>
              <a:buChar char="þ"/>
            </a:pPr>
            <a:r>
              <a:rPr lang="en-US" altLang="en-US" sz="2400"/>
              <a:t>The Framework  Of PERT And CPM</a:t>
            </a:r>
          </a:p>
          <a:p>
            <a:pPr marL="982663" lvl="1" indent="-352425">
              <a:buFont typeface="Wingdings" pitchFamily="2" charset="2"/>
              <a:buChar char="þ"/>
            </a:pPr>
            <a:r>
              <a:rPr lang="en-US" altLang="en-US" sz="2400"/>
              <a:t>Network Diagrams And Approaches</a:t>
            </a:r>
          </a:p>
          <a:p>
            <a:pPr marL="982663" lvl="1" indent="-352425">
              <a:buFont typeface="Wingdings" pitchFamily="2" charset="2"/>
              <a:buChar char="þ"/>
            </a:pPr>
            <a:r>
              <a:rPr lang="en-US" altLang="en-US" sz="2400"/>
              <a:t>Activity-on-Node</a:t>
            </a:r>
          </a:p>
          <a:p>
            <a:pPr marL="982663" lvl="1" indent="-352425">
              <a:buFont typeface="Wingdings" pitchFamily="2" charset="2"/>
              <a:buChar char="þ"/>
            </a:pPr>
            <a:r>
              <a:rPr lang="en-US" altLang="en-US" sz="2400"/>
              <a:t>Activity-on-Arrow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E99245F-BBF4-3444-9925-4244F0F92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76438"/>
            <a:ext cx="77724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5" tIns="44444" rIns="90475" bIns="44444"/>
          <a:lstStyle>
            <a:lvl1pPr marL="457200" indent="-457200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When will the entire project be completed?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What are the critical activities or tasks in the project?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Which are the noncritical activities?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What is the probability the project will be completed by a specific date?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3E66B9A-2A37-474B-B139-26F6D0225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7025"/>
            <a:ext cx="7770812" cy="1435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Questions PERT &amp; CPM </a:t>
            </a:r>
            <a:br>
              <a:rPr lang="en-US" altLang="en-US"/>
            </a:br>
            <a:r>
              <a:rPr lang="en-US" altLang="en-US"/>
              <a:t>Can Answer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246D16AD-FC14-454D-A8FC-128786382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78038"/>
            <a:ext cx="77724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5" tIns="44444" rIns="90475" bIns="44444"/>
          <a:lstStyle>
            <a:lvl1pPr marL="457200" indent="-457200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 startAt="5"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Is the project on schedule, behind schedule, or ahead of schedule?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 startAt="5"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Is the money spent equal to, less than, or greater than the budget?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 startAt="5"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Are there enough resources available to finish the project on time?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chemeClr val="tx1"/>
              </a:buClr>
              <a:buFont typeface="Symbol" pitchFamily="2" charset="2"/>
              <a:buAutoNum type="arabicPeriod" startAt="5"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If the project must be finished in a shorter time, what is the way to accomplish this at least cost?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78BD3048-CB14-FD4B-99A9-7E11BD6E6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7025"/>
            <a:ext cx="7770812" cy="1435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Questions PERT &amp; CPM </a:t>
            </a:r>
            <a:br>
              <a:rPr lang="en-US" altLang="en-US"/>
            </a:br>
            <a:r>
              <a:rPr lang="en-US" altLang="en-US"/>
              <a:t>Can Answer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0880F6A7-4AD5-8E43-A5B5-7DED80287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86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Advantages of PERT/CPM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40D9A568-54BB-564C-A642-2918DB599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763" y="1974850"/>
            <a:ext cx="7772400" cy="35179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400"/>
              <a:t>Especially useful when scheduling and controlling large projects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400"/>
              <a:t>Straightforward concept and not mathematically complex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400"/>
              <a:t>Graphical networks help to perceive relationships among project activities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400"/>
              <a:t>Critical path and slack time analyses help pinpoint activities that need to be closely watched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>
            <a:extLst>
              <a:ext uri="{FF2B5EF4-FFF2-40B4-BE49-F238E27FC236}">
                <a16:creationId xmlns:a16="http://schemas.microsoft.com/office/drawing/2014/main" id="{8F31CAD8-330B-0D4E-8056-FE8FA8B7A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86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Advantages of PERT/CPM</a:t>
            </a:r>
          </a:p>
        </p:txBody>
      </p:sp>
      <p:sp>
        <p:nvSpPr>
          <p:cNvPr id="230404" name="Rectangle 4">
            <a:extLst>
              <a:ext uri="{FF2B5EF4-FFF2-40B4-BE49-F238E27FC236}">
                <a16:creationId xmlns:a16="http://schemas.microsoft.com/office/drawing/2014/main" id="{B9A95067-2941-5A40-96EE-146535D00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6763" y="2032000"/>
            <a:ext cx="7772400" cy="2895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US" altLang="en-US"/>
              <a:t>Project documentation and graphics point out who is responsible for various activities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US" altLang="en-US"/>
              <a:t>Applicable to a wide variety of projects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en-US" altLang="en-US"/>
              <a:t>Useful in monitoring not only schedules but costs as well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>
            <a:extLst>
              <a:ext uri="{FF2B5EF4-FFF2-40B4-BE49-F238E27FC236}">
                <a16:creationId xmlns:a16="http://schemas.microsoft.com/office/drawing/2014/main" id="{5F287778-722A-484D-A716-47D3EF73A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81188"/>
            <a:ext cx="7772400" cy="39782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/>
              <a:t>Project activities have to be clearly defined, independent, and stable in their relationships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/>
              <a:t>Precedence relationships must be specified and networked together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/>
              <a:t>Time estimates tend to be subjective and are subject to fudging by managers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/>
              <a:t>There is an inherent danger of too much emphasis being placed on the longest, or critical, path</a:t>
            </a:r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55A245E2-3872-F640-B88D-179232D38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11163"/>
            <a:ext cx="7772400" cy="889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Limitations of PERT/CPM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9AA8D91-70DE-0044-80FA-ED532455F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88938"/>
            <a:ext cx="7770812" cy="860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Project Management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9CE55AA-CEA6-A24B-B200-93FE2AED5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3913" y="1789113"/>
            <a:ext cx="7780337" cy="4778375"/>
          </a:xfrm>
        </p:spPr>
        <p:txBody>
          <a:bodyPr/>
          <a:lstStyle/>
          <a:p>
            <a:pPr marL="450850" indent="-450850" defTabSz="836613">
              <a:buFont typeface="Wingdings" pitchFamily="2" charset="2"/>
              <a:buChar char="þ"/>
            </a:pPr>
            <a:r>
              <a:rPr lang="en-US" altLang="en-US" sz="2800"/>
              <a:t>Determining The Project Schedule</a:t>
            </a:r>
          </a:p>
          <a:p>
            <a:pPr marL="982663" lvl="1" indent="-352425" defTabSz="836613">
              <a:buFont typeface="Wingdings" pitchFamily="2" charset="2"/>
              <a:buChar char="þ"/>
            </a:pPr>
            <a:r>
              <a:rPr lang="en-US" altLang="en-US" sz="2400"/>
              <a:t>Forward Pass</a:t>
            </a:r>
          </a:p>
          <a:p>
            <a:pPr marL="982663" lvl="1" indent="-352425" defTabSz="836613">
              <a:buFont typeface="Wingdings" pitchFamily="2" charset="2"/>
              <a:buChar char="þ"/>
            </a:pPr>
            <a:r>
              <a:rPr lang="en-US" altLang="en-US" sz="2400"/>
              <a:t>Backward Pass</a:t>
            </a:r>
          </a:p>
          <a:p>
            <a:pPr marL="982663" lvl="1" indent="-352425" defTabSz="836613">
              <a:buFont typeface="Wingdings" pitchFamily="2" charset="2"/>
              <a:buChar char="þ"/>
            </a:pPr>
            <a:r>
              <a:rPr lang="en-US" altLang="en-US" sz="2400"/>
              <a:t>Calculating Slack Time And Identifying The Critical Path(s)</a:t>
            </a:r>
          </a:p>
          <a:p>
            <a:pPr marL="450850" indent="-450850" defTabSz="836613">
              <a:buFont typeface="Wingdings" pitchFamily="2" charset="2"/>
              <a:buChar char="þ"/>
            </a:pPr>
            <a:r>
              <a:rPr lang="en-US" altLang="en-US" sz="2800"/>
              <a:t>Variability In Activity Times</a:t>
            </a:r>
          </a:p>
          <a:p>
            <a:pPr marL="982663" lvl="1" indent="-352425" defTabSz="836613">
              <a:buFont typeface="Wingdings" pitchFamily="2" charset="2"/>
              <a:buChar char="þ"/>
            </a:pPr>
            <a:r>
              <a:rPr lang="en-US" altLang="en-US" sz="2400"/>
              <a:t>Three Time Estimates In PERT</a:t>
            </a:r>
          </a:p>
          <a:p>
            <a:pPr marL="982663" lvl="1" indent="-352425" defTabSz="836613">
              <a:buFont typeface="Wingdings" pitchFamily="2" charset="2"/>
              <a:buChar char="þ"/>
            </a:pPr>
            <a:r>
              <a:rPr lang="en-US" altLang="en-US" sz="2400"/>
              <a:t>Probability Of </a:t>
            </a:r>
            <a:r>
              <a:rPr lang="en-US" altLang="en-US"/>
              <a:t>Project</a:t>
            </a:r>
            <a:r>
              <a:rPr lang="en-US" altLang="en-US" sz="2400"/>
              <a:t> Completion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D538D69-B71B-5547-8B50-73C41E723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5163" y="400050"/>
            <a:ext cx="7772400" cy="9477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Management of Projects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F22D5BD-D024-8145-A837-DF87147D5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22463"/>
            <a:ext cx="7772400" cy="4614862"/>
          </a:xfrm>
        </p:spPr>
        <p:txBody>
          <a:bodyPr/>
          <a:lstStyle/>
          <a:p>
            <a:pPr marL="444500" indent="-444500" defTabSz="836613"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en-US" sz="2800">
                <a:solidFill>
                  <a:schemeClr val="hlink"/>
                </a:solidFill>
              </a:rPr>
              <a:t>Planning</a:t>
            </a:r>
            <a:r>
              <a:rPr lang="en-US" altLang="en-US" sz="2800"/>
              <a:t> - goal setting, defining the project, team organization</a:t>
            </a:r>
          </a:p>
          <a:p>
            <a:pPr marL="444500" indent="-444500" defTabSz="836613"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en-US" sz="2800">
                <a:solidFill>
                  <a:schemeClr val="hlink"/>
                </a:solidFill>
              </a:rPr>
              <a:t>Scheduling</a:t>
            </a:r>
            <a:r>
              <a:rPr lang="en-US" altLang="en-US" sz="2800"/>
              <a:t> - relates people, money, and supplies to specific activities and activities to each other</a:t>
            </a:r>
          </a:p>
          <a:p>
            <a:pPr marL="444500" indent="-444500" defTabSz="836613"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en-US" sz="2800">
                <a:solidFill>
                  <a:schemeClr val="hlink"/>
                </a:solidFill>
              </a:rPr>
              <a:t>Controlling</a:t>
            </a:r>
            <a:r>
              <a:rPr lang="en-US" altLang="en-US" sz="2800"/>
              <a:t> - monitors resources, costs, quality, and budgets; revises plans and shifts resources to meet time and cost demands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91EE5D3-821B-C84E-8B3E-48D6FA832D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79475" y="1897063"/>
            <a:ext cx="7385050" cy="4395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444500" indent="-444500">
              <a:buFont typeface="Wingdings" pitchFamily="2" charset="2"/>
              <a:buChar char="þ"/>
            </a:pPr>
            <a:r>
              <a:rPr lang="en-US" altLang="en-US"/>
              <a:t>Identifying precedence relationships </a:t>
            </a:r>
          </a:p>
          <a:p>
            <a:pPr marL="444500" indent="-444500">
              <a:buFont typeface="Wingdings" pitchFamily="2" charset="2"/>
              <a:buChar char="þ"/>
            </a:pPr>
            <a:r>
              <a:rPr lang="en-US" altLang="en-US"/>
              <a:t>Sequencing activities</a:t>
            </a:r>
          </a:p>
          <a:p>
            <a:pPr marL="444500" indent="-444500">
              <a:buFont typeface="Wingdings" pitchFamily="2" charset="2"/>
              <a:buChar char="þ"/>
            </a:pPr>
            <a:r>
              <a:rPr lang="en-US" altLang="en-US"/>
              <a:t>Determining activity times &amp; costs</a:t>
            </a:r>
          </a:p>
          <a:p>
            <a:pPr marL="444500" indent="-444500">
              <a:buFont typeface="Wingdings" pitchFamily="2" charset="2"/>
              <a:buChar char="þ"/>
            </a:pPr>
            <a:r>
              <a:rPr lang="en-US" altLang="en-US"/>
              <a:t>Estimating material and worker requirements</a:t>
            </a:r>
          </a:p>
          <a:p>
            <a:pPr marL="444500" indent="-444500">
              <a:buFont typeface="Wingdings" pitchFamily="2" charset="2"/>
              <a:buChar char="þ"/>
            </a:pPr>
            <a:r>
              <a:rPr lang="en-US" altLang="en-US"/>
              <a:t>Determining critical activities</a:t>
            </a:r>
          </a:p>
        </p:txBody>
      </p:sp>
      <p:sp>
        <p:nvSpPr>
          <p:cNvPr id="63541" name="Rectangle 53">
            <a:extLst>
              <a:ext uri="{FF2B5EF4-FFF2-40B4-BE49-F238E27FC236}">
                <a16:creationId xmlns:a16="http://schemas.microsoft.com/office/drawing/2014/main" id="{A1E2566D-9862-1748-9190-06ACA0466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385763"/>
            <a:ext cx="7772400" cy="889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Project Scheduling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>
            <a:extLst>
              <a:ext uri="{FF2B5EF4-FFF2-40B4-BE49-F238E27FC236}">
                <a16:creationId xmlns:a16="http://schemas.microsoft.com/office/drawing/2014/main" id="{11ADF12F-2ECF-7045-B8B0-47E9B03DF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338388"/>
            <a:ext cx="33337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1123" name="Rectangle 3">
            <a:extLst>
              <a:ext uri="{FF2B5EF4-FFF2-40B4-BE49-F238E27FC236}">
                <a16:creationId xmlns:a16="http://schemas.microsoft.com/office/drawing/2014/main" id="{E0B065EA-BD43-4745-99EC-6905BC57F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6013" y="1833563"/>
            <a:ext cx="4686300" cy="30654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/>
              <a:t>Gantt chart</a:t>
            </a:r>
          </a:p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/>
              <a:t>Critical Path Method (CPM)</a:t>
            </a:r>
          </a:p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/>
              <a:t>Program Evaluation and Review Technique (PERT)</a:t>
            </a:r>
          </a:p>
        </p:txBody>
      </p:sp>
      <p:sp>
        <p:nvSpPr>
          <p:cNvPr id="261124" name="Rectangle 4">
            <a:extLst>
              <a:ext uri="{FF2B5EF4-FFF2-40B4-BE49-F238E27FC236}">
                <a16:creationId xmlns:a16="http://schemas.microsoft.com/office/drawing/2014/main" id="{01C59B94-6CA1-B64B-9E12-EC9382529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7025"/>
            <a:ext cx="7770812" cy="1308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Project Management Techniques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72" name="Rectangle 40">
            <a:extLst>
              <a:ext uri="{FF2B5EF4-FFF2-40B4-BE49-F238E27FC236}">
                <a16:creationId xmlns:a16="http://schemas.microsoft.com/office/drawing/2014/main" id="{9826E96B-B8F3-494E-A036-E59C4E3F8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11163"/>
            <a:ext cx="7772400" cy="889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A Simple Gantt Chart</a:t>
            </a:r>
          </a:p>
        </p:txBody>
      </p:sp>
      <p:grpSp>
        <p:nvGrpSpPr>
          <p:cNvPr id="69694" name="Group 62">
            <a:extLst>
              <a:ext uri="{FF2B5EF4-FFF2-40B4-BE49-F238E27FC236}">
                <a16:creationId xmlns:a16="http://schemas.microsoft.com/office/drawing/2014/main" id="{9CE85606-CC70-BE48-9EB8-923DC1EC7C91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2054225"/>
            <a:ext cx="7658100" cy="3660775"/>
            <a:chOff x="448" y="1294"/>
            <a:chExt cx="4824" cy="2306"/>
          </a:xfrm>
        </p:grpSpPr>
        <p:sp>
          <p:nvSpPr>
            <p:cNvPr id="69634" name="Rectangle 2">
              <a:extLst>
                <a:ext uri="{FF2B5EF4-FFF2-40B4-BE49-F238E27FC236}">
                  <a16:creationId xmlns:a16="http://schemas.microsoft.com/office/drawing/2014/main" id="{A4A41A06-7E7A-9D4F-8F69-1E3B7F294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" y="1294"/>
              <a:ext cx="4821" cy="230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Text Box 41">
              <a:extLst>
                <a:ext uri="{FF2B5EF4-FFF2-40B4-BE49-F238E27FC236}">
                  <a16:creationId xmlns:a16="http://schemas.microsoft.com/office/drawing/2014/main" id="{E7091B67-F32D-B144-A66C-A69C27C6A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0" y="1314"/>
              <a:ext cx="34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/>
                <a:t>Time</a:t>
              </a:r>
            </a:p>
            <a:p>
              <a:pPr algn="ctr"/>
              <a:r>
                <a:rPr lang="en-AU" altLang="en-US"/>
                <a:t>J     F     M     A     M     J     J     A     S</a:t>
              </a:r>
            </a:p>
          </p:txBody>
        </p:sp>
        <p:sp>
          <p:nvSpPr>
            <p:cNvPr id="69674" name="Line 42">
              <a:extLst>
                <a:ext uri="{FF2B5EF4-FFF2-40B4-BE49-F238E27FC236}">
                  <a16:creationId xmlns:a16="http://schemas.microsoft.com/office/drawing/2014/main" id="{B63465D6-AB4D-6C4A-90C7-6F3CDACAD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3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Line 43">
              <a:extLst>
                <a:ext uri="{FF2B5EF4-FFF2-40B4-BE49-F238E27FC236}">
                  <a16:creationId xmlns:a16="http://schemas.microsoft.com/office/drawing/2014/main" id="{935D55FD-F3C5-744B-8CCD-E78108D76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0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Line 44">
              <a:extLst>
                <a:ext uri="{FF2B5EF4-FFF2-40B4-BE49-F238E27FC236}">
                  <a16:creationId xmlns:a16="http://schemas.microsoft.com/office/drawing/2014/main" id="{2281479C-938E-8D44-8C6F-0D0E61DA2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7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7" name="Line 45">
              <a:extLst>
                <a:ext uri="{FF2B5EF4-FFF2-40B4-BE49-F238E27FC236}">
                  <a16:creationId xmlns:a16="http://schemas.microsoft.com/office/drawing/2014/main" id="{D15058D5-AB3F-A84C-87E4-42B4B6857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4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Line 46">
              <a:extLst>
                <a:ext uri="{FF2B5EF4-FFF2-40B4-BE49-F238E27FC236}">
                  <a16:creationId xmlns:a16="http://schemas.microsoft.com/office/drawing/2014/main" id="{5680DE7D-BF2D-CB48-81D4-9D040C9C2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9" name="Line 47">
              <a:extLst>
                <a:ext uri="{FF2B5EF4-FFF2-40B4-BE49-F238E27FC236}">
                  <a16:creationId xmlns:a16="http://schemas.microsoft.com/office/drawing/2014/main" id="{95927DDE-BA43-C944-928A-047E10DBB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8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80" name="Line 48">
              <a:extLst>
                <a:ext uri="{FF2B5EF4-FFF2-40B4-BE49-F238E27FC236}">
                  <a16:creationId xmlns:a16="http://schemas.microsoft.com/office/drawing/2014/main" id="{2E13F643-553C-7E44-9DAF-329C834C8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5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81" name="Line 49">
              <a:extLst>
                <a:ext uri="{FF2B5EF4-FFF2-40B4-BE49-F238E27FC236}">
                  <a16:creationId xmlns:a16="http://schemas.microsoft.com/office/drawing/2014/main" id="{3EF65773-5F17-5341-B346-5581759B27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82" name="Line 50">
              <a:extLst>
                <a:ext uri="{FF2B5EF4-FFF2-40B4-BE49-F238E27FC236}">
                  <a16:creationId xmlns:a16="http://schemas.microsoft.com/office/drawing/2014/main" id="{39688134-31CB-BF46-A9F0-7680F1EFF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2" y="1568"/>
              <a:ext cx="0" cy="2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83" name="Line 51">
              <a:extLst>
                <a:ext uri="{FF2B5EF4-FFF2-40B4-BE49-F238E27FC236}">
                  <a16:creationId xmlns:a16="http://schemas.microsoft.com/office/drawing/2014/main" id="{00244E5E-D577-8543-9B83-F2BD283E6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" y="1848"/>
              <a:ext cx="4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Text Box 54">
              <a:extLst>
                <a:ext uri="{FF2B5EF4-FFF2-40B4-BE49-F238E27FC236}">
                  <a16:creationId xmlns:a16="http://schemas.microsoft.com/office/drawing/2014/main" id="{9FDFE049-B265-1646-9138-34B38656C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" y="1896"/>
              <a:ext cx="1129" cy="1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en-AU" altLang="en-US"/>
                <a:t>Design</a:t>
              </a:r>
            </a:p>
            <a:p>
              <a:pPr>
                <a:lnSpc>
                  <a:spcPct val="135000"/>
                </a:lnSpc>
              </a:pPr>
              <a:r>
                <a:rPr lang="en-AU" altLang="en-US"/>
                <a:t>Prototype</a:t>
              </a:r>
            </a:p>
            <a:p>
              <a:pPr>
                <a:lnSpc>
                  <a:spcPct val="135000"/>
                </a:lnSpc>
              </a:pPr>
              <a:r>
                <a:rPr lang="en-AU" altLang="en-US"/>
                <a:t>Test</a:t>
              </a:r>
            </a:p>
            <a:p>
              <a:pPr>
                <a:lnSpc>
                  <a:spcPct val="135000"/>
                </a:lnSpc>
              </a:pPr>
              <a:r>
                <a:rPr lang="en-AU" altLang="en-US"/>
                <a:t>Revise</a:t>
              </a:r>
            </a:p>
            <a:p>
              <a:pPr>
                <a:lnSpc>
                  <a:spcPct val="135000"/>
                </a:lnSpc>
              </a:pPr>
              <a:r>
                <a:rPr lang="en-AU" altLang="en-US"/>
                <a:t>Production</a:t>
              </a:r>
            </a:p>
          </p:txBody>
        </p:sp>
      </p:grpSp>
      <p:grpSp>
        <p:nvGrpSpPr>
          <p:cNvPr id="69693" name="Group 61">
            <a:extLst>
              <a:ext uri="{FF2B5EF4-FFF2-40B4-BE49-F238E27FC236}">
                <a16:creationId xmlns:a16="http://schemas.microsoft.com/office/drawing/2014/main" id="{00A53CA2-B11F-284C-AA18-035711230CB5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3219450"/>
            <a:ext cx="5270500" cy="2228850"/>
            <a:chOff x="1792" y="2028"/>
            <a:chExt cx="3320" cy="1404"/>
          </a:xfrm>
        </p:grpSpPr>
        <p:sp>
          <p:nvSpPr>
            <p:cNvPr id="69687" name="Rectangle 55">
              <a:extLst>
                <a:ext uri="{FF2B5EF4-FFF2-40B4-BE49-F238E27FC236}">
                  <a16:creationId xmlns:a16="http://schemas.microsoft.com/office/drawing/2014/main" id="{8DCE8CAC-C2A0-8B46-A889-0F2073375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2028"/>
              <a:ext cx="2076" cy="16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Rectangle 56">
              <a:extLst>
                <a:ext uri="{FF2B5EF4-FFF2-40B4-BE49-F238E27FC236}">
                  <a16:creationId xmlns:a16="http://schemas.microsoft.com/office/drawing/2014/main" id="{BEF4F10F-6BEC-8846-9B84-75CFA485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4" y="2336"/>
              <a:ext cx="688" cy="16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Rectangle 57">
              <a:extLst>
                <a:ext uri="{FF2B5EF4-FFF2-40B4-BE49-F238E27FC236}">
                  <a16:creationId xmlns:a16="http://schemas.microsoft.com/office/drawing/2014/main" id="{820F76CF-8A33-5D4B-A4BD-B8A6C0049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2648"/>
              <a:ext cx="840" cy="16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Rectangle 58">
              <a:extLst>
                <a:ext uri="{FF2B5EF4-FFF2-40B4-BE49-F238E27FC236}">
                  <a16:creationId xmlns:a16="http://schemas.microsoft.com/office/drawing/2014/main" id="{1AB2B23E-D587-584F-8D61-872828F5C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944"/>
              <a:ext cx="892" cy="16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Rectangle 59">
              <a:extLst>
                <a:ext uri="{FF2B5EF4-FFF2-40B4-BE49-F238E27FC236}">
                  <a16:creationId xmlns:a16="http://schemas.microsoft.com/office/drawing/2014/main" id="{6DFB5AC0-A746-754E-8AD0-26479C2B7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3264"/>
              <a:ext cx="1336" cy="16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4B57D8A-7616-034B-BB17-CAD9BB006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1849438"/>
            <a:ext cx="7378700" cy="3873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800"/>
              <a:t>Network techniques</a:t>
            </a:r>
          </a:p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800"/>
              <a:t>Developed in 1950’s</a:t>
            </a:r>
          </a:p>
          <a:p>
            <a:pPr marL="990600" lvl="1" indent="-366713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400"/>
              <a:t>CPM by DuPont for chemical plants (1957)</a:t>
            </a:r>
          </a:p>
          <a:p>
            <a:pPr marL="990600" lvl="1" indent="-366713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400"/>
              <a:t>PERT by Booz, Allen &amp; Hamilton with the U.S. Navy, for Polaris missile (1958)</a:t>
            </a:r>
          </a:p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800"/>
              <a:t>Consider precedence relationships and interdependencies</a:t>
            </a:r>
          </a:p>
          <a:p>
            <a:pPr marL="444500" indent="-444500">
              <a:lnSpc>
                <a:spcPct val="80000"/>
              </a:lnSpc>
              <a:buFont typeface="Wingdings" pitchFamily="2" charset="2"/>
              <a:buChar char="þ"/>
            </a:pPr>
            <a:r>
              <a:rPr lang="en-US" altLang="en-US" sz="2800"/>
              <a:t>Each uses a different estimate of activity times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C755BE8-6875-AC47-AA9A-7F2D899C4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411163"/>
            <a:ext cx="7772400" cy="8255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PERT and CPM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10C3900-23AA-3A45-AB7A-C0FE88A94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498475"/>
            <a:ext cx="8445500" cy="927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>
              <a:lnSpc>
                <a:spcPct val="80000"/>
              </a:lnSpc>
            </a:pPr>
            <a:r>
              <a:rPr lang="en-US" altLang="en-US"/>
              <a:t>Six Steps PERT &amp; CPM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C7C19AD-2BE6-954F-A06C-EF111CA1B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5925" y="1793875"/>
            <a:ext cx="7843838" cy="4171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altLang="en-US"/>
              <a:t>Define the project and prepare the work breakdown structure</a:t>
            </a:r>
          </a:p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altLang="en-US"/>
              <a:t>Develop relationships among the activities - decide which activities must precede and which must follow others</a:t>
            </a:r>
          </a:p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altLang="en-US"/>
              <a:t>Draw the network connecting all of the activities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3701DACE-AFAF-BE44-A6C7-D8372A5E9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498475"/>
            <a:ext cx="8445500" cy="9271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>
              <a:lnSpc>
                <a:spcPct val="80000"/>
              </a:lnSpc>
            </a:pPr>
            <a:r>
              <a:rPr lang="en-US" altLang="en-US"/>
              <a:t>Six Steps PERT &amp; CPM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144B24A4-3D1B-1E4B-AFB5-93B985B43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925" y="1787525"/>
            <a:ext cx="7843838" cy="40957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altLang="en-US"/>
              <a:t>Assign time and/or cost estimates to each activity</a:t>
            </a:r>
          </a:p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altLang="en-US"/>
              <a:t>Compute the longest time path through the network 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r>
              <a:rPr lang="en-US" altLang="en-US"/>
              <a:t> this is called the critical path</a:t>
            </a:r>
          </a:p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altLang="en-US"/>
              <a:t>Use the network to help plan, schedule, monitor, and control the project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7FBFF"/>
      </a:lt1>
      <a:dk2>
        <a:srgbClr val="000000"/>
      </a:dk2>
      <a:lt2>
        <a:srgbClr val="808080"/>
      </a:lt2>
      <a:accent1>
        <a:srgbClr val="75BAFF"/>
      </a:accent1>
      <a:accent2>
        <a:srgbClr val="FDB109"/>
      </a:accent2>
      <a:accent3>
        <a:srgbClr val="FAFDFF"/>
      </a:accent3>
      <a:accent4>
        <a:srgbClr val="000000"/>
      </a:accent4>
      <a:accent5>
        <a:srgbClr val="BDD9FF"/>
      </a:accent5>
      <a:accent6>
        <a:srgbClr val="E5A007"/>
      </a:accent6>
      <a:hlink>
        <a:srgbClr val="3333CC"/>
      </a:hlink>
      <a:folHlink>
        <a:srgbClr val="AF67F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5F5F5"/>
        </a:lt1>
        <a:dk2>
          <a:srgbClr val="0059FE"/>
        </a:dk2>
        <a:lt2>
          <a:srgbClr val="F5F5F5"/>
        </a:lt2>
        <a:accent1>
          <a:srgbClr val="A5D8FE"/>
        </a:accent1>
        <a:accent2>
          <a:srgbClr val="FEE475"/>
        </a:accent2>
        <a:accent3>
          <a:srgbClr val="AAB5FE"/>
        </a:accent3>
        <a:accent4>
          <a:srgbClr val="D1D1D1"/>
        </a:accent4>
        <a:accent5>
          <a:srgbClr val="CFE9FE"/>
        </a:accent5>
        <a:accent6>
          <a:srgbClr val="E6CF69"/>
        </a:accent6>
        <a:hlink>
          <a:srgbClr val="E4FEE4"/>
        </a:hlink>
        <a:folHlink>
          <a:srgbClr val="EBCEF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E3F1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EFF7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0000"/>
        </a:dk1>
        <a:lt1>
          <a:srgbClr val="F7FB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00FFCC"/>
        </a:accent2>
        <a:accent3>
          <a:srgbClr val="FAFDFF"/>
        </a:accent3>
        <a:accent4>
          <a:srgbClr val="000000"/>
        </a:accent4>
        <a:accent5>
          <a:srgbClr val="CAE2FF"/>
        </a:accent5>
        <a:accent6>
          <a:srgbClr val="00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571</Words>
  <Application>Microsoft Macintosh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</vt:lpstr>
      <vt:lpstr>Times New Roman</vt:lpstr>
      <vt:lpstr>Wingdings</vt:lpstr>
      <vt:lpstr>Arial</vt:lpstr>
      <vt:lpstr>Monotype Sorts</vt:lpstr>
      <vt:lpstr>Symbol</vt:lpstr>
      <vt:lpstr>Blank Presentation</vt:lpstr>
      <vt:lpstr>Project Management</vt:lpstr>
      <vt:lpstr>Project Management</vt:lpstr>
      <vt:lpstr>Management of Projects</vt:lpstr>
      <vt:lpstr>Project Scheduling</vt:lpstr>
      <vt:lpstr>Project Management Techniques</vt:lpstr>
      <vt:lpstr>A Simple Gantt Chart</vt:lpstr>
      <vt:lpstr>PERT and CPM</vt:lpstr>
      <vt:lpstr>Six Steps PERT &amp; CPM</vt:lpstr>
      <vt:lpstr>Six Steps PERT &amp; CPM</vt:lpstr>
      <vt:lpstr>Questions PERT &amp; CPM  Can Answer</vt:lpstr>
      <vt:lpstr>Questions PERT &amp; CPM  Can Answer</vt:lpstr>
      <vt:lpstr>Advantages of PERT/CPM</vt:lpstr>
      <vt:lpstr>Advantages of PERT/CPM</vt:lpstr>
      <vt:lpstr>Limitations of PERT/CPM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</dc:title>
  <dc:subject>Heizer/Render 8E</dc:subject>
  <dc:creator>Jeff Heyl</dc:creator>
  <cp:lastModifiedBy>Kros, John</cp:lastModifiedBy>
  <cp:revision>206</cp:revision>
  <dcterms:created xsi:type="dcterms:W3CDTF">2004-12-21T02:13:13Z</dcterms:created>
  <dcterms:modified xsi:type="dcterms:W3CDTF">2020-04-21T18:37:42Z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1432081230</vt:i4>
  </property>
  <property fmtid="{D5CDD505-2E9C-101B-9397-08002B2CF9AE}" pid="3" name="_EmailSubject">
    <vt:lpwstr>Chapter 1 question</vt:lpwstr>
  </property>
  <property fmtid="{D5CDD505-2E9C-101B-9397-08002B2CF9AE}" pid="4" name="_AuthorEmail">
    <vt:lpwstr>karenmisler@hotmail.com</vt:lpwstr>
  </property>
  <property fmtid="{D5CDD505-2E9C-101B-9397-08002B2CF9AE}" pid="5" name="_AuthorEmailDisplayName">
    <vt:lpwstr>Karen Misler</vt:lpwstr>
  </property>
</Properties>
</file>