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494" r:id="rId2"/>
    <p:sldId id="496" r:id="rId3"/>
    <p:sldId id="499" r:id="rId4"/>
    <p:sldId id="500" r:id="rId5"/>
    <p:sldId id="501" r:id="rId6"/>
    <p:sldId id="537" r:id="rId7"/>
    <p:sldId id="573" r:id="rId8"/>
    <p:sldId id="538" r:id="rId9"/>
    <p:sldId id="539" r:id="rId10"/>
    <p:sldId id="540" r:id="rId11"/>
    <p:sldId id="545" r:id="rId12"/>
    <p:sldId id="546" r:id="rId13"/>
    <p:sldId id="547" r:id="rId14"/>
    <p:sldId id="549" r:id="rId15"/>
    <p:sldId id="553" r:id="rId16"/>
    <p:sldId id="556" r:id="rId17"/>
    <p:sldId id="557" r:id="rId18"/>
    <p:sldId id="558" r:id="rId19"/>
    <p:sldId id="561" r:id="rId20"/>
    <p:sldId id="563" r:id="rId21"/>
    <p:sldId id="564" r:id="rId22"/>
    <p:sldId id="568" r:id="rId23"/>
    <p:sldId id="569" r:id="rId24"/>
    <p:sldId id="570" r:id="rId25"/>
    <p:sldId id="571" r:id="rId26"/>
  </p:sldIdLst>
  <p:sldSz cx="9906000" cy="6858000" type="A4"/>
  <p:notesSz cx="4267200" cy="57912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824">
          <p15:clr>
            <a:srgbClr val="A4A3A4"/>
          </p15:clr>
        </p15:guide>
        <p15:guide id="2" pos="13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3"/>
  </p:normalViewPr>
  <p:slideViewPr>
    <p:cSldViewPr>
      <p:cViewPr varScale="1">
        <p:scale>
          <a:sx n="117" d="100"/>
          <a:sy n="117" d="100"/>
        </p:scale>
        <p:origin x="1200" y="17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27" d="100"/>
          <a:sy n="127" d="100"/>
        </p:scale>
        <p:origin x="-1648" y="-112"/>
      </p:cViewPr>
      <p:guideLst>
        <p:guide orient="horz" pos="1824"/>
        <p:guide pos="134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8021BEC-3CA8-2143-8CDA-71244F4FF97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569913" y="2749550"/>
            <a:ext cx="3127375" cy="260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5562" tIns="26987" rIns="55562" bIns="269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5FC8DB8C-ACB7-EE49-BFFC-DDFF03166DD4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711200" y="534988"/>
            <a:ext cx="2844800" cy="19700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544513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Times" pitchFamily="2" charset="0"/>
        <a:ea typeface="+mn-ea"/>
        <a:cs typeface="+mn-cs"/>
      </a:defRPr>
    </a:lvl1pPr>
    <a:lvl2pPr marL="273050" algn="l" defTabSz="544513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Times" pitchFamily="2" charset="0"/>
        <a:ea typeface="+mn-ea"/>
        <a:cs typeface="+mn-cs"/>
      </a:defRPr>
    </a:lvl2pPr>
    <a:lvl3pPr marL="544513" algn="l" defTabSz="544513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Times" pitchFamily="2" charset="0"/>
        <a:ea typeface="+mn-ea"/>
        <a:cs typeface="+mn-cs"/>
      </a:defRPr>
    </a:lvl3pPr>
    <a:lvl4pPr marL="817563" algn="l" defTabSz="544513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Times" pitchFamily="2" charset="0"/>
        <a:ea typeface="+mn-ea"/>
        <a:cs typeface="+mn-cs"/>
      </a:defRPr>
    </a:lvl4pPr>
    <a:lvl5pPr marL="1085850" algn="l" defTabSz="544513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Times" pitchFamily="2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0" name="Rectangle 2">
            <a:extLst>
              <a:ext uri="{FF2B5EF4-FFF2-40B4-BE49-F238E27FC236}">
                <a16:creationId xmlns:a16="http://schemas.microsoft.com/office/drawing/2014/main" id="{4012726F-78E3-8C42-B0D5-2CE70CE0DA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473091" name="Rectangle 3">
            <a:extLst>
              <a:ext uri="{FF2B5EF4-FFF2-40B4-BE49-F238E27FC236}">
                <a16:creationId xmlns:a16="http://schemas.microsoft.com/office/drawing/2014/main" id="{215F9A33-4398-0A4E-ABC4-74E73D7D8C9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4146" name="Rectangle 2">
            <a:extLst>
              <a:ext uri="{FF2B5EF4-FFF2-40B4-BE49-F238E27FC236}">
                <a16:creationId xmlns:a16="http://schemas.microsoft.com/office/drawing/2014/main" id="{7247DC55-1980-1044-92BC-3879EBFCB5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774147" name="Rectangle 3">
            <a:extLst>
              <a:ext uri="{FF2B5EF4-FFF2-40B4-BE49-F238E27FC236}">
                <a16:creationId xmlns:a16="http://schemas.microsoft.com/office/drawing/2014/main" id="{EFCFC1E4-FE5C-894D-8196-00FE384CEDE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194" name="Rectangle 2">
            <a:extLst>
              <a:ext uri="{FF2B5EF4-FFF2-40B4-BE49-F238E27FC236}">
                <a16:creationId xmlns:a16="http://schemas.microsoft.com/office/drawing/2014/main" id="{D77A043A-85D7-E841-9258-FEA29C8483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776195" name="Rectangle 3">
            <a:extLst>
              <a:ext uri="{FF2B5EF4-FFF2-40B4-BE49-F238E27FC236}">
                <a16:creationId xmlns:a16="http://schemas.microsoft.com/office/drawing/2014/main" id="{F6C279C2-77E7-124C-8914-A834B12CDBD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>
            <a:extLst>
              <a:ext uri="{FF2B5EF4-FFF2-40B4-BE49-F238E27FC236}">
                <a16:creationId xmlns:a16="http://schemas.microsoft.com/office/drawing/2014/main" id="{1E514F5C-2354-854A-BBAC-90D5DA88EB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778243" name="Rectangle 3">
            <a:extLst>
              <a:ext uri="{FF2B5EF4-FFF2-40B4-BE49-F238E27FC236}">
                <a16:creationId xmlns:a16="http://schemas.microsoft.com/office/drawing/2014/main" id="{4EFF74A3-BC38-1D4B-8565-1C2620325B3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338" name="Rectangle 2">
            <a:extLst>
              <a:ext uri="{FF2B5EF4-FFF2-40B4-BE49-F238E27FC236}">
                <a16:creationId xmlns:a16="http://schemas.microsoft.com/office/drawing/2014/main" id="{AFF20B07-A478-AE41-93EE-4FFE903897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782339" name="Rectangle 3">
            <a:extLst>
              <a:ext uri="{FF2B5EF4-FFF2-40B4-BE49-F238E27FC236}">
                <a16:creationId xmlns:a16="http://schemas.microsoft.com/office/drawing/2014/main" id="{E6FBC003-CE9F-EB46-A702-781E9F1EBC5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0530" name="Rectangle 2">
            <a:extLst>
              <a:ext uri="{FF2B5EF4-FFF2-40B4-BE49-F238E27FC236}">
                <a16:creationId xmlns:a16="http://schemas.microsoft.com/office/drawing/2014/main" id="{36EFAA27-EDBC-1749-B85C-135BBCDDC1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790531" name="Rectangle 3">
            <a:extLst>
              <a:ext uri="{FF2B5EF4-FFF2-40B4-BE49-F238E27FC236}">
                <a16:creationId xmlns:a16="http://schemas.microsoft.com/office/drawing/2014/main" id="{9CE207E0-9FF5-4F4A-B181-E609967FA2F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6674" name="Rectangle 2">
            <a:extLst>
              <a:ext uri="{FF2B5EF4-FFF2-40B4-BE49-F238E27FC236}">
                <a16:creationId xmlns:a16="http://schemas.microsoft.com/office/drawing/2014/main" id="{309A71A1-E3EC-C143-890A-079F1E5524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796675" name="Rectangle 3">
            <a:extLst>
              <a:ext uri="{FF2B5EF4-FFF2-40B4-BE49-F238E27FC236}">
                <a16:creationId xmlns:a16="http://schemas.microsoft.com/office/drawing/2014/main" id="{4BB5BB94-08E3-5C46-B9AF-0197D395E7E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22" name="Rectangle 2">
            <a:extLst>
              <a:ext uri="{FF2B5EF4-FFF2-40B4-BE49-F238E27FC236}">
                <a16:creationId xmlns:a16="http://schemas.microsoft.com/office/drawing/2014/main" id="{7B6CA430-E38C-294F-8BB4-818CAAD0AB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798723" name="Rectangle 3">
            <a:extLst>
              <a:ext uri="{FF2B5EF4-FFF2-40B4-BE49-F238E27FC236}">
                <a16:creationId xmlns:a16="http://schemas.microsoft.com/office/drawing/2014/main" id="{1E5C7C5A-6822-3848-B3FD-D29DB6D7106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0770" name="Rectangle 2">
            <a:extLst>
              <a:ext uri="{FF2B5EF4-FFF2-40B4-BE49-F238E27FC236}">
                <a16:creationId xmlns:a16="http://schemas.microsoft.com/office/drawing/2014/main" id="{2F212C38-64D1-6343-AF20-64AF433094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800771" name="Rectangle 3">
            <a:extLst>
              <a:ext uri="{FF2B5EF4-FFF2-40B4-BE49-F238E27FC236}">
                <a16:creationId xmlns:a16="http://schemas.microsoft.com/office/drawing/2014/main" id="{3A073447-684F-F24F-A512-F709E766511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6914" name="Rectangle 2">
            <a:extLst>
              <a:ext uri="{FF2B5EF4-FFF2-40B4-BE49-F238E27FC236}">
                <a16:creationId xmlns:a16="http://schemas.microsoft.com/office/drawing/2014/main" id="{C4C5B63F-1BC5-F048-83B3-B884240CE2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806915" name="Rectangle 3">
            <a:extLst>
              <a:ext uri="{FF2B5EF4-FFF2-40B4-BE49-F238E27FC236}">
                <a16:creationId xmlns:a16="http://schemas.microsoft.com/office/drawing/2014/main" id="{DD772EF9-3AEA-184D-AF6E-40C5CFE84C6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1010" name="Rectangle 2">
            <a:extLst>
              <a:ext uri="{FF2B5EF4-FFF2-40B4-BE49-F238E27FC236}">
                <a16:creationId xmlns:a16="http://schemas.microsoft.com/office/drawing/2014/main" id="{80F4F39A-1484-574C-8B7C-E7D6B47F90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811011" name="Rectangle 3">
            <a:extLst>
              <a:ext uri="{FF2B5EF4-FFF2-40B4-BE49-F238E27FC236}">
                <a16:creationId xmlns:a16="http://schemas.microsoft.com/office/drawing/2014/main" id="{BEF59041-4050-CB48-A057-7E259B83E63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4818" name="Rectangle 2">
            <a:extLst>
              <a:ext uri="{FF2B5EF4-FFF2-40B4-BE49-F238E27FC236}">
                <a16:creationId xmlns:a16="http://schemas.microsoft.com/office/drawing/2014/main" id="{F04FC3BC-CB63-C143-9A58-B0DCCF36DA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674819" name="Rectangle 3">
            <a:extLst>
              <a:ext uri="{FF2B5EF4-FFF2-40B4-BE49-F238E27FC236}">
                <a16:creationId xmlns:a16="http://schemas.microsoft.com/office/drawing/2014/main" id="{410E4AED-C360-6F4F-BB66-A59BA6454C2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3058" name="Rectangle 2">
            <a:extLst>
              <a:ext uri="{FF2B5EF4-FFF2-40B4-BE49-F238E27FC236}">
                <a16:creationId xmlns:a16="http://schemas.microsoft.com/office/drawing/2014/main" id="{7E4273C2-EAB2-C14C-BDC7-E6AC582E5A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813059" name="Rectangle 3">
            <a:extLst>
              <a:ext uri="{FF2B5EF4-FFF2-40B4-BE49-F238E27FC236}">
                <a16:creationId xmlns:a16="http://schemas.microsoft.com/office/drawing/2014/main" id="{24D84771-F18C-5443-B4FF-670BA159D6D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1250" name="Rectangle 2">
            <a:extLst>
              <a:ext uri="{FF2B5EF4-FFF2-40B4-BE49-F238E27FC236}">
                <a16:creationId xmlns:a16="http://schemas.microsoft.com/office/drawing/2014/main" id="{EC8E1306-7790-D343-9F06-44927C96B5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821251" name="Rectangle 3">
            <a:extLst>
              <a:ext uri="{FF2B5EF4-FFF2-40B4-BE49-F238E27FC236}">
                <a16:creationId xmlns:a16="http://schemas.microsoft.com/office/drawing/2014/main" id="{A4B4F10D-0FFF-954B-954B-5466B3D3B5E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3298" name="Rectangle 2">
            <a:extLst>
              <a:ext uri="{FF2B5EF4-FFF2-40B4-BE49-F238E27FC236}">
                <a16:creationId xmlns:a16="http://schemas.microsoft.com/office/drawing/2014/main" id="{94F54F85-7E50-F847-B6DC-C8212E5165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823299" name="Rectangle 3">
            <a:extLst>
              <a:ext uri="{FF2B5EF4-FFF2-40B4-BE49-F238E27FC236}">
                <a16:creationId xmlns:a16="http://schemas.microsoft.com/office/drawing/2014/main" id="{0ED8AB51-5DF1-334A-A43D-13AD7654982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346" name="Rectangle 2">
            <a:extLst>
              <a:ext uri="{FF2B5EF4-FFF2-40B4-BE49-F238E27FC236}">
                <a16:creationId xmlns:a16="http://schemas.microsoft.com/office/drawing/2014/main" id="{CF09170C-9CA8-3E4A-A05D-A0C31AC03F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825347" name="Rectangle 3">
            <a:extLst>
              <a:ext uri="{FF2B5EF4-FFF2-40B4-BE49-F238E27FC236}">
                <a16:creationId xmlns:a16="http://schemas.microsoft.com/office/drawing/2014/main" id="{A1140557-A549-584E-94EE-065B5556BFD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7394" name="Rectangle 2">
            <a:extLst>
              <a:ext uri="{FF2B5EF4-FFF2-40B4-BE49-F238E27FC236}">
                <a16:creationId xmlns:a16="http://schemas.microsoft.com/office/drawing/2014/main" id="{6AFCDC59-8F02-F74D-97EA-D182CDC4B1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827395" name="Rectangle 3">
            <a:extLst>
              <a:ext uri="{FF2B5EF4-FFF2-40B4-BE49-F238E27FC236}">
                <a16:creationId xmlns:a16="http://schemas.microsoft.com/office/drawing/2014/main" id="{404B5D39-432F-AE40-B9F2-980AA5C1AF3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0962" name="Rectangle 2">
            <a:extLst>
              <a:ext uri="{FF2B5EF4-FFF2-40B4-BE49-F238E27FC236}">
                <a16:creationId xmlns:a16="http://schemas.microsoft.com/office/drawing/2014/main" id="{4C2B9CBE-9499-A245-B697-1D546784B2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680963" name="Rectangle 3">
            <a:extLst>
              <a:ext uri="{FF2B5EF4-FFF2-40B4-BE49-F238E27FC236}">
                <a16:creationId xmlns:a16="http://schemas.microsoft.com/office/drawing/2014/main" id="{EEED3D55-89DE-8B4F-B93F-A4593A17448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3010" name="Rectangle 2">
            <a:extLst>
              <a:ext uri="{FF2B5EF4-FFF2-40B4-BE49-F238E27FC236}">
                <a16:creationId xmlns:a16="http://schemas.microsoft.com/office/drawing/2014/main" id="{C6FC424F-8990-D140-869E-97415D47E7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683011" name="Rectangle 3">
            <a:extLst>
              <a:ext uri="{FF2B5EF4-FFF2-40B4-BE49-F238E27FC236}">
                <a16:creationId xmlns:a16="http://schemas.microsoft.com/office/drawing/2014/main" id="{BD682E1A-7354-C74A-B6AC-3241C7BD969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058" name="Rectangle 2">
            <a:extLst>
              <a:ext uri="{FF2B5EF4-FFF2-40B4-BE49-F238E27FC236}">
                <a16:creationId xmlns:a16="http://schemas.microsoft.com/office/drawing/2014/main" id="{7DB9CED6-E6E3-1B44-914B-CD44D161B7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685059" name="Rectangle 3">
            <a:extLst>
              <a:ext uri="{FF2B5EF4-FFF2-40B4-BE49-F238E27FC236}">
                <a16:creationId xmlns:a16="http://schemas.microsoft.com/office/drawing/2014/main" id="{0E7B59C6-0B25-3342-A623-4B038B9C77D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62" name="Rectangle 2">
            <a:extLst>
              <a:ext uri="{FF2B5EF4-FFF2-40B4-BE49-F238E27FC236}">
                <a16:creationId xmlns:a16="http://schemas.microsoft.com/office/drawing/2014/main" id="{2BA7691B-AF60-C546-808E-C0A1D57476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757763" name="Rectangle 3">
            <a:extLst>
              <a:ext uri="{FF2B5EF4-FFF2-40B4-BE49-F238E27FC236}">
                <a16:creationId xmlns:a16="http://schemas.microsoft.com/office/drawing/2014/main" id="{D18A3849-B40B-A141-9D7F-389816A8780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810" name="Rectangle 2">
            <a:extLst>
              <a:ext uri="{FF2B5EF4-FFF2-40B4-BE49-F238E27FC236}">
                <a16:creationId xmlns:a16="http://schemas.microsoft.com/office/drawing/2014/main" id="{B6BC36C6-DA3C-664F-B49E-FEC6B82430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759811" name="Rectangle 3">
            <a:extLst>
              <a:ext uri="{FF2B5EF4-FFF2-40B4-BE49-F238E27FC236}">
                <a16:creationId xmlns:a16="http://schemas.microsoft.com/office/drawing/2014/main" id="{AE6ECB42-1466-4E40-BB37-B427E1292B5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858" name="Rectangle 2">
            <a:extLst>
              <a:ext uri="{FF2B5EF4-FFF2-40B4-BE49-F238E27FC236}">
                <a16:creationId xmlns:a16="http://schemas.microsoft.com/office/drawing/2014/main" id="{25FC3CB1-02E4-4F4B-A92D-89295AAE26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761859" name="Rectangle 3">
            <a:extLst>
              <a:ext uri="{FF2B5EF4-FFF2-40B4-BE49-F238E27FC236}">
                <a16:creationId xmlns:a16="http://schemas.microsoft.com/office/drawing/2014/main" id="{6D08CC41-3097-0347-8472-F3603549AEA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3906" name="Rectangle 2">
            <a:extLst>
              <a:ext uri="{FF2B5EF4-FFF2-40B4-BE49-F238E27FC236}">
                <a16:creationId xmlns:a16="http://schemas.microsoft.com/office/drawing/2014/main" id="{C21BBAAE-F74F-8547-A8DF-ACCF4CB0C4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763907" name="Rectangle 3">
            <a:extLst>
              <a:ext uri="{FF2B5EF4-FFF2-40B4-BE49-F238E27FC236}">
                <a16:creationId xmlns:a16="http://schemas.microsoft.com/office/drawing/2014/main" id="{C7750061-AD22-454B-9402-E36FAD82A7A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BD4A60-4ABF-334A-8953-2417D7FA6A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F166DB-98F9-1F4F-91BA-0A388DAA0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275921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AFD84A-A727-3B4A-AF9D-357F07A28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86D576-76CF-D54F-ADD0-6DAAE42A2E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75831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F383365-A7E1-494B-A760-44DA3377E0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80250" y="585788"/>
            <a:ext cx="2130425" cy="57642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424091-7C93-B24D-A308-B76319BC64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585788"/>
            <a:ext cx="6242050" cy="57642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94022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3E4BBC-2734-6948-B112-82CDA8330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EDDA24-2DBE-F740-ADF7-02045E8002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30339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3B610-650A-064B-8216-031A72008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91967E-C9C1-FB43-A752-E9ABBD8CB4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3925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34445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D82413-522C-B54A-B3BE-A352AA5A3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5BAC23-3B7A-DC4E-8F27-2261FDB1BA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5325" y="1978025"/>
            <a:ext cx="4181475" cy="4371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876C7F-E224-EA45-8349-0317264433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29200" y="1978025"/>
            <a:ext cx="4181475" cy="4371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96761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AF048-DE3B-AF47-91FB-357067BED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365125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515347-3D22-704D-8CC3-49EAE30751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582A43-EDA4-A244-BEBF-731250F4CC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AF55A0A-F02E-CA41-A2F1-D7723E7CDD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6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EF7BA8-46A0-A643-96E2-56C60F08F9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6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03401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2DD704-A516-4149-B00D-206E0F2393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52170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1458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31EFA1-8847-704A-A383-FB797C0A1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05B3A6-5E81-DA48-99D5-733FBE0CA9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F27068-CDCE-FC45-8760-70E6623FFB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52226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49EFDC-52AD-9647-A544-C2D02E99E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4CB98A5-BCDC-6446-A3C2-83486A20A2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174734-1B60-6A40-9BED-BA8DE6D1A4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91532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507E405-1952-4147-9722-1C77713780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95325" y="1978025"/>
            <a:ext cx="8515350" cy="437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250" tIns="47625" rIns="95250" bIns="476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grpSp>
        <p:nvGrpSpPr>
          <p:cNvPr id="1034" name="Group 10">
            <a:extLst>
              <a:ext uri="{FF2B5EF4-FFF2-40B4-BE49-F238E27FC236}">
                <a16:creationId xmlns:a16="http://schemas.microsoft.com/office/drawing/2014/main" id="{70109FFA-F639-2F4F-AF2B-7469315DF3BF}"/>
              </a:ext>
            </a:extLst>
          </p:cNvPr>
          <p:cNvGrpSpPr>
            <a:grpSpLocks/>
          </p:cNvGrpSpPr>
          <p:nvPr/>
        </p:nvGrpSpPr>
        <p:grpSpPr bwMode="auto">
          <a:xfrm>
            <a:off x="665163" y="1981200"/>
            <a:ext cx="8478837" cy="4114800"/>
            <a:chOff x="419" y="1248"/>
            <a:chExt cx="5341" cy="2592"/>
          </a:xfrm>
        </p:grpSpPr>
        <p:sp>
          <p:nvSpPr>
            <p:cNvPr id="1029" name="Line 5">
              <a:extLst>
                <a:ext uri="{FF2B5EF4-FFF2-40B4-BE49-F238E27FC236}">
                  <a16:creationId xmlns:a16="http://schemas.microsoft.com/office/drawing/2014/main" id="{1B30B742-880B-A147-A73B-FCE5B3F9D48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1248"/>
              <a:ext cx="532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" name="Line 6">
              <a:extLst>
                <a:ext uri="{FF2B5EF4-FFF2-40B4-BE49-F238E27FC236}">
                  <a16:creationId xmlns:a16="http://schemas.microsoft.com/office/drawing/2014/main" id="{064F5135-76EC-0240-A0DA-9774203DDE3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" y="1256"/>
              <a:ext cx="0" cy="25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1" name="Line 7">
              <a:extLst>
                <a:ext uri="{FF2B5EF4-FFF2-40B4-BE49-F238E27FC236}">
                  <a16:creationId xmlns:a16="http://schemas.microsoft.com/office/drawing/2014/main" id="{4CBDB49E-1191-8741-89BD-AE5BE0C6EF2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0" y="1256"/>
              <a:ext cx="0" cy="25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" name="Line 8">
              <a:extLst>
                <a:ext uri="{FF2B5EF4-FFF2-40B4-BE49-F238E27FC236}">
                  <a16:creationId xmlns:a16="http://schemas.microsoft.com/office/drawing/2014/main" id="{6E67EF89-491C-FF48-81A3-6CB3F286BFA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3840"/>
              <a:ext cx="129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3" name="Line 9">
              <a:extLst>
                <a:ext uri="{FF2B5EF4-FFF2-40B4-BE49-F238E27FC236}">
                  <a16:creationId xmlns:a16="http://schemas.microsoft.com/office/drawing/2014/main" id="{66D426B0-179C-2B43-9D46-CEB7D560C93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9" y="3840"/>
              <a:ext cx="129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35" name="Rectangle 11">
            <a:extLst>
              <a:ext uri="{FF2B5EF4-FFF2-40B4-BE49-F238E27FC236}">
                <a16:creationId xmlns:a16="http://schemas.microsoft.com/office/drawing/2014/main" id="{42D8E708-66C3-CF48-BE56-201BFF438D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96313" y="6234113"/>
            <a:ext cx="5365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fld id="{072EC7CC-3413-B04C-B6A2-90A5CC07143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6" name="Rectangle 12">
            <a:extLst>
              <a:ext uri="{FF2B5EF4-FFF2-40B4-BE49-F238E27FC236}">
                <a16:creationId xmlns:a16="http://schemas.microsoft.com/office/drawing/2014/main" id="{2156D650-DCC0-0944-995E-F3C5FDE966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513" y="6157913"/>
            <a:ext cx="1577354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dirty="0"/>
              <a:t>DSCI 6213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D4E8EA7-6930-0441-98CC-DA7245136F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85788"/>
            <a:ext cx="8413750" cy="11890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250" tIns="47625" rIns="95250" bIns="47625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altLang="en-US"/>
          </a:p>
        </p:txBody>
      </p:sp>
      <p:sp>
        <p:nvSpPr>
          <p:cNvPr id="1038" name="Rectangle 14">
            <a:extLst>
              <a:ext uri="{FF2B5EF4-FFF2-40B4-BE49-F238E27FC236}">
                <a16:creationId xmlns:a16="http://schemas.microsoft.com/office/drawing/2014/main" id="{4926132A-10BF-8E46-8BB2-E198F0052A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563563"/>
            <a:ext cx="8413750" cy="11890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/>
          <a:lstStyle>
            <a:lvl1pPr algn="ctr" defTabSz="939800">
              <a:defRPr sz="4600">
                <a:solidFill>
                  <a:schemeClr val="tx2"/>
                </a:solidFill>
                <a:latin typeface="Times" pitchFamily="2" charset="0"/>
              </a:defRPr>
            </a:lvl1pPr>
            <a:lvl2pPr algn="ctr" defTabSz="939800">
              <a:defRPr sz="4600">
                <a:solidFill>
                  <a:schemeClr val="tx2"/>
                </a:solidFill>
                <a:latin typeface="Times" pitchFamily="2" charset="0"/>
              </a:defRPr>
            </a:lvl2pPr>
            <a:lvl3pPr algn="ctr" defTabSz="939800">
              <a:defRPr sz="4600">
                <a:solidFill>
                  <a:schemeClr val="tx2"/>
                </a:solidFill>
                <a:latin typeface="Times" pitchFamily="2" charset="0"/>
              </a:defRPr>
            </a:lvl3pPr>
            <a:lvl4pPr algn="ctr" defTabSz="939800">
              <a:defRPr sz="4600">
                <a:solidFill>
                  <a:schemeClr val="tx2"/>
                </a:solidFill>
                <a:latin typeface="Times" pitchFamily="2" charset="0"/>
              </a:defRPr>
            </a:lvl4pPr>
            <a:lvl5pPr algn="ctr" defTabSz="939800">
              <a:defRPr sz="4600">
                <a:solidFill>
                  <a:schemeClr val="tx2"/>
                </a:solidFill>
                <a:latin typeface="Times" pitchFamily="2" charset="0"/>
              </a:defRPr>
            </a:lvl5pPr>
            <a:lvl6pPr marL="457200" algn="ctr" defTabSz="9398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Times" pitchFamily="2" charset="0"/>
              </a:defRPr>
            </a:lvl6pPr>
            <a:lvl7pPr marL="914400" algn="ctr" defTabSz="9398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Times" pitchFamily="2" charset="0"/>
              </a:defRPr>
            </a:lvl7pPr>
            <a:lvl8pPr marL="1371600" algn="ctr" defTabSz="9398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Times" pitchFamily="2" charset="0"/>
              </a:defRPr>
            </a:lvl8pPr>
            <a:lvl9pPr marL="1828800" algn="ctr" defTabSz="9398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Times" pitchFamily="2" charset="0"/>
              </a:defRPr>
            </a:lvl9pPr>
          </a:lstStyle>
          <a:p>
            <a:endParaRPr lang="en-US" alt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A83E928A-3264-AA45-90B2-9B53FE4AEBA3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4109698" y="5923913"/>
            <a:ext cx="1689100" cy="9271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39800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pitchFamily="2" charset="0"/>
        </a:defRPr>
      </a:lvl2pPr>
      <a:lvl3pPr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pitchFamily="2" charset="0"/>
        </a:defRPr>
      </a:lvl3pPr>
      <a:lvl4pPr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pitchFamily="2" charset="0"/>
        </a:defRPr>
      </a:lvl4pPr>
      <a:lvl5pPr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pitchFamily="2" charset="0"/>
        </a:defRPr>
      </a:lvl5pPr>
      <a:lvl6pPr marL="457200"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pitchFamily="2" charset="0"/>
        </a:defRPr>
      </a:lvl6pPr>
      <a:lvl7pPr marL="914400"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pitchFamily="2" charset="0"/>
        </a:defRPr>
      </a:lvl7pPr>
      <a:lvl8pPr marL="1371600"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pitchFamily="2" charset="0"/>
        </a:defRPr>
      </a:lvl8pPr>
      <a:lvl9pPr marL="1828800"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pitchFamily="2" charset="0"/>
        </a:defRPr>
      </a:lvl9pPr>
    </p:titleStyle>
    <p:bodyStyle>
      <a:lvl1pPr marL="352425" indent="-352425" algn="l" defTabSz="939800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63588" indent="-293688" algn="l" defTabSz="939800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76338" indent="-236538" algn="l" defTabSz="939800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44650" indent="-234950" algn="l" defTabSz="939800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14550" indent="-233363" algn="l" defTabSz="939800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png"/><Relationship Id="rId4" Type="http://schemas.openxmlformats.org/officeDocument/2006/relationships/oleObject" Target="../embeddings/oleObject2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png"/><Relationship Id="rId4" Type="http://schemas.openxmlformats.org/officeDocument/2006/relationships/oleObject" Target="../embeddings/oleObject3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2089" name="Group 25">
            <a:extLst>
              <a:ext uri="{FF2B5EF4-FFF2-40B4-BE49-F238E27FC236}">
                <a16:creationId xmlns:a16="http://schemas.microsoft.com/office/drawing/2014/main" id="{D74403C5-AD60-9440-BDF5-D44B1F5FED67}"/>
              </a:ext>
            </a:extLst>
          </p:cNvPr>
          <p:cNvGrpSpPr>
            <a:grpSpLocks/>
          </p:cNvGrpSpPr>
          <p:nvPr/>
        </p:nvGrpSpPr>
        <p:grpSpPr bwMode="auto">
          <a:xfrm>
            <a:off x="665163" y="1981200"/>
            <a:ext cx="8478837" cy="4114800"/>
            <a:chOff x="419" y="1248"/>
            <a:chExt cx="5341" cy="2592"/>
          </a:xfrm>
        </p:grpSpPr>
        <p:sp>
          <p:nvSpPr>
            <p:cNvPr id="472090" name="Line 26">
              <a:extLst>
                <a:ext uri="{FF2B5EF4-FFF2-40B4-BE49-F238E27FC236}">
                  <a16:creationId xmlns:a16="http://schemas.microsoft.com/office/drawing/2014/main" id="{876B115C-90CA-BB4C-9BD4-4B87CBDCDA8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1248"/>
              <a:ext cx="5325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91" name="Line 27">
              <a:extLst>
                <a:ext uri="{FF2B5EF4-FFF2-40B4-BE49-F238E27FC236}">
                  <a16:creationId xmlns:a16="http://schemas.microsoft.com/office/drawing/2014/main" id="{3E230FCA-B437-DA46-AE6D-56BE189929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" y="1256"/>
              <a:ext cx="0" cy="25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92" name="Line 28">
              <a:extLst>
                <a:ext uri="{FF2B5EF4-FFF2-40B4-BE49-F238E27FC236}">
                  <a16:creationId xmlns:a16="http://schemas.microsoft.com/office/drawing/2014/main" id="{50A2B044-A353-A946-B38C-703CC332BF6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0" y="1256"/>
              <a:ext cx="0" cy="25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93" name="Line 29">
              <a:extLst>
                <a:ext uri="{FF2B5EF4-FFF2-40B4-BE49-F238E27FC236}">
                  <a16:creationId xmlns:a16="http://schemas.microsoft.com/office/drawing/2014/main" id="{10754E90-5FC6-D244-BDDC-00EED9899A4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3840"/>
              <a:ext cx="1293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94" name="Line 30">
              <a:extLst>
                <a:ext uri="{FF2B5EF4-FFF2-40B4-BE49-F238E27FC236}">
                  <a16:creationId xmlns:a16="http://schemas.microsoft.com/office/drawing/2014/main" id="{5A5D2AF8-A67A-6143-832B-DE66D9E6FFE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9" y="3840"/>
              <a:ext cx="1293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72068" name="Rectangle 4">
            <a:extLst>
              <a:ext uri="{FF2B5EF4-FFF2-40B4-BE49-F238E27FC236}">
                <a16:creationId xmlns:a16="http://schemas.microsoft.com/office/drawing/2014/main" id="{284D26A0-827F-A643-B258-5E464FA2F2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 sz="4200"/>
              <a:t>Inputs and Outputs to Aggregate Production Planning</a:t>
            </a:r>
            <a:endParaRPr lang="en-US" altLang="en-US"/>
          </a:p>
        </p:txBody>
      </p:sp>
      <p:grpSp>
        <p:nvGrpSpPr>
          <p:cNvPr id="472095" name="Group 31">
            <a:extLst>
              <a:ext uri="{FF2B5EF4-FFF2-40B4-BE49-F238E27FC236}">
                <a16:creationId xmlns:a16="http://schemas.microsoft.com/office/drawing/2014/main" id="{91A42DC7-9DD8-3441-BC27-C8B2A8F53B98}"/>
              </a:ext>
            </a:extLst>
          </p:cNvPr>
          <p:cNvGrpSpPr>
            <a:grpSpLocks/>
          </p:cNvGrpSpPr>
          <p:nvPr/>
        </p:nvGrpSpPr>
        <p:grpSpPr bwMode="auto">
          <a:xfrm>
            <a:off x="1168400" y="1841500"/>
            <a:ext cx="7670800" cy="4124325"/>
            <a:chOff x="693" y="1160"/>
            <a:chExt cx="5181" cy="2794"/>
          </a:xfrm>
        </p:grpSpPr>
        <p:sp>
          <p:nvSpPr>
            <p:cNvPr id="472069" name="Rectangle 5">
              <a:extLst>
                <a:ext uri="{FF2B5EF4-FFF2-40B4-BE49-F238E27FC236}">
                  <a16:creationId xmlns:a16="http://schemas.microsoft.com/office/drawing/2014/main" id="{D8112324-43D0-0848-B0C5-4148477072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6" y="1996"/>
              <a:ext cx="1968" cy="77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70" name="Rectangle 6">
              <a:extLst>
                <a:ext uri="{FF2B5EF4-FFF2-40B4-BE49-F238E27FC236}">
                  <a16:creationId xmlns:a16="http://schemas.microsoft.com/office/drawing/2014/main" id="{C3292954-CA89-B94F-9AA5-8C007EFECB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7" y="2031"/>
              <a:ext cx="1105" cy="8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altLang="en-US" b="1"/>
                <a:t>Aggregate</a:t>
              </a:r>
            </a:p>
            <a:p>
              <a:pPr algn="ctr"/>
              <a:r>
                <a:rPr lang="en-US" altLang="en-US" b="1"/>
                <a:t>Production</a:t>
              </a:r>
            </a:p>
            <a:p>
              <a:pPr algn="ctr"/>
              <a:r>
                <a:rPr lang="en-US" altLang="en-US" b="1"/>
                <a:t>Planning</a:t>
              </a:r>
              <a:endParaRPr lang="en-US" altLang="en-US">
                <a:solidFill>
                  <a:schemeClr val="bg2"/>
                </a:solidFill>
              </a:endParaRPr>
            </a:p>
          </p:txBody>
        </p:sp>
        <p:sp>
          <p:nvSpPr>
            <p:cNvPr id="472071" name="Rectangle 7">
              <a:extLst>
                <a:ext uri="{FF2B5EF4-FFF2-40B4-BE49-F238E27FC236}">
                  <a16:creationId xmlns:a16="http://schemas.microsoft.com/office/drawing/2014/main" id="{56126B79-F8FF-2E4F-9750-8697265B20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14" y="1160"/>
              <a:ext cx="789" cy="4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altLang="en-US" sz="2000"/>
                <a:t>Company</a:t>
              </a:r>
            </a:p>
            <a:p>
              <a:pPr algn="ctr"/>
              <a:r>
                <a:rPr lang="en-US" altLang="en-US" sz="2000"/>
                <a:t>Policies</a:t>
              </a:r>
            </a:p>
          </p:txBody>
        </p:sp>
        <p:sp>
          <p:nvSpPr>
            <p:cNvPr id="472072" name="Rectangle 8">
              <a:extLst>
                <a:ext uri="{FF2B5EF4-FFF2-40B4-BE49-F238E27FC236}">
                  <a16:creationId xmlns:a16="http://schemas.microsoft.com/office/drawing/2014/main" id="{A542C13B-710F-CA43-8636-45EE86A2A6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99" y="1904"/>
              <a:ext cx="901" cy="4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altLang="en-US" sz="2000"/>
                <a:t>Financial</a:t>
              </a:r>
            </a:p>
            <a:p>
              <a:pPr algn="ctr"/>
              <a:r>
                <a:rPr lang="en-US" altLang="en-US" sz="2000"/>
                <a:t>Constraints</a:t>
              </a:r>
            </a:p>
          </p:txBody>
        </p:sp>
        <p:sp>
          <p:nvSpPr>
            <p:cNvPr id="472073" name="Rectangle 9">
              <a:extLst>
                <a:ext uri="{FF2B5EF4-FFF2-40B4-BE49-F238E27FC236}">
                  <a16:creationId xmlns:a16="http://schemas.microsoft.com/office/drawing/2014/main" id="{FE5DEBC8-717D-1942-93D0-9AAA846878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6" y="1160"/>
              <a:ext cx="855" cy="4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altLang="en-US" sz="2000"/>
                <a:t>Strategic</a:t>
              </a:r>
            </a:p>
            <a:p>
              <a:pPr algn="ctr"/>
              <a:r>
                <a:rPr lang="en-US" altLang="en-US" sz="2000"/>
                <a:t>Objectives</a:t>
              </a:r>
            </a:p>
          </p:txBody>
        </p:sp>
        <p:sp>
          <p:nvSpPr>
            <p:cNvPr id="472074" name="Rectangle 10">
              <a:extLst>
                <a:ext uri="{FF2B5EF4-FFF2-40B4-BE49-F238E27FC236}">
                  <a16:creationId xmlns:a16="http://schemas.microsoft.com/office/drawing/2014/main" id="{1F7E1DB7-F535-A74D-A866-9784D917E1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76" y="3068"/>
              <a:ext cx="1198" cy="8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altLang="en-US" sz="2000"/>
                <a:t>Units or dollars</a:t>
              </a:r>
            </a:p>
            <a:p>
              <a:pPr algn="ctr"/>
              <a:r>
                <a:rPr lang="en-US" altLang="en-US" sz="2000"/>
                <a:t>subcontracted,</a:t>
              </a:r>
            </a:p>
            <a:p>
              <a:pPr algn="ctr"/>
              <a:r>
                <a:rPr lang="en-US" altLang="en-US" sz="2000"/>
                <a:t>backordered, or</a:t>
              </a:r>
            </a:p>
            <a:p>
              <a:pPr algn="ctr"/>
              <a:r>
                <a:rPr lang="en-US" altLang="en-US" sz="2000"/>
                <a:t>lost</a:t>
              </a:r>
            </a:p>
          </p:txBody>
        </p:sp>
        <p:sp>
          <p:nvSpPr>
            <p:cNvPr id="472075" name="Line 11">
              <a:extLst>
                <a:ext uri="{FF2B5EF4-FFF2-40B4-BE49-F238E27FC236}">
                  <a16:creationId xmlns:a16="http://schemas.microsoft.com/office/drawing/2014/main" id="{9F85363D-90BA-0C47-B0E4-18B3C8DB8B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08" y="1625"/>
              <a:ext cx="511" cy="27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76" name="Line 12">
              <a:extLst>
                <a:ext uri="{FF2B5EF4-FFF2-40B4-BE49-F238E27FC236}">
                  <a16:creationId xmlns:a16="http://schemas.microsoft.com/office/drawing/2014/main" id="{F4277687-7839-F24D-BEF1-6703348F02F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0" y="1577"/>
              <a:ext cx="0" cy="3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77" name="Line 13">
              <a:extLst>
                <a:ext uri="{FF2B5EF4-FFF2-40B4-BE49-F238E27FC236}">
                  <a16:creationId xmlns:a16="http://schemas.microsoft.com/office/drawing/2014/main" id="{F1717B09-E1DC-874F-A921-F08F627DAE1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118" y="1685"/>
              <a:ext cx="371" cy="23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78" name="Line 14">
              <a:extLst>
                <a:ext uri="{FF2B5EF4-FFF2-40B4-BE49-F238E27FC236}">
                  <a16:creationId xmlns:a16="http://schemas.microsoft.com/office/drawing/2014/main" id="{4685EA81-B65D-504A-BAC1-56C4D465024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39" y="2124"/>
              <a:ext cx="56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79" name="Line 15">
              <a:extLst>
                <a:ext uri="{FF2B5EF4-FFF2-40B4-BE49-F238E27FC236}">
                  <a16:creationId xmlns:a16="http://schemas.microsoft.com/office/drawing/2014/main" id="{B643097F-E989-5346-883F-7902A933D23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09" y="2124"/>
              <a:ext cx="4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80" name="Line 16">
              <a:extLst>
                <a:ext uri="{FF2B5EF4-FFF2-40B4-BE49-F238E27FC236}">
                  <a16:creationId xmlns:a16="http://schemas.microsoft.com/office/drawing/2014/main" id="{7468A20B-685A-1545-9D63-7A56F0DD4AB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571" y="2885"/>
              <a:ext cx="267" cy="3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81" name="Line 17">
              <a:extLst>
                <a:ext uri="{FF2B5EF4-FFF2-40B4-BE49-F238E27FC236}">
                  <a16:creationId xmlns:a16="http://schemas.microsoft.com/office/drawing/2014/main" id="{C21D605A-1939-144A-B723-E89C138A9D3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56" y="2825"/>
              <a:ext cx="355" cy="23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82" name="Rectangle 18">
              <a:extLst>
                <a:ext uri="{FF2B5EF4-FFF2-40B4-BE49-F238E27FC236}">
                  <a16:creationId xmlns:a16="http://schemas.microsoft.com/office/drawing/2014/main" id="{50C8D078-D619-D540-AE50-2C3EB50A22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3" y="1160"/>
              <a:ext cx="901" cy="4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altLang="en-US" sz="2000"/>
                <a:t>Capacity</a:t>
              </a:r>
            </a:p>
            <a:p>
              <a:pPr algn="ctr"/>
              <a:r>
                <a:rPr lang="en-US" altLang="en-US" sz="2000"/>
                <a:t>Constraints</a:t>
              </a:r>
            </a:p>
          </p:txBody>
        </p:sp>
        <p:sp>
          <p:nvSpPr>
            <p:cNvPr id="472083" name="Rectangle 19">
              <a:extLst>
                <a:ext uri="{FF2B5EF4-FFF2-40B4-BE49-F238E27FC236}">
                  <a16:creationId xmlns:a16="http://schemas.microsoft.com/office/drawing/2014/main" id="{C6DCB931-9AE0-8B4B-83EE-9A5A3A535B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1" y="2936"/>
              <a:ext cx="864" cy="4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altLang="en-US" sz="2000"/>
                <a:t>Size of</a:t>
              </a:r>
            </a:p>
            <a:p>
              <a:pPr algn="ctr"/>
              <a:r>
                <a:rPr lang="en-US" altLang="en-US" sz="2000"/>
                <a:t>Workforce</a:t>
              </a:r>
            </a:p>
          </p:txBody>
        </p:sp>
        <p:sp>
          <p:nvSpPr>
            <p:cNvPr id="472084" name="Rectangle 20">
              <a:extLst>
                <a:ext uri="{FF2B5EF4-FFF2-40B4-BE49-F238E27FC236}">
                  <a16:creationId xmlns:a16="http://schemas.microsoft.com/office/drawing/2014/main" id="{EC768510-C849-7649-A28D-94FC4F0B9D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9" y="3247"/>
              <a:ext cx="1058" cy="6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altLang="en-US" sz="2000"/>
                <a:t>Production</a:t>
              </a:r>
            </a:p>
            <a:p>
              <a:pPr algn="ctr"/>
              <a:r>
                <a:rPr lang="en-US" altLang="en-US" sz="2000"/>
                <a:t>per month</a:t>
              </a:r>
            </a:p>
            <a:p>
              <a:pPr algn="ctr"/>
              <a:r>
                <a:rPr lang="en-US" altLang="en-US" sz="2000"/>
                <a:t>(in units or $)</a:t>
              </a:r>
            </a:p>
          </p:txBody>
        </p:sp>
        <p:sp>
          <p:nvSpPr>
            <p:cNvPr id="472085" name="Rectangle 21">
              <a:extLst>
                <a:ext uri="{FF2B5EF4-FFF2-40B4-BE49-F238E27FC236}">
                  <a16:creationId xmlns:a16="http://schemas.microsoft.com/office/drawing/2014/main" id="{98DAE977-8401-D54A-B8B7-0FB9DC2402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10" y="3284"/>
              <a:ext cx="788" cy="4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altLang="en-US" sz="2000"/>
                <a:t>Inventory</a:t>
              </a:r>
            </a:p>
            <a:p>
              <a:pPr algn="ctr"/>
              <a:r>
                <a:rPr lang="en-US" altLang="en-US" sz="2000"/>
                <a:t>Levels</a:t>
              </a:r>
            </a:p>
          </p:txBody>
        </p:sp>
        <p:sp>
          <p:nvSpPr>
            <p:cNvPr id="472086" name="Rectangle 22">
              <a:extLst>
                <a:ext uri="{FF2B5EF4-FFF2-40B4-BE49-F238E27FC236}">
                  <a16:creationId xmlns:a16="http://schemas.microsoft.com/office/drawing/2014/main" id="{0650D5A5-FDA8-8843-BCBE-0B55C7AB91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3" y="1892"/>
              <a:ext cx="769" cy="4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altLang="en-US" sz="2000"/>
                <a:t>Demand</a:t>
              </a:r>
            </a:p>
            <a:p>
              <a:pPr algn="ctr"/>
              <a:r>
                <a:rPr lang="en-US" altLang="en-US" sz="2000"/>
                <a:t>Forecasts</a:t>
              </a:r>
            </a:p>
          </p:txBody>
        </p:sp>
        <p:sp>
          <p:nvSpPr>
            <p:cNvPr id="472087" name="Line 23">
              <a:extLst>
                <a:ext uri="{FF2B5EF4-FFF2-40B4-BE49-F238E27FC236}">
                  <a16:creationId xmlns:a16="http://schemas.microsoft.com/office/drawing/2014/main" id="{A7077800-12D4-5A47-892F-09AF49EF9C2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13" y="2825"/>
              <a:ext cx="371" cy="23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88" name="Line 24">
              <a:extLst>
                <a:ext uri="{FF2B5EF4-FFF2-40B4-BE49-F238E27FC236}">
                  <a16:creationId xmlns:a16="http://schemas.microsoft.com/office/drawing/2014/main" id="{DF6AC44C-28D6-1046-BEDD-41D35BC0A3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33" y="2885"/>
              <a:ext cx="251" cy="3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2884" name="Rectangle 4">
            <a:extLst>
              <a:ext uri="{FF2B5EF4-FFF2-40B4-BE49-F238E27FC236}">
                <a16:creationId xmlns:a16="http://schemas.microsoft.com/office/drawing/2014/main" id="{56FDCEE1-DD7B-EA46-BF1B-9E2D0EFB6E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Flexible Resources</a:t>
            </a:r>
          </a:p>
        </p:txBody>
      </p:sp>
      <p:sp>
        <p:nvSpPr>
          <p:cNvPr id="762885" name="Rectangle 5">
            <a:extLst>
              <a:ext uri="{FF2B5EF4-FFF2-40B4-BE49-F238E27FC236}">
                <a16:creationId xmlns:a16="http://schemas.microsoft.com/office/drawing/2014/main" id="{1E336624-B46E-BB43-A12E-A193DBF677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028825"/>
            <a:ext cx="8132763" cy="4371975"/>
          </a:xfrm>
          <a:noFill/>
          <a:ln/>
        </p:spPr>
        <p:txBody>
          <a:bodyPr lIns="90487" tIns="44450" rIns="90487" bIns="44450"/>
          <a:lstStyle/>
          <a:p>
            <a:pPr marL="457200" indent="-457200" defTabSz="914400"/>
            <a:r>
              <a:rPr lang="en-US" altLang="en-US"/>
              <a:t>Multifunctional workers</a:t>
            </a:r>
          </a:p>
          <a:p>
            <a:pPr marL="457200" indent="-457200" defTabSz="914400">
              <a:buFontTx/>
              <a:buNone/>
            </a:pPr>
            <a:endParaRPr lang="en-US" altLang="en-US"/>
          </a:p>
          <a:p>
            <a:pPr marL="457200" indent="-457200" defTabSz="914400"/>
            <a:r>
              <a:rPr lang="en-US" altLang="en-US"/>
              <a:t>General purpose machines</a:t>
            </a:r>
          </a:p>
          <a:p>
            <a:pPr marL="457200" indent="-457200" defTabSz="914400">
              <a:buFontTx/>
              <a:buNone/>
            </a:pPr>
            <a:endParaRPr lang="en-US" altLang="en-US"/>
          </a:p>
          <a:p>
            <a:pPr marL="457200" indent="-457200" defTabSz="914400"/>
            <a:r>
              <a:rPr lang="en-US" altLang="en-US"/>
              <a:t>Study operators &amp; improve operations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3124" name="Rectangle 4">
            <a:extLst>
              <a:ext uri="{FF2B5EF4-FFF2-40B4-BE49-F238E27FC236}">
                <a16:creationId xmlns:a16="http://schemas.microsoft.com/office/drawing/2014/main" id="{38AEB6AF-52CD-FC4C-871E-AC0E8FBB6B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>
                <a:solidFill>
                  <a:schemeClr val="tx1"/>
                </a:solidFill>
              </a:rPr>
              <a:t>Kanban Production Control System</a:t>
            </a:r>
          </a:p>
        </p:txBody>
      </p:sp>
      <p:sp>
        <p:nvSpPr>
          <p:cNvPr id="773125" name="Rectangle 5">
            <a:extLst>
              <a:ext uri="{FF2B5EF4-FFF2-40B4-BE49-F238E27FC236}">
                <a16:creationId xmlns:a16="http://schemas.microsoft.com/office/drawing/2014/main" id="{E895812E-F185-5D47-9811-E9E9E1875F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87" tIns="44450" rIns="90487" bIns="44450"/>
          <a:lstStyle/>
          <a:p>
            <a:pPr marL="457200" indent="-457200" defTabSz="914400"/>
            <a:r>
              <a:rPr lang="en-US" altLang="en-US"/>
              <a:t>A </a:t>
            </a:r>
            <a:r>
              <a:rPr lang="en-US" altLang="en-US" i="1"/>
              <a:t>kanban</a:t>
            </a:r>
            <a:r>
              <a:rPr lang="en-US" altLang="en-US"/>
              <a:t> is a card that indicates a standard quantity of production</a:t>
            </a:r>
          </a:p>
          <a:p>
            <a:pPr marL="457200" indent="-457200" defTabSz="914400">
              <a:lnSpc>
                <a:spcPct val="40000"/>
              </a:lnSpc>
              <a:buFontTx/>
              <a:buNone/>
            </a:pPr>
            <a:endParaRPr lang="en-US" altLang="en-US"/>
          </a:p>
          <a:p>
            <a:pPr marL="457200" indent="-457200" defTabSz="914400"/>
            <a:r>
              <a:rPr lang="en-US" altLang="en-US"/>
              <a:t>Kanbans maintain the discipline of pull production</a:t>
            </a:r>
          </a:p>
          <a:p>
            <a:pPr marL="1085850" lvl="1" indent="-285750" defTabSz="914400"/>
            <a:r>
              <a:rPr lang="en-US" altLang="en-US" i="1"/>
              <a:t> - </a:t>
            </a:r>
            <a:r>
              <a:rPr lang="en-US" altLang="en-US"/>
              <a:t>A</a:t>
            </a:r>
            <a:r>
              <a:rPr lang="en-US" altLang="en-US" i="1"/>
              <a:t> production kanban</a:t>
            </a:r>
            <a:r>
              <a:rPr lang="en-US" altLang="en-US"/>
              <a:t> authorizes production</a:t>
            </a:r>
          </a:p>
          <a:p>
            <a:pPr marL="1085850" lvl="1" indent="-285750" defTabSz="914400"/>
            <a:r>
              <a:rPr lang="en-US" altLang="en-US" i="1"/>
              <a:t> - </a:t>
            </a:r>
            <a:r>
              <a:rPr lang="en-US" altLang="en-US"/>
              <a:t>A</a:t>
            </a:r>
            <a:r>
              <a:rPr lang="en-US" altLang="en-US" i="1"/>
              <a:t> withdrawal kanban</a:t>
            </a:r>
            <a:r>
              <a:rPr lang="en-US" altLang="en-US"/>
              <a:t> authorizes the movement of goods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172" name="Rectangle 4">
            <a:extLst>
              <a:ext uri="{FF2B5EF4-FFF2-40B4-BE49-F238E27FC236}">
                <a16:creationId xmlns:a16="http://schemas.microsoft.com/office/drawing/2014/main" id="{59CDA0A7-CD68-AF40-904B-D859C090EF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A Sample Kanban</a:t>
            </a:r>
          </a:p>
        </p:txBody>
      </p:sp>
      <p:grpSp>
        <p:nvGrpSpPr>
          <p:cNvPr id="775186" name="Group 18">
            <a:extLst>
              <a:ext uri="{FF2B5EF4-FFF2-40B4-BE49-F238E27FC236}">
                <a16:creationId xmlns:a16="http://schemas.microsoft.com/office/drawing/2014/main" id="{476761A4-1BF0-734E-820B-FFAA06A36569}"/>
              </a:ext>
            </a:extLst>
          </p:cNvPr>
          <p:cNvGrpSpPr>
            <a:grpSpLocks/>
          </p:cNvGrpSpPr>
          <p:nvPr/>
        </p:nvGrpSpPr>
        <p:grpSpPr bwMode="auto">
          <a:xfrm>
            <a:off x="1635125" y="2470150"/>
            <a:ext cx="6696075" cy="2940050"/>
            <a:chOff x="1030" y="1220"/>
            <a:chExt cx="4218" cy="1852"/>
          </a:xfrm>
        </p:grpSpPr>
        <p:sp>
          <p:nvSpPr>
            <p:cNvPr id="775173" name="Rectangle 5">
              <a:extLst>
                <a:ext uri="{FF2B5EF4-FFF2-40B4-BE49-F238E27FC236}">
                  <a16:creationId xmlns:a16="http://schemas.microsoft.com/office/drawing/2014/main" id="{31E3FCA8-C62C-ED41-9D3F-83C62B76C8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4" y="1256"/>
              <a:ext cx="4204" cy="1816"/>
            </a:xfrm>
            <a:prstGeom prst="rect">
              <a:avLst/>
            </a:prstGeom>
            <a:solidFill>
              <a:srgbClr val="C8FEC8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5174" name="Rectangle 6">
              <a:extLst>
                <a:ext uri="{FF2B5EF4-FFF2-40B4-BE49-F238E27FC236}">
                  <a16:creationId xmlns:a16="http://schemas.microsoft.com/office/drawing/2014/main" id="{6466184A-2142-564E-AE12-B163EF42D9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4" y="2500"/>
              <a:ext cx="1084" cy="472"/>
            </a:xfrm>
            <a:prstGeom prst="rect">
              <a:avLst/>
            </a:prstGeom>
            <a:solidFill>
              <a:srgbClr val="618FFD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5175" name="Rectangle 7">
              <a:extLst>
                <a:ext uri="{FF2B5EF4-FFF2-40B4-BE49-F238E27FC236}">
                  <a16:creationId xmlns:a16="http://schemas.microsoft.com/office/drawing/2014/main" id="{5A2B6EF2-A3A6-504D-BC46-47FEF8B34A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64" y="2500"/>
              <a:ext cx="1084" cy="472"/>
            </a:xfrm>
            <a:prstGeom prst="rect">
              <a:avLst/>
            </a:prstGeom>
            <a:solidFill>
              <a:srgbClr val="FCFEB9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5176" name="Rectangle 8">
              <a:extLst>
                <a:ext uri="{FF2B5EF4-FFF2-40B4-BE49-F238E27FC236}">
                  <a16:creationId xmlns:a16="http://schemas.microsoft.com/office/drawing/2014/main" id="{55C2531B-6D13-EA44-8E40-34BE148D23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0" y="2516"/>
              <a:ext cx="806" cy="4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altLang="en-US" sz="2000">
                  <a:solidFill>
                    <a:schemeClr val="bg2"/>
                  </a:solidFill>
                </a:rPr>
                <a:t>Machining</a:t>
              </a:r>
            </a:p>
            <a:p>
              <a:pPr algn="ctr"/>
              <a:r>
                <a:rPr lang="en-US" altLang="en-US" sz="2000">
                  <a:solidFill>
                    <a:schemeClr val="bg2"/>
                  </a:solidFill>
                </a:rPr>
                <a:t>M-2</a:t>
              </a:r>
            </a:p>
          </p:txBody>
        </p:sp>
        <p:sp>
          <p:nvSpPr>
            <p:cNvPr id="775177" name="Rectangle 9">
              <a:extLst>
                <a:ext uri="{FF2B5EF4-FFF2-40B4-BE49-F238E27FC236}">
                  <a16:creationId xmlns:a16="http://schemas.microsoft.com/office/drawing/2014/main" id="{E3EE7A4A-4E77-2146-9CBD-E1C7FD8AE6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2" y="2487"/>
              <a:ext cx="997" cy="4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>
              <a:spAutoFit/>
            </a:bodyPr>
            <a:lstStyle/>
            <a:p>
              <a:pPr algn="ctr"/>
              <a:r>
                <a:rPr lang="en-US" altLang="en-US" sz="2000">
                  <a:solidFill>
                    <a:schemeClr val="bg2"/>
                  </a:solidFill>
                </a:rPr>
                <a:t>Assembly</a:t>
              </a:r>
            </a:p>
            <a:p>
              <a:pPr algn="ctr"/>
              <a:r>
                <a:rPr lang="en-US" altLang="en-US" sz="2000">
                  <a:solidFill>
                    <a:schemeClr val="bg2"/>
                  </a:solidFill>
                </a:rPr>
                <a:t>A-4</a:t>
              </a:r>
            </a:p>
          </p:txBody>
        </p:sp>
        <p:sp>
          <p:nvSpPr>
            <p:cNvPr id="775178" name="Rectangle 10">
              <a:extLst>
                <a:ext uri="{FF2B5EF4-FFF2-40B4-BE49-F238E27FC236}">
                  <a16:creationId xmlns:a16="http://schemas.microsoft.com/office/drawing/2014/main" id="{4B685A63-D4BD-CF4F-ABD3-124AC7AB01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2" y="1220"/>
              <a:ext cx="1599" cy="4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000">
                  <a:solidFill>
                    <a:schemeClr val="bg2"/>
                  </a:solidFill>
                </a:rPr>
                <a:t>Part no.:        7412</a:t>
              </a:r>
            </a:p>
            <a:p>
              <a:r>
                <a:rPr lang="en-US" altLang="en-US" sz="2000">
                  <a:solidFill>
                    <a:schemeClr val="bg2"/>
                  </a:solidFill>
                </a:rPr>
                <a:t>Description:  Slip rings</a:t>
              </a:r>
            </a:p>
          </p:txBody>
        </p:sp>
        <p:sp>
          <p:nvSpPr>
            <p:cNvPr id="775179" name="Line 11">
              <a:extLst>
                <a:ext uri="{FF2B5EF4-FFF2-40B4-BE49-F238E27FC236}">
                  <a16:creationId xmlns:a16="http://schemas.microsoft.com/office/drawing/2014/main" id="{53E56932-3409-A046-94C4-9F48FF3D2DE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97" y="1680"/>
              <a:ext cx="2903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5180" name="Rectangle 12">
              <a:extLst>
                <a:ext uri="{FF2B5EF4-FFF2-40B4-BE49-F238E27FC236}">
                  <a16:creationId xmlns:a16="http://schemas.microsoft.com/office/drawing/2014/main" id="{38A11722-A37F-2A48-BBCE-925A5E2524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0" y="2276"/>
              <a:ext cx="544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000">
                  <a:solidFill>
                    <a:schemeClr val="bg2"/>
                  </a:solidFill>
                </a:rPr>
                <a:t>From :</a:t>
              </a:r>
            </a:p>
          </p:txBody>
        </p:sp>
        <p:sp>
          <p:nvSpPr>
            <p:cNvPr id="775181" name="Rectangle 13">
              <a:extLst>
                <a:ext uri="{FF2B5EF4-FFF2-40B4-BE49-F238E27FC236}">
                  <a16:creationId xmlns:a16="http://schemas.microsoft.com/office/drawing/2014/main" id="{F6503D76-A03A-DB48-992C-3529420184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4" y="2276"/>
              <a:ext cx="336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000">
                  <a:solidFill>
                    <a:schemeClr val="bg2"/>
                  </a:solidFill>
                </a:rPr>
                <a:t>To:</a:t>
              </a:r>
            </a:p>
          </p:txBody>
        </p:sp>
        <p:sp>
          <p:nvSpPr>
            <p:cNvPr id="775182" name="Rectangle 14">
              <a:extLst>
                <a:ext uri="{FF2B5EF4-FFF2-40B4-BE49-F238E27FC236}">
                  <a16:creationId xmlns:a16="http://schemas.microsoft.com/office/drawing/2014/main" id="{24916675-1DB2-CA4F-8050-3B31BFC824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82" y="1892"/>
              <a:ext cx="1322" cy="10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000">
                  <a:solidFill>
                    <a:schemeClr val="bg2"/>
                  </a:solidFill>
                </a:rPr>
                <a:t>Box capacity     25</a:t>
              </a:r>
            </a:p>
            <a:p>
              <a:endParaRPr lang="en-US" altLang="en-US" sz="2000">
                <a:solidFill>
                  <a:schemeClr val="bg2"/>
                </a:solidFill>
              </a:endParaRPr>
            </a:p>
            <a:p>
              <a:r>
                <a:rPr lang="en-US" altLang="en-US" sz="2000">
                  <a:solidFill>
                    <a:schemeClr val="bg2"/>
                  </a:solidFill>
                </a:rPr>
                <a:t>Box Type           A</a:t>
              </a:r>
            </a:p>
            <a:p>
              <a:endParaRPr lang="en-US" altLang="en-US" sz="2000">
                <a:solidFill>
                  <a:schemeClr val="bg2"/>
                </a:solidFill>
              </a:endParaRPr>
            </a:p>
            <a:p>
              <a:r>
                <a:rPr lang="en-US" altLang="en-US" sz="2000">
                  <a:solidFill>
                    <a:schemeClr val="bg2"/>
                  </a:solidFill>
                </a:rPr>
                <a:t>Issue No.          3/5</a:t>
              </a:r>
            </a:p>
          </p:txBody>
        </p:sp>
        <p:sp>
          <p:nvSpPr>
            <p:cNvPr id="775183" name="Line 15">
              <a:extLst>
                <a:ext uri="{FF2B5EF4-FFF2-40B4-BE49-F238E27FC236}">
                  <a16:creationId xmlns:a16="http://schemas.microsoft.com/office/drawing/2014/main" id="{BFFCDB63-AB54-E548-BDF4-34F62951C2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93" y="2112"/>
              <a:ext cx="355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5184" name="Line 16">
              <a:extLst>
                <a:ext uri="{FF2B5EF4-FFF2-40B4-BE49-F238E27FC236}">
                  <a16:creationId xmlns:a16="http://schemas.microsoft.com/office/drawing/2014/main" id="{71949111-5493-0D4B-AEEF-006350F446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93" y="2880"/>
              <a:ext cx="355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5185" name="Line 17">
              <a:extLst>
                <a:ext uri="{FF2B5EF4-FFF2-40B4-BE49-F238E27FC236}">
                  <a16:creationId xmlns:a16="http://schemas.microsoft.com/office/drawing/2014/main" id="{EE4CDDDB-B050-C145-A8BD-2EC387D6382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93" y="2496"/>
              <a:ext cx="355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220" name="Rectangle 4">
            <a:extLst>
              <a:ext uri="{FF2B5EF4-FFF2-40B4-BE49-F238E27FC236}">
                <a16:creationId xmlns:a16="http://schemas.microsoft.com/office/drawing/2014/main" id="{940CCE36-DEEC-0C4D-8EC5-9DEC56EE6A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The Origin Of Kanban</a:t>
            </a:r>
          </a:p>
        </p:txBody>
      </p:sp>
      <p:sp>
        <p:nvSpPr>
          <p:cNvPr id="777221" name="Freeform 5">
            <a:extLst>
              <a:ext uri="{FF2B5EF4-FFF2-40B4-BE49-F238E27FC236}">
                <a16:creationId xmlns:a16="http://schemas.microsoft.com/office/drawing/2014/main" id="{C0B37116-677B-994A-89E2-06E6B5718532}"/>
              </a:ext>
            </a:extLst>
          </p:cNvPr>
          <p:cNvSpPr>
            <a:spLocks/>
          </p:cNvSpPr>
          <p:nvPr/>
        </p:nvSpPr>
        <p:spPr bwMode="auto">
          <a:xfrm>
            <a:off x="1270000" y="3070225"/>
            <a:ext cx="1570038" cy="1296988"/>
          </a:xfrm>
          <a:custGeom>
            <a:avLst/>
            <a:gdLst>
              <a:gd name="T0" fmla="*/ 0 w 913"/>
              <a:gd name="T1" fmla="*/ 0 h 817"/>
              <a:gd name="T2" fmla="*/ 0 w 913"/>
              <a:gd name="T3" fmla="*/ 816 h 817"/>
              <a:gd name="T4" fmla="*/ 912 w 913"/>
              <a:gd name="T5" fmla="*/ 816 h 817"/>
              <a:gd name="T6" fmla="*/ 912 w 913"/>
              <a:gd name="T7" fmla="*/ 0 h 8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13" h="817">
                <a:moveTo>
                  <a:pt x="0" y="0"/>
                </a:moveTo>
                <a:lnTo>
                  <a:pt x="0" y="816"/>
                </a:lnTo>
                <a:lnTo>
                  <a:pt x="912" y="816"/>
                </a:lnTo>
                <a:lnTo>
                  <a:pt x="912" y="0"/>
                </a:lnTo>
              </a:path>
            </a:pathLst>
          </a:custGeom>
          <a:noFill/>
          <a:ln w="12700" cap="rnd" cmpd="sng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7222" name="Rectangle 6">
            <a:extLst>
              <a:ext uri="{FF2B5EF4-FFF2-40B4-BE49-F238E27FC236}">
                <a16:creationId xmlns:a16="http://schemas.microsoft.com/office/drawing/2014/main" id="{E578A2DA-F1C4-1D46-B454-74B99F4C4D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6350" y="3228975"/>
            <a:ext cx="1555750" cy="11303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77223" name="Rectangle 7">
            <a:extLst>
              <a:ext uri="{FF2B5EF4-FFF2-40B4-BE49-F238E27FC236}">
                <a16:creationId xmlns:a16="http://schemas.microsoft.com/office/drawing/2014/main" id="{8104A776-7DC3-0944-910A-FFC560CF24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4219575"/>
            <a:ext cx="977900" cy="139700"/>
          </a:xfrm>
          <a:prstGeom prst="rect">
            <a:avLst/>
          </a:prstGeom>
          <a:solidFill>
            <a:schemeClr val="tx2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77224" name="Rectangle 8">
            <a:extLst>
              <a:ext uri="{FF2B5EF4-FFF2-40B4-BE49-F238E27FC236}">
                <a16:creationId xmlns:a16="http://schemas.microsoft.com/office/drawing/2014/main" id="{29280676-C03B-EF4C-856A-53ECED0B26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7575" y="4649788"/>
            <a:ext cx="2874963" cy="912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sz="1800"/>
              <a:t>Q = order quantity</a:t>
            </a:r>
          </a:p>
          <a:p>
            <a:r>
              <a:rPr lang="en-US" altLang="en-US" sz="1800"/>
              <a:t>R = reorder point</a:t>
            </a:r>
          </a:p>
          <a:p>
            <a:r>
              <a:rPr lang="en-US" altLang="en-US" sz="1800"/>
              <a:t>    = demand during lead time</a:t>
            </a:r>
          </a:p>
        </p:txBody>
      </p:sp>
      <p:sp>
        <p:nvSpPr>
          <p:cNvPr id="777225" name="Rectangle 9">
            <a:extLst>
              <a:ext uri="{FF2B5EF4-FFF2-40B4-BE49-F238E27FC236}">
                <a16:creationId xmlns:a16="http://schemas.microsoft.com/office/drawing/2014/main" id="{E4FE687B-9B82-D642-AF29-5575F56CB9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1775" y="2819400"/>
            <a:ext cx="68262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sz="1800"/>
              <a:t>Bin 1</a:t>
            </a:r>
          </a:p>
        </p:txBody>
      </p:sp>
      <p:sp>
        <p:nvSpPr>
          <p:cNvPr id="777226" name="Rectangle 10">
            <a:extLst>
              <a:ext uri="{FF2B5EF4-FFF2-40B4-BE49-F238E27FC236}">
                <a16:creationId xmlns:a16="http://schemas.microsoft.com/office/drawing/2014/main" id="{8BC1496B-FEA7-DA47-875A-3062B2CDBB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0625" y="2819400"/>
            <a:ext cx="68262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sz="1800"/>
              <a:t>Bin 2</a:t>
            </a:r>
          </a:p>
        </p:txBody>
      </p:sp>
      <p:sp>
        <p:nvSpPr>
          <p:cNvPr id="777227" name="Rectangle 11">
            <a:extLst>
              <a:ext uri="{FF2B5EF4-FFF2-40B4-BE49-F238E27FC236}">
                <a16:creationId xmlns:a16="http://schemas.microsoft.com/office/drawing/2014/main" id="{66A0D995-8571-6940-B857-8F3F0816AF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4325" y="3505200"/>
            <a:ext cx="6889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sz="1800">
                <a:solidFill>
                  <a:schemeClr val="bg2"/>
                </a:solidFill>
              </a:rPr>
              <a:t>Q - R</a:t>
            </a:r>
          </a:p>
        </p:txBody>
      </p:sp>
      <p:sp>
        <p:nvSpPr>
          <p:cNvPr id="777228" name="Line 12">
            <a:extLst>
              <a:ext uri="{FF2B5EF4-FFF2-40B4-BE49-F238E27FC236}">
                <a16:creationId xmlns:a16="http://schemas.microsoft.com/office/drawing/2014/main" id="{F5696E61-8DE3-2E43-84B6-1297ADA8F3A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00200" y="4343400"/>
            <a:ext cx="228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77229" name="Group 13">
            <a:extLst>
              <a:ext uri="{FF2B5EF4-FFF2-40B4-BE49-F238E27FC236}">
                <a16:creationId xmlns:a16="http://schemas.microsoft.com/office/drawing/2014/main" id="{6B926679-13CA-B74F-BDB0-6E94B51C17E0}"/>
              </a:ext>
            </a:extLst>
          </p:cNvPr>
          <p:cNvGrpSpPr>
            <a:grpSpLocks/>
          </p:cNvGrpSpPr>
          <p:nvPr/>
        </p:nvGrpSpPr>
        <p:grpSpPr bwMode="auto">
          <a:xfrm>
            <a:off x="3333750" y="3375025"/>
            <a:ext cx="1570038" cy="992188"/>
            <a:chOff x="1920" y="1824"/>
            <a:chExt cx="913" cy="625"/>
          </a:xfrm>
        </p:grpSpPr>
        <p:sp>
          <p:nvSpPr>
            <p:cNvPr id="777230" name="Freeform 14">
              <a:extLst>
                <a:ext uri="{FF2B5EF4-FFF2-40B4-BE49-F238E27FC236}">
                  <a16:creationId xmlns:a16="http://schemas.microsoft.com/office/drawing/2014/main" id="{D61EB23D-8558-DF4A-9EE9-5A2AF9BA280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20" y="1824"/>
              <a:ext cx="913" cy="625"/>
            </a:xfrm>
            <a:custGeom>
              <a:avLst/>
              <a:gdLst>
                <a:gd name="T0" fmla="*/ 0 w 913"/>
                <a:gd name="T1" fmla="*/ 0 h 625"/>
                <a:gd name="T2" fmla="*/ 0 w 913"/>
                <a:gd name="T3" fmla="*/ 624 h 625"/>
                <a:gd name="T4" fmla="*/ 912 w 913"/>
                <a:gd name="T5" fmla="*/ 624 h 625"/>
                <a:gd name="T6" fmla="*/ 912 w 913"/>
                <a:gd name="T7" fmla="*/ 0 h 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13" h="625">
                  <a:moveTo>
                    <a:pt x="0" y="0"/>
                  </a:moveTo>
                  <a:lnTo>
                    <a:pt x="0" y="624"/>
                  </a:lnTo>
                  <a:lnTo>
                    <a:pt x="912" y="624"/>
                  </a:lnTo>
                  <a:lnTo>
                    <a:pt x="912" y="0"/>
                  </a:lnTo>
                </a:path>
              </a:pathLst>
            </a:custGeom>
            <a:noFill/>
            <a:ln w="12700" cap="rnd" cmpd="sng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7231" name="Rectangle 15">
              <a:extLst>
                <a:ext uri="{FF2B5EF4-FFF2-40B4-BE49-F238E27FC236}">
                  <a16:creationId xmlns:a16="http://schemas.microsoft.com/office/drawing/2014/main" id="{5D7CD335-6138-FA40-B85E-99B1A39B28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4" y="2073"/>
              <a:ext cx="904" cy="371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7232" name="Rectangle 16">
              <a:extLst>
                <a:ext uri="{FF2B5EF4-FFF2-40B4-BE49-F238E27FC236}">
                  <a16:creationId xmlns:a16="http://schemas.microsoft.com/office/drawing/2014/main" id="{8CACC706-5348-DA48-8D1B-D5C04FC684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7" y="2146"/>
              <a:ext cx="194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>
                  <a:solidFill>
                    <a:schemeClr val="bg2"/>
                  </a:solidFill>
                </a:rPr>
                <a:t>R</a:t>
              </a:r>
            </a:p>
          </p:txBody>
        </p:sp>
      </p:grpSp>
      <p:sp>
        <p:nvSpPr>
          <p:cNvPr id="777233" name="Rectangle 17">
            <a:extLst>
              <a:ext uri="{FF2B5EF4-FFF2-40B4-BE49-F238E27FC236}">
                <a16:creationId xmlns:a16="http://schemas.microsoft.com/office/drawing/2014/main" id="{6CA4D806-8D88-D546-9582-9DE6DCFFA5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9625" y="4724400"/>
            <a:ext cx="97472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altLang="en-US" sz="1800"/>
              <a:t>Reorder </a:t>
            </a:r>
          </a:p>
          <a:p>
            <a:pPr algn="ctr"/>
            <a:r>
              <a:rPr lang="en-US" altLang="en-US" sz="1800"/>
              <a:t>Card</a:t>
            </a:r>
          </a:p>
        </p:txBody>
      </p:sp>
      <p:sp>
        <p:nvSpPr>
          <p:cNvPr id="777234" name="Freeform 18">
            <a:extLst>
              <a:ext uri="{FF2B5EF4-FFF2-40B4-BE49-F238E27FC236}">
                <a16:creationId xmlns:a16="http://schemas.microsoft.com/office/drawing/2014/main" id="{BA7999D5-EB8F-CD42-8A18-0D756435703D}"/>
              </a:ext>
            </a:extLst>
          </p:cNvPr>
          <p:cNvSpPr>
            <a:spLocks/>
          </p:cNvSpPr>
          <p:nvPr/>
        </p:nvSpPr>
        <p:spPr bwMode="auto">
          <a:xfrm>
            <a:off x="7131050" y="3451225"/>
            <a:ext cx="1570038" cy="915988"/>
          </a:xfrm>
          <a:custGeom>
            <a:avLst/>
            <a:gdLst>
              <a:gd name="T0" fmla="*/ 0 w 913"/>
              <a:gd name="T1" fmla="*/ 0 h 577"/>
              <a:gd name="T2" fmla="*/ 0 w 913"/>
              <a:gd name="T3" fmla="*/ 576 h 577"/>
              <a:gd name="T4" fmla="*/ 912 w 913"/>
              <a:gd name="T5" fmla="*/ 576 h 577"/>
              <a:gd name="T6" fmla="*/ 912 w 913"/>
              <a:gd name="T7" fmla="*/ 0 h 5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13" h="577">
                <a:moveTo>
                  <a:pt x="0" y="0"/>
                </a:moveTo>
                <a:lnTo>
                  <a:pt x="0" y="576"/>
                </a:lnTo>
                <a:lnTo>
                  <a:pt x="912" y="576"/>
                </a:lnTo>
                <a:lnTo>
                  <a:pt x="912" y="0"/>
                </a:lnTo>
              </a:path>
            </a:pathLst>
          </a:custGeom>
          <a:noFill/>
          <a:ln w="12700" cap="rnd" cmpd="sng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7235" name="Rectangle 19">
            <a:extLst>
              <a:ext uri="{FF2B5EF4-FFF2-40B4-BE49-F238E27FC236}">
                <a16:creationId xmlns:a16="http://schemas.microsoft.com/office/drawing/2014/main" id="{F7722ACD-061A-7D4E-A2D7-24F79155DA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37400" y="3762375"/>
            <a:ext cx="1555750" cy="5969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77236" name="Rectangle 20">
            <a:extLst>
              <a:ext uri="{FF2B5EF4-FFF2-40B4-BE49-F238E27FC236}">
                <a16:creationId xmlns:a16="http://schemas.microsoft.com/office/drawing/2014/main" id="{1D0C0F47-3FC1-204C-8FD5-F5DF5C10C1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3686175"/>
            <a:ext cx="895350" cy="635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77237" name="Rectangle 21">
            <a:extLst>
              <a:ext uri="{FF2B5EF4-FFF2-40B4-BE49-F238E27FC236}">
                <a16:creationId xmlns:a16="http://schemas.microsoft.com/office/drawing/2014/main" id="{B748E88E-7748-2141-B202-9D5C780F86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42025" y="2827338"/>
            <a:ext cx="1128713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/>
              <a:t>Kanban</a:t>
            </a:r>
          </a:p>
        </p:txBody>
      </p:sp>
      <p:sp>
        <p:nvSpPr>
          <p:cNvPr id="777238" name="Line 22">
            <a:extLst>
              <a:ext uri="{FF2B5EF4-FFF2-40B4-BE49-F238E27FC236}">
                <a16:creationId xmlns:a16="http://schemas.microsoft.com/office/drawing/2014/main" id="{F92E5774-68C2-CE41-BE80-3572E7A59806}"/>
              </a:ext>
            </a:extLst>
          </p:cNvPr>
          <p:cNvSpPr>
            <a:spLocks noChangeShapeType="1"/>
          </p:cNvSpPr>
          <p:nvPr/>
        </p:nvSpPr>
        <p:spPr bwMode="auto">
          <a:xfrm>
            <a:off x="6973888" y="3230563"/>
            <a:ext cx="893762" cy="3667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77239" name="Rectangle 23">
            <a:extLst>
              <a:ext uri="{FF2B5EF4-FFF2-40B4-BE49-F238E27FC236}">
                <a16:creationId xmlns:a16="http://schemas.microsoft.com/office/drawing/2014/main" id="{7BEA8078-52AE-7C41-86EE-F7CB78908C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1575" y="2362200"/>
            <a:ext cx="64547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sz="1800"/>
              <a:t>a. Two-bin inventory system		b. Kanban Inventory System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81369" name="Group 57">
            <a:extLst>
              <a:ext uri="{FF2B5EF4-FFF2-40B4-BE49-F238E27FC236}">
                <a16:creationId xmlns:a16="http://schemas.microsoft.com/office/drawing/2014/main" id="{0E893CCC-6914-754C-9E10-2C95FCF65E62}"/>
              </a:ext>
            </a:extLst>
          </p:cNvPr>
          <p:cNvGrpSpPr>
            <a:grpSpLocks/>
          </p:cNvGrpSpPr>
          <p:nvPr/>
        </p:nvGrpSpPr>
        <p:grpSpPr bwMode="auto">
          <a:xfrm>
            <a:off x="665163" y="1981200"/>
            <a:ext cx="8478837" cy="4114800"/>
            <a:chOff x="419" y="1248"/>
            <a:chExt cx="5341" cy="2592"/>
          </a:xfrm>
        </p:grpSpPr>
        <p:sp>
          <p:nvSpPr>
            <p:cNvPr id="781370" name="Line 58">
              <a:extLst>
                <a:ext uri="{FF2B5EF4-FFF2-40B4-BE49-F238E27FC236}">
                  <a16:creationId xmlns:a16="http://schemas.microsoft.com/office/drawing/2014/main" id="{527563F0-E8E6-EA48-9E2F-A491B262589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1248"/>
              <a:ext cx="5325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1371" name="Line 59">
              <a:extLst>
                <a:ext uri="{FF2B5EF4-FFF2-40B4-BE49-F238E27FC236}">
                  <a16:creationId xmlns:a16="http://schemas.microsoft.com/office/drawing/2014/main" id="{932B7615-FC03-E54D-9990-966DB02D399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" y="1256"/>
              <a:ext cx="0" cy="25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1372" name="Line 60">
              <a:extLst>
                <a:ext uri="{FF2B5EF4-FFF2-40B4-BE49-F238E27FC236}">
                  <a16:creationId xmlns:a16="http://schemas.microsoft.com/office/drawing/2014/main" id="{D0F44CFB-21DA-6C45-A13E-5A839BCB96F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0" y="1256"/>
              <a:ext cx="0" cy="25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1373" name="Line 61">
              <a:extLst>
                <a:ext uri="{FF2B5EF4-FFF2-40B4-BE49-F238E27FC236}">
                  <a16:creationId xmlns:a16="http://schemas.microsoft.com/office/drawing/2014/main" id="{8B47A3A2-FA11-9B43-9D24-29A65CA4EA2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3840"/>
              <a:ext cx="1293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1374" name="Line 62">
              <a:extLst>
                <a:ext uri="{FF2B5EF4-FFF2-40B4-BE49-F238E27FC236}">
                  <a16:creationId xmlns:a16="http://schemas.microsoft.com/office/drawing/2014/main" id="{CAF4F122-4FBB-A447-A526-F6C2D2E36F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9" y="3840"/>
              <a:ext cx="1293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81368" name="Rectangle 56">
            <a:extLst>
              <a:ext uri="{FF2B5EF4-FFF2-40B4-BE49-F238E27FC236}">
                <a16:creationId xmlns:a16="http://schemas.microsoft.com/office/drawing/2014/main" id="{79A057D3-009F-504E-AFBF-17A936BB7E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563563"/>
            <a:ext cx="8413750" cy="1189037"/>
          </a:xfrm>
          <a:prstGeom prst="rect">
            <a:avLst/>
          </a:prstGeom>
          <a:noFill/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/>
          <a:lstStyle>
            <a:lvl1pPr algn="ctr" defTabSz="939800">
              <a:defRPr sz="4600">
                <a:solidFill>
                  <a:schemeClr val="tx2"/>
                </a:solidFill>
                <a:latin typeface="Times" pitchFamily="2" charset="0"/>
              </a:defRPr>
            </a:lvl1pPr>
            <a:lvl2pPr algn="ctr" defTabSz="939800">
              <a:defRPr sz="4600">
                <a:solidFill>
                  <a:schemeClr val="tx2"/>
                </a:solidFill>
                <a:latin typeface="Times" pitchFamily="2" charset="0"/>
              </a:defRPr>
            </a:lvl2pPr>
            <a:lvl3pPr algn="ctr" defTabSz="939800">
              <a:defRPr sz="4600">
                <a:solidFill>
                  <a:schemeClr val="tx2"/>
                </a:solidFill>
                <a:latin typeface="Times" pitchFamily="2" charset="0"/>
              </a:defRPr>
            </a:lvl3pPr>
            <a:lvl4pPr algn="ctr" defTabSz="939800">
              <a:defRPr sz="4600">
                <a:solidFill>
                  <a:schemeClr val="tx2"/>
                </a:solidFill>
                <a:latin typeface="Times" pitchFamily="2" charset="0"/>
              </a:defRPr>
            </a:lvl4pPr>
            <a:lvl5pPr algn="ctr" defTabSz="939800">
              <a:defRPr sz="4600">
                <a:solidFill>
                  <a:schemeClr val="tx2"/>
                </a:solidFill>
                <a:latin typeface="Times" pitchFamily="2" charset="0"/>
              </a:defRPr>
            </a:lvl5pPr>
            <a:lvl6pPr marL="457200" algn="ctr" defTabSz="9398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Times" pitchFamily="2" charset="0"/>
              </a:defRPr>
            </a:lvl6pPr>
            <a:lvl7pPr marL="914400" algn="ctr" defTabSz="9398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Times" pitchFamily="2" charset="0"/>
              </a:defRPr>
            </a:lvl7pPr>
            <a:lvl8pPr marL="1371600" algn="ctr" defTabSz="9398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Times" pitchFamily="2" charset="0"/>
              </a:defRPr>
            </a:lvl8pPr>
            <a:lvl9pPr marL="1828800" algn="ctr" defTabSz="9398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Times" pitchFamily="2" charset="0"/>
              </a:defRPr>
            </a:lvl9pPr>
          </a:lstStyle>
          <a:p>
            <a:endParaRPr lang="en-US" altLang="en-US"/>
          </a:p>
        </p:txBody>
      </p:sp>
      <p:sp>
        <p:nvSpPr>
          <p:cNvPr id="781316" name="Rectangle 4">
            <a:extLst>
              <a:ext uri="{FF2B5EF4-FFF2-40B4-BE49-F238E27FC236}">
                <a16:creationId xmlns:a16="http://schemas.microsoft.com/office/drawing/2014/main" id="{CECD4DA9-8E79-C14F-B221-ABC3D7BCA1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850" y="838200"/>
            <a:ext cx="8159750" cy="50165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1317" name="Rectangle 5">
            <a:extLst>
              <a:ext uri="{FF2B5EF4-FFF2-40B4-BE49-F238E27FC236}">
                <a16:creationId xmlns:a16="http://schemas.microsoft.com/office/drawing/2014/main" id="{E080DE64-305C-6841-A9F1-A28E39D7B2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9163050" cy="1143000"/>
          </a:xfrm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>
                <a:solidFill>
                  <a:schemeClr val="tx1"/>
                </a:solidFill>
              </a:rPr>
              <a:t>Kanban Squares</a:t>
            </a:r>
          </a:p>
        </p:txBody>
      </p:sp>
      <p:sp>
        <p:nvSpPr>
          <p:cNvPr id="781318" name="Freeform 6">
            <a:extLst>
              <a:ext uri="{FF2B5EF4-FFF2-40B4-BE49-F238E27FC236}">
                <a16:creationId xmlns:a16="http://schemas.microsoft.com/office/drawing/2014/main" id="{F65D4537-64AD-784B-A4D1-3AFF2EE54B29}"/>
              </a:ext>
            </a:extLst>
          </p:cNvPr>
          <p:cNvSpPr>
            <a:spLocks/>
          </p:cNvSpPr>
          <p:nvPr/>
        </p:nvSpPr>
        <p:spPr bwMode="auto">
          <a:xfrm>
            <a:off x="1479550" y="1365250"/>
            <a:ext cx="6951663" cy="3840163"/>
          </a:xfrm>
          <a:custGeom>
            <a:avLst/>
            <a:gdLst>
              <a:gd name="T0" fmla="*/ 9 w 4042"/>
              <a:gd name="T1" fmla="*/ 0 h 2419"/>
              <a:gd name="T2" fmla="*/ 4041 w 4042"/>
              <a:gd name="T3" fmla="*/ 0 h 2419"/>
              <a:gd name="T4" fmla="*/ 4041 w 4042"/>
              <a:gd name="T5" fmla="*/ 2418 h 2419"/>
              <a:gd name="T6" fmla="*/ 0 w 4042"/>
              <a:gd name="T7" fmla="*/ 2418 h 2419"/>
              <a:gd name="T8" fmla="*/ 0 w 4042"/>
              <a:gd name="T9" fmla="*/ 1885 h 2419"/>
              <a:gd name="T10" fmla="*/ 3483 w 4042"/>
              <a:gd name="T11" fmla="*/ 1885 h 2419"/>
              <a:gd name="T12" fmla="*/ 3483 w 4042"/>
              <a:gd name="T13" fmla="*/ 532 h 2419"/>
              <a:gd name="T14" fmla="*/ 9 w 4042"/>
              <a:gd name="T15" fmla="*/ 532 h 2419"/>
              <a:gd name="T16" fmla="*/ 9 w 4042"/>
              <a:gd name="T17" fmla="*/ 0 h 24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042" h="2419">
                <a:moveTo>
                  <a:pt x="9" y="0"/>
                </a:moveTo>
                <a:lnTo>
                  <a:pt x="4041" y="0"/>
                </a:lnTo>
                <a:lnTo>
                  <a:pt x="4041" y="2418"/>
                </a:lnTo>
                <a:lnTo>
                  <a:pt x="0" y="2418"/>
                </a:lnTo>
                <a:lnTo>
                  <a:pt x="0" y="1885"/>
                </a:lnTo>
                <a:lnTo>
                  <a:pt x="3483" y="1885"/>
                </a:lnTo>
                <a:lnTo>
                  <a:pt x="3483" y="532"/>
                </a:lnTo>
                <a:lnTo>
                  <a:pt x="9" y="532"/>
                </a:lnTo>
                <a:lnTo>
                  <a:pt x="9" y="0"/>
                </a:lnTo>
              </a:path>
            </a:pathLst>
          </a:custGeom>
          <a:solidFill>
            <a:schemeClr val="folHlink"/>
          </a:solidFill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81319" name="Group 7">
            <a:extLst>
              <a:ext uri="{FF2B5EF4-FFF2-40B4-BE49-F238E27FC236}">
                <a16:creationId xmlns:a16="http://schemas.microsoft.com/office/drawing/2014/main" id="{E6B73C8D-D553-7145-B9B7-A601C1461BAA}"/>
              </a:ext>
            </a:extLst>
          </p:cNvPr>
          <p:cNvGrpSpPr>
            <a:grpSpLocks/>
          </p:cNvGrpSpPr>
          <p:nvPr/>
        </p:nvGrpSpPr>
        <p:grpSpPr bwMode="auto">
          <a:xfrm>
            <a:off x="2111375" y="1571625"/>
            <a:ext cx="714375" cy="573088"/>
            <a:chOff x="1228" y="1330"/>
            <a:chExt cx="415" cy="361"/>
          </a:xfrm>
        </p:grpSpPr>
        <p:sp>
          <p:nvSpPr>
            <p:cNvPr id="781320" name="Rectangle 8">
              <a:extLst>
                <a:ext uri="{FF2B5EF4-FFF2-40B4-BE49-F238E27FC236}">
                  <a16:creationId xmlns:a16="http://schemas.microsoft.com/office/drawing/2014/main" id="{C1805BB5-8AE8-9649-91E9-A55DBAC02F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8" y="1330"/>
              <a:ext cx="415" cy="361"/>
            </a:xfrm>
            <a:prstGeom prst="rect">
              <a:avLst/>
            </a:prstGeom>
            <a:gradFill rotWithShape="0">
              <a:gsLst>
                <a:gs pos="0">
                  <a:srgbClr val="F6BF69"/>
                </a:gs>
                <a:gs pos="100000">
                  <a:srgbClr val="F6BF69">
                    <a:gamma/>
                    <a:tint val="70196"/>
                    <a:invGamma/>
                  </a:srgbClr>
                </a:gs>
              </a:gsLst>
              <a:path path="rect">
                <a:fillToRect r="100000" b="100000"/>
              </a:path>
            </a:gra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1321" name="Rectangle 9">
              <a:extLst>
                <a:ext uri="{FF2B5EF4-FFF2-40B4-BE49-F238E27FC236}">
                  <a16:creationId xmlns:a16="http://schemas.microsoft.com/office/drawing/2014/main" id="{BCA4B371-789E-534F-BAB8-7C9348A189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4" y="1369"/>
              <a:ext cx="317" cy="277"/>
            </a:xfrm>
            <a:prstGeom prst="rect">
              <a:avLst/>
            </a:prstGeom>
            <a:solidFill>
              <a:srgbClr val="FCFEB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1322" name="Rectangle 10">
              <a:extLst>
                <a:ext uri="{FF2B5EF4-FFF2-40B4-BE49-F238E27FC236}">
                  <a16:creationId xmlns:a16="http://schemas.microsoft.com/office/drawing/2014/main" id="{87AB9702-0130-AD48-A9E4-019DBF864F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9" y="1409"/>
              <a:ext cx="238" cy="208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/>
            <a:p>
              <a:pPr algn="ctr"/>
              <a:r>
                <a:rPr lang="en-US" altLang="en-US" sz="1800" b="1"/>
                <a:t>X</a:t>
              </a:r>
            </a:p>
          </p:txBody>
        </p:sp>
      </p:grpSp>
      <p:grpSp>
        <p:nvGrpSpPr>
          <p:cNvPr id="781323" name="Group 11">
            <a:extLst>
              <a:ext uri="{FF2B5EF4-FFF2-40B4-BE49-F238E27FC236}">
                <a16:creationId xmlns:a16="http://schemas.microsoft.com/office/drawing/2014/main" id="{D07BE174-B244-0D4F-98F6-FC6AA1EF92A0}"/>
              </a:ext>
            </a:extLst>
          </p:cNvPr>
          <p:cNvGrpSpPr>
            <a:grpSpLocks/>
          </p:cNvGrpSpPr>
          <p:nvPr/>
        </p:nvGrpSpPr>
        <p:grpSpPr bwMode="auto">
          <a:xfrm>
            <a:off x="6353175" y="1524000"/>
            <a:ext cx="712788" cy="573088"/>
            <a:chOff x="3694" y="1300"/>
            <a:chExt cx="415" cy="361"/>
          </a:xfrm>
        </p:grpSpPr>
        <p:sp>
          <p:nvSpPr>
            <p:cNvPr id="781324" name="Rectangle 12">
              <a:extLst>
                <a:ext uri="{FF2B5EF4-FFF2-40B4-BE49-F238E27FC236}">
                  <a16:creationId xmlns:a16="http://schemas.microsoft.com/office/drawing/2014/main" id="{E485EC72-2FC8-8146-AA01-B73588EDF8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4" y="1300"/>
              <a:ext cx="415" cy="361"/>
            </a:xfrm>
            <a:prstGeom prst="rect">
              <a:avLst/>
            </a:prstGeom>
            <a:gradFill rotWithShape="0">
              <a:gsLst>
                <a:gs pos="0">
                  <a:srgbClr val="F6BF69"/>
                </a:gs>
                <a:gs pos="100000">
                  <a:srgbClr val="F6BF69">
                    <a:gamma/>
                    <a:tint val="70196"/>
                    <a:invGamma/>
                  </a:srgbClr>
                </a:gs>
              </a:gsLst>
              <a:path path="rect">
                <a:fillToRect r="100000" b="100000"/>
              </a:path>
            </a:gra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1325" name="Rectangle 13">
              <a:extLst>
                <a:ext uri="{FF2B5EF4-FFF2-40B4-BE49-F238E27FC236}">
                  <a16:creationId xmlns:a16="http://schemas.microsoft.com/office/drawing/2014/main" id="{B49D5100-4FCC-994C-8256-2352FB82F3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0" y="1339"/>
              <a:ext cx="317" cy="277"/>
            </a:xfrm>
            <a:prstGeom prst="rect">
              <a:avLst/>
            </a:prstGeom>
            <a:solidFill>
              <a:srgbClr val="FCFEB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1326" name="Rectangle 14">
              <a:extLst>
                <a:ext uri="{FF2B5EF4-FFF2-40B4-BE49-F238E27FC236}">
                  <a16:creationId xmlns:a16="http://schemas.microsoft.com/office/drawing/2014/main" id="{001FA4D0-D04F-8540-9F5E-ABCDD72ECF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85" y="1379"/>
              <a:ext cx="238" cy="208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/>
            <a:p>
              <a:pPr algn="ctr"/>
              <a:r>
                <a:rPr lang="en-US" altLang="en-US" sz="1800" b="1"/>
                <a:t>X</a:t>
              </a:r>
            </a:p>
          </p:txBody>
        </p:sp>
      </p:grpSp>
      <p:sp>
        <p:nvSpPr>
          <p:cNvPr id="781327" name="Rectangle 15">
            <a:extLst>
              <a:ext uri="{FF2B5EF4-FFF2-40B4-BE49-F238E27FC236}">
                <a16:creationId xmlns:a16="http://schemas.microsoft.com/office/drawing/2014/main" id="{4EF05BCB-EE7A-CF4E-B6B7-5DF3EDC467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9675" y="2867025"/>
            <a:ext cx="714375" cy="573088"/>
          </a:xfrm>
          <a:prstGeom prst="rect">
            <a:avLst/>
          </a:prstGeom>
          <a:gradFill rotWithShape="0">
            <a:gsLst>
              <a:gs pos="0">
                <a:srgbClr val="F6BF69"/>
              </a:gs>
              <a:gs pos="100000">
                <a:srgbClr val="F6BF69">
                  <a:gamma/>
                  <a:tint val="70196"/>
                  <a:invGamma/>
                </a:srgbClr>
              </a:gs>
            </a:gsLst>
            <a:path path="rect">
              <a:fillToRect r="100000" b="100000"/>
            </a:path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1328" name="Rectangle 16">
            <a:extLst>
              <a:ext uri="{FF2B5EF4-FFF2-40B4-BE49-F238E27FC236}">
                <a16:creationId xmlns:a16="http://schemas.microsoft.com/office/drawing/2014/main" id="{E193CD90-3611-064C-B3E8-1A4A5C018E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9050" y="2928938"/>
            <a:ext cx="546100" cy="439737"/>
          </a:xfrm>
          <a:prstGeom prst="rect">
            <a:avLst/>
          </a:prstGeom>
          <a:solidFill>
            <a:srgbClr val="FCFEB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1329" name="Rectangle 17">
            <a:extLst>
              <a:ext uri="{FF2B5EF4-FFF2-40B4-BE49-F238E27FC236}">
                <a16:creationId xmlns:a16="http://schemas.microsoft.com/office/drawing/2014/main" id="{4DD3CC5C-B29F-C844-89E5-36020D2769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1063" y="1754188"/>
            <a:ext cx="409575" cy="33020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 altLang="en-US" sz="1800" b="1"/>
              <a:t>X</a:t>
            </a:r>
          </a:p>
        </p:txBody>
      </p:sp>
      <p:sp>
        <p:nvSpPr>
          <p:cNvPr id="781330" name="Rectangle 18">
            <a:extLst>
              <a:ext uri="{FF2B5EF4-FFF2-40B4-BE49-F238E27FC236}">
                <a16:creationId xmlns:a16="http://schemas.microsoft.com/office/drawing/2014/main" id="{B6808905-50BD-0B42-9022-E47C1FE29E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9350" y="4467225"/>
            <a:ext cx="712788" cy="573088"/>
          </a:xfrm>
          <a:prstGeom prst="rect">
            <a:avLst/>
          </a:prstGeom>
          <a:gradFill rotWithShape="0">
            <a:gsLst>
              <a:gs pos="0">
                <a:srgbClr val="F6BF69"/>
              </a:gs>
              <a:gs pos="100000">
                <a:srgbClr val="F6BF69">
                  <a:gamma/>
                  <a:tint val="70196"/>
                  <a:invGamma/>
                </a:srgbClr>
              </a:gs>
            </a:gsLst>
            <a:path path="rect">
              <a:fillToRect r="100000" b="100000"/>
            </a:path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1331" name="Rectangle 19">
            <a:extLst>
              <a:ext uri="{FF2B5EF4-FFF2-40B4-BE49-F238E27FC236}">
                <a16:creationId xmlns:a16="http://schemas.microsoft.com/office/drawing/2014/main" id="{9A56CCA8-5685-B14C-AB51-BEA2B794D8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8725" y="4529138"/>
            <a:ext cx="544513" cy="439737"/>
          </a:xfrm>
          <a:prstGeom prst="rect">
            <a:avLst/>
          </a:prstGeom>
          <a:solidFill>
            <a:srgbClr val="FCFEB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1332" name="Rectangle 20">
            <a:extLst>
              <a:ext uri="{FF2B5EF4-FFF2-40B4-BE49-F238E27FC236}">
                <a16:creationId xmlns:a16="http://schemas.microsoft.com/office/drawing/2014/main" id="{E5635B98-31AB-A148-B8E9-52E3485F42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73688" y="4421188"/>
            <a:ext cx="409575" cy="33020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 altLang="en-US" sz="1800" b="1"/>
              <a:t>X</a:t>
            </a:r>
          </a:p>
        </p:txBody>
      </p:sp>
      <p:sp>
        <p:nvSpPr>
          <p:cNvPr id="781333" name="Rectangle 21">
            <a:extLst>
              <a:ext uri="{FF2B5EF4-FFF2-40B4-BE49-F238E27FC236}">
                <a16:creationId xmlns:a16="http://schemas.microsoft.com/office/drawing/2014/main" id="{5E9D91ED-2F75-9246-8943-A8C44B7D30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3888" y="4495800"/>
            <a:ext cx="714375" cy="573088"/>
          </a:xfrm>
          <a:prstGeom prst="rect">
            <a:avLst/>
          </a:prstGeom>
          <a:gradFill rotWithShape="0">
            <a:gsLst>
              <a:gs pos="0">
                <a:srgbClr val="F6BF69"/>
              </a:gs>
              <a:gs pos="100000">
                <a:srgbClr val="F6BF69">
                  <a:gamma/>
                  <a:tint val="70196"/>
                  <a:invGamma/>
                </a:srgbClr>
              </a:gs>
            </a:gsLst>
            <a:path path="rect">
              <a:fillToRect r="100000" b="100000"/>
            </a:path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1334" name="Rectangle 22">
            <a:extLst>
              <a:ext uri="{FF2B5EF4-FFF2-40B4-BE49-F238E27FC236}">
                <a16:creationId xmlns:a16="http://schemas.microsoft.com/office/drawing/2014/main" id="{E042B39F-E34F-F643-915D-2DD2F5BC07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43263" y="4557713"/>
            <a:ext cx="546100" cy="439737"/>
          </a:xfrm>
          <a:prstGeom prst="rect">
            <a:avLst/>
          </a:prstGeom>
          <a:solidFill>
            <a:srgbClr val="FCFEB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1335" name="Rectangle 23">
            <a:extLst>
              <a:ext uri="{FF2B5EF4-FFF2-40B4-BE49-F238E27FC236}">
                <a16:creationId xmlns:a16="http://schemas.microsoft.com/office/drawing/2014/main" id="{067CCC67-E75D-6341-8EF0-9F3C55B0B1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425" y="4364038"/>
            <a:ext cx="409575" cy="33020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 altLang="en-US" sz="1800" b="1"/>
              <a:t>X</a:t>
            </a:r>
          </a:p>
        </p:txBody>
      </p:sp>
      <p:sp>
        <p:nvSpPr>
          <p:cNvPr id="781336" name="Rectangle 24">
            <a:extLst>
              <a:ext uri="{FF2B5EF4-FFF2-40B4-BE49-F238E27FC236}">
                <a16:creationId xmlns:a16="http://schemas.microsoft.com/office/drawing/2014/main" id="{7382CEDF-B110-6F4D-AF6C-21855935CE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24725" y="4021138"/>
            <a:ext cx="409575" cy="33020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 altLang="en-US" sz="1800" b="1"/>
              <a:t>X</a:t>
            </a:r>
          </a:p>
        </p:txBody>
      </p:sp>
      <p:grpSp>
        <p:nvGrpSpPr>
          <p:cNvPr id="781337" name="Group 25">
            <a:extLst>
              <a:ext uri="{FF2B5EF4-FFF2-40B4-BE49-F238E27FC236}">
                <a16:creationId xmlns:a16="http://schemas.microsoft.com/office/drawing/2014/main" id="{92263ED6-EB3F-EE44-AE3C-F0E7C334F229}"/>
              </a:ext>
            </a:extLst>
          </p:cNvPr>
          <p:cNvGrpSpPr>
            <a:grpSpLocks/>
          </p:cNvGrpSpPr>
          <p:nvPr/>
        </p:nvGrpSpPr>
        <p:grpSpPr bwMode="auto">
          <a:xfrm>
            <a:off x="5087938" y="3875088"/>
            <a:ext cx="804862" cy="614362"/>
            <a:chOff x="2958" y="2781"/>
            <a:chExt cx="468" cy="387"/>
          </a:xfrm>
        </p:grpSpPr>
        <p:sp>
          <p:nvSpPr>
            <p:cNvPr id="781338" name="Freeform 26">
              <a:extLst>
                <a:ext uri="{FF2B5EF4-FFF2-40B4-BE49-F238E27FC236}">
                  <a16:creationId xmlns:a16="http://schemas.microsoft.com/office/drawing/2014/main" id="{E7684C6E-AB76-6049-9774-31F0D2C8D646}"/>
                </a:ext>
              </a:extLst>
            </p:cNvPr>
            <p:cNvSpPr>
              <a:spLocks/>
            </p:cNvSpPr>
            <p:nvPr/>
          </p:nvSpPr>
          <p:spPr bwMode="auto">
            <a:xfrm>
              <a:off x="2958" y="2781"/>
              <a:ext cx="459" cy="303"/>
            </a:xfrm>
            <a:custGeom>
              <a:avLst/>
              <a:gdLst>
                <a:gd name="T0" fmla="*/ 353 w 459"/>
                <a:gd name="T1" fmla="*/ 253 h 303"/>
                <a:gd name="T2" fmla="*/ 458 w 459"/>
                <a:gd name="T3" fmla="*/ 244 h 303"/>
                <a:gd name="T4" fmla="*/ 439 w 459"/>
                <a:gd name="T5" fmla="*/ 161 h 303"/>
                <a:gd name="T6" fmla="*/ 441 w 459"/>
                <a:gd name="T7" fmla="*/ 139 h 303"/>
                <a:gd name="T8" fmla="*/ 435 w 459"/>
                <a:gd name="T9" fmla="*/ 119 h 303"/>
                <a:gd name="T10" fmla="*/ 427 w 459"/>
                <a:gd name="T11" fmla="*/ 98 h 303"/>
                <a:gd name="T12" fmla="*/ 417 w 459"/>
                <a:gd name="T13" fmla="*/ 83 h 303"/>
                <a:gd name="T14" fmla="*/ 401 w 459"/>
                <a:gd name="T15" fmla="*/ 63 h 303"/>
                <a:gd name="T16" fmla="*/ 395 w 459"/>
                <a:gd name="T17" fmla="*/ 42 h 303"/>
                <a:gd name="T18" fmla="*/ 385 w 459"/>
                <a:gd name="T19" fmla="*/ 27 h 303"/>
                <a:gd name="T20" fmla="*/ 374 w 459"/>
                <a:gd name="T21" fmla="*/ 11 h 303"/>
                <a:gd name="T22" fmla="*/ 360 w 459"/>
                <a:gd name="T23" fmla="*/ 0 h 303"/>
                <a:gd name="T24" fmla="*/ 86 w 459"/>
                <a:gd name="T25" fmla="*/ 38 h 303"/>
                <a:gd name="T26" fmla="*/ 66 w 459"/>
                <a:gd name="T27" fmla="*/ 44 h 303"/>
                <a:gd name="T28" fmla="*/ 55 w 459"/>
                <a:gd name="T29" fmla="*/ 58 h 303"/>
                <a:gd name="T30" fmla="*/ 39 w 459"/>
                <a:gd name="T31" fmla="*/ 70 h 303"/>
                <a:gd name="T32" fmla="*/ 28 w 459"/>
                <a:gd name="T33" fmla="*/ 84 h 303"/>
                <a:gd name="T34" fmla="*/ 17 w 459"/>
                <a:gd name="T35" fmla="*/ 98 h 303"/>
                <a:gd name="T36" fmla="*/ 6 w 459"/>
                <a:gd name="T37" fmla="*/ 112 h 303"/>
                <a:gd name="T38" fmla="*/ 0 w 459"/>
                <a:gd name="T39" fmla="*/ 129 h 303"/>
                <a:gd name="T40" fmla="*/ 25 w 459"/>
                <a:gd name="T41" fmla="*/ 302 h 303"/>
                <a:gd name="T42" fmla="*/ 125 w 459"/>
                <a:gd name="T43" fmla="*/ 280 h 303"/>
                <a:gd name="T44" fmla="*/ 114 w 459"/>
                <a:gd name="T45" fmla="*/ 227 h 303"/>
                <a:gd name="T46" fmla="*/ 111 w 459"/>
                <a:gd name="T47" fmla="*/ 202 h 303"/>
                <a:gd name="T48" fmla="*/ 122 w 459"/>
                <a:gd name="T49" fmla="*/ 188 h 303"/>
                <a:gd name="T50" fmla="*/ 157 w 459"/>
                <a:gd name="T51" fmla="*/ 191 h 303"/>
                <a:gd name="T52" fmla="*/ 202 w 459"/>
                <a:gd name="T53" fmla="*/ 181 h 303"/>
                <a:gd name="T54" fmla="*/ 261 w 459"/>
                <a:gd name="T55" fmla="*/ 174 h 303"/>
                <a:gd name="T56" fmla="*/ 290 w 459"/>
                <a:gd name="T57" fmla="*/ 158 h 303"/>
                <a:gd name="T58" fmla="*/ 311 w 459"/>
                <a:gd name="T59" fmla="*/ 160 h 303"/>
                <a:gd name="T60" fmla="*/ 353 w 459"/>
                <a:gd name="T61" fmla="*/ 253 h 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459" h="303">
                  <a:moveTo>
                    <a:pt x="353" y="253"/>
                  </a:moveTo>
                  <a:lnTo>
                    <a:pt x="458" y="244"/>
                  </a:lnTo>
                  <a:lnTo>
                    <a:pt x="439" y="161"/>
                  </a:lnTo>
                  <a:lnTo>
                    <a:pt x="441" y="139"/>
                  </a:lnTo>
                  <a:lnTo>
                    <a:pt x="435" y="119"/>
                  </a:lnTo>
                  <a:lnTo>
                    <a:pt x="427" y="98"/>
                  </a:lnTo>
                  <a:lnTo>
                    <a:pt x="417" y="83"/>
                  </a:lnTo>
                  <a:lnTo>
                    <a:pt x="401" y="63"/>
                  </a:lnTo>
                  <a:lnTo>
                    <a:pt x="395" y="42"/>
                  </a:lnTo>
                  <a:lnTo>
                    <a:pt x="385" y="27"/>
                  </a:lnTo>
                  <a:lnTo>
                    <a:pt x="374" y="11"/>
                  </a:lnTo>
                  <a:lnTo>
                    <a:pt x="360" y="0"/>
                  </a:lnTo>
                  <a:lnTo>
                    <a:pt x="86" y="38"/>
                  </a:lnTo>
                  <a:lnTo>
                    <a:pt x="66" y="44"/>
                  </a:lnTo>
                  <a:lnTo>
                    <a:pt x="55" y="58"/>
                  </a:lnTo>
                  <a:lnTo>
                    <a:pt x="39" y="70"/>
                  </a:lnTo>
                  <a:lnTo>
                    <a:pt x="28" y="84"/>
                  </a:lnTo>
                  <a:lnTo>
                    <a:pt x="17" y="98"/>
                  </a:lnTo>
                  <a:lnTo>
                    <a:pt x="6" y="112"/>
                  </a:lnTo>
                  <a:lnTo>
                    <a:pt x="0" y="129"/>
                  </a:lnTo>
                  <a:lnTo>
                    <a:pt x="25" y="302"/>
                  </a:lnTo>
                  <a:lnTo>
                    <a:pt x="125" y="280"/>
                  </a:lnTo>
                  <a:lnTo>
                    <a:pt x="114" y="227"/>
                  </a:lnTo>
                  <a:lnTo>
                    <a:pt x="111" y="202"/>
                  </a:lnTo>
                  <a:lnTo>
                    <a:pt x="122" y="188"/>
                  </a:lnTo>
                  <a:lnTo>
                    <a:pt x="157" y="191"/>
                  </a:lnTo>
                  <a:lnTo>
                    <a:pt x="202" y="181"/>
                  </a:lnTo>
                  <a:lnTo>
                    <a:pt x="261" y="174"/>
                  </a:lnTo>
                  <a:lnTo>
                    <a:pt x="290" y="158"/>
                  </a:lnTo>
                  <a:lnTo>
                    <a:pt x="311" y="160"/>
                  </a:lnTo>
                  <a:lnTo>
                    <a:pt x="353" y="253"/>
                  </a:lnTo>
                </a:path>
              </a:pathLst>
            </a:custGeom>
            <a:solidFill>
              <a:srgbClr val="00B7A5"/>
            </a:solidFill>
            <a:ln w="127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1339" name="Freeform 27">
              <a:extLst>
                <a:ext uri="{FF2B5EF4-FFF2-40B4-BE49-F238E27FC236}">
                  <a16:creationId xmlns:a16="http://schemas.microsoft.com/office/drawing/2014/main" id="{AD6A8BCC-9669-D443-A884-CF42F9F9599A}"/>
                </a:ext>
              </a:extLst>
            </p:cNvPr>
            <p:cNvSpPr>
              <a:spLocks/>
            </p:cNvSpPr>
            <p:nvPr/>
          </p:nvSpPr>
          <p:spPr bwMode="auto">
            <a:xfrm>
              <a:off x="3309" y="3031"/>
              <a:ext cx="117" cy="101"/>
            </a:xfrm>
            <a:custGeom>
              <a:avLst/>
              <a:gdLst>
                <a:gd name="T0" fmla="*/ 2 w 117"/>
                <a:gd name="T1" fmla="*/ 3 h 101"/>
                <a:gd name="T2" fmla="*/ 0 w 117"/>
                <a:gd name="T3" fmla="*/ 25 h 101"/>
                <a:gd name="T4" fmla="*/ 14 w 117"/>
                <a:gd name="T5" fmla="*/ 36 h 101"/>
                <a:gd name="T6" fmla="*/ 25 w 117"/>
                <a:gd name="T7" fmla="*/ 52 h 101"/>
                <a:gd name="T8" fmla="*/ 39 w 117"/>
                <a:gd name="T9" fmla="*/ 63 h 101"/>
                <a:gd name="T10" fmla="*/ 53 w 117"/>
                <a:gd name="T11" fmla="*/ 74 h 101"/>
                <a:gd name="T12" fmla="*/ 63 w 117"/>
                <a:gd name="T13" fmla="*/ 89 h 101"/>
                <a:gd name="T14" fmla="*/ 77 w 117"/>
                <a:gd name="T15" fmla="*/ 100 h 101"/>
                <a:gd name="T16" fmla="*/ 98 w 117"/>
                <a:gd name="T17" fmla="*/ 93 h 101"/>
                <a:gd name="T18" fmla="*/ 113 w 117"/>
                <a:gd name="T19" fmla="*/ 74 h 101"/>
                <a:gd name="T20" fmla="*/ 114 w 117"/>
                <a:gd name="T21" fmla="*/ 53 h 101"/>
                <a:gd name="T22" fmla="*/ 116 w 117"/>
                <a:gd name="T23" fmla="*/ 32 h 101"/>
                <a:gd name="T24" fmla="*/ 110 w 117"/>
                <a:gd name="T25" fmla="*/ 11 h 101"/>
                <a:gd name="T26" fmla="*/ 96 w 117"/>
                <a:gd name="T27" fmla="*/ 0 h 101"/>
                <a:gd name="T28" fmla="*/ 2 w 117"/>
                <a:gd name="T29" fmla="*/ 3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7" h="101">
                  <a:moveTo>
                    <a:pt x="2" y="3"/>
                  </a:moveTo>
                  <a:lnTo>
                    <a:pt x="0" y="25"/>
                  </a:lnTo>
                  <a:lnTo>
                    <a:pt x="14" y="36"/>
                  </a:lnTo>
                  <a:lnTo>
                    <a:pt x="25" y="52"/>
                  </a:lnTo>
                  <a:lnTo>
                    <a:pt x="39" y="63"/>
                  </a:lnTo>
                  <a:lnTo>
                    <a:pt x="53" y="74"/>
                  </a:lnTo>
                  <a:lnTo>
                    <a:pt x="63" y="89"/>
                  </a:lnTo>
                  <a:lnTo>
                    <a:pt x="77" y="100"/>
                  </a:lnTo>
                  <a:lnTo>
                    <a:pt x="98" y="93"/>
                  </a:lnTo>
                  <a:lnTo>
                    <a:pt x="113" y="74"/>
                  </a:lnTo>
                  <a:lnTo>
                    <a:pt x="114" y="53"/>
                  </a:lnTo>
                  <a:lnTo>
                    <a:pt x="116" y="32"/>
                  </a:lnTo>
                  <a:lnTo>
                    <a:pt x="110" y="11"/>
                  </a:lnTo>
                  <a:lnTo>
                    <a:pt x="96" y="0"/>
                  </a:lnTo>
                  <a:lnTo>
                    <a:pt x="2" y="3"/>
                  </a:lnTo>
                </a:path>
              </a:pathLst>
            </a:custGeom>
            <a:solidFill>
              <a:srgbClr val="AD6900"/>
            </a:solidFill>
            <a:ln w="127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1340" name="Freeform 28">
              <a:extLst>
                <a:ext uri="{FF2B5EF4-FFF2-40B4-BE49-F238E27FC236}">
                  <a16:creationId xmlns:a16="http://schemas.microsoft.com/office/drawing/2014/main" id="{976E81AD-FD66-B443-8EFF-0E4088352599}"/>
                </a:ext>
              </a:extLst>
            </p:cNvPr>
            <p:cNvSpPr>
              <a:spLocks/>
            </p:cNvSpPr>
            <p:nvPr/>
          </p:nvSpPr>
          <p:spPr bwMode="auto">
            <a:xfrm>
              <a:off x="2984" y="3066"/>
              <a:ext cx="118" cy="102"/>
            </a:xfrm>
            <a:custGeom>
              <a:avLst/>
              <a:gdLst>
                <a:gd name="T0" fmla="*/ 1 w 118"/>
                <a:gd name="T1" fmla="*/ 3 h 102"/>
                <a:gd name="T2" fmla="*/ 0 w 118"/>
                <a:gd name="T3" fmla="*/ 26 h 102"/>
                <a:gd name="T4" fmla="*/ 14 w 118"/>
                <a:gd name="T5" fmla="*/ 37 h 102"/>
                <a:gd name="T6" fmla="*/ 24 w 118"/>
                <a:gd name="T7" fmla="*/ 52 h 102"/>
                <a:gd name="T8" fmla="*/ 38 w 118"/>
                <a:gd name="T9" fmla="*/ 63 h 102"/>
                <a:gd name="T10" fmla="*/ 53 w 118"/>
                <a:gd name="T11" fmla="*/ 74 h 102"/>
                <a:gd name="T12" fmla="*/ 64 w 118"/>
                <a:gd name="T13" fmla="*/ 90 h 102"/>
                <a:gd name="T14" fmla="*/ 78 w 118"/>
                <a:gd name="T15" fmla="*/ 101 h 102"/>
                <a:gd name="T16" fmla="*/ 98 w 118"/>
                <a:gd name="T17" fmla="*/ 94 h 102"/>
                <a:gd name="T18" fmla="*/ 113 w 118"/>
                <a:gd name="T19" fmla="*/ 75 h 102"/>
                <a:gd name="T20" fmla="*/ 115 w 118"/>
                <a:gd name="T21" fmla="*/ 54 h 102"/>
                <a:gd name="T22" fmla="*/ 117 w 118"/>
                <a:gd name="T23" fmla="*/ 33 h 102"/>
                <a:gd name="T24" fmla="*/ 109 w 118"/>
                <a:gd name="T25" fmla="*/ 12 h 102"/>
                <a:gd name="T26" fmla="*/ 95 w 118"/>
                <a:gd name="T27" fmla="*/ 0 h 102"/>
                <a:gd name="T28" fmla="*/ 1 w 118"/>
                <a:gd name="T29" fmla="*/ 3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8" h="102">
                  <a:moveTo>
                    <a:pt x="1" y="3"/>
                  </a:moveTo>
                  <a:lnTo>
                    <a:pt x="0" y="26"/>
                  </a:lnTo>
                  <a:lnTo>
                    <a:pt x="14" y="37"/>
                  </a:lnTo>
                  <a:lnTo>
                    <a:pt x="24" y="52"/>
                  </a:lnTo>
                  <a:lnTo>
                    <a:pt x="38" y="63"/>
                  </a:lnTo>
                  <a:lnTo>
                    <a:pt x="53" y="74"/>
                  </a:lnTo>
                  <a:lnTo>
                    <a:pt x="64" y="90"/>
                  </a:lnTo>
                  <a:lnTo>
                    <a:pt x="78" y="101"/>
                  </a:lnTo>
                  <a:lnTo>
                    <a:pt x="98" y="94"/>
                  </a:lnTo>
                  <a:lnTo>
                    <a:pt x="113" y="75"/>
                  </a:lnTo>
                  <a:lnTo>
                    <a:pt x="115" y="54"/>
                  </a:lnTo>
                  <a:lnTo>
                    <a:pt x="117" y="33"/>
                  </a:lnTo>
                  <a:lnTo>
                    <a:pt x="109" y="12"/>
                  </a:lnTo>
                  <a:lnTo>
                    <a:pt x="95" y="0"/>
                  </a:lnTo>
                  <a:lnTo>
                    <a:pt x="1" y="3"/>
                  </a:lnTo>
                </a:path>
              </a:pathLst>
            </a:custGeom>
            <a:solidFill>
              <a:srgbClr val="AD6900"/>
            </a:solidFill>
            <a:ln w="127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1341" name="Oval 29">
              <a:extLst>
                <a:ext uri="{FF2B5EF4-FFF2-40B4-BE49-F238E27FC236}">
                  <a16:creationId xmlns:a16="http://schemas.microsoft.com/office/drawing/2014/main" id="{E23DBB23-FFF6-8A45-B866-D09E69046D5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280000">
              <a:off x="3110" y="2807"/>
              <a:ext cx="150" cy="12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81342" name="Group 30">
            <a:extLst>
              <a:ext uri="{FF2B5EF4-FFF2-40B4-BE49-F238E27FC236}">
                <a16:creationId xmlns:a16="http://schemas.microsoft.com/office/drawing/2014/main" id="{2A99D166-F386-5D4B-A79B-697BB523C03C}"/>
              </a:ext>
            </a:extLst>
          </p:cNvPr>
          <p:cNvGrpSpPr>
            <a:grpSpLocks/>
          </p:cNvGrpSpPr>
          <p:nvPr/>
        </p:nvGrpSpPr>
        <p:grpSpPr bwMode="auto">
          <a:xfrm>
            <a:off x="6810375" y="3613150"/>
            <a:ext cx="847725" cy="735013"/>
            <a:chOff x="3960" y="2616"/>
            <a:chExt cx="493" cy="463"/>
          </a:xfrm>
        </p:grpSpPr>
        <p:sp>
          <p:nvSpPr>
            <p:cNvPr id="781343" name="Freeform 31">
              <a:extLst>
                <a:ext uri="{FF2B5EF4-FFF2-40B4-BE49-F238E27FC236}">
                  <a16:creationId xmlns:a16="http://schemas.microsoft.com/office/drawing/2014/main" id="{9D714A06-AB81-3647-A1E8-358FC613DE1E}"/>
                </a:ext>
              </a:extLst>
            </p:cNvPr>
            <p:cNvSpPr>
              <a:spLocks/>
            </p:cNvSpPr>
            <p:nvPr/>
          </p:nvSpPr>
          <p:spPr bwMode="auto">
            <a:xfrm>
              <a:off x="3960" y="2616"/>
              <a:ext cx="439" cy="445"/>
            </a:xfrm>
            <a:custGeom>
              <a:avLst/>
              <a:gdLst>
                <a:gd name="T0" fmla="*/ 360 w 439"/>
                <a:gd name="T1" fmla="*/ 204 h 445"/>
                <a:gd name="T2" fmla="*/ 438 w 439"/>
                <a:gd name="T3" fmla="*/ 132 h 445"/>
                <a:gd name="T4" fmla="*/ 372 w 439"/>
                <a:gd name="T5" fmla="*/ 78 h 445"/>
                <a:gd name="T6" fmla="*/ 360 w 439"/>
                <a:gd name="T7" fmla="*/ 60 h 445"/>
                <a:gd name="T8" fmla="*/ 342 w 439"/>
                <a:gd name="T9" fmla="*/ 48 h 445"/>
                <a:gd name="T10" fmla="*/ 324 w 439"/>
                <a:gd name="T11" fmla="*/ 36 h 445"/>
                <a:gd name="T12" fmla="*/ 306 w 439"/>
                <a:gd name="T13" fmla="*/ 30 h 445"/>
                <a:gd name="T14" fmla="*/ 282 w 439"/>
                <a:gd name="T15" fmla="*/ 24 h 445"/>
                <a:gd name="T16" fmla="*/ 264 w 439"/>
                <a:gd name="T17" fmla="*/ 12 h 445"/>
                <a:gd name="T18" fmla="*/ 246 w 439"/>
                <a:gd name="T19" fmla="*/ 6 h 445"/>
                <a:gd name="T20" fmla="*/ 228 w 439"/>
                <a:gd name="T21" fmla="*/ 0 h 445"/>
                <a:gd name="T22" fmla="*/ 210 w 439"/>
                <a:gd name="T23" fmla="*/ 0 h 445"/>
                <a:gd name="T24" fmla="*/ 18 w 439"/>
                <a:gd name="T25" fmla="*/ 198 h 445"/>
                <a:gd name="T26" fmla="*/ 6 w 439"/>
                <a:gd name="T27" fmla="*/ 216 h 445"/>
                <a:gd name="T28" fmla="*/ 6 w 439"/>
                <a:gd name="T29" fmla="*/ 234 h 445"/>
                <a:gd name="T30" fmla="*/ 0 w 439"/>
                <a:gd name="T31" fmla="*/ 252 h 445"/>
                <a:gd name="T32" fmla="*/ 0 w 439"/>
                <a:gd name="T33" fmla="*/ 270 h 445"/>
                <a:gd name="T34" fmla="*/ 0 w 439"/>
                <a:gd name="T35" fmla="*/ 288 h 445"/>
                <a:gd name="T36" fmla="*/ 0 w 439"/>
                <a:gd name="T37" fmla="*/ 306 h 445"/>
                <a:gd name="T38" fmla="*/ 6 w 439"/>
                <a:gd name="T39" fmla="*/ 324 h 445"/>
                <a:gd name="T40" fmla="*/ 132 w 439"/>
                <a:gd name="T41" fmla="*/ 444 h 445"/>
                <a:gd name="T42" fmla="*/ 198 w 439"/>
                <a:gd name="T43" fmla="*/ 366 h 445"/>
                <a:gd name="T44" fmla="*/ 156 w 439"/>
                <a:gd name="T45" fmla="*/ 330 h 445"/>
                <a:gd name="T46" fmla="*/ 138 w 439"/>
                <a:gd name="T47" fmla="*/ 312 h 445"/>
                <a:gd name="T48" fmla="*/ 138 w 439"/>
                <a:gd name="T49" fmla="*/ 294 h 445"/>
                <a:gd name="T50" fmla="*/ 168 w 439"/>
                <a:gd name="T51" fmla="*/ 276 h 445"/>
                <a:gd name="T52" fmla="*/ 198 w 439"/>
                <a:gd name="T53" fmla="*/ 240 h 445"/>
                <a:gd name="T54" fmla="*/ 240 w 439"/>
                <a:gd name="T55" fmla="*/ 198 h 445"/>
                <a:gd name="T56" fmla="*/ 252 w 439"/>
                <a:gd name="T57" fmla="*/ 168 h 445"/>
                <a:gd name="T58" fmla="*/ 270 w 439"/>
                <a:gd name="T59" fmla="*/ 156 h 445"/>
                <a:gd name="T60" fmla="*/ 360 w 439"/>
                <a:gd name="T61" fmla="*/ 204 h 4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439" h="445">
                  <a:moveTo>
                    <a:pt x="360" y="204"/>
                  </a:moveTo>
                  <a:lnTo>
                    <a:pt x="438" y="132"/>
                  </a:lnTo>
                  <a:lnTo>
                    <a:pt x="372" y="78"/>
                  </a:lnTo>
                  <a:lnTo>
                    <a:pt x="360" y="60"/>
                  </a:lnTo>
                  <a:lnTo>
                    <a:pt x="342" y="48"/>
                  </a:lnTo>
                  <a:lnTo>
                    <a:pt x="324" y="36"/>
                  </a:lnTo>
                  <a:lnTo>
                    <a:pt x="306" y="30"/>
                  </a:lnTo>
                  <a:lnTo>
                    <a:pt x="282" y="24"/>
                  </a:lnTo>
                  <a:lnTo>
                    <a:pt x="264" y="12"/>
                  </a:lnTo>
                  <a:lnTo>
                    <a:pt x="246" y="6"/>
                  </a:lnTo>
                  <a:lnTo>
                    <a:pt x="228" y="0"/>
                  </a:lnTo>
                  <a:lnTo>
                    <a:pt x="210" y="0"/>
                  </a:lnTo>
                  <a:lnTo>
                    <a:pt x="18" y="198"/>
                  </a:lnTo>
                  <a:lnTo>
                    <a:pt x="6" y="216"/>
                  </a:lnTo>
                  <a:lnTo>
                    <a:pt x="6" y="234"/>
                  </a:lnTo>
                  <a:lnTo>
                    <a:pt x="0" y="252"/>
                  </a:lnTo>
                  <a:lnTo>
                    <a:pt x="0" y="270"/>
                  </a:lnTo>
                  <a:lnTo>
                    <a:pt x="0" y="288"/>
                  </a:lnTo>
                  <a:lnTo>
                    <a:pt x="0" y="306"/>
                  </a:lnTo>
                  <a:lnTo>
                    <a:pt x="6" y="324"/>
                  </a:lnTo>
                  <a:lnTo>
                    <a:pt x="132" y="444"/>
                  </a:lnTo>
                  <a:lnTo>
                    <a:pt x="198" y="366"/>
                  </a:lnTo>
                  <a:lnTo>
                    <a:pt x="156" y="330"/>
                  </a:lnTo>
                  <a:lnTo>
                    <a:pt x="138" y="312"/>
                  </a:lnTo>
                  <a:lnTo>
                    <a:pt x="138" y="294"/>
                  </a:lnTo>
                  <a:lnTo>
                    <a:pt x="168" y="276"/>
                  </a:lnTo>
                  <a:lnTo>
                    <a:pt x="198" y="240"/>
                  </a:lnTo>
                  <a:lnTo>
                    <a:pt x="240" y="198"/>
                  </a:lnTo>
                  <a:lnTo>
                    <a:pt x="252" y="168"/>
                  </a:lnTo>
                  <a:lnTo>
                    <a:pt x="270" y="156"/>
                  </a:lnTo>
                  <a:lnTo>
                    <a:pt x="360" y="204"/>
                  </a:lnTo>
                </a:path>
              </a:pathLst>
            </a:custGeom>
            <a:solidFill>
              <a:srgbClr val="00B7A5"/>
            </a:solidFill>
            <a:ln w="127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1344" name="Freeform 32">
              <a:extLst>
                <a:ext uri="{FF2B5EF4-FFF2-40B4-BE49-F238E27FC236}">
                  <a16:creationId xmlns:a16="http://schemas.microsoft.com/office/drawing/2014/main" id="{DECB3038-FADF-7A4E-8ECA-3A2C95B0C379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0" y="2760"/>
              <a:ext cx="133" cy="91"/>
            </a:xfrm>
            <a:custGeom>
              <a:avLst/>
              <a:gdLst>
                <a:gd name="T0" fmla="*/ 0 w 133"/>
                <a:gd name="T1" fmla="*/ 60 h 91"/>
                <a:gd name="T2" fmla="*/ 12 w 133"/>
                <a:gd name="T3" fmla="*/ 78 h 91"/>
                <a:gd name="T4" fmla="*/ 30 w 133"/>
                <a:gd name="T5" fmla="*/ 78 h 91"/>
                <a:gd name="T6" fmla="*/ 48 w 133"/>
                <a:gd name="T7" fmla="*/ 84 h 91"/>
                <a:gd name="T8" fmla="*/ 66 w 133"/>
                <a:gd name="T9" fmla="*/ 84 h 91"/>
                <a:gd name="T10" fmla="*/ 84 w 133"/>
                <a:gd name="T11" fmla="*/ 84 h 91"/>
                <a:gd name="T12" fmla="*/ 102 w 133"/>
                <a:gd name="T13" fmla="*/ 90 h 91"/>
                <a:gd name="T14" fmla="*/ 120 w 133"/>
                <a:gd name="T15" fmla="*/ 90 h 91"/>
                <a:gd name="T16" fmla="*/ 132 w 133"/>
                <a:gd name="T17" fmla="*/ 72 h 91"/>
                <a:gd name="T18" fmla="*/ 132 w 133"/>
                <a:gd name="T19" fmla="*/ 48 h 91"/>
                <a:gd name="T20" fmla="*/ 120 w 133"/>
                <a:gd name="T21" fmla="*/ 30 h 91"/>
                <a:gd name="T22" fmla="*/ 108 w 133"/>
                <a:gd name="T23" fmla="*/ 12 h 91"/>
                <a:gd name="T24" fmla="*/ 90 w 133"/>
                <a:gd name="T25" fmla="*/ 0 h 91"/>
                <a:gd name="T26" fmla="*/ 72 w 133"/>
                <a:gd name="T27" fmla="*/ 0 h 91"/>
                <a:gd name="T28" fmla="*/ 0 w 133"/>
                <a:gd name="T29" fmla="*/ 6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3" h="91">
                  <a:moveTo>
                    <a:pt x="0" y="60"/>
                  </a:moveTo>
                  <a:lnTo>
                    <a:pt x="12" y="78"/>
                  </a:lnTo>
                  <a:lnTo>
                    <a:pt x="30" y="78"/>
                  </a:lnTo>
                  <a:lnTo>
                    <a:pt x="48" y="84"/>
                  </a:lnTo>
                  <a:lnTo>
                    <a:pt x="66" y="84"/>
                  </a:lnTo>
                  <a:lnTo>
                    <a:pt x="84" y="84"/>
                  </a:lnTo>
                  <a:lnTo>
                    <a:pt x="102" y="90"/>
                  </a:lnTo>
                  <a:lnTo>
                    <a:pt x="120" y="90"/>
                  </a:lnTo>
                  <a:lnTo>
                    <a:pt x="132" y="72"/>
                  </a:lnTo>
                  <a:lnTo>
                    <a:pt x="132" y="48"/>
                  </a:lnTo>
                  <a:lnTo>
                    <a:pt x="120" y="30"/>
                  </a:lnTo>
                  <a:lnTo>
                    <a:pt x="108" y="12"/>
                  </a:lnTo>
                  <a:lnTo>
                    <a:pt x="90" y="0"/>
                  </a:lnTo>
                  <a:lnTo>
                    <a:pt x="72" y="0"/>
                  </a:lnTo>
                  <a:lnTo>
                    <a:pt x="0" y="60"/>
                  </a:lnTo>
                </a:path>
              </a:pathLst>
            </a:custGeom>
            <a:solidFill>
              <a:srgbClr val="FCD1C1"/>
            </a:solidFill>
            <a:ln w="127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1345" name="Freeform 33">
              <a:extLst>
                <a:ext uri="{FF2B5EF4-FFF2-40B4-BE49-F238E27FC236}">
                  <a16:creationId xmlns:a16="http://schemas.microsoft.com/office/drawing/2014/main" id="{45117809-F577-D14E-A079-E2ABD3E72156}"/>
                </a:ext>
              </a:extLst>
            </p:cNvPr>
            <p:cNvSpPr>
              <a:spLocks/>
            </p:cNvSpPr>
            <p:nvPr/>
          </p:nvSpPr>
          <p:spPr bwMode="auto">
            <a:xfrm>
              <a:off x="4086" y="2988"/>
              <a:ext cx="133" cy="91"/>
            </a:xfrm>
            <a:custGeom>
              <a:avLst/>
              <a:gdLst>
                <a:gd name="T0" fmla="*/ 0 w 133"/>
                <a:gd name="T1" fmla="*/ 60 h 91"/>
                <a:gd name="T2" fmla="*/ 12 w 133"/>
                <a:gd name="T3" fmla="*/ 78 h 91"/>
                <a:gd name="T4" fmla="*/ 30 w 133"/>
                <a:gd name="T5" fmla="*/ 78 h 91"/>
                <a:gd name="T6" fmla="*/ 48 w 133"/>
                <a:gd name="T7" fmla="*/ 84 h 91"/>
                <a:gd name="T8" fmla="*/ 66 w 133"/>
                <a:gd name="T9" fmla="*/ 84 h 91"/>
                <a:gd name="T10" fmla="*/ 84 w 133"/>
                <a:gd name="T11" fmla="*/ 84 h 91"/>
                <a:gd name="T12" fmla="*/ 102 w 133"/>
                <a:gd name="T13" fmla="*/ 90 h 91"/>
                <a:gd name="T14" fmla="*/ 120 w 133"/>
                <a:gd name="T15" fmla="*/ 90 h 91"/>
                <a:gd name="T16" fmla="*/ 132 w 133"/>
                <a:gd name="T17" fmla="*/ 72 h 91"/>
                <a:gd name="T18" fmla="*/ 132 w 133"/>
                <a:gd name="T19" fmla="*/ 48 h 91"/>
                <a:gd name="T20" fmla="*/ 120 w 133"/>
                <a:gd name="T21" fmla="*/ 30 h 91"/>
                <a:gd name="T22" fmla="*/ 108 w 133"/>
                <a:gd name="T23" fmla="*/ 12 h 91"/>
                <a:gd name="T24" fmla="*/ 90 w 133"/>
                <a:gd name="T25" fmla="*/ 0 h 91"/>
                <a:gd name="T26" fmla="*/ 72 w 133"/>
                <a:gd name="T27" fmla="*/ 0 h 91"/>
                <a:gd name="T28" fmla="*/ 0 w 133"/>
                <a:gd name="T29" fmla="*/ 6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3" h="91">
                  <a:moveTo>
                    <a:pt x="0" y="60"/>
                  </a:moveTo>
                  <a:lnTo>
                    <a:pt x="12" y="78"/>
                  </a:lnTo>
                  <a:lnTo>
                    <a:pt x="30" y="78"/>
                  </a:lnTo>
                  <a:lnTo>
                    <a:pt x="48" y="84"/>
                  </a:lnTo>
                  <a:lnTo>
                    <a:pt x="66" y="84"/>
                  </a:lnTo>
                  <a:lnTo>
                    <a:pt x="84" y="84"/>
                  </a:lnTo>
                  <a:lnTo>
                    <a:pt x="102" y="90"/>
                  </a:lnTo>
                  <a:lnTo>
                    <a:pt x="120" y="90"/>
                  </a:lnTo>
                  <a:lnTo>
                    <a:pt x="132" y="72"/>
                  </a:lnTo>
                  <a:lnTo>
                    <a:pt x="132" y="48"/>
                  </a:lnTo>
                  <a:lnTo>
                    <a:pt x="120" y="30"/>
                  </a:lnTo>
                  <a:lnTo>
                    <a:pt x="108" y="12"/>
                  </a:lnTo>
                  <a:lnTo>
                    <a:pt x="90" y="0"/>
                  </a:lnTo>
                  <a:lnTo>
                    <a:pt x="72" y="0"/>
                  </a:lnTo>
                  <a:lnTo>
                    <a:pt x="0" y="60"/>
                  </a:lnTo>
                </a:path>
              </a:pathLst>
            </a:custGeom>
            <a:solidFill>
              <a:srgbClr val="FCD1C1"/>
            </a:solidFill>
            <a:ln w="127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1346" name="Oval 34">
              <a:extLst>
                <a:ext uri="{FF2B5EF4-FFF2-40B4-BE49-F238E27FC236}">
                  <a16:creationId xmlns:a16="http://schemas.microsoft.com/office/drawing/2014/main" id="{36636D88-E894-4849-ADFC-AD0E57F6D1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44" y="2706"/>
              <a:ext cx="150" cy="120"/>
            </a:xfrm>
            <a:prstGeom prst="ellipse">
              <a:avLst/>
            </a:prstGeom>
            <a:solidFill>
              <a:srgbClr val="7144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81347" name="Group 35">
            <a:extLst>
              <a:ext uri="{FF2B5EF4-FFF2-40B4-BE49-F238E27FC236}">
                <a16:creationId xmlns:a16="http://schemas.microsoft.com/office/drawing/2014/main" id="{BB3CDD32-E13A-8145-BF4E-1F9AA7B63F05}"/>
              </a:ext>
            </a:extLst>
          </p:cNvPr>
          <p:cNvGrpSpPr>
            <a:grpSpLocks/>
          </p:cNvGrpSpPr>
          <p:nvPr/>
        </p:nvGrpSpPr>
        <p:grpSpPr bwMode="auto">
          <a:xfrm>
            <a:off x="6594475" y="2241550"/>
            <a:ext cx="847725" cy="735013"/>
            <a:chOff x="3834" y="1752"/>
            <a:chExt cx="493" cy="463"/>
          </a:xfrm>
        </p:grpSpPr>
        <p:sp>
          <p:nvSpPr>
            <p:cNvPr id="781348" name="Freeform 36">
              <a:extLst>
                <a:ext uri="{FF2B5EF4-FFF2-40B4-BE49-F238E27FC236}">
                  <a16:creationId xmlns:a16="http://schemas.microsoft.com/office/drawing/2014/main" id="{44543B27-3B6D-7743-A1D8-BF14575502F7}"/>
                </a:ext>
              </a:extLst>
            </p:cNvPr>
            <p:cNvSpPr>
              <a:spLocks/>
            </p:cNvSpPr>
            <p:nvPr/>
          </p:nvSpPr>
          <p:spPr bwMode="auto">
            <a:xfrm>
              <a:off x="3834" y="1770"/>
              <a:ext cx="439" cy="445"/>
            </a:xfrm>
            <a:custGeom>
              <a:avLst/>
              <a:gdLst>
                <a:gd name="T0" fmla="*/ 360 w 439"/>
                <a:gd name="T1" fmla="*/ 240 h 445"/>
                <a:gd name="T2" fmla="*/ 438 w 439"/>
                <a:gd name="T3" fmla="*/ 312 h 445"/>
                <a:gd name="T4" fmla="*/ 372 w 439"/>
                <a:gd name="T5" fmla="*/ 366 h 445"/>
                <a:gd name="T6" fmla="*/ 360 w 439"/>
                <a:gd name="T7" fmla="*/ 384 h 445"/>
                <a:gd name="T8" fmla="*/ 342 w 439"/>
                <a:gd name="T9" fmla="*/ 396 h 445"/>
                <a:gd name="T10" fmla="*/ 324 w 439"/>
                <a:gd name="T11" fmla="*/ 408 h 445"/>
                <a:gd name="T12" fmla="*/ 306 w 439"/>
                <a:gd name="T13" fmla="*/ 414 h 445"/>
                <a:gd name="T14" fmla="*/ 282 w 439"/>
                <a:gd name="T15" fmla="*/ 420 h 445"/>
                <a:gd name="T16" fmla="*/ 264 w 439"/>
                <a:gd name="T17" fmla="*/ 432 h 445"/>
                <a:gd name="T18" fmla="*/ 246 w 439"/>
                <a:gd name="T19" fmla="*/ 438 h 445"/>
                <a:gd name="T20" fmla="*/ 228 w 439"/>
                <a:gd name="T21" fmla="*/ 444 h 445"/>
                <a:gd name="T22" fmla="*/ 210 w 439"/>
                <a:gd name="T23" fmla="*/ 444 h 445"/>
                <a:gd name="T24" fmla="*/ 18 w 439"/>
                <a:gd name="T25" fmla="*/ 246 h 445"/>
                <a:gd name="T26" fmla="*/ 6 w 439"/>
                <a:gd name="T27" fmla="*/ 228 h 445"/>
                <a:gd name="T28" fmla="*/ 6 w 439"/>
                <a:gd name="T29" fmla="*/ 210 h 445"/>
                <a:gd name="T30" fmla="*/ 0 w 439"/>
                <a:gd name="T31" fmla="*/ 192 h 445"/>
                <a:gd name="T32" fmla="*/ 0 w 439"/>
                <a:gd name="T33" fmla="*/ 174 h 445"/>
                <a:gd name="T34" fmla="*/ 0 w 439"/>
                <a:gd name="T35" fmla="*/ 156 h 445"/>
                <a:gd name="T36" fmla="*/ 0 w 439"/>
                <a:gd name="T37" fmla="*/ 138 h 445"/>
                <a:gd name="T38" fmla="*/ 6 w 439"/>
                <a:gd name="T39" fmla="*/ 120 h 445"/>
                <a:gd name="T40" fmla="*/ 132 w 439"/>
                <a:gd name="T41" fmla="*/ 0 h 445"/>
                <a:gd name="T42" fmla="*/ 198 w 439"/>
                <a:gd name="T43" fmla="*/ 78 h 445"/>
                <a:gd name="T44" fmla="*/ 156 w 439"/>
                <a:gd name="T45" fmla="*/ 114 h 445"/>
                <a:gd name="T46" fmla="*/ 138 w 439"/>
                <a:gd name="T47" fmla="*/ 132 h 445"/>
                <a:gd name="T48" fmla="*/ 138 w 439"/>
                <a:gd name="T49" fmla="*/ 150 h 445"/>
                <a:gd name="T50" fmla="*/ 168 w 439"/>
                <a:gd name="T51" fmla="*/ 168 h 445"/>
                <a:gd name="T52" fmla="*/ 198 w 439"/>
                <a:gd name="T53" fmla="*/ 204 h 445"/>
                <a:gd name="T54" fmla="*/ 240 w 439"/>
                <a:gd name="T55" fmla="*/ 246 h 445"/>
                <a:gd name="T56" fmla="*/ 252 w 439"/>
                <a:gd name="T57" fmla="*/ 276 h 445"/>
                <a:gd name="T58" fmla="*/ 270 w 439"/>
                <a:gd name="T59" fmla="*/ 288 h 445"/>
                <a:gd name="T60" fmla="*/ 360 w 439"/>
                <a:gd name="T61" fmla="*/ 240 h 4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439" h="445">
                  <a:moveTo>
                    <a:pt x="360" y="240"/>
                  </a:moveTo>
                  <a:lnTo>
                    <a:pt x="438" y="312"/>
                  </a:lnTo>
                  <a:lnTo>
                    <a:pt x="372" y="366"/>
                  </a:lnTo>
                  <a:lnTo>
                    <a:pt x="360" y="384"/>
                  </a:lnTo>
                  <a:lnTo>
                    <a:pt x="342" y="396"/>
                  </a:lnTo>
                  <a:lnTo>
                    <a:pt x="324" y="408"/>
                  </a:lnTo>
                  <a:lnTo>
                    <a:pt x="306" y="414"/>
                  </a:lnTo>
                  <a:lnTo>
                    <a:pt x="282" y="420"/>
                  </a:lnTo>
                  <a:lnTo>
                    <a:pt x="264" y="432"/>
                  </a:lnTo>
                  <a:lnTo>
                    <a:pt x="246" y="438"/>
                  </a:lnTo>
                  <a:lnTo>
                    <a:pt x="228" y="444"/>
                  </a:lnTo>
                  <a:lnTo>
                    <a:pt x="210" y="444"/>
                  </a:lnTo>
                  <a:lnTo>
                    <a:pt x="18" y="246"/>
                  </a:lnTo>
                  <a:lnTo>
                    <a:pt x="6" y="228"/>
                  </a:lnTo>
                  <a:lnTo>
                    <a:pt x="6" y="210"/>
                  </a:lnTo>
                  <a:lnTo>
                    <a:pt x="0" y="192"/>
                  </a:lnTo>
                  <a:lnTo>
                    <a:pt x="0" y="174"/>
                  </a:lnTo>
                  <a:lnTo>
                    <a:pt x="0" y="156"/>
                  </a:lnTo>
                  <a:lnTo>
                    <a:pt x="0" y="138"/>
                  </a:lnTo>
                  <a:lnTo>
                    <a:pt x="6" y="120"/>
                  </a:lnTo>
                  <a:lnTo>
                    <a:pt x="132" y="0"/>
                  </a:lnTo>
                  <a:lnTo>
                    <a:pt x="198" y="78"/>
                  </a:lnTo>
                  <a:lnTo>
                    <a:pt x="156" y="114"/>
                  </a:lnTo>
                  <a:lnTo>
                    <a:pt x="138" y="132"/>
                  </a:lnTo>
                  <a:lnTo>
                    <a:pt x="138" y="150"/>
                  </a:lnTo>
                  <a:lnTo>
                    <a:pt x="168" y="168"/>
                  </a:lnTo>
                  <a:lnTo>
                    <a:pt x="198" y="204"/>
                  </a:lnTo>
                  <a:lnTo>
                    <a:pt x="240" y="246"/>
                  </a:lnTo>
                  <a:lnTo>
                    <a:pt x="252" y="276"/>
                  </a:lnTo>
                  <a:lnTo>
                    <a:pt x="270" y="288"/>
                  </a:lnTo>
                  <a:lnTo>
                    <a:pt x="360" y="240"/>
                  </a:lnTo>
                </a:path>
              </a:pathLst>
            </a:custGeom>
            <a:solidFill>
              <a:srgbClr val="00B7A5"/>
            </a:solidFill>
            <a:ln w="127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1349" name="Freeform 37">
              <a:extLst>
                <a:ext uri="{FF2B5EF4-FFF2-40B4-BE49-F238E27FC236}">
                  <a16:creationId xmlns:a16="http://schemas.microsoft.com/office/drawing/2014/main" id="{C2A8F27B-7759-014C-9146-51F42ADF8128}"/>
                </a:ext>
              </a:extLst>
            </p:cNvPr>
            <p:cNvSpPr>
              <a:spLocks/>
            </p:cNvSpPr>
            <p:nvPr/>
          </p:nvSpPr>
          <p:spPr bwMode="auto">
            <a:xfrm>
              <a:off x="4194" y="1980"/>
              <a:ext cx="133" cy="91"/>
            </a:xfrm>
            <a:custGeom>
              <a:avLst/>
              <a:gdLst>
                <a:gd name="T0" fmla="*/ 0 w 133"/>
                <a:gd name="T1" fmla="*/ 30 h 91"/>
                <a:gd name="T2" fmla="*/ 12 w 133"/>
                <a:gd name="T3" fmla="*/ 12 h 91"/>
                <a:gd name="T4" fmla="*/ 30 w 133"/>
                <a:gd name="T5" fmla="*/ 12 h 91"/>
                <a:gd name="T6" fmla="*/ 48 w 133"/>
                <a:gd name="T7" fmla="*/ 6 h 91"/>
                <a:gd name="T8" fmla="*/ 66 w 133"/>
                <a:gd name="T9" fmla="*/ 6 h 91"/>
                <a:gd name="T10" fmla="*/ 84 w 133"/>
                <a:gd name="T11" fmla="*/ 6 h 91"/>
                <a:gd name="T12" fmla="*/ 102 w 133"/>
                <a:gd name="T13" fmla="*/ 0 h 91"/>
                <a:gd name="T14" fmla="*/ 120 w 133"/>
                <a:gd name="T15" fmla="*/ 0 h 91"/>
                <a:gd name="T16" fmla="*/ 132 w 133"/>
                <a:gd name="T17" fmla="*/ 18 h 91"/>
                <a:gd name="T18" fmla="*/ 132 w 133"/>
                <a:gd name="T19" fmla="*/ 42 h 91"/>
                <a:gd name="T20" fmla="*/ 120 w 133"/>
                <a:gd name="T21" fmla="*/ 60 h 91"/>
                <a:gd name="T22" fmla="*/ 108 w 133"/>
                <a:gd name="T23" fmla="*/ 78 h 91"/>
                <a:gd name="T24" fmla="*/ 90 w 133"/>
                <a:gd name="T25" fmla="*/ 90 h 91"/>
                <a:gd name="T26" fmla="*/ 72 w 133"/>
                <a:gd name="T27" fmla="*/ 90 h 91"/>
                <a:gd name="T28" fmla="*/ 0 w 133"/>
                <a:gd name="T29" fmla="*/ 3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3" h="91">
                  <a:moveTo>
                    <a:pt x="0" y="30"/>
                  </a:moveTo>
                  <a:lnTo>
                    <a:pt x="12" y="12"/>
                  </a:lnTo>
                  <a:lnTo>
                    <a:pt x="30" y="12"/>
                  </a:lnTo>
                  <a:lnTo>
                    <a:pt x="48" y="6"/>
                  </a:lnTo>
                  <a:lnTo>
                    <a:pt x="66" y="6"/>
                  </a:lnTo>
                  <a:lnTo>
                    <a:pt x="84" y="6"/>
                  </a:lnTo>
                  <a:lnTo>
                    <a:pt x="102" y="0"/>
                  </a:lnTo>
                  <a:lnTo>
                    <a:pt x="120" y="0"/>
                  </a:lnTo>
                  <a:lnTo>
                    <a:pt x="132" y="18"/>
                  </a:lnTo>
                  <a:lnTo>
                    <a:pt x="132" y="42"/>
                  </a:lnTo>
                  <a:lnTo>
                    <a:pt x="120" y="60"/>
                  </a:lnTo>
                  <a:lnTo>
                    <a:pt x="108" y="78"/>
                  </a:lnTo>
                  <a:lnTo>
                    <a:pt x="90" y="90"/>
                  </a:lnTo>
                  <a:lnTo>
                    <a:pt x="72" y="90"/>
                  </a:lnTo>
                  <a:lnTo>
                    <a:pt x="0" y="30"/>
                  </a:lnTo>
                </a:path>
              </a:pathLst>
            </a:custGeom>
            <a:solidFill>
              <a:srgbClr val="FCD1C1"/>
            </a:solidFill>
            <a:ln w="127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1350" name="Freeform 38">
              <a:extLst>
                <a:ext uri="{FF2B5EF4-FFF2-40B4-BE49-F238E27FC236}">
                  <a16:creationId xmlns:a16="http://schemas.microsoft.com/office/drawing/2014/main" id="{832A9291-63A2-2643-9ABF-D2BC686D1EF9}"/>
                </a:ext>
              </a:extLst>
            </p:cNvPr>
            <p:cNvSpPr>
              <a:spLocks/>
            </p:cNvSpPr>
            <p:nvPr/>
          </p:nvSpPr>
          <p:spPr bwMode="auto">
            <a:xfrm>
              <a:off x="3960" y="1752"/>
              <a:ext cx="133" cy="91"/>
            </a:xfrm>
            <a:custGeom>
              <a:avLst/>
              <a:gdLst>
                <a:gd name="T0" fmla="*/ 0 w 133"/>
                <a:gd name="T1" fmla="*/ 30 h 91"/>
                <a:gd name="T2" fmla="*/ 12 w 133"/>
                <a:gd name="T3" fmla="*/ 12 h 91"/>
                <a:gd name="T4" fmla="*/ 30 w 133"/>
                <a:gd name="T5" fmla="*/ 12 h 91"/>
                <a:gd name="T6" fmla="*/ 48 w 133"/>
                <a:gd name="T7" fmla="*/ 6 h 91"/>
                <a:gd name="T8" fmla="*/ 66 w 133"/>
                <a:gd name="T9" fmla="*/ 6 h 91"/>
                <a:gd name="T10" fmla="*/ 84 w 133"/>
                <a:gd name="T11" fmla="*/ 6 h 91"/>
                <a:gd name="T12" fmla="*/ 102 w 133"/>
                <a:gd name="T13" fmla="*/ 0 h 91"/>
                <a:gd name="T14" fmla="*/ 120 w 133"/>
                <a:gd name="T15" fmla="*/ 0 h 91"/>
                <a:gd name="T16" fmla="*/ 132 w 133"/>
                <a:gd name="T17" fmla="*/ 18 h 91"/>
                <a:gd name="T18" fmla="*/ 132 w 133"/>
                <a:gd name="T19" fmla="*/ 42 h 91"/>
                <a:gd name="T20" fmla="*/ 120 w 133"/>
                <a:gd name="T21" fmla="*/ 60 h 91"/>
                <a:gd name="T22" fmla="*/ 108 w 133"/>
                <a:gd name="T23" fmla="*/ 78 h 91"/>
                <a:gd name="T24" fmla="*/ 90 w 133"/>
                <a:gd name="T25" fmla="*/ 90 h 91"/>
                <a:gd name="T26" fmla="*/ 72 w 133"/>
                <a:gd name="T27" fmla="*/ 90 h 91"/>
                <a:gd name="T28" fmla="*/ 0 w 133"/>
                <a:gd name="T29" fmla="*/ 3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3" h="91">
                  <a:moveTo>
                    <a:pt x="0" y="30"/>
                  </a:moveTo>
                  <a:lnTo>
                    <a:pt x="12" y="12"/>
                  </a:lnTo>
                  <a:lnTo>
                    <a:pt x="30" y="12"/>
                  </a:lnTo>
                  <a:lnTo>
                    <a:pt x="48" y="6"/>
                  </a:lnTo>
                  <a:lnTo>
                    <a:pt x="66" y="6"/>
                  </a:lnTo>
                  <a:lnTo>
                    <a:pt x="84" y="6"/>
                  </a:lnTo>
                  <a:lnTo>
                    <a:pt x="102" y="0"/>
                  </a:lnTo>
                  <a:lnTo>
                    <a:pt x="120" y="0"/>
                  </a:lnTo>
                  <a:lnTo>
                    <a:pt x="132" y="18"/>
                  </a:lnTo>
                  <a:lnTo>
                    <a:pt x="132" y="42"/>
                  </a:lnTo>
                  <a:lnTo>
                    <a:pt x="120" y="60"/>
                  </a:lnTo>
                  <a:lnTo>
                    <a:pt x="108" y="78"/>
                  </a:lnTo>
                  <a:lnTo>
                    <a:pt x="90" y="90"/>
                  </a:lnTo>
                  <a:lnTo>
                    <a:pt x="72" y="90"/>
                  </a:lnTo>
                  <a:lnTo>
                    <a:pt x="0" y="30"/>
                  </a:lnTo>
                </a:path>
              </a:pathLst>
            </a:custGeom>
            <a:solidFill>
              <a:srgbClr val="FCD1C1"/>
            </a:solidFill>
            <a:ln w="127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1351" name="Oval 39">
              <a:extLst>
                <a:ext uri="{FF2B5EF4-FFF2-40B4-BE49-F238E27FC236}">
                  <a16:creationId xmlns:a16="http://schemas.microsoft.com/office/drawing/2014/main" id="{48E5B31F-37F2-DA4C-BCD1-2E7C9DB14F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18" y="2004"/>
              <a:ext cx="150" cy="120"/>
            </a:xfrm>
            <a:prstGeom prst="ellipse">
              <a:avLst/>
            </a:prstGeom>
            <a:solidFill>
              <a:srgbClr val="FCFEB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81352" name="Group 40">
            <a:extLst>
              <a:ext uri="{FF2B5EF4-FFF2-40B4-BE49-F238E27FC236}">
                <a16:creationId xmlns:a16="http://schemas.microsoft.com/office/drawing/2014/main" id="{4305AA81-ACE5-7243-9817-96E654E88011}"/>
              </a:ext>
            </a:extLst>
          </p:cNvPr>
          <p:cNvGrpSpPr>
            <a:grpSpLocks/>
          </p:cNvGrpSpPr>
          <p:nvPr/>
        </p:nvGrpSpPr>
        <p:grpSpPr bwMode="auto">
          <a:xfrm>
            <a:off x="4552950" y="2300288"/>
            <a:ext cx="804863" cy="614362"/>
            <a:chOff x="2647" y="1789"/>
            <a:chExt cx="468" cy="387"/>
          </a:xfrm>
        </p:grpSpPr>
        <p:sp>
          <p:nvSpPr>
            <p:cNvPr id="781353" name="Freeform 41">
              <a:extLst>
                <a:ext uri="{FF2B5EF4-FFF2-40B4-BE49-F238E27FC236}">
                  <a16:creationId xmlns:a16="http://schemas.microsoft.com/office/drawing/2014/main" id="{6E2A8F45-0371-1E4F-A5F9-3737730C986C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6" y="1873"/>
              <a:ext cx="459" cy="303"/>
            </a:xfrm>
            <a:custGeom>
              <a:avLst/>
              <a:gdLst>
                <a:gd name="T0" fmla="*/ 105 w 459"/>
                <a:gd name="T1" fmla="*/ 49 h 303"/>
                <a:gd name="T2" fmla="*/ 0 w 459"/>
                <a:gd name="T3" fmla="*/ 58 h 303"/>
                <a:gd name="T4" fmla="*/ 19 w 459"/>
                <a:gd name="T5" fmla="*/ 141 h 303"/>
                <a:gd name="T6" fmla="*/ 17 w 459"/>
                <a:gd name="T7" fmla="*/ 163 h 303"/>
                <a:gd name="T8" fmla="*/ 23 w 459"/>
                <a:gd name="T9" fmla="*/ 183 h 303"/>
                <a:gd name="T10" fmla="*/ 31 w 459"/>
                <a:gd name="T11" fmla="*/ 204 h 303"/>
                <a:gd name="T12" fmla="*/ 41 w 459"/>
                <a:gd name="T13" fmla="*/ 219 h 303"/>
                <a:gd name="T14" fmla="*/ 57 w 459"/>
                <a:gd name="T15" fmla="*/ 239 h 303"/>
                <a:gd name="T16" fmla="*/ 63 w 459"/>
                <a:gd name="T17" fmla="*/ 260 h 303"/>
                <a:gd name="T18" fmla="*/ 73 w 459"/>
                <a:gd name="T19" fmla="*/ 275 h 303"/>
                <a:gd name="T20" fmla="*/ 84 w 459"/>
                <a:gd name="T21" fmla="*/ 291 h 303"/>
                <a:gd name="T22" fmla="*/ 98 w 459"/>
                <a:gd name="T23" fmla="*/ 302 h 303"/>
                <a:gd name="T24" fmla="*/ 372 w 459"/>
                <a:gd name="T25" fmla="*/ 264 h 303"/>
                <a:gd name="T26" fmla="*/ 392 w 459"/>
                <a:gd name="T27" fmla="*/ 258 h 303"/>
                <a:gd name="T28" fmla="*/ 403 w 459"/>
                <a:gd name="T29" fmla="*/ 244 h 303"/>
                <a:gd name="T30" fmla="*/ 419 w 459"/>
                <a:gd name="T31" fmla="*/ 232 h 303"/>
                <a:gd name="T32" fmla="*/ 430 w 459"/>
                <a:gd name="T33" fmla="*/ 218 h 303"/>
                <a:gd name="T34" fmla="*/ 441 w 459"/>
                <a:gd name="T35" fmla="*/ 204 h 303"/>
                <a:gd name="T36" fmla="*/ 452 w 459"/>
                <a:gd name="T37" fmla="*/ 190 h 303"/>
                <a:gd name="T38" fmla="*/ 458 w 459"/>
                <a:gd name="T39" fmla="*/ 173 h 303"/>
                <a:gd name="T40" fmla="*/ 433 w 459"/>
                <a:gd name="T41" fmla="*/ 0 h 303"/>
                <a:gd name="T42" fmla="*/ 333 w 459"/>
                <a:gd name="T43" fmla="*/ 22 h 303"/>
                <a:gd name="T44" fmla="*/ 344 w 459"/>
                <a:gd name="T45" fmla="*/ 75 h 303"/>
                <a:gd name="T46" fmla="*/ 347 w 459"/>
                <a:gd name="T47" fmla="*/ 100 h 303"/>
                <a:gd name="T48" fmla="*/ 336 w 459"/>
                <a:gd name="T49" fmla="*/ 114 h 303"/>
                <a:gd name="T50" fmla="*/ 301 w 459"/>
                <a:gd name="T51" fmla="*/ 111 h 303"/>
                <a:gd name="T52" fmla="*/ 256 w 459"/>
                <a:gd name="T53" fmla="*/ 121 h 303"/>
                <a:gd name="T54" fmla="*/ 197 w 459"/>
                <a:gd name="T55" fmla="*/ 128 h 303"/>
                <a:gd name="T56" fmla="*/ 168 w 459"/>
                <a:gd name="T57" fmla="*/ 144 h 303"/>
                <a:gd name="T58" fmla="*/ 147 w 459"/>
                <a:gd name="T59" fmla="*/ 142 h 303"/>
                <a:gd name="T60" fmla="*/ 105 w 459"/>
                <a:gd name="T61" fmla="*/ 49 h 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459" h="303">
                  <a:moveTo>
                    <a:pt x="105" y="49"/>
                  </a:moveTo>
                  <a:lnTo>
                    <a:pt x="0" y="58"/>
                  </a:lnTo>
                  <a:lnTo>
                    <a:pt x="19" y="141"/>
                  </a:lnTo>
                  <a:lnTo>
                    <a:pt x="17" y="163"/>
                  </a:lnTo>
                  <a:lnTo>
                    <a:pt x="23" y="183"/>
                  </a:lnTo>
                  <a:lnTo>
                    <a:pt x="31" y="204"/>
                  </a:lnTo>
                  <a:lnTo>
                    <a:pt x="41" y="219"/>
                  </a:lnTo>
                  <a:lnTo>
                    <a:pt x="57" y="239"/>
                  </a:lnTo>
                  <a:lnTo>
                    <a:pt x="63" y="260"/>
                  </a:lnTo>
                  <a:lnTo>
                    <a:pt x="73" y="275"/>
                  </a:lnTo>
                  <a:lnTo>
                    <a:pt x="84" y="291"/>
                  </a:lnTo>
                  <a:lnTo>
                    <a:pt x="98" y="302"/>
                  </a:lnTo>
                  <a:lnTo>
                    <a:pt x="372" y="264"/>
                  </a:lnTo>
                  <a:lnTo>
                    <a:pt x="392" y="258"/>
                  </a:lnTo>
                  <a:lnTo>
                    <a:pt x="403" y="244"/>
                  </a:lnTo>
                  <a:lnTo>
                    <a:pt x="419" y="232"/>
                  </a:lnTo>
                  <a:lnTo>
                    <a:pt x="430" y="218"/>
                  </a:lnTo>
                  <a:lnTo>
                    <a:pt x="441" y="204"/>
                  </a:lnTo>
                  <a:lnTo>
                    <a:pt x="452" y="190"/>
                  </a:lnTo>
                  <a:lnTo>
                    <a:pt x="458" y="173"/>
                  </a:lnTo>
                  <a:lnTo>
                    <a:pt x="433" y="0"/>
                  </a:lnTo>
                  <a:lnTo>
                    <a:pt x="333" y="22"/>
                  </a:lnTo>
                  <a:lnTo>
                    <a:pt x="344" y="75"/>
                  </a:lnTo>
                  <a:lnTo>
                    <a:pt x="347" y="100"/>
                  </a:lnTo>
                  <a:lnTo>
                    <a:pt x="336" y="114"/>
                  </a:lnTo>
                  <a:lnTo>
                    <a:pt x="301" y="111"/>
                  </a:lnTo>
                  <a:lnTo>
                    <a:pt x="256" y="121"/>
                  </a:lnTo>
                  <a:lnTo>
                    <a:pt x="197" y="128"/>
                  </a:lnTo>
                  <a:lnTo>
                    <a:pt x="168" y="144"/>
                  </a:lnTo>
                  <a:lnTo>
                    <a:pt x="147" y="142"/>
                  </a:lnTo>
                  <a:lnTo>
                    <a:pt x="105" y="49"/>
                  </a:lnTo>
                </a:path>
              </a:pathLst>
            </a:custGeom>
            <a:solidFill>
              <a:srgbClr val="00B7A5"/>
            </a:solidFill>
            <a:ln w="127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1354" name="Freeform 42">
              <a:extLst>
                <a:ext uri="{FF2B5EF4-FFF2-40B4-BE49-F238E27FC236}">
                  <a16:creationId xmlns:a16="http://schemas.microsoft.com/office/drawing/2014/main" id="{B2D52710-67C9-B041-A50C-AEA79E53D709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7" y="1825"/>
              <a:ext cx="117" cy="101"/>
            </a:xfrm>
            <a:custGeom>
              <a:avLst/>
              <a:gdLst>
                <a:gd name="T0" fmla="*/ 114 w 117"/>
                <a:gd name="T1" fmla="*/ 97 h 101"/>
                <a:gd name="T2" fmla="*/ 116 w 117"/>
                <a:gd name="T3" fmla="*/ 75 h 101"/>
                <a:gd name="T4" fmla="*/ 102 w 117"/>
                <a:gd name="T5" fmla="*/ 64 h 101"/>
                <a:gd name="T6" fmla="*/ 91 w 117"/>
                <a:gd name="T7" fmla="*/ 48 h 101"/>
                <a:gd name="T8" fmla="*/ 77 w 117"/>
                <a:gd name="T9" fmla="*/ 37 h 101"/>
                <a:gd name="T10" fmla="*/ 63 w 117"/>
                <a:gd name="T11" fmla="*/ 26 h 101"/>
                <a:gd name="T12" fmla="*/ 53 w 117"/>
                <a:gd name="T13" fmla="*/ 11 h 101"/>
                <a:gd name="T14" fmla="*/ 39 w 117"/>
                <a:gd name="T15" fmla="*/ 0 h 101"/>
                <a:gd name="T16" fmla="*/ 18 w 117"/>
                <a:gd name="T17" fmla="*/ 7 h 101"/>
                <a:gd name="T18" fmla="*/ 3 w 117"/>
                <a:gd name="T19" fmla="*/ 26 h 101"/>
                <a:gd name="T20" fmla="*/ 2 w 117"/>
                <a:gd name="T21" fmla="*/ 47 h 101"/>
                <a:gd name="T22" fmla="*/ 0 w 117"/>
                <a:gd name="T23" fmla="*/ 68 h 101"/>
                <a:gd name="T24" fmla="*/ 6 w 117"/>
                <a:gd name="T25" fmla="*/ 89 h 101"/>
                <a:gd name="T26" fmla="*/ 20 w 117"/>
                <a:gd name="T27" fmla="*/ 100 h 101"/>
                <a:gd name="T28" fmla="*/ 114 w 117"/>
                <a:gd name="T29" fmla="*/ 97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7" h="101">
                  <a:moveTo>
                    <a:pt x="114" y="97"/>
                  </a:moveTo>
                  <a:lnTo>
                    <a:pt x="116" y="75"/>
                  </a:lnTo>
                  <a:lnTo>
                    <a:pt x="102" y="64"/>
                  </a:lnTo>
                  <a:lnTo>
                    <a:pt x="91" y="48"/>
                  </a:lnTo>
                  <a:lnTo>
                    <a:pt x="77" y="37"/>
                  </a:lnTo>
                  <a:lnTo>
                    <a:pt x="63" y="26"/>
                  </a:lnTo>
                  <a:lnTo>
                    <a:pt x="53" y="11"/>
                  </a:lnTo>
                  <a:lnTo>
                    <a:pt x="39" y="0"/>
                  </a:lnTo>
                  <a:lnTo>
                    <a:pt x="18" y="7"/>
                  </a:lnTo>
                  <a:lnTo>
                    <a:pt x="3" y="26"/>
                  </a:lnTo>
                  <a:lnTo>
                    <a:pt x="2" y="47"/>
                  </a:lnTo>
                  <a:lnTo>
                    <a:pt x="0" y="68"/>
                  </a:lnTo>
                  <a:lnTo>
                    <a:pt x="6" y="89"/>
                  </a:lnTo>
                  <a:lnTo>
                    <a:pt x="20" y="100"/>
                  </a:lnTo>
                  <a:lnTo>
                    <a:pt x="114" y="97"/>
                  </a:lnTo>
                </a:path>
              </a:pathLst>
            </a:custGeom>
            <a:solidFill>
              <a:srgbClr val="FCD1C1"/>
            </a:solidFill>
            <a:ln w="127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1355" name="Freeform 43">
              <a:extLst>
                <a:ext uri="{FF2B5EF4-FFF2-40B4-BE49-F238E27FC236}">
                  <a16:creationId xmlns:a16="http://schemas.microsoft.com/office/drawing/2014/main" id="{BD462CC5-480C-1340-AE38-F80B5F4DD82C}"/>
                </a:ext>
              </a:extLst>
            </p:cNvPr>
            <p:cNvSpPr>
              <a:spLocks/>
            </p:cNvSpPr>
            <p:nvPr/>
          </p:nvSpPr>
          <p:spPr bwMode="auto">
            <a:xfrm>
              <a:off x="2971" y="1789"/>
              <a:ext cx="118" cy="102"/>
            </a:xfrm>
            <a:custGeom>
              <a:avLst/>
              <a:gdLst>
                <a:gd name="T0" fmla="*/ 116 w 118"/>
                <a:gd name="T1" fmla="*/ 98 h 102"/>
                <a:gd name="T2" fmla="*/ 117 w 118"/>
                <a:gd name="T3" fmla="*/ 75 h 102"/>
                <a:gd name="T4" fmla="*/ 103 w 118"/>
                <a:gd name="T5" fmla="*/ 64 h 102"/>
                <a:gd name="T6" fmla="*/ 93 w 118"/>
                <a:gd name="T7" fmla="*/ 49 h 102"/>
                <a:gd name="T8" fmla="*/ 79 w 118"/>
                <a:gd name="T9" fmla="*/ 38 h 102"/>
                <a:gd name="T10" fmla="*/ 64 w 118"/>
                <a:gd name="T11" fmla="*/ 27 h 102"/>
                <a:gd name="T12" fmla="*/ 53 w 118"/>
                <a:gd name="T13" fmla="*/ 11 h 102"/>
                <a:gd name="T14" fmla="*/ 39 w 118"/>
                <a:gd name="T15" fmla="*/ 0 h 102"/>
                <a:gd name="T16" fmla="*/ 19 w 118"/>
                <a:gd name="T17" fmla="*/ 7 h 102"/>
                <a:gd name="T18" fmla="*/ 4 w 118"/>
                <a:gd name="T19" fmla="*/ 26 h 102"/>
                <a:gd name="T20" fmla="*/ 2 w 118"/>
                <a:gd name="T21" fmla="*/ 47 h 102"/>
                <a:gd name="T22" fmla="*/ 0 w 118"/>
                <a:gd name="T23" fmla="*/ 68 h 102"/>
                <a:gd name="T24" fmla="*/ 8 w 118"/>
                <a:gd name="T25" fmla="*/ 89 h 102"/>
                <a:gd name="T26" fmla="*/ 22 w 118"/>
                <a:gd name="T27" fmla="*/ 101 h 102"/>
                <a:gd name="T28" fmla="*/ 116 w 118"/>
                <a:gd name="T29" fmla="*/ 98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8" h="102">
                  <a:moveTo>
                    <a:pt x="116" y="98"/>
                  </a:moveTo>
                  <a:lnTo>
                    <a:pt x="117" y="75"/>
                  </a:lnTo>
                  <a:lnTo>
                    <a:pt x="103" y="64"/>
                  </a:lnTo>
                  <a:lnTo>
                    <a:pt x="93" y="49"/>
                  </a:lnTo>
                  <a:lnTo>
                    <a:pt x="79" y="38"/>
                  </a:lnTo>
                  <a:lnTo>
                    <a:pt x="64" y="27"/>
                  </a:lnTo>
                  <a:lnTo>
                    <a:pt x="53" y="11"/>
                  </a:lnTo>
                  <a:lnTo>
                    <a:pt x="39" y="0"/>
                  </a:lnTo>
                  <a:lnTo>
                    <a:pt x="19" y="7"/>
                  </a:lnTo>
                  <a:lnTo>
                    <a:pt x="4" y="26"/>
                  </a:lnTo>
                  <a:lnTo>
                    <a:pt x="2" y="47"/>
                  </a:lnTo>
                  <a:lnTo>
                    <a:pt x="0" y="68"/>
                  </a:lnTo>
                  <a:lnTo>
                    <a:pt x="8" y="89"/>
                  </a:lnTo>
                  <a:lnTo>
                    <a:pt x="22" y="101"/>
                  </a:lnTo>
                  <a:lnTo>
                    <a:pt x="116" y="98"/>
                  </a:lnTo>
                </a:path>
              </a:pathLst>
            </a:custGeom>
            <a:solidFill>
              <a:srgbClr val="FCD1C1"/>
            </a:solidFill>
            <a:ln w="127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1356" name="Oval 44">
              <a:extLst>
                <a:ext uri="{FF2B5EF4-FFF2-40B4-BE49-F238E27FC236}">
                  <a16:creationId xmlns:a16="http://schemas.microsoft.com/office/drawing/2014/main" id="{9330A181-F30C-1C4C-98DD-3E4DA4DFF29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280000">
              <a:off x="2812" y="2029"/>
              <a:ext cx="150" cy="120"/>
            </a:xfrm>
            <a:prstGeom prst="ellipse">
              <a:avLst/>
            </a:prstGeom>
            <a:solidFill>
              <a:srgbClr val="7144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81357" name="Group 45">
            <a:extLst>
              <a:ext uri="{FF2B5EF4-FFF2-40B4-BE49-F238E27FC236}">
                <a16:creationId xmlns:a16="http://schemas.microsoft.com/office/drawing/2014/main" id="{F441B6EA-B796-5646-AA16-2A1DC4F90784}"/>
              </a:ext>
            </a:extLst>
          </p:cNvPr>
          <p:cNvGrpSpPr>
            <a:grpSpLocks/>
          </p:cNvGrpSpPr>
          <p:nvPr/>
        </p:nvGrpSpPr>
        <p:grpSpPr bwMode="auto">
          <a:xfrm>
            <a:off x="2003425" y="3854450"/>
            <a:ext cx="781050" cy="681038"/>
            <a:chOff x="1165" y="2768"/>
            <a:chExt cx="454" cy="429"/>
          </a:xfrm>
        </p:grpSpPr>
        <p:sp>
          <p:nvSpPr>
            <p:cNvPr id="781358" name="Freeform 46">
              <a:extLst>
                <a:ext uri="{FF2B5EF4-FFF2-40B4-BE49-F238E27FC236}">
                  <a16:creationId xmlns:a16="http://schemas.microsoft.com/office/drawing/2014/main" id="{BDA6C327-812B-2949-8B70-0CA3326E0F9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5" y="2768"/>
              <a:ext cx="451" cy="343"/>
            </a:xfrm>
            <a:custGeom>
              <a:avLst/>
              <a:gdLst>
                <a:gd name="T0" fmla="*/ 130 w 451"/>
                <a:gd name="T1" fmla="*/ 307 h 343"/>
                <a:gd name="T2" fmla="*/ 31 w 451"/>
                <a:gd name="T3" fmla="*/ 342 h 343"/>
                <a:gd name="T4" fmla="*/ 15 w 451"/>
                <a:gd name="T5" fmla="*/ 258 h 343"/>
                <a:gd name="T6" fmla="*/ 4 w 451"/>
                <a:gd name="T7" fmla="*/ 239 h 343"/>
                <a:gd name="T8" fmla="*/ 1 w 451"/>
                <a:gd name="T9" fmla="*/ 218 h 343"/>
                <a:gd name="T10" fmla="*/ 0 w 451"/>
                <a:gd name="T11" fmla="*/ 195 h 343"/>
                <a:gd name="T12" fmla="*/ 3 w 451"/>
                <a:gd name="T13" fmla="*/ 178 h 343"/>
                <a:gd name="T14" fmla="*/ 9 w 451"/>
                <a:gd name="T15" fmla="*/ 153 h 343"/>
                <a:gd name="T16" fmla="*/ 7 w 451"/>
                <a:gd name="T17" fmla="*/ 131 h 343"/>
                <a:gd name="T18" fmla="*/ 9 w 451"/>
                <a:gd name="T19" fmla="*/ 113 h 343"/>
                <a:gd name="T20" fmla="*/ 13 w 451"/>
                <a:gd name="T21" fmla="*/ 95 h 343"/>
                <a:gd name="T22" fmla="*/ 22 w 451"/>
                <a:gd name="T23" fmla="*/ 79 h 343"/>
                <a:gd name="T24" fmla="*/ 287 w 451"/>
                <a:gd name="T25" fmla="*/ 2 h 343"/>
                <a:gd name="T26" fmla="*/ 307 w 451"/>
                <a:gd name="T27" fmla="*/ 0 h 343"/>
                <a:gd name="T28" fmla="*/ 324 w 451"/>
                <a:gd name="T29" fmla="*/ 8 h 343"/>
                <a:gd name="T30" fmla="*/ 343 w 451"/>
                <a:gd name="T31" fmla="*/ 13 h 343"/>
                <a:gd name="T32" fmla="*/ 359 w 451"/>
                <a:gd name="T33" fmla="*/ 20 h 343"/>
                <a:gd name="T34" fmla="*/ 374 w 451"/>
                <a:gd name="T35" fmla="*/ 29 h 343"/>
                <a:gd name="T36" fmla="*/ 390 w 451"/>
                <a:gd name="T37" fmla="*/ 37 h 343"/>
                <a:gd name="T38" fmla="*/ 403 w 451"/>
                <a:gd name="T39" fmla="*/ 51 h 343"/>
                <a:gd name="T40" fmla="*/ 450 w 451"/>
                <a:gd name="T41" fmla="*/ 219 h 343"/>
                <a:gd name="T42" fmla="*/ 350 w 451"/>
                <a:gd name="T43" fmla="*/ 239 h 343"/>
                <a:gd name="T44" fmla="*/ 339 w 451"/>
                <a:gd name="T45" fmla="*/ 186 h 343"/>
                <a:gd name="T46" fmla="*/ 331 w 451"/>
                <a:gd name="T47" fmla="*/ 162 h 343"/>
                <a:gd name="T48" fmla="*/ 315 w 451"/>
                <a:gd name="T49" fmla="*/ 153 h 343"/>
                <a:gd name="T50" fmla="*/ 284 w 451"/>
                <a:gd name="T51" fmla="*/ 171 h 343"/>
                <a:gd name="T52" fmla="*/ 239 w 451"/>
                <a:gd name="T53" fmla="*/ 180 h 343"/>
                <a:gd name="T54" fmla="*/ 182 w 451"/>
                <a:gd name="T55" fmla="*/ 198 h 343"/>
                <a:gd name="T56" fmla="*/ 150 w 451"/>
                <a:gd name="T57" fmla="*/ 195 h 343"/>
                <a:gd name="T58" fmla="*/ 132 w 451"/>
                <a:gd name="T59" fmla="*/ 205 h 343"/>
                <a:gd name="T60" fmla="*/ 130 w 451"/>
                <a:gd name="T61" fmla="*/ 307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451" h="343">
                  <a:moveTo>
                    <a:pt x="130" y="307"/>
                  </a:moveTo>
                  <a:lnTo>
                    <a:pt x="31" y="342"/>
                  </a:lnTo>
                  <a:lnTo>
                    <a:pt x="15" y="258"/>
                  </a:lnTo>
                  <a:lnTo>
                    <a:pt x="4" y="239"/>
                  </a:lnTo>
                  <a:lnTo>
                    <a:pt x="1" y="218"/>
                  </a:lnTo>
                  <a:lnTo>
                    <a:pt x="0" y="195"/>
                  </a:lnTo>
                  <a:lnTo>
                    <a:pt x="3" y="178"/>
                  </a:lnTo>
                  <a:lnTo>
                    <a:pt x="9" y="153"/>
                  </a:lnTo>
                  <a:lnTo>
                    <a:pt x="7" y="131"/>
                  </a:lnTo>
                  <a:lnTo>
                    <a:pt x="9" y="113"/>
                  </a:lnTo>
                  <a:lnTo>
                    <a:pt x="13" y="95"/>
                  </a:lnTo>
                  <a:lnTo>
                    <a:pt x="22" y="79"/>
                  </a:lnTo>
                  <a:lnTo>
                    <a:pt x="287" y="2"/>
                  </a:lnTo>
                  <a:lnTo>
                    <a:pt x="307" y="0"/>
                  </a:lnTo>
                  <a:lnTo>
                    <a:pt x="324" y="8"/>
                  </a:lnTo>
                  <a:lnTo>
                    <a:pt x="343" y="13"/>
                  </a:lnTo>
                  <a:lnTo>
                    <a:pt x="359" y="20"/>
                  </a:lnTo>
                  <a:lnTo>
                    <a:pt x="374" y="29"/>
                  </a:lnTo>
                  <a:lnTo>
                    <a:pt x="390" y="37"/>
                  </a:lnTo>
                  <a:lnTo>
                    <a:pt x="403" y="51"/>
                  </a:lnTo>
                  <a:lnTo>
                    <a:pt x="450" y="219"/>
                  </a:lnTo>
                  <a:lnTo>
                    <a:pt x="350" y="239"/>
                  </a:lnTo>
                  <a:lnTo>
                    <a:pt x="339" y="186"/>
                  </a:lnTo>
                  <a:lnTo>
                    <a:pt x="331" y="162"/>
                  </a:lnTo>
                  <a:lnTo>
                    <a:pt x="315" y="153"/>
                  </a:lnTo>
                  <a:lnTo>
                    <a:pt x="284" y="171"/>
                  </a:lnTo>
                  <a:lnTo>
                    <a:pt x="239" y="180"/>
                  </a:lnTo>
                  <a:lnTo>
                    <a:pt x="182" y="198"/>
                  </a:lnTo>
                  <a:lnTo>
                    <a:pt x="150" y="195"/>
                  </a:lnTo>
                  <a:lnTo>
                    <a:pt x="132" y="205"/>
                  </a:lnTo>
                  <a:lnTo>
                    <a:pt x="130" y="307"/>
                  </a:lnTo>
                </a:path>
              </a:pathLst>
            </a:custGeom>
            <a:solidFill>
              <a:srgbClr val="00B7A5"/>
            </a:solidFill>
            <a:ln w="127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1359" name="Freeform 47">
              <a:extLst>
                <a:ext uri="{FF2B5EF4-FFF2-40B4-BE49-F238E27FC236}">
                  <a16:creationId xmlns:a16="http://schemas.microsoft.com/office/drawing/2014/main" id="{C5F86138-81F2-464C-8D05-AA878B635993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1" y="3075"/>
              <a:ext cx="106" cy="122"/>
            </a:xfrm>
            <a:custGeom>
              <a:avLst/>
              <a:gdLst>
                <a:gd name="T0" fmla="*/ 94 w 106"/>
                <a:gd name="T1" fmla="*/ 0 h 122"/>
                <a:gd name="T2" fmla="*/ 105 w 106"/>
                <a:gd name="T3" fmla="*/ 20 h 122"/>
                <a:gd name="T4" fmla="*/ 97 w 106"/>
                <a:gd name="T5" fmla="*/ 35 h 122"/>
                <a:gd name="T6" fmla="*/ 93 w 106"/>
                <a:gd name="T7" fmla="*/ 55 h 122"/>
                <a:gd name="T8" fmla="*/ 85 w 106"/>
                <a:gd name="T9" fmla="*/ 70 h 122"/>
                <a:gd name="T10" fmla="*/ 77 w 106"/>
                <a:gd name="T11" fmla="*/ 86 h 122"/>
                <a:gd name="T12" fmla="*/ 74 w 106"/>
                <a:gd name="T13" fmla="*/ 103 h 122"/>
                <a:gd name="T14" fmla="*/ 66 w 106"/>
                <a:gd name="T15" fmla="*/ 119 h 122"/>
                <a:gd name="T16" fmla="*/ 44 w 106"/>
                <a:gd name="T17" fmla="*/ 121 h 122"/>
                <a:gd name="T18" fmla="*/ 22 w 106"/>
                <a:gd name="T19" fmla="*/ 111 h 122"/>
                <a:gd name="T20" fmla="*/ 13 w 106"/>
                <a:gd name="T21" fmla="*/ 91 h 122"/>
                <a:gd name="T22" fmla="*/ 2 w 106"/>
                <a:gd name="T23" fmla="*/ 73 h 122"/>
                <a:gd name="T24" fmla="*/ 0 w 106"/>
                <a:gd name="T25" fmla="*/ 51 h 122"/>
                <a:gd name="T26" fmla="*/ 7 w 106"/>
                <a:gd name="T27" fmla="*/ 36 h 122"/>
                <a:gd name="T28" fmla="*/ 94 w 106"/>
                <a:gd name="T29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6" h="122">
                  <a:moveTo>
                    <a:pt x="94" y="0"/>
                  </a:moveTo>
                  <a:lnTo>
                    <a:pt x="105" y="20"/>
                  </a:lnTo>
                  <a:lnTo>
                    <a:pt x="97" y="35"/>
                  </a:lnTo>
                  <a:lnTo>
                    <a:pt x="93" y="55"/>
                  </a:lnTo>
                  <a:lnTo>
                    <a:pt x="85" y="70"/>
                  </a:lnTo>
                  <a:lnTo>
                    <a:pt x="77" y="86"/>
                  </a:lnTo>
                  <a:lnTo>
                    <a:pt x="74" y="103"/>
                  </a:lnTo>
                  <a:lnTo>
                    <a:pt x="66" y="119"/>
                  </a:lnTo>
                  <a:lnTo>
                    <a:pt x="44" y="121"/>
                  </a:lnTo>
                  <a:lnTo>
                    <a:pt x="22" y="111"/>
                  </a:lnTo>
                  <a:lnTo>
                    <a:pt x="13" y="91"/>
                  </a:lnTo>
                  <a:lnTo>
                    <a:pt x="2" y="73"/>
                  </a:lnTo>
                  <a:lnTo>
                    <a:pt x="0" y="51"/>
                  </a:lnTo>
                  <a:lnTo>
                    <a:pt x="7" y="36"/>
                  </a:lnTo>
                  <a:lnTo>
                    <a:pt x="94" y="0"/>
                  </a:lnTo>
                </a:path>
              </a:pathLst>
            </a:custGeom>
            <a:solidFill>
              <a:srgbClr val="FCD1C1"/>
            </a:solidFill>
            <a:ln w="127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1360" name="Freeform 48">
              <a:extLst>
                <a:ext uri="{FF2B5EF4-FFF2-40B4-BE49-F238E27FC236}">
                  <a16:creationId xmlns:a16="http://schemas.microsoft.com/office/drawing/2014/main" id="{E3351D5B-2899-9941-AB4B-BEA17FBC430E}"/>
                </a:ext>
              </a:extLst>
            </p:cNvPr>
            <p:cNvSpPr>
              <a:spLocks/>
            </p:cNvSpPr>
            <p:nvPr/>
          </p:nvSpPr>
          <p:spPr bwMode="auto">
            <a:xfrm>
              <a:off x="1512" y="2975"/>
              <a:ext cx="107" cy="123"/>
            </a:xfrm>
            <a:custGeom>
              <a:avLst/>
              <a:gdLst>
                <a:gd name="T0" fmla="*/ 96 w 107"/>
                <a:gd name="T1" fmla="*/ 0 h 123"/>
                <a:gd name="T2" fmla="*/ 106 w 107"/>
                <a:gd name="T3" fmla="*/ 20 h 123"/>
                <a:gd name="T4" fmla="*/ 97 w 107"/>
                <a:gd name="T5" fmla="*/ 36 h 123"/>
                <a:gd name="T6" fmla="*/ 95 w 107"/>
                <a:gd name="T7" fmla="*/ 54 h 123"/>
                <a:gd name="T8" fmla="*/ 86 w 107"/>
                <a:gd name="T9" fmla="*/ 70 h 123"/>
                <a:gd name="T10" fmla="*/ 78 w 107"/>
                <a:gd name="T11" fmla="*/ 86 h 123"/>
                <a:gd name="T12" fmla="*/ 74 w 107"/>
                <a:gd name="T13" fmla="*/ 104 h 123"/>
                <a:gd name="T14" fmla="*/ 65 w 107"/>
                <a:gd name="T15" fmla="*/ 120 h 123"/>
                <a:gd name="T16" fmla="*/ 44 w 107"/>
                <a:gd name="T17" fmla="*/ 122 h 123"/>
                <a:gd name="T18" fmla="*/ 23 w 107"/>
                <a:gd name="T19" fmla="*/ 111 h 123"/>
                <a:gd name="T20" fmla="*/ 12 w 107"/>
                <a:gd name="T21" fmla="*/ 92 h 123"/>
                <a:gd name="T22" fmla="*/ 2 w 107"/>
                <a:gd name="T23" fmla="*/ 74 h 123"/>
                <a:gd name="T24" fmla="*/ 0 w 107"/>
                <a:gd name="T25" fmla="*/ 52 h 123"/>
                <a:gd name="T26" fmla="*/ 8 w 107"/>
                <a:gd name="T27" fmla="*/ 35 h 123"/>
                <a:gd name="T28" fmla="*/ 96 w 107"/>
                <a:gd name="T29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7" h="123">
                  <a:moveTo>
                    <a:pt x="96" y="0"/>
                  </a:moveTo>
                  <a:lnTo>
                    <a:pt x="106" y="20"/>
                  </a:lnTo>
                  <a:lnTo>
                    <a:pt x="97" y="36"/>
                  </a:lnTo>
                  <a:lnTo>
                    <a:pt x="95" y="54"/>
                  </a:lnTo>
                  <a:lnTo>
                    <a:pt x="86" y="70"/>
                  </a:lnTo>
                  <a:lnTo>
                    <a:pt x="78" y="86"/>
                  </a:lnTo>
                  <a:lnTo>
                    <a:pt x="74" y="104"/>
                  </a:lnTo>
                  <a:lnTo>
                    <a:pt x="65" y="120"/>
                  </a:lnTo>
                  <a:lnTo>
                    <a:pt x="44" y="122"/>
                  </a:lnTo>
                  <a:lnTo>
                    <a:pt x="23" y="111"/>
                  </a:lnTo>
                  <a:lnTo>
                    <a:pt x="12" y="92"/>
                  </a:lnTo>
                  <a:lnTo>
                    <a:pt x="2" y="74"/>
                  </a:lnTo>
                  <a:lnTo>
                    <a:pt x="0" y="52"/>
                  </a:lnTo>
                  <a:lnTo>
                    <a:pt x="8" y="35"/>
                  </a:lnTo>
                  <a:lnTo>
                    <a:pt x="96" y="0"/>
                  </a:lnTo>
                </a:path>
              </a:pathLst>
            </a:custGeom>
            <a:solidFill>
              <a:srgbClr val="FCD1C1"/>
            </a:solidFill>
            <a:ln w="127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1361" name="Oval 49">
              <a:extLst>
                <a:ext uri="{FF2B5EF4-FFF2-40B4-BE49-F238E27FC236}">
                  <a16:creationId xmlns:a16="http://schemas.microsoft.com/office/drawing/2014/main" id="{F5CC28D3-F982-6741-B95B-68C19433B21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080000">
              <a:off x="1267" y="2811"/>
              <a:ext cx="150" cy="120"/>
            </a:xfrm>
            <a:prstGeom prst="ellipse">
              <a:avLst/>
            </a:prstGeom>
            <a:solidFill>
              <a:srgbClr val="AD6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81362" name="Freeform 50">
            <a:extLst>
              <a:ext uri="{FF2B5EF4-FFF2-40B4-BE49-F238E27FC236}">
                <a16:creationId xmlns:a16="http://schemas.microsoft.com/office/drawing/2014/main" id="{0888C07A-7A3C-004E-B5D5-7A44F36BDF9D}"/>
              </a:ext>
            </a:extLst>
          </p:cNvPr>
          <p:cNvSpPr>
            <a:spLocks/>
          </p:cNvSpPr>
          <p:nvPr/>
        </p:nvSpPr>
        <p:spPr bwMode="auto">
          <a:xfrm>
            <a:off x="4953000" y="1212850"/>
            <a:ext cx="3592513" cy="4249738"/>
          </a:xfrm>
          <a:custGeom>
            <a:avLst/>
            <a:gdLst>
              <a:gd name="T0" fmla="*/ 1176 w 2089"/>
              <a:gd name="T1" fmla="*/ 2676 h 2677"/>
              <a:gd name="T2" fmla="*/ 2088 w 2089"/>
              <a:gd name="T3" fmla="*/ 2676 h 2677"/>
              <a:gd name="T4" fmla="*/ 2088 w 2089"/>
              <a:gd name="T5" fmla="*/ 0 h 2677"/>
              <a:gd name="T6" fmla="*/ 0 w 2089"/>
              <a:gd name="T7" fmla="*/ 0 h 26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89" h="2677">
                <a:moveTo>
                  <a:pt x="1176" y="2676"/>
                </a:moveTo>
                <a:lnTo>
                  <a:pt x="2088" y="2676"/>
                </a:lnTo>
                <a:lnTo>
                  <a:pt x="2088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stealth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1363" name="Freeform 51">
            <a:extLst>
              <a:ext uri="{FF2B5EF4-FFF2-40B4-BE49-F238E27FC236}">
                <a16:creationId xmlns:a16="http://schemas.microsoft.com/office/drawing/2014/main" id="{205687BA-A74C-AB4A-915D-5A7FE0FB8098}"/>
              </a:ext>
            </a:extLst>
          </p:cNvPr>
          <p:cNvSpPr>
            <a:spLocks/>
          </p:cNvSpPr>
          <p:nvPr/>
        </p:nvSpPr>
        <p:spPr bwMode="auto">
          <a:xfrm>
            <a:off x="4953000" y="1060450"/>
            <a:ext cx="3922713" cy="4592638"/>
          </a:xfrm>
          <a:custGeom>
            <a:avLst/>
            <a:gdLst>
              <a:gd name="T0" fmla="*/ 1164 w 2281"/>
              <a:gd name="T1" fmla="*/ 2892 h 2893"/>
              <a:gd name="T2" fmla="*/ 2280 w 2281"/>
              <a:gd name="T3" fmla="*/ 2892 h 2893"/>
              <a:gd name="T4" fmla="*/ 2280 w 2281"/>
              <a:gd name="T5" fmla="*/ 0 h 2893"/>
              <a:gd name="T6" fmla="*/ 0 w 2281"/>
              <a:gd name="T7" fmla="*/ 0 h 28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281" h="2893">
                <a:moveTo>
                  <a:pt x="1164" y="2892"/>
                </a:moveTo>
                <a:lnTo>
                  <a:pt x="2280" y="2892"/>
                </a:lnTo>
                <a:lnTo>
                  <a:pt x="2280" y="0"/>
                </a:lnTo>
                <a:lnTo>
                  <a:pt x="0" y="0"/>
                </a:lnTo>
              </a:path>
            </a:pathLst>
          </a:custGeom>
          <a:noFill/>
          <a:ln w="12700" cap="flat" cmpd="sng">
            <a:solidFill>
              <a:schemeClr val="tx1"/>
            </a:solidFill>
            <a:prstDash val="lgDash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1364" name="Line 52">
            <a:extLst>
              <a:ext uri="{FF2B5EF4-FFF2-40B4-BE49-F238E27FC236}">
                <a16:creationId xmlns:a16="http://schemas.microsoft.com/office/drawing/2014/main" id="{A004C906-C6A9-6843-BDEC-9035A9491418}"/>
              </a:ext>
            </a:extLst>
          </p:cNvPr>
          <p:cNvSpPr>
            <a:spLocks noChangeShapeType="1"/>
          </p:cNvSpPr>
          <p:nvPr/>
        </p:nvSpPr>
        <p:spPr bwMode="auto">
          <a:xfrm>
            <a:off x="1019175" y="5384800"/>
            <a:ext cx="1058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1365" name="Line 53">
            <a:extLst>
              <a:ext uri="{FF2B5EF4-FFF2-40B4-BE49-F238E27FC236}">
                <a16:creationId xmlns:a16="http://schemas.microsoft.com/office/drawing/2014/main" id="{719F7CF7-A3ED-EF46-917E-03815A999BCA}"/>
              </a:ext>
            </a:extLst>
          </p:cNvPr>
          <p:cNvSpPr>
            <a:spLocks noChangeShapeType="1"/>
          </p:cNvSpPr>
          <p:nvPr/>
        </p:nvSpPr>
        <p:spPr bwMode="auto">
          <a:xfrm>
            <a:off x="1019175" y="5613400"/>
            <a:ext cx="1058863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1366" name="Rectangle 54">
            <a:extLst>
              <a:ext uri="{FF2B5EF4-FFF2-40B4-BE49-F238E27FC236}">
                <a16:creationId xmlns:a16="http://schemas.microsoft.com/office/drawing/2014/main" id="{8095D161-92A3-A645-857B-729D73BCC9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0613" y="5208588"/>
            <a:ext cx="14763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sz="1800" b="1"/>
              <a:t>Flow of work</a:t>
            </a:r>
          </a:p>
        </p:txBody>
      </p:sp>
      <p:sp>
        <p:nvSpPr>
          <p:cNvPr id="781367" name="Rectangle 55">
            <a:extLst>
              <a:ext uri="{FF2B5EF4-FFF2-40B4-BE49-F238E27FC236}">
                <a16:creationId xmlns:a16="http://schemas.microsoft.com/office/drawing/2014/main" id="{9BBFBCF8-72F5-3246-A69B-411047A5CB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0613" y="5437188"/>
            <a:ext cx="21367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sz="1800" b="1"/>
              <a:t>Flow of information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9508" name="Rectangle 4">
            <a:extLst>
              <a:ext uri="{FF2B5EF4-FFF2-40B4-BE49-F238E27FC236}">
                <a16:creationId xmlns:a16="http://schemas.microsoft.com/office/drawing/2014/main" id="{63A26569-CC02-224F-BD4E-93327CFA9C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Types Of Kanbans</a:t>
            </a:r>
          </a:p>
        </p:txBody>
      </p:sp>
      <p:sp>
        <p:nvSpPr>
          <p:cNvPr id="789509" name="Rectangle 5">
            <a:extLst>
              <a:ext uri="{FF2B5EF4-FFF2-40B4-BE49-F238E27FC236}">
                <a16:creationId xmlns:a16="http://schemas.microsoft.com/office/drawing/2014/main" id="{0E9D5C23-EE96-3C46-8A26-3F952707A7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11200" y="1981200"/>
            <a:ext cx="8280400" cy="4114800"/>
          </a:xfrm>
          <a:noFill/>
          <a:ln/>
        </p:spPr>
        <p:txBody>
          <a:bodyPr lIns="90487" tIns="44450" rIns="90487" bIns="44450"/>
          <a:lstStyle/>
          <a:p>
            <a:pPr marL="457200" indent="-457200" defTabSz="914400"/>
            <a:r>
              <a:rPr lang="en-US" altLang="en-US" sz="2800"/>
              <a:t>Kanban Square</a:t>
            </a:r>
          </a:p>
          <a:p>
            <a:pPr marL="1085850" lvl="1" indent="-285750" defTabSz="914400"/>
            <a:r>
              <a:rPr lang="en-US" altLang="en-US" sz="2000"/>
              <a:t>marks area designed to hold items</a:t>
            </a:r>
          </a:p>
          <a:p>
            <a:pPr marL="457200" indent="-457200" defTabSz="914400"/>
            <a:r>
              <a:rPr lang="en-US" altLang="en-US" sz="2800"/>
              <a:t>Signal Kanban</a:t>
            </a:r>
          </a:p>
          <a:p>
            <a:pPr marL="1085850" lvl="1" indent="-285750" defTabSz="914400"/>
            <a:r>
              <a:rPr lang="en-US" altLang="en-US" sz="2000"/>
              <a:t>triangular kanban signals production at the previous workstation</a:t>
            </a:r>
          </a:p>
          <a:p>
            <a:pPr marL="457200" indent="-457200" defTabSz="914400"/>
            <a:r>
              <a:rPr lang="en-US" altLang="en-US" sz="2800"/>
              <a:t>Material Kanban</a:t>
            </a:r>
            <a:endParaRPr lang="en-US" altLang="en-US" sz="2400"/>
          </a:p>
          <a:p>
            <a:pPr marL="1085850" lvl="1" indent="-285750" defTabSz="914400"/>
            <a:r>
              <a:rPr lang="en-US" altLang="en-US" sz="2000"/>
              <a:t>orders material in advance of a process</a:t>
            </a:r>
          </a:p>
          <a:p>
            <a:pPr marL="457200" indent="-457200" defTabSz="914400"/>
            <a:r>
              <a:rPr lang="en-US" altLang="en-US" sz="2800"/>
              <a:t>Supplier Kanban</a:t>
            </a:r>
            <a:endParaRPr lang="en-US" altLang="en-US" sz="2400"/>
          </a:p>
          <a:p>
            <a:pPr marL="1085850" lvl="1" indent="-285750" defTabSz="914400"/>
            <a:r>
              <a:rPr lang="en-US" altLang="en-US" sz="2000"/>
              <a:t>rotates between the factory and supplier</a:t>
            </a:r>
            <a:endParaRPr lang="en-US" altLang="en-US" sz="2400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5652" name="Rectangle 4">
            <a:extLst>
              <a:ext uri="{FF2B5EF4-FFF2-40B4-BE49-F238E27FC236}">
                <a16:creationId xmlns:a16="http://schemas.microsoft.com/office/drawing/2014/main" id="{583547C8-4F84-F84D-9C11-7F99E0C923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Small-Lot Production</a:t>
            </a:r>
          </a:p>
        </p:txBody>
      </p:sp>
      <p:sp>
        <p:nvSpPr>
          <p:cNvPr id="795653" name="Rectangle 5">
            <a:extLst>
              <a:ext uri="{FF2B5EF4-FFF2-40B4-BE49-F238E27FC236}">
                <a16:creationId xmlns:a16="http://schemas.microsoft.com/office/drawing/2014/main" id="{A9BD47E9-3AED-2348-B779-CA45A76D2C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95325" y="2028825"/>
            <a:ext cx="8515350" cy="4371975"/>
          </a:xfrm>
          <a:noFill/>
          <a:ln/>
        </p:spPr>
        <p:txBody>
          <a:bodyPr lIns="90487" tIns="44450" rIns="90487" bIns="44450"/>
          <a:lstStyle/>
          <a:p>
            <a:pPr marL="457200" indent="-457200" defTabSz="914400"/>
            <a:r>
              <a:rPr lang="en-US" altLang="en-US"/>
              <a:t>Requires less space &amp; capital investment</a:t>
            </a:r>
          </a:p>
          <a:p>
            <a:pPr marL="457200" indent="-457200" defTabSz="914400">
              <a:lnSpc>
                <a:spcPct val="40000"/>
              </a:lnSpc>
              <a:buFontTx/>
              <a:buNone/>
            </a:pPr>
            <a:endParaRPr lang="en-US" altLang="en-US"/>
          </a:p>
          <a:p>
            <a:pPr marL="457200" indent="-457200" defTabSz="914400"/>
            <a:r>
              <a:rPr lang="en-US" altLang="en-US"/>
              <a:t>Moves processes closer together</a:t>
            </a:r>
          </a:p>
          <a:p>
            <a:pPr marL="457200" indent="-457200" defTabSz="914400">
              <a:lnSpc>
                <a:spcPct val="40000"/>
              </a:lnSpc>
              <a:buFontTx/>
              <a:buNone/>
            </a:pPr>
            <a:endParaRPr lang="en-US" altLang="en-US"/>
          </a:p>
          <a:p>
            <a:pPr marL="457200" indent="-457200" defTabSz="914400"/>
            <a:r>
              <a:rPr lang="en-US" altLang="en-US"/>
              <a:t>Makes quality problems easier to detect</a:t>
            </a:r>
          </a:p>
          <a:p>
            <a:pPr marL="457200" indent="-457200" defTabSz="914400">
              <a:lnSpc>
                <a:spcPct val="40000"/>
              </a:lnSpc>
              <a:buFontTx/>
              <a:buNone/>
            </a:pPr>
            <a:endParaRPr lang="en-US" altLang="en-US"/>
          </a:p>
          <a:p>
            <a:pPr marL="457200" indent="-457200" defTabSz="914400"/>
            <a:r>
              <a:rPr lang="en-US" altLang="en-US"/>
              <a:t>Makes processes more dependent on each other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7722" name="Group 26">
            <a:extLst>
              <a:ext uri="{FF2B5EF4-FFF2-40B4-BE49-F238E27FC236}">
                <a16:creationId xmlns:a16="http://schemas.microsoft.com/office/drawing/2014/main" id="{35CD3E07-1068-6A4C-BF42-79AD75EB0795}"/>
              </a:ext>
            </a:extLst>
          </p:cNvPr>
          <p:cNvGrpSpPr>
            <a:grpSpLocks/>
          </p:cNvGrpSpPr>
          <p:nvPr/>
        </p:nvGrpSpPr>
        <p:grpSpPr bwMode="auto">
          <a:xfrm>
            <a:off x="665163" y="1981200"/>
            <a:ext cx="8478837" cy="4114800"/>
            <a:chOff x="419" y="1248"/>
            <a:chExt cx="5341" cy="2592"/>
          </a:xfrm>
        </p:grpSpPr>
        <p:sp>
          <p:nvSpPr>
            <p:cNvPr id="797723" name="Line 27">
              <a:extLst>
                <a:ext uri="{FF2B5EF4-FFF2-40B4-BE49-F238E27FC236}">
                  <a16:creationId xmlns:a16="http://schemas.microsoft.com/office/drawing/2014/main" id="{AF2D0F6B-92EC-F64D-B484-3FB425B9D81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1248"/>
              <a:ext cx="5325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7724" name="Line 28">
              <a:extLst>
                <a:ext uri="{FF2B5EF4-FFF2-40B4-BE49-F238E27FC236}">
                  <a16:creationId xmlns:a16="http://schemas.microsoft.com/office/drawing/2014/main" id="{1787F79C-6BE8-E945-8784-B8C3079CE86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" y="1256"/>
              <a:ext cx="0" cy="25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7725" name="Line 29">
              <a:extLst>
                <a:ext uri="{FF2B5EF4-FFF2-40B4-BE49-F238E27FC236}">
                  <a16:creationId xmlns:a16="http://schemas.microsoft.com/office/drawing/2014/main" id="{D51C9954-3344-DD44-A024-27634AFDE49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0" y="1256"/>
              <a:ext cx="0" cy="25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7726" name="Line 30">
              <a:extLst>
                <a:ext uri="{FF2B5EF4-FFF2-40B4-BE49-F238E27FC236}">
                  <a16:creationId xmlns:a16="http://schemas.microsoft.com/office/drawing/2014/main" id="{F41C802C-43CD-FB4D-9F6B-CF3981DFC89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3840"/>
              <a:ext cx="1293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7727" name="Line 31">
              <a:extLst>
                <a:ext uri="{FF2B5EF4-FFF2-40B4-BE49-F238E27FC236}">
                  <a16:creationId xmlns:a16="http://schemas.microsoft.com/office/drawing/2014/main" id="{A492DE1D-AC9F-A842-BF73-CA62DA55D0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9" y="3840"/>
              <a:ext cx="1293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97700" name="Rectangle 4">
            <a:extLst>
              <a:ext uri="{FF2B5EF4-FFF2-40B4-BE49-F238E27FC236}">
                <a16:creationId xmlns:a16="http://schemas.microsoft.com/office/drawing/2014/main" id="{7946CA1D-0201-124F-9590-9DAC8BFCE4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Inventory Hides Problems</a:t>
            </a:r>
          </a:p>
        </p:txBody>
      </p:sp>
      <p:sp>
        <p:nvSpPr>
          <p:cNvPr id="797701" name="Rectangle 5">
            <a:extLst>
              <a:ext uri="{FF2B5EF4-FFF2-40B4-BE49-F238E27FC236}">
                <a16:creationId xmlns:a16="http://schemas.microsoft.com/office/drawing/2014/main" id="{344F4EFC-2D2C-9147-B40B-6D6F22D4EE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4800" y="3282950"/>
            <a:ext cx="7086600" cy="25019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7702" name="Rectangle 6">
            <a:extLst>
              <a:ext uri="{FF2B5EF4-FFF2-40B4-BE49-F238E27FC236}">
                <a16:creationId xmlns:a16="http://schemas.microsoft.com/office/drawing/2014/main" id="{107CE986-C85B-E14A-9778-ECBC8F52B3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4800" y="1682750"/>
            <a:ext cx="7086600" cy="1587500"/>
          </a:xfrm>
          <a:prstGeom prst="rect">
            <a:avLst/>
          </a:prstGeom>
          <a:solidFill>
            <a:srgbClr val="C0FEF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7703" name="Rectangle 7">
            <a:extLst>
              <a:ext uri="{FF2B5EF4-FFF2-40B4-BE49-F238E27FC236}">
                <a16:creationId xmlns:a16="http://schemas.microsoft.com/office/drawing/2014/main" id="{FF5578E4-A9E4-CE46-9BEE-4CE7D8D5AC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4800" y="1682750"/>
            <a:ext cx="7086600" cy="4102100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7704" name="Oval 8">
            <a:extLst>
              <a:ext uri="{FF2B5EF4-FFF2-40B4-BE49-F238E27FC236}">
                <a16:creationId xmlns:a16="http://schemas.microsoft.com/office/drawing/2014/main" id="{15C5CC46-2668-6542-A9A1-64FB627E0D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0300" y="4883150"/>
            <a:ext cx="1638300" cy="8255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7705" name="Oval 9">
            <a:extLst>
              <a:ext uri="{FF2B5EF4-FFF2-40B4-BE49-F238E27FC236}">
                <a16:creationId xmlns:a16="http://schemas.microsoft.com/office/drawing/2014/main" id="{B4CAB5DF-636F-3846-B8C6-47039611E6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4730750"/>
            <a:ext cx="1638300" cy="977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7706" name="Oval 10">
            <a:extLst>
              <a:ext uri="{FF2B5EF4-FFF2-40B4-BE49-F238E27FC236}">
                <a16:creationId xmlns:a16="http://schemas.microsoft.com/office/drawing/2014/main" id="{EF08E143-FC3B-5E4A-9ADA-C6BC3FE5D615}"/>
              </a:ext>
            </a:extLst>
          </p:cNvPr>
          <p:cNvSpPr>
            <a:spLocks noChangeArrowheads="1"/>
          </p:cNvSpPr>
          <p:nvPr/>
        </p:nvSpPr>
        <p:spPr bwMode="auto">
          <a:xfrm rot="20160000">
            <a:off x="2906713" y="3938588"/>
            <a:ext cx="1390650" cy="10541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7707" name="Oval 11">
            <a:extLst>
              <a:ext uri="{FF2B5EF4-FFF2-40B4-BE49-F238E27FC236}">
                <a16:creationId xmlns:a16="http://schemas.microsoft.com/office/drawing/2014/main" id="{0C250E09-4003-A846-8237-357ED7F08D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4883150"/>
            <a:ext cx="1720850" cy="8255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7708" name="Oval 12">
            <a:extLst>
              <a:ext uri="{FF2B5EF4-FFF2-40B4-BE49-F238E27FC236}">
                <a16:creationId xmlns:a16="http://schemas.microsoft.com/office/drawing/2014/main" id="{A0C8A89A-008D-CC46-B988-68205470EE63}"/>
              </a:ext>
            </a:extLst>
          </p:cNvPr>
          <p:cNvSpPr>
            <a:spLocks noChangeArrowheads="1"/>
          </p:cNvSpPr>
          <p:nvPr/>
        </p:nvSpPr>
        <p:spPr bwMode="auto">
          <a:xfrm rot="420000">
            <a:off x="4959350" y="3892550"/>
            <a:ext cx="1720850" cy="10541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7709" name="Oval 13">
            <a:extLst>
              <a:ext uri="{FF2B5EF4-FFF2-40B4-BE49-F238E27FC236}">
                <a16:creationId xmlns:a16="http://schemas.microsoft.com/office/drawing/2014/main" id="{A33A4425-890C-464C-A17E-545C38667C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8750" y="3359150"/>
            <a:ext cx="1308100" cy="901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7710" name="Rectangle 14">
            <a:extLst>
              <a:ext uri="{FF2B5EF4-FFF2-40B4-BE49-F238E27FC236}">
                <a16:creationId xmlns:a16="http://schemas.microsoft.com/office/drawing/2014/main" id="{CA552E5B-69B3-1F43-8C59-9868CFBDF2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6363" y="4170363"/>
            <a:ext cx="103822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sz="1800">
                <a:solidFill>
                  <a:schemeClr val="bg2"/>
                </a:solidFill>
              </a:rPr>
              <a:t>Poor</a:t>
            </a:r>
          </a:p>
          <a:p>
            <a:r>
              <a:rPr lang="en-US" altLang="en-US" sz="1800">
                <a:solidFill>
                  <a:schemeClr val="bg2"/>
                </a:solidFill>
              </a:rPr>
              <a:t>   Quality</a:t>
            </a:r>
          </a:p>
        </p:txBody>
      </p:sp>
      <p:sp>
        <p:nvSpPr>
          <p:cNvPr id="797711" name="Rectangle 15">
            <a:extLst>
              <a:ext uri="{FF2B5EF4-FFF2-40B4-BE49-F238E27FC236}">
                <a16:creationId xmlns:a16="http://schemas.microsoft.com/office/drawing/2014/main" id="{8C4EDFEB-EE87-834A-83E4-6C43E65366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6963" y="5008563"/>
            <a:ext cx="11461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sz="1800">
                <a:solidFill>
                  <a:schemeClr val="bg2"/>
                </a:solidFill>
              </a:rPr>
              <a:t>Unreliable</a:t>
            </a:r>
          </a:p>
          <a:p>
            <a:r>
              <a:rPr lang="en-US" altLang="en-US" sz="1800">
                <a:solidFill>
                  <a:schemeClr val="bg2"/>
                </a:solidFill>
              </a:rPr>
              <a:t>Supplier</a:t>
            </a:r>
          </a:p>
        </p:txBody>
      </p:sp>
      <p:sp>
        <p:nvSpPr>
          <p:cNvPr id="797712" name="Rectangle 16">
            <a:extLst>
              <a:ext uri="{FF2B5EF4-FFF2-40B4-BE49-F238E27FC236}">
                <a16:creationId xmlns:a16="http://schemas.microsoft.com/office/drawing/2014/main" id="{7C2EC110-D911-254D-A028-72C8E6613F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3213" y="4856163"/>
            <a:ext cx="12350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sz="1800">
                <a:solidFill>
                  <a:schemeClr val="bg2"/>
                </a:solidFill>
              </a:rPr>
              <a:t>Machine</a:t>
            </a:r>
          </a:p>
          <a:p>
            <a:r>
              <a:rPr lang="en-US" altLang="en-US" sz="1800">
                <a:solidFill>
                  <a:schemeClr val="bg2"/>
                </a:solidFill>
              </a:rPr>
              <a:t>Breakdown</a:t>
            </a:r>
          </a:p>
        </p:txBody>
      </p:sp>
      <p:sp>
        <p:nvSpPr>
          <p:cNvPr id="797713" name="Rectangle 17">
            <a:extLst>
              <a:ext uri="{FF2B5EF4-FFF2-40B4-BE49-F238E27FC236}">
                <a16:creationId xmlns:a16="http://schemas.microsoft.com/office/drawing/2014/main" id="{E93DA74C-7F1B-004A-B80F-CDDAED0241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27313" y="5008563"/>
            <a:ext cx="11334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sz="1800">
                <a:solidFill>
                  <a:schemeClr val="bg2"/>
                </a:solidFill>
              </a:rPr>
              <a:t>Inefficient</a:t>
            </a:r>
          </a:p>
          <a:p>
            <a:r>
              <a:rPr lang="en-US" altLang="en-US" sz="1800">
                <a:solidFill>
                  <a:schemeClr val="bg2"/>
                </a:solidFill>
              </a:rPr>
              <a:t>Layout</a:t>
            </a:r>
          </a:p>
        </p:txBody>
      </p:sp>
      <p:sp>
        <p:nvSpPr>
          <p:cNvPr id="797714" name="Rectangle 18">
            <a:extLst>
              <a:ext uri="{FF2B5EF4-FFF2-40B4-BE49-F238E27FC236}">
                <a16:creationId xmlns:a16="http://schemas.microsoft.com/office/drawing/2014/main" id="{B2E28B13-C6C3-BA4D-849C-2A904BD00E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8788" y="3560763"/>
            <a:ext cx="8286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altLang="en-US" sz="1800">
                <a:solidFill>
                  <a:schemeClr val="bg2"/>
                </a:solidFill>
              </a:rPr>
              <a:t>Bad</a:t>
            </a:r>
          </a:p>
          <a:p>
            <a:pPr algn="ctr"/>
            <a:r>
              <a:rPr lang="en-US" altLang="en-US" sz="1800">
                <a:solidFill>
                  <a:schemeClr val="bg2"/>
                </a:solidFill>
              </a:rPr>
              <a:t>Design</a:t>
            </a:r>
          </a:p>
        </p:txBody>
      </p:sp>
      <p:sp>
        <p:nvSpPr>
          <p:cNvPr id="797715" name="Rectangle 19">
            <a:extLst>
              <a:ext uri="{FF2B5EF4-FFF2-40B4-BE49-F238E27FC236}">
                <a16:creationId xmlns:a16="http://schemas.microsoft.com/office/drawing/2014/main" id="{FC8FA30D-2B1D-2347-A96D-71DB3C6394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2613" y="4246563"/>
            <a:ext cx="9429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sz="1800">
                <a:solidFill>
                  <a:schemeClr val="bg2"/>
                </a:solidFill>
              </a:rPr>
              <a:t>Lengthy</a:t>
            </a:r>
          </a:p>
          <a:p>
            <a:r>
              <a:rPr lang="en-US" altLang="en-US" sz="1800">
                <a:solidFill>
                  <a:schemeClr val="bg2"/>
                </a:solidFill>
              </a:rPr>
              <a:t>Setups</a:t>
            </a:r>
          </a:p>
        </p:txBody>
      </p:sp>
      <p:sp>
        <p:nvSpPr>
          <p:cNvPr id="797716" name="Rectangle 20">
            <a:extLst>
              <a:ext uri="{FF2B5EF4-FFF2-40B4-BE49-F238E27FC236}">
                <a16:creationId xmlns:a16="http://schemas.microsoft.com/office/drawing/2014/main" id="{9D7E343A-A411-3946-8F4D-14DAD006F8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0300" y="3054350"/>
            <a:ext cx="2051050" cy="292100"/>
          </a:xfrm>
          <a:prstGeom prst="rect">
            <a:avLst/>
          </a:prstGeom>
          <a:solidFill>
            <a:srgbClr val="037C03"/>
          </a:solidFill>
          <a:ln w="12700">
            <a:solidFill>
              <a:srgbClr val="037C0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7717" name="Freeform 21">
            <a:extLst>
              <a:ext uri="{FF2B5EF4-FFF2-40B4-BE49-F238E27FC236}">
                <a16:creationId xmlns:a16="http://schemas.microsoft.com/office/drawing/2014/main" id="{282F6AE2-2A14-BA4C-80E3-A32A4F9DE2F5}"/>
              </a:ext>
            </a:extLst>
          </p:cNvPr>
          <p:cNvSpPr>
            <a:spLocks/>
          </p:cNvSpPr>
          <p:nvPr/>
        </p:nvSpPr>
        <p:spPr bwMode="auto">
          <a:xfrm>
            <a:off x="4457700" y="2819400"/>
            <a:ext cx="331788" cy="534988"/>
          </a:xfrm>
          <a:custGeom>
            <a:avLst/>
            <a:gdLst>
              <a:gd name="T0" fmla="*/ 0 w 193"/>
              <a:gd name="T1" fmla="*/ 336 h 337"/>
              <a:gd name="T2" fmla="*/ 144 w 193"/>
              <a:gd name="T3" fmla="*/ 192 h 337"/>
              <a:gd name="T4" fmla="*/ 192 w 193"/>
              <a:gd name="T5" fmla="*/ 0 h 337"/>
              <a:gd name="T6" fmla="*/ 96 w 193"/>
              <a:gd name="T7" fmla="*/ 96 h 337"/>
              <a:gd name="T8" fmla="*/ 0 w 193"/>
              <a:gd name="T9" fmla="*/ 144 h 337"/>
              <a:gd name="T10" fmla="*/ 0 w 193"/>
              <a:gd name="T11" fmla="*/ 336 h 3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93" h="337">
                <a:moveTo>
                  <a:pt x="0" y="336"/>
                </a:moveTo>
                <a:lnTo>
                  <a:pt x="144" y="192"/>
                </a:lnTo>
                <a:lnTo>
                  <a:pt x="192" y="0"/>
                </a:lnTo>
                <a:lnTo>
                  <a:pt x="96" y="96"/>
                </a:lnTo>
                <a:lnTo>
                  <a:pt x="0" y="144"/>
                </a:lnTo>
                <a:lnTo>
                  <a:pt x="0" y="336"/>
                </a:lnTo>
              </a:path>
            </a:pathLst>
          </a:custGeom>
          <a:solidFill>
            <a:srgbClr val="037C03"/>
          </a:solidFill>
          <a:ln w="12700" cap="rnd" cmpd="sng">
            <a:solidFill>
              <a:srgbClr val="037C03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7718" name="Freeform 22">
            <a:extLst>
              <a:ext uri="{FF2B5EF4-FFF2-40B4-BE49-F238E27FC236}">
                <a16:creationId xmlns:a16="http://schemas.microsoft.com/office/drawing/2014/main" id="{4AD3F5A4-79CC-224F-9267-71EC1AAC6589}"/>
              </a:ext>
            </a:extLst>
          </p:cNvPr>
          <p:cNvSpPr>
            <a:spLocks/>
          </p:cNvSpPr>
          <p:nvPr/>
        </p:nvSpPr>
        <p:spPr bwMode="auto">
          <a:xfrm>
            <a:off x="2063750" y="2819400"/>
            <a:ext cx="331788" cy="534988"/>
          </a:xfrm>
          <a:custGeom>
            <a:avLst/>
            <a:gdLst>
              <a:gd name="T0" fmla="*/ 192 w 193"/>
              <a:gd name="T1" fmla="*/ 336 h 337"/>
              <a:gd name="T2" fmla="*/ 48 w 193"/>
              <a:gd name="T3" fmla="*/ 192 h 337"/>
              <a:gd name="T4" fmla="*/ 0 w 193"/>
              <a:gd name="T5" fmla="*/ 0 h 337"/>
              <a:gd name="T6" fmla="*/ 96 w 193"/>
              <a:gd name="T7" fmla="*/ 96 h 337"/>
              <a:gd name="T8" fmla="*/ 192 w 193"/>
              <a:gd name="T9" fmla="*/ 144 h 337"/>
              <a:gd name="T10" fmla="*/ 192 w 193"/>
              <a:gd name="T11" fmla="*/ 336 h 3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93" h="337">
                <a:moveTo>
                  <a:pt x="192" y="336"/>
                </a:moveTo>
                <a:lnTo>
                  <a:pt x="48" y="192"/>
                </a:lnTo>
                <a:lnTo>
                  <a:pt x="0" y="0"/>
                </a:lnTo>
                <a:lnTo>
                  <a:pt x="96" y="96"/>
                </a:lnTo>
                <a:lnTo>
                  <a:pt x="192" y="144"/>
                </a:lnTo>
                <a:lnTo>
                  <a:pt x="192" y="336"/>
                </a:lnTo>
              </a:path>
            </a:pathLst>
          </a:custGeom>
          <a:solidFill>
            <a:srgbClr val="037C03"/>
          </a:solidFill>
          <a:ln w="12700" cap="rnd" cmpd="sng">
            <a:solidFill>
              <a:srgbClr val="037C03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7719" name="Line 23">
            <a:extLst>
              <a:ext uri="{FF2B5EF4-FFF2-40B4-BE49-F238E27FC236}">
                <a16:creationId xmlns:a16="http://schemas.microsoft.com/office/drawing/2014/main" id="{4F227F9B-C0F8-1542-830C-168FD453C47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41650" y="2528888"/>
            <a:ext cx="522288" cy="887412"/>
          </a:xfrm>
          <a:prstGeom prst="line">
            <a:avLst/>
          </a:prstGeom>
          <a:noFill/>
          <a:ln w="25400">
            <a:solidFill>
              <a:srgbClr val="7144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7720" name="Oval 24">
            <a:extLst>
              <a:ext uri="{FF2B5EF4-FFF2-40B4-BE49-F238E27FC236}">
                <a16:creationId xmlns:a16="http://schemas.microsoft.com/office/drawing/2014/main" id="{16A3B91E-DC0A-9441-884B-943D202394B9}"/>
              </a:ext>
            </a:extLst>
          </p:cNvPr>
          <p:cNvSpPr>
            <a:spLocks noChangeArrowheads="1"/>
          </p:cNvSpPr>
          <p:nvPr/>
        </p:nvSpPr>
        <p:spPr bwMode="auto">
          <a:xfrm rot="1620000">
            <a:off x="2813050" y="3359150"/>
            <a:ext cx="234950" cy="596900"/>
          </a:xfrm>
          <a:prstGeom prst="ellipse">
            <a:avLst/>
          </a:prstGeom>
          <a:solidFill>
            <a:srgbClr val="714400"/>
          </a:solidFill>
          <a:ln w="12700">
            <a:solidFill>
              <a:srgbClr val="7144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97721" name="Object 25">
            <a:hlinkClick r:id="" action="ppaction://ole?verb=0"/>
            <a:extLst>
              <a:ext uri="{FF2B5EF4-FFF2-40B4-BE49-F238E27FC236}">
                <a16:creationId xmlns:a16="http://schemas.microsoft.com/office/drawing/2014/main" id="{F034184C-099E-214A-935B-19EE12785D3D}"/>
              </a:ext>
            </a:extLst>
          </p:cNvPr>
          <p:cNvGraphicFramePr>
            <a:graphicFrameLocks/>
          </p:cNvGraphicFramePr>
          <p:nvPr/>
        </p:nvGraphicFramePr>
        <p:xfrm>
          <a:off x="3414713" y="2438400"/>
          <a:ext cx="1004887" cy="890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7730" name="ClipArt" r:id="rId4" imgW="14719300" imgH="18021300" progId="MS_ClipArt_Gallery.2">
                  <p:embed/>
                </p:oleObj>
              </mc:Choice>
              <mc:Fallback>
                <p:oleObj name="ClipArt" r:id="rId4" imgW="14719300" imgH="18021300" progId="MS_ClipArt_Gallery.2">
                  <p:embed/>
                  <p:pic>
                    <p:nvPicPr>
                      <p:cNvPr id="0" name="Object 25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4713" y="2438400"/>
                        <a:ext cx="1004887" cy="890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9770" name="Group 26">
            <a:extLst>
              <a:ext uri="{FF2B5EF4-FFF2-40B4-BE49-F238E27FC236}">
                <a16:creationId xmlns:a16="http://schemas.microsoft.com/office/drawing/2014/main" id="{63AD9874-4D4E-7A4D-8935-E0D4F727C5CF}"/>
              </a:ext>
            </a:extLst>
          </p:cNvPr>
          <p:cNvGrpSpPr>
            <a:grpSpLocks/>
          </p:cNvGrpSpPr>
          <p:nvPr/>
        </p:nvGrpSpPr>
        <p:grpSpPr bwMode="auto">
          <a:xfrm>
            <a:off x="665163" y="1981200"/>
            <a:ext cx="8478837" cy="4114800"/>
            <a:chOff x="419" y="1248"/>
            <a:chExt cx="5341" cy="2592"/>
          </a:xfrm>
        </p:grpSpPr>
        <p:sp>
          <p:nvSpPr>
            <p:cNvPr id="799771" name="Line 27">
              <a:extLst>
                <a:ext uri="{FF2B5EF4-FFF2-40B4-BE49-F238E27FC236}">
                  <a16:creationId xmlns:a16="http://schemas.microsoft.com/office/drawing/2014/main" id="{340639F0-AE77-E549-BC98-7F1965D1850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1248"/>
              <a:ext cx="5325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772" name="Line 28">
              <a:extLst>
                <a:ext uri="{FF2B5EF4-FFF2-40B4-BE49-F238E27FC236}">
                  <a16:creationId xmlns:a16="http://schemas.microsoft.com/office/drawing/2014/main" id="{DCD94A56-D17B-8E44-A21B-33A2CBEDCAD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" y="1256"/>
              <a:ext cx="0" cy="25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773" name="Line 29">
              <a:extLst>
                <a:ext uri="{FF2B5EF4-FFF2-40B4-BE49-F238E27FC236}">
                  <a16:creationId xmlns:a16="http://schemas.microsoft.com/office/drawing/2014/main" id="{6FA277FE-F65C-754F-B03D-99F36124EEE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0" y="1256"/>
              <a:ext cx="0" cy="25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774" name="Line 30">
              <a:extLst>
                <a:ext uri="{FF2B5EF4-FFF2-40B4-BE49-F238E27FC236}">
                  <a16:creationId xmlns:a16="http://schemas.microsoft.com/office/drawing/2014/main" id="{117C2F19-0DBE-7B4E-B658-D7B62EFBE26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3840"/>
              <a:ext cx="1293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775" name="Line 31">
              <a:extLst>
                <a:ext uri="{FF2B5EF4-FFF2-40B4-BE49-F238E27FC236}">
                  <a16:creationId xmlns:a16="http://schemas.microsoft.com/office/drawing/2014/main" id="{72D1ADF2-F74D-8440-8A4B-2EBF73793E5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9" y="3840"/>
              <a:ext cx="1293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99748" name="Rectangle 4">
            <a:extLst>
              <a:ext uri="{FF2B5EF4-FFF2-40B4-BE49-F238E27FC236}">
                <a16:creationId xmlns:a16="http://schemas.microsoft.com/office/drawing/2014/main" id="{DD97AF8C-4D7E-A44C-9F04-851C83C4BF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Lower Levels Of Inventory To Expose Problems</a:t>
            </a:r>
          </a:p>
        </p:txBody>
      </p:sp>
      <p:sp>
        <p:nvSpPr>
          <p:cNvPr id="799749" name="Rectangle 5">
            <a:extLst>
              <a:ext uri="{FF2B5EF4-FFF2-40B4-BE49-F238E27FC236}">
                <a16:creationId xmlns:a16="http://schemas.microsoft.com/office/drawing/2014/main" id="{94C62CFD-9AA5-754A-BA5F-89633E3F73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9700" y="4051300"/>
            <a:ext cx="7086600" cy="18161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9750" name="Rectangle 6">
            <a:extLst>
              <a:ext uri="{FF2B5EF4-FFF2-40B4-BE49-F238E27FC236}">
                <a16:creationId xmlns:a16="http://schemas.microsoft.com/office/drawing/2014/main" id="{B30EC188-7CB9-1943-81AD-F3DF14033E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9700" y="1765300"/>
            <a:ext cx="7086600" cy="2273300"/>
          </a:xfrm>
          <a:prstGeom prst="rect">
            <a:avLst/>
          </a:prstGeom>
          <a:solidFill>
            <a:srgbClr val="C0FEF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9751" name="Rectangle 7">
            <a:extLst>
              <a:ext uri="{FF2B5EF4-FFF2-40B4-BE49-F238E27FC236}">
                <a16:creationId xmlns:a16="http://schemas.microsoft.com/office/drawing/2014/main" id="{70FF698F-1760-404E-B1C1-8A75A585A0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9700" y="1765300"/>
            <a:ext cx="7086600" cy="4102100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9752" name="Oval 8">
            <a:extLst>
              <a:ext uri="{FF2B5EF4-FFF2-40B4-BE49-F238E27FC236}">
                <a16:creationId xmlns:a16="http://schemas.microsoft.com/office/drawing/2014/main" id="{FBB8B2CB-C6FC-AA48-BB95-55C77DBBDA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35200" y="4965700"/>
            <a:ext cx="1638300" cy="8255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9753" name="Oval 9">
            <a:extLst>
              <a:ext uri="{FF2B5EF4-FFF2-40B4-BE49-F238E27FC236}">
                <a16:creationId xmlns:a16="http://schemas.microsoft.com/office/drawing/2014/main" id="{E0B41098-5B4D-7A45-B26A-C7B74D84E6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21100" y="4813300"/>
            <a:ext cx="1638300" cy="977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9754" name="Oval 10">
            <a:extLst>
              <a:ext uri="{FF2B5EF4-FFF2-40B4-BE49-F238E27FC236}">
                <a16:creationId xmlns:a16="http://schemas.microsoft.com/office/drawing/2014/main" id="{E9794A4E-8CA4-3D40-BAB4-9B91F57F14F4}"/>
              </a:ext>
            </a:extLst>
          </p:cNvPr>
          <p:cNvSpPr>
            <a:spLocks noChangeArrowheads="1"/>
          </p:cNvSpPr>
          <p:nvPr/>
        </p:nvSpPr>
        <p:spPr bwMode="auto">
          <a:xfrm rot="20160000">
            <a:off x="2741613" y="4021138"/>
            <a:ext cx="1390650" cy="10541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9755" name="Oval 11">
            <a:extLst>
              <a:ext uri="{FF2B5EF4-FFF2-40B4-BE49-F238E27FC236}">
                <a16:creationId xmlns:a16="http://schemas.microsoft.com/office/drawing/2014/main" id="{E9CCAEDD-04F6-AA42-AD59-2C1164EDFE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02300" y="4965700"/>
            <a:ext cx="1720850" cy="8255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9756" name="Oval 12">
            <a:extLst>
              <a:ext uri="{FF2B5EF4-FFF2-40B4-BE49-F238E27FC236}">
                <a16:creationId xmlns:a16="http://schemas.microsoft.com/office/drawing/2014/main" id="{D1874EF8-2997-134A-80B8-218DE3377E68}"/>
              </a:ext>
            </a:extLst>
          </p:cNvPr>
          <p:cNvSpPr>
            <a:spLocks noChangeArrowheads="1"/>
          </p:cNvSpPr>
          <p:nvPr/>
        </p:nvSpPr>
        <p:spPr bwMode="auto">
          <a:xfrm rot="420000">
            <a:off x="4794250" y="3975100"/>
            <a:ext cx="1720850" cy="10541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9757" name="Oval 13">
            <a:extLst>
              <a:ext uri="{FF2B5EF4-FFF2-40B4-BE49-F238E27FC236}">
                <a16:creationId xmlns:a16="http://schemas.microsoft.com/office/drawing/2014/main" id="{D8E2D5FC-2361-B64D-A167-BA6B3BEFD4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3650" y="3441700"/>
            <a:ext cx="1308100" cy="901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9758" name="Rectangle 14">
            <a:extLst>
              <a:ext uri="{FF2B5EF4-FFF2-40B4-BE49-F238E27FC236}">
                <a16:creationId xmlns:a16="http://schemas.microsoft.com/office/drawing/2014/main" id="{B3C049EF-9C68-5243-BF8E-3CDB312253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1263" y="4252913"/>
            <a:ext cx="103822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sz="1800">
                <a:solidFill>
                  <a:schemeClr val="bg2"/>
                </a:solidFill>
              </a:rPr>
              <a:t>Poor</a:t>
            </a:r>
          </a:p>
          <a:p>
            <a:r>
              <a:rPr lang="en-US" altLang="en-US" sz="1800">
                <a:solidFill>
                  <a:schemeClr val="bg2"/>
                </a:solidFill>
              </a:rPr>
              <a:t>   Quality</a:t>
            </a:r>
          </a:p>
        </p:txBody>
      </p:sp>
      <p:sp>
        <p:nvSpPr>
          <p:cNvPr id="799759" name="Rectangle 15">
            <a:extLst>
              <a:ext uri="{FF2B5EF4-FFF2-40B4-BE49-F238E27FC236}">
                <a16:creationId xmlns:a16="http://schemas.microsoft.com/office/drawing/2014/main" id="{CA60FFCC-CEC7-FC4D-B083-3CC7F2C46A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1863" y="5091113"/>
            <a:ext cx="11461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sz="1800">
                <a:solidFill>
                  <a:schemeClr val="bg2"/>
                </a:solidFill>
              </a:rPr>
              <a:t>Unreliable</a:t>
            </a:r>
          </a:p>
          <a:p>
            <a:r>
              <a:rPr lang="en-US" altLang="en-US" sz="1800">
                <a:solidFill>
                  <a:schemeClr val="bg2"/>
                </a:solidFill>
              </a:rPr>
              <a:t>Supplier</a:t>
            </a:r>
          </a:p>
        </p:txBody>
      </p:sp>
      <p:sp>
        <p:nvSpPr>
          <p:cNvPr id="799760" name="Rectangle 16">
            <a:extLst>
              <a:ext uri="{FF2B5EF4-FFF2-40B4-BE49-F238E27FC236}">
                <a16:creationId xmlns:a16="http://schemas.microsoft.com/office/drawing/2014/main" id="{C20309C6-AC48-8A41-8F4F-67C8247D6B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48113" y="4938713"/>
            <a:ext cx="12350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sz="1800">
                <a:solidFill>
                  <a:schemeClr val="bg2"/>
                </a:solidFill>
              </a:rPr>
              <a:t>Machine</a:t>
            </a:r>
          </a:p>
          <a:p>
            <a:r>
              <a:rPr lang="en-US" altLang="en-US" sz="1800">
                <a:solidFill>
                  <a:schemeClr val="bg2"/>
                </a:solidFill>
              </a:rPr>
              <a:t>Breakdown</a:t>
            </a:r>
          </a:p>
        </p:txBody>
      </p:sp>
      <p:sp>
        <p:nvSpPr>
          <p:cNvPr id="799761" name="Rectangle 17">
            <a:extLst>
              <a:ext uri="{FF2B5EF4-FFF2-40B4-BE49-F238E27FC236}">
                <a16:creationId xmlns:a16="http://schemas.microsoft.com/office/drawing/2014/main" id="{32797E75-884B-6647-86E2-E140DAFAD8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2213" y="5091113"/>
            <a:ext cx="11334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sz="1800">
                <a:solidFill>
                  <a:schemeClr val="bg2"/>
                </a:solidFill>
              </a:rPr>
              <a:t>Inefficient</a:t>
            </a:r>
          </a:p>
          <a:p>
            <a:r>
              <a:rPr lang="en-US" altLang="en-US" sz="1800">
                <a:solidFill>
                  <a:schemeClr val="bg2"/>
                </a:solidFill>
              </a:rPr>
              <a:t>Layout</a:t>
            </a:r>
          </a:p>
        </p:txBody>
      </p:sp>
      <p:sp>
        <p:nvSpPr>
          <p:cNvPr id="799762" name="Rectangle 18">
            <a:extLst>
              <a:ext uri="{FF2B5EF4-FFF2-40B4-BE49-F238E27FC236}">
                <a16:creationId xmlns:a16="http://schemas.microsoft.com/office/drawing/2014/main" id="{D8BB7173-5364-9E41-A5B8-6C7DAAB792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3688" y="3643313"/>
            <a:ext cx="8286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altLang="en-US" sz="1800">
                <a:solidFill>
                  <a:schemeClr val="bg2"/>
                </a:solidFill>
              </a:rPr>
              <a:t>Bad</a:t>
            </a:r>
          </a:p>
          <a:p>
            <a:pPr algn="ctr"/>
            <a:r>
              <a:rPr lang="en-US" altLang="en-US" sz="1800">
                <a:solidFill>
                  <a:schemeClr val="bg2"/>
                </a:solidFill>
              </a:rPr>
              <a:t>Design</a:t>
            </a:r>
          </a:p>
        </p:txBody>
      </p:sp>
      <p:sp>
        <p:nvSpPr>
          <p:cNvPr id="799763" name="Rectangle 19">
            <a:extLst>
              <a:ext uri="{FF2B5EF4-FFF2-40B4-BE49-F238E27FC236}">
                <a16:creationId xmlns:a16="http://schemas.microsoft.com/office/drawing/2014/main" id="{4DF9B559-8419-0046-B3F8-37F94AD5B8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7513" y="4329113"/>
            <a:ext cx="9429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sz="1800">
                <a:solidFill>
                  <a:schemeClr val="bg2"/>
                </a:solidFill>
              </a:rPr>
              <a:t>Lengthy</a:t>
            </a:r>
          </a:p>
          <a:p>
            <a:r>
              <a:rPr lang="en-US" altLang="en-US" sz="1800">
                <a:solidFill>
                  <a:schemeClr val="bg2"/>
                </a:solidFill>
              </a:rPr>
              <a:t>Setups</a:t>
            </a:r>
          </a:p>
        </p:txBody>
      </p:sp>
      <p:sp>
        <p:nvSpPr>
          <p:cNvPr id="799764" name="Rectangle 20">
            <a:extLst>
              <a:ext uri="{FF2B5EF4-FFF2-40B4-BE49-F238E27FC236}">
                <a16:creationId xmlns:a16="http://schemas.microsoft.com/office/drawing/2014/main" id="{81062F6B-D7BF-6D47-8AC1-B8E1B2B9E7C5}"/>
              </a:ext>
            </a:extLst>
          </p:cNvPr>
          <p:cNvSpPr>
            <a:spLocks noChangeArrowheads="1"/>
          </p:cNvSpPr>
          <p:nvPr/>
        </p:nvSpPr>
        <p:spPr bwMode="auto">
          <a:xfrm rot="360000">
            <a:off x="5538788" y="3746500"/>
            <a:ext cx="1968500" cy="292100"/>
          </a:xfrm>
          <a:prstGeom prst="rect">
            <a:avLst/>
          </a:prstGeom>
          <a:solidFill>
            <a:srgbClr val="037C03"/>
          </a:solidFill>
          <a:ln w="12700">
            <a:solidFill>
              <a:srgbClr val="037C0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9765" name="Freeform 21">
            <a:extLst>
              <a:ext uri="{FF2B5EF4-FFF2-40B4-BE49-F238E27FC236}">
                <a16:creationId xmlns:a16="http://schemas.microsoft.com/office/drawing/2014/main" id="{B40BBC7F-6A3F-7A46-8D9F-8112375130D3}"/>
              </a:ext>
            </a:extLst>
          </p:cNvPr>
          <p:cNvSpPr>
            <a:spLocks/>
          </p:cNvSpPr>
          <p:nvPr/>
        </p:nvSpPr>
        <p:spPr bwMode="auto">
          <a:xfrm>
            <a:off x="7446963" y="3708400"/>
            <a:ext cx="461962" cy="446088"/>
          </a:xfrm>
          <a:custGeom>
            <a:avLst/>
            <a:gdLst>
              <a:gd name="T0" fmla="*/ 0 w 269"/>
              <a:gd name="T1" fmla="*/ 280 h 281"/>
              <a:gd name="T2" fmla="*/ 175 w 269"/>
              <a:gd name="T3" fmla="*/ 175 h 281"/>
              <a:gd name="T4" fmla="*/ 268 w 269"/>
              <a:gd name="T5" fmla="*/ 0 h 281"/>
              <a:gd name="T6" fmla="*/ 151 w 269"/>
              <a:gd name="T7" fmla="*/ 70 h 281"/>
              <a:gd name="T8" fmla="*/ 47 w 269"/>
              <a:gd name="T9" fmla="*/ 94 h 281"/>
              <a:gd name="T10" fmla="*/ 0 w 269"/>
              <a:gd name="T11" fmla="*/ 280 h 2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69" h="281">
                <a:moveTo>
                  <a:pt x="0" y="280"/>
                </a:moveTo>
                <a:lnTo>
                  <a:pt x="175" y="175"/>
                </a:lnTo>
                <a:lnTo>
                  <a:pt x="268" y="0"/>
                </a:lnTo>
                <a:lnTo>
                  <a:pt x="151" y="70"/>
                </a:lnTo>
                <a:lnTo>
                  <a:pt x="47" y="94"/>
                </a:lnTo>
                <a:lnTo>
                  <a:pt x="0" y="280"/>
                </a:lnTo>
              </a:path>
            </a:pathLst>
          </a:custGeom>
          <a:solidFill>
            <a:srgbClr val="037C03"/>
          </a:solidFill>
          <a:ln w="12700" cap="rnd" cmpd="sng">
            <a:solidFill>
              <a:srgbClr val="037C03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9766" name="Freeform 22">
            <a:extLst>
              <a:ext uri="{FF2B5EF4-FFF2-40B4-BE49-F238E27FC236}">
                <a16:creationId xmlns:a16="http://schemas.microsoft.com/office/drawing/2014/main" id="{7CE91B90-35EB-A74A-B1C5-B5A6A4CC777F}"/>
              </a:ext>
            </a:extLst>
          </p:cNvPr>
          <p:cNvSpPr>
            <a:spLocks/>
          </p:cNvSpPr>
          <p:nvPr/>
        </p:nvSpPr>
        <p:spPr bwMode="auto">
          <a:xfrm>
            <a:off x="5289550" y="3444875"/>
            <a:ext cx="325438" cy="544513"/>
          </a:xfrm>
          <a:custGeom>
            <a:avLst/>
            <a:gdLst>
              <a:gd name="T0" fmla="*/ 186 w 189"/>
              <a:gd name="T1" fmla="*/ 342 h 343"/>
              <a:gd name="T2" fmla="*/ 44 w 189"/>
              <a:gd name="T3" fmla="*/ 194 h 343"/>
              <a:gd name="T4" fmla="*/ 0 w 189"/>
              <a:gd name="T5" fmla="*/ 0 h 343"/>
              <a:gd name="T6" fmla="*/ 95 w 189"/>
              <a:gd name="T7" fmla="*/ 99 h 343"/>
              <a:gd name="T8" fmla="*/ 188 w 189"/>
              <a:gd name="T9" fmla="*/ 148 h 343"/>
              <a:gd name="T10" fmla="*/ 186 w 189"/>
              <a:gd name="T11" fmla="*/ 342 h 3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89" h="343">
                <a:moveTo>
                  <a:pt x="186" y="342"/>
                </a:moveTo>
                <a:lnTo>
                  <a:pt x="44" y="194"/>
                </a:lnTo>
                <a:lnTo>
                  <a:pt x="0" y="0"/>
                </a:lnTo>
                <a:lnTo>
                  <a:pt x="95" y="99"/>
                </a:lnTo>
                <a:lnTo>
                  <a:pt x="188" y="148"/>
                </a:lnTo>
                <a:lnTo>
                  <a:pt x="186" y="342"/>
                </a:lnTo>
              </a:path>
            </a:pathLst>
          </a:custGeom>
          <a:solidFill>
            <a:srgbClr val="037C03"/>
          </a:solidFill>
          <a:ln w="12700" cap="rnd" cmpd="sng">
            <a:solidFill>
              <a:srgbClr val="037C03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9767" name="Line 23">
            <a:extLst>
              <a:ext uri="{FF2B5EF4-FFF2-40B4-BE49-F238E27FC236}">
                <a16:creationId xmlns:a16="http://schemas.microsoft.com/office/drawing/2014/main" id="{960754E5-3D64-7F4F-B25B-DCD18B3A5614}"/>
              </a:ext>
            </a:extLst>
          </p:cNvPr>
          <p:cNvSpPr>
            <a:spLocks noChangeShapeType="1"/>
          </p:cNvSpPr>
          <p:nvPr/>
        </p:nvSpPr>
        <p:spPr bwMode="auto">
          <a:xfrm>
            <a:off x="6454775" y="3373438"/>
            <a:ext cx="382588" cy="811212"/>
          </a:xfrm>
          <a:prstGeom prst="line">
            <a:avLst/>
          </a:prstGeom>
          <a:noFill/>
          <a:ln w="25400">
            <a:solidFill>
              <a:srgbClr val="7144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9768" name="Oval 24">
            <a:extLst>
              <a:ext uri="{FF2B5EF4-FFF2-40B4-BE49-F238E27FC236}">
                <a16:creationId xmlns:a16="http://schemas.microsoft.com/office/drawing/2014/main" id="{3A149EF6-AC66-4F4D-B96C-9C3B52C1AFCF}"/>
              </a:ext>
            </a:extLst>
          </p:cNvPr>
          <p:cNvSpPr>
            <a:spLocks noChangeArrowheads="1"/>
          </p:cNvSpPr>
          <p:nvPr/>
        </p:nvSpPr>
        <p:spPr bwMode="auto">
          <a:xfrm rot="19980000">
            <a:off x="6858000" y="4127500"/>
            <a:ext cx="234950" cy="520700"/>
          </a:xfrm>
          <a:prstGeom prst="ellipse">
            <a:avLst/>
          </a:prstGeom>
          <a:solidFill>
            <a:srgbClr val="714400"/>
          </a:solidFill>
          <a:ln w="12700">
            <a:solidFill>
              <a:srgbClr val="7144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99769" name="Object 25">
            <a:hlinkClick r:id="" action="ppaction://ole?verb=0"/>
            <a:extLst>
              <a:ext uri="{FF2B5EF4-FFF2-40B4-BE49-F238E27FC236}">
                <a16:creationId xmlns:a16="http://schemas.microsoft.com/office/drawing/2014/main" id="{B0650326-D02C-FC4F-8EF2-C9C84AA2C168}"/>
              </a:ext>
            </a:extLst>
          </p:cNvPr>
          <p:cNvGraphicFramePr>
            <a:graphicFrameLocks/>
          </p:cNvGraphicFramePr>
          <p:nvPr/>
        </p:nvGraphicFramePr>
        <p:xfrm>
          <a:off x="6273800" y="3206750"/>
          <a:ext cx="1004888" cy="890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9778" name="ClipArt" r:id="rId4" imgW="14719300" imgH="18021300" progId="MS_ClipArt_Gallery.2">
                  <p:embed/>
                </p:oleObj>
              </mc:Choice>
              <mc:Fallback>
                <p:oleObj name="ClipArt" r:id="rId4" imgW="14719300" imgH="18021300" progId="MS_ClipArt_Gallery.2">
                  <p:embed/>
                  <p:pic>
                    <p:nvPicPr>
                      <p:cNvPr id="0" name="Object 25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73800" y="3206750"/>
                        <a:ext cx="1004888" cy="890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5892" name="Rectangle 4">
            <a:extLst>
              <a:ext uri="{FF2B5EF4-FFF2-40B4-BE49-F238E27FC236}">
                <a16:creationId xmlns:a16="http://schemas.microsoft.com/office/drawing/2014/main" id="{2FC4C233-BB97-8548-848D-42CD215C95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Uniform Production</a:t>
            </a:r>
          </a:p>
        </p:txBody>
      </p:sp>
      <p:sp>
        <p:nvSpPr>
          <p:cNvPr id="805893" name="Rectangle 5">
            <a:extLst>
              <a:ext uri="{FF2B5EF4-FFF2-40B4-BE49-F238E27FC236}">
                <a16:creationId xmlns:a16="http://schemas.microsoft.com/office/drawing/2014/main" id="{34C22461-08A5-6E4A-80B1-791C83F2C8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05800" cy="4343400"/>
          </a:xfrm>
          <a:noFill/>
          <a:ln/>
        </p:spPr>
        <p:txBody>
          <a:bodyPr lIns="90487" tIns="44450" rIns="90487" bIns="44450"/>
          <a:lstStyle/>
          <a:p>
            <a:pPr marL="457200" indent="-457200" defTabSz="914400"/>
            <a:r>
              <a:rPr lang="en-US" altLang="en-US"/>
              <a:t>Results from smoothing production requirements</a:t>
            </a:r>
          </a:p>
          <a:p>
            <a:pPr marL="457200" indent="-457200" defTabSz="914400"/>
            <a:r>
              <a:rPr lang="en-US" altLang="en-US"/>
              <a:t>Kanban systems can handle +/- 10% demand changes</a:t>
            </a:r>
          </a:p>
          <a:p>
            <a:pPr marL="457200" indent="-457200" defTabSz="914400"/>
            <a:r>
              <a:rPr lang="en-US" altLang="en-US"/>
              <a:t>Smooths demand across the planning horizon</a:t>
            </a:r>
          </a:p>
          <a:p>
            <a:pPr marL="457200" indent="-457200" defTabSz="914400"/>
            <a:r>
              <a:rPr lang="en-US" altLang="en-US"/>
              <a:t>Mixed-model assembly steadies component production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3796" name="Rectangle 4">
            <a:extLst>
              <a:ext uri="{FF2B5EF4-FFF2-40B4-BE49-F238E27FC236}">
                <a16:creationId xmlns:a16="http://schemas.microsoft.com/office/drawing/2014/main" id="{0CC45067-6838-4F4E-8959-BFE5303550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Scheduling</a:t>
            </a:r>
          </a:p>
        </p:txBody>
      </p:sp>
      <p:sp>
        <p:nvSpPr>
          <p:cNvPr id="673797" name="Rectangle 5">
            <a:extLst>
              <a:ext uri="{FF2B5EF4-FFF2-40B4-BE49-F238E27FC236}">
                <a16:creationId xmlns:a16="http://schemas.microsoft.com/office/drawing/2014/main" id="{CB2D1E5D-E63D-5648-AA31-49E374EAF4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87" tIns="44450" rIns="90487" bIns="44450"/>
          <a:lstStyle/>
          <a:p>
            <a:pPr marL="342900" indent="-342900" defTabSz="914400"/>
            <a:r>
              <a:rPr lang="en-US" altLang="en-US"/>
              <a:t>Specifies when</a:t>
            </a:r>
          </a:p>
          <a:p>
            <a:pPr marL="971550" lvl="1" indent="-285750" defTabSz="914400"/>
            <a:r>
              <a:rPr lang="en-US" altLang="en-US"/>
              <a:t>labor</a:t>
            </a:r>
          </a:p>
          <a:p>
            <a:pPr marL="971550" lvl="1" indent="-285750" defTabSz="914400"/>
            <a:r>
              <a:rPr lang="en-US" altLang="en-US"/>
              <a:t>equipment</a:t>
            </a:r>
          </a:p>
          <a:p>
            <a:pPr marL="971550" lvl="1" indent="-285750" defTabSz="914400"/>
            <a:r>
              <a:rPr lang="en-US" altLang="en-US"/>
              <a:t>facilities</a:t>
            </a:r>
          </a:p>
          <a:p>
            <a:pPr marL="971550" lvl="1" indent="-285750" defTabSz="914400"/>
            <a:r>
              <a:rPr lang="en-US" altLang="en-US"/>
              <a:t>are needed to produce a product or provide a </a:t>
            </a:r>
          </a:p>
          <a:p>
            <a:pPr marL="971550" lvl="1" indent="-285750" defTabSz="914400"/>
            <a:r>
              <a:rPr lang="en-US" altLang="en-US"/>
              <a:t>service</a:t>
            </a:r>
          </a:p>
          <a:p>
            <a:pPr marL="971550" lvl="1" indent="-285750" defTabSz="914400"/>
            <a:r>
              <a:rPr lang="en-US" altLang="en-US"/>
              <a:t>Last stage of planning before production occurs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988" name="Rectangle 4">
            <a:extLst>
              <a:ext uri="{FF2B5EF4-FFF2-40B4-BE49-F238E27FC236}">
                <a16:creationId xmlns:a16="http://schemas.microsoft.com/office/drawing/2014/main" id="{FA3AEF1F-52E2-C74B-8CE9-4E96095E12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>
                <a:solidFill>
                  <a:schemeClr val="tx1"/>
                </a:solidFill>
              </a:rPr>
              <a:t>Quality At The Source</a:t>
            </a:r>
          </a:p>
        </p:txBody>
      </p:sp>
      <p:sp>
        <p:nvSpPr>
          <p:cNvPr id="809989" name="Rectangle 5">
            <a:extLst>
              <a:ext uri="{FF2B5EF4-FFF2-40B4-BE49-F238E27FC236}">
                <a16:creationId xmlns:a16="http://schemas.microsoft.com/office/drawing/2014/main" id="{04411D7F-C422-FD46-AEE8-0A18D3467A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502650" cy="4495800"/>
          </a:xfrm>
          <a:noFill/>
          <a:ln/>
        </p:spPr>
        <p:txBody>
          <a:bodyPr lIns="90487" tIns="44450" rIns="90487" bIns="44450"/>
          <a:lstStyle/>
          <a:p>
            <a:pPr marL="457200" indent="-457200" defTabSz="914400"/>
            <a:r>
              <a:rPr lang="en-US" altLang="en-US" i="1"/>
              <a:t>Jidoka</a:t>
            </a:r>
            <a:r>
              <a:rPr lang="en-US" altLang="en-US"/>
              <a:t> is the authority to stop a production line</a:t>
            </a:r>
          </a:p>
          <a:p>
            <a:pPr marL="457200" indent="-457200" defTabSz="914400"/>
            <a:r>
              <a:rPr lang="en-US" altLang="en-US" i="1"/>
              <a:t>Andon</a:t>
            </a:r>
            <a:r>
              <a:rPr lang="en-US" altLang="en-US"/>
              <a:t> lights signal quality problems</a:t>
            </a:r>
          </a:p>
          <a:p>
            <a:pPr marL="457200" indent="-457200" defTabSz="914400"/>
            <a:r>
              <a:rPr lang="en-US" altLang="en-US" i="1"/>
              <a:t>Undercapacity scheduling</a:t>
            </a:r>
            <a:r>
              <a:rPr lang="en-US" altLang="en-US"/>
              <a:t> allows for planning, problem solving &amp; maintenance</a:t>
            </a:r>
          </a:p>
          <a:p>
            <a:pPr marL="457200" indent="-457200" defTabSz="914400"/>
            <a:r>
              <a:rPr lang="en-US" altLang="en-US" i="1"/>
              <a:t>Visual control</a:t>
            </a:r>
            <a:r>
              <a:rPr lang="en-US" altLang="en-US"/>
              <a:t> makes problems visible</a:t>
            </a:r>
          </a:p>
          <a:p>
            <a:pPr marL="457200" indent="-457200" defTabSz="914400"/>
            <a:r>
              <a:rPr lang="en-US" altLang="en-US" i="1"/>
              <a:t>Poka-yoke</a:t>
            </a:r>
            <a:r>
              <a:rPr lang="en-US" altLang="en-US"/>
              <a:t> prevents defects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2036" name="Rectangle 4">
            <a:extLst>
              <a:ext uri="{FF2B5EF4-FFF2-40B4-BE49-F238E27FC236}">
                <a16:creationId xmlns:a16="http://schemas.microsoft.com/office/drawing/2014/main" id="{BB3DC15E-039B-734E-B516-52CA614E5C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Kaizen</a:t>
            </a:r>
          </a:p>
        </p:txBody>
      </p:sp>
      <p:sp>
        <p:nvSpPr>
          <p:cNvPr id="812037" name="Rectangle 5">
            <a:extLst>
              <a:ext uri="{FF2B5EF4-FFF2-40B4-BE49-F238E27FC236}">
                <a16:creationId xmlns:a16="http://schemas.microsoft.com/office/drawing/2014/main" id="{C8E49A14-9EE6-F148-976B-5E8A1DA415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66750" y="1981200"/>
            <a:ext cx="8401050" cy="4495800"/>
          </a:xfrm>
          <a:noFill/>
          <a:ln/>
        </p:spPr>
        <p:txBody>
          <a:bodyPr lIns="90487" tIns="44450" rIns="90487" bIns="44450"/>
          <a:lstStyle/>
          <a:p>
            <a:pPr marL="457200" indent="-457200" defTabSz="914400"/>
            <a:r>
              <a:rPr lang="en-US" altLang="en-US" sz="2800"/>
              <a:t>Continuous improvement</a:t>
            </a:r>
          </a:p>
          <a:p>
            <a:pPr marL="457200" indent="-457200" defTabSz="914400"/>
            <a:r>
              <a:rPr lang="en-US" altLang="en-US" sz="2800"/>
              <a:t>Requires total employment involvement</a:t>
            </a:r>
          </a:p>
          <a:p>
            <a:pPr marL="457200" indent="-457200" defTabSz="914400"/>
            <a:r>
              <a:rPr lang="en-US" altLang="en-US" sz="2800"/>
              <a:t>The essence of JIT is the willingness of workers to</a:t>
            </a:r>
          </a:p>
          <a:p>
            <a:pPr marL="1428750" lvl="2" indent="-228600" defTabSz="914400">
              <a:buFontTx/>
              <a:buChar char="–"/>
            </a:pPr>
            <a:r>
              <a:rPr lang="en-US" altLang="en-US" sz="2100"/>
              <a:t>spot quality problems,</a:t>
            </a:r>
          </a:p>
          <a:p>
            <a:pPr marL="1428750" lvl="2" indent="-228600" defTabSz="914400">
              <a:buFontTx/>
              <a:buChar char="–"/>
            </a:pPr>
            <a:r>
              <a:rPr lang="en-US" altLang="en-US" sz="2100"/>
              <a:t>halt production when necessary,</a:t>
            </a:r>
          </a:p>
          <a:p>
            <a:pPr marL="1428750" lvl="2" indent="-228600" defTabSz="914400">
              <a:buFontTx/>
              <a:buChar char="–"/>
            </a:pPr>
            <a:r>
              <a:rPr lang="en-US" altLang="en-US" sz="2100"/>
              <a:t>generate ideas for improvement,</a:t>
            </a:r>
          </a:p>
          <a:p>
            <a:pPr marL="1428750" lvl="2" indent="-228600" defTabSz="914400">
              <a:buFontTx/>
              <a:buChar char="–"/>
            </a:pPr>
            <a:r>
              <a:rPr lang="en-US" altLang="en-US" sz="2100"/>
              <a:t>analyze problems, and </a:t>
            </a:r>
          </a:p>
          <a:p>
            <a:pPr marL="1428750" lvl="2" indent="-228600" defTabSz="914400">
              <a:buFontTx/>
              <a:buChar char="–"/>
            </a:pPr>
            <a:r>
              <a:rPr lang="en-US" altLang="en-US" sz="2100"/>
              <a:t>perform different functions</a:t>
            </a:r>
            <a:endParaRPr lang="en-US" altLang="en-US"/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228" name="Rectangle 4">
            <a:extLst>
              <a:ext uri="{FF2B5EF4-FFF2-40B4-BE49-F238E27FC236}">
                <a16:creationId xmlns:a16="http://schemas.microsoft.com/office/drawing/2014/main" id="{D18B9F4A-6A89-7941-BD05-C9AC1CAEC9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12750" y="685800"/>
            <a:ext cx="9163050" cy="838200"/>
          </a:xfrm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Trends In Supplier Policies</a:t>
            </a:r>
          </a:p>
        </p:txBody>
      </p:sp>
      <p:sp>
        <p:nvSpPr>
          <p:cNvPr id="820229" name="Rectangle 5">
            <a:extLst>
              <a:ext uri="{FF2B5EF4-FFF2-40B4-BE49-F238E27FC236}">
                <a16:creationId xmlns:a16="http://schemas.microsoft.com/office/drawing/2014/main" id="{B9757298-5487-E243-A62F-1892C89A59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42950" y="1981200"/>
            <a:ext cx="8324850" cy="4800600"/>
          </a:xfrm>
          <a:noFill/>
          <a:ln/>
        </p:spPr>
        <p:txBody>
          <a:bodyPr lIns="90487" tIns="44450" rIns="90487" bIns="44450"/>
          <a:lstStyle/>
          <a:p>
            <a:pPr marL="457200" indent="-457200" defTabSz="914400">
              <a:buFontTx/>
              <a:buNone/>
            </a:pPr>
            <a:r>
              <a:rPr lang="en-US" altLang="en-US" sz="2600"/>
              <a:t>1.  Locate near to the customer</a:t>
            </a:r>
          </a:p>
          <a:p>
            <a:pPr marL="457200" indent="-457200" defTabSz="914400">
              <a:buFontTx/>
              <a:buNone/>
            </a:pPr>
            <a:r>
              <a:rPr lang="en-US" altLang="en-US" sz="2600"/>
              <a:t>2.  Use small, side loaded trucks and ship mixed loads</a:t>
            </a:r>
          </a:p>
          <a:p>
            <a:pPr marL="457200" indent="-457200" defTabSz="914400">
              <a:buFontTx/>
              <a:buNone/>
            </a:pPr>
            <a:r>
              <a:rPr lang="en-US" altLang="en-US" sz="2600"/>
              <a:t>3.  Consider establishing small warehouses near to the customer or consolidating warehouses with other suppliers</a:t>
            </a:r>
          </a:p>
          <a:p>
            <a:pPr marL="457200" indent="-457200" defTabSz="914400">
              <a:buFontTx/>
              <a:buNone/>
            </a:pPr>
            <a:r>
              <a:rPr lang="en-US" altLang="en-US" sz="2600"/>
              <a:t>4.  Use standardized containers and make deliveries according to a precise delivery schedule</a:t>
            </a:r>
          </a:p>
          <a:p>
            <a:pPr marL="457200" indent="-457200" defTabSz="914400">
              <a:buFontTx/>
              <a:buNone/>
            </a:pPr>
            <a:r>
              <a:rPr lang="en-US" altLang="en-US" sz="2600"/>
              <a:t>5.  Become a certified supplier and accept payment at regular intervals rather than upon delivery</a:t>
            </a:r>
            <a:endParaRPr lang="en-US" altLang="en-US" sz="2800"/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276" name="Rectangle 4">
            <a:extLst>
              <a:ext uri="{FF2B5EF4-FFF2-40B4-BE49-F238E27FC236}">
                <a16:creationId xmlns:a16="http://schemas.microsoft.com/office/drawing/2014/main" id="{3EA1EDAC-7978-C34E-A9DC-3DB0C8BF32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Benefits Of JIT</a:t>
            </a:r>
          </a:p>
        </p:txBody>
      </p:sp>
      <p:sp>
        <p:nvSpPr>
          <p:cNvPr id="822277" name="Rectangle 5">
            <a:extLst>
              <a:ext uri="{FF2B5EF4-FFF2-40B4-BE49-F238E27FC236}">
                <a16:creationId xmlns:a16="http://schemas.microsoft.com/office/drawing/2014/main" id="{5CEC9BE2-FD90-7C40-B8C8-47421673A53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95325" y="2028825"/>
            <a:ext cx="4179888" cy="4371975"/>
          </a:xfrm>
          <a:noFill/>
          <a:ln/>
        </p:spPr>
        <p:txBody>
          <a:bodyPr lIns="90487" tIns="44450" rIns="90487" bIns="44450"/>
          <a:lstStyle/>
          <a:p>
            <a:pPr marL="571500" indent="-571500" defTabSz="914400">
              <a:buFontTx/>
              <a:buNone/>
              <a:tabLst>
                <a:tab pos="571500" algn="l"/>
              </a:tabLst>
            </a:pPr>
            <a:r>
              <a:rPr lang="en-US" altLang="en-US" sz="2400"/>
              <a:t> 1. 	Reduced inventory</a:t>
            </a:r>
          </a:p>
          <a:p>
            <a:pPr marL="571500" indent="-571500" defTabSz="914400">
              <a:buFontTx/>
              <a:buNone/>
              <a:tabLst>
                <a:tab pos="571500" algn="l"/>
              </a:tabLst>
            </a:pPr>
            <a:r>
              <a:rPr lang="en-US" altLang="en-US" sz="2400"/>
              <a:t> 2.	Improved quality</a:t>
            </a:r>
          </a:p>
          <a:p>
            <a:pPr marL="571500" indent="-571500" defTabSz="914400">
              <a:buFontTx/>
              <a:buNone/>
              <a:tabLst>
                <a:tab pos="571500" algn="l"/>
              </a:tabLst>
            </a:pPr>
            <a:r>
              <a:rPr lang="en-US" altLang="en-US" sz="2400"/>
              <a:t> 3.	Lower costs</a:t>
            </a:r>
          </a:p>
          <a:p>
            <a:pPr marL="571500" indent="-571500" defTabSz="914400">
              <a:buFontTx/>
              <a:buNone/>
              <a:tabLst>
                <a:tab pos="571500" algn="l"/>
              </a:tabLst>
            </a:pPr>
            <a:r>
              <a:rPr lang="en-US" altLang="en-US" sz="2400"/>
              <a:t> 4.	Reduced space</a:t>
            </a:r>
          </a:p>
          <a:p>
            <a:pPr marL="571500" indent="-571500" defTabSz="914400">
              <a:buFontTx/>
              <a:buNone/>
              <a:tabLst>
                <a:tab pos="571500" algn="l"/>
              </a:tabLst>
            </a:pPr>
            <a:r>
              <a:rPr lang="en-US" altLang="en-US" sz="2400"/>
              <a:t>	requirements</a:t>
            </a:r>
          </a:p>
          <a:p>
            <a:pPr marL="571500" indent="-571500" defTabSz="914400">
              <a:buFontTx/>
              <a:buNone/>
              <a:tabLst>
                <a:tab pos="571500" algn="l"/>
              </a:tabLst>
            </a:pPr>
            <a:r>
              <a:rPr lang="en-US" altLang="en-US" sz="2400"/>
              <a:t> 5.	Shorter lead time</a:t>
            </a:r>
          </a:p>
          <a:p>
            <a:pPr marL="571500" indent="-571500" defTabSz="914400">
              <a:buFontTx/>
              <a:buNone/>
              <a:tabLst>
                <a:tab pos="571500" algn="l"/>
              </a:tabLst>
            </a:pPr>
            <a:r>
              <a:rPr lang="en-US" altLang="en-US" sz="2400"/>
              <a:t> 6.	Increased productivity</a:t>
            </a:r>
          </a:p>
        </p:txBody>
      </p:sp>
      <p:sp>
        <p:nvSpPr>
          <p:cNvPr id="822278" name="Rectangle 6">
            <a:extLst>
              <a:ext uri="{FF2B5EF4-FFF2-40B4-BE49-F238E27FC236}">
                <a16:creationId xmlns:a16="http://schemas.microsoft.com/office/drawing/2014/main" id="{65BB4076-BA7E-DA4C-9924-A3EF1FC9548F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5030788" y="1978025"/>
            <a:ext cx="4179887" cy="4371975"/>
          </a:xfrm>
          <a:noFill/>
          <a:ln/>
        </p:spPr>
        <p:txBody>
          <a:bodyPr lIns="90487" tIns="44450" rIns="90487" bIns="44450"/>
          <a:lstStyle/>
          <a:p>
            <a:pPr marL="571500" indent="-571500" defTabSz="914400">
              <a:buFontTx/>
              <a:buNone/>
              <a:tabLst>
                <a:tab pos="571500" algn="l"/>
              </a:tabLst>
            </a:pPr>
            <a:r>
              <a:rPr lang="en-US" altLang="en-US" sz="2400"/>
              <a:t>7.	Greater flexibility</a:t>
            </a:r>
          </a:p>
          <a:p>
            <a:pPr marL="571500" indent="-571500" defTabSz="914400">
              <a:buFontTx/>
              <a:buNone/>
              <a:tabLst>
                <a:tab pos="571500" algn="l"/>
              </a:tabLst>
            </a:pPr>
            <a:r>
              <a:rPr lang="en-US" altLang="en-US" sz="2400"/>
              <a:t>8. 	Better relations with suppliers</a:t>
            </a:r>
          </a:p>
          <a:p>
            <a:pPr marL="571500" indent="-571500" defTabSz="914400">
              <a:buFontTx/>
              <a:buNone/>
              <a:tabLst>
                <a:tab pos="571500" algn="l"/>
              </a:tabLst>
            </a:pPr>
            <a:r>
              <a:rPr lang="en-US" altLang="en-US" sz="2400"/>
              <a:t>9. 	Simplified scheduling and control activities</a:t>
            </a:r>
          </a:p>
          <a:p>
            <a:pPr marL="571500" indent="-571500" defTabSz="914400">
              <a:buFontTx/>
              <a:buNone/>
              <a:tabLst>
                <a:tab pos="571500" algn="l"/>
              </a:tabLst>
            </a:pPr>
            <a:r>
              <a:rPr lang="en-US" altLang="en-US" sz="2400"/>
              <a:t>10.	Increased capacity</a:t>
            </a:r>
          </a:p>
          <a:p>
            <a:pPr marL="571500" indent="-571500" defTabSz="914400">
              <a:buFontTx/>
              <a:buNone/>
              <a:tabLst>
                <a:tab pos="571500" algn="l"/>
              </a:tabLst>
            </a:pPr>
            <a:r>
              <a:rPr lang="en-US" altLang="en-US" sz="2400"/>
              <a:t>11.	Better use of human</a:t>
            </a:r>
          </a:p>
          <a:p>
            <a:pPr marL="571500" indent="-571500" defTabSz="914400">
              <a:buFontTx/>
              <a:buNone/>
              <a:tabLst>
                <a:tab pos="571500" algn="l"/>
              </a:tabLst>
            </a:pPr>
            <a:r>
              <a:rPr lang="en-US" altLang="en-US" sz="2400"/>
              <a:t>	resources</a:t>
            </a:r>
          </a:p>
          <a:p>
            <a:pPr marL="571500" indent="-571500" defTabSz="914400">
              <a:buFontTx/>
              <a:buNone/>
              <a:tabLst>
                <a:tab pos="571500" algn="l"/>
              </a:tabLst>
            </a:pPr>
            <a:r>
              <a:rPr lang="en-US" altLang="en-US" sz="2400"/>
              <a:t>12.	More product variety</a:t>
            </a: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4324" name="Rectangle 4">
            <a:extLst>
              <a:ext uri="{FF2B5EF4-FFF2-40B4-BE49-F238E27FC236}">
                <a16:creationId xmlns:a16="http://schemas.microsoft.com/office/drawing/2014/main" id="{79F811FB-D9B1-1F4E-B3D6-A272FFCDD0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JIT Implementation</a:t>
            </a:r>
          </a:p>
        </p:txBody>
      </p:sp>
      <p:sp>
        <p:nvSpPr>
          <p:cNvPr id="824325" name="Rectangle 5">
            <a:extLst>
              <a:ext uri="{FF2B5EF4-FFF2-40B4-BE49-F238E27FC236}">
                <a16:creationId xmlns:a16="http://schemas.microsoft.com/office/drawing/2014/main" id="{728A3F94-80A8-5947-82A7-5A85104887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028825"/>
            <a:ext cx="8132763" cy="4371975"/>
          </a:xfrm>
          <a:noFill/>
          <a:ln/>
        </p:spPr>
        <p:txBody>
          <a:bodyPr lIns="90487" tIns="44450" rIns="90487" bIns="44450"/>
          <a:lstStyle/>
          <a:p>
            <a:pPr marL="457200" indent="-457200" defTabSz="914400"/>
            <a:r>
              <a:rPr lang="en-US" altLang="en-US"/>
              <a:t>Use JIT to finely tune an operating system</a:t>
            </a:r>
          </a:p>
          <a:p>
            <a:pPr marL="457200" indent="-457200" defTabSz="914400">
              <a:lnSpc>
                <a:spcPct val="40000"/>
              </a:lnSpc>
              <a:buFontTx/>
              <a:buNone/>
            </a:pPr>
            <a:endParaRPr lang="en-US" altLang="en-US"/>
          </a:p>
          <a:p>
            <a:pPr marL="457200" indent="-457200" defTabSz="914400"/>
            <a:r>
              <a:rPr lang="en-US" altLang="en-US"/>
              <a:t>Somewhat different in USA than Japan</a:t>
            </a:r>
          </a:p>
          <a:p>
            <a:pPr marL="457200" indent="-457200" defTabSz="914400">
              <a:lnSpc>
                <a:spcPct val="40000"/>
              </a:lnSpc>
              <a:buFontTx/>
              <a:buNone/>
            </a:pPr>
            <a:endParaRPr lang="en-US" altLang="en-US"/>
          </a:p>
          <a:p>
            <a:pPr marL="457200" indent="-457200" defTabSz="914400"/>
            <a:r>
              <a:rPr lang="en-US" altLang="en-US"/>
              <a:t>JIT is still evolving</a:t>
            </a:r>
          </a:p>
          <a:p>
            <a:pPr marL="457200" indent="-457200" defTabSz="914400">
              <a:lnSpc>
                <a:spcPct val="40000"/>
              </a:lnSpc>
              <a:buFontTx/>
              <a:buNone/>
            </a:pPr>
            <a:endParaRPr lang="en-US" altLang="en-US"/>
          </a:p>
          <a:p>
            <a:pPr marL="457200" indent="-457200" defTabSz="914400"/>
            <a:r>
              <a:rPr lang="en-US" altLang="en-US"/>
              <a:t>JIT isn’t for everyone</a:t>
            </a: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6372" name="Rectangle 4">
            <a:extLst>
              <a:ext uri="{FF2B5EF4-FFF2-40B4-BE49-F238E27FC236}">
                <a16:creationId xmlns:a16="http://schemas.microsoft.com/office/drawing/2014/main" id="{D9FC9D7F-86ED-B349-B111-ADD522B93B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 JIT In Services</a:t>
            </a:r>
          </a:p>
        </p:txBody>
      </p:sp>
      <p:sp>
        <p:nvSpPr>
          <p:cNvPr id="826373" name="Rectangle 5">
            <a:extLst>
              <a:ext uri="{FF2B5EF4-FFF2-40B4-BE49-F238E27FC236}">
                <a16:creationId xmlns:a16="http://schemas.microsoft.com/office/drawing/2014/main" id="{990489C5-040E-5845-A03F-0E4BF6BB67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42950" y="2057400"/>
            <a:ext cx="8324850" cy="4267200"/>
          </a:xfrm>
          <a:noFill/>
          <a:ln/>
        </p:spPr>
        <p:txBody>
          <a:bodyPr lIns="90487" tIns="44450" rIns="90487" bIns="44450"/>
          <a:lstStyle/>
          <a:p>
            <a:pPr marL="457200" indent="-457200" defTabSz="914400">
              <a:spcBef>
                <a:spcPct val="0"/>
              </a:spcBef>
            </a:pPr>
            <a:r>
              <a:rPr lang="en-US" altLang="en-US"/>
              <a:t>Competition on speed &amp; quality</a:t>
            </a:r>
          </a:p>
          <a:p>
            <a:pPr marL="457200" indent="-457200" defTabSz="914400">
              <a:lnSpc>
                <a:spcPct val="20000"/>
              </a:lnSpc>
              <a:spcBef>
                <a:spcPct val="0"/>
              </a:spcBef>
              <a:buFontTx/>
              <a:buNone/>
            </a:pPr>
            <a:endParaRPr lang="en-US" altLang="en-US"/>
          </a:p>
          <a:p>
            <a:pPr marL="457200" indent="-457200" defTabSz="914400">
              <a:spcBef>
                <a:spcPct val="0"/>
              </a:spcBef>
            </a:pPr>
            <a:r>
              <a:rPr lang="en-US" altLang="en-US"/>
              <a:t>Multifunctional department store workers</a:t>
            </a:r>
          </a:p>
          <a:p>
            <a:pPr marL="457200" indent="-457200" defTabSz="914400">
              <a:lnSpc>
                <a:spcPct val="20000"/>
              </a:lnSpc>
              <a:spcBef>
                <a:spcPct val="0"/>
              </a:spcBef>
              <a:buFontTx/>
              <a:buNone/>
            </a:pPr>
            <a:endParaRPr lang="en-US" altLang="en-US"/>
          </a:p>
          <a:p>
            <a:pPr marL="457200" indent="-457200" defTabSz="914400">
              <a:spcBef>
                <a:spcPct val="0"/>
              </a:spcBef>
            </a:pPr>
            <a:r>
              <a:rPr lang="en-US" altLang="en-US"/>
              <a:t>Work cells at fast-food restaurants</a:t>
            </a:r>
          </a:p>
          <a:p>
            <a:pPr marL="457200" indent="-457200" defTabSz="914400">
              <a:lnSpc>
                <a:spcPct val="20000"/>
              </a:lnSpc>
              <a:spcBef>
                <a:spcPct val="0"/>
              </a:spcBef>
              <a:buFontTx/>
              <a:buNone/>
            </a:pPr>
            <a:endParaRPr lang="en-US" altLang="en-US"/>
          </a:p>
          <a:p>
            <a:pPr marL="457200" indent="-457200" defTabSz="914400">
              <a:spcBef>
                <a:spcPct val="0"/>
              </a:spcBef>
            </a:pPr>
            <a:r>
              <a:rPr lang="en-US" altLang="en-US"/>
              <a:t>Just-in-time publishing for textbooks</a:t>
            </a:r>
          </a:p>
          <a:p>
            <a:pPr marL="457200" indent="-457200" defTabSz="914400">
              <a:lnSpc>
                <a:spcPct val="20000"/>
              </a:lnSpc>
              <a:spcBef>
                <a:spcPct val="0"/>
              </a:spcBef>
              <a:buFontTx/>
              <a:buNone/>
            </a:pPr>
            <a:endParaRPr lang="en-US" altLang="en-US"/>
          </a:p>
          <a:p>
            <a:pPr marL="457200" indent="-457200" defTabSz="914400">
              <a:spcBef>
                <a:spcPct val="0"/>
              </a:spcBef>
            </a:pPr>
            <a:r>
              <a:rPr lang="en-US" altLang="en-US"/>
              <a:t>Construction firms receiving material just as needed </a:t>
            </a:r>
            <a:r>
              <a:rPr lang="en-US" altLang="en-US" sz="2800"/>
              <a:t>(Empire State Building - classic example)</a:t>
            </a:r>
            <a:endParaRPr lang="en-US" altLang="en-US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9940" name="Rectangle 4">
            <a:extLst>
              <a:ext uri="{FF2B5EF4-FFF2-40B4-BE49-F238E27FC236}">
                <a16:creationId xmlns:a16="http://schemas.microsoft.com/office/drawing/2014/main" id="{66D17ED4-D35A-5A48-B47B-6F6004A6F9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Difficulties Of Scheduling</a:t>
            </a:r>
          </a:p>
        </p:txBody>
      </p:sp>
      <p:sp>
        <p:nvSpPr>
          <p:cNvPr id="679941" name="Rectangle 5">
            <a:extLst>
              <a:ext uri="{FF2B5EF4-FFF2-40B4-BE49-F238E27FC236}">
                <a16:creationId xmlns:a16="http://schemas.microsoft.com/office/drawing/2014/main" id="{23F31E7C-1860-9046-8BBD-D0270CF658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95325" y="2028825"/>
            <a:ext cx="8515350" cy="4371975"/>
          </a:xfrm>
          <a:noFill/>
          <a:ln/>
        </p:spPr>
        <p:txBody>
          <a:bodyPr lIns="90487" tIns="44450" rIns="90487" bIns="44450"/>
          <a:lstStyle/>
          <a:p>
            <a:pPr marL="342900" indent="-342900" defTabSz="914400"/>
            <a:r>
              <a:rPr lang="en-US" altLang="en-US"/>
              <a:t>Variety of jobs (customers) processed</a:t>
            </a:r>
          </a:p>
          <a:p>
            <a:pPr marL="342900" indent="-342900" defTabSz="914400"/>
            <a:r>
              <a:rPr lang="en-US" altLang="en-US"/>
              <a:t>Distinctive routing and processing requirements of each job/customer</a:t>
            </a:r>
          </a:p>
          <a:p>
            <a:pPr marL="342900" indent="-342900" defTabSz="914400"/>
            <a:r>
              <a:rPr lang="en-US" altLang="en-US"/>
              <a:t>Number of different orders in the facility at any one time</a:t>
            </a:r>
          </a:p>
          <a:p>
            <a:pPr marL="342900" indent="-342900" defTabSz="914400"/>
            <a:r>
              <a:rPr lang="en-US" altLang="en-US"/>
              <a:t>Competition for common resources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988" name="Rectangle 4">
            <a:extLst>
              <a:ext uri="{FF2B5EF4-FFF2-40B4-BE49-F238E27FC236}">
                <a16:creationId xmlns:a16="http://schemas.microsoft.com/office/drawing/2014/main" id="{45EC3442-9CD7-C446-A86E-31AFC8B606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This Variety Necessitates</a:t>
            </a:r>
          </a:p>
        </p:txBody>
      </p:sp>
      <p:sp>
        <p:nvSpPr>
          <p:cNvPr id="681989" name="Rectangle 5">
            <a:extLst>
              <a:ext uri="{FF2B5EF4-FFF2-40B4-BE49-F238E27FC236}">
                <a16:creationId xmlns:a16="http://schemas.microsoft.com/office/drawing/2014/main" id="{4FE7D86F-A92F-E643-BB61-51C78CDEE8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95325" y="2028825"/>
            <a:ext cx="8296275" cy="4371975"/>
          </a:xfrm>
          <a:noFill/>
          <a:ln/>
        </p:spPr>
        <p:txBody>
          <a:bodyPr lIns="90487" tIns="44450" rIns="90487" bIns="44450"/>
          <a:lstStyle/>
          <a:p>
            <a:pPr marL="342900" indent="-342900" defTabSz="914400">
              <a:spcBef>
                <a:spcPct val="75000"/>
              </a:spcBef>
            </a:pPr>
            <a:r>
              <a:rPr lang="en-US" altLang="en-US"/>
              <a:t>Planning for the production of each job as it arrives</a:t>
            </a:r>
          </a:p>
          <a:p>
            <a:pPr marL="342900" indent="-342900" defTabSz="914400">
              <a:spcBef>
                <a:spcPct val="75000"/>
              </a:spcBef>
            </a:pPr>
            <a:r>
              <a:rPr lang="en-US" altLang="en-US"/>
              <a:t>Scheduling its use of limited resources</a:t>
            </a:r>
          </a:p>
          <a:p>
            <a:pPr marL="342900" indent="-342900" defTabSz="914400">
              <a:spcBef>
                <a:spcPct val="75000"/>
              </a:spcBef>
            </a:pPr>
            <a:r>
              <a:rPr lang="en-US" altLang="en-US"/>
              <a:t>Monitoring its progress through the system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4036" name="Rectangle 4">
            <a:extLst>
              <a:ext uri="{FF2B5EF4-FFF2-40B4-BE49-F238E27FC236}">
                <a16:creationId xmlns:a16="http://schemas.microsoft.com/office/drawing/2014/main" id="{620F3A65-7402-0F40-B23E-654DBBD5D5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Objectives in Scheduling</a:t>
            </a:r>
          </a:p>
        </p:txBody>
      </p:sp>
      <p:sp>
        <p:nvSpPr>
          <p:cNvPr id="684037" name="Rectangle 5">
            <a:extLst>
              <a:ext uri="{FF2B5EF4-FFF2-40B4-BE49-F238E27FC236}">
                <a16:creationId xmlns:a16="http://schemas.microsoft.com/office/drawing/2014/main" id="{B3F8C452-2587-FA49-BA70-1FD5548DC3CB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711200" y="2057400"/>
            <a:ext cx="8280400" cy="3810000"/>
          </a:xfrm>
          <a:noFill/>
          <a:ln/>
        </p:spPr>
        <p:txBody>
          <a:bodyPr lIns="90487" tIns="44450" rIns="90487" bIns="44450"/>
          <a:lstStyle/>
          <a:p>
            <a:pPr marL="342900" indent="-342900" defTabSz="914400"/>
            <a:r>
              <a:rPr lang="en-US" altLang="en-US" sz="2400"/>
              <a:t>Meet customer due dates</a:t>
            </a:r>
          </a:p>
          <a:p>
            <a:pPr marL="342900" indent="-342900" defTabSz="914400"/>
            <a:r>
              <a:rPr lang="en-US" altLang="en-US" sz="2400"/>
              <a:t>Minimize job lateness</a:t>
            </a:r>
          </a:p>
          <a:p>
            <a:pPr marL="342900" indent="-342900" defTabSz="914400"/>
            <a:r>
              <a:rPr lang="en-US" altLang="en-US" sz="2400"/>
              <a:t>Minimize response time</a:t>
            </a:r>
          </a:p>
          <a:p>
            <a:pPr marL="342900" indent="-342900" defTabSz="914400"/>
            <a:r>
              <a:rPr lang="en-US" altLang="en-US" sz="2400"/>
              <a:t>Minimize completion time</a:t>
            </a:r>
          </a:p>
          <a:p>
            <a:pPr marL="342900" indent="-342900" defTabSz="914400"/>
            <a:r>
              <a:rPr lang="en-US" altLang="en-US" sz="2400"/>
              <a:t>Minimize time in the system</a:t>
            </a:r>
          </a:p>
          <a:p>
            <a:pPr marL="342900" indent="-342900" defTabSz="914400"/>
            <a:r>
              <a:rPr lang="en-US" altLang="en-US" sz="2400"/>
              <a:t>Minimize overtime</a:t>
            </a:r>
          </a:p>
          <a:p>
            <a:pPr marL="342900" indent="-342900" defTabSz="914400"/>
            <a:r>
              <a:rPr lang="en-US" altLang="en-US" sz="2400"/>
              <a:t>Maximize machine or labor utilization</a:t>
            </a:r>
          </a:p>
          <a:p>
            <a:pPr marL="342900" indent="-342900" defTabSz="914400"/>
            <a:r>
              <a:rPr lang="en-US" altLang="en-US" sz="2400"/>
              <a:t>Minimize work-in-process inventory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6740" name="Rectangle 4">
            <a:extLst>
              <a:ext uri="{FF2B5EF4-FFF2-40B4-BE49-F238E27FC236}">
                <a16:creationId xmlns:a16="http://schemas.microsoft.com/office/drawing/2014/main" id="{9B25993C-69F5-B647-87E0-F114102B81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What is JIT ?</a:t>
            </a:r>
          </a:p>
        </p:txBody>
      </p:sp>
      <p:sp>
        <p:nvSpPr>
          <p:cNvPr id="756741" name="Rectangle 5">
            <a:extLst>
              <a:ext uri="{FF2B5EF4-FFF2-40B4-BE49-F238E27FC236}">
                <a16:creationId xmlns:a16="http://schemas.microsoft.com/office/drawing/2014/main" id="{83638EA0-4A5D-F543-A716-64167CD83B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028825"/>
            <a:ext cx="7978775" cy="4371975"/>
          </a:xfrm>
          <a:noFill/>
          <a:ln/>
        </p:spPr>
        <p:txBody>
          <a:bodyPr lIns="90487" tIns="44450" rIns="90487" bIns="44450"/>
          <a:lstStyle/>
          <a:p>
            <a:pPr marL="457200" indent="-457200" defTabSz="914400"/>
            <a:r>
              <a:rPr lang="en-US" altLang="en-US"/>
              <a:t>Producing only what is needed           		when it is needed</a:t>
            </a:r>
          </a:p>
          <a:p>
            <a:pPr marL="457200" indent="-457200" defTabSz="914400">
              <a:lnSpc>
                <a:spcPct val="20000"/>
              </a:lnSpc>
              <a:buFontTx/>
              <a:buNone/>
            </a:pPr>
            <a:endParaRPr lang="en-US" altLang="en-US"/>
          </a:p>
          <a:p>
            <a:pPr marL="457200" indent="-457200" defTabSz="914400"/>
            <a:r>
              <a:rPr lang="en-US" altLang="en-US"/>
              <a:t>A philosophy </a:t>
            </a:r>
          </a:p>
          <a:p>
            <a:pPr marL="457200" indent="-457200" defTabSz="914400">
              <a:lnSpc>
                <a:spcPct val="20000"/>
              </a:lnSpc>
              <a:buFontTx/>
              <a:buNone/>
            </a:pPr>
            <a:endParaRPr lang="en-US" altLang="en-US"/>
          </a:p>
          <a:p>
            <a:pPr marL="457200" indent="-457200" defTabSz="914400"/>
            <a:r>
              <a:rPr lang="en-US" altLang="en-US"/>
              <a:t>An integrated management system.</a:t>
            </a:r>
          </a:p>
          <a:p>
            <a:pPr marL="457200" indent="-457200" defTabSz="914400">
              <a:lnSpc>
                <a:spcPct val="20000"/>
              </a:lnSpc>
              <a:buFontTx/>
              <a:buNone/>
            </a:pPr>
            <a:endParaRPr lang="en-US" altLang="en-US"/>
          </a:p>
          <a:p>
            <a:pPr marL="457200" indent="-457200" defTabSz="914400"/>
            <a:r>
              <a:rPr lang="en-US" altLang="en-US"/>
              <a:t>JIT’s mandate: </a:t>
            </a:r>
            <a:r>
              <a:rPr lang="en-US" altLang="en-US" i="1"/>
              <a:t>Eliminate all waste.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42" name="Rectangle 2">
            <a:extLst>
              <a:ext uri="{FF2B5EF4-FFF2-40B4-BE49-F238E27FC236}">
                <a16:creationId xmlns:a16="http://schemas.microsoft.com/office/drawing/2014/main" id="{A3A463AA-0160-7441-B62F-071F9A31AF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563563"/>
            <a:ext cx="8413750" cy="1189037"/>
          </a:xfrm>
          <a:prstGeom prst="rect">
            <a:avLst/>
          </a:prstGeom>
          <a:noFill/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/>
          <a:lstStyle>
            <a:lvl1pPr algn="ctr" defTabSz="939800">
              <a:defRPr sz="4600">
                <a:solidFill>
                  <a:schemeClr val="tx2"/>
                </a:solidFill>
                <a:latin typeface="Times" pitchFamily="2" charset="0"/>
              </a:defRPr>
            </a:lvl1pPr>
            <a:lvl2pPr algn="ctr" defTabSz="939800">
              <a:defRPr sz="4600">
                <a:solidFill>
                  <a:schemeClr val="tx2"/>
                </a:solidFill>
                <a:latin typeface="Times" pitchFamily="2" charset="0"/>
              </a:defRPr>
            </a:lvl2pPr>
            <a:lvl3pPr algn="ctr" defTabSz="939800">
              <a:defRPr sz="4600">
                <a:solidFill>
                  <a:schemeClr val="tx2"/>
                </a:solidFill>
                <a:latin typeface="Times" pitchFamily="2" charset="0"/>
              </a:defRPr>
            </a:lvl3pPr>
            <a:lvl4pPr algn="ctr" defTabSz="939800">
              <a:defRPr sz="4600">
                <a:solidFill>
                  <a:schemeClr val="tx2"/>
                </a:solidFill>
                <a:latin typeface="Times" pitchFamily="2" charset="0"/>
              </a:defRPr>
            </a:lvl4pPr>
            <a:lvl5pPr algn="ctr" defTabSz="939800">
              <a:defRPr sz="4600">
                <a:solidFill>
                  <a:schemeClr val="tx2"/>
                </a:solidFill>
                <a:latin typeface="Times" pitchFamily="2" charset="0"/>
              </a:defRPr>
            </a:lvl5pPr>
            <a:lvl6pPr marL="457200" algn="ctr" defTabSz="9398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Times" pitchFamily="2" charset="0"/>
              </a:defRPr>
            </a:lvl6pPr>
            <a:lvl7pPr marL="914400" algn="ctr" defTabSz="9398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Times" pitchFamily="2" charset="0"/>
              </a:defRPr>
            </a:lvl7pPr>
            <a:lvl8pPr marL="1371600" algn="ctr" defTabSz="9398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Times" pitchFamily="2" charset="0"/>
              </a:defRPr>
            </a:lvl8pPr>
            <a:lvl9pPr marL="1828800" algn="ctr" defTabSz="9398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Times" pitchFamily="2" charset="0"/>
              </a:defRPr>
            </a:lvl9pPr>
          </a:lstStyle>
          <a:p>
            <a:endParaRPr lang="en-US" altLang="en-US"/>
          </a:p>
        </p:txBody>
      </p:sp>
      <p:sp>
        <p:nvSpPr>
          <p:cNvPr id="829443" name="Rectangle 3">
            <a:extLst>
              <a:ext uri="{FF2B5EF4-FFF2-40B4-BE49-F238E27FC236}">
                <a16:creationId xmlns:a16="http://schemas.microsoft.com/office/drawing/2014/main" id="{CAB147F3-462C-2848-B08B-0629AFDD56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altLang="en-US"/>
              <a:t>Total Cost at Q*</a:t>
            </a:r>
          </a:p>
        </p:txBody>
      </p:sp>
      <p:graphicFrame>
        <p:nvGraphicFramePr>
          <p:cNvPr id="829444" name="Object 4">
            <a:hlinkClick r:id="" action="ppaction://ole?verb=0"/>
            <a:extLst>
              <a:ext uri="{FF2B5EF4-FFF2-40B4-BE49-F238E27FC236}">
                <a16:creationId xmlns:a16="http://schemas.microsoft.com/office/drawing/2014/main" id="{82EE9DA7-88DC-2E46-B0E6-9B7FE0804E83}"/>
              </a:ext>
            </a:extLst>
          </p:cNvPr>
          <p:cNvGraphicFramePr>
            <a:graphicFrameLocks/>
          </p:cNvGraphicFramePr>
          <p:nvPr>
            <p:ph type="body" idx="1"/>
          </p:nvPr>
        </p:nvGraphicFramePr>
        <p:xfrm>
          <a:off x="2514600" y="2209800"/>
          <a:ext cx="4876800" cy="312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447" name="Equation" r:id="rId3" imgW="2768600" imgH="1930400" progId="Equation.3">
                  <p:embed/>
                </p:oleObj>
              </mc:Choice>
              <mc:Fallback>
                <p:oleObj name="Equation" r:id="rId3" imgW="2768600" imgH="1930400" progId="Equation.3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2209800"/>
                        <a:ext cx="4876800" cy="312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8788" name="Rectangle 4">
            <a:extLst>
              <a:ext uri="{FF2B5EF4-FFF2-40B4-BE49-F238E27FC236}">
                <a16:creationId xmlns:a16="http://schemas.microsoft.com/office/drawing/2014/main" id="{9BEF3168-EA12-AA43-9778-9C835E7F05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30200" y="533400"/>
            <a:ext cx="9163050" cy="1143000"/>
          </a:xfrm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Basic Elements of JIT</a:t>
            </a:r>
          </a:p>
        </p:txBody>
      </p:sp>
      <p:sp>
        <p:nvSpPr>
          <p:cNvPr id="758789" name="Rectangle 5">
            <a:extLst>
              <a:ext uri="{FF2B5EF4-FFF2-40B4-BE49-F238E27FC236}">
                <a16:creationId xmlns:a16="http://schemas.microsoft.com/office/drawing/2014/main" id="{55F20B05-B4F4-534B-B43B-5D618D9D30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8502650" cy="4114800"/>
          </a:xfrm>
          <a:noFill/>
          <a:ln/>
        </p:spPr>
        <p:txBody>
          <a:bodyPr lIns="90487" tIns="44450" rIns="90487" bIns="44450"/>
          <a:lstStyle/>
          <a:p>
            <a:pPr marL="171450" indent="-171450" defTabSz="914400">
              <a:lnSpc>
                <a:spcPct val="90000"/>
              </a:lnSpc>
              <a:buFontTx/>
              <a:buNone/>
              <a:tabLst>
                <a:tab pos="685800" algn="r"/>
                <a:tab pos="914400" algn="l"/>
              </a:tabLst>
            </a:pPr>
            <a:r>
              <a:rPr lang="en-US" altLang="en-US" sz="2800"/>
              <a:t>		</a:t>
            </a:r>
            <a:r>
              <a:rPr lang="en-US" altLang="en-US" sz="2400"/>
              <a:t>1.	Flexible resources</a:t>
            </a:r>
          </a:p>
          <a:p>
            <a:pPr marL="171450" indent="-171450" defTabSz="914400">
              <a:lnSpc>
                <a:spcPct val="90000"/>
              </a:lnSpc>
              <a:buFontTx/>
              <a:buNone/>
              <a:tabLst>
                <a:tab pos="685800" algn="r"/>
                <a:tab pos="914400" algn="l"/>
              </a:tabLst>
            </a:pPr>
            <a:r>
              <a:rPr lang="en-US" altLang="en-US" sz="2400"/>
              <a:t>		2.	Cellular layouts</a:t>
            </a:r>
          </a:p>
          <a:p>
            <a:pPr marL="171450" indent="-171450" defTabSz="914400">
              <a:lnSpc>
                <a:spcPct val="90000"/>
              </a:lnSpc>
              <a:buFontTx/>
              <a:buNone/>
              <a:tabLst>
                <a:tab pos="685800" algn="r"/>
                <a:tab pos="914400" algn="l"/>
              </a:tabLst>
            </a:pPr>
            <a:r>
              <a:rPr lang="en-US" altLang="en-US" sz="2400"/>
              <a:t>		3.	Pull production system</a:t>
            </a:r>
          </a:p>
          <a:p>
            <a:pPr marL="171450" indent="-171450" defTabSz="914400">
              <a:lnSpc>
                <a:spcPct val="90000"/>
              </a:lnSpc>
              <a:buFontTx/>
              <a:buNone/>
              <a:tabLst>
                <a:tab pos="685800" algn="r"/>
                <a:tab pos="914400" algn="l"/>
              </a:tabLst>
            </a:pPr>
            <a:r>
              <a:rPr lang="en-US" altLang="en-US" sz="2400"/>
              <a:t>		4.	Kanban production control</a:t>
            </a:r>
          </a:p>
          <a:p>
            <a:pPr marL="171450" indent="-171450" defTabSz="914400">
              <a:lnSpc>
                <a:spcPct val="90000"/>
              </a:lnSpc>
              <a:buFontTx/>
              <a:buNone/>
              <a:tabLst>
                <a:tab pos="685800" algn="r"/>
                <a:tab pos="914400" algn="l"/>
              </a:tabLst>
            </a:pPr>
            <a:r>
              <a:rPr lang="en-US" altLang="en-US" sz="2400"/>
              <a:t>		5.	Small-lot production w/Quick setups</a:t>
            </a:r>
          </a:p>
          <a:p>
            <a:pPr marL="171450" indent="-171450" defTabSz="914400">
              <a:lnSpc>
                <a:spcPct val="90000"/>
              </a:lnSpc>
              <a:buFontTx/>
              <a:buNone/>
              <a:tabLst>
                <a:tab pos="685800" algn="r"/>
                <a:tab pos="914400" algn="l"/>
              </a:tabLst>
            </a:pPr>
            <a:r>
              <a:rPr lang="en-US" altLang="en-US" sz="2400"/>
              <a:t>		6.	Uniform production</a:t>
            </a:r>
          </a:p>
          <a:p>
            <a:pPr marL="171450" indent="-171450" defTabSz="914400">
              <a:lnSpc>
                <a:spcPct val="90000"/>
              </a:lnSpc>
              <a:buFontTx/>
              <a:buNone/>
              <a:tabLst>
                <a:tab pos="685800" algn="r"/>
                <a:tab pos="914400" algn="l"/>
              </a:tabLst>
            </a:pPr>
            <a:r>
              <a:rPr lang="en-US" altLang="en-US" sz="2400"/>
              <a:t>		7.	Quality at the source</a:t>
            </a:r>
          </a:p>
          <a:p>
            <a:pPr marL="171450" indent="-171450" defTabSz="914400">
              <a:lnSpc>
                <a:spcPct val="90000"/>
              </a:lnSpc>
              <a:buFontTx/>
              <a:buNone/>
              <a:tabLst>
                <a:tab pos="685800" algn="r"/>
                <a:tab pos="914400" algn="l"/>
              </a:tabLst>
            </a:pPr>
            <a:r>
              <a:rPr lang="en-US" altLang="en-US" sz="2400"/>
              <a:t>		8.	Total productive maintenance</a:t>
            </a:r>
          </a:p>
          <a:p>
            <a:pPr marL="171450" indent="-171450" defTabSz="914400">
              <a:lnSpc>
                <a:spcPct val="90000"/>
              </a:lnSpc>
              <a:buFontTx/>
              <a:buNone/>
              <a:tabLst>
                <a:tab pos="685800" algn="r"/>
                <a:tab pos="914400" algn="l"/>
              </a:tabLst>
            </a:pPr>
            <a:r>
              <a:rPr lang="en-US" altLang="en-US" sz="2400"/>
              <a:t>		9.	Supplier networks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0836" name="Rectangle 4">
            <a:extLst>
              <a:ext uri="{FF2B5EF4-FFF2-40B4-BE49-F238E27FC236}">
                <a16:creationId xmlns:a16="http://schemas.microsoft.com/office/drawing/2014/main" id="{B1A96A0F-5CA5-1D49-8649-E08CD3715F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Examples of Waste</a:t>
            </a:r>
          </a:p>
        </p:txBody>
      </p:sp>
      <p:sp>
        <p:nvSpPr>
          <p:cNvPr id="760837" name="Rectangle 5">
            <a:extLst>
              <a:ext uri="{FF2B5EF4-FFF2-40B4-BE49-F238E27FC236}">
                <a16:creationId xmlns:a16="http://schemas.microsoft.com/office/drawing/2014/main" id="{B6EEE15E-7B66-274C-BAB7-5498D85215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72450" cy="4724400"/>
          </a:xfrm>
          <a:noFill/>
          <a:ln/>
        </p:spPr>
        <p:txBody>
          <a:bodyPr lIns="90487" tIns="44450" rIns="90487" bIns="44450"/>
          <a:lstStyle/>
          <a:p>
            <a:pPr marL="457200" indent="-457200" defTabSz="914400"/>
            <a:r>
              <a:rPr lang="en-US" altLang="en-US" sz="2800"/>
              <a:t>Watching a machine run or waiting for parts</a:t>
            </a:r>
          </a:p>
          <a:p>
            <a:pPr marL="457200" indent="-457200" defTabSz="914400"/>
            <a:r>
              <a:rPr lang="en-US" altLang="en-US" sz="2800"/>
              <a:t>Counting parts</a:t>
            </a:r>
          </a:p>
          <a:p>
            <a:pPr marL="457200" indent="-457200" defTabSz="914400"/>
            <a:r>
              <a:rPr lang="en-US" altLang="en-US" sz="2800"/>
              <a:t>Overproduction</a:t>
            </a:r>
          </a:p>
          <a:p>
            <a:pPr marL="457200" indent="-457200" defTabSz="914400"/>
            <a:r>
              <a:rPr lang="en-US" altLang="en-US" sz="2800"/>
              <a:t>Moving parts over long distances</a:t>
            </a:r>
          </a:p>
          <a:p>
            <a:pPr marL="457200" indent="-457200" defTabSz="914400"/>
            <a:r>
              <a:rPr lang="en-US" altLang="en-US" sz="2800"/>
              <a:t>Storing inventory</a:t>
            </a:r>
          </a:p>
          <a:p>
            <a:pPr marL="457200" indent="-457200" defTabSz="914400"/>
            <a:r>
              <a:rPr lang="en-US" altLang="en-US" sz="2800"/>
              <a:t>Looking for tools</a:t>
            </a:r>
          </a:p>
          <a:p>
            <a:pPr marL="457200" indent="-457200" defTabSz="914400"/>
            <a:r>
              <a:rPr lang="en-US" altLang="en-US" sz="2800"/>
              <a:t>Machine breakdown</a:t>
            </a:r>
          </a:p>
          <a:p>
            <a:pPr marL="457200" indent="-457200" defTabSz="914400"/>
            <a:r>
              <a:rPr lang="en-US" altLang="en-US" sz="2800"/>
              <a:t>Rework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untitled 2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untitled 2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2" charset="0"/>
          </a:defRPr>
        </a:defPPr>
      </a:lstStyle>
    </a:lnDef>
  </a:objectDefaults>
  <a:extraClrSchemeLst>
    <a:extraClrScheme>
      <a:clrScheme name="untitled 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titled 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Apple Lab 1:JFK:jfkM326F</Template>
  <TotalTime>1195</TotalTime>
  <Pages>12</Pages>
  <Words>841</Words>
  <Application>Microsoft Macintosh PowerPoint</Application>
  <PresentationFormat>A4 Paper (210x297 mm)</PresentationFormat>
  <Paragraphs>228</Paragraphs>
  <Slides>25</Slides>
  <Notes>24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Times</vt:lpstr>
      <vt:lpstr>Arial</vt:lpstr>
      <vt:lpstr>untitled 2</vt:lpstr>
      <vt:lpstr>Microsoft Equation 3.0</vt:lpstr>
      <vt:lpstr>ClipArt</vt:lpstr>
      <vt:lpstr>Inputs and Outputs to Aggregate Production Planning</vt:lpstr>
      <vt:lpstr>Scheduling</vt:lpstr>
      <vt:lpstr>Difficulties Of Scheduling</vt:lpstr>
      <vt:lpstr>This Variety Necessitates</vt:lpstr>
      <vt:lpstr>Objectives in Scheduling</vt:lpstr>
      <vt:lpstr>What is JIT ?</vt:lpstr>
      <vt:lpstr>Total Cost at Q*</vt:lpstr>
      <vt:lpstr>Basic Elements of JIT</vt:lpstr>
      <vt:lpstr>Examples of Waste</vt:lpstr>
      <vt:lpstr>Flexible Resources</vt:lpstr>
      <vt:lpstr>Kanban Production Control System</vt:lpstr>
      <vt:lpstr>A Sample Kanban</vt:lpstr>
      <vt:lpstr>The Origin Of Kanban</vt:lpstr>
      <vt:lpstr>Kanban Squares</vt:lpstr>
      <vt:lpstr>Types Of Kanbans</vt:lpstr>
      <vt:lpstr>Small-Lot Production</vt:lpstr>
      <vt:lpstr>Inventory Hides Problems</vt:lpstr>
      <vt:lpstr>Lower Levels Of Inventory To Expose Problems</vt:lpstr>
      <vt:lpstr>Uniform Production</vt:lpstr>
      <vt:lpstr>Quality At The Source</vt:lpstr>
      <vt:lpstr>Kaizen</vt:lpstr>
      <vt:lpstr>Trends In Supplier Policies</vt:lpstr>
      <vt:lpstr>Benefits Of JIT</vt:lpstr>
      <vt:lpstr>JIT Implementation</vt:lpstr>
      <vt:lpstr> JIT In Services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 326 Mathematics for Decision Making</dc:title>
  <dc:subject/>
  <dc:creator>Teacher</dc:creator>
  <cp:keywords/>
  <dc:description/>
  <cp:lastModifiedBy>Kros, John</cp:lastModifiedBy>
  <cp:revision>599</cp:revision>
  <cp:lastPrinted>1998-03-03T16:13:53Z</cp:lastPrinted>
  <dcterms:created xsi:type="dcterms:W3CDTF">1997-08-18T14:58:50Z</dcterms:created>
  <dcterms:modified xsi:type="dcterms:W3CDTF">2020-04-21T18:36:47Z</dcterms:modified>
</cp:coreProperties>
</file>