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94" r:id="rId2"/>
    <p:sldId id="496" r:id="rId3"/>
    <p:sldId id="497" r:id="rId4"/>
    <p:sldId id="498" r:id="rId5"/>
    <p:sldId id="499" r:id="rId6"/>
    <p:sldId id="500" r:id="rId7"/>
    <p:sldId id="501" r:id="rId8"/>
    <p:sldId id="502" r:id="rId9"/>
    <p:sldId id="503" r:id="rId10"/>
    <p:sldId id="508" r:id="rId11"/>
    <p:sldId id="509" r:id="rId12"/>
    <p:sldId id="522" r:id="rId13"/>
    <p:sldId id="523" r:id="rId14"/>
    <p:sldId id="524" r:id="rId15"/>
    <p:sldId id="531" r:id="rId16"/>
    <p:sldId id="532" r:id="rId17"/>
    <p:sldId id="519" r:id="rId18"/>
    <p:sldId id="520" r:id="rId19"/>
    <p:sldId id="521" r:id="rId20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24">
          <p15:clr>
            <a:srgbClr val="A4A3A4"/>
          </p15:clr>
        </p15:guide>
        <p15:guide id="2" pos="13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4"/>
  </p:normalViewPr>
  <p:slideViewPr>
    <p:cSldViewPr>
      <p:cViewPr varScale="1">
        <p:scale>
          <a:sx n="121" d="100"/>
          <a:sy n="121" d="100"/>
        </p:scale>
        <p:origin x="1176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-1648" y="-112"/>
      </p:cViewPr>
      <p:guideLst>
        <p:guide orient="horz" pos="1824"/>
        <p:guide pos="13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DD2C8D5-1EFE-9846-9E2B-7FB7723D18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9E3F92-6932-7E41-B130-084ED46B27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58E1301A-E5D1-A041-8567-83616B99B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10F11E22-BADC-DF42-AD26-3D92D2307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>
            <a:extLst>
              <a:ext uri="{FF2B5EF4-FFF2-40B4-BE49-F238E27FC236}">
                <a16:creationId xmlns:a16="http://schemas.microsoft.com/office/drawing/2014/main" id="{9232487E-C58E-9041-B5B4-692CFEA3A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FEEE1B0D-EFB2-C845-A385-20480F09B6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>
            <a:extLst>
              <a:ext uri="{FF2B5EF4-FFF2-40B4-BE49-F238E27FC236}">
                <a16:creationId xmlns:a16="http://schemas.microsoft.com/office/drawing/2014/main" id="{0DDF55F1-8621-2842-ACAF-3F5149BAE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01443" name="Rectangle 3">
            <a:extLst>
              <a:ext uri="{FF2B5EF4-FFF2-40B4-BE49-F238E27FC236}">
                <a16:creationId xmlns:a16="http://schemas.microsoft.com/office/drawing/2014/main" id="{33390363-3300-D54E-854C-6E6D737671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>
            <a:extLst>
              <a:ext uri="{FF2B5EF4-FFF2-40B4-BE49-F238E27FC236}">
                <a16:creationId xmlns:a16="http://schemas.microsoft.com/office/drawing/2014/main" id="{D41FBB2A-7DB9-1D4D-A5C8-ACC31DDB7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8067" name="Rectangle 3">
            <a:extLst>
              <a:ext uri="{FF2B5EF4-FFF2-40B4-BE49-F238E27FC236}">
                <a16:creationId xmlns:a16="http://schemas.microsoft.com/office/drawing/2014/main" id="{8BC51B6B-67CA-284B-AECF-013DBB5552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>
            <a:extLst>
              <a:ext uri="{FF2B5EF4-FFF2-40B4-BE49-F238E27FC236}">
                <a16:creationId xmlns:a16="http://schemas.microsoft.com/office/drawing/2014/main" id="{70444BCC-DE29-564F-BFF7-44E30BE8A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30115" name="Rectangle 3">
            <a:extLst>
              <a:ext uri="{FF2B5EF4-FFF2-40B4-BE49-F238E27FC236}">
                <a16:creationId xmlns:a16="http://schemas.microsoft.com/office/drawing/2014/main" id="{62751546-92E5-8A49-AED7-4D0A375140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>
            <a:extLst>
              <a:ext uri="{FF2B5EF4-FFF2-40B4-BE49-F238E27FC236}">
                <a16:creationId xmlns:a16="http://schemas.microsoft.com/office/drawing/2014/main" id="{C0D66CEF-F77C-5546-B0E5-05B658EB6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32163" name="Rectangle 3">
            <a:extLst>
              <a:ext uri="{FF2B5EF4-FFF2-40B4-BE49-F238E27FC236}">
                <a16:creationId xmlns:a16="http://schemas.microsoft.com/office/drawing/2014/main" id="{14F00526-1FF0-D045-BCE3-0074008C9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>
            <a:extLst>
              <a:ext uri="{FF2B5EF4-FFF2-40B4-BE49-F238E27FC236}">
                <a16:creationId xmlns:a16="http://schemas.microsoft.com/office/drawing/2014/main" id="{555C9331-DD98-514B-A0C4-6A09D4D54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46499" name="Rectangle 3">
            <a:extLst>
              <a:ext uri="{FF2B5EF4-FFF2-40B4-BE49-F238E27FC236}">
                <a16:creationId xmlns:a16="http://schemas.microsoft.com/office/drawing/2014/main" id="{38F4D7C1-1EB5-9941-BD2E-E029F9291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>
            <a:extLst>
              <a:ext uri="{FF2B5EF4-FFF2-40B4-BE49-F238E27FC236}">
                <a16:creationId xmlns:a16="http://schemas.microsoft.com/office/drawing/2014/main" id="{8F41580D-AAD5-4D4F-9C79-24CF21A69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48547" name="Rectangle 3">
            <a:extLst>
              <a:ext uri="{FF2B5EF4-FFF2-40B4-BE49-F238E27FC236}">
                <a16:creationId xmlns:a16="http://schemas.microsoft.com/office/drawing/2014/main" id="{5C1E5094-068A-4B4C-A730-9EDD922399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>
            <a:extLst>
              <a:ext uri="{FF2B5EF4-FFF2-40B4-BE49-F238E27FC236}">
                <a16:creationId xmlns:a16="http://schemas.microsoft.com/office/drawing/2014/main" id="{49CF904C-CB92-DB41-AC94-FA94E37A5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D3C29783-0185-824F-A692-3BA0BBFB59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752447AC-3E93-9746-9750-4D24B8F0E6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D006A5A0-F4F7-ED44-8C58-341328CB1C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>
            <a:extLst>
              <a:ext uri="{FF2B5EF4-FFF2-40B4-BE49-F238E27FC236}">
                <a16:creationId xmlns:a16="http://schemas.microsoft.com/office/drawing/2014/main" id="{54269A4E-974D-5544-8368-A3CDBC8EB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6019" name="Rectangle 3">
            <a:extLst>
              <a:ext uri="{FF2B5EF4-FFF2-40B4-BE49-F238E27FC236}">
                <a16:creationId xmlns:a16="http://schemas.microsoft.com/office/drawing/2014/main" id="{42C8F8A6-BC9D-E244-93F7-A515F96C4C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>
            <a:extLst>
              <a:ext uri="{FF2B5EF4-FFF2-40B4-BE49-F238E27FC236}">
                <a16:creationId xmlns:a16="http://schemas.microsoft.com/office/drawing/2014/main" id="{DCECFC27-CAFF-8E40-85B2-3190EDA81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B932BBF6-5347-0243-8BB5-F4FB54954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>
            <a:extLst>
              <a:ext uri="{FF2B5EF4-FFF2-40B4-BE49-F238E27FC236}">
                <a16:creationId xmlns:a16="http://schemas.microsoft.com/office/drawing/2014/main" id="{BF13751D-2A65-4247-86E2-364E55D3C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B8868776-8E54-0342-BD05-49D4AB9DA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>
            <a:extLst>
              <a:ext uri="{FF2B5EF4-FFF2-40B4-BE49-F238E27FC236}">
                <a16:creationId xmlns:a16="http://schemas.microsoft.com/office/drawing/2014/main" id="{53439BED-8F1F-6442-BCE0-50553AFF2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2BA379BD-56A0-B54D-8C1B-28E552C548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>
            <a:extLst>
              <a:ext uri="{FF2B5EF4-FFF2-40B4-BE49-F238E27FC236}">
                <a16:creationId xmlns:a16="http://schemas.microsoft.com/office/drawing/2014/main" id="{4C27CFBA-8F85-744D-B8A9-1C3168E15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A6B7B87F-6863-5945-9F39-D2C5C2C413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>
            <a:extLst>
              <a:ext uri="{FF2B5EF4-FFF2-40B4-BE49-F238E27FC236}">
                <a16:creationId xmlns:a16="http://schemas.microsoft.com/office/drawing/2014/main" id="{26B75FD9-BE69-9F41-8156-B41E7852E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1DCCCB5E-E9EC-C841-8606-54F6FCE5B3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>
            <a:extLst>
              <a:ext uri="{FF2B5EF4-FFF2-40B4-BE49-F238E27FC236}">
                <a16:creationId xmlns:a16="http://schemas.microsoft.com/office/drawing/2014/main" id="{55521DA0-AA04-9C47-A64A-A3B6BECB6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A8E8ED76-9C4E-A94A-A8D9-10D5CEB43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>
            <a:extLst>
              <a:ext uri="{FF2B5EF4-FFF2-40B4-BE49-F238E27FC236}">
                <a16:creationId xmlns:a16="http://schemas.microsoft.com/office/drawing/2014/main" id="{D7415936-C45E-FE44-8821-8A7CB71FB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7107" name="Rectangle 3">
            <a:extLst>
              <a:ext uri="{FF2B5EF4-FFF2-40B4-BE49-F238E27FC236}">
                <a16:creationId xmlns:a16="http://schemas.microsoft.com/office/drawing/2014/main" id="{FD7A6DFA-4A3F-E249-AC38-B14EB18DFF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>
            <a:extLst>
              <a:ext uri="{FF2B5EF4-FFF2-40B4-BE49-F238E27FC236}">
                <a16:creationId xmlns:a16="http://schemas.microsoft.com/office/drawing/2014/main" id="{969F61AB-2EAF-3F42-BACE-EDFF62417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77EC1447-538C-2C4D-AB1E-E428FB908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F3B16-7A9C-6040-9C08-97A86484C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B4B87-C0E6-EC45-A746-46BDA067A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2668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E47A-E08F-A64E-8DE7-09016726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0A7EF-50C9-544E-B2FD-D7EA1955A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9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9763DE-A8C5-3F49-9A38-4DB01A3D8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0BCC6-CD67-D349-AF38-D3A095B8F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0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62EA3-CBDB-BD4E-B061-DE0B8FF8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79437-5B4B-1944-BBF2-186D5E939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011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70DC6-75C9-EE40-8B16-B20AA881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41A78-ADBF-7F42-B48A-BE384AB05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443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10DD-3ADF-1C4F-A6CA-F59743CCA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C234E-269B-1F4C-931D-9C9C642A8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D6B2E-5BA0-344B-86CC-23F9A4278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059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A8D8-AC03-434F-A7AA-CB40E01CC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18901-1638-5D4D-A268-1B9C239C1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22642-4B24-AE44-AC0D-14DA9084E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AE832B-1195-1745-9B76-4F3295372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65B6B-CE1D-904A-9814-22DFE4A01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53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829E-E88D-9047-9E2F-73FCABDD7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631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30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30EF-AC90-324C-B06F-55B02771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F8F34-9580-9C4F-B45E-B5C16983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638AD-35D1-9C46-8C70-01E6F7160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84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239B8-AEB9-8D49-BBAF-5A244EBF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ED55E7-0BDC-314F-B81A-307956106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711B7-706C-AA4E-895A-D95CF5D05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349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2AD2AD1-4D72-F747-8C7D-3B31974CA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8336A89A-C62A-804F-A73E-5728C603E190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08BB60DC-816A-B642-9160-3E8F75E362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9B386C90-2AAB-154E-82D1-06F927DA1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D4C87CE3-47AB-B347-9CAB-A39B20E910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E4D3E162-B91A-7943-9BA2-75FEA5C5B1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9384FC53-C530-1C4F-B146-6E2CFB4146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FD4DDF22-0F5C-A041-9378-211112806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A7AAA8D0-94BB-014C-9696-395FE84F01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F2E6870-0662-4040-BAB1-5E57CD524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9781A7-FB89-3349-AC88-38E3952AC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1FFB38CB-36D9-184C-8BD2-A2E1ED369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784A3CA-D2E7-AF4B-A1FD-2B0D50819A2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5EAFD03D-D976-B046-B30E-FAA5DD9D7AA1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207C6CE9-B295-084A-B332-5E705B6BCA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65F57112-A5C3-A847-946E-0F65D2E98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36AC8553-A68B-B64E-B619-69DE4FA81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9CF21E9F-63AE-6D4F-B282-D1DEB8B28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281E43EC-5AC9-484E-8DE1-1874A3325C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1CFFC084-6B24-6B45-A0AD-079EDB87A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BD634451-9A24-E447-81B2-B8F4F330AF3B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0662" cy="4124325"/>
            <a:chOff x="640" y="1160"/>
            <a:chExt cx="5296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B105BEFE-FE88-FE4E-9757-F48E80AC4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BC30D189-9724-804F-B8C1-2B34AA28A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7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4FA8A74F-C19A-284F-8B97-F57AD0743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60B2A8EB-C61C-2C45-9A89-48A58EFF7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50768D6B-BB6C-654E-85BB-CFE52D744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03800625-FB99-FB4B-ADE5-2F3ED6613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3068"/>
              <a:ext cx="1322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DDFCB0AA-6DAB-5D44-80C6-E45C9C435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CED180C9-0AA7-344A-AAC0-47906729E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C475A9A1-CEA4-AD40-851A-A7551B431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7AFDF161-5248-3149-A728-E92BB4464A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40177098-F916-A84C-B4E2-F44AE3F2E6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BC33B3E4-B5C7-EA44-9A29-F11E6B20BD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33D28896-171A-544B-B143-D66CA4570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15D770F8-55BC-D541-8C87-F3DE207F2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E0426A0D-5E8A-B244-8A09-A044726CA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454D5FA4-B5D3-C542-99A9-7EAA8D87C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3247"/>
              <a:ext cx="1121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3668BC9E-E3C5-244B-B9B0-00CC6D1A7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3FEFEF6B-BEB3-1846-A9BA-C59BAE9C9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9EDC598F-350D-7B47-A812-16E617DC47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C59D4E8D-4BD7-4540-A07E-E4238FD8B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2" name="Rectangle 4">
            <a:extLst>
              <a:ext uri="{FF2B5EF4-FFF2-40B4-BE49-F238E27FC236}">
                <a16:creationId xmlns:a16="http://schemas.microsoft.com/office/drawing/2014/main" id="{4BDA5EDD-67BF-1D4E-A5E4-D63829EE6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Sequencing</a:t>
            </a:r>
          </a:p>
        </p:txBody>
      </p:sp>
      <p:sp>
        <p:nvSpPr>
          <p:cNvPr id="698373" name="Rectangle 5">
            <a:extLst>
              <a:ext uri="{FF2B5EF4-FFF2-40B4-BE49-F238E27FC236}">
                <a16:creationId xmlns:a16="http://schemas.microsoft.com/office/drawing/2014/main" id="{F74B31C3-EC7A-324E-A7CF-47E0AA988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Prioritize jobs assigned to a resource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If no order specified use first-come first-served (FCFS)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Many other sequencing rules exist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Each attempts to achieve to an objective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20" name="Rectangle 4">
            <a:extLst>
              <a:ext uri="{FF2B5EF4-FFF2-40B4-BE49-F238E27FC236}">
                <a16:creationId xmlns:a16="http://schemas.microsoft.com/office/drawing/2014/main" id="{B4285C35-BB89-7A49-A241-4C8FA623B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Sequencing Rules</a:t>
            </a:r>
          </a:p>
        </p:txBody>
      </p:sp>
      <p:sp>
        <p:nvSpPr>
          <p:cNvPr id="700421" name="Rectangle 5">
            <a:extLst>
              <a:ext uri="{FF2B5EF4-FFF2-40B4-BE49-F238E27FC236}">
                <a16:creationId xmlns:a16="http://schemas.microsoft.com/office/drawing/2014/main" id="{02CB40A6-BFD4-C14B-B966-30A442031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FCFS - first-come, first-served</a:t>
            </a:r>
          </a:p>
          <a:p>
            <a:pPr marL="342900" indent="-342900" defTabSz="914400"/>
            <a:r>
              <a:rPr lang="en-US" altLang="en-US"/>
              <a:t>LCFS - last come, first served</a:t>
            </a:r>
          </a:p>
          <a:p>
            <a:pPr marL="342900" indent="-342900" defTabSz="914400"/>
            <a:r>
              <a:rPr lang="en-US" altLang="en-US"/>
              <a:t>SPT - shortest processing time</a:t>
            </a:r>
          </a:p>
          <a:p>
            <a:pPr marL="342900" indent="-342900" defTabSz="914400"/>
            <a:r>
              <a:rPr lang="en-US" altLang="en-US"/>
              <a:t>DDATE - earliest due date</a:t>
            </a:r>
          </a:p>
          <a:p>
            <a:pPr marL="342900" indent="-342900" defTabSz="914400"/>
            <a:r>
              <a:rPr lang="en-US" altLang="en-US"/>
              <a:t>SLACK - smallest slack</a:t>
            </a:r>
          </a:p>
          <a:p>
            <a:pPr marL="971550" lvl="1" indent="-285750" defTabSz="914400"/>
            <a:r>
              <a:rPr lang="en-US" altLang="en-US" sz="2400"/>
              <a:t>(due date - today’s date) - (remaining processing time)</a:t>
            </a:r>
          </a:p>
          <a:p>
            <a:pPr marL="342900" indent="-342900" defTabSz="914400"/>
            <a:r>
              <a:rPr lang="en-US" altLang="en-US"/>
              <a:t>RWK - remaining work on all operations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4" name="Rectangle 4">
            <a:extLst>
              <a:ext uri="{FF2B5EF4-FFF2-40B4-BE49-F238E27FC236}">
                <a16:creationId xmlns:a16="http://schemas.microsoft.com/office/drawing/2014/main" id="{FD4A5A09-ED60-4743-BC5D-036BE6E72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Guidelines for Selecting a Sequencing Rule</a:t>
            </a:r>
            <a:endParaRPr lang="en-US" altLang="en-US"/>
          </a:p>
        </p:txBody>
      </p:sp>
      <p:sp>
        <p:nvSpPr>
          <p:cNvPr id="727045" name="Rectangle 5">
            <a:extLst>
              <a:ext uri="{FF2B5EF4-FFF2-40B4-BE49-F238E27FC236}">
                <a16:creationId xmlns:a16="http://schemas.microsoft.com/office/drawing/2014/main" id="{BC79988F-22B3-DA4F-BB6D-BA0C2C139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800"/>
              <a:t>1. SPT most useful when shop is highly congested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2. Use SLACK or S/OPN for periods of normal activity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3. Use DDATE when only small tardiness values can be tolerated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4. Use LPT if subcontracting is anticipated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5. Use FCFS when operating at low-capacity levels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6. Do not use SPT to sequence jobs that have to be assembled with other jobs at a later date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2" name="Rectangle 4">
            <a:extLst>
              <a:ext uri="{FF2B5EF4-FFF2-40B4-BE49-F238E27FC236}">
                <a16:creationId xmlns:a16="http://schemas.microsoft.com/office/drawing/2014/main" id="{1DB47C0F-C641-4145-8BEE-7E4986821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Monitoring</a:t>
            </a:r>
          </a:p>
        </p:txBody>
      </p:sp>
      <p:sp>
        <p:nvSpPr>
          <p:cNvPr id="729093" name="Rectangle 5">
            <a:extLst>
              <a:ext uri="{FF2B5EF4-FFF2-40B4-BE49-F238E27FC236}">
                <a16:creationId xmlns:a16="http://schemas.microsoft.com/office/drawing/2014/main" id="{A20881C3-0E9A-394F-8218-AE16F6325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Gantt Chart</a:t>
            </a:r>
          </a:p>
          <a:p>
            <a:pPr marL="971550" lvl="1" indent="-285750" defTabSz="914400"/>
            <a:r>
              <a:rPr lang="en-US" altLang="en-US"/>
              <a:t>shows both planned and completed activities against a time scale</a:t>
            </a:r>
          </a:p>
          <a:p>
            <a:pPr marL="971550" lvl="1" indent="-285750" defTabSz="914400"/>
            <a:endParaRPr lang="en-US" altLang="en-US"/>
          </a:p>
          <a:p>
            <a:pPr marL="342900" indent="-342900" defTabSz="914400"/>
            <a:r>
              <a:rPr lang="en-US" altLang="en-US"/>
              <a:t>Input / Output Control</a:t>
            </a:r>
          </a:p>
          <a:p>
            <a:pPr marL="971550" lvl="1" indent="-285750" defTabSz="914400"/>
            <a:r>
              <a:rPr lang="en-US" altLang="en-US"/>
              <a:t>monitors the input and output from each work center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>
            <a:extLst>
              <a:ext uri="{FF2B5EF4-FFF2-40B4-BE49-F238E27FC236}">
                <a16:creationId xmlns:a16="http://schemas.microsoft.com/office/drawing/2014/main" id="{76DAE6B7-0BC0-774A-ABDA-20A0C15D6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Gantt Chart</a:t>
            </a:r>
          </a:p>
        </p:txBody>
      </p:sp>
      <p:sp>
        <p:nvSpPr>
          <p:cNvPr id="731141" name="Line 5">
            <a:extLst>
              <a:ext uri="{FF2B5EF4-FFF2-40B4-BE49-F238E27FC236}">
                <a16:creationId xmlns:a16="http://schemas.microsoft.com/office/drawing/2014/main" id="{0EC6B1C3-9E6B-9D40-8FB2-55B648E43C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3813" y="2133600"/>
            <a:ext cx="0" cy="290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2" name="Line 6">
            <a:extLst>
              <a:ext uri="{FF2B5EF4-FFF2-40B4-BE49-F238E27FC236}">
                <a16:creationId xmlns:a16="http://schemas.microsoft.com/office/drawing/2014/main" id="{12916A5C-53C3-584F-9D88-FAB1E01E5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9213" y="5092700"/>
            <a:ext cx="7267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3" name="Rectangle 7">
            <a:extLst>
              <a:ext uri="{FF2B5EF4-FFF2-40B4-BE49-F238E27FC236}">
                <a16:creationId xmlns:a16="http://schemas.microsoft.com/office/drawing/2014/main" id="{1AC7FE01-8ADD-244B-B7C8-ED83AA855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731144" name="Line 8">
            <a:extLst>
              <a:ext uri="{FF2B5EF4-FFF2-40B4-BE49-F238E27FC236}">
                <a16:creationId xmlns:a16="http://schemas.microsoft.com/office/drawing/2014/main" id="{31F65FF1-03F3-7D4A-90B7-521DBF490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8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5" name="Line 9">
            <a:extLst>
              <a:ext uri="{FF2B5EF4-FFF2-40B4-BE49-F238E27FC236}">
                <a16:creationId xmlns:a16="http://schemas.microsoft.com/office/drawing/2014/main" id="{2A6B064D-75DA-624C-AB3C-2E5D546593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91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6" name="Line 10">
            <a:extLst>
              <a:ext uri="{FF2B5EF4-FFF2-40B4-BE49-F238E27FC236}">
                <a16:creationId xmlns:a16="http://schemas.microsoft.com/office/drawing/2014/main" id="{44A6FB2B-F3CE-2B43-896C-F185B20C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03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7" name="Line 11">
            <a:extLst>
              <a:ext uri="{FF2B5EF4-FFF2-40B4-BE49-F238E27FC236}">
                <a16:creationId xmlns:a16="http://schemas.microsoft.com/office/drawing/2014/main" id="{66D1812C-DF0E-1B4F-A8E2-AE96EF253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56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8" name="Line 12">
            <a:extLst>
              <a:ext uri="{FF2B5EF4-FFF2-40B4-BE49-F238E27FC236}">
                <a16:creationId xmlns:a16="http://schemas.microsoft.com/office/drawing/2014/main" id="{BA1751C5-8892-1E48-A603-7F582B60E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50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49" name="Line 13">
            <a:extLst>
              <a:ext uri="{FF2B5EF4-FFF2-40B4-BE49-F238E27FC236}">
                <a16:creationId xmlns:a16="http://schemas.microsoft.com/office/drawing/2014/main" id="{C7B79A76-F2FE-224B-AEAA-EE8798784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03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0" name="Line 14">
            <a:extLst>
              <a:ext uri="{FF2B5EF4-FFF2-40B4-BE49-F238E27FC236}">
                <a16:creationId xmlns:a16="http://schemas.microsoft.com/office/drawing/2014/main" id="{25A4EB4A-CD7A-FE42-BFC5-AD38834AF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56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1" name="Line 15">
            <a:extLst>
              <a:ext uri="{FF2B5EF4-FFF2-40B4-BE49-F238E27FC236}">
                <a16:creationId xmlns:a16="http://schemas.microsoft.com/office/drawing/2014/main" id="{434D8B00-04A0-394A-BAA9-82B704F0A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68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2" name="Line 16">
            <a:extLst>
              <a:ext uri="{FF2B5EF4-FFF2-40B4-BE49-F238E27FC236}">
                <a16:creationId xmlns:a16="http://schemas.microsoft.com/office/drawing/2014/main" id="{9C2DF2AF-9290-5440-9DEE-7524E2BB0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62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3" name="Line 17">
            <a:extLst>
              <a:ext uri="{FF2B5EF4-FFF2-40B4-BE49-F238E27FC236}">
                <a16:creationId xmlns:a16="http://schemas.microsoft.com/office/drawing/2014/main" id="{10DBB31A-DFC1-494F-8938-4DAAAD469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7450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4" name="Line 18">
            <a:extLst>
              <a:ext uri="{FF2B5EF4-FFF2-40B4-BE49-F238E27FC236}">
                <a16:creationId xmlns:a16="http://schemas.microsoft.com/office/drawing/2014/main" id="{55E59CD9-FA56-6F43-8FE6-1423BCB45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68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5" name="Line 19">
            <a:extLst>
              <a:ext uri="{FF2B5EF4-FFF2-40B4-BE49-F238E27FC236}">
                <a16:creationId xmlns:a16="http://schemas.microsoft.com/office/drawing/2014/main" id="{4D5A653F-064D-D44B-8E4A-069CD6468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4959350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57" name="Rectangle 21">
            <a:extLst>
              <a:ext uri="{FF2B5EF4-FFF2-40B4-BE49-F238E27FC236}">
                <a16:creationId xmlns:a16="http://schemas.microsoft.com/office/drawing/2014/main" id="{3AF10712-78B5-D04B-8648-154936BB1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731158" name="Rectangle 22">
            <a:extLst>
              <a:ext uri="{FF2B5EF4-FFF2-40B4-BE49-F238E27FC236}">
                <a16:creationId xmlns:a16="http://schemas.microsoft.com/office/drawing/2014/main" id="{E45E2B79-31E7-1046-B93F-E1B7B55A5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7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731159" name="Rectangle 23">
            <a:extLst>
              <a:ext uri="{FF2B5EF4-FFF2-40B4-BE49-F238E27FC236}">
                <a16:creationId xmlns:a16="http://schemas.microsoft.com/office/drawing/2014/main" id="{8060D67D-EF8E-2844-B395-7BBB5A8EA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00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4</a:t>
            </a:r>
          </a:p>
        </p:txBody>
      </p:sp>
      <p:sp>
        <p:nvSpPr>
          <p:cNvPr id="731160" name="Rectangle 24">
            <a:extLst>
              <a:ext uri="{FF2B5EF4-FFF2-40B4-BE49-F238E27FC236}">
                <a16:creationId xmlns:a16="http://schemas.microsoft.com/office/drawing/2014/main" id="{A921E01A-A374-6F4E-8CEF-67100C7D4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5</a:t>
            </a:r>
          </a:p>
        </p:txBody>
      </p:sp>
      <p:sp>
        <p:nvSpPr>
          <p:cNvPr id="731161" name="Rectangle 25">
            <a:extLst>
              <a:ext uri="{FF2B5EF4-FFF2-40B4-BE49-F238E27FC236}">
                <a16:creationId xmlns:a16="http://schemas.microsoft.com/office/drawing/2014/main" id="{F84FD796-92BB-D34B-BCDD-0FFCBB465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75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6</a:t>
            </a:r>
          </a:p>
        </p:txBody>
      </p:sp>
      <p:sp>
        <p:nvSpPr>
          <p:cNvPr id="731162" name="Rectangle 26">
            <a:extLst>
              <a:ext uri="{FF2B5EF4-FFF2-40B4-BE49-F238E27FC236}">
                <a16:creationId xmlns:a16="http://schemas.microsoft.com/office/drawing/2014/main" id="{09089894-8D53-464E-9AD3-6082437D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8</a:t>
            </a:r>
          </a:p>
        </p:txBody>
      </p:sp>
      <p:sp>
        <p:nvSpPr>
          <p:cNvPr id="731163" name="Rectangle 27">
            <a:extLst>
              <a:ext uri="{FF2B5EF4-FFF2-40B4-BE49-F238E27FC236}">
                <a16:creationId xmlns:a16="http://schemas.microsoft.com/office/drawing/2014/main" id="{1F2F9462-8672-5444-9F77-A82F196F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5245100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9</a:t>
            </a:r>
          </a:p>
        </p:txBody>
      </p:sp>
      <p:sp>
        <p:nvSpPr>
          <p:cNvPr id="731164" name="Rectangle 28">
            <a:extLst>
              <a:ext uri="{FF2B5EF4-FFF2-40B4-BE49-F238E27FC236}">
                <a16:creationId xmlns:a16="http://schemas.microsoft.com/office/drawing/2014/main" id="{8CC9DC87-B546-214D-A166-B1F75FF4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550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10</a:t>
            </a:r>
          </a:p>
        </p:txBody>
      </p:sp>
      <p:sp>
        <p:nvSpPr>
          <p:cNvPr id="731165" name="Rectangle 29">
            <a:extLst>
              <a:ext uri="{FF2B5EF4-FFF2-40B4-BE49-F238E27FC236}">
                <a16:creationId xmlns:a16="http://schemas.microsoft.com/office/drawing/2014/main" id="{1613F2AF-D966-7F43-B780-17A1D2A0C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0975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11</a:t>
            </a:r>
          </a:p>
        </p:txBody>
      </p:sp>
      <p:sp>
        <p:nvSpPr>
          <p:cNvPr id="731166" name="Rectangle 30">
            <a:extLst>
              <a:ext uri="{FF2B5EF4-FFF2-40B4-BE49-F238E27FC236}">
                <a16:creationId xmlns:a16="http://schemas.microsoft.com/office/drawing/2014/main" id="{F7C1FA51-DF4D-234E-AFF7-22B72AF7D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5245100"/>
            <a:ext cx="434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12</a:t>
            </a:r>
          </a:p>
        </p:txBody>
      </p:sp>
      <p:sp>
        <p:nvSpPr>
          <p:cNvPr id="731168" name="Rectangle 32">
            <a:extLst>
              <a:ext uri="{FF2B5EF4-FFF2-40B4-BE49-F238E27FC236}">
                <a16:creationId xmlns:a16="http://schemas.microsoft.com/office/drawing/2014/main" id="{C49E2F93-0B72-6248-82B9-324AA149D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4402138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1</a:t>
            </a:r>
          </a:p>
        </p:txBody>
      </p:sp>
      <p:sp>
        <p:nvSpPr>
          <p:cNvPr id="731169" name="Rectangle 33">
            <a:extLst>
              <a:ext uri="{FF2B5EF4-FFF2-40B4-BE49-F238E27FC236}">
                <a16:creationId xmlns:a16="http://schemas.microsoft.com/office/drawing/2014/main" id="{8F6E48D7-0166-5147-A9CF-D4A049457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3459163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2</a:t>
            </a:r>
          </a:p>
        </p:txBody>
      </p:sp>
      <p:sp>
        <p:nvSpPr>
          <p:cNvPr id="731170" name="Rectangle 34">
            <a:extLst>
              <a:ext uri="{FF2B5EF4-FFF2-40B4-BE49-F238E27FC236}">
                <a16:creationId xmlns:a16="http://schemas.microsoft.com/office/drawing/2014/main" id="{2A6C9DBF-1B11-EF4C-A8F6-93C112823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3" y="2516188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2000"/>
              <a:t>3</a:t>
            </a:r>
          </a:p>
        </p:txBody>
      </p:sp>
      <p:sp>
        <p:nvSpPr>
          <p:cNvPr id="731171" name="Rectangle 35">
            <a:extLst>
              <a:ext uri="{FF2B5EF4-FFF2-40B4-BE49-F238E27FC236}">
                <a16:creationId xmlns:a16="http://schemas.microsoft.com/office/drawing/2014/main" id="{9113CF36-8002-AE43-B788-D32F997E0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8" y="4406900"/>
            <a:ext cx="2152650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2" name="Rectangle 36">
            <a:extLst>
              <a:ext uri="{FF2B5EF4-FFF2-40B4-BE49-F238E27FC236}">
                <a16:creationId xmlns:a16="http://schemas.microsoft.com/office/drawing/2014/main" id="{F34011D2-85CD-1144-B707-58DC97980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4406900"/>
            <a:ext cx="481012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3" name="Rectangle 37">
            <a:extLst>
              <a:ext uri="{FF2B5EF4-FFF2-40B4-BE49-F238E27FC236}">
                <a16:creationId xmlns:a16="http://schemas.microsoft.com/office/drawing/2014/main" id="{A5D7783A-5576-0E41-8E75-A94ACEFA1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4406900"/>
            <a:ext cx="2492375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4" name="Rectangle 38">
            <a:extLst>
              <a:ext uri="{FF2B5EF4-FFF2-40B4-BE49-F238E27FC236}">
                <a16:creationId xmlns:a16="http://schemas.microsoft.com/office/drawing/2014/main" id="{9B5A53CC-EC10-F44D-ADB5-033759C79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3492500"/>
            <a:ext cx="2276475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5" name="Rectangle 39">
            <a:extLst>
              <a:ext uri="{FF2B5EF4-FFF2-40B4-BE49-F238E27FC236}">
                <a16:creationId xmlns:a16="http://schemas.microsoft.com/office/drawing/2014/main" id="{D7B9819A-940F-744C-8D30-8978052B7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63813"/>
            <a:ext cx="1439862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6" name="Rectangle 40">
            <a:extLst>
              <a:ext uri="{FF2B5EF4-FFF2-40B4-BE49-F238E27FC236}">
                <a16:creationId xmlns:a16="http://schemas.microsoft.com/office/drawing/2014/main" id="{486D837E-5913-004F-A615-071C11917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0" y="2563813"/>
            <a:ext cx="2152650" cy="330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7" name="Rectangle 41">
            <a:extLst>
              <a:ext uri="{FF2B5EF4-FFF2-40B4-BE49-F238E27FC236}">
                <a16:creationId xmlns:a16="http://schemas.microsoft.com/office/drawing/2014/main" id="{7C8B2C44-370A-7244-9CFC-12C34E53B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388" y="3492500"/>
            <a:ext cx="760412" cy="330200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8" name="Line 42">
            <a:extLst>
              <a:ext uri="{FF2B5EF4-FFF2-40B4-BE49-F238E27FC236}">
                <a16:creationId xmlns:a16="http://schemas.microsoft.com/office/drawing/2014/main" id="{513155E2-8B63-6D49-BE44-FDFB992220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5675" y="2114550"/>
            <a:ext cx="0" cy="3363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79" name="Rectangle 43">
            <a:extLst>
              <a:ext uri="{FF2B5EF4-FFF2-40B4-BE49-F238E27FC236}">
                <a16:creationId xmlns:a16="http://schemas.microsoft.com/office/drawing/2014/main" id="{7B9419EC-2B4F-B547-84A4-D24AA19B8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319713"/>
            <a:ext cx="5476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400"/>
              <a:t>Days</a:t>
            </a:r>
          </a:p>
        </p:txBody>
      </p:sp>
      <p:sp>
        <p:nvSpPr>
          <p:cNvPr id="731180" name="Rectangle 44">
            <a:extLst>
              <a:ext uri="{FF2B5EF4-FFF2-40B4-BE49-F238E27FC236}">
                <a16:creationId xmlns:a16="http://schemas.microsoft.com/office/drawing/2014/main" id="{BB420207-027A-B346-B106-A4F0F29B9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2738" y="2181225"/>
            <a:ext cx="936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32B</a:t>
            </a:r>
          </a:p>
        </p:txBody>
      </p:sp>
      <p:sp>
        <p:nvSpPr>
          <p:cNvPr id="731181" name="Rectangle 45">
            <a:extLst>
              <a:ext uri="{FF2B5EF4-FFF2-40B4-BE49-F238E27FC236}">
                <a16:creationId xmlns:a16="http://schemas.microsoft.com/office/drawing/2014/main" id="{0773D37A-6ED4-6C42-8F8F-B6A39B516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5" y="3124200"/>
            <a:ext cx="9366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23C</a:t>
            </a:r>
          </a:p>
        </p:txBody>
      </p:sp>
      <p:sp>
        <p:nvSpPr>
          <p:cNvPr id="731182" name="Rectangle 46">
            <a:extLst>
              <a:ext uri="{FF2B5EF4-FFF2-40B4-BE49-F238E27FC236}">
                <a16:creationId xmlns:a16="http://schemas.microsoft.com/office/drawing/2014/main" id="{7519CD35-548D-9F41-A1B1-C049C1F1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0" y="4024313"/>
            <a:ext cx="936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11C</a:t>
            </a:r>
          </a:p>
        </p:txBody>
      </p:sp>
      <p:sp>
        <p:nvSpPr>
          <p:cNvPr id="731183" name="Rectangle 47">
            <a:extLst>
              <a:ext uri="{FF2B5EF4-FFF2-40B4-BE49-F238E27FC236}">
                <a16:creationId xmlns:a16="http://schemas.microsoft.com/office/drawing/2014/main" id="{0C5647C8-3855-E84C-951C-6638D1613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4024313"/>
            <a:ext cx="949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800"/>
              <a:t>Job 12A</a:t>
            </a:r>
          </a:p>
        </p:txBody>
      </p:sp>
      <p:sp>
        <p:nvSpPr>
          <p:cNvPr id="731184" name="Rectangle 48">
            <a:extLst>
              <a:ext uri="{FF2B5EF4-FFF2-40B4-BE49-F238E27FC236}">
                <a16:creationId xmlns:a16="http://schemas.microsoft.com/office/drawing/2014/main" id="{3AF3B04C-4892-DB45-A235-7F786E44EFF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0701" y="3522662"/>
            <a:ext cx="7239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Facility</a:t>
            </a:r>
          </a:p>
        </p:txBody>
      </p:sp>
      <p:sp>
        <p:nvSpPr>
          <p:cNvPr id="731185" name="Rectangle 49">
            <a:extLst>
              <a:ext uri="{FF2B5EF4-FFF2-40B4-BE49-F238E27FC236}">
                <a16:creationId xmlns:a16="http://schemas.microsoft.com/office/drawing/2014/main" id="{6AC89830-87E0-D449-9927-1E95ADB61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271713"/>
            <a:ext cx="4778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Key:</a:t>
            </a:r>
          </a:p>
        </p:txBody>
      </p:sp>
      <p:sp>
        <p:nvSpPr>
          <p:cNvPr id="731186" name="Rectangle 50">
            <a:extLst>
              <a:ext uri="{FF2B5EF4-FFF2-40B4-BE49-F238E27FC236}">
                <a16:creationId xmlns:a16="http://schemas.microsoft.com/office/drawing/2014/main" id="{04CC9AB4-54CA-5845-A001-5EA532777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628900"/>
            <a:ext cx="792163" cy="2349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87" name="Rectangle 51">
            <a:extLst>
              <a:ext uri="{FF2B5EF4-FFF2-40B4-BE49-F238E27FC236}">
                <a16:creationId xmlns:a16="http://schemas.microsoft.com/office/drawing/2014/main" id="{EBE1165C-7F04-694C-8461-5383B1557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082925"/>
            <a:ext cx="792163" cy="239713"/>
          </a:xfrm>
          <a:prstGeom prst="rect">
            <a:avLst/>
          </a:prstGeom>
          <a:solidFill>
            <a:srgbClr val="A2C1FE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188" name="Rectangle 52">
            <a:extLst>
              <a:ext uri="{FF2B5EF4-FFF2-40B4-BE49-F238E27FC236}">
                <a16:creationId xmlns:a16="http://schemas.microsoft.com/office/drawing/2014/main" id="{4546D088-C99E-3647-B86D-731ABD4F7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957513"/>
            <a:ext cx="682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Planned</a:t>
            </a:r>
          </a:p>
          <a:p>
            <a:pPr algn="ctr"/>
            <a:r>
              <a:rPr lang="en-US" altLang="en-US" sz="1200"/>
              <a:t>Activity</a:t>
            </a:r>
          </a:p>
        </p:txBody>
      </p:sp>
      <p:sp>
        <p:nvSpPr>
          <p:cNvPr id="731189" name="Rectangle 53">
            <a:extLst>
              <a:ext uri="{FF2B5EF4-FFF2-40B4-BE49-F238E27FC236}">
                <a16:creationId xmlns:a16="http://schemas.microsoft.com/office/drawing/2014/main" id="{8B84C210-A2E8-4045-B475-6BECEBD2A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3" y="2503488"/>
            <a:ext cx="8524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200"/>
              <a:t>Completed</a:t>
            </a:r>
          </a:p>
          <a:p>
            <a:pPr algn="ctr"/>
            <a:r>
              <a:rPr lang="en-US" altLang="en-US" sz="1200"/>
              <a:t>Activity</a:t>
            </a:r>
          </a:p>
        </p:txBody>
      </p:sp>
      <p:sp>
        <p:nvSpPr>
          <p:cNvPr id="731190" name="Rectangle 54">
            <a:extLst>
              <a:ext uri="{FF2B5EF4-FFF2-40B4-BE49-F238E27FC236}">
                <a16:creationId xmlns:a16="http://schemas.microsoft.com/office/drawing/2014/main" id="{8F80AE93-C57E-6A42-90B9-AC78F6A27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28888"/>
            <a:ext cx="13636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Behind schedule</a:t>
            </a:r>
          </a:p>
        </p:txBody>
      </p:sp>
      <p:sp>
        <p:nvSpPr>
          <p:cNvPr id="731191" name="Rectangle 55">
            <a:extLst>
              <a:ext uri="{FF2B5EF4-FFF2-40B4-BE49-F238E27FC236}">
                <a16:creationId xmlns:a16="http://schemas.microsoft.com/office/drawing/2014/main" id="{60248A42-AAE0-1444-91D3-555AE074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863" y="3519488"/>
            <a:ext cx="15065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Ahead of schedule</a:t>
            </a:r>
          </a:p>
        </p:txBody>
      </p:sp>
      <p:sp>
        <p:nvSpPr>
          <p:cNvPr id="731192" name="Rectangle 56">
            <a:extLst>
              <a:ext uri="{FF2B5EF4-FFF2-40B4-BE49-F238E27FC236}">
                <a16:creationId xmlns:a16="http://schemas.microsoft.com/office/drawing/2014/main" id="{BD7019E2-96DF-524C-A4FD-E7C59DB49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433888"/>
            <a:ext cx="1066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 sz="1400"/>
              <a:t>On schedule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6" name="Rectangle 4">
            <a:extLst>
              <a:ext uri="{FF2B5EF4-FFF2-40B4-BE49-F238E27FC236}">
                <a16:creationId xmlns:a16="http://schemas.microsoft.com/office/drawing/2014/main" id="{72FFB92F-D952-FB4C-B3DD-9185C7CBD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Gantt Chart Solution</a:t>
            </a:r>
          </a:p>
        </p:txBody>
      </p:sp>
      <p:grpSp>
        <p:nvGrpSpPr>
          <p:cNvPr id="745477" name="Group 5">
            <a:extLst>
              <a:ext uri="{FF2B5EF4-FFF2-40B4-BE49-F238E27FC236}">
                <a16:creationId xmlns:a16="http://schemas.microsoft.com/office/drawing/2014/main" id="{7D6B5284-F379-FC4B-BD2D-EEBF024A8F6A}"/>
              </a:ext>
            </a:extLst>
          </p:cNvPr>
          <p:cNvGrpSpPr>
            <a:grpSpLocks/>
          </p:cNvGrpSpPr>
          <p:nvPr/>
        </p:nvGrpSpPr>
        <p:grpSpPr bwMode="auto">
          <a:xfrm>
            <a:off x="1076325" y="1752600"/>
            <a:ext cx="7534275" cy="4117975"/>
            <a:chOff x="618" y="1008"/>
            <a:chExt cx="4381" cy="2594"/>
          </a:xfrm>
        </p:grpSpPr>
        <p:pic>
          <p:nvPicPr>
            <p:cNvPr id="745478" name="Picture 6">
              <a:extLst>
                <a:ext uri="{FF2B5EF4-FFF2-40B4-BE49-F238E27FC236}">
                  <a16:creationId xmlns:a16="http://schemas.microsoft.com/office/drawing/2014/main" id="{B5E73DE2-443F-7948-A254-2C8A718753A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" y="1008"/>
              <a:ext cx="4381" cy="2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45479" name="Rectangle 7">
              <a:extLst>
                <a:ext uri="{FF2B5EF4-FFF2-40B4-BE49-F238E27FC236}">
                  <a16:creationId xmlns:a16="http://schemas.microsoft.com/office/drawing/2014/main" id="{E81161B1-D852-FB44-BD72-4E121C1FC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1036"/>
              <a:ext cx="4259" cy="2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/>
            <a:lstStyle>
              <a:lvl1pPr marL="342900" indent="-342900"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9715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3144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573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0025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4574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146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3718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290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FFFF66"/>
                </a:buClr>
                <a:buSzPct val="75000"/>
                <a:buFont typeface="Monotype Sorts" pitchFamily="2" charset="2"/>
                <a:buChar char=""/>
              </a:pPr>
              <a:endParaRPr lang="en-US" altLang="en-US"/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4" name="Rectangle 4">
            <a:extLst>
              <a:ext uri="{FF2B5EF4-FFF2-40B4-BE49-F238E27FC236}">
                <a16:creationId xmlns:a16="http://schemas.microsoft.com/office/drawing/2014/main" id="{26DB07CF-4795-A24D-A092-CCEC984E6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Employee Scheduling</a:t>
            </a:r>
          </a:p>
        </p:txBody>
      </p:sp>
      <p:sp>
        <p:nvSpPr>
          <p:cNvPr id="747525" name="Rectangle 5">
            <a:extLst>
              <a:ext uri="{FF2B5EF4-FFF2-40B4-BE49-F238E27FC236}">
                <a16:creationId xmlns:a16="http://schemas.microsoft.com/office/drawing/2014/main" id="{802F1F0D-C12E-0A46-A01D-5339236D1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296275" cy="38385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Labor is very flexible resource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Scheduling workforce is complicated repetitive task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Assignment method can be used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Heuristics are commonly used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LP is also commonly used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9" name="Rectangle 3">
            <a:extLst>
              <a:ext uri="{FF2B5EF4-FFF2-40B4-BE49-F238E27FC236}">
                <a16:creationId xmlns:a16="http://schemas.microsoft.com/office/drawing/2014/main" id="{6D9A3259-A8D6-924A-8642-196A9871C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altLang="en-US" sz="900" i="1">
              <a:latin typeface="Arial" panose="020B0604020202020204" pitchFamily="34" charset="0"/>
            </a:endParaRPr>
          </a:p>
        </p:txBody>
      </p:sp>
      <p:sp>
        <p:nvSpPr>
          <p:cNvPr id="720900" name="Rectangle 4">
            <a:extLst>
              <a:ext uri="{FF2B5EF4-FFF2-40B4-BE49-F238E27FC236}">
                <a16:creationId xmlns:a16="http://schemas.microsoft.com/office/drawing/2014/main" id="{1A7B9776-C37D-784E-9513-107D8B47F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400"/>
              <a:t>Sequencing Jobs Through Two Serial Process</a:t>
            </a:r>
            <a:endParaRPr lang="en-US" altLang="en-US"/>
          </a:p>
        </p:txBody>
      </p:sp>
      <p:sp>
        <p:nvSpPr>
          <p:cNvPr id="720901" name="Rectangle 5">
            <a:extLst>
              <a:ext uri="{FF2B5EF4-FFF2-40B4-BE49-F238E27FC236}">
                <a16:creationId xmlns:a16="http://schemas.microsoft.com/office/drawing/2014/main" id="{7647992F-7829-A543-832E-20816CE6F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2057400"/>
            <a:ext cx="8585200" cy="43434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200"/>
              <a:t>1. List time required to process each job at each machine. Set up a one-dimensional matrix to represent desired sequence with # of slots equal to # of jobs.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2. Select smallest processing time at either machine.  If that time is on machine 1, put the job as near to beginning of sequence as possible.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3. If smallest time occurs on machine 2, put the job as near to the end of the sequence as possible.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4. Remove job from list.</a:t>
            </a:r>
          </a:p>
          <a:p>
            <a:pPr marL="342900" indent="-342900" defTabSz="914400">
              <a:buFontTx/>
              <a:buNone/>
            </a:pPr>
            <a:r>
              <a:rPr lang="en-US" altLang="en-US" sz="2200"/>
              <a:t>5. Repeat steps 2-4 until all slots in matrix are filled &amp; all jobs are sequenced.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9" name="Rectangle 5">
            <a:extLst>
              <a:ext uri="{FF2B5EF4-FFF2-40B4-BE49-F238E27FC236}">
                <a16:creationId xmlns:a16="http://schemas.microsoft.com/office/drawing/2014/main" id="{34A7DB38-A5BE-F744-B090-93F115903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Johnson’s Rule Example</a:t>
            </a:r>
          </a:p>
        </p:txBody>
      </p:sp>
      <p:sp>
        <p:nvSpPr>
          <p:cNvPr id="722950" name="Rectangle 6">
            <a:extLst>
              <a:ext uri="{FF2B5EF4-FFF2-40B4-BE49-F238E27FC236}">
                <a16:creationId xmlns:a16="http://schemas.microsoft.com/office/drawing/2014/main" id="{0DC05525-5414-A947-8924-5F05C665D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2957513"/>
            <a:ext cx="845185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r"/>
                <a:tab pos="3771900" algn="r"/>
                <a:tab pos="6172200" algn="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A	6	8</a:t>
            </a:r>
          </a:p>
          <a:p>
            <a:r>
              <a:rPr lang="en-US" altLang="en-US" sz="2600"/>
              <a:t>	B	11	6</a:t>
            </a:r>
          </a:p>
          <a:p>
            <a:r>
              <a:rPr lang="en-US" altLang="en-US" sz="2600"/>
              <a:t>	C	7	3</a:t>
            </a:r>
          </a:p>
          <a:p>
            <a:r>
              <a:rPr lang="en-US" altLang="en-US" sz="2600"/>
              <a:t>	D	9	7</a:t>
            </a:r>
          </a:p>
          <a:p>
            <a:r>
              <a:rPr lang="en-US" altLang="en-US" sz="2600"/>
              <a:t>	E	5	10</a:t>
            </a:r>
          </a:p>
        </p:txBody>
      </p:sp>
      <p:sp>
        <p:nvSpPr>
          <p:cNvPr id="722957" name="Rectangle 13">
            <a:extLst>
              <a:ext uri="{FF2B5EF4-FFF2-40B4-BE49-F238E27FC236}">
                <a16:creationId xmlns:a16="http://schemas.microsoft.com/office/drawing/2014/main" id="{5EAD9572-7D32-9243-AB8F-9805DA360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938338"/>
            <a:ext cx="6904037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71650" algn="ctr"/>
                <a:tab pos="38290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600"/>
              <a:t>		 Machine		Machine </a:t>
            </a:r>
          </a:p>
          <a:p>
            <a:r>
              <a:rPr lang="en-US" altLang="en-US" sz="2600"/>
              <a:t>	Job	Center 1		Center 2</a:t>
            </a:r>
            <a:endParaRPr lang="en-US" altLang="en-US" sz="2600" i="1"/>
          </a:p>
          <a:p>
            <a:r>
              <a:rPr lang="en-US" altLang="en-US" sz="2600"/>
              <a:t>	</a:t>
            </a:r>
          </a:p>
        </p:txBody>
      </p:sp>
      <p:grpSp>
        <p:nvGrpSpPr>
          <p:cNvPr id="722960" name="Group 16">
            <a:extLst>
              <a:ext uri="{FF2B5EF4-FFF2-40B4-BE49-F238E27FC236}">
                <a16:creationId xmlns:a16="http://schemas.microsoft.com/office/drawing/2014/main" id="{D20E99E9-2EFB-024E-BA32-7D415DEA6DBF}"/>
              </a:ext>
            </a:extLst>
          </p:cNvPr>
          <p:cNvGrpSpPr>
            <a:grpSpLocks/>
          </p:cNvGrpSpPr>
          <p:nvPr/>
        </p:nvGrpSpPr>
        <p:grpSpPr bwMode="auto">
          <a:xfrm>
            <a:off x="2870200" y="5029200"/>
            <a:ext cx="4445000" cy="673100"/>
            <a:chOff x="1672" y="3416"/>
            <a:chExt cx="2800" cy="424"/>
          </a:xfrm>
        </p:grpSpPr>
        <p:sp>
          <p:nvSpPr>
            <p:cNvPr id="722948" name="Rectangle 4">
              <a:extLst>
                <a:ext uri="{FF2B5EF4-FFF2-40B4-BE49-F238E27FC236}">
                  <a16:creationId xmlns:a16="http://schemas.microsoft.com/office/drawing/2014/main" id="{D0FE9F37-2707-5A4C-9748-1004E62BE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3416"/>
              <a:ext cx="2696" cy="42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1" name="Line 7">
              <a:extLst>
                <a:ext uri="{FF2B5EF4-FFF2-40B4-BE49-F238E27FC236}">
                  <a16:creationId xmlns:a16="http://schemas.microsoft.com/office/drawing/2014/main" id="{9E26E777-5AE7-7C48-BA88-F62E2E6AD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6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2" name="Line 8">
              <a:extLst>
                <a:ext uri="{FF2B5EF4-FFF2-40B4-BE49-F238E27FC236}">
                  <a16:creationId xmlns:a16="http://schemas.microsoft.com/office/drawing/2014/main" id="{4CFD258D-B9ED-F849-830E-9E318619C1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3" name="Line 9">
              <a:extLst>
                <a:ext uri="{FF2B5EF4-FFF2-40B4-BE49-F238E27FC236}">
                  <a16:creationId xmlns:a16="http://schemas.microsoft.com/office/drawing/2014/main" id="{1340477C-D727-164B-91FD-35B3D86F9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6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4" name="Line 10">
              <a:extLst>
                <a:ext uri="{FF2B5EF4-FFF2-40B4-BE49-F238E27FC236}">
                  <a16:creationId xmlns:a16="http://schemas.microsoft.com/office/drawing/2014/main" id="{0BCABC45-29F7-E248-82AE-6CA79C585C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5" name="Line 11">
              <a:extLst>
                <a:ext uri="{FF2B5EF4-FFF2-40B4-BE49-F238E27FC236}">
                  <a16:creationId xmlns:a16="http://schemas.microsoft.com/office/drawing/2014/main" id="{0516894F-4EBA-4F4F-9BC1-156D8F52D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417"/>
              <a:ext cx="0" cy="42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8" name="Rectangle 14">
              <a:extLst>
                <a:ext uri="{FF2B5EF4-FFF2-40B4-BE49-F238E27FC236}">
                  <a16:creationId xmlns:a16="http://schemas.microsoft.com/office/drawing/2014/main" id="{EAB042F2-798E-F64A-959C-12E2A6B33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77"/>
              <a:ext cx="2696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3200">
                  <a:solidFill>
                    <a:schemeClr val="bg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>
                  <a:latin typeface="Times New Roman" panose="02020603050405020304" pitchFamily="18" charset="0"/>
                </a:rPr>
                <a:t>E     A      D    	B     C</a:t>
              </a:r>
              <a:r>
                <a:rPr lang="en-US" altLang="en-US" sz="3200">
                  <a:solidFill>
                    <a:schemeClr val="bg2"/>
                  </a:solidFill>
                  <a:latin typeface="Times New Roman" panose="02020603050405020304" pitchFamily="18" charset="0"/>
                </a:rPr>
                <a:t>   </a:t>
              </a:r>
            </a:p>
          </p:txBody>
        </p:sp>
      </p:grpSp>
      <p:sp>
        <p:nvSpPr>
          <p:cNvPr id="722959" name="Line 15">
            <a:extLst>
              <a:ext uri="{FF2B5EF4-FFF2-40B4-BE49-F238E27FC236}">
                <a16:creationId xmlns:a16="http://schemas.microsoft.com/office/drawing/2014/main" id="{CC42EB5C-7BD5-0C41-AB9E-CF646E815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6" name="Rectangle 4">
            <a:extLst>
              <a:ext uri="{FF2B5EF4-FFF2-40B4-BE49-F238E27FC236}">
                <a16:creationId xmlns:a16="http://schemas.microsoft.com/office/drawing/2014/main" id="{15ADBA1A-A77D-1248-9500-516BAF5BB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400"/>
              <a:t>Sequencing Jobs Through Many Machines / Processes</a:t>
            </a:r>
            <a:endParaRPr lang="en-US" altLang="en-US"/>
          </a:p>
        </p:txBody>
      </p:sp>
      <p:sp>
        <p:nvSpPr>
          <p:cNvPr id="724997" name="Rectangle 5">
            <a:extLst>
              <a:ext uri="{FF2B5EF4-FFF2-40B4-BE49-F238E27FC236}">
                <a16:creationId xmlns:a16="http://schemas.microsoft.com/office/drawing/2014/main" id="{8795A1EE-190B-724B-83E4-924625389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Facility is dynamic, new jobs added</a:t>
            </a:r>
          </a:p>
          <a:p>
            <a:pPr marL="342900" indent="-342900" defTabSz="914400"/>
            <a:r>
              <a:rPr lang="en-US" altLang="en-US" sz="2800"/>
              <a:t>Develop global sequencing rules</a:t>
            </a:r>
          </a:p>
          <a:p>
            <a:pPr marL="971550" lvl="1" indent="-285750" defTabSz="914400"/>
            <a:r>
              <a:rPr lang="en-US" altLang="en-US" sz="2400"/>
              <a:t>first-in-system, first-served (FISFS)</a:t>
            </a:r>
          </a:p>
          <a:p>
            <a:pPr marL="971550" lvl="1" indent="-285750" defTabSz="914400"/>
            <a:r>
              <a:rPr lang="en-US" altLang="en-US" sz="2400"/>
              <a:t>work-in-next-queue (WINQ)</a:t>
            </a:r>
          </a:p>
          <a:p>
            <a:pPr marL="971550" lvl="1" indent="-285750" defTabSz="914400"/>
            <a:r>
              <a:rPr lang="en-US" altLang="en-US" sz="2400"/>
              <a:t>fewest # remaining operations (NOPN)</a:t>
            </a:r>
          </a:p>
          <a:p>
            <a:pPr marL="971550" lvl="1" indent="-285750" defTabSz="914400"/>
            <a:r>
              <a:rPr lang="en-US" altLang="en-US" sz="2400"/>
              <a:t>slack per remaining operation (S/OPN)</a:t>
            </a:r>
          </a:p>
          <a:p>
            <a:pPr marL="971550" lvl="1" indent="-285750" defTabSz="914400"/>
            <a:r>
              <a:rPr lang="en-US" altLang="en-US" sz="2400"/>
              <a:t>remaining work (RWK)</a:t>
            </a:r>
          </a:p>
          <a:p>
            <a:pPr marL="342900" indent="-342900" defTabSz="914400"/>
            <a:r>
              <a:rPr lang="en-US" altLang="en-US" sz="2800"/>
              <a:t>Study system via simulation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6" name="Rectangle 4">
            <a:extLst>
              <a:ext uri="{FF2B5EF4-FFF2-40B4-BE49-F238E27FC236}">
                <a16:creationId xmlns:a16="http://schemas.microsoft.com/office/drawing/2014/main" id="{385F8C83-39BD-4F49-ADA4-5EE5C8E2A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5600"/>
              <a:t>Scheduling</a:t>
            </a:r>
            <a:endParaRPr lang="en-US" altLang="en-US"/>
          </a:p>
        </p:txBody>
      </p:sp>
      <p:sp>
        <p:nvSpPr>
          <p:cNvPr id="673797" name="Rectangle 5">
            <a:extLst>
              <a:ext uri="{FF2B5EF4-FFF2-40B4-BE49-F238E27FC236}">
                <a16:creationId xmlns:a16="http://schemas.microsoft.com/office/drawing/2014/main" id="{E57B9DEF-6439-F44D-A596-36D3C55DA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Specifies when</a:t>
            </a:r>
          </a:p>
          <a:p>
            <a:pPr marL="971550" lvl="1" indent="-285750" defTabSz="914400"/>
            <a:r>
              <a:rPr lang="en-US" altLang="en-US"/>
              <a:t>labor</a:t>
            </a:r>
          </a:p>
          <a:p>
            <a:pPr marL="971550" lvl="1" indent="-285750" defTabSz="914400"/>
            <a:r>
              <a:rPr lang="en-US" altLang="en-US"/>
              <a:t>equipment</a:t>
            </a:r>
          </a:p>
          <a:p>
            <a:pPr marL="971550" lvl="1" indent="-285750" defTabSz="914400"/>
            <a:r>
              <a:rPr lang="en-US" altLang="en-US"/>
              <a:t>facilities</a:t>
            </a:r>
          </a:p>
          <a:p>
            <a:pPr marL="971550" lvl="1" indent="-285750" defTabSz="914400"/>
            <a:r>
              <a:rPr lang="en-US" altLang="en-US"/>
              <a:t>are needed to produce a product or provide a </a:t>
            </a:r>
          </a:p>
          <a:p>
            <a:pPr marL="971550" lvl="1" indent="-285750" defTabSz="914400"/>
            <a:r>
              <a:rPr lang="en-US" altLang="en-US"/>
              <a:t>service</a:t>
            </a:r>
          </a:p>
          <a:p>
            <a:pPr marL="971550" lvl="1" indent="-285750" defTabSz="914400"/>
            <a:r>
              <a:rPr lang="en-US" altLang="en-US"/>
              <a:t>Last stage of planning before production occurs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4" name="Rectangle 4">
            <a:extLst>
              <a:ext uri="{FF2B5EF4-FFF2-40B4-BE49-F238E27FC236}">
                <a16:creationId xmlns:a16="http://schemas.microsoft.com/office/drawing/2014/main" id="{728DF605-BF65-E940-9381-7C330CEB9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Scheduling Function By </a:t>
            </a:r>
            <a:br>
              <a:rPr lang="en-US" altLang="en-US" sz="4200"/>
            </a:br>
            <a:r>
              <a:rPr lang="en-US" altLang="en-US" sz="4200"/>
              <a:t>Process Type</a:t>
            </a:r>
            <a:endParaRPr lang="en-US" altLang="en-US"/>
          </a:p>
        </p:txBody>
      </p:sp>
      <p:sp>
        <p:nvSpPr>
          <p:cNvPr id="675845" name="Rectangle 5">
            <a:extLst>
              <a:ext uri="{FF2B5EF4-FFF2-40B4-BE49-F238E27FC236}">
                <a16:creationId xmlns:a16="http://schemas.microsoft.com/office/drawing/2014/main" id="{D4A9857B-0B69-8949-AB89-F31505A2B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Process Industry</a:t>
            </a:r>
          </a:p>
          <a:p>
            <a:pPr marL="971550" lvl="1" indent="-285750" defTabSz="914400"/>
            <a:r>
              <a:rPr lang="en-US" altLang="en-US"/>
              <a:t>linear programming</a:t>
            </a:r>
          </a:p>
          <a:p>
            <a:pPr marL="971550" lvl="1" indent="-285750" defTabSz="914400"/>
            <a:r>
              <a:rPr lang="en-US" altLang="en-US"/>
              <a:t>EOQ with noninstantaneous replenishment</a:t>
            </a:r>
          </a:p>
          <a:p>
            <a:pPr marL="342900" indent="-342900" defTabSz="914400"/>
            <a:r>
              <a:rPr lang="en-US" altLang="en-US"/>
              <a:t>Mass Production</a:t>
            </a:r>
          </a:p>
          <a:p>
            <a:pPr marL="971550" lvl="1" indent="-285750" defTabSz="914400"/>
            <a:r>
              <a:rPr lang="en-US" altLang="en-US"/>
              <a:t>assembly line balancing</a:t>
            </a:r>
          </a:p>
          <a:p>
            <a:pPr marL="342900" indent="-342900" defTabSz="914400"/>
            <a:r>
              <a:rPr lang="en-US" altLang="en-US"/>
              <a:t>Project</a:t>
            </a:r>
          </a:p>
          <a:p>
            <a:pPr marL="971550" lvl="1" indent="-285750" defTabSz="914400"/>
            <a:r>
              <a:rPr lang="en-US" altLang="en-US"/>
              <a:t>project -scheduling techniques (PERT, CPM)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2" name="Rectangle 4">
            <a:extLst>
              <a:ext uri="{FF2B5EF4-FFF2-40B4-BE49-F238E27FC236}">
                <a16:creationId xmlns:a16="http://schemas.microsoft.com/office/drawing/2014/main" id="{F7A08705-D888-AD42-87C3-A72E2900AA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Scheduling Batch/Job Shop Operations</a:t>
            </a:r>
            <a:endParaRPr lang="en-US" altLang="en-US"/>
          </a:p>
        </p:txBody>
      </p:sp>
      <p:sp>
        <p:nvSpPr>
          <p:cNvPr id="677893" name="Rectangle 5">
            <a:extLst>
              <a:ext uri="{FF2B5EF4-FFF2-40B4-BE49-F238E27FC236}">
                <a16:creationId xmlns:a16="http://schemas.microsoft.com/office/drawing/2014/main" id="{ADF365E7-17BA-C04D-A295-37B062B9F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515350" cy="3889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Batch Production</a:t>
            </a:r>
          </a:p>
          <a:p>
            <a:pPr marL="971550" lvl="1" indent="-285750" defTabSz="914400"/>
            <a:r>
              <a:rPr lang="en-US" altLang="en-US" sz="2400"/>
              <a:t>many planning steps</a:t>
            </a:r>
          </a:p>
          <a:p>
            <a:pPr marL="1314450" lvl="2" indent="-228600" defTabSz="914400"/>
            <a:r>
              <a:rPr lang="en-US" altLang="en-US" sz="2100"/>
              <a:t>aggregate planning</a:t>
            </a:r>
          </a:p>
          <a:p>
            <a:pPr marL="1314450" lvl="2" indent="-228600" defTabSz="914400"/>
            <a:r>
              <a:rPr lang="en-US" altLang="en-US" sz="2100"/>
              <a:t>master scheduling</a:t>
            </a:r>
          </a:p>
          <a:p>
            <a:pPr marL="1314450" lvl="2" indent="-228600" defTabSz="914400"/>
            <a:r>
              <a:rPr lang="en-US" altLang="en-US" sz="2100"/>
              <a:t>material requirements planning (MRP)</a:t>
            </a:r>
          </a:p>
          <a:p>
            <a:pPr marL="1314450" lvl="2" indent="-228600" defTabSz="914400"/>
            <a:r>
              <a:rPr lang="en-US" altLang="en-US" sz="2100"/>
              <a:t>capacity requirements planning (CRP)</a:t>
            </a:r>
          </a:p>
          <a:p>
            <a:pPr marL="342900" indent="-342900" defTabSz="914400"/>
            <a:r>
              <a:rPr lang="en-US" altLang="en-US" sz="2800"/>
              <a:t>Scheduling determines</a:t>
            </a:r>
          </a:p>
          <a:p>
            <a:pPr marL="971550" lvl="1" indent="-285750" defTabSz="914400"/>
            <a:r>
              <a:rPr lang="en-US" altLang="en-US" sz="2400"/>
              <a:t>machine/worker/job assignments</a:t>
            </a:r>
          </a:p>
          <a:p>
            <a:pPr marL="971550" lvl="1" indent="-285750" defTabSz="914400"/>
            <a:r>
              <a:rPr lang="en-US" altLang="en-US" sz="2400"/>
              <a:t>resource/requirement matchings</a:t>
            </a:r>
          </a:p>
          <a:p>
            <a:pPr marL="342900" indent="-342900" defTabSz="914400"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40" name="Rectangle 4">
            <a:extLst>
              <a:ext uri="{FF2B5EF4-FFF2-40B4-BE49-F238E27FC236}">
                <a16:creationId xmlns:a16="http://schemas.microsoft.com/office/drawing/2014/main" id="{48E63332-431C-D845-B0A3-AC1424FDF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Difficulties Of Job Shop Scheduling</a:t>
            </a:r>
            <a:endParaRPr lang="en-US" altLang="en-US"/>
          </a:p>
        </p:txBody>
      </p:sp>
      <p:sp>
        <p:nvSpPr>
          <p:cNvPr id="679941" name="Rectangle 5">
            <a:extLst>
              <a:ext uri="{FF2B5EF4-FFF2-40B4-BE49-F238E27FC236}">
                <a16:creationId xmlns:a16="http://schemas.microsoft.com/office/drawing/2014/main" id="{40C35327-8DA2-784E-95AC-55640CF42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Variety of jobs (customers) processed</a:t>
            </a:r>
          </a:p>
          <a:p>
            <a:pPr marL="342900" indent="-342900" defTabSz="914400"/>
            <a:r>
              <a:rPr lang="en-US" altLang="en-US"/>
              <a:t>Distinctive routing and processing requirements of each job/customer</a:t>
            </a:r>
          </a:p>
          <a:p>
            <a:pPr marL="342900" indent="-342900" defTabSz="914400"/>
            <a:r>
              <a:rPr lang="en-US" altLang="en-US"/>
              <a:t>Number of different orders in the facility at any one time</a:t>
            </a:r>
          </a:p>
          <a:p>
            <a:pPr marL="342900" indent="-342900" defTabSz="914400"/>
            <a:r>
              <a:rPr lang="en-US" altLang="en-US"/>
              <a:t>Competition for common resources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8" name="Rectangle 4">
            <a:extLst>
              <a:ext uri="{FF2B5EF4-FFF2-40B4-BE49-F238E27FC236}">
                <a16:creationId xmlns:a16="http://schemas.microsoft.com/office/drawing/2014/main" id="{2B4E3D03-D97D-C844-8693-A8D703B07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This Variety Necessitates</a:t>
            </a:r>
          </a:p>
        </p:txBody>
      </p:sp>
      <p:sp>
        <p:nvSpPr>
          <p:cNvPr id="681989" name="Rectangle 5">
            <a:extLst>
              <a:ext uri="{FF2B5EF4-FFF2-40B4-BE49-F238E27FC236}">
                <a16:creationId xmlns:a16="http://schemas.microsoft.com/office/drawing/2014/main" id="{35D27931-EC65-C14D-89FF-8FE592537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Planning for the production of each job as it arrives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Scheduling its use of limited resources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Monitoring its progress through the system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>
            <a:extLst>
              <a:ext uri="{FF2B5EF4-FFF2-40B4-BE49-F238E27FC236}">
                <a16:creationId xmlns:a16="http://schemas.microsoft.com/office/drawing/2014/main" id="{B623E388-3C34-E449-85A3-7A747DC38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Objectives in Scheduling</a:t>
            </a:r>
          </a:p>
        </p:txBody>
      </p:sp>
      <p:sp>
        <p:nvSpPr>
          <p:cNvPr id="684037" name="Rectangle 5">
            <a:extLst>
              <a:ext uri="{FF2B5EF4-FFF2-40B4-BE49-F238E27FC236}">
                <a16:creationId xmlns:a16="http://schemas.microsoft.com/office/drawing/2014/main" id="{9A9DF858-BEB1-B14B-9718-5FC73D18ADE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2057400"/>
            <a:ext cx="8280400" cy="38100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400"/>
              <a:t>Meet customer due dates</a:t>
            </a:r>
          </a:p>
          <a:p>
            <a:pPr marL="342900" indent="-342900" defTabSz="914400"/>
            <a:r>
              <a:rPr lang="en-US" altLang="en-US" sz="2400"/>
              <a:t>Minimize job lateness</a:t>
            </a:r>
          </a:p>
          <a:p>
            <a:pPr marL="342900" indent="-342900" defTabSz="914400"/>
            <a:r>
              <a:rPr lang="en-US" altLang="en-US" sz="2400"/>
              <a:t>Minimize response time</a:t>
            </a:r>
          </a:p>
          <a:p>
            <a:pPr marL="342900" indent="-342900" defTabSz="914400"/>
            <a:r>
              <a:rPr lang="en-US" altLang="en-US" sz="2400"/>
              <a:t>Minimize completion time</a:t>
            </a:r>
          </a:p>
          <a:p>
            <a:pPr marL="342900" indent="-342900" defTabSz="914400"/>
            <a:r>
              <a:rPr lang="en-US" altLang="en-US" sz="2400"/>
              <a:t>Minimize time in the system</a:t>
            </a:r>
          </a:p>
          <a:p>
            <a:pPr marL="342900" indent="-342900" defTabSz="914400"/>
            <a:r>
              <a:rPr lang="en-US" altLang="en-US" sz="2400"/>
              <a:t>Minimize overtime</a:t>
            </a:r>
          </a:p>
          <a:p>
            <a:pPr marL="342900" indent="-342900" defTabSz="914400"/>
            <a:r>
              <a:rPr lang="en-US" altLang="en-US" sz="2400"/>
              <a:t>Maximize machine or labor utilization</a:t>
            </a:r>
          </a:p>
          <a:p>
            <a:pPr marL="342900" indent="-342900" defTabSz="914400"/>
            <a:r>
              <a:rPr lang="en-US" altLang="en-US" sz="2400"/>
              <a:t>Minimize work-in-process inventory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4" name="Rectangle 4">
            <a:extLst>
              <a:ext uri="{FF2B5EF4-FFF2-40B4-BE49-F238E27FC236}">
                <a16:creationId xmlns:a16="http://schemas.microsoft.com/office/drawing/2014/main" id="{2343DC75-322F-104B-A063-17C507295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Responsibilities of Production Control Department</a:t>
            </a:r>
            <a:endParaRPr lang="en-US" altLang="en-US"/>
          </a:p>
        </p:txBody>
      </p:sp>
      <p:sp>
        <p:nvSpPr>
          <p:cNvPr id="686085" name="Rectangle 5">
            <a:extLst>
              <a:ext uri="{FF2B5EF4-FFF2-40B4-BE49-F238E27FC236}">
                <a16:creationId xmlns:a16="http://schemas.microsoft.com/office/drawing/2014/main" id="{6A8825DC-45FC-5D49-9713-9C2A6E662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Loading - Check availability of material,         machines &amp; labor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2. Sequencing - Release work orders to shop &amp; issue dispatch lists for individual machines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3. Monitoring - Maintain progress reports on each job until it is complete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2" name="Rectangle 4">
            <a:extLst>
              <a:ext uri="{FF2B5EF4-FFF2-40B4-BE49-F238E27FC236}">
                <a16:creationId xmlns:a16="http://schemas.microsoft.com/office/drawing/2014/main" id="{B6701D77-A678-9C4D-93A4-A45F744C0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Loading</a:t>
            </a:r>
          </a:p>
        </p:txBody>
      </p:sp>
      <p:sp>
        <p:nvSpPr>
          <p:cNvPr id="688133" name="Rectangle 5">
            <a:extLst>
              <a:ext uri="{FF2B5EF4-FFF2-40B4-BE49-F238E27FC236}">
                <a16:creationId xmlns:a16="http://schemas.microsoft.com/office/drawing/2014/main" id="{E53C606C-0B54-4D4F-B8C1-7DC34642D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57400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Allocate work to machines (resources)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Perform work on most efficient resources	</a:t>
            </a:r>
          </a:p>
          <a:p>
            <a:pPr marL="342900" indent="-342900" defTabSz="914400">
              <a:spcBef>
                <a:spcPct val="75000"/>
              </a:spcBef>
            </a:pPr>
            <a:r>
              <a:rPr lang="en-US" altLang="en-US"/>
              <a:t>Use assignment method of linear programming to determine allocation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1183</TotalTime>
  <Pages>12</Pages>
  <Words>775</Words>
  <Application>Microsoft Macintosh PowerPoint</Application>
  <PresentationFormat>A4 Paper (210x297 mm)</PresentationFormat>
  <Paragraphs>164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Monotype Sorts</vt:lpstr>
      <vt:lpstr>Times</vt:lpstr>
      <vt:lpstr>Times New Roman</vt:lpstr>
      <vt:lpstr>untitled 2</vt:lpstr>
      <vt:lpstr>Inputs and Outputs to Aggregate Production Planning</vt:lpstr>
      <vt:lpstr>Scheduling</vt:lpstr>
      <vt:lpstr>Scheduling Function By  Process Type</vt:lpstr>
      <vt:lpstr>Scheduling Batch/Job Shop Operations</vt:lpstr>
      <vt:lpstr>Difficulties Of Job Shop Scheduling</vt:lpstr>
      <vt:lpstr>This Variety Necessitates</vt:lpstr>
      <vt:lpstr>Objectives in Scheduling</vt:lpstr>
      <vt:lpstr>Responsibilities of Production Control Department</vt:lpstr>
      <vt:lpstr>Loading</vt:lpstr>
      <vt:lpstr>Sequencing</vt:lpstr>
      <vt:lpstr>Sequencing Rules</vt:lpstr>
      <vt:lpstr>Guidelines for Selecting a Sequencing Rule</vt:lpstr>
      <vt:lpstr>Monitoring</vt:lpstr>
      <vt:lpstr>Gantt Chart</vt:lpstr>
      <vt:lpstr>Gantt Chart Solution</vt:lpstr>
      <vt:lpstr>Employee Scheduling</vt:lpstr>
      <vt:lpstr>Sequencing Jobs Through Two Serial Process</vt:lpstr>
      <vt:lpstr>Johnson’s Rule Example</vt:lpstr>
      <vt:lpstr>Sequencing Jobs Through Many Machines / Processes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567</cp:revision>
  <cp:lastPrinted>1998-03-03T16:13:53Z</cp:lastPrinted>
  <dcterms:created xsi:type="dcterms:W3CDTF">1997-08-18T14:58:50Z</dcterms:created>
  <dcterms:modified xsi:type="dcterms:W3CDTF">2024-06-11T16:16:36Z</dcterms:modified>
</cp:coreProperties>
</file>