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494" r:id="rId2"/>
    <p:sldId id="551" r:id="rId3"/>
    <p:sldId id="552" r:id="rId4"/>
    <p:sldId id="553" r:id="rId5"/>
    <p:sldId id="554" r:id="rId6"/>
    <p:sldId id="555" r:id="rId7"/>
    <p:sldId id="557" r:id="rId8"/>
    <p:sldId id="558" r:id="rId9"/>
    <p:sldId id="559" r:id="rId10"/>
    <p:sldId id="560" r:id="rId11"/>
    <p:sldId id="562" r:id="rId12"/>
    <p:sldId id="563" r:id="rId13"/>
    <p:sldId id="564" r:id="rId14"/>
    <p:sldId id="565" r:id="rId15"/>
    <p:sldId id="566" r:id="rId16"/>
    <p:sldId id="567" r:id="rId17"/>
    <p:sldId id="593" r:id="rId18"/>
    <p:sldId id="594" r:id="rId19"/>
    <p:sldId id="595" r:id="rId20"/>
    <p:sldId id="586" r:id="rId21"/>
    <p:sldId id="587" r:id="rId22"/>
    <p:sldId id="574" r:id="rId23"/>
    <p:sldId id="588" r:id="rId24"/>
    <p:sldId id="589" r:id="rId25"/>
    <p:sldId id="590" r:id="rId26"/>
    <p:sldId id="591" r:id="rId27"/>
    <p:sldId id="592" r:id="rId28"/>
    <p:sldId id="509" r:id="rId29"/>
    <p:sldId id="556" r:id="rId30"/>
    <p:sldId id="561" r:id="rId31"/>
    <p:sldId id="577" r:id="rId32"/>
    <p:sldId id="578" r:id="rId33"/>
    <p:sldId id="579" r:id="rId34"/>
    <p:sldId id="580" r:id="rId35"/>
    <p:sldId id="581" r:id="rId36"/>
    <p:sldId id="582" r:id="rId37"/>
    <p:sldId id="583" r:id="rId38"/>
    <p:sldId id="584" r:id="rId39"/>
    <p:sldId id="585" r:id="rId40"/>
    <p:sldId id="575" r:id="rId41"/>
    <p:sldId id="576" r:id="rId42"/>
    <p:sldId id="568" r:id="rId43"/>
    <p:sldId id="569" r:id="rId44"/>
    <p:sldId id="570" r:id="rId45"/>
    <p:sldId id="571" r:id="rId46"/>
  </p:sldIdLst>
  <p:sldSz cx="9906000" cy="6858000" type="A4"/>
  <p:notesSz cx="4267200" cy="579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41"/>
  </p:normalViewPr>
  <p:slideViewPr>
    <p:cSldViewPr>
      <p:cViewPr varScale="1">
        <p:scale>
          <a:sx n="112" d="100"/>
          <a:sy n="112" d="100"/>
        </p:scale>
        <p:origin x="392" y="18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5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2.png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C73AEF70-C3D8-9344-B87D-2BC39D76FDD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69913" y="2749550"/>
            <a:ext cx="3127375" cy="260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5562" tIns="26987" rIns="55562" bIns="269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F01A1217-A5C2-654A-A85A-3B8E55016F0B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711200" y="534988"/>
            <a:ext cx="2844800" cy="19700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1pPr>
    <a:lvl2pPr marL="273050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2pPr>
    <a:lvl3pPr marL="544513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3pPr>
    <a:lvl4pPr marL="817563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4pPr>
    <a:lvl5pPr marL="1085850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>
            <a:extLst>
              <a:ext uri="{FF2B5EF4-FFF2-40B4-BE49-F238E27FC236}">
                <a16:creationId xmlns:a16="http://schemas.microsoft.com/office/drawing/2014/main" id="{47800154-F87B-B14A-8035-9CBF66E16C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5122" name="Rectangle 3">
            <a:extLst>
              <a:ext uri="{FF2B5EF4-FFF2-40B4-BE49-F238E27FC236}">
                <a16:creationId xmlns:a16="http://schemas.microsoft.com/office/drawing/2014/main" id="{2110E6E3-186E-7648-95D8-72E179D4D31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>
            <a:extLst>
              <a:ext uri="{FF2B5EF4-FFF2-40B4-BE49-F238E27FC236}">
                <a16:creationId xmlns:a16="http://schemas.microsoft.com/office/drawing/2014/main" id="{EC219F1E-A8D0-8149-BFF4-892A887FBB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23554" name="Rectangle 3">
            <a:extLst>
              <a:ext uri="{FF2B5EF4-FFF2-40B4-BE49-F238E27FC236}">
                <a16:creationId xmlns:a16="http://schemas.microsoft.com/office/drawing/2014/main" id="{CB88AECB-A624-0F4D-90E7-72DBDA2A28B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>
            <a:extLst>
              <a:ext uri="{FF2B5EF4-FFF2-40B4-BE49-F238E27FC236}">
                <a16:creationId xmlns:a16="http://schemas.microsoft.com/office/drawing/2014/main" id="{988F61E9-2060-2245-8B9B-03D259B3B6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25602" name="Rectangle 3">
            <a:extLst>
              <a:ext uri="{FF2B5EF4-FFF2-40B4-BE49-F238E27FC236}">
                <a16:creationId xmlns:a16="http://schemas.microsoft.com/office/drawing/2014/main" id="{2B028E14-DCD8-6E46-B1F8-DDD685ECE13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>
            <a:extLst>
              <a:ext uri="{FF2B5EF4-FFF2-40B4-BE49-F238E27FC236}">
                <a16:creationId xmlns:a16="http://schemas.microsoft.com/office/drawing/2014/main" id="{3B1DC297-7911-DC44-BDA0-907AC810C9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27650" name="Rectangle 3">
            <a:extLst>
              <a:ext uri="{FF2B5EF4-FFF2-40B4-BE49-F238E27FC236}">
                <a16:creationId xmlns:a16="http://schemas.microsoft.com/office/drawing/2014/main" id="{099353C5-4E34-9B4A-95A2-B90DF6C7FBC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>
            <a:extLst>
              <a:ext uri="{FF2B5EF4-FFF2-40B4-BE49-F238E27FC236}">
                <a16:creationId xmlns:a16="http://schemas.microsoft.com/office/drawing/2014/main" id="{46DBB653-543D-9542-8933-BF7BB2B3ED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29698" name="Rectangle 3">
            <a:extLst>
              <a:ext uri="{FF2B5EF4-FFF2-40B4-BE49-F238E27FC236}">
                <a16:creationId xmlns:a16="http://schemas.microsoft.com/office/drawing/2014/main" id="{C0C14FB4-23CD-5343-89EB-DC35CEE602D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>
            <a:extLst>
              <a:ext uri="{FF2B5EF4-FFF2-40B4-BE49-F238E27FC236}">
                <a16:creationId xmlns:a16="http://schemas.microsoft.com/office/drawing/2014/main" id="{A7B0A601-FA1B-0D4B-A00F-2577604364C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  <p:sp>
        <p:nvSpPr>
          <p:cNvPr id="31746" name="Rectangle 3">
            <a:extLst>
              <a:ext uri="{FF2B5EF4-FFF2-40B4-BE49-F238E27FC236}">
                <a16:creationId xmlns:a16="http://schemas.microsoft.com/office/drawing/2014/main" id="{E84FF014-FE88-F546-9714-D37FE9D518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>
            <a:extLst>
              <a:ext uri="{FF2B5EF4-FFF2-40B4-BE49-F238E27FC236}">
                <a16:creationId xmlns:a16="http://schemas.microsoft.com/office/drawing/2014/main" id="{C68AA49C-E012-BB4C-B93C-DE8F21360D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33794" name="Rectangle 3">
            <a:extLst>
              <a:ext uri="{FF2B5EF4-FFF2-40B4-BE49-F238E27FC236}">
                <a16:creationId xmlns:a16="http://schemas.microsoft.com/office/drawing/2014/main" id="{5DD1A16B-A6DB-C142-AA27-58CF2CEB078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>
            <a:extLst>
              <a:ext uri="{FF2B5EF4-FFF2-40B4-BE49-F238E27FC236}">
                <a16:creationId xmlns:a16="http://schemas.microsoft.com/office/drawing/2014/main" id="{13D0891F-0810-4A4D-89CD-017FB35DE5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35842" name="Rectangle 3">
            <a:extLst>
              <a:ext uri="{FF2B5EF4-FFF2-40B4-BE49-F238E27FC236}">
                <a16:creationId xmlns:a16="http://schemas.microsoft.com/office/drawing/2014/main" id="{FA9D46CA-79E8-644E-82FA-77C3640D008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>
            <a:extLst>
              <a:ext uri="{FF2B5EF4-FFF2-40B4-BE49-F238E27FC236}">
                <a16:creationId xmlns:a16="http://schemas.microsoft.com/office/drawing/2014/main" id="{06273AF0-2AF1-E643-9FED-3C04110081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37890" name="Rectangle 3">
            <a:extLst>
              <a:ext uri="{FF2B5EF4-FFF2-40B4-BE49-F238E27FC236}">
                <a16:creationId xmlns:a16="http://schemas.microsoft.com/office/drawing/2014/main" id="{09E1D359-4233-354B-8F31-0E0CBE1C0B6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>
            <a:extLst>
              <a:ext uri="{FF2B5EF4-FFF2-40B4-BE49-F238E27FC236}">
                <a16:creationId xmlns:a16="http://schemas.microsoft.com/office/drawing/2014/main" id="{B888FDAD-1FF2-BD4D-8A13-BA6A597A53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39938" name="Rectangle 3">
            <a:extLst>
              <a:ext uri="{FF2B5EF4-FFF2-40B4-BE49-F238E27FC236}">
                <a16:creationId xmlns:a16="http://schemas.microsoft.com/office/drawing/2014/main" id="{F1F76625-5BC7-7743-B91C-FA827DC949E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>
            <a:extLst>
              <a:ext uri="{FF2B5EF4-FFF2-40B4-BE49-F238E27FC236}">
                <a16:creationId xmlns:a16="http://schemas.microsoft.com/office/drawing/2014/main" id="{B8E7E22A-0DA2-264C-B88C-8DB7235EF1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41986" name="Rectangle 3">
            <a:extLst>
              <a:ext uri="{FF2B5EF4-FFF2-40B4-BE49-F238E27FC236}">
                <a16:creationId xmlns:a16="http://schemas.microsoft.com/office/drawing/2014/main" id="{26AAEC2A-35F6-0044-AEB0-91E00688067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>
            <a:extLst>
              <a:ext uri="{FF2B5EF4-FFF2-40B4-BE49-F238E27FC236}">
                <a16:creationId xmlns:a16="http://schemas.microsoft.com/office/drawing/2014/main" id="{954A9A58-B1FF-6F42-B084-381F068759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7170" name="Rectangle 3">
            <a:extLst>
              <a:ext uri="{FF2B5EF4-FFF2-40B4-BE49-F238E27FC236}">
                <a16:creationId xmlns:a16="http://schemas.microsoft.com/office/drawing/2014/main" id="{71BB4E9D-DC29-CC47-B6DD-515DDF5742C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>
            <a:extLst>
              <a:ext uri="{FF2B5EF4-FFF2-40B4-BE49-F238E27FC236}">
                <a16:creationId xmlns:a16="http://schemas.microsoft.com/office/drawing/2014/main" id="{32E39915-9EAE-AC41-A39B-3FAC7A88B1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44034" name="Rectangle 3">
            <a:extLst>
              <a:ext uri="{FF2B5EF4-FFF2-40B4-BE49-F238E27FC236}">
                <a16:creationId xmlns:a16="http://schemas.microsoft.com/office/drawing/2014/main" id="{EF1A456B-95E9-1744-B9E9-F03989D2822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>
            <a:extLst>
              <a:ext uri="{FF2B5EF4-FFF2-40B4-BE49-F238E27FC236}">
                <a16:creationId xmlns:a16="http://schemas.microsoft.com/office/drawing/2014/main" id="{0AD6C0AA-F542-8346-84B8-E9FD4B3FAD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46082" name="Rectangle 3">
            <a:extLst>
              <a:ext uri="{FF2B5EF4-FFF2-40B4-BE49-F238E27FC236}">
                <a16:creationId xmlns:a16="http://schemas.microsoft.com/office/drawing/2014/main" id="{45F69D16-74FA-4C4B-8C51-42649281505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>
            <a:extLst>
              <a:ext uri="{FF2B5EF4-FFF2-40B4-BE49-F238E27FC236}">
                <a16:creationId xmlns:a16="http://schemas.microsoft.com/office/drawing/2014/main" id="{F5B8FA83-42C1-6B47-A56E-87F65AEA0E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48130" name="Rectangle 3">
            <a:extLst>
              <a:ext uri="{FF2B5EF4-FFF2-40B4-BE49-F238E27FC236}">
                <a16:creationId xmlns:a16="http://schemas.microsoft.com/office/drawing/2014/main" id="{7D771A1B-E7B3-8B40-8ED8-F59FA40C12F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>
            <a:extLst>
              <a:ext uri="{FF2B5EF4-FFF2-40B4-BE49-F238E27FC236}">
                <a16:creationId xmlns:a16="http://schemas.microsoft.com/office/drawing/2014/main" id="{F35354F7-E6B3-DD4B-A39D-2F534E76A5C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  <p:sp>
        <p:nvSpPr>
          <p:cNvPr id="50178" name="Rectangle 3">
            <a:extLst>
              <a:ext uri="{FF2B5EF4-FFF2-40B4-BE49-F238E27FC236}">
                <a16:creationId xmlns:a16="http://schemas.microsoft.com/office/drawing/2014/main" id="{AE6E89EA-664D-234E-A8C2-EBDD86454F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>
            <a:extLst>
              <a:ext uri="{FF2B5EF4-FFF2-40B4-BE49-F238E27FC236}">
                <a16:creationId xmlns:a16="http://schemas.microsoft.com/office/drawing/2014/main" id="{34676C1D-7670-6B42-B6DC-5E052E4F264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  <p:sp>
        <p:nvSpPr>
          <p:cNvPr id="52226" name="Rectangle 3">
            <a:extLst>
              <a:ext uri="{FF2B5EF4-FFF2-40B4-BE49-F238E27FC236}">
                <a16:creationId xmlns:a16="http://schemas.microsoft.com/office/drawing/2014/main" id="{9F453448-029F-DA44-B322-DB205230F9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>
            <a:extLst>
              <a:ext uri="{FF2B5EF4-FFF2-40B4-BE49-F238E27FC236}">
                <a16:creationId xmlns:a16="http://schemas.microsoft.com/office/drawing/2014/main" id="{277C6328-5D28-BB46-A27B-3EB84499E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54274" name="Rectangle 3">
            <a:extLst>
              <a:ext uri="{FF2B5EF4-FFF2-40B4-BE49-F238E27FC236}">
                <a16:creationId xmlns:a16="http://schemas.microsoft.com/office/drawing/2014/main" id="{E5011EC8-4C9A-B440-9186-F9520E7E294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>
            <a:extLst>
              <a:ext uri="{FF2B5EF4-FFF2-40B4-BE49-F238E27FC236}">
                <a16:creationId xmlns:a16="http://schemas.microsoft.com/office/drawing/2014/main" id="{CA1066CE-42B4-3D4A-8C3F-6E7C39DFD6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56322" name="Rectangle 3">
            <a:extLst>
              <a:ext uri="{FF2B5EF4-FFF2-40B4-BE49-F238E27FC236}">
                <a16:creationId xmlns:a16="http://schemas.microsoft.com/office/drawing/2014/main" id="{8C0E6277-C997-0442-B4B1-240033062F1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>
            <a:extLst>
              <a:ext uri="{FF2B5EF4-FFF2-40B4-BE49-F238E27FC236}">
                <a16:creationId xmlns:a16="http://schemas.microsoft.com/office/drawing/2014/main" id="{C7BC01CD-E633-0F4F-B0C8-1904CB7D4C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58370" name="Rectangle 3">
            <a:extLst>
              <a:ext uri="{FF2B5EF4-FFF2-40B4-BE49-F238E27FC236}">
                <a16:creationId xmlns:a16="http://schemas.microsoft.com/office/drawing/2014/main" id="{EC19A4B0-2B4F-A743-A2CC-63EB8F58D8E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>
            <a:extLst>
              <a:ext uri="{FF2B5EF4-FFF2-40B4-BE49-F238E27FC236}">
                <a16:creationId xmlns:a16="http://schemas.microsoft.com/office/drawing/2014/main" id="{AA12BB7D-2D8E-6E45-A27C-198DB68497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60418" name="Rectangle 3">
            <a:extLst>
              <a:ext uri="{FF2B5EF4-FFF2-40B4-BE49-F238E27FC236}">
                <a16:creationId xmlns:a16="http://schemas.microsoft.com/office/drawing/2014/main" id="{550E9E8B-5ABC-9246-A831-09775452C9E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>
            <a:extLst>
              <a:ext uri="{FF2B5EF4-FFF2-40B4-BE49-F238E27FC236}">
                <a16:creationId xmlns:a16="http://schemas.microsoft.com/office/drawing/2014/main" id="{FF1A1CD1-E6E7-AA49-941A-78E0C0952AD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  <p:sp>
        <p:nvSpPr>
          <p:cNvPr id="62466" name="Rectangle 3">
            <a:extLst>
              <a:ext uri="{FF2B5EF4-FFF2-40B4-BE49-F238E27FC236}">
                <a16:creationId xmlns:a16="http://schemas.microsoft.com/office/drawing/2014/main" id="{B13BF3B7-C913-E44E-9318-84E706188D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>
            <a:extLst>
              <a:ext uri="{FF2B5EF4-FFF2-40B4-BE49-F238E27FC236}">
                <a16:creationId xmlns:a16="http://schemas.microsoft.com/office/drawing/2014/main" id="{1111CE4C-4E45-6544-BB8E-6577D916B1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9218" name="Rectangle 3">
            <a:extLst>
              <a:ext uri="{FF2B5EF4-FFF2-40B4-BE49-F238E27FC236}">
                <a16:creationId xmlns:a16="http://schemas.microsoft.com/office/drawing/2014/main" id="{11341C82-8F84-A243-A4E4-9940D4A704A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>
            <a:extLst>
              <a:ext uri="{FF2B5EF4-FFF2-40B4-BE49-F238E27FC236}">
                <a16:creationId xmlns:a16="http://schemas.microsoft.com/office/drawing/2014/main" id="{91F2A0A3-34D2-1C46-9ADF-252C54F5AAC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  <p:sp>
        <p:nvSpPr>
          <p:cNvPr id="64514" name="Rectangle 3">
            <a:extLst>
              <a:ext uri="{FF2B5EF4-FFF2-40B4-BE49-F238E27FC236}">
                <a16:creationId xmlns:a16="http://schemas.microsoft.com/office/drawing/2014/main" id="{860F33DD-46A2-CF44-869D-4D1E9E253C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>
            <a:extLst>
              <a:ext uri="{FF2B5EF4-FFF2-40B4-BE49-F238E27FC236}">
                <a16:creationId xmlns:a16="http://schemas.microsoft.com/office/drawing/2014/main" id="{F9083914-B43E-AC4D-A301-8E339D5C8AB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  <p:sp>
        <p:nvSpPr>
          <p:cNvPr id="66562" name="Rectangle 3">
            <a:extLst>
              <a:ext uri="{FF2B5EF4-FFF2-40B4-BE49-F238E27FC236}">
                <a16:creationId xmlns:a16="http://schemas.microsoft.com/office/drawing/2014/main" id="{DEADC3FE-F86E-F243-89D9-6DA2B6B956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>
            <a:extLst>
              <a:ext uri="{FF2B5EF4-FFF2-40B4-BE49-F238E27FC236}">
                <a16:creationId xmlns:a16="http://schemas.microsoft.com/office/drawing/2014/main" id="{0DCEF9EF-B298-B14D-89A0-7B53D0BAAC0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  <p:sp>
        <p:nvSpPr>
          <p:cNvPr id="68610" name="Rectangle 3">
            <a:extLst>
              <a:ext uri="{FF2B5EF4-FFF2-40B4-BE49-F238E27FC236}">
                <a16:creationId xmlns:a16="http://schemas.microsoft.com/office/drawing/2014/main" id="{BFAA3911-4A6E-C045-9364-9E6EE0E77E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>
            <a:extLst>
              <a:ext uri="{FF2B5EF4-FFF2-40B4-BE49-F238E27FC236}">
                <a16:creationId xmlns:a16="http://schemas.microsoft.com/office/drawing/2014/main" id="{BC642450-9284-D648-92FB-3017E54CF7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70658" name="Rectangle 3">
            <a:extLst>
              <a:ext uri="{FF2B5EF4-FFF2-40B4-BE49-F238E27FC236}">
                <a16:creationId xmlns:a16="http://schemas.microsoft.com/office/drawing/2014/main" id="{88419E40-5B7C-3848-8079-78FDA6D7964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>
            <a:extLst>
              <a:ext uri="{FF2B5EF4-FFF2-40B4-BE49-F238E27FC236}">
                <a16:creationId xmlns:a16="http://schemas.microsoft.com/office/drawing/2014/main" id="{BE035882-A301-8240-B5E5-2164170E57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72706" name="Rectangle 3">
            <a:extLst>
              <a:ext uri="{FF2B5EF4-FFF2-40B4-BE49-F238E27FC236}">
                <a16:creationId xmlns:a16="http://schemas.microsoft.com/office/drawing/2014/main" id="{99C557AE-6235-704F-AA16-AB9F0C9FE15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>
            <a:extLst>
              <a:ext uri="{FF2B5EF4-FFF2-40B4-BE49-F238E27FC236}">
                <a16:creationId xmlns:a16="http://schemas.microsoft.com/office/drawing/2014/main" id="{370657DA-6AB6-3F4E-BA2A-A4ACE02074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74754" name="Rectangle 3">
            <a:extLst>
              <a:ext uri="{FF2B5EF4-FFF2-40B4-BE49-F238E27FC236}">
                <a16:creationId xmlns:a16="http://schemas.microsoft.com/office/drawing/2014/main" id="{569DBB09-29CB-6640-9380-5CAE1C20B1C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>
            <a:extLst>
              <a:ext uri="{FF2B5EF4-FFF2-40B4-BE49-F238E27FC236}">
                <a16:creationId xmlns:a16="http://schemas.microsoft.com/office/drawing/2014/main" id="{3E55A43D-CBBE-C044-BA10-7EC072E7AE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76802" name="Rectangle 3">
            <a:extLst>
              <a:ext uri="{FF2B5EF4-FFF2-40B4-BE49-F238E27FC236}">
                <a16:creationId xmlns:a16="http://schemas.microsoft.com/office/drawing/2014/main" id="{FF6094D8-7E55-EC41-8C63-85250F62B85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>
            <a:extLst>
              <a:ext uri="{FF2B5EF4-FFF2-40B4-BE49-F238E27FC236}">
                <a16:creationId xmlns:a16="http://schemas.microsoft.com/office/drawing/2014/main" id="{F4866EF4-68A0-4A4F-9CFC-F2EEBF6E12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78850" name="Rectangle 3">
            <a:extLst>
              <a:ext uri="{FF2B5EF4-FFF2-40B4-BE49-F238E27FC236}">
                <a16:creationId xmlns:a16="http://schemas.microsoft.com/office/drawing/2014/main" id="{28FC28B0-23CB-1C49-9AFA-1835D97F863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>
            <a:extLst>
              <a:ext uri="{FF2B5EF4-FFF2-40B4-BE49-F238E27FC236}">
                <a16:creationId xmlns:a16="http://schemas.microsoft.com/office/drawing/2014/main" id="{02D27861-71FF-2B46-B7BD-DA9BEBCD96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80898" name="Rectangle 3">
            <a:extLst>
              <a:ext uri="{FF2B5EF4-FFF2-40B4-BE49-F238E27FC236}">
                <a16:creationId xmlns:a16="http://schemas.microsoft.com/office/drawing/2014/main" id="{F5608D70-21DA-9946-B76B-8BD1D75B744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>
            <a:extLst>
              <a:ext uri="{FF2B5EF4-FFF2-40B4-BE49-F238E27FC236}">
                <a16:creationId xmlns:a16="http://schemas.microsoft.com/office/drawing/2014/main" id="{67533A03-E565-E14B-8FBB-0AE0C7F905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82946" name="Rectangle 3">
            <a:extLst>
              <a:ext uri="{FF2B5EF4-FFF2-40B4-BE49-F238E27FC236}">
                <a16:creationId xmlns:a16="http://schemas.microsoft.com/office/drawing/2014/main" id="{69001584-084B-1A41-89DA-F147561A95E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>
            <a:extLst>
              <a:ext uri="{FF2B5EF4-FFF2-40B4-BE49-F238E27FC236}">
                <a16:creationId xmlns:a16="http://schemas.microsoft.com/office/drawing/2014/main" id="{A657E0D2-0329-3E41-9A23-D258000A73B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  <p:sp>
        <p:nvSpPr>
          <p:cNvPr id="11266" name="Rectangle 3">
            <a:extLst>
              <a:ext uri="{FF2B5EF4-FFF2-40B4-BE49-F238E27FC236}">
                <a16:creationId xmlns:a16="http://schemas.microsoft.com/office/drawing/2014/main" id="{41CED2FE-2985-194F-AE66-8E6FFA68CC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>
            <a:extLst>
              <a:ext uri="{FF2B5EF4-FFF2-40B4-BE49-F238E27FC236}">
                <a16:creationId xmlns:a16="http://schemas.microsoft.com/office/drawing/2014/main" id="{FFB43BB4-0DF1-2C4A-B4F6-B8AC813A3F8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  <p:sp>
        <p:nvSpPr>
          <p:cNvPr id="84994" name="Rectangle 3">
            <a:extLst>
              <a:ext uri="{FF2B5EF4-FFF2-40B4-BE49-F238E27FC236}">
                <a16:creationId xmlns:a16="http://schemas.microsoft.com/office/drawing/2014/main" id="{96B5C2E1-39A4-8640-ACA6-5569A6C5AF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>
            <a:extLst>
              <a:ext uri="{FF2B5EF4-FFF2-40B4-BE49-F238E27FC236}">
                <a16:creationId xmlns:a16="http://schemas.microsoft.com/office/drawing/2014/main" id="{92A2A0CF-D110-A44F-B147-191BD41227D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  <p:sp>
        <p:nvSpPr>
          <p:cNvPr id="87042" name="Rectangle 3">
            <a:extLst>
              <a:ext uri="{FF2B5EF4-FFF2-40B4-BE49-F238E27FC236}">
                <a16:creationId xmlns:a16="http://schemas.microsoft.com/office/drawing/2014/main" id="{E32B8D4C-BAE2-CA40-9DFA-722C77A2D1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>
            <a:extLst>
              <a:ext uri="{FF2B5EF4-FFF2-40B4-BE49-F238E27FC236}">
                <a16:creationId xmlns:a16="http://schemas.microsoft.com/office/drawing/2014/main" id="{57E7D5B0-8435-1844-A064-0941CAF1A5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89090" name="Rectangle 3">
            <a:extLst>
              <a:ext uri="{FF2B5EF4-FFF2-40B4-BE49-F238E27FC236}">
                <a16:creationId xmlns:a16="http://schemas.microsoft.com/office/drawing/2014/main" id="{4A6D4C19-7EAB-114E-9DC5-A46130A6364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2">
            <a:extLst>
              <a:ext uri="{FF2B5EF4-FFF2-40B4-BE49-F238E27FC236}">
                <a16:creationId xmlns:a16="http://schemas.microsoft.com/office/drawing/2014/main" id="{A79F7BA1-86CC-054A-98EC-A15BFCA761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91138" name="Rectangle 3">
            <a:extLst>
              <a:ext uri="{FF2B5EF4-FFF2-40B4-BE49-F238E27FC236}">
                <a16:creationId xmlns:a16="http://schemas.microsoft.com/office/drawing/2014/main" id="{7C454E3B-8056-FB43-9CE2-13E6D6D7798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>
            <a:extLst>
              <a:ext uri="{FF2B5EF4-FFF2-40B4-BE49-F238E27FC236}">
                <a16:creationId xmlns:a16="http://schemas.microsoft.com/office/drawing/2014/main" id="{D54A53B9-04E7-594A-823A-E2A0E302FC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93186" name="Rectangle 3">
            <a:extLst>
              <a:ext uri="{FF2B5EF4-FFF2-40B4-BE49-F238E27FC236}">
                <a16:creationId xmlns:a16="http://schemas.microsoft.com/office/drawing/2014/main" id="{B9DF2DA3-B68E-0645-91AE-A8AFAC5F67B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2">
            <a:extLst>
              <a:ext uri="{FF2B5EF4-FFF2-40B4-BE49-F238E27FC236}">
                <a16:creationId xmlns:a16="http://schemas.microsoft.com/office/drawing/2014/main" id="{C758FA73-A826-D646-B87F-83D1202B27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95234" name="Rectangle 3">
            <a:extLst>
              <a:ext uri="{FF2B5EF4-FFF2-40B4-BE49-F238E27FC236}">
                <a16:creationId xmlns:a16="http://schemas.microsoft.com/office/drawing/2014/main" id="{C56093AE-8F77-E542-B32D-4B7AF4CE8BA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>
            <a:extLst>
              <a:ext uri="{FF2B5EF4-FFF2-40B4-BE49-F238E27FC236}">
                <a16:creationId xmlns:a16="http://schemas.microsoft.com/office/drawing/2014/main" id="{6CFD74B4-78ED-9747-BA04-57C6C1F2C0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13314" name="Rectangle 3">
            <a:extLst>
              <a:ext uri="{FF2B5EF4-FFF2-40B4-BE49-F238E27FC236}">
                <a16:creationId xmlns:a16="http://schemas.microsoft.com/office/drawing/2014/main" id="{BEA62E79-2CFB-2E42-A3F6-6B3F737F472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6F4DDE23-02A3-A34F-A62C-9132994A46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B03CC745-83DC-EC45-9068-4E2AC7DEC7E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7BF913D2-203B-EC4B-ADB8-27FCD65681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17410" name="Rectangle 3">
            <a:extLst>
              <a:ext uri="{FF2B5EF4-FFF2-40B4-BE49-F238E27FC236}">
                <a16:creationId xmlns:a16="http://schemas.microsoft.com/office/drawing/2014/main" id="{9A772208-B6EB-E247-98F9-14B841BE1B5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6315E79D-CA72-9147-8930-59C118A62D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19458" name="Rectangle 3">
            <a:extLst>
              <a:ext uri="{FF2B5EF4-FFF2-40B4-BE49-F238E27FC236}">
                <a16:creationId xmlns:a16="http://schemas.microsoft.com/office/drawing/2014/main" id="{F313B812-6662-9A42-9F7A-148D089AEF6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B6C7D734-3BAC-3B47-BEB7-E14DC84EDA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noFill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21506" name="Rectangle 3">
            <a:extLst>
              <a:ext uri="{FF2B5EF4-FFF2-40B4-BE49-F238E27FC236}">
                <a16:creationId xmlns:a16="http://schemas.microsoft.com/office/drawing/2014/main" id="{705FC3F2-A2A2-4141-8047-2E8EFE61361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0793D-8987-4345-8508-CBF8469329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9E4DF5-9876-B146-986E-B6C99F016B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76648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A944D-7F3A-2649-B8ED-EF0A245A7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352E04-FA0D-E54F-9D0F-EA460A14DF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81038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15E440-BB0F-DD46-99BE-F181DB706D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0250" y="585788"/>
            <a:ext cx="2130425" cy="57642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15C4D1-8F11-364B-980F-01D718A24A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585788"/>
            <a:ext cx="6242050" cy="57642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45738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363A3-9E46-DB47-BCFF-7B9C67F8B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92AB6-7D97-1643-BC4D-865433245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95584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0515D-8453-4D4E-BDC0-8EBDFFE05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EF7277-0933-6F44-9091-56DCB0DEE3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9177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3276B-A7F2-A042-BC00-B6D94D091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701E2F-45CF-BE45-8431-BB2E7018F6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5325" y="1978025"/>
            <a:ext cx="4181475" cy="4371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D1A184-A841-4F42-8970-76D3D53FEA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1978025"/>
            <a:ext cx="4181475" cy="4371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33171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FB6CF-75C2-F745-A6D0-0BDB12544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2BA3B7-78B0-AC4E-AF7E-72BFC64FDD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EB94F1-489E-0340-BF42-DAE68D448F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FD2671-69FB-AD47-AF2E-D7CEB86ABB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D942BA-DEBB-5844-8C40-51DF3F2B9C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29033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E6B63-1002-B04F-9522-111650B49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10506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558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D2890-EC9C-5B44-A5E5-7C200D85E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A88141-F494-844F-9D12-07EADD69E8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77E263-C991-A245-A376-79495A9FF8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3136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7CD49-2E6B-C744-B985-4F6441D9C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B931E5-619A-B544-B7D4-BABA4E885E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728912-7360-834C-896C-8C13F7F123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36138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6F103AD-4F4C-C546-A325-58AE63E35F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95325" y="1978025"/>
            <a:ext cx="8515350" cy="437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50" tIns="47625" rIns="95250" bIns="476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grpSp>
        <p:nvGrpSpPr>
          <p:cNvPr id="1027" name="Group 10">
            <a:extLst>
              <a:ext uri="{FF2B5EF4-FFF2-40B4-BE49-F238E27FC236}">
                <a16:creationId xmlns:a16="http://schemas.microsoft.com/office/drawing/2014/main" id="{3F95283A-5478-FF41-AB9D-3326A350A0CB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1033" name="Line 5">
              <a:extLst>
                <a:ext uri="{FF2B5EF4-FFF2-40B4-BE49-F238E27FC236}">
                  <a16:creationId xmlns:a16="http://schemas.microsoft.com/office/drawing/2014/main" id="{0623BB6D-7378-1F4F-9531-1E24A474A0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" name="Line 6">
              <a:extLst>
                <a:ext uri="{FF2B5EF4-FFF2-40B4-BE49-F238E27FC236}">
                  <a16:creationId xmlns:a16="http://schemas.microsoft.com/office/drawing/2014/main" id="{F9D0074A-82FA-A14E-8B8E-8ACB08CBBB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" name="Line 7">
              <a:extLst>
                <a:ext uri="{FF2B5EF4-FFF2-40B4-BE49-F238E27FC236}">
                  <a16:creationId xmlns:a16="http://schemas.microsoft.com/office/drawing/2014/main" id="{D8310DEF-E580-2848-A2A7-2EF80A5DF7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" name="Line 8">
              <a:extLst>
                <a:ext uri="{FF2B5EF4-FFF2-40B4-BE49-F238E27FC236}">
                  <a16:creationId xmlns:a16="http://schemas.microsoft.com/office/drawing/2014/main" id="{31D1B908-C87F-CE41-BAD7-2117E4302D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" name="Line 9">
              <a:extLst>
                <a:ext uri="{FF2B5EF4-FFF2-40B4-BE49-F238E27FC236}">
                  <a16:creationId xmlns:a16="http://schemas.microsoft.com/office/drawing/2014/main" id="{BD0A06E7-6066-D64B-9FEE-24DC94C611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8" name="Rectangle 11">
            <a:extLst>
              <a:ext uri="{FF2B5EF4-FFF2-40B4-BE49-F238E27FC236}">
                <a16:creationId xmlns:a16="http://schemas.microsoft.com/office/drawing/2014/main" id="{611DAC09-49F4-6444-A6D9-88B11611F8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96313" y="6234113"/>
            <a:ext cx="5365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fld id="{6E9AAFDC-A24C-E442-ACD8-DFAD3DD3FEB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29" name="Rectangle 12">
            <a:extLst>
              <a:ext uri="{FF2B5EF4-FFF2-40B4-BE49-F238E27FC236}">
                <a16:creationId xmlns:a16="http://schemas.microsoft.com/office/drawing/2014/main" id="{3D7602EF-0DA8-C54C-9426-C6372E6284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513" y="6157913"/>
            <a:ext cx="1577354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dirty="0"/>
              <a:t>DSCI 6213</a:t>
            </a:r>
          </a:p>
        </p:txBody>
      </p:sp>
      <p:sp>
        <p:nvSpPr>
          <p:cNvPr id="1030" name="Rectangle 3">
            <a:extLst>
              <a:ext uri="{FF2B5EF4-FFF2-40B4-BE49-F238E27FC236}">
                <a16:creationId xmlns:a16="http://schemas.microsoft.com/office/drawing/2014/main" id="{BA9F23A2-A941-7540-804C-D397E35F56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85788"/>
            <a:ext cx="8413750" cy="11890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50" tIns="47625" rIns="95250" bIns="476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8" name="Rectangle 14">
            <a:extLst>
              <a:ext uri="{FF2B5EF4-FFF2-40B4-BE49-F238E27FC236}">
                <a16:creationId xmlns:a16="http://schemas.microsoft.com/office/drawing/2014/main" id="{8BF0D7E4-4001-894B-9D04-AF1EC56BA3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63563"/>
            <a:ext cx="8413750" cy="11890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/>
          <a:lstStyle>
            <a:lvl1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1pPr>
            <a:lvl2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2pPr>
            <a:lvl3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3pPr>
            <a:lvl4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4pPr>
            <a:lvl5pPr algn="ctr" defTabSz="939800">
              <a:defRPr sz="4600">
                <a:solidFill>
                  <a:schemeClr val="tx2"/>
                </a:solidFill>
                <a:latin typeface="Times" pitchFamily="2" charset="0"/>
              </a:defRPr>
            </a:lvl5pPr>
            <a:lvl6pPr marL="4572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6pPr>
            <a:lvl7pPr marL="9144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7pPr>
            <a:lvl8pPr marL="13716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8pPr>
            <a:lvl9pPr marL="1828800" algn="ctr" defTabSz="9398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Times" pitchFamily="2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80BAD06-109C-3B49-A3A1-0FCD14E856F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109698" y="5923913"/>
            <a:ext cx="1689100" cy="927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39800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2pPr>
      <a:lvl3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3pPr>
      <a:lvl4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4pPr>
      <a:lvl5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5pPr>
      <a:lvl6pPr marL="4572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6pPr>
      <a:lvl7pPr marL="9144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7pPr>
      <a:lvl8pPr marL="13716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8pPr>
      <a:lvl9pPr marL="18288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pitchFamily="2" charset="0"/>
        </a:defRPr>
      </a:lvl9pPr>
    </p:titleStyle>
    <p:bodyStyle>
      <a:lvl1pPr marL="352425" indent="-352425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63588" indent="-293688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76338" indent="-236538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4650" indent="-234950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550" indent="-233363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2.png"/><Relationship Id="rId4" Type="http://schemas.openxmlformats.org/officeDocument/2006/relationships/oleObject" Target="../embeddings/oleObject4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6.png"/><Relationship Id="rId4" Type="http://schemas.openxmlformats.org/officeDocument/2006/relationships/oleObject" Target="../embeddings/oleObject6.bin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7" name="Group 25">
            <a:extLst>
              <a:ext uri="{FF2B5EF4-FFF2-40B4-BE49-F238E27FC236}">
                <a16:creationId xmlns:a16="http://schemas.microsoft.com/office/drawing/2014/main" id="{F1989252-AD7D-CF45-80A2-0E03C9EF8D6F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4120" name="Line 26">
              <a:extLst>
                <a:ext uri="{FF2B5EF4-FFF2-40B4-BE49-F238E27FC236}">
                  <a16:creationId xmlns:a16="http://schemas.microsoft.com/office/drawing/2014/main" id="{045B4704-920C-D049-AE9E-654DAF0685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1" name="Line 27">
              <a:extLst>
                <a:ext uri="{FF2B5EF4-FFF2-40B4-BE49-F238E27FC236}">
                  <a16:creationId xmlns:a16="http://schemas.microsoft.com/office/drawing/2014/main" id="{F24DA51E-0517-7F4B-9863-3D3CDB1AC7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2" name="Line 28">
              <a:extLst>
                <a:ext uri="{FF2B5EF4-FFF2-40B4-BE49-F238E27FC236}">
                  <a16:creationId xmlns:a16="http://schemas.microsoft.com/office/drawing/2014/main" id="{8DACDA6D-C9F2-504B-879E-17CC78F580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3" name="Line 29">
              <a:extLst>
                <a:ext uri="{FF2B5EF4-FFF2-40B4-BE49-F238E27FC236}">
                  <a16:creationId xmlns:a16="http://schemas.microsoft.com/office/drawing/2014/main" id="{B92E9645-C65A-204B-9CB8-9EFB9937D3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4" name="Line 30">
              <a:extLst>
                <a:ext uri="{FF2B5EF4-FFF2-40B4-BE49-F238E27FC236}">
                  <a16:creationId xmlns:a16="http://schemas.microsoft.com/office/drawing/2014/main" id="{58F13975-450F-C84E-94D4-A8EDEE4ADC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98" name="Rectangle 4">
            <a:extLst>
              <a:ext uri="{FF2B5EF4-FFF2-40B4-BE49-F238E27FC236}">
                <a16:creationId xmlns:a16="http://schemas.microsoft.com/office/drawing/2014/main" id="{D6A6B5B5-3F2A-4148-8339-0DBC794757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 sz="4200"/>
              <a:t>Inputs and Outputs to Aggregate Production Planning</a:t>
            </a:r>
            <a:endParaRPr lang="en-US" altLang="en-US"/>
          </a:p>
        </p:txBody>
      </p:sp>
      <p:grpSp>
        <p:nvGrpSpPr>
          <p:cNvPr id="4099" name="Group 31">
            <a:extLst>
              <a:ext uri="{FF2B5EF4-FFF2-40B4-BE49-F238E27FC236}">
                <a16:creationId xmlns:a16="http://schemas.microsoft.com/office/drawing/2014/main" id="{2CB257C8-0742-3647-ACDC-0BAEB97B2731}"/>
              </a:ext>
            </a:extLst>
          </p:cNvPr>
          <p:cNvGrpSpPr>
            <a:grpSpLocks/>
          </p:cNvGrpSpPr>
          <p:nvPr/>
        </p:nvGrpSpPr>
        <p:grpSpPr bwMode="auto">
          <a:xfrm>
            <a:off x="998538" y="1841500"/>
            <a:ext cx="7840662" cy="4124325"/>
            <a:chOff x="640" y="1160"/>
            <a:chExt cx="5296" cy="2794"/>
          </a:xfrm>
        </p:grpSpPr>
        <p:sp>
          <p:nvSpPr>
            <p:cNvPr id="4100" name="Rectangle 5">
              <a:extLst>
                <a:ext uri="{FF2B5EF4-FFF2-40B4-BE49-F238E27FC236}">
                  <a16:creationId xmlns:a16="http://schemas.microsoft.com/office/drawing/2014/main" id="{48C8B3C1-92D7-BF41-9377-083BBC5233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6" y="1996"/>
              <a:ext cx="1968" cy="77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101" name="Rectangle 6">
              <a:extLst>
                <a:ext uri="{FF2B5EF4-FFF2-40B4-BE49-F238E27FC236}">
                  <a16:creationId xmlns:a16="http://schemas.microsoft.com/office/drawing/2014/main" id="{4B738964-D649-DF46-A1E8-320A7A8C74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7" y="2031"/>
              <a:ext cx="1207" cy="8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 algn="ctr"/>
              <a:r>
                <a:rPr lang="en-US" altLang="en-US" b="1">
                  <a:latin typeface="Arial" panose="020B0604020202020204" pitchFamily="34" charset="0"/>
                </a:rPr>
                <a:t>Aggregate</a:t>
              </a:r>
            </a:p>
            <a:p>
              <a:pPr algn="ctr"/>
              <a:r>
                <a:rPr lang="en-US" altLang="en-US" b="1">
                  <a:latin typeface="Arial" panose="020B0604020202020204" pitchFamily="34" charset="0"/>
                </a:rPr>
                <a:t>Production</a:t>
              </a:r>
            </a:p>
            <a:p>
              <a:pPr algn="ctr"/>
              <a:r>
                <a:rPr lang="en-US" altLang="en-US" b="1">
                  <a:latin typeface="Arial" panose="020B0604020202020204" pitchFamily="34" charset="0"/>
                </a:rPr>
                <a:t>Planning</a:t>
              </a:r>
              <a:endParaRPr lang="en-US" altLang="en-US">
                <a:solidFill>
                  <a:schemeClr val="bg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102" name="Rectangle 7">
              <a:extLst>
                <a:ext uri="{FF2B5EF4-FFF2-40B4-BE49-F238E27FC236}">
                  <a16:creationId xmlns:a16="http://schemas.microsoft.com/office/drawing/2014/main" id="{A72BA5E4-B310-3742-9DCC-8F69942E07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0" y="1160"/>
              <a:ext cx="857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Company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Policies</a:t>
              </a:r>
            </a:p>
          </p:txBody>
        </p:sp>
        <p:sp>
          <p:nvSpPr>
            <p:cNvPr id="4103" name="Rectangle 8">
              <a:extLst>
                <a:ext uri="{FF2B5EF4-FFF2-40B4-BE49-F238E27FC236}">
                  <a16:creationId xmlns:a16="http://schemas.microsoft.com/office/drawing/2014/main" id="{2704F5E8-EB7F-014C-9912-99BBB74A57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5" y="1904"/>
              <a:ext cx="990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Financial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Constraints</a:t>
              </a:r>
            </a:p>
          </p:txBody>
        </p:sp>
        <p:sp>
          <p:nvSpPr>
            <p:cNvPr id="4104" name="Rectangle 9">
              <a:extLst>
                <a:ext uri="{FF2B5EF4-FFF2-40B4-BE49-F238E27FC236}">
                  <a16:creationId xmlns:a16="http://schemas.microsoft.com/office/drawing/2014/main" id="{7ACACB76-5FE7-6E42-96AA-6E82BFA01E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2" y="1160"/>
              <a:ext cx="923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Strategic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Objectives</a:t>
              </a:r>
            </a:p>
          </p:txBody>
        </p:sp>
        <p:sp>
          <p:nvSpPr>
            <p:cNvPr id="4105" name="Rectangle 10">
              <a:extLst>
                <a:ext uri="{FF2B5EF4-FFF2-40B4-BE49-F238E27FC236}">
                  <a16:creationId xmlns:a16="http://schemas.microsoft.com/office/drawing/2014/main" id="{F4DDF02E-7002-9840-80D3-D950829CB7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4" y="3068"/>
              <a:ext cx="1322" cy="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Units or dollars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subcontracted,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backordered, or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lost</a:t>
              </a:r>
            </a:p>
          </p:txBody>
        </p:sp>
        <p:sp>
          <p:nvSpPr>
            <p:cNvPr id="4106" name="Line 11">
              <a:extLst>
                <a:ext uri="{FF2B5EF4-FFF2-40B4-BE49-F238E27FC236}">
                  <a16:creationId xmlns:a16="http://schemas.microsoft.com/office/drawing/2014/main" id="{6083FC40-6BC9-D74A-8A04-15FB89CB79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08" y="1625"/>
              <a:ext cx="511" cy="2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7" name="Line 12">
              <a:extLst>
                <a:ext uri="{FF2B5EF4-FFF2-40B4-BE49-F238E27FC236}">
                  <a16:creationId xmlns:a16="http://schemas.microsoft.com/office/drawing/2014/main" id="{94EB40E0-8795-D84D-86C9-2F55185563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1577"/>
              <a:ext cx="0" cy="3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8" name="Line 13">
              <a:extLst>
                <a:ext uri="{FF2B5EF4-FFF2-40B4-BE49-F238E27FC236}">
                  <a16:creationId xmlns:a16="http://schemas.microsoft.com/office/drawing/2014/main" id="{C2AAF013-5CA2-8F43-9949-388BCCEC70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118" y="1685"/>
              <a:ext cx="371" cy="2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9" name="Line 14">
              <a:extLst>
                <a:ext uri="{FF2B5EF4-FFF2-40B4-BE49-F238E27FC236}">
                  <a16:creationId xmlns:a16="http://schemas.microsoft.com/office/drawing/2014/main" id="{C9DF5A9E-BCC0-7945-84CD-9B54FBE714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9" y="2124"/>
              <a:ext cx="5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0" name="Line 15">
              <a:extLst>
                <a:ext uri="{FF2B5EF4-FFF2-40B4-BE49-F238E27FC236}">
                  <a16:creationId xmlns:a16="http://schemas.microsoft.com/office/drawing/2014/main" id="{DAC21E25-0720-4049-ADA8-264B47E5EE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09" y="2124"/>
              <a:ext cx="4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1" name="Line 16">
              <a:extLst>
                <a:ext uri="{FF2B5EF4-FFF2-40B4-BE49-F238E27FC236}">
                  <a16:creationId xmlns:a16="http://schemas.microsoft.com/office/drawing/2014/main" id="{67E6B9E5-800E-2046-8449-C75633C7C64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71" y="2885"/>
              <a:ext cx="267" cy="3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2" name="Line 17">
              <a:extLst>
                <a:ext uri="{FF2B5EF4-FFF2-40B4-BE49-F238E27FC236}">
                  <a16:creationId xmlns:a16="http://schemas.microsoft.com/office/drawing/2014/main" id="{26DE9673-1B45-5542-9C14-63412A334E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56" y="2825"/>
              <a:ext cx="355" cy="2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3" name="Rectangle 18">
              <a:extLst>
                <a:ext uri="{FF2B5EF4-FFF2-40B4-BE49-F238E27FC236}">
                  <a16:creationId xmlns:a16="http://schemas.microsoft.com/office/drawing/2014/main" id="{799BA95E-385B-8741-92C4-4845BC3E00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9" y="1160"/>
              <a:ext cx="990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Capacity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Constraints</a:t>
              </a:r>
            </a:p>
          </p:txBody>
        </p:sp>
        <p:sp>
          <p:nvSpPr>
            <p:cNvPr id="4114" name="Rectangle 19">
              <a:extLst>
                <a:ext uri="{FF2B5EF4-FFF2-40B4-BE49-F238E27FC236}">
                  <a16:creationId xmlns:a16="http://schemas.microsoft.com/office/drawing/2014/main" id="{61DF54B1-E74F-2441-BF63-753D1EDC90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1" y="2936"/>
              <a:ext cx="903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Size of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Workforce</a:t>
              </a:r>
            </a:p>
          </p:txBody>
        </p:sp>
        <p:sp>
          <p:nvSpPr>
            <p:cNvPr id="4115" name="Rectangle 20">
              <a:extLst>
                <a:ext uri="{FF2B5EF4-FFF2-40B4-BE49-F238E27FC236}">
                  <a16:creationId xmlns:a16="http://schemas.microsoft.com/office/drawing/2014/main" id="{435FC00B-A833-2F44-9CE0-7D3751A98F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8" y="3247"/>
              <a:ext cx="1121" cy="6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Production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per month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(in units or $)</a:t>
              </a:r>
            </a:p>
          </p:txBody>
        </p:sp>
        <p:sp>
          <p:nvSpPr>
            <p:cNvPr id="4116" name="Rectangle 21">
              <a:extLst>
                <a:ext uri="{FF2B5EF4-FFF2-40B4-BE49-F238E27FC236}">
                  <a16:creationId xmlns:a16="http://schemas.microsoft.com/office/drawing/2014/main" id="{ECA57F18-0B5C-E447-8E1C-ED752F44DB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1" y="3284"/>
              <a:ext cx="827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Inventory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Levels</a:t>
              </a:r>
            </a:p>
          </p:txBody>
        </p:sp>
        <p:sp>
          <p:nvSpPr>
            <p:cNvPr id="4117" name="Rectangle 22">
              <a:extLst>
                <a:ext uri="{FF2B5EF4-FFF2-40B4-BE49-F238E27FC236}">
                  <a16:creationId xmlns:a16="http://schemas.microsoft.com/office/drawing/2014/main" id="{0BE00252-AF33-3245-87E8-5FEB7DE305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" y="1892"/>
              <a:ext cx="875" cy="4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Demand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Forecasts</a:t>
              </a:r>
            </a:p>
          </p:txBody>
        </p:sp>
        <p:sp>
          <p:nvSpPr>
            <p:cNvPr id="4118" name="Line 23">
              <a:extLst>
                <a:ext uri="{FF2B5EF4-FFF2-40B4-BE49-F238E27FC236}">
                  <a16:creationId xmlns:a16="http://schemas.microsoft.com/office/drawing/2014/main" id="{638C85CC-ECDD-A44F-B6F0-10730A22B4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13" y="2825"/>
              <a:ext cx="371" cy="2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9" name="Line 24">
              <a:extLst>
                <a:ext uri="{FF2B5EF4-FFF2-40B4-BE49-F238E27FC236}">
                  <a16:creationId xmlns:a16="http://schemas.microsoft.com/office/drawing/2014/main" id="{5EDA8129-D76F-8E4D-986B-9D2E7B97B7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33" y="2885"/>
              <a:ext cx="251" cy="3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4">
            <a:extLst>
              <a:ext uri="{FF2B5EF4-FFF2-40B4-BE49-F238E27FC236}">
                <a16:creationId xmlns:a16="http://schemas.microsoft.com/office/drawing/2014/main" id="{E489ACC1-839E-614C-8BFA-1EFA0B47C9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Specialized BOMS</a:t>
            </a:r>
          </a:p>
        </p:txBody>
      </p:sp>
      <p:sp>
        <p:nvSpPr>
          <p:cNvPr id="22530" name="Rectangle 5">
            <a:extLst>
              <a:ext uri="{FF2B5EF4-FFF2-40B4-BE49-F238E27FC236}">
                <a16:creationId xmlns:a16="http://schemas.microsoft.com/office/drawing/2014/main" id="{4BC4930A-AE4D-AA41-ACA2-D247B40062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/>
              <a:t>Modular bills</a:t>
            </a:r>
          </a:p>
          <a:p>
            <a:pPr marL="971550" lvl="1" indent="-285750" defTabSz="914400">
              <a:buClr>
                <a:srgbClr val="FFFF66"/>
              </a:buClr>
              <a:buSzPct val="75000"/>
            </a:pPr>
            <a:r>
              <a:rPr lang="en-US" altLang="en-US"/>
              <a:t>product assembled from major subassemblies &amp; customer options</a:t>
            </a:r>
          </a:p>
          <a:p>
            <a:pPr marL="971550" lvl="1" indent="-285750" defTabSz="914400">
              <a:buClr>
                <a:srgbClr val="FFFF66"/>
              </a:buClr>
              <a:buSzPct val="75000"/>
            </a:pPr>
            <a:r>
              <a:rPr lang="en-US" altLang="en-US"/>
              <a:t>modular bill kept for each major subassembly</a:t>
            </a:r>
          </a:p>
          <a:p>
            <a:pPr marL="971550" lvl="1" indent="-285750" defTabSz="914400">
              <a:buClr>
                <a:srgbClr val="FFFF66"/>
              </a:buClr>
              <a:buSzPct val="75000"/>
            </a:pPr>
            <a:r>
              <a:rPr lang="en-US" altLang="en-US"/>
              <a:t>simplifies forecasting &amp; planning</a:t>
            </a:r>
          </a:p>
          <a:p>
            <a:pPr marL="971550" lvl="1" indent="-285750" defTabSz="914400">
              <a:buClr>
                <a:srgbClr val="FFFF66"/>
              </a:buClr>
              <a:buSzPct val="75000"/>
            </a:pPr>
            <a:r>
              <a:rPr lang="en-US" altLang="en-US"/>
              <a:t>X10 Automobile example</a:t>
            </a:r>
          </a:p>
          <a:p>
            <a:pPr marL="1314450" lvl="2" indent="-228600" defTabSz="914400">
              <a:buFontTx/>
              <a:buNone/>
            </a:pPr>
            <a:r>
              <a:rPr lang="en-US" altLang="en-US"/>
              <a:t>3 x 8 x 3 x 8 x 4 = 2,304 configurations</a:t>
            </a:r>
          </a:p>
          <a:p>
            <a:pPr marL="1314450" lvl="2" indent="-228600" defTabSz="914400">
              <a:buFontTx/>
              <a:buNone/>
            </a:pPr>
            <a:r>
              <a:rPr lang="en-US" altLang="en-US"/>
              <a:t>3 + 8 + 3 + 8 + 4 = 26 modular bills</a:t>
            </a:r>
          </a:p>
          <a:p>
            <a:pPr marL="342900" indent="-342900" defTabSz="914400">
              <a:buFontTx/>
              <a:buNone/>
            </a:pPr>
            <a:endParaRPr lang="en-US" altLang="en-US" sz="24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7" name="Group 9">
            <a:extLst>
              <a:ext uri="{FF2B5EF4-FFF2-40B4-BE49-F238E27FC236}">
                <a16:creationId xmlns:a16="http://schemas.microsoft.com/office/drawing/2014/main" id="{4F38AB7D-8A44-104D-B0EA-CD75B541F82E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24582" name="Line 10">
              <a:extLst>
                <a:ext uri="{FF2B5EF4-FFF2-40B4-BE49-F238E27FC236}">
                  <a16:creationId xmlns:a16="http://schemas.microsoft.com/office/drawing/2014/main" id="{0BED0729-F78E-5646-88AB-5B07C586E2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3" name="Line 11">
              <a:extLst>
                <a:ext uri="{FF2B5EF4-FFF2-40B4-BE49-F238E27FC236}">
                  <a16:creationId xmlns:a16="http://schemas.microsoft.com/office/drawing/2014/main" id="{216F17D0-261F-914B-A95A-DD923816C3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4" name="Line 12">
              <a:extLst>
                <a:ext uri="{FF2B5EF4-FFF2-40B4-BE49-F238E27FC236}">
                  <a16:creationId xmlns:a16="http://schemas.microsoft.com/office/drawing/2014/main" id="{1E41305F-C542-1344-B890-99EC08771F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5" name="Line 13">
              <a:extLst>
                <a:ext uri="{FF2B5EF4-FFF2-40B4-BE49-F238E27FC236}">
                  <a16:creationId xmlns:a16="http://schemas.microsoft.com/office/drawing/2014/main" id="{A7AB04FF-90E5-E343-87C6-E0CE071F8E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6" name="Line 14">
              <a:extLst>
                <a:ext uri="{FF2B5EF4-FFF2-40B4-BE49-F238E27FC236}">
                  <a16:creationId xmlns:a16="http://schemas.microsoft.com/office/drawing/2014/main" id="{A66FB2E4-36E3-7542-9981-C332D6781C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578" name="Rectangle 4">
            <a:extLst>
              <a:ext uri="{FF2B5EF4-FFF2-40B4-BE49-F238E27FC236}">
                <a16:creationId xmlns:a16="http://schemas.microsoft.com/office/drawing/2014/main" id="{0E418C0A-ED0B-A946-B995-07EFBF137B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9163050" cy="1143000"/>
          </a:xfrm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Inventory Master File</a:t>
            </a:r>
          </a:p>
        </p:txBody>
      </p:sp>
      <p:sp>
        <p:nvSpPr>
          <p:cNvPr id="24579" name="Line 6">
            <a:extLst>
              <a:ext uri="{FF2B5EF4-FFF2-40B4-BE49-F238E27FC236}">
                <a16:creationId xmlns:a16="http://schemas.microsoft.com/office/drawing/2014/main" id="{1485CDFA-D930-1B45-910C-FCA37CC2D5A0}"/>
              </a:ext>
            </a:extLst>
          </p:cNvPr>
          <p:cNvSpPr>
            <a:spLocks noChangeShapeType="1"/>
          </p:cNvSpPr>
          <p:nvPr/>
        </p:nvSpPr>
        <p:spPr bwMode="auto">
          <a:xfrm>
            <a:off x="1274763" y="6038850"/>
            <a:ext cx="7497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Line 8">
            <a:extLst>
              <a:ext uri="{FF2B5EF4-FFF2-40B4-BE49-F238E27FC236}">
                <a16:creationId xmlns:a16="http://schemas.microsoft.com/office/drawing/2014/main" id="{0E077F8A-6DD2-584C-9AD6-CDF11901D9B8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2133600"/>
            <a:ext cx="7497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>
            <a:extLst>
              <a:ext uri="{FF2B5EF4-FFF2-40B4-BE49-F238E27FC236}">
                <a16:creationId xmlns:a16="http://schemas.microsoft.com/office/drawing/2014/main" id="{3EA916D4-FD36-4E45-B142-008DAA4C84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76400" y="1752600"/>
            <a:ext cx="6629400" cy="3962400"/>
          </a:xfrm>
          <a:solidFill>
            <a:schemeClr val="bg1">
              <a:alpha val="50195"/>
            </a:schemeClr>
          </a:solidFill>
        </p:spPr>
        <p:txBody>
          <a:bodyPr lIns="90487" tIns="44450" rIns="90487" bIns="44450"/>
          <a:lstStyle/>
          <a:p>
            <a:pPr marL="342900" indent="-342900" defTabSz="914400">
              <a:buFontTx/>
              <a:buNone/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2000"/>
              <a:t>Description		Inventory Policy</a:t>
            </a:r>
            <a:endParaRPr lang="en-US" altLang="en-US" sz="2000" u="sng"/>
          </a:p>
          <a:p>
            <a:pPr marL="342900" indent="-342900" defTabSz="914400">
              <a:buFontTx/>
              <a:buNone/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2000"/>
              <a:t>Item	Board	Lead time	2</a:t>
            </a:r>
          </a:p>
          <a:p>
            <a:pPr marL="342900" indent="-342900" defTabSz="914400">
              <a:buFontTx/>
              <a:buNone/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2000"/>
              <a:t>Item no.	7341	Annual demand	5,000</a:t>
            </a:r>
          </a:p>
          <a:p>
            <a:pPr marL="342900" indent="-342900" defTabSz="914400">
              <a:buFontTx/>
              <a:buNone/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2000"/>
              <a:t>Item type	Manuf.	Holding cost	1</a:t>
            </a:r>
          </a:p>
          <a:p>
            <a:pPr marL="342900" indent="-342900" defTabSz="914400">
              <a:buFontTx/>
              <a:buNone/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2000"/>
              <a:t>Prod/sales 	Ass’y	Ordering/setup cost	50</a:t>
            </a:r>
          </a:p>
          <a:p>
            <a:pPr marL="342900" indent="-342900" defTabSz="914400">
              <a:buFontTx/>
              <a:buNone/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2000"/>
              <a:t>Value class	B	Safety stock 	25</a:t>
            </a:r>
          </a:p>
          <a:p>
            <a:pPr marL="342900" indent="-342900" defTabSz="914400">
              <a:buFontTx/>
              <a:buNone/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2000"/>
              <a:t>Buyer/planner	RSR	Reorder point	39</a:t>
            </a:r>
          </a:p>
          <a:p>
            <a:pPr marL="342900" indent="-342900" defTabSz="914400">
              <a:buFontTx/>
              <a:buNone/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2000"/>
              <a:t>Vendor	07142	EOQ	316</a:t>
            </a:r>
          </a:p>
          <a:p>
            <a:pPr marL="342900" indent="-342900" defTabSz="914400">
              <a:buFontTx/>
              <a:buNone/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2000"/>
              <a:t>Phantom code	N	Minimum order qty	100</a:t>
            </a:r>
          </a:p>
          <a:p>
            <a:pPr marL="342900" indent="-342900" defTabSz="914400">
              <a:buFontTx/>
              <a:buNone/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2000"/>
              <a:t>Unit price/cost	1.25	Maximum order qty	500</a:t>
            </a:r>
          </a:p>
          <a:p>
            <a:pPr marL="342900" indent="-342900" defTabSz="914400">
              <a:buFontTx/>
              <a:buNone/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2000"/>
              <a:t>Pegging	Y	Multiple order qty	100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5" name="Group 11">
            <a:extLst>
              <a:ext uri="{FF2B5EF4-FFF2-40B4-BE49-F238E27FC236}">
                <a16:creationId xmlns:a16="http://schemas.microsoft.com/office/drawing/2014/main" id="{E0256F8F-C41F-9D4D-B4E4-CF5CA5C8F815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26633" name="Line 12">
              <a:extLst>
                <a:ext uri="{FF2B5EF4-FFF2-40B4-BE49-F238E27FC236}">
                  <a16:creationId xmlns:a16="http://schemas.microsoft.com/office/drawing/2014/main" id="{115EA74B-C469-D049-B1A5-47624F3534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4" name="Line 13">
              <a:extLst>
                <a:ext uri="{FF2B5EF4-FFF2-40B4-BE49-F238E27FC236}">
                  <a16:creationId xmlns:a16="http://schemas.microsoft.com/office/drawing/2014/main" id="{991E86F6-B9AF-4F45-AC7C-F969E24E0F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5" name="Line 14">
              <a:extLst>
                <a:ext uri="{FF2B5EF4-FFF2-40B4-BE49-F238E27FC236}">
                  <a16:creationId xmlns:a16="http://schemas.microsoft.com/office/drawing/2014/main" id="{AE795BBD-0607-4A44-B20D-11C1ABC0E0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6" name="Line 15">
              <a:extLst>
                <a:ext uri="{FF2B5EF4-FFF2-40B4-BE49-F238E27FC236}">
                  <a16:creationId xmlns:a16="http://schemas.microsoft.com/office/drawing/2014/main" id="{EFE2387E-29B0-554C-B999-B699026ADD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7" name="Line 16">
              <a:extLst>
                <a:ext uri="{FF2B5EF4-FFF2-40B4-BE49-F238E27FC236}">
                  <a16:creationId xmlns:a16="http://schemas.microsoft.com/office/drawing/2014/main" id="{BB55D4FB-5088-294A-A182-594BDF822C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626" name="Rectangle 4">
            <a:extLst>
              <a:ext uri="{FF2B5EF4-FFF2-40B4-BE49-F238E27FC236}">
                <a16:creationId xmlns:a16="http://schemas.microsoft.com/office/drawing/2014/main" id="{EAADEAE1-7400-3B47-93C7-DC87AEF8D0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9163050" cy="1143000"/>
          </a:xfrm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Inventory Master File, Con’t.</a:t>
            </a:r>
          </a:p>
        </p:txBody>
      </p:sp>
      <p:sp>
        <p:nvSpPr>
          <p:cNvPr id="26627" name="Rectangle 5">
            <a:extLst>
              <a:ext uri="{FF2B5EF4-FFF2-40B4-BE49-F238E27FC236}">
                <a16:creationId xmlns:a16="http://schemas.microsoft.com/office/drawing/2014/main" id="{75CCD432-1EF7-CC46-B1BB-F543DBB207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87438" y="1885950"/>
            <a:ext cx="9163050" cy="4514850"/>
          </a:xfrm>
          <a:noFill/>
        </p:spPr>
        <p:txBody>
          <a:bodyPr lIns="90487" tIns="44450" rIns="90487" bIns="44450"/>
          <a:lstStyle/>
          <a:p>
            <a:pPr marL="342900" indent="-342900" defTabSz="914400">
              <a:buFontTx/>
              <a:buNone/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2000"/>
              <a:t>Physical Inventory		Usage/Sales</a:t>
            </a:r>
          </a:p>
          <a:p>
            <a:pPr marL="342900" indent="-342900" defTabSz="914400">
              <a:buFontTx/>
              <a:buNone/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2000"/>
              <a:t>On hand	100	YTD usage/sales	1,100</a:t>
            </a:r>
          </a:p>
          <a:p>
            <a:pPr marL="342900" indent="-342900" defTabSz="914400">
              <a:buFontTx/>
              <a:buNone/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2000"/>
              <a:t>Location	W142	MTD usage/sales	75</a:t>
            </a:r>
          </a:p>
          <a:p>
            <a:pPr marL="342900" indent="-342900" defTabSz="914400">
              <a:buFontTx/>
              <a:buNone/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2000"/>
              <a:t>On order	50	YTD receipts	1,200</a:t>
            </a:r>
          </a:p>
          <a:p>
            <a:pPr marL="342900" indent="-342900" defTabSz="914400">
              <a:buFontTx/>
              <a:buNone/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2000"/>
              <a:t>Allocated	75	MTD receipts	0</a:t>
            </a:r>
          </a:p>
          <a:p>
            <a:pPr marL="342900" indent="-342900" defTabSz="914400">
              <a:buFontTx/>
              <a:buNone/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2000"/>
              <a:t>Cycle	3	Last receipt	8/25</a:t>
            </a:r>
          </a:p>
          <a:p>
            <a:pPr marL="342900" indent="-342900" defTabSz="914400">
              <a:buFontTx/>
              <a:buNone/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2000"/>
              <a:t>Difference	-2	Last issue	10/5</a:t>
            </a:r>
          </a:p>
          <a:p>
            <a:pPr marL="342900" indent="-342900" defTabSz="914400">
              <a:buFontTx/>
              <a:buNone/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2000"/>
              <a:t>			Codes</a:t>
            </a:r>
          </a:p>
          <a:p>
            <a:pPr marL="342900" indent="-342900" defTabSz="914400">
              <a:buFontTx/>
              <a:buNone/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2000"/>
              <a:t>			Cost acct.	00754</a:t>
            </a:r>
          </a:p>
          <a:p>
            <a:pPr marL="342900" indent="-342900" defTabSz="914400">
              <a:buFontTx/>
              <a:buNone/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2000"/>
              <a:t>			Routing	00326</a:t>
            </a:r>
          </a:p>
          <a:p>
            <a:pPr marL="342900" indent="-342900" defTabSz="914400">
              <a:buFontTx/>
              <a:buNone/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2000"/>
              <a:t>			Engr	07142</a:t>
            </a:r>
          </a:p>
        </p:txBody>
      </p:sp>
      <p:sp>
        <p:nvSpPr>
          <p:cNvPr id="26628" name="Line 6">
            <a:extLst>
              <a:ext uri="{FF2B5EF4-FFF2-40B4-BE49-F238E27FC236}">
                <a16:creationId xmlns:a16="http://schemas.microsoft.com/office/drawing/2014/main" id="{7CB0F91C-F17E-5647-8019-D51B65E83799}"/>
              </a:ext>
            </a:extLst>
          </p:cNvPr>
          <p:cNvSpPr>
            <a:spLocks noChangeShapeType="1"/>
          </p:cNvSpPr>
          <p:nvPr/>
        </p:nvSpPr>
        <p:spPr bwMode="auto">
          <a:xfrm>
            <a:off x="1198563" y="4514850"/>
            <a:ext cx="7497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Line 7">
            <a:extLst>
              <a:ext uri="{FF2B5EF4-FFF2-40B4-BE49-F238E27FC236}">
                <a16:creationId xmlns:a16="http://schemas.microsoft.com/office/drawing/2014/main" id="{E965B411-74F4-2344-AA37-175E1B94A37E}"/>
              </a:ext>
            </a:extLst>
          </p:cNvPr>
          <p:cNvSpPr>
            <a:spLocks noChangeShapeType="1"/>
          </p:cNvSpPr>
          <p:nvPr/>
        </p:nvSpPr>
        <p:spPr bwMode="auto">
          <a:xfrm>
            <a:off x="1198563" y="4800600"/>
            <a:ext cx="7497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Line 8">
            <a:extLst>
              <a:ext uri="{FF2B5EF4-FFF2-40B4-BE49-F238E27FC236}">
                <a16:creationId xmlns:a16="http://schemas.microsoft.com/office/drawing/2014/main" id="{9138EBF5-934E-5C4E-88F3-82672950BD92}"/>
              </a:ext>
            </a:extLst>
          </p:cNvPr>
          <p:cNvSpPr>
            <a:spLocks noChangeShapeType="1"/>
          </p:cNvSpPr>
          <p:nvPr/>
        </p:nvSpPr>
        <p:spPr bwMode="auto">
          <a:xfrm>
            <a:off x="1198563" y="2209800"/>
            <a:ext cx="7497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Line 9">
            <a:extLst>
              <a:ext uri="{FF2B5EF4-FFF2-40B4-BE49-F238E27FC236}">
                <a16:creationId xmlns:a16="http://schemas.microsoft.com/office/drawing/2014/main" id="{51CB7675-349E-864A-BB60-42D92CDBF9AA}"/>
              </a:ext>
            </a:extLst>
          </p:cNvPr>
          <p:cNvSpPr>
            <a:spLocks noChangeShapeType="1"/>
          </p:cNvSpPr>
          <p:nvPr/>
        </p:nvSpPr>
        <p:spPr bwMode="auto">
          <a:xfrm>
            <a:off x="1198563" y="1885950"/>
            <a:ext cx="7497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Line 10">
            <a:extLst>
              <a:ext uri="{FF2B5EF4-FFF2-40B4-BE49-F238E27FC236}">
                <a16:creationId xmlns:a16="http://schemas.microsoft.com/office/drawing/2014/main" id="{53DA1CB0-1721-5540-8893-07DDFC9B841D}"/>
              </a:ext>
            </a:extLst>
          </p:cNvPr>
          <p:cNvSpPr>
            <a:spLocks noChangeShapeType="1"/>
          </p:cNvSpPr>
          <p:nvPr/>
        </p:nvSpPr>
        <p:spPr bwMode="auto">
          <a:xfrm>
            <a:off x="1198563" y="5905500"/>
            <a:ext cx="7497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4">
            <a:extLst>
              <a:ext uri="{FF2B5EF4-FFF2-40B4-BE49-F238E27FC236}">
                <a16:creationId xmlns:a16="http://schemas.microsoft.com/office/drawing/2014/main" id="{F85A9F3C-BC54-CD4E-B6E8-44DD738DB2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0838" y="533400"/>
            <a:ext cx="9163050" cy="1143000"/>
          </a:xfrm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Inventory Accuracy</a:t>
            </a:r>
          </a:p>
        </p:txBody>
      </p:sp>
      <p:sp>
        <p:nvSpPr>
          <p:cNvPr id="28674" name="Rectangle 5">
            <a:extLst>
              <a:ext uri="{FF2B5EF4-FFF2-40B4-BE49-F238E27FC236}">
                <a16:creationId xmlns:a16="http://schemas.microsoft.com/office/drawing/2014/main" id="{640AB5BA-4497-8C43-982B-074A8B5C02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2950" y="2076450"/>
            <a:ext cx="8337550" cy="4552950"/>
          </a:xfrm>
          <a:noFill/>
        </p:spPr>
        <p:txBody>
          <a:bodyPr lIns="90487" tIns="44450" rIns="90487" bIns="44450"/>
          <a:lstStyle/>
          <a:p>
            <a:pPr marL="342900" indent="-342900" defTabSz="914400">
              <a:buFontTx/>
              <a:buNone/>
            </a:pPr>
            <a:r>
              <a:rPr lang="en-US" altLang="en-US" sz="2600"/>
              <a:t>1. Maintain orderly stockrooms</a:t>
            </a:r>
          </a:p>
          <a:p>
            <a:pPr marL="342900" indent="-342900" defTabSz="914400">
              <a:buFontTx/>
              <a:buNone/>
            </a:pPr>
            <a:r>
              <a:rPr lang="en-US" altLang="en-US" sz="2600"/>
              <a:t>2. Control access to stockrooms</a:t>
            </a:r>
          </a:p>
          <a:p>
            <a:pPr marL="342900" indent="-342900" defTabSz="914400">
              <a:buFontTx/>
              <a:buNone/>
            </a:pPr>
            <a:r>
              <a:rPr lang="en-US" altLang="en-US" sz="2600"/>
              <a:t>3. Establish &amp; enforce procedures for inventory withdrawal</a:t>
            </a:r>
          </a:p>
          <a:p>
            <a:pPr marL="342900" indent="-342900" defTabSz="914400">
              <a:buFontTx/>
              <a:buNone/>
            </a:pPr>
            <a:r>
              <a:rPr lang="en-US" altLang="en-US" sz="2600"/>
              <a:t>4. Ensure prompt and accurate entry of inventory transactions</a:t>
            </a:r>
          </a:p>
          <a:p>
            <a:pPr marL="342900" indent="-342900" defTabSz="914400">
              <a:buFontTx/>
              <a:buNone/>
            </a:pPr>
            <a:r>
              <a:rPr lang="en-US" altLang="en-US" sz="2600"/>
              <a:t>5. Take physical inventory count on a regular basis</a:t>
            </a:r>
          </a:p>
          <a:p>
            <a:pPr marL="342900" indent="-342900" defTabSz="914400">
              <a:buFontTx/>
              <a:buNone/>
            </a:pPr>
            <a:r>
              <a:rPr lang="en-US" altLang="en-US" sz="2600"/>
              <a:t>6. Reconcile inventory discrepancies in a timely manner (use cycle counting)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1" name="Group 25">
            <a:extLst>
              <a:ext uri="{FF2B5EF4-FFF2-40B4-BE49-F238E27FC236}">
                <a16:creationId xmlns:a16="http://schemas.microsoft.com/office/drawing/2014/main" id="{632AF70F-56CA-CF4B-9E25-448D308C4C11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30745" name="Line 26">
              <a:extLst>
                <a:ext uri="{FF2B5EF4-FFF2-40B4-BE49-F238E27FC236}">
                  <a16:creationId xmlns:a16="http://schemas.microsoft.com/office/drawing/2014/main" id="{92FE7320-B1FC-6949-B758-DF7B67DA2A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6" name="Line 27">
              <a:extLst>
                <a:ext uri="{FF2B5EF4-FFF2-40B4-BE49-F238E27FC236}">
                  <a16:creationId xmlns:a16="http://schemas.microsoft.com/office/drawing/2014/main" id="{5D8F4329-DD1E-9042-89BE-0D1AC241AD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7" name="Line 28">
              <a:extLst>
                <a:ext uri="{FF2B5EF4-FFF2-40B4-BE49-F238E27FC236}">
                  <a16:creationId xmlns:a16="http://schemas.microsoft.com/office/drawing/2014/main" id="{A50AABDA-671B-4A49-A5EE-30BC384405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8" name="Line 29">
              <a:extLst>
                <a:ext uri="{FF2B5EF4-FFF2-40B4-BE49-F238E27FC236}">
                  <a16:creationId xmlns:a16="http://schemas.microsoft.com/office/drawing/2014/main" id="{7F30BB8D-9F65-4F42-AA90-3AB3FED734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9" name="Line 30">
              <a:extLst>
                <a:ext uri="{FF2B5EF4-FFF2-40B4-BE49-F238E27FC236}">
                  <a16:creationId xmlns:a16="http://schemas.microsoft.com/office/drawing/2014/main" id="{5E7A2047-ECB7-D44D-8A1C-ADB8D29F60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722" name="Rectangle 2">
            <a:extLst>
              <a:ext uri="{FF2B5EF4-FFF2-40B4-BE49-F238E27FC236}">
                <a16:creationId xmlns:a16="http://schemas.microsoft.com/office/drawing/2014/main" id="{9877F145-CC99-CD4F-B925-9253EAA791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77838" y="533400"/>
            <a:ext cx="9163050" cy="1143000"/>
          </a:xfrm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7" rIns="92075" bIns="46037"/>
          <a:lstStyle/>
          <a:p>
            <a:pPr defTabSz="914400"/>
            <a:r>
              <a:rPr lang="en-US" altLang="en-US">
                <a:solidFill>
                  <a:schemeClr val="tx1"/>
                </a:solidFill>
              </a:rPr>
              <a:t>The MRP Matrix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461032BC-BE03-1C44-A206-79B61CD8CC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325" y="3832225"/>
            <a:ext cx="8951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1082657A-A39A-714B-BC79-EB6E193924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088" y="1492250"/>
            <a:ext cx="9274175" cy="44450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A38BA08B-5D84-AE43-958D-4650AD9E2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2050" y="1763713"/>
            <a:ext cx="2012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000">
                <a:latin typeface="Arial" panose="020B0604020202020204" pitchFamily="34" charset="0"/>
              </a:rPr>
              <a:t>Item		</a:t>
            </a:r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A7B1D786-173F-024E-A0F8-E5DFE91396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2324100"/>
            <a:ext cx="3608388" cy="3567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000">
                <a:latin typeface="Arial" panose="020B0604020202020204" pitchFamily="34" charset="0"/>
              </a:rPr>
              <a:t>Gross Requirements</a:t>
            </a:r>
          </a:p>
          <a:p>
            <a:endParaRPr lang="en-US" altLang="en-US" sz="2000">
              <a:latin typeface="Arial" panose="020B0604020202020204" pitchFamily="34" charset="0"/>
            </a:endParaRPr>
          </a:p>
          <a:p>
            <a:r>
              <a:rPr lang="en-US" altLang="en-US" sz="2000">
                <a:latin typeface="Arial" panose="020B0604020202020204" pitchFamily="34" charset="0"/>
              </a:rPr>
              <a:t>Scheduled Receipts</a:t>
            </a:r>
          </a:p>
          <a:p>
            <a:endParaRPr lang="en-US" altLang="en-US" sz="2000">
              <a:latin typeface="Arial" panose="020B0604020202020204" pitchFamily="34" charset="0"/>
            </a:endParaRPr>
          </a:p>
          <a:p>
            <a:r>
              <a:rPr lang="en-US" altLang="en-US" sz="2000">
                <a:latin typeface="Arial" panose="020B0604020202020204" pitchFamily="34" charset="0"/>
              </a:rPr>
              <a:t>Projected On Hand</a:t>
            </a:r>
          </a:p>
          <a:p>
            <a:endParaRPr lang="en-US" altLang="en-US" sz="2000">
              <a:latin typeface="Arial" panose="020B0604020202020204" pitchFamily="34" charset="0"/>
            </a:endParaRPr>
          </a:p>
          <a:p>
            <a:r>
              <a:rPr lang="en-US" altLang="en-US" sz="2000">
                <a:latin typeface="Arial" panose="020B0604020202020204" pitchFamily="34" charset="0"/>
              </a:rPr>
              <a:t>Net Requirements</a:t>
            </a:r>
          </a:p>
          <a:p>
            <a:endParaRPr lang="en-US" altLang="en-US" sz="2000">
              <a:latin typeface="Arial" panose="020B0604020202020204" pitchFamily="34" charset="0"/>
            </a:endParaRPr>
          </a:p>
          <a:p>
            <a:endParaRPr lang="en-US" altLang="en-US" sz="2000">
              <a:latin typeface="Arial" panose="020B0604020202020204" pitchFamily="34" charset="0"/>
            </a:endParaRPr>
          </a:p>
          <a:p>
            <a:pPr>
              <a:lnSpc>
                <a:spcPct val="0"/>
              </a:lnSpc>
            </a:pPr>
            <a:r>
              <a:rPr lang="en-US" altLang="en-US" sz="2000">
                <a:latin typeface="Arial" panose="020B0604020202020204" pitchFamily="34" charset="0"/>
              </a:rPr>
              <a:t>Planned Order Receipts</a:t>
            </a:r>
          </a:p>
          <a:p>
            <a:endParaRPr lang="en-US" altLang="en-US" sz="2000">
              <a:latin typeface="Arial" panose="020B0604020202020204" pitchFamily="34" charset="0"/>
            </a:endParaRPr>
          </a:p>
          <a:p>
            <a:pPr>
              <a:lnSpc>
                <a:spcPct val="40000"/>
              </a:lnSpc>
            </a:pPr>
            <a:endParaRPr lang="en-US" altLang="en-US" sz="2000">
              <a:latin typeface="Arial" panose="020B0604020202020204" pitchFamily="34" charset="0"/>
            </a:endParaRPr>
          </a:p>
          <a:p>
            <a:r>
              <a:rPr lang="en-US" altLang="en-US" sz="2000">
                <a:latin typeface="Arial" panose="020B0604020202020204" pitchFamily="34" charset="0"/>
              </a:rPr>
              <a:t>Planned Order Releases</a:t>
            </a:r>
          </a:p>
        </p:txBody>
      </p:sp>
      <p:sp>
        <p:nvSpPr>
          <p:cNvPr id="30727" name="Line 7">
            <a:extLst>
              <a:ext uri="{FF2B5EF4-FFF2-40B4-BE49-F238E27FC236}">
                <a16:creationId xmlns:a16="http://schemas.microsoft.com/office/drawing/2014/main" id="{C7E108D4-2302-E845-B6E8-BE92E9CBB727}"/>
              </a:ext>
            </a:extLst>
          </p:cNvPr>
          <p:cNvSpPr>
            <a:spLocks noChangeShapeType="1"/>
          </p:cNvSpPr>
          <p:nvPr/>
        </p:nvSpPr>
        <p:spPr bwMode="auto">
          <a:xfrm>
            <a:off x="4089400" y="1487488"/>
            <a:ext cx="0" cy="441801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8" name="Line 8">
            <a:extLst>
              <a:ext uri="{FF2B5EF4-FFF2-40B4-BE49-F238E27FC236}">
                <a16:creationId xmlns:a16="http://schemas.microsoft.com/office/drawing/2014/main" id="{74C107C8-BC18-844C-8460-B72A60F5C605}"/>
              </a:ext>
            </a:extLst>
          </p:cNvPr>
          <p:cNvSpPr>
            <a:spLocks noChangeShapeType="1"/>
          </p:cNvSpPr>
          <p:nvPr/>
        </p:nvSpPr>
        <p:spPr bwMode="auto">
          <a:xfrm>
            <a:off x="355600" y="2286000"/>
            <a:ext cx="9244013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Rectangle 9">
            <a:extLst>
              <a:ext uri="{FF2B5EF4-FFF2-40B4-BE49-F238E27FC236}">
                <a16:creationId xmlns:a16="http://schemas.microsoft.com/office/drawing/2014/main" id="{4EC240BD-EF7D-364F-B4D0-3E4CFDF753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475" y="1655763"/>
            <a:ext cx="9864725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1600">
                <a:latin typeface="Arial" panose="020B0604020202020204" pitchFamily="34" charset="0"/>
              </a:rPr>
              <a:t>ITEM:		LLC:</a:t>
            </a:r>
            <a:r>
              <a:rPr lang="en-US" altLang="en-US" sz="1800">
                <a:latin typeface="Arial" panose="020B0604020202020204" pitchFamily="34" charset="0"/>
              </a:rPr>
              <a:t> </a:t>
            </a:r>
            <a:endParaRPr lang="en-US" altLang="en-US" sz="1600">
              <a:latin typeface="Arial" panose="020B0604020202020204" pitchFamily="34" charset="0"/>
            </a:endParaRPr>
          </a:p>
          <a:p>
            <a:r>
              <a:rPr lang="en-US" altLang="en-US" sz="1600">
                <a:latin typeface="Arial" panose="020B0604020202020204" pitchFamily="34" charset="0"/>
              </a:rPr>
              <a:t>Lot Size:		LT:	                </a:t>
            </a:r>
            <a:r>
              <a:rPr lang="en-US" altLang="en-US" sz="1800">
                <a:latin typeface="Arial" panose="020B0604020202020204" pitchFamily="34" charset="0"/>
              </a:rPr>
              <a:t>PD     1        2      3       4       5      6      7      8       9</a:t>
            </a:r>
          </a:p>
        </p:txBody>
      </p:sp>
      <p:sp>
        <p:nvSpPr>
          <p:cNvPr id="30730" name="Line 10">
            <a:extLst>
              <a:ext uri="{FF2B5EF4-FFF2-40B4-BE49-F238E27FC236}">
                <a16:creationId xmlns:a16="http://schemas.microsoft.com/office/drawing/2014/main" id="{F95A61A1-917D-0C45-9DA8-BCF9E2F58C9E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7888" y="1506538"/>
            <a:ext cx="0" cy="441801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1" name="Line 11">
            <a:extLst>
              <a:ext uri="{FF2B5EF4-FFF2-40B4-BE49-F238E27FC236}">
                <a16:creationId xmlns:a16="http://schemas.microsoft.com/office/drawing/2014/main" id="{E280142A-B46F-DD45-BDF3-8A5375A6B9CB}"/>
              </a:ext>
            </a:extLst>
          </p:cNvPr>
          <p:cNvSpPr>
            <a:spLocks noChangeShapeType="1"/>
          </p:cNvSpPr>
          <p:nvPr/>
        </p:nvSpPr>
        <p:spPr bwMode="auto">
          <a:xfrm>
            <a:off x="6958013" y="1487488"/>
            <a:ext cx="0" cy="441801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2" name="Line 12">
            <a:extLst>
              <a:ext uri="{FF2B5EF4-FFF2-40B4-BE49-F238E27FC236}">
                <a16:creationId xmlns:a16="http://schemas.microsoft.com/office/drawing/2014/main" id="{4A3C81F2-7091-0244-8425-36868C32434E}"/>
              </a:ext>
            </a:extLst>
          </p:cNvPr>
          <p:cNvSpPr>
            <a:spLocks noChangeShapeType="1"/>
          </p:cNvSpPr>
          <p:nvPr/>
        </p:nvSpPr>
        <p:spPr bwMode="auto">
          <a:xfrm>
            <a:off x="7473950" y="1487488"/>
            <a:ext cx="0" cy="441801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3" name="Line 13">
            <a:extLst>
              <a:ext uri="{FF2B5EF4-FFF2-40B4-BE49-F238E27FC236}">
                <a16:creationId xmlns:a16="http://schemas.microsoft.com/office/drawing/2014/main" id="{7C6DCF9E-3C0F-8D4F-AF1E-C9F31F7D438D}"/>
              </a:ext>
            </a:extLst>
          </p:cNvPr>
          <p:cNvSpPr>
            <a:spLocks noChangeShapeType="1"/>
          </p:cNvSpPr>
          <p:nvPr/>
        </p:nvSpPr>
        <p:spPr bwMode="auto">
          <a:xfrm>
            <a:off x="7989888" y="1449388"/>
            <a:ext cx="0" cy="441801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4" name="Line 14">
            <a:extLst>
              <a:ext uri="{FF2B5EF4-FFF2-40B4-BE49-F238E27FC236}">
                <a16:creationId xmlns:a16="http://schemas.microsoft.com/office/drawing/2014/main" id="{298E1691-2A4D-F747-A866-C3C342A24E85}"/>
              </a:ext>
            </a:extLst>
          </p:cNvPr>
          <p:cNvSpPr>
            <a:spLocks noChangeShapeType="1"/>
          </p:cNvSpPr>
          <p:nvPr/>
        </p:nvSpPr>
        <p:spPr bwMode="auto">
          <a:xfrm>
            <a:off x="8505825" y="1449388"/>
            <a:ext cx="0" cy="441801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5" name="Line 15">
            <a:extLst>
              <a:ext uri="{FF2B5EF4-FFF2-40B4-BE49-F238E27FC236}">
                <a16:creationId xmlns:a16="http://schemas.microsoft.com/office/drawing/2014/main" id="{8153D9CB-37BF-BC4B-853B-09698BFD154A}"/>
              </a:ext>
            </a:extLst>
          </p:cNvPr>
          <p:cNvSpPr>
            <a:spLocks noChangeShapeType="1"/>
          </p:cNvSpPr>
          <p:nvPr/>
        </p:nvSpPr>
        <p:spPr bwMode="auto">
          <a:xfrm>
            <a:off x="9063038" y="1449388"/>
            <a:ext cx="0" cy="441801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6" name="Line 16">
            <a:extLst>
              <a:ext uri="{FF2B5EF4-FFF2-40B4-BE49-F238E27FC236}">
                <a16:creationId xmlns:a16="http://schemas.microsoft.com/office/drawing/2014/main" id="{7990FEBE-2905-4F42-A7F6-595D7CBE282A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9613" y="1470025"/>
            <a:ext cx="0" cy="441801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Line 17">
            <a:extLst>
              <a:ext uri="{FF2B5EF4-FFF2-40B4-BE49-F238E27FC236}">
                <a16:creationId xmlns:a16="http://schemas.microsoft.com/office/drawing/2014/main" id="{2F588E8C-3B18-894F-8A1C-3724864CF4B4}"/>
              </a:ext>
            </a:extLst>
          </p:cNvPr>
          <p:cNvSpPr>
            <a:spLocks noChangeShapeType="1"/>
          </p:cNvSpPr>
          <p:nvPr/>
        </p:nvSpPr>
        <p:spPr bwMode="auto">
          <a:xfrm>
            <a:off x="5245100" y="1487488"/>
            <a:ext cx="0" cy="441801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8" name="Line 18">
            <a:extLst>
              <a:ext uri="{FF2B5EF4-FFF2-40B4-BE49-F238E27FC236}">
                <a16:creationId xmlns:a16="http://schemas.microsoft.com/office/drawing/2014/main" id="{BE900003-4823-3C4E-A6E4-8E6E140951E3}"/>
              </a:ext>
            </a:extLst>
          </p:cNvPr>
          <p:cNvSpPr>
            <a:spLocks noChangeShapeType="1"/>
          </p:cNvSpPr>
          <p:nvPr/>
        </p:nvSpPr>
        <p:spPr bwMode="auto">
          <a:xfrm>
            <a:off x="5822950" y="1468438"/>
            <a:ext cx="0" cy="441801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9" name="Line 19">
            <a:extLst>
              <a:ext uri="{FF2B5EF4-FFF2-40B4-BE49-F238E27FC236}">
                <a16:creationId xmlns:a16="http://schemas.microsoft.com/office/drawing/2014/main" id="{998B2D4D-29CF-4843-84D5-FCB975E75EF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80163" y="1468438"/>
            <a:ext cx="0" cy="441801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0" name="Line 20">
            <a:extLst>
              <a:ext uri="{FF2B5EF4-FFF2-40B4-BE49-F238E27FC236}">
                <a16:creationId xmlns:a16="http://schemas.microsoft.com/office/drawing/2014/main" id="{D7023A7D-0C93-D741-B7AE-0D45E9A50230}"/>
              </a:ext>
            </a:extLst>
          </p:cNvPr>
          <p:cNvSpPr>
            <a:spLocks noChangeShapeType="1"/>
          </p:cNvSpPr>
          <p:nvPr/>
        </p:nvSpPr>
        <p:spPr bwMode="auto">
          <a:xfrm>
            <a:off x="398463" y="2838450"/>
            <a:ext cx="918051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1" name="Line 21">
            <a:extLst>
              <a:ext uri="{FF2B5EF4-FFF2-40B4-BE49-F238E27FC236}">
                <a16:creationId xmlns:a16="http://schemas.microsoft.com/office/drawing/2014/main" id="{42750B8E-1B6F-EC4A-BFA7-F3019CCA5A49}"/>
              </a:ext>
            </a:extLst>
          </p:cNvPr>
          <p:cNvSpPr>
            <a:spLocks noChangeShapeType="1"/>
          </p:cNvSpPr>
          <p:nvPr/>
        </p:nvSpPr>
        <p:spPr bwMode="auto">
          <a:xfrm>
            <a:off x="377825" y="3448050"/>
            <a:ext cx="920115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2" name="Line 22">
            <a:extLst>
              <a:ext uri="{FF2B5EF4-FFF2-40B4-BE49-F238E27FC236}">
                <a16:creationId xmlns:a16="http://schemas.microsoft.com/office/drawing/2014/main" id="{6F95509D-B669-7347-A250-60B0E40FB10A}"/>
              </a:ext>
            </a:extLst>
          </p:cNvPr>
          <p:cNvSpPr>
            <a:spLocks noChangeShapeType="1"/>
          </p:cNvSpPr>
          <p:nvPr/>
        </p:nvSpPr>
        <p:spPr bwMode="auto">
          <a:xfrm>
            <a:off x="355600" y="4038600"/>
            <a:ext cx="9161463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3" name="Line 23">
            <a:extLst>
              <a:ext uri="{FF2B5EF4-FFF2-40B4-BE49-F238E27FC236}">
                <a16:creationId xmlns:a16="http://schemas.microsoft.com/office/drawing/2014/main" id="{F54CCB5C-0D40-7B41-9E26-422CC34DAA2A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4724400"/>
            <a:ext cx="9244013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4" name="Line 24">
            <a:extLst>
              <a:ext uri="{FF2B5EF4-FFF2-40B4-BE49-F238E27FC236}">
                <a16:creationId xmlns:a16="http://schemas.microsoft.com/office/drawing/2014/main" id="{02C13A08-2425-4142-8E2D-5C7C5034B138}"/>
              </a:ext>
            </a:extLst>
          </p:cNvPr>
          <p:cNvSpPr>
            <a:spLocks noChangeShapeType="1"/>
          </p:cNvSpPr>
          <p:nvPr/>
        </p:nvSpPr>
        <p:spPr bwMode="auto">
          <a:xfrm>
            <a:off x="398463" y="5334000"/>
            <a:ext cx="920115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4">
            <a:extLst>
              <a:ext uri="{FF2B5EF4-FFF2-40B4-BE49-F238E27FC236}">
                <a16:creationId xmlns:a16="http://schemas.microsoft.com/office/drawing/2014/main" id="{F857FAC2-563F-1044-B42F-2401B72D1B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95300" y="609600"/>
            <a:ext cx="9163050" cy="1143000"/>
          </a:xfrm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>
                <a:solidFill>
                  <a:schemeClr val="tx1"/>
                </a:solidFill>
              </a:rPr>
              <a:t>Parts Of MRP Matrix</a:t>
            </a:r>
          </a:p>
        </p:txBody>
      </p:sp>
      <p:sp>
        <p:nvSpPr>
          <p:cNvPr id="32770" name="Rectangle 5">
            <a:extLst>
              <a:ext uri="{FF2B5EF4-FFF2-40B4-BE49-F238E27FC236}">
                <a16:creationId xmlns:a16="http://schemas.microsoft.com/office/drawing/2014/main" id="{7A9AA632-5F4F-464E-8420-F337180838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66750" y="1981200"/>
            <a:ext cx="8401050" cy="4800600"/>
          </a:xfrm>
          <a:noFill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 sz="2600"/>
              <a:t>Item name or number identifying scheduled item</a:t>
            </a:r>
          </a:p>
          <a:p>
            <a:pPr marL="342900" indent="-342900" defTabSz="914400"/>
            <a:r>
              <a:rPr lang="en-US" altLang="en-US" sz="2600"/>
              <a:t>LLC  low-level-code; lowest level at which item appears in a product structure</a:t>
            </a:r>
          </a:p>
          <a:p>
            <a:pPr marL="342900" indent="-342900" defTabSz="914400"/>
            <a:r>
              <a:rPr lang="en-US" altLang="en-US" sz="2600"/>
              <a:t>Lot size order multiples of this qty; can be min/max qty</a:t>
            </a:r>
          </a:p>
          <a:p>
            <a:pPr marL="342900" indent="-342900" defTabSz="914400"/>
            <a:r>
              <a:rPr lang="en-US" altLang="en-US" sz="2600"/>
              <a:t>LT (lead time)-time from order placement to receipt</a:t>
            </a:r>
          </a:p>
          <a:p>
            <a:pPr marL="342900" indent="-342900" defTabSz="914400"/>
            <a:r>
              <a:rPr lang="en-US" altLang="en-US" sz="2600"/>
              <a:t>PD (past-due)-orders behind schedule </a:t>
            </a:r>
          </a:p>
          <a:p>
            <a:pPr marL="342900" indent="-342900" defTabSz="914400"/>
            <a:r>
              <a:rPr lang="en-US" altLang="en-US" sz="2600"/>
              <a:t>Gross requirements-demand for item by time period</a:t>
            </a:r>
            <a:endParaRPr lang="en-US" altLang="en-US" sz="220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4">
            <a:extLst>
              <a:ext uri="{FF2B5EF4-FFF2-40B4-BE49-F238E27FC236}">
                <a16:creationId xmlns:a16="http://schemas.microsoft.com/office/drawing/2014/main" id="{52A74A53-BD31-2545-AE37-85487D2873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2950" y="2114550"/>
            <a:ext cx="8401050" cy="3295650"/>
          </a:xfrm>
          <a:noFill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 sz="2400"/>
              <a:t>Scheduled receipts</a:t>
            </a:r>
          </a:p>
          <a:p>
            <a:pPr marL="971550" lvl="1" indent="-285750" defTabSz="914400"/>
            <a:r>
              <a:rPr lang="en-US" altLang="en-US" sz="2400"/>
              <a:t>quantity already on order &amp; receipt date</a:t>
            </a:r>
          </a:p>
          <a:p>
            <a:pPr marL="971550" lvl="1" indent="-285750" defTabSz="914400"/>
            <a:r>
              <a:rPr lang="en-US" altLang="en-US" sz="2400"/>
              <a:t>released orders become scheduled receipts</a:t>
            </a:r>
          </a:p>
          <a:p>
            <a:pPr marL="342900" indent="-342900" defTabSz="914400"/>
            <a:r>
              <a:rPr lang="en-US" altLang="en-US" sz="2400"/>
              <a:t>Projected on hand - expected on-hand inventory at end of period </a:t>
            </a:r>
          </a:p>
          <a:p>
            <a:pPr marL="342900" indent="-342900" defTabSz="914400"/>
            <a:r>
              <a:rPr lang="en-US" altLang="en-US" sz="2400"/>
              <a:t>Net requirements - net amount needed after on-hand adjustments</a:t>
            </a:r>
          </a:p>
          <a:p>
            <a:pPr marL="342900" indent="-342900" defTabSz="914400"/>
            <a:r>
              <a:rPr lang="en-US" altLang="en-US" sz="2400"/>
              <a:t>Planned order receipts - net requirements adjusted for lot-sizing</a:t>
            </a:r>
          </a:p>
          <a:p>
            <a:pPr marL="342900" indent="-342900" defTabSz="914400"/>
            <a:r>
              <a:rPr lang="en-US" altLang="en-US" sz="2400"/>
              <a:t>Planned order releases - planned order receipts offset by lead time</a:t>
            </a:r>
          </a:p>
        </p:txBody>
      </p:sp>
      <p:sp>
        <p:nvSpPr>
          <p:cNvPr id="34818" name="Rectangle 5">
            <a:extLst>
              <a:ext uri="{FF2B5EF4-FFF2-40B4-BE49-F238E27FC236}">
                <a16:creationId xmlns:a16="http://schemas.microsoft.com/office/drawing/2014/main" id="{21EDE9A3-B951-BF41-9CF4-1CE94CE3F1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762000"/>
            <a:ext cx="58102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4800"/>
              <a:t>Parts Of MRP Matrix</a:t>
            </a:r>
            <a:endParaRPr lang="en-US" altLang="en-US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5" name="Group 2">
            <a:extLst>
              <a:ext uri="{FF2B5EF4-FFF2-40B4-BE49-F238E27FC236}">
                <a16:creationId xmlns:a16="http://schemas.microsoft.com/office/drawing/2014/main" id="{3EE409D6-57E1-8B48-B4B1-C8D406AD1624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36879" name="Line 3">
              <a:extLst>
                <a:ext uri="{FF2B5EF4-FFF2-40B4-BE49-F238E27FC236}">
                  <a16:creationId xmlns:a16="http://schemas.microsoft.com/office/drawing/2014/main" id="{5E4D0790-0FBE-D74D-8A6E-A99B5225D2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0" name="Line 4">
              <a:extLst>
                <a:ext uri="{FF2B5EF4-FFF2-40B4-BE49-F238E27FC236}">
                  <a16:creationId xmlns:a16="http://schemas.microsoft.com/office/drawing/2014/main" id="{50482B7E-5BE9-0748-A35B-3E18F0B500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1" name="Line 5">
              <a:extLst>
                <a:ext uri="{FF2B5EF4-FFF2-40B4-BE49-F238E27FC236}">
                  <a16:creationId xmlns:a16="http://schemas.microsoft.com/office/drawing/2014/main" id="{F5E75EA0-FF11-9B42-AC5A-26A3673B45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2" name="Line 6">
              <a:extLst>
                <a:ext uri="{FF2B5EF4-FFF2-40B4-BE49-F238E27FC236}">
                  <a16:creationId xmlns:a16="http://schemas.microsoft.com/office/drawing/2014/main" id="{4271A300-FF0E-1344-9D93-83FDB16BB6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3" name="Line 7">
              <a:extLst>
                <a:ext uri="{FF2B5EF4-FFF2-40B4-BE49-F238E27FC236}">
                  <a16:creationId xmlns:a16="http://schemas.microsoft.com/office/drawing/2014/main" id="{6C01677B-66C5-F344-BA40-BD95A21649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6866" name="Rectangle 8">
            <a:extLst>
              <a:ext uri="{FF2B5EF4-FFF2-40B4-BE49-F238E27FC236}">
                <a16:creationId xmlns:a16="http://schemas.microsoft.com/office/drawing/2014/main" id="{E98E6C90-3D5A-EC44-81D3-EDFB677896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>
                <a:solidFill>
                  <a:schemeClr val="tx1"/>
                </a:solidFill>
              </a:rPr>
              <a:t>MRP Example</a:t>
            </a:r>
          </a:p>
        </p:txBody>
      </p:sp>
      <p:sp>
        <p:nvSpPr>
          <p:cNvPr id="36867" name="Rectangle 9">
            <a:extLst>
              <a:ext uri="{FF2B5EF4-FFF2-40B4-BE49-F238E27FC236}">
                <a16:creationId xmlns:a16="http://schemas.microsoft.com/office/drawing/2014/main" id="{E26FF645-E57E-8D44-98C0-6547BD4953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95400"/>
            <a:ext cx="982345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342900" indent="-342900"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08585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42875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177165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2288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6860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1432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6004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3200"/>
              <a:t>  	</a:t>
            </a:r>
          </a:p>
        </p:txBody>
      </p:sp>
      <p:sp>
        <p:nvSpPr>
          <p:cNvPr id="36868" name="Rectangle 10">
            <a:extLst>
              <a:ext uri="{FF2B5EF4-FFF2-40B4-BE49-F238E27FC236}">
                <a16:creationId xmlns:a16="http://schemas.microsoft.com/office/drawing/2014/main" id="{17CEB299-4F66-3E4D-B644-19CD90C921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3650" y="2693988"/>
            <a:ext cx="812800" cy="6731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sp>
        <p:nvSpPr>
          <p:cNvPr id="36869" name="Rectangle 12">
            <a:extLst>
              <a:ext uri="{FF2B5EF4-FFF2-40B4-BE49-F238E27FC236}">
                <a16:creationId xmlns:a16="http://schemas.microsoft.com/office/drawing/2014/main" id="{AF834B9B-14EF-5E4F-A866-E839851414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7000" y="2693988"/>
            <a:ext cx="812800" cy="6731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sp>
        <p:nvSpPr>
          <p:cNvPr id="36870" name="Rectangle 14">
            <a:extLst>
              <a:ext uri="{FF2B5EF4-FFF2-40B4-BE49-F238E27FC236}">
                <a16:creationId xmlns:a16="http://schemas.microsoft.com/office/drawing/2014/main" id="{8313E95D-5329-A048-A1F3-6D660A297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2950" y="1568450"/>
            <a:ext cx="812800" cy="6731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sp>
        <p:nvSpPr>
          <p:cNvPr id="36871" name="Line 15">
            <a:extLst>
              <a:ext uri="{FF2B5EF4-FFF2-40B4-BE49-F238E27FC236}">
                <a16:creationId xmlns:a16="http://schemas.microsoft.com/office/drawing/2014/main" id="{17E9AE31-5733-8C43-8F1B-2C8CAD0EE71A}"/>
              </a:ext>
            </a:extLst>
          </p:cNvPr>
          <p:cNvSpPr>
            <a:spLocks noChangeShapeType="1"/>
          </p:cNvSpPr>
          <p:nvPr/>
        </p:nvSpPr>
        <p:spPr bwMode="auto">
          <a:xfrm>
            <a:off x="4319588" y="2459038"/>
            <a:ext cx="13890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2" name="Line 17">
            <a:extLst>
              <a:ext uri="{FF2B5EF4-FFF2-40B4-BE49-F238E27FC236}">
                <a16:creationId xmlns:a16="http://schemas.microsoft.com/office/drawing/2014/main" id="{1B3C282C-13ED-0B4E-AA28-E321B56D33AC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9350" y="2255838"/>
            <a:ext cx="0" cy="214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3" name="Line 18">
            <a:extLst>
              <a:ext uri="{FF2B5EF4-FFF2-40B4-BE49-F238E27FC236}">
                <a16:creationId xmlns:a16="http://schemas.microsoft.com/office/drawing/2014/main" id="{763D510D-8084-C24C-911D-81ABED3C28FD}"/>
              </a:ext>
            </a:extLst>
          </p:cNvPr>
          <p:cNvSpPr>
            <a:spLocks noChangeShapeType="1"/>
          </p:cNvSpPr>
          <p:nvPr/>
        </p:nvSpPr>
        <p:spPr bwMode="auto">
          <a:xfrm>
            <a:off x="5702300" y="2484438"/>
            <a:ext cx="0" cy="214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Line 19">
            <a:extLst>
              <a:ext uri="{FF2B5EF4-FFF2-40B4-BE49-F238E27FC236}">
                <a16:creationId xmlns:a16="http://schemas.microsoft.com/office/drawing/2014/main" id="{7FC5F04E-5E19-B440-B971-5B8660EA5943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8950" y="2484438"/>
            <a:ext cx="0" cy="214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Rectangle 20">
            <a:extLst>
              <a:ext uri="{FF2B5EF4-FFF2-40B4-BE49-F238E27FC236}">
                <a16:creationId xmlns:a16="http://schemas.microsoft.com/office/drawing/2014/main" id="{366B8581-E865-834A-9F18-81B239D6E1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975" y="3678238"/>
            <a:ext cx="8328025" cy="210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marL="342900">
              <a:tabLst>
                <a:tab pos="1428750" algn="ctr"/>
                <a:tab pos="3543300" algn="ctr"/>
                <a:tab pos="5600700" algn="ctr"/>
                <a:tab pos="7143750" algn="ct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tabLst>
                <a:tab pos="1428750" algn="ctr"/>
                <a:tab pos="3543300" algn="ctr"/>
                <a:tab pos="5600700" algn="ctr"/>
                <a:tab pos="7143750" algn="ct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tabLst>
                <a:tab pos="1428750" algn="ctr"/>
                <a:tab pos="3543300" algn="ctr"/>
                <a:tab pos="5600700" algn="ctr"/>
                <a:tab pos="7143750" algn="ct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tabLst>
                <a:tab pos="1428750" algn="ctr"/>
                <a:tab pos="3543300" algn="ctr"/>
                <a:tab pos="5600700" algn="ctr"/>
                <a:tab pos="7143750" algn="ct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tabLst>
                <a:tab pos="1428750" algn="ctr"/>
                <a:tab pos="3543300" algn="ctr"/>
                <a:tab pos="5600700" algn="ctr"/>
                <a:tab pos="7143750" algn="ct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ctr"/>
                <a:tab pos="3543300" algn="ctr"/>
                <a:tab pos="5600700" algn="ctr"/>
                <a:tab pos="7143750" algn="ct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ctr"/>
                <a:tab pos="3543300" algn="ctr"/>
                <a:tab pos="5600700" algn="ctr"/>
                <a:tab pos="7143750" algn="ct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ctr"/>
                <a:tab pos="3543300" algn="ctr"/>
                <a:tab pos="5600700" algn="ctr"/>
                <a:tab pos="7143750" algn="ct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ctr"/>
                <a:tab pos="3543300" algn="ctr"/>
                <a:tab pos="5600700" algn="ctr"/>
                <a:tab pos="7143750" algn="ct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u="sng"/>
              <a:t>Item</a:t>
            </a:r>
            <a:r>
              <a:rPr lang="en-US" altLang="en-US"/>
              <a:t>	</a:t>
            </a:r>
            <a:r>
              <a:rPr lang="en-US" altLang="en-US" sz="1800" u="sng"/>
              <a:t>On Hand	Scheduled Receipts	  Lot Size	MPS</a:t>
            </a:r>
            <a:endParaRPr lang="en-US" altLang="en-US" sz="1800"/>
          </a:p>
          <a:p>
            <a:pPr>
              <a:spcBef>
                <a:spcPct val="50000"/>
              </a:spcBef>
            </a:pPr>
            <a:r>
              <a:rPr lang="en-US" altLang="en-US" sz="1800"/>
              <a:t>A 	  10	0	1	100, period 8</a:t>
            </a:r>
          </a:p>
          <a:p>
            <a:pPr>
              <a:spcBef>
                <a:spcPct val="50000"/>
              </a:spcBef>
            </a:pPr>
            <a:r>
              <a:rPr lang="en-US" altLang="en-US" sz="1800"/>
              <a:t>B 	      5  	0	1	- - -</a:t>
            </a:r>
          </a:p>
          <a:p>
            <a:pPr>
              <a:spcBef>
                <a:spcPct val="50000"/>
              </a:spcBef>
            </a:pPr>
            <a:r>
              <a:rPr lang="en-US" altLang="en-US" sz="1800"/>
              <a:t>C 	140	0	150	- - -</a:t>
            </a:r>
          </a:p>
          <a:p>
            <a:pPr>
              <a:spcBef>
                <a:spcPct val="50000"/>
              </a:spcBef>
            </a:pPr>
            <a:endParaRPr lang="en-US" altLang="en-US" sz="1800"/>
          </a:p>
        </p:txBody>
      </p:sp>
      <p:sp>
        <p:nvSpPr>
          <p:cNvPr id="36876" name="Rectangle 21">
            <a:extLst>
              <a:ext uri="{FF2B5EF4-FFF2-40B4-BE49-F238E27FC236}">
                <a16:creationId xmlns:a16="http://schemas.microsoft.com/office/drawing/2014/main" id="{A3C646FE-C2B6-B64B-974D-7787DBE0A7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7238" y="1600200"/>
            <a:ext cx="703262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 algn="ctr"/>
            <a:r>
              <a:rPr lang="en-US" altLang="en-US" sz="1800"/>
              <a:t>A</a:t>
            </a:r>
          </a:p>
          <a:p>
            <a:pPr algn="ctr"/>
            <a:r>
              <a:rPr lang="en-US" altLang="en-US" sz="1800"/>
              <a:t>LT=3</a:t>
            </a:r>
          </a:p>
        </p:txBody>
      </p:sp>
      <p:sp>
        <p:nvSpPr>
          <p:cNvPr id="36877" name="Rectangle 22">
            <a:extLst>
              <a:ext uri="{FF2B5EF4-FFF2-40B4-BE49-F238E27FC236}">
                <a16:creationId xmlns:a16="http://schemas.microsoft.com/office/drawing/2014/main" id="{2EA26988-2740-4945-8A87-6398D4EC18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4288" y="2743200"/>
            <a:ext cx="703262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 algn="ctr"/>
            <a:r>
              <a:rPr lang="en-US" altLang="en-US" sz="1800"/>
              <a:t>B (3)</a:t>
            </a:r>
          </a:p>
          <a:p>
            <a:pPr algn="ctr"/>
            <a:r>
              <a:rPr lang="en-US" altLang="en-US" sz="1800"/>
              <a:t>LT=4</a:t>
            </a:r>
          </a:p>
        </p:txBody>
      </p:sp>
      <p:sp>
        <p:nvSpPr>
          <p:cNvPr id="36878" name="Rectangle 23">
            <a:extLst>
              <a:ext uri="{FF2B5EF4-FFF2-40B4-BE49-F238E27FC236}">
                <a16:creationId xmlns:a16="http://schemas.microsoft.com/office/drawing/2014/main" id="{230F6A4B-DCD2-2A4C-8CA4-8C10DEE536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7638" y="2743200"/>
            <a:ext cx="703262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 algn="ctr"/>
            <a:r>
              <a:rPr lang="en-US" altLang="en-US" sz="1800"/>
              <a:t>C (2)</a:t>
            </a:r>
          </a:p>
          <a:p>
            <a:pPr algn="ctr"/>
            <a:r>
              <a:rPr lang="en-US" altLang="en-US" sz="1800"/>
              <a:t>LT=2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3" name="Group 2">
            <a:extLst>
              <a:ext uri="{FF2B5EF4-FFF2-40B4-BE49-F238E27FC236}">
                <a16:creationId xmlns:a16="http://schemas.microsoft.com/office/drawing/2014/main" id="{360C41FB-3A90-CE44-9928-C41A1D1C6395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38917" name="Line 3">
              <a:extLst>
                <a:ext uri="{FF2B5EF4-FFF2-40B4-BE49-F238E27FC236}">
                  <a16:creationId xmlns:a16="http://schemas.microsoft.com/office/drawing/2014/main" id="{8CC265B6-025C-384F-AB09-C718DB5609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18" name="Line 4">
              <a:extLst>
                <a:ext uri="{FF2B5EF4-FFF2-40B4-BE49-F238E27FC236}">
                  <a16:creationId xmlns:a16="http://schemas.microsoft.com/office/drawing/2014/main" id="{72D91902-5BD8-F547-9744-4E6F40A6B1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19" name="Line 5">
              <a:extLst>
                <a:ext uri="{FF2B5EF4-FFF2-40B4-BE49-F238E27FC236}">
                  <a16:creationId xmlns:a16="http://schemas.microsoft.com/office/drawing/2014/main" id="{13CCE6CB-E877-054B-AC92-7353C7048F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0" name="Line 6">
              <a:extLst>
                <a:ext uri="{FF2B5EF4-FFF2-40B4-BE49-F238E27FC236}">
                  <a16:creationId xmlns:a16="http://schemas.microsoft.com/office/drawing/2014/main" id="{AB60A621-04F2-FA4F-8E96-4C061AB3E3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1" name="Line 7">
              <a:extLst>
                <a:ext uri="{FF2B5EF4-FFF2-40B4-BE49-F238E27FC236}">
                  <a16:creationId xmlns:a16="http://schemas.microsoft.com/office/drawing/2014/main" id="{AA1D8427-3CB6-B449-888D-D8561B4585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914" name="Rectangle 8">
            <a:extLst>
              <a:ext uri="{FF2B5EF4-FFF2-40B4-BE49-F238E27FC236}">
                <a16:creationId xmlns:a16="http://schemas.microsoft.com/office/drawing/2014/main" id="{47822BF1-CDE3-D243-8020-F1A01D1501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MRP Matrices For A &amp; B</a:t>
            </a:r>
          </a:p>
        </p:txBody>
      </p:sp>
      <p:graphicFrame>
        <p:nvGraphicFramePr>
          <p:cNvPr id="38915" name="Object 9">
            <a:hlinkClick r:id="" action="ppaction://ole?verb=0"/>
            <a:extLst>
              <a:ext uri="{FF2B5EF4-FFF2-40B4-BE49-F238E27FC236}">
                <a16:creationId xmlns:a16="http://schemas.microsoft.com/office/drawing/2014/main" id="{6D556B46-BB2E-494E-A13B-B8219804CC8C}"/>
              </a:ext>
            </a:extLst>
          </p:cNvPr>
          <p:cNvGraphicFramePr>
            <a:graphicFrameLocks/>
          </p:cNvGraphicFramePr>
          <p:nvPr/>
        </p:nvGraphicFramePr>
        <p:xfrm>
          <a:off x="533400" y="1878013"/>
          <a:ext cx="8829675" cy="185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6" name="Worksheet" r:id="rId4" imgW="10223500" imgH="2146300" progId="Excel.Sheet.8">
                  <p:embed/>
                </p:oleObj>
              </mc:Choice>
              <mc:Fallback>
                <p:oleObj name="Worksheet" r:id="rId4" imgW="10223500" imgH="2146300" progId="Excel.Sheet.8">
                  <p:embed/>
                  <p:pic>
                    <p:nvPicPr>
                      <p:cNvPr id="0" name="Object 9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878013"/>
                        <a:ext cx="8829675" cy="1855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6" name="Object 10">
            <a:hlinkClick r:id="" action="ppaction://ole?verb=0"/>
            <a:extLst>
              <a:ext uri="{FF2B5EF4-FFF2-40B4-BE49-F238E27FC236}">
                <a16:creationId xmlns:a16="http://schemas.microsoft.com/office/drawing/2014/main" id="{EE8F9344-C21A-AD49-A560-4AEE6DB88577}"/>
              </a:ext>
            </a:extLst>
          </p:cNvPr>
          <p:cNvGraphicFramePr>
            <a:graphicFrameLocks/>
          </p:cNvGraphicFramePr>
          <p:nvPr/>
        </p:nvGraphicFramePr>
        <p:xfrm>
          <a:off x="487363" y="3833813"/>
          <a:ext cx="8883650" cy="189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7" name="Worksheet" r:id="rId6" imgW="10223500" imgH="2184400" progId="Excel.Sheet.8">
                  <p:embed/>
                </p:oleObj>
              </mc:Choice>
              <mc:Fallback>
                <p:oleObj name="Worksheet" r:id="rId6" imgW="10223500" imgH="2184400" progId="Excel.Sheet.8">
                  <p:embed/>
                  <p:pic>
                    <p:nvPicPr>
                      <p:cNvPr id="0" name="Object 10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363" y="3833813"/>
                        <a:ext cx="8883650" cy="1897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1" name="Group 2">
            <a:extLst>
              <a:ext uri="{FF2B5EF4-FFF2-40B4-BE49-F238E27FC236}">
                <a16:creationId xmlns:a16="http://schemas.microsoft.com/office/drawing/2014/main" id="{C80406FD-D114-7B41-8AA4-1143785FB22C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40964" name="Line 3">
              <a:extLst>
                <a:ext uri="{FF2B5EF4-FFF2-40B4-BE49-F238E27FC236}">
                  <a16:creationId xmlns:a16="http://schemas.microsoft.com/office/drawing/2014/main" id="{E1BE2DA9-C93F-E244-BE73-74E57526AC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5" name="Line 4">
              <a:extLst>
                <a:ext uri="{FF2B5EF4-FFF2-40B4-BE49-F238E27FC236}">
                  <a16:creationId xmlns:a16="http://schemas.microsoft.com/office/drawing/2014/main" id="{C15C901D-4891-4E48-8E14-AAD98150F7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6" name="Line 5">
              <a:extLst>
                <a:ext uri="{FF2B5EF4-FFF2-40B4-BE49-F238E27FC236}">
                  <a16:creationId xmlns:a16="http://schemas.microsoft.com/office/drawing/2014/main" id="{EE5FB619-F67F-9241-BDC5-214D02F487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7" name="Line 6">
              <a:extLst>
                <a:ext uri="{FF2B5EF4-FFF2-40B4-BE49-F238E27FC236}">
                  <a16:creationId xmlns:a16="http://schemas.microsoft.com/office/drawing/2014/main" id="{371650CC-F92C-FD40-94B3-A437044421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8" name="Line 7">
              <a:extLst>
                <a:ext uri="{FF2B5EF4-FFF2-40B4-BE49-F238E27FC236}">
                  <a16:creationId xmlns:a16="http://schemas.microsoft.com/office/drawing/2014/main" id="{63229C2B-4830-344E-A4AB-E2BE497B1D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962" name="Rectangle 8">
            <a:extLst>
              <a:ext uri="{FF2B5EF4-FFF2-40B4-BE49-F238E27FC236}">
                <a16:creationId xmlns:a16="http://schemas.microsoft.com/office/drawing/2014/main" id="{4E1925EF-BF9C-7649-AB42-D46BE2E715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MRP Matrices For C</a:t>
            </a:r>
          </a:p>
        </p:txBody>
      </p:sp>
      <p:graphicFrame>
        <p:nvGraphicFramePr>
          <p:cNvPr id="40963" name="Object 9">
            <a:hlinkClick r:id="" action="ppaction://ole?verb=0"/>
            <a:extLst>
              <a:ext uri="{FF2B5EF4-FFF2-40B4-BE49-F238E27FC236}">
                <a16:creationId xmlns:a16="http://schemas.microsoft.com/office/drawing/2014/main" id="{24462EEF-6920-EE46-A9EC-F3E9177D39B2}"/>
              </a:ext>
            </a:extLst>
          </p:cNvPr>
          <p:cNvGraphicFramePr>
            <a:graphicFrameLocks/>
          </p:cNvGraphicFramePr>
          <p:nvPr/>
        </p:nvGraphicFramePr>
        <p:xfrm>
          <a:off x="533400" y="2590800"/>
          <a:ext cx="8683625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1" name="Worksheet" r:id="rId4" imgW="10223500" imgH="2146300" progId="Excel.Sheet.8">
                  <p:embed/>
                </p:oleObj>
              </mc:Choice>
              <mc:Fallback>
                <p:oleObj name="Worksheet" r:id="rId4" imgW="10223500" imgH="2146300" progId="Excel.Sheet.8">
                  <p:embed/>
                  <p:pic>
                    <p:nvPicPr>
                      <p:cNvPr id="0" name="Object 9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90800"/>
                        <a:ext cx="8683625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4">
            <a:extLst>
              <a:ext uri="{FF2B5EF4-FFF2-40B4-BE49-F238E27FC236}">
                <a16:creationId xmlns:a16="http://schemas.microsoft.com/office/drawing/2014/main" id="{8DD042EF-9564-3244-88F1-EAF1FF6482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Material Requirements Planning (MRP)</a:t>
            </a:r>
          </a:p>
        </p:txBody>
      </p:sp>
      <p:sp>
        <p:nvSpPr>
          <p:cNvPr id="6146" name="Rectangle 5">
            <a:extLst>
              <a:ext uri="{FF2B5EF4-FFF2-40B4-BE49-F238E27FC236}">
                <a16:creationId xmlns:a16="http://schemas.microsoft.com/office/drawing/2014/main" id="{76EF1CE9-090B-7B44-8B7D-B4C464AD86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7913" y="2301875"/>
            <a:ext cx="8132762" cy="4048125"/>
          </a:xfrm>
          <a:noFill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/>
              <a:t> A computerized inventory control &amp;  production planning system</a:t>
            </a:r>
          </a:p>
          <a:p>
            <a:pPr marL="342900" indent="-342900" defTabSz="914400">
              <a:buFontTx/>
              <a:buNone/>
            </a:pPr>
            <a:endParaRPr lang="en-US" altLang="en-US"/>
          </a:p>
          <a:p>
            <a:pPr marL="342900" indent="-342900" defTabSz="914400"/>
            <a:r>
              <a:rPr lang="en-US" altLang="en-US"/>
              <a:t> Schedules component items when they are needed - no earlier and no later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4">
            <a:extLst>
              <a:ext uri="{FF2B5EF4-FFF2-40B4-BE49-F238E27FC236}">
                <a16:creationId xmlns:a16="http://schemas.microsoft.com/office/drawing/2014/main" id="{9585AA7F-461C-7D48-A619-31D5D4371D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 sz="4000"/>
              <a:t>Manufacturing Resource Planning (MRP II)</a:t>
            </a:r>
            <a:endParaRPr lang="en-US" altLang="en-US"/>
          </a:p>
        </p:txBody>
      </p:sp>
      <p:sp>
        <p:nvSpPr>
          <p:cNvPr id="43010" name="Rectangle 5">
            <a:extLst>
              <a:ext uri="{FF2B5EF4-FFF2-40B4-BE49-F238E27FC236}">
                <a16:creationId xmlns:a16="http://schemas.microsoft.com/office/drawing/2014/main" id="{7AD0794A-A708-6F4C-8643-8F43EE8CE0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/>
              <a:t>Extension of MRP</a:t>
            </a:r>
          </a:p>
          <a:p>
            <a:pPr marL="342900" indent="-342900" defTabSz="914400"/>
            <a:r>
              <a:rPr lang="en-US" altLang="en-US"/>
              <a:t>Plans all resources needed for running a business</a:t>
            </a:r>
          </a:p>
          <a:p>
            <a:pPr marL="342900" indent="-342900" defTabSz="914400"/>
            <a:r>
              <a:rPr lang="en-US" altLang="en-US"/>
              <a:t>Variations include</a:t>
            </a:r>
          </a:p>
          <a:p>
            <a:pPr marL="971550" lvl="1" indent="-285750" defTabSz="914400"/>
            <a:r>
              <a:rPr lang="en-US" altLang="en-US"/>
              <a:t>Service Requirements Planning (SRP)</a:t>
            </a:r>
          </a:p>
          <a:p>
            <a:pPr marL="971550" lvl="1" indent="-285750" defTabSz="914400"/>
            <a:r>
              <a:rPr lang="en-US" altLang="en-US"/>
              <a:t>Business Requirements Planning (BRP)</a:t>
            </a:r>
          </a:p>
          <a:p>
            <a:pPr marL="971550" lvl="1" indent="-285750" defTabSz="914400"/>
            <a:r>
              <a:rPr lang="en-US" altLang="en-US"/>
              <a:t>Distribution Requirements Planning (DRP)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4">
            <a:extLst>
              <a:ext uri="{FF2B5EF4-FFF2-40B4-BE49-F238E27FC236}">
                <a16:creationId xmlns:a16="http://schemas.microsoft.com/office/drawing/2014/main" id="{B6441FBF-237A-794E-8FD8-D5857ED29D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MRP II Modules</a:t>
            </a:r>
          </a:p>
        </p:txBody>
      </p:sp>
      <p:sp>
        <p:nvSpPr>
          <p:cNvPr id="45058" name="Rectangle 5">
            <a:extLst>
              <a:ext uri="{FF2B5EF4-FFF2-40B4-BE49-F238E27FC236}">
                <a16:creationId xmlns:a16="http://schemas.microsoft.com/office/drawing/2014/main" id="{772D649C-A825-FC49-801C-9B0C30096DE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95325" y="1978025"/>
            <a:ext cx="4179888" cy="4371975"/>
          </a:xfrm>
          <a:noFill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 sz="2800"/>
              <a:t>Forecasting</a:t>
            </a:r>
          </a:p>
          <a:p>
            <a:pPr marL="342900" indent="-342900" defTabSz="914400"/>
            <a:r>
              <a:rPr lang="en-US" altLang="en-US" sz="2800"/>
              <a:t>Customer order entry</a:t>
            </a:r>
          </a:p>
          <a:p>
            <a:pPr marL="342900" indent="-342900" defTabSz="914400"/>
            <a:r>
              <a:rPr lang="en-US" altLang="en-US" sz="2800"/>
              <a:t>Production planning / master production scheduling</a:t>
            </a:r>
          </a:p>
          <a:p>
            <a:pPr marL="342900" indent="-342900" defTabSz="914400"/>
            <a:r>
              <a:rPr lang="en-US" altLang="en-US" sz="2800"/>
              <a:t>Product structure / bill-of-material processor</a:t>
            </a:r>
          </a:p>
          <a:p>
            <a:pPr marL="342900" indent="-342900" defTabSz="914400"/>
            <a:r>
              <a:rPr lang="en-US" altLang="en-US" sz="2800"/>
              <a:t>Inventory control</a:t>
            </a:r>
          </a:p>
        </p:txBody>
      </p:sp>
      <p:sp>
        <p:nvSpPr>
          <p:cNvPr id="45059" name="Rectangle 6">
            <a:extLst>
              <a:ext uri="{FF2B5EF4-FFF2-40B4-BE49-F238E27FC236}">
                <a16:creationId xmlns:a16="http://schemas.microsoft.com/office/drawing/2014/main" id="{C7F5CCDA-D7E2-0D4E-9BB3-CA15381C4F0C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030788" y="1978025"/>
            <a:ext cx="4179887" cy="4371975"/>
          </a:xfrm>
          <a:noFill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 sz="2800"/>
              <a:t>Material requirements planning</a:t>
            </a:r>
          </a:p>
          <a:p>
            <a:pPr marL="342900" indent="-342900" defTabSz="914400"/>
            <a:r>
              <a:rPr lang="en-US" altLang="en-US" sz="2800"/>
              <a:t>Capacity planning</a:t>
            </a:r>
          </a:p>
          <a:p>
            <a:pPr marL="342900" indent="-342900" defTabSz="914400"/>
            <a:r>
              <a:rPr lang="en-US" altLang="en-US" sz="2800"/>
              <a:t>Shop floor control</a:t>
            </a:r>
          </a:p>
          <a:p>
            <a:pPr marL="342900" indent="-342900" defTabSz="914400"/>
            <a:r>
              <a:rPr lang="en-US" altLang="en-US" sz="2800"/>
              <a:t>Purchasing</a:t>
            </a:r>
          </a:p>
          <a:p>
            <a:pPr marL="342900" indent="-342900" defTabSz="914400"/>
            <a:r>
              <a:rPr lang="en-US" altLang="en-US" sz="2800"/>
              <a:t>Accounting</a:t>
            </a:r>
          </a:p>
          <a:p>
            <a:pPr marL="342900" indent="-342900" defTabSz="914400"/>
            <a:r>
              <a:rPr lang="en-US" altLang="en-US" sz="2800"/>
              <a:t>Financial analysis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4">
            <a:extLst>
              <a:ext uri="{FF2B5EF4-FFF2-40B4-BE49-F238E27FC236}">
                <a16:creationId xmlns:a16="http://schemas.microsoft.com/office/drawing/2014/main" id="{5F1E8679-B5B4-4F45-A12A-0E3D7D65FE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 sz="4000"/>
              <a:t>Capacity Requirements Planning (CRP)</a:t>
            </a:r>
            <a:endParaRPr lang="en-US" altLang="en-US"/>
          </a:p>
        </p:txBody>
      </p:sp>
      <p:sp>
        <p:nvSpPr>
          <p:cNvPr id="47106" name="Rectangle 5">
            <a:extLst>
              <a:ext uri="{FF2B5EF4-FFF2-40B4-BE49-F238E27FC236}">
                <a16:creationId xmlns:a16="http://schemas.microsoft.com/office/drawing/2014/main" id="{BC321FFB-51F7-9941-98ED-32D9C58A14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2043113"/>
            <a:ext cx="8229600" cy="4129087"/>
          </a:xfrm>
          <a:noFill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/>
              <a:t>Computerized system that projects loads from the planned order releases of MRP</a:t>
            </a:r>
          </a:p>
          <a:p>
            <a:pPr marL="342900" indent="-342900" defTabSz="914400">
              <a:lnSpc>
                <a:spcPct val="40000"/>
              </a:lnSpc>
              <a:buFontTx/>
              <a:buNone/>
            </a:pPr>
            <a:endParaRPr lang="en-US" altLang="en-US"/>
          </a:p>
          <a:p>
            <a:pPr marL="342900" indent="-342900" defTabSz="914400"/>
            <a:r>
              <a:rPr lang="en-US" altLang="en-US"/>
              <a:t>Creates load profile</a:t>
            </a:r>
          </a:p>
          <a:p>
            <a:pPr marL="342900" indent="-342900" defTabSz="914400">
              <a:lnSpc>
                <a:spcPct val="40000"/>
              </a:lnSpc>
              <a:buFontTx/>
              <a:buNone/>
            </a:pPr>
            <a:endParaRPr lang="en-US" altLang="en-US"/>
          </a:p>
          <a:p>
            <a:pPr marL="342900" indent="-342900" defTabSz="914400"/>
            <a:r>
              <a:rPr lang="en-US" altLang="en-US"/>
              <a:t>Identifies underloads and overloads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53" name="Group 49">
            <a:extLst>
              <a:ext uri="{FF2B5EF4-FFF2-40B4-BE49-F238E27FC236}">
                <a16:creationId xmlns:a16="http://schemas.microsoft.com/office/drawing/2014/main" id="{AED990FD-2E12-7542-BC9C-AAE998E9C397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49201" name="Line 50">
              <a:extLst>
                <a:ext uri="{FF2B5EF4-FFF2-40B4-BE49-F238E27FC236}">
                  <a16:creationId xmlns:a16="http://schemas.microsoft.com/office/drawing/2014/main" id="{D53EFDD6-6BC6-5E42-A51A-AF4E595AAD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202" name="Line 51">
              <a:extLst>
                <a:ext uri="{FF2B5EF4-FFF2-40B4-BE49-F238E27FC236}">
                  <a16:creationId xmlns:a16="http://schemas.microsoft.com/office/drawing/2014/main" id="{46FCB966-539A-B547-8922-2FF66BE09E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203" name="Line 52">
              <a:extLst>
                <a:ext uri="{FF2B5EF4-FFF2-40B4-BE49-F238E27FC236}">
                  <a16:creationId xmlns:a16="http://schemas.microsoft.com/office/drawing/2014/main" id="{FD1E2775-E987-5949-B988-A00E977969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204" name="Line 53">
              <a:extLst>
                <a:ext uri="{FF2B5EF4-FFF2-40B4-BE49-F238E27FC236}">
                  <a16:creationId xmlns:a16="http://schemas.microsoft.com/office/drawing/2014/main" id="{57CA9FAB-9E95-0E4D-A1DD-6DCD60FB6F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205" name="Line 54">
              <a:extLst>
                <a:ext uri="{FF2B5EF4-FFF2-40B4-BE49-F238E27FC236}">
                  <a16:creationId xmlns:a16="http://schemas.microsoft.com/office/drawing/2014/main" id="{DD00BB42-3949-3448-87A8-1041DA8AE5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154" name="Rectangle 47">
            <a:extLst>
              <a:ext uri="{FF2B5EF4-FFF2-40B4-BE49-F238E27FC236}">
                <a16:creationId xmlns:a16="http://schemas.microsoft.com/office/drawing/2014/main" id="{468FA7DF-62AA-734B-984A-B91F68A0BC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63563"/>
            <a:ext cx="8413750" cy="1189037"/>
          </a:xfrm>
          <a:ln>
            <a:solidFill>
              <a:schemeClr val="bg1"/>
            </a:solidFill>
          </a:ln>
        </p:spPr>
        <p:txBody>
          <a:bodyPr/>
          <a:lstStyle/>
          <a:p>
            <a:endParaRPr lang="en-US" altLang="en-US"/>
          </a:p>
        </p:txBody>
      </p:sp>
      <p:grpSp>
        <p:nvGrpSpPr>
          <p:cNvPr id="49155" name="Group 48">
            <a:extLst>
              <a:ext uri="{FF2B5EF4-FFF2-40B4-BE49-F238E27FC236}">
                <a16:creationId xmlns:a16="http://schemas.microsoft.com/office/drawing/2014/main" id="{5EF8466F-3CA0-CA48-9FED-435AA2425AE3}"/>
              </a:ext>
            </a:extLst>
          </p:cNvPr>
          <p:cNvGrpSpPr>
            <a:grpSpLocks/>
          </p:cNvGrpSpPr>
          <p:nvPr/>
        </p:nvGrpSpPr>
        <p:grpSpPr bwMode="auto">
          <a:xfrm>
            <a:off x="638175" y="520700"/>
            <a:ext cx="8963025" cy="5194300"/>
            <a:chOff x="258" y="328"/>
            <a:chExt cx="5880" cy="3668"/>
          </a:xfrm>
        </p:grpSpPr>
        <p:grpSp>
          <p:nvGrpSpPr>
            <p:cNvPr id="49157" name="Group 41">
              <a:extLst>
                <a:ext uri="{FF2B5EF4-FFF2-40B4-BE49-F238E27FC236}">
                  <a16:creationId xmlns:a16="http://schemas.microsoft.com/office/drawing/2014/main" id="{316ACBB2-4A16-F540-8A5F-2F8081405C2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9" y="1248"/>
              <a:ext cx="5341" cy="2592"/>
              <a:chOff x="419" y="1248"/>
              <a:chExt cx="5341" cy="2592"/>
            </a:xfrm>
          </p:grpSpPr>
          <p:sp>
            <p:nvSpPr>
              <p:cNvPr id="49196" name="Line 42">
                <a:extLst>
                  <a:ext uri="{FF2B5EF4-FFF2-40B4-BE49-F238E27FC236}">
                    <a16:creationId xmlns:a16="http://schemas.microsoft.com/office/drawing/2014/main" id="{AAB3E917-092E-1C48-802B-4E33581ADC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7" y="1248"/>
                <a:ext cx="5325" cy="0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197" name="Line 43">
                <a:extLst>
                  <a:ext uri="{FF2B5EF4-FFF2-40B4-BE49-F238E27FC236}">
                    <a16:creationId xmlns:a16="http://schemas.microsoft.com/office/drawing/2014/main" id="{8C3BD959-7AEE-2840-99DB-47B7CA2316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9" y="1256"/>
                <a:ext cx="0" cy="2576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198" name="Line 44">
                <a:extLst>
                  <a:ext uri="{FF2B5EF4-FFF2-40B4-BE49-F238E27FC236}">
                    <a16:creationId xmlns:a16="http://schemas.microsoft.com/office/drawing/2014/main" id="{2D7C32FF-019D-FD4A-8313-597E924F05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60" y="1256"/>
                <a:ext cx="0" cy="2576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199" name="Line 45">
                <a:extLst>
                  <a:ext uri="{FF2B5EF4-FFF2-40B4-BE49-F238E27FC236}">
                    <a16:creationId xmlns:a16="http://schemas.microsoft.com/office/drawing/2014/main" id="{9A5D72B0-E09B-7141-9A6F-AFF4604D2D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7" y="3840"/>
                <a:ext cx="1293" cy="0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200" name="Line 46">
                <a:extLst>
                  <a:ext uri="{FF2B5EF4-FFF2-40B4-BE49-F238E27FC236}">
                    <a16:creationId xmlns:a16="http://schemas.microsoft.com/office/drawing/2014/main" id="{432C3A7C-BF14-1D44-9F97-AE11BDFA29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59" y="3840"/>
                <a:ext cx="1293" cy="0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9158" name="AutoShape 3">
              <a:extLst>
                <a:ext uri="{FF2B5EF4-FFF2-40B4-BE49-F238E27FC236}">
                  <a16:creationId xmlns:a16="http://schemas.microsoft.com/office/drawing/2014/main" id="{0722E3A5-95D7-6F43-AA65-9F540CC1E3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2" y="3034"/>
              <a:ext cx="1252" cy="679"/>
            </a:xfrm>
            <a:prstGeom prst="diamond">
              <a:avLst/>
            </a:prstGeom>
            <a:solidFill>
              <a:srgbClr val="99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 algn="ctr"/>
              <a:r>
                <a:rPr lang="en-US" altLang="en-US" sz="2000" b="1">
                  <a:solidFill>
                    <a:schemeClr val="bg2"/>
                  </a:solidFill>
                  <a:latin typeface="Arial" panose="020B0604020202020204" pitchFamily="34" charset="0"/>
                </a:rPr>
                <a:t>Feasible?</a:t>
              </a:r>
            </a:p>
          </p:txBody>
        </p:sp>
        <p:sp>
          <p:nvSpPr>
            <p:cNvPr id="49159" name="Rectangle 4">
              <a:extLst>
                <a:ext uri="{FF2B5EF4-FFF2-40B4-BE49-F238E27FC236}">
                  <a16:creationId xmlns:a16="http://schemas.microsoft.com/office/drawing/2014/main" id="{E7904EB1-133D-EB4D-A0BE-B408480DCC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580"/>
              <a:ext cx="979" cy="549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 algn="ctr"/>
              <a:r>
                <a:rPr lang="en-US" altLang="en-US" sz="2000" b="1">
                  <a:solidFill>
                    <a:schemeClr val="bg2"/>
                  </a:solidFill>
                  <a:latin typeface="Arial" panose="020B0604020202020204" pitchFamily="34" charset="0"/>
                </a:rPr>
                <a:t>Marketing</a:t>
              </a:r>
            </a:p>
            <a:p>
              <a:pPr algn="ctr"/>
              <a:r>
                <a:rPr lang="en-US" altLang="en-US" sz="2000" b="1">
                  <a:solidFill>
                    <a:schemeClr val="bg2"/>
                  </a:solidFill>
                  <a:latin typeface="Arial" panose="020B0604020202020204" pitchFamily="34" charset="0"/>
                </a:rPr>
                <a:t>Plan</a:t>
              </a:r>
            </a:p>
          </p:txBody>
        </p:sp>
        <p:sp>
          <p:nvSpPr>
            <p:cNvPr id="49160" name="Rectangle 5">
              <a:extLst>
                <a:ext uri="{FF2B5EF4-FFF2-40B4-BE49-F238E27FC236}">
                  <a16:creationId xmlns:a16="http://schemas.microsoft.com/office/drawing/2014/main" id="{FBB9536D-5B2C-F448-B516-E0772CEAC9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8" y="1580"/>
              <a:ext cx="979" cy="549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 algn="ctr"/>
              <a:r>
                <a:rPr lang="en-US" altLang="en-US" sz="2000" b="1">
                  <a:solidFill>
                    <a:schemeClr val="bg2"/>
                  </a:solidFill>
                  <a:latin typeface="Arial" panose="020B0604020202020204" pitchFamily="34" charset="0"/>
                </a:rPr>
                <a:t>Financial</a:t>
              </a:r>
            </a:p>
            <a:p>
              <a:pPr algn="ctr"/>
              <a:r>
                <a:rPr lang="en-US" altLang="en-US" sz="2000" b="1">
                  <a:solidFill>
                    <a:schemeClr val="bg2"/>
                  </a:solidFill>
                  <a:latin typeface="Arial" panose="020B0604020202020204" pitchFamily="34" charset="0"/>
                </a:rPr>
                <a:t>Plan</a:t>
              </a:r>
            </a:p>
          </p:txBody>
        </p:sp>
        <p:sp>
          <p:nvSpPr>
            <p:cNvPr id="49161" name="Rectangle 6">
              <a:extLst>
                <a:ext uri="{FF2B5EF4-FFF2-40B4-BE49-F238E27FC236}">
                  <a16:creationId xmlns:a16="http://schemas.microsoft.com/office/drawing/2014/main" id="{A06839AE-F6C9-D749-B8E4-D0DADC9E43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1" y="982"/>
              <a:ext cx="979" cy="549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 algn="ctr"/>
              <a:r>
                <a:rPr lang="en-US" altLang="en-US" sz="2000" b="1">
                  <a:solidFill>
                    <a:schemeClr val="bg2"/>
                  </a:solidFill>
                  <a:latin typeface="Arial" panose="020B0604020202020204" pitchFamily="34" charset="0"/>
                </a:rPr>
                <a:t>Business</a:t>
              </a:r>
            </a:p>
            <a:p>
              <a:pPr algn="ctr"/>
              <a:r>
                <a:rPr lang="en-US" altLang="en-US" sz="2000" b="1">
                  <a:solidFill>
                    <a:schemeClr val="bg2"/>
                  </a:solidFill>
                  <a:latin typeface="Arial" panose="020B0604020202020204" pitchFamily="34" charset="0"/>
                </a:rPr>
                <a:t>Plan</a:t>
              </a:r>
            </a:p>
          </p:txBody>
        </p:sp>
        <p:sp>
          <p:nvSpPr>
            <p:cNvPr id="49162" name="Rectangle 7">
              <a:extLst>
                <a:ext uri="{FF2B5EF4-FFF2-40B4-BE49-F238E27FC236}">
                  <a16:creationId xmlns:a16="http://schemas.microsoft.com/office/drawing/2014/main" id="{836EB005-F11D-FB43-8184-C641F3D075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1" y="2193"/>
              <a:ext cx="979" cy="549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 algn="ctr"/>
              <a:r>
                <a:rPr lang="en-US" altLang="en-US" sz="2000" b="1">
                  <a:solidFill>
                    <a:schemeClr val="bg2"/>
                  </a:solidFill>
                  <a:latin typeface="Arial" panose="020B0604020202020204" pitchFamily="34" charset="0"/>
                </a:rPr>
                <a:t>Production</a:t>
              </a:r>
            </a:p>
            <a:p>
              <a:pPr algn="ctr"/>
              <a:r>
                <a:rPr lang="en-US" altLang="en-US" sz="2000" b="1">
                  <a:solidFill>
                    <a:schemeClr val="bg2"/>
                  </a:solidFill>
                  <a:latin typeface="Arial" panose="020B0604020202020204" pitchFamily="34" charset="0"/>
                </a:rPr>
                <a:t>Plan</a:t>
              </a:r>
            </a:p>
          </p:txBody>
        </p:sp>
        <p:sp>
          <p:nvSpPr>
            <p:cNvPr id="49163" name="Freeform 8">
              <a:extLst>
                <a:ext uri="{FF2B5EF4-FFF2-40B4-BE49-F238E27FC236}">
                  <a16:creationId xmlns:a16="http://schemas.microsoft.com/office/drawing/2014/main" id="{800C6F57-F0A5-C144-8C07-E1DFC9C938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3" y="2640"/>
              <a:ext cx="465" cy="742"/>
            </a:xfrm>
            <a:custGeom>
              <a:avLst/>
              <a:gdLst>
                <a:gd name="T0" fmla="*/ 352 w 429"/>
                <a:gd name="T1" fmla="*/ 741 h 742"/>
                <a:gd name="T2" fmla="*/ 0 w 429"/>
                <a:gd name="T3" fmla="*/ 741 h 742"/>
                <a:gd name="T4" fmla="*/ 0 w 429"/>
                <a:gd name="T5" fmla="*/ 0 h 742"/>
                <a:gd name="T6" fmla="*/ 464 w 429"/>
                <a:gd name="T7" fmla="*/ 2 h 74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29" h="742">
                  <a:moveTo>
                    <a:pt x="325" y="741"/>
                  </a:moveTo>
                  <a:lnTo>
                    <a:pt x="0" y="741"/>
                  </a:lnTo>
                  <a:lnTo>
                    <a:pt x="0" y="0"/>
                  </a:lnTo>
                  <a:lnTo>
                    <a:pt x="428" y="2"/>
                  </a:lnTo>
                </a:path>
              </a:pathLst>
            </a:custGeom>
            <a:noFill/>
            <a:ln w="50800" cap="rnd" cmpd="sng">
              <a:solidFill>
                <a:schemeClr val="tx1"/>
              </a:solidFill>
              <a:prstDash val="solid"/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64" name="AutoShape 9">
              <a:extLst>
                <a:ext uri="{FF2B5EF4-FFF2-40B4-BE49-F238E27FC236}">
                  <a16:creationId xmlns:a16="http://schemas.microsoft.com/office/drawing/2014/main" id="{85E26FF2-B5D4-1E4C-BF87-CD446A37B3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3" y="476"/>
              <a:ext cx="1600" cy="395"/>
            </a:xfrm>
            <a:prstGeom prst="diamond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9165" name="Rectangle 10">
              <a:extLst>
                <a:ext uri="{FF2B5EF4-FFF2-40B4-BE49-F238E27FC236}">
                  <a16:creationId xmlns:a16="http://schemas.microsoft.com/office/drawing/2014/main" id="{FA0DCDA9-9174-6E40-BEA1-DBAC761AB7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3" y="1709"/>
              <a:ext cx="820" cy="41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9166" name="Line 11">
              <a:extLst>
                <a:ext uri="{FF2B5EF4-FFF2-40B4-BE49-F238E27FC236}">
                  <a16:creationId xmlns:a16="http://schemas.microsoft.com/office/drawing/2014/main" id="{A9CE3D49-7328-D84A-9D25-DAA74E6495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5" y="462"/>
              <a:ext cx="0" cy="1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67" name="Rectangle 12">
              <a:extLst>
                <a:ext uri="{FF2B5EF4-FFF2-40B4-BE49-F238E27FC236}">
                  <a16:creationId xmlns:a16="http://schemas.microsoft.com/office/drawing/2014/main" id="{80480ECE-CB0C-7542-A89B-DB9165E3A3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0" y="1108"/>
              <a:ext cx="526" cy="10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9168" name="Rectangle 13">
              <a:extLst>
                <a:ext uri="{FF2B5EF4-FFF2-40B4-BE49-F238E27FC236}">
                  <a16:creationId xmlns:a16="http://schemas.microsoft.com/office/drawing/2014/main" id="{FB9E3A74-F527-CD44-8E82-2F1B08126A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0" y="1268"/>
              <a:ext cx="526" cy="10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9169" name="Rectangle 14">
              <a:extLst>
                <a:ext uri="{FF2B5EF4-FFF2-40B4-BE49-F238E27FC236}">
                  <a16:creationId xmlns:a16="http://schemas.microsoft.com/office/drawing/2014/main" id="{58D4AF06-DE88-DF46-9F93-FE8DDC60F7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0" y="1428"/>
              <a:ext cx="526" cy="10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9170" name="AutoShape 15">
              <a:extLst>
                <a:ext uri="{FF2B5EF4-FFF2-40B4-BE49-F238E27FC236}">
                  <a16:creationId xmlns:a16="http://schemas.microsoft.com/office/drawing/2014/main" id="{269A65F9-702B-844D-85CD-1B8C6AD9FA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5" y="2072"/>
              <a:ext cx="525" cy="107"/>
            </a:xfrm>
            <a:prstGeom prst="roundRect">
              <a:avLst>
                <a:gd name="adj" fmla="val 38079"/>
              </a:avLst>
            </a:prstGeom>
            <a:solidFill>
              <a:srgbClr val="FFCCCC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9171" name="Rectangle 16">
              <a:extLst>
                <a:ext uri="{FF2B5EF4-FFF2-40B4-BE49-F238E27FC236}">
                  <a16:creationId xmlns:a16="http://schemas.microsoft.com/office/drawing/2014/main" id="{5FF8799E-CCC1-344F-93B9-08B46A4033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2" y="1904"/>
              <a:ext cx="314" cy="107"/>
            </a:xfrm>
            <a:prstGeom prst="rect">
              <a:avLst/>
            </a:prstGeom>
            <a:solidFill>
              <a:srgbClr val="99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9172" name="Rectangle 17">
              <a:extLst>
                <a:ext uri="{FF2B5EF4-FFF2-40B4-BE49-F238E27FC236}">
                  <a16:creationId xmlns:a16="http://schemas.microsoft.com/office/drawing/2014/main" id="{C4A3ABAB-3BB3-774C-BD12-B3C4820EFC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43" y="1904"/>
              <a:ext cx="315" cy="107"/>
            </a:xfrm>
            <a:prstGeom prst="rect">
              <a:avLst/>
            </a:prstGeom>
            <a:solidFill>
              <a:srgbClr val="99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9173" name="AutoShape 18">
              <a:extLst>
                <a:ext uri="{FF2B5EF4-FFF2-40B4-BE49-F238E27FC236}">
                  <a16:creationId xmlns:a16="http://schemas.microsoft.com/office/drawing/2014/main" id="{3E7975C6-737A-0849-B12D-293ACB8CA3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2" y="1745"/>
              <a:ext cx="314" cy="107"/>
            </a:xfrm>
            <a:prstGeom prst="parallelogram">
              <a:avLst>
                <a:gd name="adj" fmla="val 73324"/>
              </a:avLst>
            </a:prstGeom>
            <a:solidFill>
              <a:srgbClr val="CC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9174" name="AutoShape 19">
              <a:extLst>
                <a:ext uri="{FF2B5EF4-FFF2-40B4-BE49-F238E27FC236}">
                  <a16:creationId xmlns:a16="http://schemas.microsoft.com/office/drawing/2014/main" id="{E80B5257-9078-AC40-8D3C-ECA8FDF372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43" y="1745"/>
              <a:ext cx="315" cy="107"/>
            </a:xfrm>
            <a:prstGeom prst="parallelogram">
              <a:avLst>
                <a:gd name="adj" fmla="val 73557"/>
              </a:avLst>
            </a:prstGeom>
            <a:solidFill>
              <a:srgbClr val="CC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9175" name="AutoShape 20">
              <a:extLst>
                <a:ext uri="{FF2B5EF4-FFF2-40B4-BE49-F238E27FC236}">
                  <a16:creationId xmlns:a16="http://schemas.microsoft.com/office/drawing/2014/main" id="{0A3DD7DD-A317-D94F-981A-AD746A4035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8" y="1576"/>
              <a:ext cx="525" cy="108"/>
            </a:xfrm>
            <a:prstGeom prst="diamond">
              <a:avLst/>
            </a:prstGeom>
            <a:solidFill>
              <a:srgbClr val="99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9176" name="AutoShape 21">
              <a:extLst>
                <a:ext uri="{FF2B5EF4-FFF2-40B4-BE49-F238E27FC236}">
                  <a16:creationId xmlns:a16="http://schemas.microsoft.com/office/drawing/2014/main" id="{019F4493-BC26-7142-BA03-8F3C256574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0" y="943"/>
              <a:ext cx="526" cy="108"/>
            </a:xfrm>
            <a:prstGeom prst="diamond">
              <a:avLst/>
            </a:prstGeom>
            <a:solidFill>
              <a:srgbClr val="99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9177" name="Rectangle 22">
              <a:extLst>
                <a:ext uri="{FF2B5EF4-FFF2-40B4-BE49-F238E27FC236}">
                  <a16:creationId xmlns:a16="http://schemas.microsoft.com/office/drawing/2014/main" id="{FFB9A78D-84FF-E141-8B91-F33F65D76A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4" y="620"/>
              <a:ext cx="314" cy="10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9178" name="Rectangle 23">
              <a:extLst>
                <a:ext uri="{FF2B5EF4-FFF2-40B4-BE49-F238E27FC236}">
                  <a16:creationId xmlns:a16="http://schemas.microsoft.com/office/drawing/2014/main" id="{2E2F4308-4AE8-BB45-AE72-498AA787A2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74" y="620"/>
              <a:ext cx="314" cy="10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9179" name="Rectangle 24">
              <a:extLst>
                <a:ext uri="{FF2B5EF4-FFF2-40B4-BE49-F238E27FC236}">
                  <a16:creationId xmlns:a16="http://schemas.microsoft.com/office/drawing/2014/main" id="{63F8A44F-E3BF-9540-8B18-E7C891AC7F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26" y="461"/>
              <a:ext cx="315" cy="108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9180" name="Rectangle 25">
              <a:extLst>
                <a:ext uri="{FF2B5EF4-FFF2-40B4-BE49-F238E27FC236}">
                  <a16:creationId xmlns:a16="http://schemas.microsoft.com/office/drawing/2014/main" id="{0D257078-31B4-9D48-8B81-2103D89A86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26" y="782"/>
              <a:ext cx="315" cy="10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9181" name="Freeform 26">
              <a:extLst>
                <a:ext uri="{FF2B5EF4-FFF2-40B4-BE49-F238E27FC236}">
                  <a16:creationId xmlns:a16="http://schemas.microsoft.com/office/drawing/2014/main" id="{95F6BD6D-EE15-EE44-A024-66795DCB0B0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8" y="1165"/>
              <a:ext cx="504" cy="793"/>
            </a:xfrm>
            <a:custGeom>
              <a:avLst/>
              <a:gdLst>
                <a:gd name="T0" fmla="*/ 191 w 465"/>
                <a:gd name="T1" fmla="*/ 792 h 793"/>
                <a:gd name="T2" fmla="*/ 0 w 465"/>
                <a:gd name="T3" fmla="*/ 792 h 793"/>
                <a:gd name="T4" fmla="*/ 0 w 465"/>
                <a:gd name="T5" fmla="*/ 0 h 793"/>
                <a:gd name="T6" fmla="*/ 503 w 465"/>
                <a:gd name="T7" fmla="*/ 0 h 79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65" h="793">
                  <a:moveTo>
                    <a:pt x="176" y="792"/>
                  </a:moveTo>
                  <a:lnTo>
                    <a:pt x="0" y="792"/>
                  </a:lnTo>
                  <a:lnTo>
                    <a:pt x="0" y="0"/>
                  </a:lnTo>
                  <a:lnTo>
                    <a:pt x="464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82" name="Freeform 27">
              <a:extLst>
                <a:ext uri="{FF2B5EF4-FFF2-40B4-BE49-F238E27FC236}">
                  <a16:creationId xmlns:a16="http://schemas.microsoft.com/office/drawing/2014/main" id="{12438AD6-A2D2-6040-BC64-21467156141B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4" y="1164"/>
              <a:ext cx="503" cy="793"/>
            </a:xfrm>
            <a:custGeom>
              <a:avLst/>
              <a:gdLst>
                <a:gd name="T0" fmla="*/ 312 w 464"/>
                <a:gd name="T1" fmla="*/ 792 h 793"/>
                <a:gd name="T2" fmla="*/ 502 w 464"/>
                <a:gd name="T3" fmla="*/ 792 h 793"/>
                <a:gd name="T4" fmla="*/ 502 w 464"/>
                <a:gd name="T5" fmla="*/ 0 h 793"/>
                <a:gd name="T6" fmla="*/ 0 w 464"/>
                <a:gd name="T7" fmla="*/ 0 h 79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64" h="793">
                  <a:moveTo>
                    <a:pt x="288" y="792"/>
                  </a:moveTo>
                  <a:lnTo>
                    <a:pt x="463" y="792"/>
                  </a:lnTo>
                  <a:lnTo>
                    <a:pt x="463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83" name="Freeform 28">
              <a:extLst>
                <a:ext uri="{FF2B5EF4-FFF2-40B4-BE49-F238E27FC236}">
                  <a16:creationId xmlns:a16="http://schemas.microsoft.com/office/drawing/2014/main" id="{377AE171-3A9E-E049-88FA-212C0BC0BD4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5" y="864"/>
              <a:ext cx="284" cy="140"/>
            </a:xfrm>
            <a:custGeom>
              <a:avLst/>
              <a:gdLst>
                <a:gd name="T0" fmla="*/ 181 w 262"/>
                <a:gd name="T1" fmla="*/ 139 h 140"/>
                <a:gd name="T2" fmla="*/ 0 w 262"/>
                <a:gd name="T3" fmla="*/ 139 h 140"/>
                <a:gd name="T4" fmla="*/ 0 w 262"/>
                <a:gd name="T5" fmla="*/ 0 h 140"/>
                <a:gd name="T6" fmla="*/ 283 w 262"/>
                <a:gd name="T7" fmla="*/ 0 h 14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62" h="140">
                  <a:moveTo>
                    <a:pt x="167" y="139"/>
                  </a:moveTo>
                  <a:lnTo>
                    <a:pt x="0" y="139"/>
                  </a:lnTo>
                  <a:lnTo>
                    <a:pt x="0" y="0"/>
                  </a:lnTo>
                  <a:lnTo>
                    <a:pt x="261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84" name="Rectangle 29">
              <a:extLst>
                <a:ext uri="{FF2B5EF4-FFF2-40B4-BE49-F238E27FC236}">
                  <a16:creationId xmlns:a16="http://schemas.microsoft.com/office/drawing/2014/main" id="{7B955402-DA14-3343-A001-F9FB525051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2" y="3150"/>
              <a:ext cx="321" cy="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 b="1">
                  <a:latin typeface="Arial" panose="020B0604020202020204" pitchFamily="34" charset="0"/>
                </a:rPr>
                <a:t>No</a:t>
              </a:r>
            </a:p>
          </p:txBody>
        </p:sp>
        <p:sp>
          <p:nvSpPr>
            <p:cNvPr id="49185" name="Line 30">
              <a:extLst>
                <a:ext uri="{FF2B5EF4-FFF2-40B4-BE49-F238E27FC236}">
                  <a16:creationId xmlns:a16="http://schemas.microsoft.com/office/drawing/2014/main" id="{4A1F8F53-2A7E-3349-B6BD-3824BCAF1E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74" y="1189"/>
              <a:ext cx="886" cy="377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86" name="Line 31">
              <a:extLst>
                <a:ext uri="{FF2B5EF4-FFF2-40B4-BE49-F238E27FC236}">
                  <a16:creationId xmlns:a16="http://schemas.microsoft.com/office/drawing/2014/main" id="{6929B7D7-ECB4-F845-8D7B-617E55420B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1" y="1177"/>
              <a:ext cx="886" cy="377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87" name="Line 32">
              <a:extLst>
                <a:ext uri="{FF2B5EF4-FFF2-40B4-BE49-F238E27FC236}">
                  <a16:creationId xmlns:a16="http://schemas.microsoft.com/office/drawing/2014/main" id="{082C0464-4D95-2F4F-973A-CC93CD3B6F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673" y="2161"/>
              <a:ext cx="873" cy="401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88" name="Line 33">
              <a:extLst>
                <a:ext uri="{FF2B5EF4-FFF2-40B4-BE49-F238E27FC236}">
                  <a16:creationId xmlns:a16="http://schemas.microsoft.com/office/drawing/2014/main" id="{8949090C-9CBB-364A-B1B8-16026829FF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38" y="2151"/>
              <a:ext cx="894" cy="39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89" name="Oval 34">
              <a:extLst>
                <a:ext uri="{FF2B5EF4-FFF2-40B4-BE49-F238E27FC236}">
                  <a16:creationId xmlns:a16="http://schemas.microsoft.com/office/drawing/2014/main" id="{9F521707-E8D8-054D-8F11-0B549D1037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1" y="328"/>
              <a:ext cx="1707" cy="78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9190" name="Line 35">
              <a:extLst>
                <a:ext uri="{FF2B5EF4-FFF2-40B4-BE49-F238E27FC236}">
                  <a16:creationId xmlns:a16="http://schemas.microsoft.com/office/drawing/2014/main" id="{EE45F0AB-A298-454A-8FE8-B71A745489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29" y="1633"/>
              <a:ext cx="1091" cy="180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91" name="AutoShape 36">
              <a:extLst>
                <a:ext uri="{FF2B5EF4-FFF2-40B4-BE49-F238E27FC236}">
                  <a16:creationId xmlns:a16="http://schemas.microsoft.com/office/drawing/2014/main" id="{AB4B5D47-401F-B44A-8EF3-6E70FF1788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0" y="3580"/>
              <a:ext cx="888" cy="362"/>
            </a:xfrm>
            <a:prstGeom prst="downArrow">
              <a:avLst>
                <a:gd name="adj1" fmla="val 50000"/>
                <a:gd name="adj2" fmla="val 50014"/>
              </a:avLst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 algn="ctr"/>
              <a:r>
                <a:rPr lang="en-US" altLang="en-US" sz="2000" b="1">
                  <a:solidFill>
                    <a:schemeClr val="bg2"/>
                  </a:solidFill>
                  <a:latin typeface="Arial" panose="020B0604020202020204" pitchFamily="34" charset="0"/>
                </a:rPr>
                <a:t>more</a:t>
              </a:r>
            </a:p>
          </p:txBody>
        </p:sp>
        <p:sp>
          <p:nvSpPr>
            <p:cNvPr id="49192" name="Line 37">
              <a:extLst>
                <a:ext uri="{FF2B5EF4-FFF2-40B4-BE49-F238E27FC236}">
                  <a16:creationId xmlns:a16="http://schemas.microsoft.com/office/drawing/2014/main" id="{2E0D8632-ACA4-C341-B49D-23EE6047CC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1" y="2761"/>
              <a:ext cx="0" cy="263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93" name="Line 38">
              <a:extLst>
                <a:ext uri="{FF2B5EF4-FFF2-40B4-BE49-F238E27FC236}">
                  <a16:creationId xmlns:a16="http://schemas.microsoft.com/office/drawing/2014/main" id="{24FC7E1F-0555-A341-AA42-918B2315E0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38" y="3733"/>
              <a:ext cx="0" cy="263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94" name="Rectangle 39">
              <a:extLst>
                <a:ext uri="{FF2B5EF4-FFF2-40B4-BE49-F238E27FC236}">
                  <a16:creationId xmlns:a16="http://schemas.microsoft.com/office/drawing/2014/main" id="{D24DC3D6-B404-E840-B793-60A7009314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1" y="3678"/>
              <a:ext cx="387" cy="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 b="1">
                  <a:latin typeface="Arial" panose="020B0604020202020204" pitchFamily="34" charset="0"/>
                </a:rPr>
                <a:t>Yes</a:t>
              </a:r>
            </a:p>
          </p:txBody>
        </p:sp>
        <p:sp>
          <p:nvSpPr>
            <p:cNvPr id="49195" name="Line 40">
              <a:extLst>
                <a:ext uri="{FF2B5EF4-FFF2-40B4-BE49-F238E27FC236}">
                  <a16:creationId xmlns:a16="http://schemas.microsoft.com/office/drawing/2014/main" id="{61941CB8-C844-8646-BE9F-EC38610CAF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90" y="663"/>
              <a:ext cx="1474" cy="4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156" name="Text Box 55">
            <a:extLst>
              <a:ext uri="{FF2B5EF4-FFF2-40B4-BE49-F238E27FC236}">
                <a16:creationId xmlns:a16="http://schemas.microsoft.com/office/drawing/2014/main" id="{0DC659EE-4664-4E44-84E8-83BE0C6A87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95288"/>
            <a:ext cx="4429125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4800"/>
              <a:t>MRP II Diagram</a:t>
            </a:r>
            <a:r>
              <a:rPr lang="en-US" altLang="en-US" sz="3600"/>
              <a:t>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53">
            <a:extLst>
              <a:ext uri="{FF2B5EF4-FFF2-40B4-BE49-F238E27FC236}">
                <a16:creationId xmlns:a16="http://schemas.microsoft.com/office/drawing/2014/main" id="{1C2CD22E-40A9-974E-9D54-04B05A2E0D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63563"/>
            <a:ext cx="8413750" cy="1189037"/>
          </a:xfrm>
          <a:ln>
            <a:solidFill>
              <a:schemeClr val="bg1"/>
            </a:solidFill>
          </a:ln>
        </p:spPr>
        <p:txBody>
          <a:bodyPr/>
          <a:lstStyle/>
          <a:p>
            <a:endParaRPr lang="en-US" altLang="en-US"/>
          </a:p>
        </p:txBody>
      </p:sp>
      <p:grpSp>
        <p:nvGrpSpPr>
          <p:cNvPr id="51202" name="Group 46">
            <a:extLst>
              <a:ext uri="{FF2B5EF4-FFF2-40B4-BE49-F238E27FC236}">
                <a16:creationId xmlns:a16="http://schemas.microsoft.com/office/drawing/2014/main" id="{33ED3521-AD0E-9242-B64B-1BDC8CEBD3F8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51248" name="Line 47">
              <a:extLst>
                <a:ext uri="{FF2B5EF4-FFF2-40B4-BE49-F238E27FC236}">
                  <a16:creationId xmlns:a16="http://schemas.microsoft.com/office/drawing/2014/main" id="{F8DE901F-42E4-574F-9170-F1798FD72E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49" name="Line 48">
              <a:extLst>
                <a:ext uri="{FF2B5EF4-FFF2-40B4-BE49-F238E27FC236}">
                  <a16:creationId xmlns:a16="http://schemas.microsoft.com/office/drawing/2014/main" id="{BD03D504-A232-BB4F-9F34-2924EBB172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0" name="Line 49">
              <a:extLst>
                <a:ext uri="{FF2B5EF4-FFF2-40B4-BE49-F238E27FC236}">
                  <a16:creationId xmlns:a16="http://schemas.microsoft.com/office/drawing/2014/main" id="{72502364-476F-744B-AA22-FD8CCC898D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1" name="Line 50">
              <a:extLst>
                <a:ext uri="{FF2B5EF4-FFF2-40B4-BE49-F238E27FC236}">
                  <a16:creationId xmlns:a16="http://schemas.microsoft.com/office/drawing/2014/main" id="{B65DC299-EF9F-6F49-9370-872BA79C9F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2" name="Line 51">
              <a:extLst>
                <a:ext uri="{FF2B5EF4-FFF2-40B4-BE49-F238E27FC236}">
                  <a16:creationId xmlns:a16="http://schemas.microsoft.com/office/drawing/2014/main" id="{670CAE3E-0445-7845-9D06-D50B2A4E7E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203" name="Group 52">
            <a:extLst>
              <a:ext uri="{FF2B5EF4-FFF2-40B4-BE49-F238E27FC236}">
                <a16:creationId xmlns:a16="http://schemas.microsoft.com/office/drawing/2014/main" id="{756BDCA7-2F35-6E43-A09B-22EB6514EEEA}"/>
              </a:ext>
            </a:extLst>
          </p:cNvPr>
          <p:cNvGrpSpPr>
            <a:grpSpLocks/>
          </p:cNvGrpSpPr>
          <p:nvPr/>
        </p:nvGrpSpPr>
        <p:grpSpPr bwMode="auto">
          <a:xfrm>
            <a:off x="636588" y="661988"/>
            <a:ext cx="8736012" cy="5053012"/>
            <a:chOff x="65" y="321"/>
            <a:chExt cx="6136" cy="3508"/>
          </a:xfrm>
        </p:grpSpPr>
        <p:sp>
          <p:nvSpPr>
            <p:cNvPr id="51204" name="Line 2">
              <a:extLst>
                <a:ext uri="{FF2B5EF4-FFF2-40B4-BE49-F238E27FC236}">
                  <a16:creationId xmlns:a16="http://schemas.microsoft.com/office/drawing/2014/main" id="{9AE12850-FCBD-8141-AFFF-72A0F7DCEB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886" y="660"/>
              <a:ext cx="6" cy="1613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05" name="AutoShape 3">
              <a:extLst>
                <a:ext uri="{FF2B5EF4-FFF2-40B4-BE49-F238E27FC236}">
                  <a16:creationId xmlns:a16="http://schemas.microsoft.com/office/drawing/2014/main" id="{68F83F96-A638-DD4C-82BD-ABE0638E74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7" y="715"/>
              <a:ext cx="1600" cy="395"/>
            </a:xfrm>
            <a:prstGeom prst="diamond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1206" name="Rectangle 4">
              <a:extLst>
                <a:ext uri="{FF2B5EF4-FFF2-40B4-BE49-F238E27FC236}">
                  <a16:creationId xmlns:a16="http://schemas.microsoft.com/office/drawing/2014/main" id="{A00DDEAF-AD2C-6D43-96F0-117CE88067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7" y="1948"/>
              <a:ext cx="820" cy="41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1207" name="Line 5">
              <a:extLst>
                <a:ext uri="{FF2B5EF4-FFF2-40B4-BE49-F238E27FC236}">
                  <a16:creationId xmlns:a16="http://schemas.microsoft.com/office/drawing/2014/main" id="{D938B7FC-9C2F-754E-B81B-727E93F712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9" y="701"/>
              <a:ext cx="0" cy="1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08" name="Rectangle 6">
              <a:extLst>
                <a:ext uri="{FF2B5EF4-FFF2-40B4-BE49-F238E27FC236}">
                  <a16:creationId xmlns:a16="http://schemas.microsoft.com/office/drawing/2014/main" id="{19C07335-E3F7-334C-806D-DAB79DF9D8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4" y="1347"/>
              <a:ext cx="526" cy="10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1209" name="Rectangle 7">
              <a:extLst>
                <a:ext uri="{FF2B5EF4-FFF2-40B4-BE49-F238E27FC236}">
                  <a16:creationId xmlns:a16="http://schemas.microsoft.com/office/drawing/2014/main" id="{1A528FC2-9332-0B44-B954-F9C331C4C7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4" y="1507"/>
              <a:ext cx="526" cy="10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1210" name="Rectangle 8">
              <a:extLst>
                <a:ext uri="{FF2B5EF4-FFF2-40B4-BE49-F238E27FC236}">
                  <a16:creationId xmlns:a16="http://schemas.microsoft.com/office/drawing/2014/main" id="{1E78F3AE-384E-D148-BE07-EFCB0B50FA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4" y="1667"/>
              <a:ext cx="526" cy="10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1211" name="AutoShape 9">
              <a:extLst>
                <a:ext uri="{FF2B5EF4-FFF2-40B4-BE49-F238E27FC236}">
                  <a16:creationId xmlns:a16="http://schemas.microsoft.com/office/drawing/2014/main" id="{47D10F80-1296-0A48-8A46-F8EC730B68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9" y="2311"/>
              <a:ext cx="525" cy="107"/>
            </a:xfrm>
            <a:prstGeom prst="roundRect">
              <a:avLst>
                <a:gd name="adj" fmla="val 38079"/>
              </a:avLst>
            </a:prstGeom>
            <a:solidFill>
              <a:srgbClr val="FFECEC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1212" name="Rectangle 10">
              <a:extLst>
                <a:ext uri="{FF2B5EF4-FFF2-40B4-BE49-F238E27FC236}">
                  <a16:creationId xmlns:a16="http://schemas.microsoft.com/office/drawing/2014/main" id="{F32C9150-2D8B-1A4E-B037-06B85F2309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76" y="2143"/>
              <a:ext cx="314" cy="107"/>
            </a:xfrm>
            <a:prstGeom prst="rect">
              <a:avLst/>
            </a:prstGeom>
            <a:solidFill>
              <a:srgbClr val="99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1213" name="Rectangle 11">
              <a:extLst>
                <a:ext uri="{FF2B5EF4-FFF2-40B4-BE49-F238E27FC236}">
                  <a16:creationId xmlns:a16="http://schemas.microsoft.com/office/drawing/2014/main" id="{CAB93368-1EE8-3348-9F3E-3EACAC3EF2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143"/>
              <a:ext cx="315" cy="107"/>
            </a:xfrm>
            <a:prstGeom prst="rect">
              <a:avLst/>
            </a:prstGeom>
            <a:solidFill>
              <a:srgbClr val="99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1214" name="AutoShape 12">
              <a:extLst>
                <a:ext uri="{FF2B5EF4-FFF2-40B4-BE49-F238E27FC236}">
                  <a16:creationId xmlns:a16="http://schemas.microsoft.com/office/drawing/2014/main" id="{261B80E4-C751-994A-905C-E3B653BB6A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76" y="1984"/>
              <a:ext cx="314" cy="107"/>
            </a:xfrm>
            <a:prstGeom prst="parallelogram">
              <a:avLst>
                <a:gd name="adj" fmla="val 73324"/>
              </a:avLst>
            </a:prstGeom>
            <a:solidFill>
              <a:srgbClr val="CC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1215" name="AutoShape 13">
              <a:extLst>
                <a:ext uri="{FF2B5EF4-FFF2-40B4-BE49-F238E27FC236}">
                  <a16:creationId xmlns:a16="http://schemas.microsoft.com/office/drawing/2014/main" id="{800938EA-2689-E243-99B6-DB72784233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1984"/>
              <a:ext cx="315" cy="107"/>
            </a:xfrm>
            <a:prstGeom prst="parallelogram">
              <a:avLst>
                <a:gd name="adj" fmla="val 73557"/>
              </a:avLst>
            </a:prstGeom>
            <a:solidFill>
              <a:srgbClr val="CC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1216" name="AutoShape 14">
              <a:extLst>
                <a:ext uri="{FF2B5EF4-FFF2-40B4-BE49-F238E27FC236}">
                  <a16:creationId xmlns:a16="http://schemas.microsoft.com/office/drawing/2014/main" id="{D71D7C73-B26B-7C4F-96D8-1987C81BE0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2" y="1815"/>
              <a:ext cx="525" cy="108"/>
            </a:xfrm>
            <a:prstGeom prst="diamond">
              <a:avLst/>
            </a:prstGeom>
            <a:solidFill>
              <a:srgbClr val="A0DFD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1217" name="AutoShape 15">
              <a:extLst>
                <a:ext uri="{FF2B5EF4-FFF2-40B4-BE49-F238E27FC236}">
                  <a16:creationId xmlns:a16="http://schemas.microsoft.com/office/drawing/2014/main" id="{B8AE3762-A005-4946-B999-B07B097B46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4" y="1182"/>
              <a:ext cx="526" cy="108"/>
            </a:xfrm>
            <a:prstGeom prst="diamond">
              <a:avLst/>
            </a:prstGeom>
            <a:solidFill>
              <a:srgbClr val="A0DFD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1218" name="Rectangle 16">
              <a:extLst>
                <a:ext uri="{FF2B5EF4-FFF2-40B4-BE49-F238E27FC236}">
                  <a16:creationId xmlns:a16="http://schemas.microsoft.com/office/drawing/2014/main" id="{B67AB291-39C6-A64B-BDF7-4E5504CD1E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48" y="859"/>
              <a:ext cx="314" cy="10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1219" name="Rectangle 17">
              <a:extLst>
                <a:ext uri="{FF2B5EF4-FFF2-40B4-BE49-F238E27FC236}">
                  <a16:creationId xmlns:a16="http://schemas.microsoft.com/office/drawing/2014/main" id="{03579273-10E6-9C4F-8045-2F02B7485E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48" y="859"/>
              <a:ext cx="314" cy="10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1220" name="Rectangle 18">
              <a:extLst>
                <a:ext uri="{FF2B5EF4-FFF2-40B4-BE49-F238E27FC236}">
                  <a16:creationId xmlns:a16="http://schemas.microsoft.com/office/drawing/2014/main" id="{E7BA6752-D752-A740-9870-A5E1D0BC1E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0" y="700"/>
              <a:ext cx="315" cy="108"/>
            </a:xfrm>
            <a:prstGeom prst="rect">
              <a:avLst/>
            </a:prstGeom>
            <a:solidFill>
              <a:srgbClr val="FFECE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1221" name="Rectangle 19">
              <a:extLst>
                <a:ext uri="{FF2B5EF4-FFF2-40B4-BE49-F238E27FC236}">
                  <a16:creationId xmlns:a16="http://schemas.microsoft.com/office/drawing/2014/main" id="{A01E7F00-1DAD-D040-812B-A789DC3226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0" y="1021"/>
              <a:ext cx="315" cy="10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1222" name="Freeform 20">
              <a:extLst>
                <a:ext uri="{FF2B5EF4-FFF2-40B4-BE49-F238E27FC236}">
                  <a16:creationId xmlns:a16="http://schemas.microsoft.com/office/drawing/2014/main" id="{07FA102B-F2D3-9A4F-A78D-4C80445505ED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2" y="1404"/>
              <a:ext cx="504" cy="793"/>
            </a:xfrm>
            <a:custGeom>
              <a:avLst/>
              <a:gdLst>
                <a:gd name="T0" fmla="*/ 191 w 465"/>
                <a:gd name="T1" fmla="*/ 792 h 793"/>
                <a:gd name="T2" fmla="*/ 0 w 465"/>
                <a:gd name="T3" fmla="*/ 792 h 793"/>
                <a:gd name="T4" fmla="*/ 0 w 465"/>
                <a:gd name="T5" fmla="*/ 0 h 793"/>
                <a:gd name="T6" fmla="*/ 503 w 465"/>
                <a:gd name="T7" fmla="*/ 0 h 79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65" h="793">
                  <a:moveTo>
                    <a:pt x="176" y="792"/>
                  </a:moveTo>
                  <a:lnTo>
                    <a:pt x="0" y="792"/>
                  </a:lnTo>
                  <a:lnTo>
                    <a:pt x="0" y="0"/>
                  </a:lnTo>
                  <a:lnTo>
                    <a:pt x="464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23" name="Freeform 21">
              <a:extLst>
                <a:ext uri="{FF2B5EF4-FFF2-40B4-BE49-F238E27FC236}">
                  <a16:creationId xmlns:a16="http://schemas.microsoft.com/office/drawing/2014/main" id="{45FF4434-DC9E-4149-B18B-FDBB7B564E3B}"/>
                </a:ext>
              </a:extLst>
            </p:cNvPr>
            <p:cNvSpPr>
              <a:spLocks/>
            </p:cNvSpPr>
            <p:nvPr/>
          </p:nvSpPr>
          <p:spPr bwMode="auto">
            <a:xfrm>
              <a:off x="5528" y="1403"/>
              <a:ext cx="503" cy="793"/>
            </a:xfrm>
            <a:custGeom>
              <a:avLst/>
              <a:gdLst>
                <a:gd name="T0" fmla="*/ 312 w 464"/>
                <a:gd name="T1" fmla="*/ 792 h 793"/>
                <a:gd name="T2" fmla="*/ 502 w 464"/>
                <a:gd name="T3" fmla="*/ 792 h 793"/>
                <a:gd name="T4" fmla="*/ 502 w 464"/>
                <a:gd name="T5" fmla="*/ 0 h 793"/>
                <a:gd name="T6" fmla="*/ 0 w 464"/>
                <a:gd name="T7" fmla="*/ 0 h 79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64" h="793">
                  <a:moveTo>
                    <a:pt x="288" y="792"/>
                  </a:moveTo>
                  <a:lnTo>
                    <a:pt x="463" y="792"/>
                  </a:lnTo>
                  <a:lnTo>
                    <a:pt x="463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24" name="Freeform 22">
              <a:extLst>
                <a:ext uri="{FF2B5EF4-FFF2-40B4-BE49-F238E27FC236}">
                  <a16:creationId xmlns:a16="http://schemas.microsoft.com/office/drawing/2014/main" id="{F45AC3D3-03A5-7646-B4F0-994FB0CECBE7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9" y="1103"/>
              <a:ext cx="284" cy="140"/>
            </a:xfrm>
            <a:custGeom>
              <a:avLst/>
              <a:gdLst>
                <a:gd name="T0" fmla="*/ 181 w 262"/>
                <a:gd name="T1" fmla="*/ 139 h 140"/>
                <a:gd name="T2" fmla="*/ 0 w 262"/>
                <a:gd name="T3" fmla="*/ 139 h 140"/>
                <a:gd name="T4" fmla="*/ 0 w 262"/>
                <a:gd name="T5" fmla="*/ 0 h 140"/>
                <a:gd name="T6" fmla="*/ 283 w 262"/>
                <a:gd name="T7" fmla="*/ 0 h 14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62" h="140">
                  <a:moveTo>
                    <a:pt x="167" y="139"/>
                  </a:moveTo>
                  <a:lnTo>
                    <a:pt x="0" y="139"/>
                  </a:lnTo>
                  <a:lnTo>
                    <a:pt x="0" y="0"/>
                  </a:lnTo>
                  <a:lnTo>
                    <a:pt x="261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25" name="Rectangle 23">
              <a:extLst>
                <a:ext uri="{FF2B5EF4-FFF2-40B4-BE49-F238E27FC236}">
                  <a16:creationId xmlns:a16="http://schemas.microsoft.com/office/drawing/2014/main" id="{421A92D7-29D4-FF4F-A7D6-80E0C41483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2" y="2277"/>
              <a:ext cx="1653" cy="1375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1226" name="Rectangle 24">
              <a:extLst>
                <a:ext uri="{FF2B5EF4-FFF2-40B4-BE49-F238E27FC236}">
                  <a16:creationId xmlns:a16="http://schemas.microsoft.com/office/drawing/2014/main" id="{C0AD1965-F106-8241-B5DE-0339FC3453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1" y="321"/>
              <a:ext cx="1974" cy="36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 algn="ctr"/>
              <a:r>
                <a:rPr lang="en-US" altLang="en-US" sz="2000" b="1">
                  <a:solidFill>
                    <a:schemeClr val="bg2"/>
                  </a:solidFill>
                  <a:latin typeface="Arial" panose="020B0604020202020204" pitchFamily="34" charset="0"/>
                </a:rPr>
                <a:t>Master production</a:t>
              </a:r>
            </a:p>
            <a:p>
              <a:pPr algn="ctr"/>
              <a:r>
                <a:rPr lang="en-US" altLang="en-US" sz="2000" b="1">
                  <a:solidFill>
                    <a:schemeClr val="bg2"/>
                  </a:solidFill>
                  <a:latin typeface="Arial" panose="020B0604020202020204" pitchFamily="34" charset="0"/>
                </a:rPr>
                <a:t>schedule</a:t>
              </a:r>
            </a:p>
          </p:txBody>
        </p:sp>
        <p:sp>
          <p:nvSpPr>
            <p:cNvPr id="51227" name="Rectangle 25">
              <a:extLst>
                <a:ext uri="{FF2B5EF4-FFF2-40B4-BE49-F238E27FC236}">
                  <a16:creationId xmlns:a16="http://schemas.microsoft.com/office/drawing/2014/main" id="{779EE3BB-E484-AF41-ADF1-D56F248CE9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1" y="842"/>
              <a:ext cx="1974" cy="36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 algn="ctr"/>
              <a:r>
                <a:rPr lang="en-US" altLang="en-US" sz="2000" b="1">
                  <a:solidFill>
                    <a:schemeClr val="bg2"/>
                  </a:solidFill>
                  <a:latin typeface="Arial" panose="020B0604020202020204" pitchFamily="34" charset="0"/>
                </a:rPr>
                <a:t>Material requirements</a:t>
              </a:r>
              <a:endParaRPr lang="en-US" altLang="en-US" sz="2000" b="1">
                <a:latin typeface="Arial" panose="020B0604020202020204" pitchFamily="34" charset="0"/>
              </a:endParaRPr>
            </a:p>
            <a:p>
              <a:pPr algn="ctr"/>
              <a:r>
                <a:rPr lang="en-US" altLang="en-US" sz="2000" b="1">
                  <a:solidFill>
                    <a:schemeClr val="bg2"/>
                  </a:solidFill>
                  <a:latin typeface="Arial" panose="020B0604020202020204" pitchFamily="34" charset="0"/>
                </a:rPr>
                <a:t>planning</a:t>
              </a:r>
            </a:p>
          </p:txBody>
        </p:sp>
        <p:sp>
          <p:nvSpPr>
            <p:cNvPr id="51228" name="Rectangle 26">
              <a:extLst>
                <a:ext uri="{FF2B5EF4-FFF2-40B4-BE49-F238E27FC236}">
                  <a16:creationId xmlns:a16="http://schemas.microsoft.com/office/drawing/2014/main" id="{15AD872B-EF08-E649-B5E5-33B6B90EB0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1" y="1364"/>
              <a:ext cx="1974" cy="36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 algn="ctr"/>
              <a:r>
                <a:rPr lang="en-US" altLang="en-US" sz="2000" b="1">
                  <a:solidFill>
                    <a:schemeClr val="bg2"/>
                  </a:solidFill>
                  <a:latin typeface="Arial" panose="020B0604020202020204" pitchFamily="34" charset="0"/>
                </a:rPr>
                <a:t>Capacity requirements</a:t>
              </a:r>
            </a:p>
            <a:p>
              <a:pPr algn="ctr"/>
              <a:r>
                <a:rPr lang="en-US" altLang="en-US" sz="2000" b="1">
                  <a:solidFill>
                    <a:schemeClr val="bg2"/>
                  </a:solidFill>
                  <a:latin typeface="Arial" panose="020B0604020202020204" pitchFamily="34" charset="0"/>
                </a:rPr>
                <a:t>planning</a:t>
              </a:r>
            </a:p>
          </p:txBody>
        </p:sp>
        <p:sp>
          <p:nvSpPr>
            <p:cNvPr id="51229" name="AutoShape 27">
              <a:extLst>
                <a:ext uri="{FF2B5EF4-FFF2-40B4-BE49-F238E27FC236}">
                  <a16:creationId xmlns:a16="http://schemas.microsoft.com/office/drawing/2014/main" id="{0581A87E-4238-8149-8F95-EECB58053D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0" y="3461"/>
              <a:ext cx="1274" cy="368"/>
            </a:xfrm>
            <a:prstGeom prst="roundRect">
              <a:avLst>
                <a:gd name="adj" fmla="val 38079"/>
              </a:avLst>
            </a:prstGeom>
            <a:solidFill>
              <a:srgbClr val="FFECEC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 algn="ctr"/>
              <a:r>
                <a:rPr lang="en-US" altLang="en-US" sz="2000" b="1">
                  <a:solidFill>
                    <a:schemeClr val="bg2"/>
                  </a:solidFill>
                  <a:latin typeface="Arial" panose="020B0604020202020204" pitchFamily="34" charset="0"/>
                </a:rPr>
                <a:t>Manufacture</a:t>
              </a:r>
            </a:p>
          </p:txBody>
        </p:sp>
        <p:sp>
          <p:nvSpPr>
            <p:cNvPr id="51230" name="Rectangle 28">
              <a:extLst>
                <a:ext uri="{FF2B5EF4-FFF2-40B4-BE49-F238E27FC236}">
                  <a16:creationId xmlns:a16="http://schemas.microsoft.com/office/drawing/2014/main" id="{BDAC0024-99A3-5D40-91F0-DE73F29657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" y="2913"/>
              <a:ext cx="1164" cy="369"/>
            </a:xfrm>
            <a:prstGeom prst="rect">
              <a:avLst/>
            </a:prstGeom>
            <a:solidFill>
              <a:srgbClr val="99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 algn="ctr"/>
              <a:r>
                <a:rPr lang="en-US" altLang="en-US" sz="2000" b="1">
                  <a:solidFill>
                    <a:schemeClr val="bg2"/>
                  </a:solidFill>
                  <a:latin typeface="Arial" panose="020B0604020202020204" pitchFamily="34" charset="0"/>
                </a:rPr>
                <a:t>Inventory</a:t>
              </a:r>
            </a:p>
          </p:txBody>
        </p:sp>
        <p:sp>
          <p:nvSpPr>
            <p:cNvPr id="51231" name="Rectangle 29">
              <a:extLst>
                <a:ext uri="{FF2B5EF4-FFF2-40B4-BE49-F238E27FC236}">
                  <a16:creationId xmlns:a16="http://schemas.microsoft.com/office/drawing/2014/main" id="{DB268861-BA4D-CB4B-B996-FCC29B0159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1" y="2913"/>
              <a:ext cx="1163" cy="369"/>
            </a:xfrm>
            <a:prstGeom prst="rect">
              <a:avLst/>
            </a:prstGeom>
            <a:solidFill>
              <a:srgbClr val="99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 algn="ctr"/>
              <a:r>
                <a:rPr lang="en-US" altLang="en-US" sz="2000" b="1">
                  <a:solidFill>
                    <a:schemeClr val="bg2"/>
                  </a:solidFill>
                  <a:latin typeface="Arial" panose="020B0604020202020204" pitchFamily="34" charset="0"/>
                </a:rPr>
                <a:t>Shop floor</a:t>
              </a:r>
            </a:p>
            <a:p>
              <a:pPr algn="ctr"/>
              <a:r>
                <a:rPr lang="en-US" altLang="en-US" sz="2000" b="1">
                  <a:solidFill>
                    <a:schemeClr val="bg2"/>
                  </a:solidFill>
                  <a:latin typeface="Arial" panose="020B0604020202020204" pitchFamily="34" charset="0"/>
                </a:rPr>
                <a:t>control</a:t>
              </a:r>
            </a:p>
          </p:txBody>
        </p:sp>
        <p:sp>
          <p:nvSpPr>
            <p:cNvPr id="51232" name="AutoShape 30">
              <a:extLst>
                <a:ext uri="{FF2B5EF4-FFF2-40B4-BE49-F238E27FC236}">
                  <a16:creationId xmlns:a16="http://schemas.microsoft.com/office/drawing/2014/main" id="{CFD4B279-0A22-E849-8791-A2EC33B87B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" y="2395"/>
              <a:ext cx="1458" cy="369"/>
            </a:xfrm>
            <a:prstGeom prst="parallelogram">
              <a:avLst>
                <a:gd name="adj" fmla="val 98726"/>
              </a:avLst>
            </a:prstGeom>
            <a:solidFill>
              <a:srgbClr val="CC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 algn="ctr"/>
              <a:r>
                <a:rPr lang="en-US" altLang="en-US" sz="2000" b="1">
                  <a:solidFill>
                    <a:schemeClr val="bg2"/>
                  </a:solidFill>
                  <a:latin typeface="Arial" panose="020B0604020202020204" pitchFamily="34" charset="0"/>
                </a:rPr>
                <a:t>Purchase</a:t>
              </a:r>
            </a:p>
            <a:p>
              <a:pPr algn="ctr"/>
              <a:r>
                <a:rPr lang="en-US" altLang="en-US" sz="2000" b="1">
                  <a:solidFill>
                    <a:schemeClr val="bg2"/>
                  </a:solidFill>
                  <a:latin typeface="Arial" panose="020B0604020202020204" pitchFamily="34" charset="0"/>
                </a:rPr>
                <a:t>orders</a:t>
              </a:r>
            </a:p>
          </p:txBody>
        </p:sp>
        <p:sp>
          <p:nvSpPr>
            <p:cNvPr id="51233" name="AutoShape 31">
              <a:extLst>
                <a:ext uri="{FF2B5EF4-FFF2-40B4-BE49-F238E27FC236}">
                  <a16:creationId xmlns:a16="http://schemas.microsoft.com/office/drawing/2014/main" id="{1E539F64-07BD-3540-8882-F3E4B8F3F4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3" y="2395"/>
              <a:ext cx="1459" cy="369"/>
            </a:xfrm>
            <a:prstGeom prst="parallelogram">
              <a:avLst>
                <a:gd name="adj" fmla="val 98793"/>
              </a:avLst>
            </a:prstGeom>
            <a:solidFill>
              <a:srgbClr val="CC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 algn="ctr"/>
              <a:r>
                <a:rPr lang="en-US" altLang="en-US" sz="2000" b="1">
                  <a:solidFill>
                    <a:schemeClr val="bg2"/>
                  </a:solidFill>
                  <a:latin typeface="Arial" panose="020B0604020202020204" pitchFamily="34" charset="0"/>
                </a:rPr>
                <a:t>Work</a:t>
              </a:r>
            </a:p>
            <a:p>
              <a:pPr algn="ctr"/>
              <a:r>
                <a:rPr lang="en-US" altLang="en-US" sz="2000" b="1">
                  <a:solidFill>
                    <a:schemeClr val="bg2"/>
                  </a:solidFill>
                  <a:latin typeface="Arial" panose="020B0604020202020204" pitchFamily="34" charset="0"/>
                </a:rPr>
                <a:t>orders</a:t>
              </a:r>
            </a:p>
          </p:txBody>
        </p:sp>
        <p:sp>
          <p:nvSpPr>
            <p:cNvPr id="51234" name="AutoShape 32">
              <a:extLst>
                <a:ext uri="{FF2B5EF4-FFF2-40B4-BE49-F238E27FC236}">
                  <a16:creationId xmlns:a16="http://schemas.microsoft.com/office/drawing/2014/main" id="{B80E889B-ED3C-BB44-9674-FF89B728D6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7" y="1846"/>
              <a:ext cx="1573" cy="370"/>
            </a:xfrm>
            <a:prstGeom prst="diamond">
              <a:avLst/>
            </a:prstGeom>
            <a:solidFill>
              <a:srgbClr val="99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 algn="ctr"/>
              <a:r>
                <a:rPr lang="en-US" altLang="en-US" sz="2000" b="1">
                  <a:solidFill>
                    <a:schemeClr val="bg2"/>
                  </a:solidFill>
                  <a:latin typeface="Arial" panose="020B0604020202020204" pitchFamily="34" charset="0"/>
                </a:rPr>
                <a:t>Feasible?</a:t>
              </a:r>
            </a:p>
          </p:txBody>
        </p:sp>
        <p:sp>
          <p:nvSpPr>
            <p:cNvPr id="51235" name="Freeform 33">
              <a:extLst>
                <a:ext uri="{FF2B5EF4-FFF2-40B4-BE49-F238E27FC236}">
                  <a16:creationId xmlns:a16="http://schemas.microsoft.com/office/drawing/2014/main" id="{A956C03A-9193-784C-8A57-45A9960A3394}"/>
                </a:ext>
              </a:extLst>
            </p:cNvPr>
            <p:cNvSpPr>
              <a:spLocks/>
            </p:cNvSpPr>
            <p:nvPr/>
          </p:nvSpPr>
          <p:spPr bwMode="auto">
            <a:xfrm>
              <a:off x="65" y="1013"/>
              <a:ext cx="817" cy="2084"/>
            </a:xfrm>
            <a:custGeom>
              <a:avLst/>
              <a:gdLst>
                <a:gd name="T0" fmla="*/ 380 w 754"/>
                <a:gd name="T1" fmla="*/ 2083 h 2084"/>
                <a:gd name="T2" fmla="*/ 0 w 754"/>
                <a:gd name="T3" fmla="*/ 2083 h 2084"/>
                <a:gd name="T4" fmla="*/ 0 w 754"/>
                <a:gd name="T5" fmla="*/ 1 h 2084"/>
                <a:gd name="T6" fmla="*/ 816 w 754"/>
                <a:gd name="T7" fmla="*/ 0 h 20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54" h="2084">
                  <a:moveTo>
                    <a:pt x="351" y="2083"/>
                  </a:moveTo>
                  <a:lnTo>
                    <a:pt x="0" y="2083"/>
                  </a:lnTo>
                  <a:lnTo>
                    <a:pt x="0" y="1"/>
                  </a:lnTo>
                  <a:lnTo>
                    <a:pt x="753" y="0"/>
                  </a:lnTo>
                </a:path>
              </a:pathLst>
            </a:custGeom>
            <a:noFill/>
            <a:ln w="50800" cap="rnd" cmpd="sng">
              <a:solidFill>
                <a:schemeClr val="tx1"/>
              </a:solidFill>
              <a:prstDash val="solid"/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36" name="Freeform 34">
              <a:extLst>
                <a:ext uri="{FF2B5EF4-FFF2-40B4-BE49-F238E27FC236}">
                  <a16:creationId xmlns:a16="http://schemas.microsoft.com/office/drawing/2014/main" id="{6596FD16-7DA7-354F-A3CB-DF4EF03B9D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8" y="1019"/>
              <a:ext cx="817" cy="2084"/>
            </a:xfrm>
            <a:custGeom>
              <a:avLst/>
              <a:gdLst>
                <a:gd name="T0" fmla="*/ 436 w 754"/>
                <a:gd name="T1" fmla="*/ 2083 h 2084"/>
                <a:gd name="T2" fmla="*/ 816 w 754"/>
                <a:gd name="T3" fmla="*/ 2083 h 2084"/>
                <a:gd name="T4" fmla="*/ 816 w 754"/>
                <a:gd name="T5" fmla="*/ 1 h 2084"/>
                <a:gd name="T6" fmla="*/ 0 w 754"/>
                <a:gd name="T7" fmla="*/ 0 h 20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54" h="2084">
                  <a:moveTo>
                    <a:pt x="402" y="2083"/>
                  </a:moveTo>
                  <a:lnTo>
                    <a:pt x="753" y="2083"/>
                  </a:lnTo>
                  <a:lnTo>
                    <a:pt x="753" y="1"/>
                  </a:lnTo>
                  <a:lnTo>
                    <a:pt x="0" y="0"/>
                  </a:lnTo>
                </a:path>
              </a:pathLst>
            </a:custGeom>
            <a:noFill/>
            <a:ln w="50800" cap="rnd" cmpd="sng">
              <a:solidFill>
                <a:schemeClr val="tx1"/>
              </a:solidFill>
              <a:prstDash val="solid"/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37" name="Freeform 35">
              <a:extLst>
                <a:ext uri="{FF2B5EF4-FFF2-40B4-BE49-F238E27FC236}">
                  <a16:creationId xmlns:a16="http://schemas.microsoft.com/office/drawing/2014/main" id="{51164754-6B32-1346-B7E5-4F4F270A6B9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" y="515"/>
              <a:ext cx="664" cy="1513"/>
            </a:xfrm>
            <a:custGeom>
              <a:avLst/>
              <a:gdLst>
                <a:gd name="T0" fmla="*/ 663 w 613"/>
                <a:gd name="T1" fmla="*/ 1512 h 1513"/>
                <a:gd name="T2" fmla="*/ 0 w 613"/>
                <a:gd name="T3" fmla="*/ 1512 h 1513"/>
                <a:gd name="T4" fmla="*/ 0 w 613"/>
                <a:gd name="T5" fmla="*/ 0 h 1513"/>
                <a:gd name="T6" fmla="*/ 448 w 613"/>
                <a:gd name="T7" fmla="*/ 0 h 151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13" h="1513">
                  <a:moveTo>
                    <a:pt x="612" y="1512"/>
                  </a:moveTo>
                  <a:lnTo>
                    <a:pt x="0" y="1512"/>
                  </a:lnTo>
                  <a:lnTo>
                    <a:pt x="0" y="0"/>
                  </a:lnTo>
                  <a:lnTo>
                    <a:pt x="414" y="0"/>
                  </a:lnTo>
                </a:path>
              </a:pathLst>
            </a:custGeom>
            <a:noFill/>
            <a:ln w="50800" cap="rnd" cmpd="sng">
              <a:solidFill>
                <a:schemeClr val="tx1"/>
              </a:solidFill>
              <a:prstDash val="solid"/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38" name="Rectangle 36">
              <a:extLst>
                <a:ext uri="{FF2B5EF4-FFF2-40B4-BE49-F238E27FC236}">
                  <a16:creationId xmlns:a16="http://schemas.microsoft.com/office/drawing/2014/main" id="{445E1C4F-820C-E846-A56A-36D06D6446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" y="1796"/>
              <a:ext cx="344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 b="1">
                  <a:latin typeface="Arial" panose="020B0604020202020204" pitchFamily="34" charset="0"/>
                </a:rPr>
                <a:t>No</a:t>
              </a:r>
            </a:p>
          </p:txBody>
        </p:sp>
        <p:sp>
          <p:nvSpPr>
            <p:cNvPr id="51239" name="Rectangle 37">
              <a:extLst>
                <a:ext uri="{FF2B5EF4-FFF2-40B4-BE49-F238E27FC236}">
                  <a16:creationId xmlns:a16="http://schemas.microsoft.com/office/drawing/2014/main" id="{8482F263-4569-F64F-B554-821CF69FDC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1" y="2102"/>
              <a:ext cx="414" cy="2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 b="1">
                  <a:latin typeface="Arial" panose="020B0604020202020204" pitchFamily="34" charset="0"/>
                </a:rPr>
                <a:t>Yes</a:t>
              </a:r>
            </a:p>
          </p:txBody>
        </p:sp>
        <p:sp>
          <p:nvSpPr>
            <p:cNvPr id="51240" name="Freeform 38">
              <a:extLst>
                <a:ext uri="{FF2B5EF4-FFF2-40B4-BE49-F238E27FC236}">
                  <a16:creationId xmlns:a16="http://schemas.microsoft.com/office/drawing/2014/main" id="{51DC8DC3-4E6F-6141-AE49-6C76483258F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0" y="3614"/>
              <a:ext cx="122" cy="73"/>
            </a:xfrm>
            <a:custGeom>
              <a:avLst/>
              <a:gdLst>
                <a:gd name="T0" fmla="*/ 121 w 113"/>
                <a:gd name="T1" fmla="*/ 72 h 73"/>
                <a:gd name="T2" fmla="*/ 117 w 113"/>
                <a:gd name="T3" fmla="*/ 0 h 73"/>
                <a:gd name="T4" fmla="*/ 0 w 113"/>
                <a:gd name="T5" fmla="*/ 36 h 73"/>
                <a:gd name="T6" fmla="*/ 121 w 113"/>
                <a:gd name="T7" fmla="*/ 72 h 7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3" h="73">
                  <a:moveTo>
                    <a:pt x="112" y="72"/>
                  </a:moveTo>
                  <a:lnTo>
                    <a:pt x="108" y="0"/>
                  </a:lnTo>
                  <a:lnTo>
                    <a:pt x="0" y="36"/>
                  </a:lnTo>
                  <a:lnTo>
                    <a:pt x="112" y="72"/>
                  </a:lnTo>
                </a:path>
              </a:pathLst>
            </a:custGeom>
            <a:solidFill>
              <a:schemeClr val="tx1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41" name="Freeform 39">
              <a:extLst>
                <a:ext uri="{FF2B5EF4-FFF2-40B4-BE49-F238E27FC236}">
                  <a16:creationId xmlns:a16="http://schemas.microsoft.com/office/drawing/2014/main" id="{CFA43547-BF10-1F41-ABF0-18EBD380048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2" y="3620"/>
              <a:ext cx="123" cy="73"/>
            </a:xfrm>
            <a:custGeom>
              <a:avLst/>
              <a:gdLst>
                <a:gd name="T0" fmla="*/ 0 w 113"/>
                <a:gd name="T1" fmla="*/ 72 h 73"/>
                <a:gd name="T2" fmla="*/ 4 w 113"/>
                <a:gd name="T3" fmla="*/ 0 h 73"/>
                <a:gd name="T4" fmla="*/ 122 w 113"/>
                <a:gd name="T5" fmla="*/ 36 h 73"/>
                <a:gd name="T6" fmla="*/ 0 w 113"/>
                <a:gd name="T7" fmla="*/ 72 h 7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3" h="73">
                  <a:moveTo>
                    <a:pt x="0" y="72"/>
                  </a:moveTo>
                  <a:lnTo>
                    <a:pt x="4" y="0"/>
                  </a:lnTo>
                  <a:lnTo>
                    <a:pt x="112" y="36"/>
                  </a:lnTo>
                  <a:lnTo>
                    <a:pt x="0" y="72"/>
                  </a:lnTo>
                </a:path>
              </a:pathLst>
            </a:custGeom>
            <a:solidFill>
              <a:schemeClr val="tx1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42" name="Freeform 40">
              <a:extLst>
                <a:ext uri="{FF2B5EF4-FFF2-40B4-BE49-F238E27FC236}">
                  <a16:creationId xmlns:a16="http://schemas.microsoft.com/office/drawing/2014/main" id="{B7292F0E-58E6-F04B-B390-3FC66238340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5" y="2306"/>
              <a:ext cx="59" cy="85"/>
            </a:xfrm>
            <a:custGeom>
              <a:avLst/>
              <a:gdLst>
                <a:gd name="T0" fmla="*/ 0 w 55"/>
                <a:gd name="T1" fmla="*/ 0 h 85"/>
                <a:gd name="T2" fmla="*/ 58 w 55"/>
                <a:gd name="T3" fmla="*/ 3 h 85"/>
                <a:gd name="T4" fmla="*/ 29 w 55"/>
                <a:gd name="T5" fmla="*/ 84 h 85"/>
                <a:gd name="T6" fmla="*/ 0 w 55"/>
                <a:gd name="T7" fmla="*/ 0 h 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5" h="85">
                  <a:moveTo>
                    <a:pt x="0" y="0"/>
                  </a:moveTo>
                  <a:lnTo>
                    <a:pt x="54" y="3"/>
                  </a:lnTo>
                  <a:lnTo>
                    <a:pt x="27" y="84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43" name="Freeform 41">
              <a:extLst>
                <a:ext uri="{FF2B5EF4-FFF2-40B4-BE49-F238E27FC236}">
                  <a16:creationId xmlns:a16="http://schemas.microsoft.com/office/drawing/2014/main" id="{AD88A7AA-A56D-CA4A-8B6B-BC3BEE8BE5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7" y="2300"/>
              <a:ext cx="60" cy="85"/>
            </a:xfrm>
            <a:custGeom>
              <a:avLst/>
              <a:gdLst>
                <a:gd name="T0" fmla="*/ 0 w 55"/>
                <a:gd name="T1" fmla="*/ 0 h 85"/>
                <a:gd name="T2" fmla="*/ 59 w 55"/>
                <a:gd name="T3" fmla="*/ 3 h 85"/>
                <a:gd name="T4" fmla="*/ 29 w 55"/>
                <a:gd name="T5" fmla="*/ 84 h 85"/>
                <a:gd name="T6" fmla="*/ 0 w 55"/>
                <a:gd name="T7" fmla="*/ 0 h 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5" h="85">
                  <a:moveTo>
                    <a:pt x="0" y="0"/>
                  </a:moveTo>
                  <a:lnTo>
                    <a:pt x="54" y="3"/>
                  </a:lnTo>
                  <a:lnTo>
                    <a:pt x="27" y="84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44" name="Freeform 42">
              <a:extLst>
                <a:ext uri="{FF2B5EF4-FFF2-40B4-BE49-F238E27FC236}">
                  <a16:creationId xmlns:a16="http://schemas.microsoft.com/office/drawing/2014/main" id="{1B3D8841-B121-5948-BABD-313EB156FD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1" y="2822"/>
              <a:ext cx="59" cy="85"/>
            </a:xfrm>
            <a:custGeom>
              <a:avLst/>
              <a:gdLst>
                <a:gd name="T0" fmla="*/ 0 w 55"/>
                <a:gd name="T1" fmla="*/ 0 h 85"/>
                <a:gd name="T2" fmla="*/ 58 w 55"/>
                <a:gd name="T3" fmla="*/ 3 h 85"/>
                <a:gd name="T4" fmla="*/ 29 w 55"/>
                <a:gd name="T5" fmla="*/ 84 h 85"/>
                <a:gd name="T6" fmla="*/ 0 w 55"/>
                <a:gd name="T7" fmla="*/ 0 h 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5" h="85">
                  <a:moveTo>
                    <a:pt x="0" y="0"/>
                  </a:moveTo>
                  <a:lnTo>
                    <a:pt x="54" y="3"/>
                  </a:lnTo>
                  <a:lnTo>
                    <a:pt x="27" y="84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45" name="Freeform 43">
              <a:extLst>
                <a:ext uri="{FF2B5EF4-FFF2-40B4-BE49-F238E27FC236}">
                  <a16:creationId xmlns:a16="http://schemas.microsoft.com/office/drawing/2014/main" id="{5CDE0CD7-1FD6-FA41-8366-5829B2CDF5E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5" y="2822"/>
              <a:ext cx="59" cy="85"/>
            </a:xfrm>
            <a:custGeom>
              <a:avLst/>
              <a:gdLst>
                <a:gd name="T0" fmla="*/ 0 w 55"/>
                <a:gd name="T1" fmla="*/ 0 h 85"/>
                <a:gd name="T2" fmla="*/ 58 w 55"/>
                <a:gd name="T3" fmla="*/ 3 h 85"/>
                <a:gd name="T4" fmla="*/ 29 w 55"/>
                <a:gd name="T5" fmla="*/ 84 h 85"/>
                <a:gd name="T6" fmla="*/ 0 w 55"/>
                <a:gd name="T7" fmla="*/ 0 h 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5" h="85">
                  <a:moveTo>
                    <a:pt x="0" y="0"/>
                  </a:moveTo>
                  <a:lnTo>
                    <a:pt x="54" y="3"/>
                  </a:lnTo>
                  <a:lnTo>
                    <a:pt x="27" y="84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46" name="Rectangle 44">
              <a:extLst>
                <a:ext uri="{FF2B5EF4-FFF2-40B4-BE49-F238E27FC236}">
                  <a16:creationId xmlns:a16="http://schemas.microsoft.com/office/drawing/2014/main" id="{E66E3BE7-A329-EB4E-A6F6-337002456F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0" y="809"/>
              <a:ext cx="870" cy="2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 b="1">
                  <a:latin typeface="Arial" panose="020B0604020202020204" pitchFamily="34" charset="0"/>
                </a:rPr>
                <a:t>Feedback</a:t>
              </a:r>
            </a:p>
          </p:txBody>
        </p:sp>
        <p:sp>
          <p:nvSpPr>
            <p:cNvPr id="51247" name="Oval 45">
              <a:extLst>
                <a:ext uri="{FF2B5EF4-FFF2-40B4-BE49-F238E27FC236}">
                  <a16:creationId xmlns:a16="http://schemas.microsoft.com/office/drawing/2014/main" id="{0205F197-A297-804F-9BCB-356FA6CB5D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1" y="1107"/>
              <a:ext cx="1980" cy="152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4">
            <a:extLst>
              <a:ext uri="{FF2B5EF4-FFF2-40B4-BE49-F238E27FC236}">
                <a16:creationId xmlns:a16="http://schemas.microsoft.com/office/drawing/2014/main" id="{D19A8FCE-F697-454E-A56A-9DE420934C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Advanced Planning &amp; Control Systems</a:t>
            </a:r>
          </a:p>
        </p:txBody>
      </p:sp>
      <p:sp>
        <p:nvSpPr>
          <p:cNvPr id="53250" name="Rectangle 5">
            <a:extLst>
              <a:ext uri="{FF2B5EF4-FFF2-40B4-BE49-F238E27FC236}">
                <a16:creationId xmlns:a16="http://schemas.microsoft.com/office/drawing/2014/main" id="{72650AA4-0BB6-2449-B8D2-44F2792A18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 sz="2800"/>
              <a:t>Enterprise Resource Planning (ERP)</a:t>
            </a:r>
          </a:p>
          <a:p>
            <a:pPr marL="971550" lvl="1" indent="-285750" defTabSz="914400"/>
            <a:r>
              <a:rPr lang="en-US" altLang="en-US" sz="2200"/>
              <a:t>updates MRP II with relational DBMS, GUI &amp; client/server architecture; covers entire enterprise</a:t>
            </a:r>
            <a:endParaRPr lang="en-US" altLang="en-US" sz="2400"/>
          </a:p>
          <a:p>
            <a:pPr marL="342900" indent="-342900" defTabSz="914400"/>
            <a:r>
              <a:rPr lang="en-US" altLang="en-US" sz="2800"/>
              <a:t>Manufacturing Execution Systems (MES)</a:t>
            </a:r>
          </a:p>
          <a:p>
            <a:pPr marL="971550" lvl="1" indent="-285750" defTabSz="914400"/>
            <a:r>
              <a:rPr lang="en-US" altLang="en-US" sz="2200"/>
              <a:t>links business planning &amp; mgmt control systems</a:t>
            </a:r>
            <a:endParaRPr lang="en-US" altLang="en-US" sz="2400"/>
          </a:p>
          <a:p>
            <a:pPr marL="342900" indent="-342900" defTabSz="914400"/>
            <a:r>
              <a:rPr lang="en-US" altLang="en-US" sz="2800"/>
              <a:t>Customer-Oriented Manufacturing Management Systems (COMMS)</a:t>
            </a:r>
          </a:p>
          <a:p>
            <a:pPr marL="971550" lvl="1" indent="-285750" defTabSz="914400"/>
            <a:r>
              <a:rPr lang="en-US" altLang="en-US" sz="2200"/>
              <a:t>unites departments &amp; suppliers around customer</a:t>
            </a:r>
          </a:p>
          <a:p>
            <a:pPr marL="971550" lvl="1" indent="-285750" defTabSz="914400"/>
            <a:r>
              <a:rPr lang="en-US" altLang="en-US" sz="2200"/>
              <a:t>multi-plant planning, multiple languages &amp; currencies</a:t>
            </a:r>
            <a:endParaRPr lang="en-US" altLang="en-US" sz="2400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4">
            <a:extLst>
              <a:ext uri="{FF2B5EF4-FFF2-40B4-BE49-F238E27FC236}">
                <a16:creationId xmlns:a16="http://schemas.microsoft.com/office/drawing/2014/main" id="{61845BD2-B226-A848-8017-248DD9D886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Problems with MRP</a:t>
            </a:r>
          </a:p>
        </p:txBody>
      </p:sp>
      <p:sp>
        <p:nvSpPr>
          <p:cNvPr id="55298" name="Rectangle 5">
            <a:extLst>
              <a:ext uri="{FF2B5EF4-FFF2-40B4-BE49-F238E27FC236}">
                <a16:creationId xmlns:a16="http://schemas.microsoft.com/office/drawing/2014/main" id="{B7CCFD5A-B227-7545-91C8-00A7F2B2C1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2028825"/>
            <a:ext cx="8296275" cy="4371975"/>
          </a:xfrm>
          <a:noFill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/>
              <a:t>Material requirements plan is first; capacity is an afterthought</a:t>
            </a:r>
          </a:p>
          <a:p>
            <a:pPr marL="342900" indent="-342900" defTabSz="914400"/>
            <a:endParaRPr lang="en-US" altLang="en-US"/>
          </a:p>
          <a:p>
            <a:pPr marL="342900" indent="-342900" defTabSz="914400"/>
            <a:r>
              <a:rPr lang="en-US" altLang="en-US"/>
              <a:t>MRP assumes fixed lead times</a:t>
            </a:r>
          </a:p>
          <a:p>
            <a:pPr marL="342900" indent="-342900" defTabSz="914400">
              <a:buFontTx/>
              <a:buNone/>
            </a:pPr>
            <a:endParaRPr lang="en-US" altLang="en-US"/>
          </a:p>
          <a:p>
            <a:pPr marL="342900" indent="-342900" defTabSz="914400"/>
            <a:r>
              <a:rPr lang="en-US" altLang="en-US"/>
              <a:t>Excessive reporting requirements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4">
            <a:extLst>
              <a:ext uri="{FF2B5EF4-FFF2-40B4-BE49-F238E27FC236}">
                <a16:creationId xmlns:a16="http://schemas.microsoft.com/office/drawing/2014/main" id="{9D7B0DC0-FE2F-8041-A5A0-425531DB83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Prospects for MRP/MRP II</a:t>
            </a:r>
          </a:p>
        </p:txBody>
      </p:sp>
      <p:sp>
        <p:nvSpPr>
          <p:cNvPr id="57346" name="Rectangle 5">
            <a:extLst>
              <a:ext uri="{FF2B5EF4-FFF2-40B4-BE49-F238E27FC236}">
                <a16:creationId xmlns:a16="http://schemas.microsoft.com/office/drawing/2014/main" id="{C31A7C9C-82F9-D14F-B9AC-4A0E590C58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 sz="2500"/>
              <a:t>Coordinates strategy among different functional areas</a:t>
            </a:r>
          </a:p>
          <a:p>
            <a:pPr marL="342900" indent="-342900" defTabSz="914400"/>
            <a:r>
              <a:rPr lang="en-US" altLang="en-US" sz="2500"/>
              <a:t>Responds quickly to what-if? questions at various levels</a:t>
            </a:r>
          </a:p>
          <a:p>
            <a:pPr marL="342900" indent="-342900" defTabSz="914400"/>
            <a:r>
              <a:rPr lang="en-US" altLang="en-US" sz="2500"/>
              <a:t>BOM processors, purchase modules, &amp; customer order entry are standard requirements for Manufacturing Information Systems</a:t>
            </a:r>
          </a:p>
          <a:p>
            <a:pPr marL="342900" indent="-342900" defTabSz="914400"/>
            <a:r>
              <a:rPr lang="en-US" altLang="en-US" sz="2500"/>
              <a:t>Monitors design &amp; vendor quality, &amp; customer service</a:t>
            </a:r>
          </a:p>
          <a:p>
            <a:pPr marL="342900" indent="-342900" defTabSz="914400"/>
            <a:r>
              <a:rPr lang="en-US" altLang="en-US" sz="2500"/>
              <a:t>Builds trust, teamwork, &amp; better decisions</a:t>
            </a:r>
          </a:p>
          <a:p>
            <a:pPr marL="342900" indent="-342900" defTabSz="914400"/>
            <a:r>
              <a:rPr lang="en-US" altLang="en-US" sz="2500"/>
              <a:t>Cash-flow planning &amp; profit/cost projections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393" name="Group 52">
            <a:extLst>
              <a:ext uri="{FF2B5EF4-FFF2-40B4-BE49-F238E27FC236}">
                <a16:creationId xmlns:a16="http://schemas.microsoft.com/office/drawing/2014/main" id="{7CA5CDBE-A6EC-234A-A2F0-F70D4D4924ED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59442" name="Line 53">
              <a:extLst>
                <a:ext uri="{FF2B5EF4-FFF2-40B4-BE49-F238E27FC236}">
                  <a16:creationId xmlns:a16="http://schemas.microsoft.com/office/drawing/2014/main" id="{B2F12F62-8AF6-F742-91F3-3F86A232CC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43" name="Line 54">
              <a:extLst>
                <a:ext uri="{FF2B5EF4-FFF2-40B4-BE49-F238E27FC236}">
                  <a16:creationId xmlns:a16="http://schemas.microsoft.com/office/drawing/2014/main" id="{6FEF8A70-0559-8B4F-AFFB-A58B0F01A5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44" name="Line 55">
              <a:extLst>
                <a:ext uri="{FF2B5EF4-FFF2-40B4-BE49-F238E27FC236}">
                  <a16:creationId xmlns:a16="http://schemas.microsoft.com/office/drawing/2014/main" id="{22747F7D-985B-A546-9250-889B44F453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45" name="Line 56">
              <a:extLst>
                <a:ext uri="{FF2B5EF4-FFF2-40B4-BE49-F238E27FC236}">
                  <a16:creationId xmlns:a16="http://schemas.microsoft.com/office/drawing/2014/main" id="{2E1C7B13-D72B-8B40-A7E6-F953F8D02A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46" name="Line 57">
              <a:extLst>
                <a:ext uri="{FF2B5EF4-FFF2-40B4-BE49-F238E27FC236}">
                  <a16:creationId xmlns:a16="http://schemas.microsoft.com/office/drawing/2014/main" id="{5FB52BA5-E1A6-104A-B071-AB32D77719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9394" name="Rectangle 4">
            <a:extLst>
              <a:ext uri="{FF2B5EF4-FFF2-40B4-BE49-F238E27FC236}">
                <a16:creationId xmlns:a16="http://schemas.microsoft.com/office/drawing/2014/main" id="{447332AE-4FE6-EB46-83BD-AE0D588C7C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Hierarchical Planning Process</a:t>
            </a:r>
          </a:p>
        </p:txBody>
      </p:sp>
      <p:grpSp>
        <p:nvGrpSpPr>
          <p:cNvPr id="59395" name="Group 51">
            <a:extLst>
              <a:ext uri="{FF2B5EF4-FFF2-40B4-BE49-F238E27FC236}">
                <a16:creationId xmlns:a16="http://schemas.microsoft.com/office/drawing/2014/main" id="{537D4C60-0E46-9B42-904C-44FBA6A8CC86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1828800"/>
            <a:ext cx="8534400" cy="3937000"/>
            <a:chOff x="306" y="1042"/>
            <a:chExt cx="5663" cy="2578"/>
          </a:xfrm>
        </p:grpSpPr>
        <p:sp>
          <p:nvSpPr>
            <p:cNvPr id="59396" name="Rectangle 5">
              <a:extLst>
                <a:ext uri="{FF2B5EF4-FFF2-40B4-BE49-F238E27FC236}">
                  <a16:creationId xmlns:a16="http://schemas.microsoft.com/office/drawing/2014/main" id="{D7903B67-8F4B-A84F-8876-0328171BB1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" y="1042"/>
              <a:ext cx="491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 u="sng">
                  <a:latin typeface="Arial" panose="020B0604020202020204" pitchFamily="34" charset="0"/>
                </a:rPr>
                <a:t>Items</a:t>
              </a:r>
            </a:p>
          </p:txBody>
        </p:sp>
        <p:sp>
          <p:nvSpPr>
            <p:cNvPr id="59397" name="Rectangle 6">
              <a:extLst>
                <a:ext uri="{FF2B5EF4-FFF2-40B4-BE49-F238E27FC236}">
                  <a16:creationId xmlns:a16="http://schemas.microsoft.com/office/drawing/2014/main" id="{3930AF6A-66EB-5149-8D82-9156D342E4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" y="1282"/>
              <a:ext cx="1152" cy="4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>
                  <a:latin typeface="Arial" panose="020B0604020202020204" pitchFamily="34" charset="0"/>
                </a:rPr>
                <a:t>Product lines or families</a:t>
              </a:r>
            </a:p>
          </p:txBody>
        </p:sp>
        <p:sp>
          <p:nvSpPr>
            <p:cNvPr id="59398" name="Rectangle 7">
              <a:extLst>
                <a:ext uri="{FF2B5EF4-FFF2-40B4-BE49-F238E27FC236}">
                  <a16:creationId xmlns:a16="http://schemas.microsoft.com/office/drawing/2014/main" id="{36D9AC72-5F44-6142-BE26-856A358230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" y="1910"/>
              <a:ext cx="1152" cy="4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>
                  <a:latin typeface="Arial" panose="020B0604020202020204" pitchFamily="34" charset="0"/>
                </a:rPr>
                <a:t>Individual products</a:t>
              </a:r>
            </a:p>
          </p:txBody>
        </p:sp>
        <p:sp>
          <p:nvSpPr>
            <p:cNvPr id="59399" name="Rectangle 8">
              <a:extLst>
                <a:ext uri="{FF2B5EF4-FFF2-40B4-BE49-F238E27FC236}">
                  <a16:creationId xmlns:a16="http://schemas.microsoft.com/office/drawing/2014/main" id="{F3BED1E1-5932-B843-9D01-30F9DEAAEC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" y="2719"/>
              <a:ext cx="115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>
                  <a:latin typeface="Arial" panose="020B0604020202020204" pitchFamily="34" charset="0"/>
                </a:rPr>
                <a:t>Components</a:t>
              </a:r>
            </a:p>
          </p:txBody>
        </p:sp>
        <p:sp>
          <p:nvSpPr>
            <p:cNvPr id="59400" name="Rectangle 9">
              <a:extLst>
                <a:ext uri="{FF2B5EF4-FFF2-40B4-BE49-F238E27FC236}">
                  <a16:creationId xmlns:a16="http://schemas.microsoft.com/office/drawing/2014/main" id="{84C289EC-BD6B-C94A-AF4E-D1CABC12C0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" y="3199"/>
              <a:ext cx="1152" cy="4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>
                  <a:latin typeface="Arial" panose="020B0604020202020204" pitchFamily="34" charset="0"/>
                </a:rPr>
                <a:t>Manufacturing operations</a:t>
              </a:r>
            </a:p>
          </p:txBody>
        </p:sp>
        <p:sp>
          <p:nvSpPr>
            <p:cNvPr id="59401" name="Rectangle 10">
              <a:extLst>
                <a:ext uri="{FF2B5EF4-FFF2-40B4-BE49-F238E27FC236}">
                  <a16:creationId xmlns:a16="http://schemas.microsoft.com/office/drawing/2014/main" id="{96A5227B-1933-6640-BC4D-33C5E40699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7" y="1042"/>
              <a:ext cx="1123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 u="sng">
                  <a:latin typeface="Arial" panose="020B0604020202020204" pitchFamily="34" charset="0"/>
                </a:rPr>
                <a:t>Resource level</a:t>
              </a:r>
            </a:p>
          </p:txBody>
        </p:sp>
        <p:sp>
          <p:nvSpPr>
            <p:cNvPr id="59402" name="Rectangle 11">
              <a:extLst>
                <a:ext uri="{FF2B5EF4-FFF2-40B4-BE49-F238E27FC236}">
                  <a16:creationId xmlns:a16="http://schemas.microsoft.com/office/drawing/2014/main" id="{5179C7AC-93A3-A54B-8E4A-5E5BAA7B63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7" y="1435"/>
              <a:ext cx="115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>
                  <a:latin typeface="Arial" panose="020B0604020202020204" pitchFamily="34" charset="0"/>
                </a:rPr>
                <a:t>Plants</a:t>
              </a:r>
            </a:p>
          </p:txBody>
        </p:sp>
        <p:sp>
          <p:nvSpPr>
            <p:cNvPr id="59403" name="Rectangle 12">
              <a:extLst>
                <a:ext uri="{FF2B5EF4-FFF2-40B4-BE49-F238E27FC236}">
                  <a16:creationId xmlns:a16="http://schemas.microsoft.com/office/drawing/2014/main" id="{698BE0B0-6351-844B-88FC-A4B06C08EF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7" y="3202"/>
              <a:ext cx="1152" cy="4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>
                  <a:latin typeface="Arial" panose="020B0604020202020204" pitchFamily="34" charset="0"/>
                </a:rPr>
                <a:t>Individual machines</a:t>
              </a:r>
            </a:p>
          </p:txBody>
        </p:sp>
        <p:sp>
          <p:nvSpPr>
            <p:cNvPr id="59404" name="Rectangle 13">
              <a:extLst>
                <a:ext uri="{FF2B5EF4-FFF2-40B4-BE49-F238E27FC236}">
                  <a16:creationId xmlns:a16="http://schemas.microsoft.com/office/drawing/2014/main" id="{B0FDC5FD-BAC8-9845-8AAE-86B5C836E0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7" y="1919"/>
              <a:ext cx="1152" cy="4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>
                  <a:latin typeface="Arial" panose="020B0604020202020204" pitchFamily="34" charset="0"/>
                </a:rPr>
                <a:t>Critical work centers</a:t>
              </a:r>
            </a:p>
          </p:txBody>
        </p:sp>
        <p:sp>
          <p:nvSpPr>
            <p:cNvPr id="59405" name="Rectangle 14">
              <a:extLst>
                <a:ext uri="{FF2B5EF4-FFF2-40B4-BE49-F238E27FC236}">
                  <a16:creationId xmlns:a16="http://schemas.microsoft.com/office/drawing/2014/main" id="{14168757-18EA-F246-91C7-E72F2B7C1C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3" y="1042"/>
              <a:ext cx="1477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 u="sng">
                  <a:latin typeface="Arial" panose="020B0604020202020204" pitchFamily="34" charset="0"/>
                </a:rPr>
                <a:t>Production Planning</a:t>
              </a:r>
            </a:p>
          </p:txBody>
        </p:sp>
        <p:sp>
          <p:nvSpPr>
            <p:cNvPr id="59406" name="Rectangle 15">
              <a:extLst>
                <a:ext uri="{FF2B5EF4-FFF2-40B4-BE49-F238E27FC236}">
                  <a16:creationId xmlns:a16="http://schemas.microsoft.com/office/drawing/2014/main" id="{4BD20B0F-BF91-F243-BF14-E471BE439D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1" y="1042"/>
              <a:ext cx="134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 u="sng">
                  <a:latin typeface="Arial" panose="020B0604020202020204" pitchFamily="34" charset="0"/>
                </a:rPr>
                <a:t>Capacity Planning</a:t>
              </a:r>
            </a:p>
          </p:txBody>
        </p:sp>
        <p:sp>
          <p:nvSpPr>
            <p:cNvPr id="59407" name="Rectangle 16">
              <a:extLst>
                <a:ext uri="{FF2B5EF4-FFF2-40B4-BE49-F238E27FC236}">
                  <a16:creationId xmlns:a16="http://schemas.microsoft.com/office/drawing/2014/main" id="{0E8F4E89-47D3-6E4B-89F5-4B08267D7D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1300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9408" name="Rectangle 17">
              <a:extLst>
                <a:ext uri="{FF2B5EF4-FFF2-40B4-BE49-F238E27FC236}">
                  <a16:creationId xmlns:a16="http://schemas.microsoft.com/office/drawing/2014/main" id="{E1FFA974-BDDA-594A-99D7-A6F0832DD5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6" y="1290"/>
              <a:ext cx="811" cy="2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>
                  <a:latin typeface="Arial" panose="020B0604020202020204" pitchFamily="34" charset="0"/>
                </a:rPr>
                <a:t>Resource </a:t>
              </a:r>
            </a:p>
          </p:txBody>
        </p:sp>
        <p:sp>
          <p:nvSpPr>
            <p:cNvPr id="59409" name="Rectangle 18">
              <a:extLst>
                <a:ext uri="{FF2B5EF4-FFF2-40B4-BE49-F238E27FC236}">
                  <a16:creationId xmlns:a16="http://schemas.microsoft.com/office/drawing/2014/main" id="{4F050DA0-820C-5B49-9124-3FB1A73D26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5" y="1456"/>
              <a:ext cx="1410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>
                  <a:latin typeface="Arial" panose="020B0604020202020204" pitchFamily="34" charset="0"/>
                </a:rPr>
                <a:t>Requirements Plan</a:t>
              </a:r>
            </a:p>
          </p:txBody>
        </p:sp>
        <p:sp>
          <p:nvSpPr>
            <p:cNvPr id="59410" name="Rectangle 19">
              <a:extLst>
                <a:ext uri="{FF2B5EF4-FFF2-40B4-BE49-F238E27FC236}">
                  <a16:creationId xmlns:a16="http://schemas.microsoft.com/office/drawing/2014/main" id="{910A819A-D7CE-7A48-8691-A5BB381052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1938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9411" name="Rectangle 20">
              <a:extLst>
                <a:ext uri="{FF2B5EF4-FFF2-40B4-BE49-F238E27FC236}">
                  <a16:creationId xmlns:a16="http://schemas.microsoft.com/office/drawing/2014/main" id="{0274D310-8C44-424A-AD73-46A73B9F3E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4" y="1928"/>
              <a:ext cx="89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>
                  <a:latin typeface="Arial" panose="020B0604020202020204" pitchFamily="34" charset="0"/>
                </a:rPr>
                <a:t>Rough-Cut </a:t>
              </a:r>
            </a:p>
          </p:txBody>
        </p:sp>
        <p:sp>
          <p:nvSpPr>
            <p:cNvPr id="59412" name="Rectangle 21">
              <a:extLst>
                <a:ext uri="{FF2B5EF4-FFF2-40B4-BE49-F238E27FC236}">
                  <a16:creationId xmlns:a16="http://schemas.microsoft.com/office/drawing/2014/main" id="{DE1A464D-3D00-8A45-AE03-36C78A4B07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2096"/>
              <a:ext cx="105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>
                  <a:latin typeface="Arial" panose="020B0604020202020204" pitchFamily="34" charset="0"/>
                </a:rPr>
                <a:t>Capacity Plan</a:t>
              </a:r>
            </a:p>
          </p:txBody>
        </p:sp>
        <p:sp>
          <p:nvSpPr>
            <p:cNvPr id="59413" name="Rectangle 22">
              <a:extLst>
                <a:ext uri="{FF2B5EF4-FFF2-40B4-BE49-F238E27FC236}">
                  <a16:creationId xmlns:a16="http://schemas.microsoft.com/office/drawing/2014/main" id="{8795E58A-4B3F-2242-9BB9-68749250C3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2576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9414" name="Rectangle 23">
              <a:extLst>
                <a:ext uri="{FF2B5EF4-FFF2-40B4-BE49-F238E27FC236}">
                  <a16:creationId xmlns:a16="http://schemas.microsoft.com/office/drawing/2014/main" id="{B350DC3F-FF93-1740-9293-A392ECF9F9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2" y="2565"/>
              <a:ext cx="75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>
                  <a:latin typeface="Arial" panose="020B0604020202020204" pitchFamily="34" charset="0"/>
                </a:rPr>
                <a:t>Capacity </a:t>
              </a:r>
            </a:p>
          </p:txBody>
        </p:sp>
        <p:sp>
          <p:nvSpPr>
            <p:cNvPr id="59415" name="Rectangle 24">
              <a:extLst>
                <a:ext uri="{FF2B5EF4-FFF2-40B4-BE49-F238E27FC236}">
                  <a16:creationId xmlns:a16="http://schemas.microsoft.com/office/drawing/2014/main" id="{7CCA67E6-C120-B84D-B6F5-8315F73774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9" y="2732"/>
              <a:ext cx="1409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>
                  <a:latin typeface="Arial" panose="020B0604020202020204" pitchFamily="34" charset="0"/>
                </a:rPr>
                <a:t>Requirements Plan</a:t>
              </a:r>
            </a:p>
          </p:txBody>
        </p:sp>
        <p:sp>
          <p:nvSpPr>
            <p:cNvPr id="59416" name="Rectangle 25">
              <a:extLst>
                <a:ext uri="{FF2B5EF4-FFF2-40B4-BE49-F238E27FC236}">
                  <a16:creationId xmlns:a16="http://schemas.microsoft.com/office/drawing/2014/main" id="{67D11EDE-BDE2-BC4F-A3F7-727EAC5CC2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3214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9417" name="Rectangle 26">
              <a:extLst>
                <a:ext uri="{FF2B5EF4-FFF2-40B4-BE49-F238E27FC236}">
                  <a16:creationId xmlns:a16="http://schemas.microsoft.com/office/drawing/2014/main" id="{0D8D99FD-681C-3142-AC3D-585B6017CD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0" y="3203"/>
              <a:ext cx="997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>
                  <a:latin typeface="Arial" panose="020B0604020202020204" pitchFamily="34" charset="0"/>
                </a:rPr>
                <a:t>Input/Output </a:t>
              </a:r>
            </a:p>
          </p:txBody>
        </p:sp>
        <p:sp>
          <p:nvSpPr>
            <p:cNvPr id="59418" name="Rectangle 27">
              <a:extLst>
                <a:ext uri="{FF2B5EF4-FFF2-40B4-BE49-F238E27FC236}">
                  <a16:creationId xmlns:a16="http://schemas.microsoft.com/office/drawing/2014/main" id="{14D26802-CDE5-4F42-9C01-4A5A78B7CC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1" y="3372"/>
              <a:ext cx="609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>
                  <a:latin typeface="Arial" panose="020B0604020202020204" pitchFamily="34" charset="0"/>
                </a:rPr>
                <a:t>Control</a:t>
              </a:r>
            </a:p>
          </p:txBody>
        </p:sp>
        <p:sp>
          <p:nvSpPr>
            <p:cNvPr id="59419" name="Rectangle 28">
              <a:extLst>
                <a:ext uri="{FF2B5EF4-FFF2-40B4-BE49-F238E27FC236}">
                  <a16:creationId xmlns:a16="http://schemas.microsoft.com/office/drawing/2014/main" id="{4506B2C5-D63F-9E44-9B30-F670170A0C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3" y="1300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9420" name="Rectangle 29">
              <a:extLst>
                <a:ext uri="{FF2B5EF4-FFF2-40B4-BE49-F238E27FC236}">
                  <a16:creationId xmlns:a16="http://schemas.microsoft.com/office/drawing/2014/main" id="{D656A25C-86C8-3444-8258-B85FDC0AB8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2" y="1290"/>
              <a:ext cx="862" cy="2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>
                  <a:latin typeface="Arial" panose="020B0604020202020204" pitchFamily="34" charset="0"/>
                </a:rPr>
                <a:t>Aggregate </a:t>
              </a:r>
            </a:p>
          </p:txBody>
        </p:sp>
        <p:sp>
          <p:nvSpPr>
            <p:cNvPr id="59421" name="Rectangle 30">
              <a:extLst>
                <a:ext uri="{FF2B5EF4-FFF2-40B4-BE49-F238E27FC236}">
                  <a16:creationId xmlns:a16="http://schemas.microsoft.com/office/drawing/2014/main" id="{216E1B3B-00B2-924D-85E8-70DEE5E286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9" y="1456"/>
              <a:ext cx="1190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>
                  <a:latin typeface="Arial" panose="020B0604020202020204" pitchFamily="34" charset="0"/>
                </a:rPr>
                <a:t>Production Plan</a:t>
              </a:r>
            </a:p>
          </p:txBody>
        </p:sp>
        <p:sp>
          <p:nvSpPr>
            <p:cNvPr id="59422" name="Rectangle 31">
              <a:extLst>
                <a:ext uri="{FF2B5EF4-FFF2-40B4-BE49-F238E27FC236}">
                  <a16:creationId xmlns:a16="http://schemas.microsoft.com/office/drawing/2014/main" id="{1469C013-8791-9B48-B5CA-0F5819A672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3" y="1938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9423" name="Rectangle 32">
              <a:extLst>
                <a:ext uri="{FF2B5EF4-FFF2-40B4-BE49-F238E27FC236}">
                  <a16:creationId xmlns:a16="http://schemas.microsoft.com/office/drawing/2014/main" id="{97F33BB3-7BE6-F444-97EF-390C572F02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6" y="1928"/>
              <a:ext cx="1393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>
                  <a:latin typeface="Arial" panose="020B0604020202020204" pitchFamily="34" charset="0"/>
                </a:rPr>
                <a:t>Master Production </a:t>
              </a:r>
            </a:p>
          </p:txBody>
        </p:sp>
        <p:sp>
          <p:nvSpPr>
            <p:cNvPr id="59424" name="Rectangle 33">
              <a:extLst>
                <a:ext uri="{FF2B5EF4-FFF2-40B4-BE49-F238E27FC236}">
                  <a16:creationId xmlns:a16="http://schemas.microsoft.com/office/drawing/2014/main" id="{4492DD02-3B36-554E-871F-E019A7482E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4" y="2096"/>
              <a:ext cx="75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>
                  <a:latin typeface="Arial" panose="020B0604020202020204" pitchFamily="34" charset="0"/>
                </a:rPr>
                <a:t>Schedule</a:t>
              </a:r>
            </a:p>
          </p:txBody>
        </p:sp>
        <p:sp>
          <p:nvSpPr>
            <p:cNvPr id="59425" name="Rectangle 34">
              <a:extLst>
                <a:ext uri="{FF2B5EF4-FFF2-40B4-BE49-F238E27FC236}">
                  <a16:creationId xmlns:a16="http://schemas.microsoft.com/office/drawing/2014/main" id="{6965189E-1A07-1843-80D6-3636AC3C3B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3" y="2576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9426" name="Rectangle 35">
              <a:extLst>
                <a:ext uri="{FF2B5EF4-FFF2-40B4-BE49-F238E27FC236}">
                  <a16:creationId xmlns:a16="http://schemas.microsoft.com/office/drawing/2014/main" id="{541B62DC-25B2-9843-A21E-BD08A3A6DF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0" y="2565"/>
              <a:ext cx="70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>
                  <a:latin typeface="Arial" panose="020B0604020202020204" pitchFamily="34" charset="0"/>
                </a:rPr>
                <a:t>Material </a:t>
              </a:r>
            </a:p>
          </p:txBody>
        </p:sp>
        <p:sp>
          <p:nvSpPr>
            <p:cNvPr id="59427" name="Rectangle 36">
              <a:extLst>
                <a:ext uri="{FF2B5EF4-FFF2-40B4-BE49-F238E27FC236}">
                  <a16:creationId xmlns:a16="http://schemas.microsoft.com/office/drawing/2014/main" id="{3F7B9C60-E7E9-9F40-93C0-6966FD262D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7" y="2732"/>
              <a:ext cx="1409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>
                  <a:latin typeface="Arial" panose="020B0604020202020204" pitchFamily="34" charset="0"/>
                </a:rPr>
                <a:t>Requirements Plan</a:t>
              </a:r>
            </a:p>
          </p:txBody>
        </p:sp>
        <p:sp>
          <p:nvSpPr>
            <p:cNvPr id="59428" name="Rectangle 37">
              <a:extLst>
                <a:ext uri="{FF2B5EF4-FFF2-40B4-BE49-F238E27FC236}">
                  <a16:creationId xmlns:a16="http://schemas.microsoft.com/office/drawing/2014/main" id="{50B28BDD-29B4-3C45-B1D1-E22CA0F407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3" y="3214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9429" name="Rectangle 38">
              <a:extLst>
                <a:ext uri="{FF2B5EF4-FFF2-40B4-BE49-F238E27FC236}">
                  <a16:creationId xmlns:a16="http://schemas.microsoft.com/office/drawing/2014/main" id="{9754057D-4C35-2448-9067-F3A463FDEE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7" y="3203"/>
              <a:ext cx="904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>
                  <a:latin typeface="Arial" panose="020B0604020202020204" pitchFamily="34" charset="0"/>
                </a:rPr>
                <a:t>Shop Floor </a:t>
              </a:r>
            </a:p>
          </p:txBody>
        </p:sp>
        <p:sp>
          <p:nvSpPr>
            <p:cNvPr id="59430" name="Rectangle 39">
              <a:extLst>
                <a:ext uri="{FF2B5EF4-FFF2-40B4-BE49-F238E27FC236}">
                  <a16:creationId xmlns:a16="http://schemas.microsoft.com/office/drawing/2014/main" id="{AFCDBACE-14C6-764D-9BE6-DADD947383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4" y="3372"/>
              <a:ext cx="75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>
                  <a:latin typeface="Arial" panose="020B0604020202020204" pitchFamily="34" charset="0"/>
                </a:rPr>
                <a:t>Schedule</a:t>
              </a:r>
            </a:p>
          </p:txBody>
        </p:sp>
        <p:sp>
          <p:nvSpPr>
            <p:cNvPr id="59431" name="Rectangle 40">
              <a:extLst>
                <a:ext uri="{FF2B5EF4-FFF2-40B4-BE49-F238E27FC236}">
                  <a16:creationId xmlns:a16="http://schemas.microsoft.com/office/drawing/2014/main" id="{D6A5CAB3-B990-7041-9C78-8C754A9A13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7" y="2548"/>
              <a:ext cx="1152" cy="4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r>
                <a:rPr lang="en-US" altLang="en-US" sz="1800">
                  <a:latin typeface="Arial" panose="020B0604020202020204" pitchFamily="34" charset="0"/>
                </a:rPr>
                <a:t>All work centers</a:t>
              </a:r>
            </a:p>
          </p:txBody>
        </p:sp>
        <p:sp>
          <p:nvSpPr>
            <p:cNvPr id="59432" name="Line 41">
              <a:extLst>
                <a:ext uri="{FF2B5EF4-FFF2-40B4-BE49-F238E27FC236}">
                  <a16:creationId xmlns:a16="http://schemas.microsoft.com/office/drawing/2014/main" id="{1B3264C6-68AE-F442-9536-997EF5CF35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7" y="1478"/>
              <a:ext cx="23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33" name="Line 42">
              <a:extLst>
                <a:ext uri="{FF2B5EF4-FFF2-40B4-BE49-F238E27FC236}">
                  <a16:creationId xmlns:a16="http://schemas.microsoft.com/office/drawing/2014/main" id="{48A70630-5F37-6544-B4D8-E0A2C6A477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3" y="2129"/>
              <a:ext cx="2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34" name="Line 43">
              <a:extLst>
                <a:ext uri="{FF2B5EF4-FFF2-40B4-BE49-F238E27FC236}">
                  <a16:creationId xmlns:a16="http://schemas.microsoft.com/office/drawing/2014/main" id="{68B0D984-8872-B240-8460-B456084DDE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18" y="2779"/>
              <a:ext cx="2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35" name="Line 44">
              <a:extLst>
                <a:ext uri="{FF2B5EF4-FFF2-40B4-BE49-F238E27FC236}">
                  <a16:creationId xmlns:a16="http://schemas.microsoft.com/office/drawing/2014/main" id="{56076112-47CA-CC47-A07A-3732DB7CE5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" y="3429"/>
              <a:ext cx="2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36" name="Line 45">
              <a:extLst>
                <a:ext uri="{FF2B5EF4-FFF2-40B4-BE49-F238E27FC236}">
                  <a16:creationId xmlns:a16="http://schemas.microsoft.com/office/drawing/2014/main" id="{0983049F-0F9D-3B43-B950-9E71D7E7C6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1683"/>
              <a:ext cx="0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37" name="Line 46">
              <a:extLst>
                <a:ext uri="{FF2B5EF4-FFF2-40B4-BE49-F238E27FC236}">
                  <a16:creationId xmlns:a16="http://schemas.microsoft.com/office/drawing/2014/main" id="{14936D80-90C6-7949-B6DD-9A5E8D41C6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9" y="1689"/>
              <a:ext cx="0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38" name="Line 47">
              <a:extLst>
                <a:ext uri="{FF2B5EF4-FFF2-40B4-BE49-F238E27FC236}">
                  <a16:creationId xmlns:a16="http://schemas.microsoft.com/office/drawing/2014/main" id="{B99D34EC-1B25-4D42-B2C2-EDD7B3DBC0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2325"/>
              <a:ext cx="0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39" name="Line 48">
              <a:extLst>
                <a:ext uri="{FF2B5EF4-FFF2-40B4-BE49-F238E27FC236}">
                  <a16:creationId xmlns:a16="http://schemas.microsoft.com/office/drawing/2014/main" id="{5D7EFFC1-E1C1-7540-8B49-AC50A21AAA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9" y="2319"/>
              <a:ext cx="0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40" name="Line 49">
              <a:extLst>
                <a:ext uri="{FF2B5EF4-FFF2-40B4-BE49-F238E27FC236}">
                  <a16:creationId xmlns:a16="http://schemas.microsoft.com/office/drawing/2014/main" id="{5A74F61E-BBAE-5441-A5B0-EBE29E7C86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2955"/>
              <a:ext cx="0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41" name="Line 50">
              <a:extLst>
                <a:ext uri="{FF2B5EF4-FFF2-40B4-BE49-F238E27FC236}">
                  <a16:creationId xmlns:a16="http://schemas.microsoft.com/office/drawing/2014/main" id="{4A853387-A50B-174C-9D28-E3FECAD8D6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9" y="2961"/>
              <a:ext cx="0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>
            <a:extLst>
              <a:ext uri="{FF2B5EF4-FFF2-40B4-BE49-F238E27FC236}">
                <a16:creationId xmlns:a16="http://schemas.microsoft.com/office/drawing/2014/main" id="{09F72BD2-D386-1943-AE6F-00A0129E41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7" rIns="92075" bIns="46037"/>
          <a:lstStyle/>
          <a:p>
            <a:pPr defTabSz="914400"/>
            <a:r>
              <a:rPr lang="en-US" altLang="en-US"/>
              <a:t>Master Production Schedule</a:t>
            </a:r>
          </a:p>
        </p:txBody>
      </p:sp>
      <p:sp>
        <p:nvSpPr>
          <p:cNvPr id="61442" name="Rectangle 3">
            <a:extLst>
              <a:ext uri="{FF2B5EF4-FFF2-40B4-BE49-F238E27FC236}">
                <a16:creationId xmlns:a16="http://schemas.microsoft.com/office/drawing/2014/main" id="{AA363662-6AFF-7646-9F52-5137D302DD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200" y="1752600"/>
            <a:ext cx="9336088" cy="27178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sp>
        <p:nvSpPr>
          <p:cNvPr id="61443" name="Rectangle 4">
            <a:extLst>
              <a:ext uri="{FF2B5EF4-FFF2-40B4-BE49-F238E27FC236}">
                <a16:creationId xmlns:a16="http://schemas.microsoft.com/office/drawing/2014/main" id="{1E0A5F78-2B33-884F-A083-EF29EBA406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500" y="1981200"/>
            <a:ext cx="685800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700">
                <a:solidFill>
                  <a:srgbClr val="000000"/>
                </a:solidFill>
              </a:rPr>
              <a:t>MPS</a:t>
            </a:r>
          </a:p>
        </p:txBody>
      </p:sp>
      <p:sp>
        <p:nvSpPr>
          <p:cNvPr id="61444" name="Rectangle 5">
            <a:extLst>
              <a:ext uri="{FF2B5EF4-FFF2-40B4-BE49-F238E27FC236}">
                <a16:creationId xmlns:a16="http://schemas.microsoft.com/office/drawing/2014/main" id="{0E0D439A-2CEB-1D48-A92E-2C0E5C4E8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5750" y="1828800"/>
            <a:ext cx="895350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700">
                <a:solidFill>
                  <a:srgbClr val="000000"/>
                </a:solidFill>
              </a:rPr>
              <a:t>Period</a:t>
            </a:r>
          </a:p>
        </p:txBody>
      </p:sp>
      <p:sp>
        <p:nvSpPr>
          <p:cNvPr id="61445" name="Rectangle 6">
            <a:extLst>
              <a:ext uri="{FF2B5EF4-FFF2-40B4-BE49-F238E27FC236}">
                <a16:creationId xmlns:a16="http://schemas.microsoft.com/office/drawing/2014/main" id="{0571B2E5-8667-4747-9EBE-8919DD5283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500" y="2362200"/>
            <a:ext cx="950913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700">
                <a:solidFill>
                  <a:srgbClr val="000000"/>
                </a:solidFill>
              </a:rPr>
              <a:t>Item</a:t>
            </a:r>
          </a:p>
        </p:txBody>
      </p:sp>
      <p:sp>
        <p:nvSpPr>
          <p:cNvPr id="61446" name="Rectangle 7">
            <a:extLst>
              <a:ext uri="{FF2B5EF4-FFF2-40B4-BE49-F238E27FC236}">
                <a16:creationId xmlns:a16="http://schemas.microsoft.com/office/drawing/2014/main" id="{4329F18A-42B9-6F4E-9C48-DB1D6690AF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9738" y="2336800"/>
            <a:ext cx="171450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7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61447" name="Rectangle 8">
            <a:extLst>
              <a:ext uri="{FF2B5EF4-FFF2-40B4-BE49-F238E27FC236}">
                <a16:creationId xmlns:a16="http://schemas.microsoft.com/office/drawing/2014/main" id="{266AFB18-3CB9-2946-A7D6-4E709634E3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7625" y="2336800"/>
            <a:ext cx="171450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7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61448" name="Rectangle 9">
            <a:extLst>
              <a:ext uri="{FF2B5EF4-FFF2-40B4-BE49-F238E27FC236}">
                <a16:creationId xmlns:a16="http://schemas.microsoft.com/office/drawing/2014/main" id="{B8777034-CCB6-BD43-8445-2A6B9A02F6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3925" y="2336800"/>
            <a:ext cx="171450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7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61449" name="Rectangle 10">
            <a:extLst>
              <a:ext uri="{FF2B5EF4-FFF2-40B4-BE49-F238E27FC236}">
                <a16:creationId xmlns:a16="http://schemas.microsoft.com/office/drawing/2014/main" id="{41302DE6-FF28-B44C-8C95-E9A05A792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0225" y="2336800"/>
            <a:ext cx="171450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7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61450" name="Rectangle 11">
            <a:extLst>
              <a:ext uri="{FF2B5EF4-FFF2-40B4-BE49-F238E27FC236}">
                <a16:creationId xmlns:a16="http://schemas.microsoft.com/office/drawing/2014/main" id="{F76FE0BC-453D-C547-BE89-4E6A5409CA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6525" y="2336800"/>
            <a:ext cx="171450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70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61451" name="Rectangle 12">
            <a:extLst>
              <a:ext uri="{FF2B5EF4-FFF2-40B4-BE49-F238E27FC236}">
                <a16:creationId xmlns:a16="http://schemas.microsoft.com/office/drawing/2014/main" id="{08DBE04E-D6C4-8045-A8CE-E6B6C29CC8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4413" y="2336800"/>
            <a:ext cx="171450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70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61452" name="Rectangle 13">
            <a:extLst>
              <a:ext uri="{FF2B5EF4-FFF2-40B4-BE49-F238E27FC236}">
                <a16:creationId xmlns:a16="http://schemas.microsoft.com/office/drawing/2014/main" id="{FD01B742-6F03-A74C-99DB-AA96ED540E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0713" y="2336800"/>
            <a:ext cx="171450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700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61453" name="Rectangle 14">
            <a:extLst>
              <a:ext uri="{FF2B5EF4-FFF2-40B4-BE49-F238E27FC236}">
                <a16:creationId xmlns:a16="http://schemas.microsoft.com/office/drawing/2014/main" id="{8D44A8BA-F5BF-A940-BCAB-F6C361E5C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8600" y="2336800"/>
            <a:ext cx="171450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700">
                <a:solidFill>
                  <a:srgbClr val="000000"/>
                </a:solidFill>
              </a:rPr>
              <a:t>8</a:t>
            </a:r>
          </a:p>
        </p:txBody>
      </p:sp>
      <p:sp>
        <p:nvSpPr>
          <p:cNvPr id="61454" name="Rectangle 15">
            <a:extLst>
              <a:ext uri="{FF2B5EF4-FFF2-40B4-BE49-F238E27FC236}">
                <a16:creationId xmlns:a16="http://schemas.microsoft.com/office/drawing/2014/main" id="{3326DF70-D20C-BA47-9597-498C7C33E0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163" y="2770188"/>
            <a:ext cx="1371600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700">
                <a:solidFill>
                  <a:srgbClr val="000000"/>
                </a:solidFill>
              </a:rPr>
              <a:t>Clipboard</a:t>
            </a:r>
          </a:p>
        </p:txBody>
      </p:sp>
      <p:sp>
        <p:nvSpPr>
          <p:cNvPr id="61455" name="Rectangle 16">
            <a:extLst>
              <a:ext uri="{FF2B5EF4-FFF2-40B4-BE49-F238E27FC236}">
                <a16:creationId xmlns:a16="http://schemas.microsoft.com/office/drawing/2014/main" id="{47565DF9-EE2F-3843-B476-83D5CFE690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250" y="2770188"/>
            <a:ext cx="342900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700">
                <a:solidFill>
                  <a:srgbClr val="000000"/>
                </a:solidFill>
              </a:rPr>
              <a:t>86</a:t>
            </a:r>
          </a:p>
        </p:txBody>
      </p:sp>
      <p:sp>
        <p:nvSpPr>
          <p:cNvPr id="61456" name="Rectangle 17">
            <a:extLst>
              <a:ext uri="{FF2B5EF4-FFF2-40B4-BE49-F238E27FC236}">
                <a16:creationId xmlns:a16="http://schemas.microsoft.com/office/drawing/2014/main" id="{996835EF-475A-DB41-9CC8-884C61FDE9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4138" y="2770188"/>
            <a:ext cx="342900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700">
                <a:solidFill>
                  <a:srgbClr val="000000"/>
                </a:solidFill>
              </a:rPr>
              <a:t>93</a:t>
            </a:r>
          </a:p>
        </p:txBody>
      </p:sp>
      <p:sp>
        <p:nvSpPr>
          <p:cNvPr id="61457" name="Rectangle 18">
            <a:extLst>
              <a:ext uri="{FF2B5EF4-FFF2-40B4-BE49-F238E27FC236}">
                <a16:creationId xmlns:a16="http://schemas.microsoft.com/office/drawing/2014/main" id="{02C945D5-731A-6347-A188-532576D4D8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8188" y="2770188"/>
            <a:ext cx="514350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700">
                <a:solidFill>
                  <a:srgbClr val="000000"/>
                </a:solidFill>
              </a:rPr>
              <a:t>119</a:t>
            </a:r>
          </a:p>
        </p:txBody>
      </p:sp>
      <p:sp>
        <p:nvSpPr>
          <p:cNvPr id="61458" name="Rectangle 19">
            <a:extLst>
              <a:ext uri="{FF2B5EF4-FFF2-40B4-BE49-F238E27FC236}">
                <a16:creationId xmlns:a16="http://schemas.microsoft.com/office/drawing/2014/main" id="{A75B18A5-E88D-FB48-A1DE-8611BE945A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6075" y="2770188"/>
            <a:ext cx="514350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700">
                <a:solidFill>
                  <a:srgbClr val="000000"/>
                </a:solidFill>
              </a:rPr>
              <a:t>100</a:t>
            </a:r>
          </a:p>
        </p:txBody>
      </p:sp>
      <p:sp>
        <p:nvSpPr>
          <p:cNvPr id="61459" name="Rectangle 20">
            <a:extLst>
              <a:ext uri="{FF2B5EF4-FFF2-40B4-BE49-F238E27FC236}">
                <a16:creationId xmlns:a16="http://schemas.microsoft.com/office/drawing/2014/main" id="{616E8877-096E-2840-AA49-32F0B2CD4F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2375" y="2770188"/>
            <a:ext cx="514350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700">
                <a:solidFill>
                  <a:srgbClr val="000000"/>
                </a:solidFill>
              </a:rPr>
              <a:t>100</a:t>
            </a:r>
          </a:p>
        </p:txBody>
      </p:sp>
      <p:sp>
        <p:nvSpPr>
          <p:cNvPr id="61460" name="Rectangle 21">
            <a:extLst>
              <a:ext uri="{FF2B5EF4-FFF2-40B4-BE49-F238E27FC236}">
                <a16:creationId xmlns:a16="http://schemas.microsoft.com/office/drawing/2014/main" id="{18E9E2C9-DF60-7549-88C5-6BEC9F7182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8675" y="2770188"/>
            <a:ext cx="514350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700">
                <a:solidFill>
                  <a:srgbClr val="000000"/>
                </a:solidFill>
              </a:rPr>
              <a:t>100</a:t>
            </a:r>
          </a:p>
        </p:txBody>
      </p:sp>
      <p:sp>
        <p:nvSpPr>
          <p:cNvPr id="61461" name="Rectangle 22">
            <a:extLst>
              <a:ext uri="{FF2B5EF4-FFF2-40B4-BE49-F238E27FC236}">
                <a16:creationId xmlns:a16="http://schemas.microsoft.com/office/drawing/2014/main" id="{52CFD591-C9BB-334D-B8B5-E3E3086476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4975" y="2770188"/>
            <a:ext cx="514350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700">
                <a:solidFill>
                  <a:srgbClr val="000000"/>
                </a:solidFill>
              </a:rPr>
              <a:t>100</a:t>
            </a:r>
          </a:p>
        </p:txBody>
      </p:sp>
      <p:sp>
        <p:nvSpPr>
          <p:cNvPr id="61462" name="Rectangle 23">
            <a:extLst>
              <a:ext uri="{FF2B5EF4-FFF2-40B4-BE49-F238E27FC236}">
                <a16:creationId xmlns:a16="http://schemas.microsoft.com/office/drawing/2014/main" id="{1D5D7E9D-09E3-7F4A-8F69-9A8986B35F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2863" y="2770188"/>
            <a:ext cx="514350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700">
                <a:solidFill>
                  <a:srgbClr val="000000"/>
                </a:solidFill>
              </a:rPr>
              <a:t>100</a:t>
            </a:r>
          </a:p>
        </p:txBody>
      </p:sp>
      <p:sp>
        <p:nvSpPr>
          <p:cNvPr id="61463" name="Rectangle 24">
            <a:extLst>
              <a:ext uri="{FF2B5EF4-FFF2-40B4-BE49-F238E27FC236}">
                <a16:creationId xmlns:a16="http://schemas.microsoft.com/office/drawing/2014/main" id="{A9209E48-49FE-2B48-873E-535F6784F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163" y="3203575"/>
            <a:ext cx="1314450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700">
                <a:solidFill>
                  <a:srgbClr val="000000"/>
                </a:solidFill>
              </a:rPr>
              <a:t>Lapboard</a:t>
            </a:r>
          </a:p>
        </p:txBody>
      </p:sp>
      <p:sp>
        <p:nvSpPr>
          <p:cNvPr id="61464" name="Rectangle 25">
            <a:extLst>
              <a:ext uri="{FF2B5EF4-FFF2-40B4-BE49-F238E27FC236}">
                <a16:creationId xmlns:a16="http://schemas.microsoft.com/office/drawing/2014/main" id="{97A35DCD-45D1-6D41-8E84-81F1E4383D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0088" y="3203575"/>
            <a:ext cx="171450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7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61465" name="Rectangle 26">
            <a:extLst>
              <a:ext uri="{FF2B5EF4-FFF2-40B4-BE49-F238E27FC236}">
                <a16:creationId xmlns:a16="http://schemas.microsoft.com/office/drawing/2014/main" id="{43439CED-2F9C-7E4F-9013-2284C62A73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4138" y="3203575"/>
            <a:ext cx="342900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700">
                <a:solidFill>
                  <a:srgbClr val="000000"/>
                </a:solidFill>
              </a:rPr>
              <a:t>50</a:t>
            </a:r>
          </a:p>
        </p:txBody>
      </p:sp>
      <p:sp>
        <p:nvSpPr>
          <p:cNvPr id="61466" name="Rectangle 27">
            <a:extLst>
              <a:ext uri="{FF2B5EF4-FFF2-40B4-BE49-F238E27FC236}">
                <a16:creationId xmlns:a16="http://schemas.microsoft.com/office/drawing/2014/main" id="{7889AF97-5F12-F140-BA40-2F9B45686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2688" y="3203575"/>
            <a:ext cx="171450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7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61467" name="Rectangle 28">
            <a:extLst>
              <a:ext uri="{FF2B5EF4-FFF2-40B4-BE49-F238E27FC236}">
                <a16:creationId xmlns:a16="http://schemas.microsoft.com/office/drawing/2014/main" id="{6B645927-349A-C646-A875-A1B10AD409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8325" y="3203575"/>
            <a:ext cx="342900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700">
                <a:solidFill>
                  <a:srgbClr val="000000"/>
                </a:solidFill>
              </a:rPr>
              <a:t>50</a:t>
            </a:r>
          </a:p>
        </p:txBody>
      </p:sp>
      <p:sp>
        <p:nvSpPr>
          <p:cNvPr id="61468" name="Rectangle 29">
            <a:extLst>
              <a:ext uri="{FF2B5EF4-FFF2-40B4-BE49-F238E27FC236}">
                <a16:creationId xmlns:a16="http://schemas.microsoft.com/office/drawing/2014/main" id="{249642B4-A11D-E248-BDF8-9F509A9BA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6875" y="3203575"/>
            <a:ext cx="171450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7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61469" name="Rectangle 30">
            <a:extLst>
              <a:ext uri="{FF2B5EF4-FFF2-40B4-BE49-F238E27FC236}">
                <a16:creationId xmlns:a16="http://schemas.microsoft.com/office/drawing/2014/main" id="{90DE0FE8-C033-954D-8060-586C3EB4B4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2513" y="3203575"/>
            <a:ext cx="342900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700">
                <a:solidFill>
                  <a:srgbClr val="000000"/>
                </a:solidFill>
              </a:rPr>
              <a:t>50</a:t>
            </a:r>
          </a:p>
        </p:txBody>
      </p:sp>
      <p:sp>
        <p:nvSpPr>
          <p:cNvPr id="61470" name="Rectangle 31">
            <a:extLst>
              <a:ext uri="{FF2B5EF4-FFF2-40B4-BE49-F238E27FC236}">
                <a16:creationId xmlns:a16="http://schemas.microsoft.com/office/drawing/2014/main" id="{7CBB7278-FECB-CF41-B26B-612CED320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01063" y="3203575"/>
            <a:ext cx="171450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7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61471" name="Rectangle 32">
            <a:extLst>
              <a:ext uri="{FF2B5EF4-FFF2-40B4-BE49-F238E27FC236}">
                <a16:creationId xmlns:a16="http://schemas.microsoft.com/office/drawing/2014/main" id="{EBC28676-AAF5-CE4B-AC66-CD9446E789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55113" y="3203575"/>
            <a:ext cx="342900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700">
                <a:solidFill>
                  <a:srgbClr val="000000"/>
                </a:solidFill>
              </a:rPr>
              <a:t>50</a:t>
            </a:r>
          </a:p>
        </p:txBody>
      </p:sp>
      <p:sp>
        <p:nvSpPr>
          <p:cNvPr id="61472" name="Rectangle 33">
            <a:extLst>
              <a:ext uri="{FF2B5EF4-FFF2-40B4-BE49-F238E27FC236}">
                <a16:creationId xmlns:a16="http://schemas.microsoft.com/office/drawing/2014/main" id="{5FD8FCE9-85FE-8540-8408-E1DB311AC6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163" y="3636963"/>
            <a:ext cx="1162050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700">
                <a:solidFill>
                  <a:srgbClr val="000000"/>
                </a:solidFill>
              </a:rPr>
              <a:t>Lapdesk</a:t>
            </a:r>
          </a:p>
        </p:txBody>
      </p:sp>
      <p:sp>
        <p:nvSpPr>
          <p:cNvPr id="61473" name="Rectangle 34">
            <a:extLst>
              <a:ext uri="{FF2B5EF4-FFF2-40B4-BE49-F238E27FC236}">
                <a16:creationId xmlns:a16="http://schemas.microsoft.com/office/drawing/2014/main" id="{C27B2608-6933-C543-9507-53F91F3D6E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250" y="3636963"/>
            <a:ext cx="342900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700">
                <a:solidFill>
                  <a:srgbClr val="000000"/>
                </a:solidFill>
              </a:rPr>
              <a:t>75</a:t>
            </a:r>
          </a:p>
        </p:txBody>
      </p:sp>
      <p:sp>
        <p:nvSpPr>
          <p:cNvPr id="61474" name="Rectangle 35">
            <a:extLst>
              <a:ext uri="{FF2B5EF4-FFF2-40B4-BE49-F238E27FC236}">
                <a16:creationId xmlns:a16="http://schemas.microsoft.com/office/drawing/2014/main" id="{26FDD36F-7432-C44E-AF90-C9F716BA6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1888" y="3636963"/>
            <a:ext cx="514350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700">
                <a:solidFill>
                  <a:srgbClr val="000000"/>
                </a:solidFill>
              </a:rPr>
              <a:t>120</a:t>
            </a:r>
          </a:p>
        </p:txBody>
      </p:sp>
      <p:sp>
        <p:nvSpPr>
          <p:cNvPr id="61475" name="Rectangle 36">
            <a:extLst>
              <a:ext uri="{FF2B5EF4-FFF2-40B4-BE49-F238E27FC236}">
                <a16:creationId xmlns:a16="http://schemas.microsoft.com/office/drawing/2014/main" id="{088629C0-3AEA-0D42-AE4B-C13E6BDA60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0438" y="3636963"/>
            <a:ext cx="342900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700">
                <a:solidFill>
                  <a:srgbClr val="000000"/>
                </a:solidFill>
              </a:rPr>
              <a:t>47</a:t>
            </a:r>
          </a:p>
        </p:txBody>
      </p:sp>
      <p:sp>
        <p:nvSpPr>
          <p:cNvPr id="61476" name="Rectangle 37">
            <a:extLst>
              <a:ext uri="{FF2B5EF4-FFF2-40B4-BE49-F238E27FC236}">
                <a16:creationId xmlns:a16="http://schemas.microsoft.com/office/drawing/2014/main" id="{5BE3FCB9-859C-5E43-A90F-5D2A30B485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8325" y="3636963"/>
            <a:ext cx="342900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700">
                <a:solidFill>
                  <a:srgbClr val="000000"/>
                </a:solidFill>
              </a:rPr>
              <a:t>20</a:t>
            </a:r>
          </a:p>
        </p:txBody>
      </p:sp>
      <p:sp>
        <p:nvSpPr>
          <p:cNvPr id="61477" name="Rectangle 38">
            <a:extLst>
              <a:ext uri="{FF2B5EF4-FFF2-40B4-BE49-F238E27FC236}">
                <a16:creationId xmlns:a16="http://schemas.microsoft.com/office/drawing/2014/main" id="{CFA65ACF-DE02-3445-B64C-48677EC457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4625" y="3636963"/>
            <a:ext cx="342900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700">
                <a:solidFill>
                  <a:srgbClr val="000000"/>
                </a:solidFill>
              </a:rPr>
              <a:t>17</a:t>
            </a:r>
          </a:p>
        </p:txBody>
      </p:sp>
      <p:sp>
        <p:nvSpPr>
          <p:cNvPr id="61478" name="Rectangle 39">
            <a:extLst>
              <a:ext uri="{FF2B5EF4-FFF2-40B4-BE49-F238E27FC236}">
                <a16:creationId xmlns:a16="http://schemas.microsoft.com/office/drawing/2014/main" id="{297C8569-39DF-C84E-9AA0-EB20E096F2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2513" y="3636963"/>
            <a:ext cx="342900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700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61479" name="Rectangle 40">
            <a:extLst>
              <a:ext uri="{FF2B5EF4-FFF2-40B4-BE49-F238E27FC236}">
                <a16:creationId xmlns:a16="http://schemas.microsoft.com/office/drawing/2014/main" id="{BBE2F919-E7C9-3545-B0D1-D0AF58F408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01063" y="3636963"/>
            <a:ext cx="171450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7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61480" name="Rectangle 41">
            <a:extLst>
              <a:ext uri="{FF2B5EF4-FFF2-40B4-BE49-F238E27FC236}">
                <a16:creationId xmlns:a16="http://schemas.microsoft.com/office/drawing/2014/main" id="{771BA1F3-E137-C843-A548-EA2719AC24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77363" y="3636963"/>
            <a:ext cx="171450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7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61481" name="Rectangle 42">
            <a:extLst>
              <a:ext uri="{FF2B5EF4-FFF2-40B4-BE49-F238E27FC236}">
                <a16:creationId xmlns:a16="http://schemas.microsoft.com/office/drawing/2014/main" id="{3BC37D80-693F-FC46-8F2F-95AF7AB96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163" y="4070350"/>
            <a:ext cx="1609725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700">
                <a:solidFill>
                  <a:srgbClr val="000000"/>
                </a:solidFill>
              </a:rPr>
              <a:t>Pencil Case</a:t>
            </a:r>
          </a:p>
        </p:txBody>
      </p:sp>
      <p:sp>
        <p:nvSpPr>
          <p:cNvPr id="61482" name="Rectangle 43">
            <a:extLst>
              <a:ext uri="{FF2B5EF4-FFF2-40B4-BE49-F238E27FC236}">
                <a16:creationId xmlns:a16="http://schemas.microsoft.com/office/drawing/2014/main" id="{B3447510-239D-C546-AA19-E699FFC94A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4000" y="4070350"/>
            <a:ext cx="514350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700">
                <a:solidFill>
                  <a:srgbClr val="000000"/>
                </a:solidFill>
              </a:rPr>
              <a:t>125</a:t>
            </a:r>
          </a:p>
        </p:txBody>
      </p:sp>
      <p:sp>
        <p:nvSpPr>
          <p:cNvPr id="61483" name="Rectangle 44">
            <a:extLst>
              <a:ext uri="{FF2B5EF4-FFF2-40B4-BE49-F238E27FC236}">
                <a16:creationId xmlns:a16="http://schemas.microsoft.com/office/drawing/2014/main" id="{401D9D16-C822-9F4D-A8CC-10A486A09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1888" y="4070350"/>
            <a:ext cx="514350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700">
                <a:solidFill>
                  <a:srgbClr val="000000"/>
                </a:solidFill>
              </a:rPr>
              <a:t>125</a:t>
            </a:r>
          </a:p>
        </p:txBody>
      </p:sp>
      <p:sp>
        <p:nvSpPr>
          <p:cNvPr id="61484" name="Rectangle 45">
            <a:extLst>
              <a:ext uri="{FF2B5EF4-FFF2-40B4-BE49-F238E27FC236}">
                <a16:creationId xmlns:a16="http://schemas.microsoft.com/office/drawing/2014/main" id="{EFBEB38E-EFB3-1947-9C72-B009A8A107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8188" y="4070350"/>
            <a:ext cx="514350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700">
                <a:solidFill>
                  <a:srgbClr val="000000"/>
                </a:solidFill>
              </a:rPr>
              <a:t>125</a:t>
            </a:r>
          </a:p>
        </p:txBody>
      </p:sp>
      <p:sp>
        <p:nvSpPr>
          <p:cNvPr id="61485" name="Rectangle 46">
            <a:extLst>
              <a:ext uri="{FF2B5EF4-FFF2-40B4-BE49-F238E27FC236}">
                <a16:creationId xmlns:a16="http://schemas.microsoft.com/office/drawing/2014/main" id="{EB8B88F5-A8F8-D349-A24A-21D2D80C0D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6075" y="4070350"/>
            <a:ext cx="514350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700">
                <a:solidFill>
                  <a:srgbClr val="000000"/>
                </a:solidFill>
              </a:rPr>
              <a:t>125</a:t>
            </a:r>
          </a:p>
        </p:txBody>
      </p:sp>
      <p:sp>
        <p:nvSpPr>
          <p:cNvPr id="61486" name="Rectangle 47">
            <a:extLst>
              <a:ext uri="{FF2B5EF4-FFF2-40B4-BE49-F238E27FC236}">
                <a16:creationId xmlns:a16="http://schemas.microsoft.com/office/drawing/2014/main" id="{630C0400-F6C7-674F-9096-3E0F9AC14B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2375" y="4070350"/>
            <a:ext cx="514350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700">
                <a:solidFill>
                  <a:srgbClr val="000000"/>
                </a:solidFill>
              </a:rPr>
              <a:t>125</a:t>
            </a:r>
          </a:p>
        </p:txBody>
      </p:sp>
      <p:sp>
        <p:nvSpPr>
          <p:cNvPr id="61487" name="Rectangle 48">
            <a:extLst>
              <a:ext uri="{FF2B5EF4-FFF2-40B4-BE49-F238E27FC236}">
                <a16:creationId xmlns:a16="http://schemas.microsoft.com/office/drawing/2014/main" id="{0555DC7C-6ACA-F04F-B770-959DC5E4AD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8675" y="4070350"/>
            <a:ext cx="514350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700">
                <a:solidFill>
                  <a:srgbClr val="000000"/>
                </a:solidFill>
              </a:rPr>
              <a:t>125</a:t>
            </a:r>
          </a:p>
        </p:txBody>
      </p:sp>
      <p:sp>
        <p:nvSpPr>
          <p:cNvPr id="61488" name="Rectangle 49">
            <a:extLst>
              <a:ext uri="{FF2B5EF4-FFF2-40B4-BE49-F238E27FC236}">
                <a16:creationId xmlns:a16="http://schemas.microsoft.com/office/drawing/2014/main" id="{AA4C18F0-35C2-5D48-9CD4-7114CB638A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4975" y="4070350"/>
            <a:ext cx="514350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700">
                <a:solidFill>
                  <a:srgbClr val="000000"/>
                </a:solidFill>
              </a:rPr>
              <a:t>125</a:t>
            </a:r>
          </a:p>
        </p:txBody>
      </p:sp>
      <p:sp>
        <p:nvSpPr>
          <p:cNvPr id="61489" name="Rectangle 50">
            <a:extLst>
              <a:ext uri="{FF2B5EF4-FFF2-40B4-BE49-F238E27FC236}">
                <a16:creationId xmlns:a16="http://schemas.microsoft.com/office/drawing/2014/main" id="{7FCA4880-4371-C944-9346-91AA338021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2863" y="4070350"/>
            <a:ext cx="514350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700">
                <a:solidFill>
                  <a:srgbClr val="000000"/>
                </a:solidFill>
              </a:rPr>
              <a:t>125</a:t>
            </a:r>
          </a:p>
        </p:txBody>
      </p:sp>
      <p:sp>
        <p:nvSpPr>
          <p:cNvPr id="61490" name="Line 51">
            <a:extLst>
              <a:ext uri="{FF2B5EF4-FFF2-40B4-BE49-F238E27FC236}">
                <a16:creationId xmlns:a16="http://schemas.microsoft.com/office/drawing/2014/main" id="{D05CDE79-0C0F-FD4D-8E4C-5E433601D780}"/>
              </a:ext>
            </a:extLst>
          </p:cNvPr>
          <p:cNvSpPr>
            <a:spLocks noChangeShapeType="1"/>
          </p:cNvSpPr>
          <p:nvPr/>
        </p:nvSpPr>
        <p:spPr bwMode="auto">
          <a:xfrm>
            <a:off x="2724150" y="1906588"/>
            <a:ext cx="0" cy="25320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1" name="Line 52">
            <a:extLst>
              <a:ext uri="{FF2B5EF4-FFF2-40B4-BE49-F238E27FC236}">
                <a16:creationId xmlns:a16="http://schemas.microsoft.com/office/drawing/2014/main" id="{CD7F2232-25F8-9A4A-B032-1A86F880CF29}"/>
              </a:ext>
            </a:extLst>
          </p:cNvPr>
          <p:cNvSpPr>
            <a:spLocks noChangeShapeType="1"/>
          </p:cNvSpPr>
          <p:nvPr/>
        </p:nvSpPr>
        <p:spPr bwMode="auto">
          <a:xfrm>
            <a:off x="2725738" y="2743200"/>
            <a:ext cx="70151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2" name="Line 53">
            <a:extLst>
              <a:ext uri="{FF2B5EF4-FFF2-40B4-BE49-F238E27FC236}">
                <a16:creationId xmlns:a16="http://schemas.microsoft.com/office/drawing/2014/main" id="{92090ECE-A421-4E4A-A345-F4F2B49EADD8}"/>
              </a:ext>
            </a:extLst>
          </p:cNvPr>
          <p:cNvSpPr>
            <a:spLocks noChangeShapeType="1"/>
          </p:cNvSpPr>
          <p:nvPr/>
        </p:nvSpPr>
        <p:spPr bwMode="auto">
          <a:xfrm>
            <a:off x="3590925" y="2325688"/>
            <a:ext cx="0" cy="21129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3" name="Line 54">
            <a:extLst>
              <a:ext uri="{FF2B5EF4-FFF2-40B4-BE49-F238E27FC236}">
                <a16:creationId xmlns:a16="http://schemas.microsoft.com/office/drawing/2014/main" id="{6E5124AB-25F6-B744-BC01-81648D19EA5A}"/>
              </a:ext>
            </a:extLst>
          </p:cNvPr>
          <p:cNvSpPr>
            <a:spLocks noChangeShapeType="1"/>
          </p:cNvSpPr>
          <p:nvPr/>
        </p:nvSpPr>
        <p:spPr bwMode="auto">
          <a:xfrm>
            <a:off x="4478338" y="2278063"/>
            <a:ext cx="0" cy="2141537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4" name="Line 55">
            <a:extLst>
              <a:ext uri="{FF2B5EF4-FFF2-40B4-BE49-F238E27FC236}">
                <a16:creationId xmlns:a16="http://schemas.microsoft.com/office/drawing/2014/main" id="{438262E1-0C47-6D44-9537-56FC1BDAF5BD}"/>
              </a:ext>
            </a:extLst>
          </p:cNvPr>
          <p:cNvSpPr>
            <a:spLocks noChangeShapeType="1"/>
          </p:cNvSpPr>
          <p:nvPr/>
        </p:nvSpPr>
        <p:spPr bwMode="auto">
          <a:xfrm>
            <a:off x="5303838" y="2278063"/>
            <a:ext cx="0" cy="2179637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5" name="Line 56">
            <a:extLst>
              <a:ext uri="{FF2B5EF4-FFF2-40B4-BE49-F238E27FC236}">
                <a16:creationId xmlns:a16="http://schemas.microsoft.com/office/drawing/2014/main" id="{C1627ECD-78CD-BE4D-A113-EFCF8B51176A}"/>
              </a:ext>
            </a:extLst>
          </p:cNvPr>
          <p:cNvSpPr>
            <a:spLocks noChangeShapeType="1"/>
          </p:cNvSpPr>
          <p:nvPr/>
        </p:nvSpPr>
        <p:spPr bwMode="auto">
          <a:xfrm>
            <a:off x="6211888" y="2278063"/>
            <a:ext cx="0" cy="2160587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6" name="Line 57">
            <a:extLst>
              <a:ext uri="{FF2B5EF4-FFF2-40B4-BE49-F238E27FC236}">
                <a16:creationId xmlns:a16="http://schemas.microsoft.com/office/drawing/2014/main" id="{10A8D78B-D061-DB40-84A0-1C07F6C3C54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9300" y="2268538"/>
            <a:ext cx="0" cy="217011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7" name="Line 58">
            <a:extLst>
              <a:ext uri="{FF2B5EF4-FFF2-40B4-BE49-F238E27FC236}">
                <a16:creationId xmlns:a16="http://schemas.microsoft.com/office/drawing/2014/main" id="{FCA163E1-B42E-3C4E-8EEA-D98814455AE2}"/>
              </a:ext>
            </a:extLst>
          </p:cNvPr>
          <p:cNvSpPr>
            <a:spLocks noChangeShapeType="1"/>
          </p:cNvSpPr>
          <p:nvPr/>
        </p:nvSpPr>
        <p:spPr bwMode="auto">
          <a:xfrm>
            <a:off x="7986713" y="2278063"/>
            <a:ext cx="0" cy="2179637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8" name="Line 59">
            <a:extLst>
              <a:ext uri="{FF2B5EF4-FFF2-40B4-BE49-F238E27FC236}">
                <a16:creationId xmlns:a16="http://schemas.microsoft.com/office/drawing/2014/main" id="{35B29A20-67D4-2848-9A3D-5DAF304B905A}"/>
              </a:ext>
            </a:extLst>
          </p:cNvPr>
          <p:cNvSpPr>
            <a:spLocks noChangeShapeType="1"/>
          </p:cNvSpPr>
          <p:nvPr/>
        </p:nvSpPr>
        <p:spPr bwMode="auto">
          <a:xfrm>
            <a:off x="8812213" y="2316163"/>
            <a:ext cx="0" cy="2160587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9" name="Line 60">
            <a:extLst>
              <a:ext uri="{FF2B5EF4-FFF2-40B4-BE49-F238E27FC236}">
                <a16:creationId xmlns:a16="http://schemas.microsoft.com/office/drawing/2014/main" id="{DD28DAEC-C244-5648-817B-451419A23462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063" y="2762250"/>
            <a:ext cx="239236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0" name="Line 61">
            <a:extLst>
              <a:ext uri="{FF2B5EF4-FFF2-40B4-BE49-F238E27FC236}">
                <a16:creationId xmlns:a16="http://schemas.microsoft.com/office/drawing/2014/main" id="{87084F05-2878-6349-8C18-B1B8FDCE0605}"/>
              </a:ext>
            </a:extLst>
          </p:cNvPr>
          <p:cNvSpPr>
            <a:spLocks noChangeShapeType="1"/>
          </p:cNvSpPr>
          <p:nvPr/>
        </p:nvSpPr>
        <p:spPr bwMode="auto">
          <a:xfrm>
            <a:off x="2808288" y="2211388"/>
            <a:ext cx="6913562" cy="3651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1" name="Rectangle 62">
            <a:extLst>
              <a:ext uri="{FF2B5EF4-FFF2-40B4-BE49-F238E27FC236}">
                <a16:creationId xmlns:a16="http://schemas.microsoft.com/office/drawing/2014/main" id="{A052B22B-7638-5641-94D3-137069D0E1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4776788"/>
            <a:ext cx="545306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 algn="ctr"/>
            <a:r>
              <a:rPr lang="en-US" altLang="en-US" sz="2800"/>
              <a:t>What different strategies for </a:t>
            </a:r>
          </a:p>
          <a:p>
            <a:pPr algn="ctr"/>
            <a:r>
              <a:rPr lang="en-US" altLang="en-US" sz="2800"/>
              <a:t>planning production are shown here?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4">
            <a:extLst>
              <a:ext uri="{FF2B5EF4-FFF2-40B4-BE49-F238E27FC236}">
                <a16:creationId xmlns:a16="http://schemas.microsoft.com/office/drawing/2014/main" id="{F566D62B-7C93-FC46-860B-8117B8D053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When to Use MRP</a:t>
            </a:r>
          </a:p>
        </p:txBody>
      </p:sp>
      <p:sp>
        <p:nvSpPr>
          <p:cNvPr id="8194" name="Rectangle 5">
            <a:extLst>
              <a:ext uri="{FF2B5EF4-FFF2-40B4-BE49-F238E27FC236}">
                <a16:creationId xmlns:a16="http://schemas.microsoft.com/office/drawing/2014/main" id="{AE1DA9A1-CF75-A94B-AC5C-20980BF0E6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55700" y="2028825"/>
            <a:ext cx="8054975" cy="4371975"/>
          </a:xfrm>
          <a:noFill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/>
              <a:t>Dependent and discrete items</a:t>
            </a:r>
          </a:p>
          <a:p>
            <a:pPr marL="342900" indent="-342900" defTabSz="914400">
              <a:lnSpc>
                <a:spcPct val="50000"/>
              </a:lnSpc>
              <a:buFontTx/>
              <a:buNone/>
            </a:pPr>
            <a:endParaRPr lang="en-US" altLang="en-US"/>
          </a:p>
          <a:p>
            <a:pPr marL="342900" indent="-342900" defTabSz="914400"/>
            <a:r>
              <a:rPr lang="en-US" altLang="en-US"/>
              <a:t>Complex products</a:t>
            </a:r>
          </a:p>
          <a:p>
            <a:pPr marL="342900" indent="-342900" defTabSz="914400">
              <a:lnSpc>
                <a:spcPct val="50000"/>
              </a:lnSpc>
              <a:buFontTx/>
              <a:buNone/>
            </a:pPr>
            <a:endParaRPr lang="en-US" altLang="en-US"/>
          </a:p>
          <a:p>
            <a:pPr marL="342900" indent="-342900" defTabSz="914400"/>
            <a:r>
              <a:rPr lang="en-US" altLang="en-US"/>
              <a:t>Job shop production</a:t>
            </a:r>
          </a:p>
          <a:p>
            <a:pPr marL="342900" indent="-342900" defTabSz="914400">
              <a:lnSpc>
                <a:spcPct val="50000"/>
              </a:lnSpc>
              <a:buFontTx/>
              <a:buNone/>
            </a:pPr>
            <a:endParaRPr lang="en-US" altLang="en-US"/>
          </a:p>
          <a:p>
            <a:pPr marL="342900" indent="-342900" defTabSz="914400"/>
            <a:r>
              <a:rPr lang="en-US" altLang="en-US"/>
              <a:t>Assemble-to-order environments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489" name="Group 42">
            <a:extLst>
              <a:ext uri="{FF2B5EF4-FFF2-40B4-BE49-F238E27FC236}">
                <a16:creationId xmlns:a16="http://schemas.microsoft.com/office/drawing/2014/main" id="{174C6425-2F60-B74D-B027-ED21BAE5B821}"/>
              </a:ext>
            </a:extLst>
          </p:cNvPr>
          <p:cNvGrpSpPr>
            <a:grpSpLocks/>
          </p:cNvGrpSpPr>
          <p:nvPr/>
        </p:nvGrpSpPr>
        <p:grpSpPr bwMode="auto">
          <a:xfrm>
            <a:off x="919163" y="1981200"/>
            <a:ext cx="8478837" cy="4114800"/>
            <a:chOff x="419" y="1248"/>
            <a:chExt cx="5341" cy="2592"/>
          </a:xfrm>
        </p:grpSpPr>
        <p:sp>
          <p:nvSpPr>
            <p:cNvPr id="63535" name="Line 43">
              <a:extLst>
                <a:ext uri="{FF2B5EF4-FFF2-40B4-BE49-F238E27FC236}">
                  <a16:creationId xmlns:a16="http://schemas.microsoft.com/office/drawing/2014/main" id="{8015415E-1DB2-8047-A2B3-6D67C6E77C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36" name="Line 44">
              <a:extLst>
                <a:ext uri="{FF2B5EF4-FFF2-40B4-BE49-F238E27FC236}">
                  <a16:creationId xmlns:a16="http://schemas.microsoft.com/office/drawing/2014/main" id="{84B9DD1B-FDDC-2F42-B943-C6278A4B81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37" name="Line 45">
              <a:extLst>
                <a:ext uri="{FF2B5EF4-FFF2-40B4-BE49-F238E27FC236}">
                  <a16:creationId xmlns:a16="http://schemas.microsoft.com/office/drawing/2014/main" id="{138DF073-EAA8-2047-9E3A-E8DEBE10C3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38" name="Line 46">
              <a:extLst>
                <a:ext uri="{FF2B5EF4-FFF2-40B4-BE49-F238E27FC236}">
                  <a16:creationId xmlns:a16="http://schemas.microsoft.com/office/drawing/2014/main" id="{8ED6661A-8B76-6F44-AFFC-D1AD7A917C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39" name="Line 47">
              <a:extLst>
                <a:ext uri="{FF2B5EF4-FFF2-40B4-BE49-F238E27FC236}">
                  <a16:creationId xmlns:a16="http://schemas.microsoft.com/office/drawing/2014/main" id="{58CEFE0A-7A14-5C4D-9863-D2A162C4C6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3490" name="Rectangle 2">
            <a:extLst>
              <a:ext uri="{FF2B5EF4-FFF2-40B4-BE49-F238E27FC236}">
                <a16:creationId xmlns:a16="http://schemas.microsoft.com/office/drawing/2014/main" id="{B6D38482-CCE4-2E4D-92AF-25D0E68B79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6750" y="323850"/>
            <a:ext cx="9163050" cy="971550"/>
          </a:xfrm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7" rIns="92075" bIns="46037"/>
          <a:lstStyle/>
          <a:p>
            <a:pPr defTabSz="914400"/>
            <a:r>
              <a:rPr lang="en-US" altLang="en-US"/>
              <a:t>Modular Bill Of Material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1C4A35A8-4B78-9E47-BC44-317C644E5D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25" y="1120775"/>
            <a:ext cx="1512888" cy="711200"/>
          </a:xfrm>
          <a:prstGeom prst="rect">
            <a:avLst/>
          </a:prstGeom>
          <a:solidFill>
            <a:srgbClr val="33CC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sp>
        <p:nvSpPr>
          <p:cNvPr id="63492" name="Rectangle 4">
            <a:extLst>
              <a:ext uri="{FF2B5EF4-FFF2-40B4-BE49-F238E27FC236}">
                <a16:creationId xmlns:a16="http://schemas.microsoft.com/office/drawing/2014/main" id="{CA018DE1-8593-894A-97B0-7278D93CCC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4713" y="2311400"/>
            <a:ext cx="1514475" cy="711200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sp>
        <p:nvSpPr>
          <p:cNvPr id="63493" name="Rectangle 5">
            <a:extLst>
              <a:ext uri="{FF2B5EF4-FFF2-40B4-BE49-F238E27FC236}">
                <a16:creationId xmlns:a16="http://schemas.microsoft.com/office/drawing/2014/main" id="{D50648DE-42F3-1148-A9F3-996067C04B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2311400"/>
            <a:ext cx="1512887" cy="711200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sp>
        <p:nvSpPr>
          <p:cNvPr id="63494" name="Rectangle 6">
            <a:extLst>
              <a:ext uri="{FF2B5EF4-FFF2-40B4-BE49-F238E27FC236}">
                <a16:creationId xmlns:a16="http://schemas.microsoft.com/office/drawing/2014/main" id="{1AF6C017-A074-5C49-867C-5B7F4E665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3513" y="2282825"/>
            <a:ext cx="1512887" cy="711200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sp>
        <p:nvSpPr>
          <p:cNvPr id="63495" name="Rectangle 7">
            <a:extLst>
              <a:ext uri="{FF2B5EF4-FFF2-40B4-BE49-F238E27FC236}">
                <a16:creationId xmlns:a16="http://schemas.microsoft.com/office/drawing/2014/main" id="{EF76B3D7-FD43-294B-9CF2-02931E5C0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4713" y="2282825"/>
            <a:ext cx="1512887" cy="711200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sp>
        <p:nvSpPr>
          <p:cNvPr id="63496" name="Rectangle 8">
            <a:extLst>
              <a:ext uri="{FF2B5EF4-FFF2-40B4-BE49-F238E27FC236}">
                <a16:creationId xmlns:a16="http://schemas.microsoft.com/office/drawing/2014/main" id="{9B73F7EB-666A-1841-9BF6-7EBA7861D3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9713" y="2282825"/>
            <a:ext cx="1512887" cy="711200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sp>
        <p:nvSpPr>
          <p:cNvPr id="63497" name="Freeform 9">
            <a:extLst>
              <a:ext uri="{FF2B5EF4-FFF2-40B4-BE49-F238E27FC236}">
                <a16:creationId xmlns:a16="http://schemas.microsoft.com/office/drawing/2014/main" id="{5450D086-3A60-2E47-8FB0-80A7BAE7681F}"/>
              </a:ext>
            </a:extLst>
          </p:cNvPr>
          <p:cNvSpPr>
            <a:spLocks/>
          </p:cNvSpPr>
          <p:nvPr/>
        </p:nvSpPr>
        <p:spPr bwMode="auto">
          <a:xfrm>
            <a:off x="1244600" y="2028825"/>
            <a:ext cx="7194550" cy="306388"/>
          </a:xfrm>
          <a:custGeom>
            <a:avLst/>
            <a:gdLst>
              <a:gd name="T0" fmla="*/ 0 w 4183"/>
              <a:gd name="T1" fmla="*/ 304800 h 193"/>
              <a:gd name="T2" fmla="*/ 0 w 4183"/>
              <a:gd name="T3" fmla="*/ 0 h 193"/>
              <a:gd name="T4" fmla="*/ 7192830 w 4183"/>
              <a:gd name="T5" fmla="*/ 0 h 193"/>
              <a:gd name="T6" fmla="*/ 7192830 w 4183"/>
              <a:gd name="T7" fmla="*/ 247650 h 19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183" h="193">
                <a:moveTo>
                  <a:pt x="0" y="192"/>
                </a:moveTo>
                <a:lnTo>
                  <a:pt x="0" y="0"/>
                </a:lnTo>
                <a:lnTo>
                  <a:pt x="4182" y="0"/>
                </a:lnTo>
                <a:lnTo>
                  <a:pt x="4182" y="156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8" name="Line 10">
            <a:extLst>
              <a:ext uri="{FF2B5EF4-FFF2-40B4-BE49-F238E27FC236}">
                <a16:creationId xmlns:a16="http://schemas.microsoft.com/office/drawing/2014/main" id="{4A31EBFE-88B0-5D4B-BBD3-EF0E4082B7F4}"/>
              </a:ext>
            </a:extLst>
          </p:cNvPr>
          <p:cNvSpPr>
            <a:spLocks noChangeShapeType="1"/>
          </p:cNvSpPr>
          <p:nvPr/>
        </p:nvSpPr>
        <p:spPr bwMode="auto">
          <a:xfrm>
            <a:off x="3071813" y="2020888"/>
            <a:ext cx="0" cy="2746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9" name="Line 11">
            <a:extLst>
              <a:ext uri="{FF2B5EF4-FFF2-40B4-BE49-F238E27FC236}">
                <a16:creationId xmlns:a16="http://schemas.microsoft.com/office/drawing/2014/main" id="{22249FBA-C611-F844-B676-899B1419D298}"/>
              </a:ext>
            </a:extLst>
          </p:cNvPr>
          <p:cNvSpPr>
            <a:spLocks noChangeShapeType="1"/>
          </p:cNvSpPr>
          <p:nvPr/>
        </p:nvSpPr>
        <p:spPr bwMode="auto">
          <a:xfrm>
            <a:off x="5178425" y="2033588"/>
            <a:ext cx="0" cy="265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0" name="Line 12">
            <a:extLst>
              <a:ext uri="{FF2B5EF4-FFF2-40B4-BE49-F238E27FC236}">
                <a16:creationId xmlns:a16="http://schemas.microsoft.com/office/drawing/2014/main" id="{F94DC66A-F2BD-8E4E-AF71-D058D127657B}"/>
              </a:ext>
            </a:extLst>
          </p:cNvPr>
          <p:cNvSpPr>
            <a:spLocks noChangeShapeType="1"/>
          </p:cNvSpPr>
          <p:nvPr/>
        </p:nvSpPr>
        <p:spPr bwMode="auto">
          <a:xfrm>
            <a:off x="6889750" y="2025650"/>
            <a:ext cx="0" cy="241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1" name="Line 13">
            <a:extLst>
              <a:ext uri="{FF2B5EF4-FFF2-40B4-BE49-F238E27FC236}">
                <a16:creationId xmlns:a16="http://schemas.microsoft.com/office/drawing/2014/main" id="{FD8DD046-DDF5-8343-B7BA-0EC18D123029}"/>
              </a:ext>
            </a:extLst>
          </p:cNvPr>
          <p:cNvSpPr>
            <a:spLocks noChangeShapeType="1"/>
          </p:cNvSpPr>
          <p:nvPr/>
        </p:nvSpPr>
        <p:spPr bwMode="auto">
          <a:xfrm>
            <a:off x="5440363" y="1839913"/>
            <a:ext cx="1587" cy="190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3502" name="Group 50">
            <a:extLst>
              <a:ext uri="{FF2B5EF4-FFF2-40B4-BE49-F238E27FC236}">
                <a16:creationId xmlns:a16="http://schemas.microsoft.com/office/drawing/2014/main" id="{79F29F8F-B0C2-E24D-8A66-49695CCC0B09}"/>
              </a:ext>
            </a:extLst>
          </p:cNvPr>
          <p:cNvGrpSpPr>
            <a:grpSpLocks/>
          </p:cNvGrpSpPr>
          <p:nvPr/>
        </p:nvGrpSpPr>
        <p:grpSpPr bwMode="auto">
          <a:xfrm>
            <a:off x="517525" y="3048000"/>
            <a:ext cx="92075" cy="1258888"/>
            <a:chOff x="240" y="1920"/>
            <a:chExt cx="58" cy="793"/>
          </a:xfrm>
        </p:grpSpPr>
        <p:sp>
          <p:nvSpPr>
            <p:cNvPr id="63531" name="Freeform 18">
              <a:extLst>
                <a:ext uri="{FF2B5EF4-FFF2-40B4-BE49-F238E27FC236}">
                  <a16:creationId xmlns:a16="http://schemas.microsoft.com/office/drawing/2014/main" id="{86BBCC93-E623-634B-8076-54124746094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" y="1920"/>
              <a:ext cx="49" cy="793"/>
            </a:xfrm>
            <a:custGeom>
              <a:avLst/>
              <a:gdLst>
                <a:gd name="T0" fmla="*/ 48 w 46"/>
                <a:gd name="T1" fmla="*/ 792 h 793"/>
                <a:gd name="T2" fmla="*/ 0 w 46"/>
                <a:gd name="T3" fmla="*/ 792 h 793"/>
                <a:gd name="T4" fmla="*/ 0 w 46"/>
                <a:gd name="T5" fmla="*/ 0 h 7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6" h="793">
                  <a:moveTo>
                    <a:pt x="45" y="792"/>
                  </a:moveTo>
                  <a:lnTo>
                    <a:pt x="0" y="79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32" name="Line 19">
              <a:extLst>
                <a:ext uri="{FF2B5EF4-FFF2-40B4-BE49-F238E27FC236}">
                  <a16:creationId xmlns:a16="http://schemas.microsoft.com/office/drawing/2014/main" id="{C02E73BB-91CB-EC45-AF6A-69CBAB3A73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0" y="2112"/>
              <a:ext cx="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33" name="Line 20">
              <a:extLst>
                <a:ext uri="{FF2B5EF4-FFF2-40B4-BE49-F238E27FC236}">
                  <a16:creationId xmlns:a16="http://schemas.microsoft.com/office/drawing/2014/main" id="{2B50FA44-4FB8-DC42-A91C-37289579A4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3" y="2331"/>
              <a:ext cx="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34" name="Line 21">
              <a:extLst>
                <a:ext uri="{FF2B5EF4-FFF2-40B4-BE49-F238E27FC236}">
                  <a16:creationId xmlns:a16="http://schemas.microsoft.com/office/drawing/2014/main" id="{5F54F3A9-415A-C04B-98CD-32CEEE17A2F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6" y="2550"/>
              <a:ext cx="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3503" name="Group 53">
            <a:extLst>
              <a:ext uri="{FF2B5EF4-FFF2-40B4-BE49-F238E27FC236}">
                <a16:creationId xmlns:a16="http://schemas.microsoft.com/office/drawing/2014/main" id="{DD79A426-A4C0-6940-B42D-02D0B937710D}"/>
              </a:ext>
            </a:extLst>
          </p:cNvPr>
          <p:cNvGrpSpPr>
            <a:grpSpLocks/>
          </p:cNvGrpSpPr>
          <p:nvPr/>
        </p:nvGrpSpPr>
        <p:grpSpPr bwMode="auto">
          <a:xfrm>
            <a:off x="7696200" y="2986088"/>
            <a:ext cx="82550" cy="1644650"/>
            <a:chOff x="4965" y="1881"/>
            <a:chExt cx="52" cy="1036"/>
          </a:xfrm>
        </p:grpSpPr>
        <p:sp>
          <p:nvSpPr>
            <p:cNvPr id="63527" name="Freeform 17">
              <a:extLst>
                <a:ext uri="{FF2B5EF4-FFF2-40B4-BE49-F238E27FC236}">
                  <a16:creationId xmlns:a16="http://schemas.microsoft.com/office/drawing/2014/main" id="{8DD47B8A-0A48-134A-894B-FC0D2F21ED21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7" y="1881"/>
              <a:ext cx="50" cy="1036"/>
            </a:xfrm>
            <a:custGeom>
              <a:avLst/>
              <a:gdLst>
                <a:gd name="T0" fmla="*/ 49 w 46"/>
                <a:gd name="T1" fmla="*/ 1035 h 1036"/>
                <a:gd name="T2" fmla="*/ 0 w 46"/>
                <a:gd name="T3" fmla="*/ 1035 h 1036"/>
                <a:gd name="T4" fmla="*/ 0 w 46"/>
                <a:gd name="T5" fmla="*/ 0 h 103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6" h="1036">
                  <a:moveTo>
                    <a:pt x="45" y="1035"/>
                  </a:moveTo>
                  <a:lnTo>
                    <a:pt x="0" y="103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28" name="Line 22">
              <a:extLst>
                <a:ext uri="{FF2B5EF4-FFF2-40B4-BE49-F238E27FC236}">
                  <a16:creationId xmlns:a16="http://schemas.microsoft.com/office/drawing/2014/main" id="{3272CDF4-6E2C-BC4B-8736-E94035EFFC4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965" y="2226"/>
              <a:ext cx="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29" name="Line 23">
              <a:extLst>
                <a:ext uri="{FF2B5EF4-FFF2-40B4-BE49-F238E27FC236}">
                  <a16:creationId xmlns:a16="http://schemas.microsoft.com/office/drawing/2014/main" id="{A8A23A8B-D587-CF41-B370-F3ED4E3811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971" y="2462"/>
              <a:ext cx="4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30" name="Line 24">
              <a:extLst>
                <a:ext uri="{FF2B5EF4-FFF2-40B4-BE49-F238E27FC236}">
                  <a16:creationId xmlns:a16="http://schemas.microsoft.com/office/drawing/2014/main" id="{D2641124-FB23-A54D-953C-0AB298C667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971" y="2702"/>
              <a:ext cx="4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3504" name="Group 52">
            <a:extLst>
              <a:ext uri="{FF2B5EF4-FFF2-40B4-BE49-F238E27FC236}">
                <a16:creationId xmlns:a16="http://schemas.microsoft.com/office/drawing/2014/main" id="{95667DE5-1C56-0E49-ABA8-A300CF7D3A3C}"/>
              </a:ext>
            </a:extLst>
          </p:cNvPr>
          <p:cNvGrpSpPr>
            <a:grpSpLocks/>
          </p:cNvGrpSpPr>
          <p:nvPr/>
        </p:nvGrpSpPr>
        <p:grpSpPr bwMode="auto">
          <a:xfrm>
            <a:off x="6073775" y="3000375"/>
            <a:ext cx="85725" cy="3087688"/>
            <a:chOff x="3826" y="1890"/>
            <a:chExt cx="54" cy="1945"/>
          </a:xfrm>
        </p:grpSpPr>
        <p:sp>
          <p:nvSpPr>
            <p:cNvPr id="63519" name="Freeform 15">
              <a:extLst>
                <a:ext uri="{FF2B5EF4-FFF2-40B4-BE49-F238E27FC236}">
                  <a16:creationId xmlns:a16="http://schemas.microsoft.com/office/drawing/2014/main" id="{AD27FCCF-E4C4-494E-8F02-7A6863E7929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6" y="1890"/>
              <a:ext cx="30" cy="1945"/>
            </a:xfrm>
            <a:custGeom>
              <a:avLst/>
              <a:gdLst>
                <a:gd name="T0" fmla="*/ 29 w 28"/>
                <a:gd name="T1" fmla="*/ 1944 h 1945"/>
                <a:gd name="T2" fmla="*/ 0 w 28"/>
                <a:gd name="T3" fmla="*/ 1944 h 1945"/>
                <a:gd name="T4" fmla="*/ 0 w 28"/>
                <a:gd name="T5" fmla="*/ 0 h 194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8" h="1945">
                  <a:moveTo>
                    <a:pt x="27" y="1944"/>
                  </a:moveTo>
                  <a:lnTo>
                    <a:pt x="0" y="194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20" name="Line 25">
              <a:extLst>
                <a:ext uri="{FF2B5EF4-FFF2-40B4-BE49-F238E27FC236}">
                  <a16:creationId xmlns:a16="http://schemas.microsoft.com/office/drawing/2014/main" id="{9983520D-E139-4E48-AB1D-84F43E53F79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36" y="2232"/>
              <a:ext cx="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21" name="Line 26">
              <a:extLst>
                <a:ext uri="{FF2B5EF4-FFF2-40B4-BE49-F238E27FC236}">
                  <a16:creationId xmlns:a16="http://schemas.microsoft.com/office/drawing/2014/main" id="{F3701458-0443-6340-8883-7AE32E7C3E7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35" y="2456"/>
              <a:ext cx="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22" name="Line 27">
              <a:extLst>
                <a:ext uri="{FF2B5EF4-FFF2-40B4-BE49-F238E27FC236}">
                  <a16:creationId xmlns:a16="http://schemas.microsoft.com/office/drawing/2014/main" id="{212B886A-35CA-2247-8C0A-15708D84BE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34" y="2680"/>
              <a:ext cx="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23" name="Line 28">
              <a:extLst>
                <a:ext uri="{FF2B5EF4-FFF2-40B4-BE49-F238E27FC236}">
                  <a16:creationId xmlns:a16="http://schemas.microsoft.com/office/drawing/2014/main" id="{69DF7E3F-5FDE-6844-B9B0-B220DFFC3B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31" y="2919"/>
              <a:ext cx="4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24" name="Line 29">
              <a:extLst>
                <a:ext uri="{FF2B5EF4-FFF2-40B4-BE49-F238E27FC236}">
                  <a16:creationId xmlns:a16="http://schemas.microsoft.com/office/drawing/2014/main" id="{882CC4B0-C444-804D-AA75-55E29ED8EC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31" y="3149"/>
              <a:ext cx="4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25" name="Line 30">
              <a:extLst>
                <a:ext uri="{FF2B5EF4-FFF2-40B4-BE49-F238E27FC236}">
                  <a16:creationId xmlns:a16="http://schemas.microsoft.com/office/drawing/2014/main" id="{5FA2D784-C9C7-3D42-B07E-08F4481E38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35" y="3393"/>
              <a:ext cx="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26" name="Line 31">
              <a:extLst>
                <a:ext uri="{FF2B5EF4-FFF2-40B4-BE49-F238E27FC236}">
                  <a16:creationId xmlns:a16="http://schemas.microsoft.com/office/drawing/2014/main" id="{CB534D47-127F-4D46-A077-26D05F83FA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34" y="3620"/>
              <a:ext cx="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3505" name="Group 51">
            <a:extLst>
              <a:ext uri="{FF2B5EF4-FFF2-40B4-BE49-F238E27FC236}">
                <a16:creationId xmlns:a16="http://schemas.microsoft.com/office/drawing/2014/main" id="{3B490A2A-03A9-5242-BDD7-F7A5803E9172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2986088"/>
            <a:ext cx="77788" cy="1273175"/>
            <a:chOff x="2784" y="1881"/>
            <a:chExt cx="49" cy="802"/>
          </a:xfrm>
        </p:grpSpPr>
        <p:sp>
          <p:nvSpPr>
            <p:cNvPr id="63516" name="Freeform 16">
              <a:extLst>
                <a:ext uri="{FF2B5EF4-FFF2-40B4-BE49-F238E27FC236}">
                  <a16:creationId xmlns:a16="http://schemas.microsoft.com/office/drawing/2014/main" id="{19A24536-63F8-1642-B21C-4B71563E97E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4" y="1881"/>
              <a:ext cx="49" cy="802"/>
            </a:xfrm>
            <a:custGeom>
              <a:avLst/>
              <a:gdLst>
                <a:gd name="T0" fmla="*/ 48 w 46"/>
                <a:gd name="T1" fmla="*/ 801 h 802"/>
                <a:gd name="T2" fmla="*/ 0 w 46"/>
                <a:gd name="T3" fmla="*/ 801 h 802"/>
                <a:gd name="T4" fmla="*/ 0 w 46"/>
                <a:gd name="T5" fmla="*/ 0 h 8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6" h="802">
                  <a:moveTo>
                    <a:pt x="45" y="801"/>
                  </a:moveTo>
                  <a:lnTo>
                    <a:pt x="0" y="80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17" name="Line 32">
              <a:extLst>
                <a:ext uri="{FF2B5EF4-FFF2-40B4-BE49-F238E27FC236}">
                  <a16:creationId xmlns:a16="http://schemas.microsoft.com/office/drawing/2014/main" id="{92080DBB-A143-5B44-A0A5-90D401817A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90" y="2224"/>
              <a:ext cx="3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18" name="Line 33">
              <a:extLst>
                <a:ext uri="{FF2B5EF4-FFF2-40B4-BE49-F238E27FC236}">
                  <a16:creationId xmlns:a16="http://schemas.microsoft.com/office/drawing/2014/main" id="{16BDDFB4-BC38-814A-BCC2-6C1CBDB4E7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84" y="2473"/>
              <a:ext cx="3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3506" name="Group 49">
            <a:extLst>
              <a:ext uri="{FF2B5EF4-FFF2-40B4-BE49-F238E27FC236}">
                <a16:creationId xmlns:a16="http://schemas.microsoft.com/office/drawing/2014/main" id="{805D88F3-0FF5-5346-9A22-ECDCD43CB270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3048000"/>
            <a:ext cx="76200" cy="3101975"/>
            <a:chOff x="1392" y="1920"/>
            <a:chExt cx="48" cy="1954"/>
          </a:xfrm>
        </p:grpSpPr>
        <p:sp>
          <p:nvSpPr>
            <p:cNvPr id="63508" name="Freeform 14">
              <a:extLst>
                <a:ext uri="{FF2B5EF4-FFF2-40B4-BE49-F238E27FC236}">
                  <a16:creationId xmlns:a16="http://schemas.microsoft.com/office/drawing/2014/main" id="{119CC09A-A0C1-C04D-A594-1B41845722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2" y="1920"/>
              <a:ext cx="40" cy="1954"/>
            </a:xfrm>
            <a:custGeom>
              <a:avLst/>
              <a:gdLst>
                <a:gd name="T0" fmla="*/ 39 w 37"/>
                <a:gd name="T1" fmla="*/ 1953 h 1954"/>
                <a:gd name="T2" fmla="*/ 0 w 37"/>
                <a:gd name="T3" fmla="*/ 1953 h 1954"/>
                <a:gd name="T4" fmla="*/ 0 w 37"/>
                <a:gd name="T5" fmla="*/ 0 h 195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7" h="1954">
                  <a:moveTo>
                    <a:pt x="36" y="1953"/>
                  </a:moveTo>
                  <a:lnTo>
                    <a:pt x="0" y="195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09" name="Line 34">
              <a:extLst>
                <a:ext uri="{FF2B5EF4-FFF2-40B4-BE49-F238E27FC236}">
                  <a16:creationId xmlns:a16="http://schemas.microsoft.com/office/drawing/2014/main" id="{AA6ADDF1-88D7-7541-B556-F8D7F9EC00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97" y="2230"/>
              <a:ext cx="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10" name="Line 35">
              <a:extLst>
                <a:ext uri="{FF2B5EF4-FFF2-40B4-BE49-F238E27FC236}">
                  <a16:creationId xmlns:a16="http://schemas.microsoft.com/office/drawing/2014/main" id="{1A60C9D0-D0F1-EB44-8DA9-30C94688F2A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04" y="2470"/>
              <a:ext cx="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11" name="Line 36">
              <a:extLst>
                <a:ext uri="{FF2B5EF4-FFF2-40B4-BE49-F238E27FC236}">
                  <a16:creationId xmlns:a16="http://schemas.microsoft.com/office/drawing/2014/main" id="{B4A5D2D3-932B-3548-90F6-4B15E920EE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06" y="2689"/>
              <a:ext cx="3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12" name="Line 37">
              <a:extLst>
                <a:ext uri="{FF2B5EF4-FFF2-40B4-BE49-F238E27FC236}">
                  <a16:creationId xmlns:a16="http://schemas.microsoft.com/office/drawing/2014/main" id="{52B5B992-F723-C14E-AA59-B445121466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07" y="2920"/>
              <a:ext cx="3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13" name="Line 38">
              <a:extLst>
                <a:ext uri="{FF2B5EF4-FFF2-40B4-BE49-F238E27FC236}">
                  <a16:creationId xmlns:a16="http://schemas.microsoft.com/office/drawing/2014/main" id="{0DEB5521-D1D5-634C-BA23-4AF041C90B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09" y="3151"/>
              <a:ext cx="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14" name="Line 39">
              <a:extLst>
                <a:ext uri="{FF2B5EF4-FFF2-40B4-BE49-F238E27FC236}">
                  <a16:creationId xmlns:a16="http://schemas.microsoft.com/office/drawing/2014/main" id="{A9B79089-EF4F-1748-8AC1-D9E2E02EE4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10" y="3382"/>
              <a:ext cx="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15" name="Line 40">
              <a:extLst>
                <a:ext uri="{FF2B5EF4-FFF2-40B4-BE49-F238E27FC236}">
                  <a16:creationId xmlns:a16="http://schemas.microsoft.com/office/drawing/2014/main" id="{47270555-5EA1-214F-8F27-0BF116BCA5D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11" y="3613"/>
              <a:ext cx="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3507" name="Rectangle 41">
            <a:extLst>
              <a:ext uri="{FF2B5EF4-FFF2-40B4-BE49-F238E27FC236}">
                <a16:creationId xmlns:a16="http://schemas.microsoft.com/office/drawing/2014/main" id="{A07233C6-AEE5-1B44-8806-86DF5D9EA7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173163"/>
            <a:ext cx="9220200" cy="553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>
            <a:spAutoFit/>
          </a:bodyPr>
          <a:lstStyle>
            <a:lvl1pPr>
              <a:tabLst>
                <a:tab pos="57150" algn="l"/>
                <a:tab pos="1657350" algn="l"/>
                <a:tab pos="3721100" algn="l"/>
                <a:tab pos="5086350" algn="l"/>
                <a:tab pos="6743700" algn="l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tabLst>
                <a:tab pos="57150" algn="l"/>
                <a:tab pos="1657350" algn="l"/>
                <a:tab pos="3721100" algn="l"/>
                <a:tab pos="5086350" algn="l"/>
                <a:tab pos="6743700" algn="l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tabLst>
                <a:tab pos="57150" algn="l"/>
                <a:tab pos="1657350" algn="l"/>
                <a:tab pos="3721100" algn="l"/>
                <a:tab pos="5086350" algn="l"/>
                <a:tab pos="6743700" algn="l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tabLst>
                <a:tab pos="57150" algn="l"/>
                <a:tab pos="1657350" algn="l"/>
                <a:tab pos="3721100" algn="l"/>
                <a:tab pos="5086350" algn="l"/>
                <a:tab pos="6743700" algn="l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tabLst>
                <a:tab pos="57150" algn="l"/>
                <a:tab pos="1657350" algn="l"/>
                <a:tab pos="3721100" algn="l"/>
                <a:tab pos="5086350" algn="l"/>
                <a:tab pos="6743700" algn="l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" algn="l"/>
                <a:tab pos="1657350" algn="l"/>
                <a:tab pos="3721100" algn="l"/>
                <a:tab pos="5086350" algn="l"/>
                <a:tab pos="6743700" algn="l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" algn="l"/>
                <a:tab pos="1657350" algn="l"/>
                <a:tab pos="3721100" algn="l"/>
                <a:tab pos="5086350" algn="l"/>
                <a:tab pos="6743700" algn="l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" algn="l"/>
                <a:tab pos="1657350" algn="l"/>
                <a:tab pos="3721100" algn="l"/>
                <a:tab pos="5086350" algn="l"/>
                <a:tab pos="6743700" algn="l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" algn="l"/>
                <a:tab pos="1657350" algn="l"/>
                <a:tab pos="3721100" algn="l"/>
                <a:tab pos="5086350" algn="l"/>
                <a:tab pos="6743700" algn="l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/>
              <a:t>			                  </a:t>
            </a:r>
            <a:r>
              <a:rPr lang="en-US" altLang="en-US" sz="1800">
                <a:solidFill>
                  <a:schemeClr val="bg2"/>
                </a:solidFill>
              </a:rPr>
              <a:t>X10</a:t>
            </a:r>
          </a:p>
          <a:p>
            <a:pPr>
              <a:lnSpc>
                <a:spcPct val="20000"/>
              </a:lnSpc>
              <a:spcBef>
                <a:spcPct val="50000"/>
              </a:spcBef>
            </a:pPr>
            <a:r>
              <a:rPr lang="en-US" altLang="en-US" sz="1800">
                <a:solidFill>
                  <a:schemeClr val="bg2"/>
                </a:solidFill>
              </a:rPr>
              <a:t>			           Automobile</a:t>
            </a:r>
            <a:endParaRPr lang="en-US" altLang="en-US" sz="1600">
              <a:solidFill>
                <a:schemeClr val="bg2"/>
              </a:solidFill>
            </a:endParaRPr>
          </a:p>
          <a:p>
            <a:pPr>
              <a:lnSpc>
                <a:spcPct val="180000"/>
              </a:lnSpc>
              <a:spcBef>
                <a:spcPct val="50000"/>
              </a:spcBef>
            </a:pPr>
            <a:endParaRPr lang="en-US" altLang="en-US" sz="1600"/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en-US" sz="1800"/>
              <a:t>	</a:t>
            </a:r>
            <a:r>
              <a:rPr lang="en-US" altLang="en-US" sz="1800">
                <a:solidFill>
                  <a:schemeClr val="bg2"/>
                </a:solidFill>
              </a:rPr>
              <a:t>Engines	Exterior	  Interior	            Interior 	               Body</a:t>
            </a:r>
          </a:p>
          <a:p>
            <a:pPr>
              <a:spcBef>
                <a:spcPct val="50000"/>
              </a:spcBef>
            </a:pPr>
            <a:r>
              <a:rPr lang="en-US" altLang="en-US" sz="1800">
                <a:solidFill>
                  <a:schemeClr val="bg2"/>
                </a:solidFill>
              </a:rPr>
              <a:t>	(1 of 3)</a:t>
            </a:r>
            <a:r>
              <a:rPr lang="en-US" altLang="en-US" sz="1600">
                <a:solidFill>
                  <a:schemeClr val="bg2"/>
                </a:solidFill>
              </a:rPr>
              <a:t>	Color (1 of 8)	  (1 of 3)	           Color (1 of 8)	     (1 of 4)</a:t>
            </a:r>
          </a:p>
          <a:p>
            <a:pPr>
              <a:spcBef>
                <a:spcPct val="50000"/>
              </a:spcBef>
            </a:pPr>
            <a:endParaRPr lang="en-US" altLang="en-US" sz="1600"/>
          </a:p>
          <a:p>
            <a:pPr>
              <a:spcBef>
                <a:spcPct val="50000"/>
              </a:spcBef>
            </a:pPr>
            <a:r>
              <a:rPr lang="en-US" altLang="en-US" sz="1600"/>
              <a:t>	  4-Cylinder (.40)	  Bright Red (.10) 	    Leather (.20)	           Grey (.10)		Sports Coupe (.20)</a:t>
            </a:r>
          </a:p>
          <a:p>
            <a:pPr>
              <a:spcBef>
                <a:spcPct val="50000"/>
              </a:spcBef>
            </a:pPr>
            <a:r>
              <a:rPr lang="en-US" altLang="en-US" sz="1600"/>
              <a:t>	  6-Cylinder (.50)	  White Linen (.10)	    Tweed (.40)	           Light Blue (.10)	Two-Door (.20)</a:t>
            </a:r>
          </a:p>
          <a:p>
            <a:pPr>
              <a:spcBef>
                <a:spcPct val="50000"/>
              </a:spcBef>
            </a:pPr>
            <a:r>
              <a:rPr lang="en-US" altLang="en-US" sz="1600"/>
              <a:t>	  8-Cylinder (.10)	  Sulphur Yellow (.10)	    Plush (.40)	           Rose (.10)		Four-Door (.30)</a:t>
            </a:r>
          </a:p>
          <a:p>
            <a:pPr>
              <a:spcBef>
                <a:spcPct val="50000"/>
              </a:spcBef>
            </a:pPr>
            <a:r>
              <a:rPr lang="en-US" altLang="en-US" sz="1600"/>
              <a:t>		  Neon Orange (.10)		           Off-white (.20)	Station Wagon (.30)</a:t>
            </a:r>
          </a:p>
          <a:p>
            <a:pPr>
              <a:spcBef>
                <a:spcPct val="50000"/>
              </a:spcBef>
            </a:pPr>
            <a:r>
              <a:rPr lang="en-US" altLang="en-US" sz="1600"/>
              <a:t>		  Metallic Blue (.10)		           Cool Green (.10)</a:t>
            </a:r>
          </a:p>
          <a:p>
            <a:pPr>
              <a:spcBef>
                <a:spcPct val="50000"/>
              </a:spcBef>
            </a:pPr>
            <a:r>
              <a:rPr lang="en-US" altLang="en-US" sz="1600"/>
              <a:t>		  Emerald Green (.10)		           Black (.20)</a:t>
            </a:r>
          </a:p>
          <a:p>
            <a:pPr>
              <a:spcBef>
                <a:spcPct val="50000"/>
              </a:spcBef>
            </a:pPr>
            <a:r>
              <a:rPr lang="en-US" altLang="en-US" sz="1600"/>
              <a:t>		  Jet Black (.20)		           Brown (.10)</a:t>
            </a:r>
          </a:p>
          <a:p>
            <a:pPr>
              <a:spcBef>
                <a:spcPct val="50000"/>
              </a:spcBef>
            </a:pPr>
            <a:r>
              <a:rPr lang="en-US" altLang="en-US" sz="1600"/>
              <a:t>		  Champagne (.20)		           B/W Checked (.10)</a:t>
            </a:r>
          </a:p>
          <a:p>
            <a:pPr>
              <a:spcBef>
                <a:spcPct val="50000"/>
              </a:spcBef>
            </a:pPr>
            <a:endParaRPr lang="en-US" altLang="en-US" sz="16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>
            <a:extLst>
              <a:ext uri="{FF2B5EF4-FFF2-40B4-BE49-F238E27FC236}">
                <a16:creationId xmlns:a16="http://schemas.microsoft.com/office/drawing/2014/main" id="{61BC7780-64E2-7249-B7E5-8BB4DBB31D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7" rIns="92075" bIns="46037"/>
          <a:lstStyle/>
          <a:p>
            <a:pPr defTabSz="914400"/>
            <a:r>
              <a:rPr lang="en-US" altLang="en-US"/>
              <a:t>Initial Load Profile</a:t>
            </a:r>
          </a:p>
        </p:txBody>
      </p:sp>
      <p:sp>
        <p:nvSpPr>
          <p:cNvPr id="65538" name="Line 3">
            <a:extLst>
              <a:ext uri="{FF2B5EF4-FFF2-40B4-BE49-F238E27FC236}">
                <a16:creationId xmlns:a16="http://schemas.microsoft.com/office/drawing/2014/main" id="{44BE0577-111D-9E47-A5D3-C693DD225FB1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4188" y="2535238"/>
            <a:ext cx="0" cy="2589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39" name="Line 4">
            <a:extLst>
              <a:ext uri="{FF2B5EF4-FFF2-40B4-BE49-F238E27FC236}">
                <a16:creationId xmlns:a16="http://schemas.microsoft.com/office/drawing/2014/main" id="{FFABB191-ED85-A943-9A9C-DF65A44C5143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5775" y="5124450"/>
            <a:ext cx="71802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0" name="Rectangle 5">
            <a:extLst>
              <a:ext uri="{FF2B5EF4-FFF2-40B4-BE49-F238E27FC236}">
                <a16:creationId xmlns:a16="http://schemas.microsoft.com/office/drawing/2014/main" id="{AA2D0592-667D-554F-A746-CAE139F9D7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3288" y="4445000"/>
            <a:ext cx="1039812" cy="6731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sp>
        <p:nvSpPr>
          <p:cNvPr id="65541" name="Rectangle 6">
            <a:extLst>
              <a:ext uri="{FF2B5EF4-FFF2-40B4-BE49-F238E27FC236}">
                <a16:creationId xmlns:a16="http://schemas.microsoft.com/office/drawing/2014/main" id="{980FE42E-6B18-1A44-B975-9BD4E2AD6E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6438" y="3683000"/>
            <a:ext cx="1039812" cy="14351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sp>
        <p:nvSpPr>
          <p:cNvPr id="65542" name="Rectangle 7">
            <a:extLst>
              <a:ext uri="{FF2B5EF4-FFF2-40B4-BE49-F238E27FC236}">
                <a16:creationId xmlns:a16="http://schemas.microsoft.com/office/drawing/2014/main" id="{4B973352-159A-FB43-8BAD-5BBDC28D5A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9588" y="3149600"/>
            <a:ext cx="1039812" cy="19685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sp>
        <p:nvSpPr>
          <p:cNvPr id="65543" name="Rectangle 8">
            <a:extLst>
              <a:ext uri="{FF2B5EF4-FFF2-40B4-BE49-F238E27FC236}">
                <a16:creationId xmlns:a16="http://schemas.microsoft.com/office/drawing/2014/main" id="{6718617F-9368-364C-9327-77CD99021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2738" y="3454400"/>
            <a:ext cx="1060450" cy="166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sp>
        <p:nvSpPr>
          <p:cNvPr id="65544" name="Rectangle 9">
            <a:extLst>
              <a:ext uri="{FF2B5EF4-FFF2-40B4-BE49-F238E27FC236}">
                <a16:creationId xmlns:a16="http://schemas.microsoft.com/office/drawing/2014/main" id="{2F3784AF-51B9-3049-9914-2A63C368A1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5888" y="4445000"/>
            <a:ext cx="1039812" cy="6731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sp>
        <p:nvSpPr>
          <p:cNvPr id="65545" name="Rectangle 10">
            <a:extLst>
              <a:ext uri="{FF2B5EF4-FFF2-40B4-BE49-F238E27FC236}">
                <a16:creationId xmlns:a16="http://schemas.microsoft.com/office/drawing/2014/main" id="{8762019D-5F46-A142-8B4A-728333CC53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9038" y="4902200"/>
            <a:ext cx="977900" cy="215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sp>
        <p:nvSpPr>
          <p:cNvPr id="65546" name="Rectangle 11">
            <a:extLst>
              <a:ext uri="{FF2B5EF4-FFF2-40B4-BE49-F238E27FC236}">
                <a16:creationId xmlns:a16="http://schemas.microsoft.com/office/drawing/2014/main" id="{C6E887A3-0C9E-FF4F-B9CE-65BE15F525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2225" y="5184775"/>
            <a:ext cx="521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/>
              <a:t>1	 2	  3	  4	   5	    6</a:t>
            </a:r>
          </a:p>
        </p:txBody>
      </p:sp>
      <p:sp>
        <p:nvSpPr>
          <p:cNvPr id="65547" name="Rectangle 12">
            <a:extLst>
              <a:ext uri="{FF2B5EF4-FFF2-40B4-BE49-F238E27FC236}">
                <a16:creationId xmlns:a16="http://schemas.microsoft.com/office/drawing/2014/main" id="{1145B93E-A949-0D43-BAD5-C356569743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4688" y="5486400"/>
            <a:ext cx="15859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000"/>
              <a:t>Time (weeks)</a:t>
            </a:r>
            <a:endParaRPr lang="en-US" altLang="en-US"/>
          </a:p>
        </p:txBody>
      </p:sp>
      <p:sp>
        <p:nvSpPr>
          <p:cNvPr id="65548" name="Line 13">
            <a:extLst>
              <a:ext uri="{FF2B5EF4-FFF2-40B4-BE49-F238E27FC236}">
                <a16:creationId xmlns:a16="http://schemas.microsoft.com/office/drawing/2014/main" id="{4F2F7739-AF29-B147-AF24-A96624C95CDE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5775" y="4133850"/>
            <a:ext cx="6850063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9" name="Rectangle 14">
            <a:extLst>
              <a:ext uri="{FF2B5EF4-FFF2-40B4-BE49-F238E27FC236}">
                <a16:creationId xmlns:a16="http://schemas.microsoft.com/office/drawing/2014/main" id="{7A57E9E5-A585-AB4C-9F88-6AD216A864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3355975"/>
            <a:ext cx="946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1800"/>
              <a:t>Normal</a:t>
            </a:r>
          </a:p>
          <a:p>
            <a:r>
              <a:rPr lang="en-US" altLang="en-US" sz="1800"/>
              <a:t>capacity</a:t>
            </a:r>
          </a:p>
        </p:txBody>
      </p:sp>
      <p:sp>
        <p:nvSpPr>
          <p:cNvPr id="65550" name="Rectangle 15">
            <a:extLst>
              <a:ext uri="{FF2B5EF4-FFF2-40B4-BE49-F238E27FC236}">
                <a16:creationId xmlns:a16="http://schemas.microsoft.com/office/drawing/2014/main" id="{0E466606-1F5F-BE46-AA00-3B45E1B65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09800"/>
            <a:ext cx="990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1800"/>
              <a:t>Hours of</a:t>
            </a:r>
          </a:p>
          <a:p>
            <a:r>
              <a:rPr lang="en-US" altLang="en-US" sz="1800"/>
              <a:t>capacity</a:t>
            </a:r>
          </a:p>
        </p:txBody>
      </p:sp>
      <p:sp>
        <p:nvSpPr>
          <p:cNvPr id="65551" name="Line 16">
            <a:extLst>
              <a:ext uri="{FF2B5EF4-FFF2-40B4-BE49-F238E27FC236}">
                <a16:creationId xmlns:a16="http://schemas.microsoft.com/office/drawing/2014/main" id="{04740149-ACC2-854A-81BD-682C98CA2927}"/>
              </a:ext>
            </a:extLst>
          </p:cNvPr>
          <p:cNvSpPr>
            <a:spLocks noChangeShapeType="1"/>
          </p:cNvSpPr>
          <p:nvPr/>
        </p:nvSpPr>
        <p:spPr bwMode="auto">
          <a:xfrm>
            <a:off x="1590675" y="2533650"/>
            <a:ext cx="1635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2" name="Line 17">
            <a:extLst>
              <a:ext uri="{FF2B5EF4-FFF2-40B4-BE49-F238E27FC236}">
                <a16:creationId xmlns:a16="http://schemas.microsoft.com/office/drawing/2014/main" id="{5FDA1AE2-86F7-954B-90E0-3CF3661E40C8}"/>
              </a:ext>
            </a:extLst>
          </p:cNvPr>
          <p:cNvSpPr>
            <a:spLocks noChangeShapeType="1"/>
          </p:cNvSpPr>
          <p:nvPr/>
        </p:nvSpPr>
        <p:spPr bwMode="auto">
          <a:xfrm>
            <a:off x="1590675" y="2762250"/>
            <a:ext cx="1635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3" name="Line 18">
            <a:extLst>
              <a:ext uri="{FF2B5EF4-FFF2-40B4-BE49-F238E27FC236}">
                <a16:creationId xmlns:a16="http://schemas.microsoft.com/office/drawing/2014/main" id="{A1A29753-557C-E844-9B6F-CF7555C063F6}"/>
              </a:ext>
            </a:extLst>
          </p:cNvPr>
          <p:cNvSpPr>
            <a:spLocks noChangeShapeType="1"/>
          </p:cNvSpPr>
          <p:nvPr/>
        </p:nvSpPr>
        <p:spPr bwMode="auto">
          <a:xfrm>
            <a:off x="1590675" y="2990850"/>
            <a:ext cx="1635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4" name="Line 19">
            <a:extLst>
              <a:ext uri="{FF2B5EF4-FFF2-40B4-BE49-F238E27FC236}">
                <a16:creationId xmlns:a16="http://schemas.microsoft.com/office/drawing/2014/main" id="{9FE6066B-54A2-884F-8777-6EC5DD3E434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90675" y="3219450"/>
            <a:ext cx="1635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5" name="Line 20">
            <a:extLst>
              <a:ext uri="{FF2B5EF4-FFF2-40B4-BE49-F238E27FC236}">
                <a16:creationId xmlns:a16="http://schemas.microsoft.com/office/drawing/2014/main" id="{716D2614-8583-8D40-A3F9-C7FDF745DF8F}"/>
              </a:ext>
            </a:extLst>
          </p:cNvPr>
          <p:cNvSpPr>
            <a:spLocks noChangeShapeType="1"/>
          </p:cNvSpPr>
          <p:nvPr/>
        </p:nvSpPr>
        <p:spPr bwMode="auto">
          <a:xfrm>
            <a:off x="1590675" y="3448050"/>
            <a:ext cx="1635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6" name="Line 21">
            <a:extLst>
              <a:ext uri="{FF2B5EF4-FFF2-40B4-BE49-F238E27FC236}">
                <a16:creationId xmlns:a16="http://schemas.microsoft.com/office/drawing/2014/main" id="{E788CA1A-B770-9640-8CBB-D5C349E7724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90675" y="3905250"/>
            <a:ext cx="1635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7" name="Line 22">
            <a:extLst>
              <a:ext uri="{FF2B5EF4-FFF2-40B4-BE49-F238E27FC236}">
                <a16:creationId xmlns:a16="http://schemas.microsoft.com/office/drawing/2014/main" id="{701719E6-CBF8-F24B-8D44-C67ECA9C5340}"/>
              </a:ext>
            </a:extLst>
          </p:cNvPr>
          <p:cNvSpPr>
            <a:spLocks noChangeShapeType="1"/>
          </p:cNvSpPr>
          <p:nvPr/>
        </p:nvSpPr>
        <p:spPr bwMode="auto">
          <a:xfrm>
            <a:off x="1590675" y="3676650"/>
            <a:ext cx="1635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8" name="Line 23">
            <a:extLst>
              <a:ext uri="{FF2B5EF4-FFF2-40B4-BE49-F238E27FC236}">
                <a16:creationId xmlns:a16="http://schemas.microsoft.com/office/drawing/2014/main" id="{1A86B79B-7687-D046-BDAA-32354AB6FDB4}"/>
              </a:ext>
            </a:extLst>
          </p:cNvPr>
          <p:cNvSpPr>
            <a:spLocks noChangeShapeType="1"/>
          </p:cNvSpPr>
          <p:nvPr/>
        </p:nvSpPr>
        <p:spPr bwMode="auto">
          <a:xfrm>
            <a:off x="1590675" y="4133850"/>
            <a:ext cx="1635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9" name="Line 24">
            <a:extLst>
              <a:ext uri="{FF2B5EF4-FFF2-40B4-BE49-F238E27FC236}">
                <a16:creationId xmlns:a16="http://schemas.microsoft.com/office/drawing/2014/main" id="{BC0B8190-15F9-A145-8FE7-58772F8FA064}"/>
              </a:ext>
            </a:extLst>
          </p:cNvPr>
          <p:cNvSpPr>
            <a:spLocks noChangeShapeType="1"/>
          </p:cNvSpPr>
          <p:nvPr/>
        </p:nvSpPr>
        <p:spPr bwMode="auto">
          <a:xfrm>
            <a:off x="1590675" y="4438650"/>
            <a:ext cx="1635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60" name="Line 25">
            <a:extLst>
              <a:ext uri="{FF2B5EF4-FFF2-40B4-BE49-F238E27FC236}">
                <a16:creationId xmlns:a16="http://schemas.microsoft.com/office/drawing/2014/main" id="{FCF41FAA-4214-E043-8A60-FD4FC564AEE0}"/>
              </a:ext>
            </a:extLst>
          </p:cNvPr>
          <p:cNvSpPr>
            <a:spLocks noChangeShapeType="1"/>
          </p:cNvSpPr>
          <p:nvPr/>
        </p:nvSpPr>
        <p:spPr bwMode="auto">
          <a:xfrm>
            <a:off x="1590675" y="4895850"/>
            <a:ext cx="1635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61" name="Line 26">
            <a:extLst>
              <a:ext uri="{FF2B5EF4-FFF2-40B4-BE49-F238E27FC236}">
                <a16:creationId xmlns:a16="http://schemas.microsoft.com/office/drawing/2014/main" id="{B3C84CBE-C94E-4843-A479-B90E7BBE0F7D}"/>
              </a:ext>
            </a:extLst>
          </p:cNvPr>
          <p:cNvSpPr>
            <a:spLocks noChangeShapeType="1"/>
          </p:cNvSpPr>
          <p:nvPr/>
        </p:nvSpPr>
        <p:spPr bwMode="auto">
          <a:xfrm>
            <a:off x="1590675" y="4667250"/>
            <a:ext cx="1635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>
            <a:extLst>
              <a:ext uri="{FF2B5EF4-FFF2-40B4-BE49-F238E27FC236}">
                <a16:creationId xmlns:a16="http://schemas.microsoft.com/office/drawing/2014/main" id="{D1A86B7A-5254-154B-B528-C1B849CBC3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7" rIns="92075" bIns="46037"/>
          <a:lstStyle/>
          <a:p>
            <a:pPr defTabSz="914400"/>
            <a:r>
              <a:rPr lang="en-US" altLang="en-US"/>
              <a:t>Adjusted Load Profile</a:t>
            </a:r>
          </a:p>
        </p:txBody>
      </p:sp>
      <p:sp>
        <p:nvSpPr>
          <p:cNvPr id="67586" name="Line 3">
            <a:extLst>
              <a:ext uri="{FF2B5EF4-FFF2-40B4-BE49-F238E27FC236}">
                <a16:creationId xmlns:a16="http://schemas.microsoft.com/office/drawing/2014/main" id="{962B0C01-A4C4-B942-B527-40EC8A3956FF}"/>
              </a:ext>
            </a:extLst>
          </p:cNvPr>
          <p:cNvSpPr>
            <a:spLocks noChangeShapeType="1"/>
          </p:cNvSpPr>
          <p:nvPr/>
        </p:nvSpPr>
        <p:spPr bwMode="auto">
          <a:xfrm>
            <a:off x="1787525" y="2344738"/>
            <a:ext cx="0" cy="27416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87" name="Line 4">
            <a:extLst>
              <a:ext uri="{FF2B5EF4-FFF2-40B4-BE49-F238E27FC236}">
                <a16:creationId xmlns:a16="http://schemas.microsoft.com/office/drawing/2014/main" id="{22E34B3B-8C36-9B40-B442-0F1DC48E3E2C}"/>
              </a:ext>
            </a:extLst>
          </p:cNvPr>
          <p:cNvSpPr>
            <a:spLocks noChangeShapeType="1"/>
          </p:cNvSpPr>
          <p:nvPr/>
        </p:nvSpPr>
        <p:spPr bwMode="auto">
          <a:xfrm>
            <a:off x="1789113" y="5086350"/>
            <a:ext cx="71802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88" name="Rectangle 5">
            <a:extLst>
              <a:ext uri="{FF2B5EF4-FFF2-40B4-BE49-F238E27FC236}">
                <a16:creationId xmlns:a16="http://schemas.microsoft.com/office/drawing/2014/main" id="{0FDF4FA7-5FFD-614E-A173-CB5CAC3970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6625" y="4406900"/>
            <a:ext cx="1066800" cy="6731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sp>
        <p:nvSpPr>
          <p:cNvPr id="67589" name="Rectangle 6">
            <a:extLst>
              <a:ext uri="{FF2B5EF4-FFF2-40B4-BE49-F238E27FC236}">
                <a16:creationId xmlns:a16="http://schemas.microsoft.com/office/drawing/2014/main" id="{89B1E681-4291-6A44-9A1B-418411725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9300" y="4178300"/>
            <a:ext cx="977900" cy="901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sp>
        <p:nvSpPr>
          <p:cNvPr id="67590" name="Rectangle 7">
            <a:extLst>
              <a:ext uri="{FF2B5EF4-FFF2-40B4-BE49-F238E27FC236}">
                <a16:creationId xmlns:a16="http://schemas.microsoft.com/office/drawing/2014/main" id="{17192C36-021D-7146-8885-EDAC0A28EF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186238"/>
            <a:ext cx="977900" cy="901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sp>
        <p:nvSpPr>
          <p:cNvPr id="67591" name="Rectangle 8">
            <a:extLst>
              <a:ext uri="{FF2B5EF4-FFF2-40B4-BE49-F238E27FC236}">
                <a16:creationId xmlns:a16="http://schemas.microsoft.com/office/drawing/2014/main" id="{CFD66E41-91F9-D24A-9A87-81D80F9EB5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1450" y="4191000"/>
            <a:ext cx="996950" cy="8953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sp>
        <p:nvSpPr>
          <p:cNvPr id="67592" name="Rectangle 9">
            <a:extLst>
              <a:ext uri="{FF2B5EF4-FFF2-40B4-BE49-F238E27FC236}">
                <a16:creationId xmlns:a16="http://schemas.microsoft.com/office/drawing/2014/main" id="{588F9112-5A73-BC41-9106-12820F9F20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4406900"/>
            <a:ext cx="1046163" cy="6731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sp>
        <p:nvSpPr>
          <p:cNvPr id="67593" name="Rectangle 10">
            <a:extLst>
              <a:ext uri="{FF2B5EF4-FFF2-40B4-BE49-F238E27FC236}">
                <a16:creationId xmlns:a16="http://schemas.microsoft.com/office/drawing/2014/main" id="{E7D68E94-ED62-D246-A012-E3C7ADDB0F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4088" y="4876800"/>
            <a:ext cx="977900" cy="2095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sp>
        <p:nvSpPr>
          <p:cNvPr id="67594" name="Rectangle 11">
            <a:extLst>
              <a:ext uri="{FF2B5EF4-FFF2-40B4-BE49-F238E27FC236}">
                <a16:creationId xmlns:a16="http://schemas.microsoft.com/office/drawing/2014/main" id="{C119A4C4-ED22-EF48-8EFC-00C37CEA18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4025" y="3124200"/>
            <a:ext cx="976313" cy="1063625"/>
          </a:xfrm>
          <a:prstGeom prst="rect">
            <a:avLst/>
          </a:prstGeom>
          <a:solidFill>
            <a:srgbClr val="FFECE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sp>
        <p:nvSpPr>
          <p:cNvPr id="67595" name="Rectangle 12">
            <a:extLst>
              <a:ext uri="{FF2B5EF4-FFF2-40B4-BE49-F238E27FC236}">
                <a16:creationId xmlns:a16="http://schemas.microsoft.com/office/drawing/2014/main" id="{EFF9FF0A-5513-214C-A04D-1AE8C37F89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9300" y="3962400"/>
            <a:ext cx="977900" cy="228600"/>
          </a:xfrm>
          <a:prstGeom prst="rect">
            <a:avLst/>
          </a:prstGeom>
          <a:solidFill>
            <a:srgbClr val="FFECE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sp>
        <p:nvSpPr>
          <p:cNvPr id="67596" name="Rectangle 13">
            <a:extLst>
              <a:ext uri="{FF2B5EF4-FFF2-40B4-BE49-F238E27FC236}">
                <a16:creationId xmlns:a16="http://schemas.microsoft.com/office/drawing/2014/main" id="{8EF234CF-64B9-5F43-81FD-F9D3E8212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5563" y="5146675"/>
            <a:ext cx="521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/>
              <a:t>1	 2	  3	  4	   5	    6</a:t>
            </a:r>
          </a:p>
        </p:txBody>
      </p:sp>
      <p:sp>
        <p:nvSpPr>
          <p:cNvPr id="67597" name="Rectangle 14">
            <a:extLst>
              <a:ext uri="{FF2B5EF4-FFF2-40B4-BE49-F238E27FC236}">
                <a16:creationId xmlns:a16="http://schemas.microsoft.com/office/drawing/2014/main" id="{C58F0266-EB89-0A49-A471-1A1132BDFB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165725"/>
            <a:ext cx="1585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000"/>
              <a:t>Time (weeks)</a:t>
            </a:r>
            <a:endParaRPr lang="en-US" altLang="en-US"/>
          </a:p>
        </p:txBody>
      </p:sp>
      <p:sp>
        <p:nvSpPr>
          <p:cNvPr id="67598" name="Rectangle 15">
            <a:extLst>
              <a:ext uri="{FF2B5EF4-FFF2-40B4-BE49-F238E27FC236}">
                <a16:creationId xmlns:a16="http://schemas.microsoft.com/office/drawing/2014/main" id="{F079FEB8-D5D1-B941-AC5D-739C3310D2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6625" y="4222750"/>
            <a:ext cx="1066800" cy="196850"/>
          </a:xfrm>
          <a:prstGeom prst="rect">
            <a:avLst/>
          </a:prstGeom>
          <a:solidFill>
            <a:srgbClr val="FFECE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sp>
        <p:nvSpPr>
          <p:cNvPr id="67599" name="Rectangle 16">
            <a:extLst>
              <a:ext uri="{FF2B5EF4-FFF2-40B4-BE49-F238E27FC236}">
                <a16:creationId xmlns:a16="http://schemas.microsoft.com/office/drawing/2014/main" id="{FFB5E4F1-9863-6440-9C37-DB6D6CFC76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5225" y="4191000"/>
            <a:ext cx="1046163" cy="228600"/>
          </a:xfrm>
          <a:prstGeom prst="rect">
            <a:avLst/>
          </a:prstGeom>
          <a:solidFill>
            <a:srgbClr val="FFECE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sp>
        <p:nvSpPr>
          <p:cNvPr id="67600" name="Rectangle 17">
            <a:extLst>
              <a:ext uri="{FF2B5EF4-FFF2-40B4-BE49-F238E27FC236}">
                <a16:creationId xmlns:a16="http://schemas.microsoft.com/office/drawing/2014/main" id="{984B646C-F5D3-914D-AC5E-A8898FEB0F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4088" y="4432300"/>
            <a:ext cx="977900" cy="444500"/>
          </a:xfrm>
          <a:prstGeom prst="rect">
            <a:avLst/>
          </a:prstGeom>
          <a:solidFill>
            <a:srgbClr val="FFECE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sp>
        <p:nvSpPr>
          <p:cNvPr id="67601" name="Rectangle 18">
            <a:extLst>
              <a:ext uri="{FF2B5EF4-FFF2-40B4-BE49-F238E27FC236}">
                <a16:creationId xmlns:a16="http://schemas.microsoft.com/office/drawing/2014/main" id="{EC9CCFE8-A65D-EB48-B3F7-EC413AC3B9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6125" y="3670300"/>
            <a:ext cx="963613" cy="2921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sp>
        <p:nvSpPr>
          <p:cNvPr id="67602" name="Rectangle 19">
            <a:extLst>
              <a:ext uri="{FF2B5EF4-FFF2-40B4-BE49-F238E27FC236}">
                <a16:creationId xmlns:a16="http://schemas.microsoft.com/office/drawing/2014/main" id="{496654D2-A9F3-C344-8E36-73E04E57AF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365500"/>
            <a:ext cx="977900" cy="5207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sp>
        <p:nvSpPr>
          <p:cNvPr id="67603" name="Rectangle 20">
            <a:extLst>
              <a:ext uri="{FF2B5EF4-FFF2-40B4-BE49-F238E27FC236}">
                <a16:creationId xmlns:a16="http://schemas.microsoft.com/office/drawing/2014/main" id="{B732F3F6-BA0F-E842-BE13-28F79ABDC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0975" y="3886200"/>
            <a:ext cx="977900" cy="2921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sp>
        <p:nvSpPr>
          <p:cNvPr id="67604" name="Rectangle 21">
            <a:extLst>
              <a:ext uri="{FF2B5EF4-FFF2-40B4-BE49-F238E27FC236}">
                <a16:creationId xmlns:a16="http://schemas.microsoft.com/office/drawing/2014/main" id="{A322EB23-E01C-6F46-A453-D00414680A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3050" y="2024063"/>
            <a:ext cx="14097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/>
              <a:t>Work an </a:t>
            </a:r>
          </a:p>
          <a:p>
            <a:r>
              <a:rPr lang="en-US" altLang="en-US"/>
              <a:t>extra shift</a:t>
            </a:r>
          </a:p>
        </p:txBody>
      </p:sp>
      <p:sp>
        <p:nvSpPr>
          <p:cNvPr id="67605" name="Rectangle 22">
            <a:extLst>
              <a:ext uri="{FF2B5EF4-FFF2-40B4-BE49-F238E27FC236}">
                <a16:creationId xmlns:a16="http://schemas.microsoft.com/office/drawing/2014/main" id="{4D603D06-BEA2-1D4C-B5B8-AD5A9D3C2D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7963" y="2830513"/>
            <a:ext cx="12207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000"/>
              <a:t>Push back</a:t>
            </a:r>
          </a:p>
        </p:txBody>
      </p:sp>
      <p:sp>
        <p:nvSpPr>
          <p:cNvPr id="67606" name="Rectangle 23">
            <a:extLst>
              <a:ext uri="{FF2B5EF4-FFF2-40B4-BE49-F238E27FC236}">
                <a16:creationId xmlns:a16="http://schemas.microsoft.com/office/drawing/2014/main" id="{C6DF1844-913F-A244-8A5E-6809CD44BF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7963" y="3592513"/>
            <a:ext cx="12207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2000"/>
              <a:t>Push back</a:t>
            </a:r>
          </a:p>
        </p:txBody>
      </p:sp>
      <p:sp>
        <p:nvSpPr>
          <p:cNvPr id="67607" name="Rectangle 24">
            <a:extLst>
              <a:ext uri="{FF2B5EF4-FFF2-40B4-BE49-F238E27FC236}">
                <a16:creationId xmlns:a16="http://schemas.microsoft.com/office/drawing/2014/main" id="{02D3CC2C-A8C1-EF41-9705-CF46F797B1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6750" y="3165475"/>
            <a:ext cx="1460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/>
              <a:t>Pull ahead</a:t>
            </a:r>
          </a:p>
        </p:txBody>
      </p:sp>
      <p:sp>
        <p:nvSpPr>
          <p:cNvPr id="67608" name="Rectangle 25">
            <a:extLst>
              <a:ext uri="{FF2B5EF4-FFF2-40B4-BE49-F238E27FC236}">
                <a16:creationId xmlns:a16="http://schemas.microsoft.com/office/drawing/2014/main" id="{01DFA934-C63E-FD4F-BD05-FD3B591931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6750" y="2633663"/>
            <a:ext cx="1333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/>
              <a:t>Overtime</a:t>
            </a:r>
          </a:p>
        </p:txBody>
      </p:sp>
      <p:sp>
        <p:nvSpPr>
          <p:cNvPr id="67609" name="Line 26">
            <a:extLst>
              <a:ext uri="{FF2B5EF4-FFF2-40B4-BE49-F238E27FC236}">
                <a16:creationId xmlns:a16="http://schemas.microsoft.com/office/drawing/2014/main" id="{EB53E54D-2436-374B-9F22-62AF74491053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7563" y="2876550"/>
            <a:ext cx="411162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10" name="Line 27">
            <a:extLst>
              <a:ext uri="{FF2B5EF4-FFF2-40B4-BE49-F238E27FC236}">
                <a16:creationId xmlns:a16="http://schemas.microsoft.com/office/drawing/2014/main" id="{CE1DEA98-E351-6348-8137-A25DA15BAFA6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8725" y="2878138"/>
            <a:ext cx="0" cy="1217612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11" name="Freeform 28">
            <a:extLst>
              <a:ext uri="{FF2B5EF4-FFF2-40B4-BE49-F238E27FC236}">
                <a16:creationId xmlns:a16="http://schemas.microsoft.com/office/drawing/2014/main" id="{FCFE651D-588C-EE46-AF0F-E9F8585AA4EA}"/>
              </a:ext>
            </a:extLst>
          </p:cNvPr>
          <p:cNvSpPr>
            <a:spLocks/>
          </p:cNvSpPr>
          <p:nvPr/>
        </p:nvSpPr>
        <p:spPr bwMode="auto">
          <a:xfrm>
            <a:off x="6245225" y="3486150"/>
            <a:ext cx="1817688" cy="1144588"/>
          </a:xfrm>
          <a:custGeom>
            <a:avLst/>
            <a:gdLst>
              <a:gd name="T0" fmla="*/ 0 w 1057"/>
              <a:gd name="T1" fmla="*/ 0 h 721"/>
              <a:gd name="T2" fmla="*/ 1815968 w 1057"/>
              <a:gd name="T3" fmla="*/ 0 h 721"/>
              <a:gd name="T4" fmla="*/ 1815968 w 1057"/>
              <a:gd name="T5" fmla="*/ 1143000 h 72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57" h="721">
                <a:moveTo>
                  <a:pt x="0" y="0"/>
                </a:moveTo>
                <a:lnTo>
                  <a:pt x="1056" y="0"/>
                </a:lnTo>
                <a:lnTo>
                  <a:pt x="1056" y="720"/>
                </a:lnTo>
              </a:path>
            </a:pathLst>
          </a:custGeom>
          <a:noFill/>
          <a:ln w="12700" cap="rnd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612" name="Freeform 29">
            <a:extLst>
              <a:ext uri="{FF2B5EF4-FFF2-40B4-BE49-F238E27FC236}">
                <a16:creationId xmlns:a16="http://schemas.microsoft.com/office/drawing/2014/main" id="{8C6FBB5F-4846-6547-A21B-FA35DDB175CC}"/>
              </a:ext>
            </a:extLst>
          </p:cNvPr>
          <p:cNvSpPr>
            <a:spLocks/>
          </p:cNvSpPr>
          <p:nvPr/>
        </p:nvSpPr>
        <p:spPr bwMode="auto">
          <a:xfrm>
            <a:off x="6245225" y="4019550"/>
            <a:ext cx="744538" cy="230188"/>
          </a:xfrm>
          <a:custGeom>
            <a:avLst/>
            <a:gdLst>
              <a:gd name="T0" fmla="*/ 0 w 433"/>
              <a:gd name="T1" fmla="*/ 0 h 145"/>
              <a:gd name="T2" fmla="*/ 742819 w 433"/>
              <a:gd name="T3" fmla="*/ 0 h 145"/>
              <a:gd name="T4" fmla="*/ 742819 w 433"/>
              <a:gd name="T5" fmla="*/ 228600 h 14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3" h="145">
                <a:moveTo>
                  <a:pt x="0" y="0"/>
                </a:moveTo>
                <a:lnTo>
                  <a:pt x="432" y="0"/>
                </a:lnTo>
                <a:lnTo>
                  <a:pt x="432" y="144"/>
                </a:lnTo>
              </a:path>
            </a:pathLst>
          </a:custGeom>
          <a:noFill/>
          <a:ln w="12700" cap="rnd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613" name="Freeform 30">
            <a:extLst>
              <a:ext uri="{FF2B5EF4-FFF2-40B4-BE49-F238E27FC236}">
                <a16:creationId xmlns:a16="http://schemas.microsoft.com/office/drawing/2014/main" id="{6F6048BF-681E-6242-AE2F-D86D4339591D}"/>
              </a:ext>
            </a:extLst>
          </p:cNvPr>
          <p:cNvSpPr>
            <a:spLocks/>
          </p:cNvSpPr>
          <p:nvPr/>
        </p:nvSpPr>
        <p:spPr bwMode="auto">
          <a:xfrm>
            <a:off x="2695575" y="3867150"/>
            <a:ext cx="827088" cy="458788"/>
          </a:xfrm>
          <a:custGeom>
            <a:avLst/>
            <a:gdLst>
              <a:gd name="T0" fmla="*/ 825368 w 481"/>
              <a:gd name="T1" fmla="*/ 0 h 289"/>
              <a:gd name="T2" fmla="*/ 0 w 481"/>
              <a:gd name="T3" fmla="*/ 0 h 289"/>
              <a:gd name="T4" fmla="*/ 0 w 481"/>
              <a:gd name="T5" fmla="*/ 457200 h 28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1" h="289">
                <a:moveTo>
                  <a:pt x="480" y="0"/>
                </a:moveTo>
                <a:lnTo>
                  <a:pt x="0" y="0"/>
                </a:lnTo>
                <a:lnTo>
                  <a:pt x="0" y="288"/>
                </a:lnTo>
              </a:path>
            </a:pathLst>
          </a:custGeom>
          <a:noFill/>
          <a:ln w="12700" cap="rnd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614" name="Line 31">
            <a:extLst>
              <a:ext uri="{FF2B5EF4-FFF2-40B4-BE49-F238E27FC236}">
                <a16:creationId xmlns:a16="http://schemas.microsoft.com/office/drawing/2014/main" id="{F8CDFC91-E3E7-CF4A-9604-DB192AC0270E}"/>
              </a:ext>
            </a:extLst>
          </p:cNvPr>
          <p:cNvSpPr>
            <a:spLocks noChangeShapeType="1"/>
          </p:cNvSpPr>
          <p:nvPr/>
        </p:nvSpPr>
        <p:spPr bwMode="auto">
          <a:xfrm>
            <a:off x="4841875" y="2801938"/>
            <a:ext cx="0" cy="608012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15" name="Rectangle 32">
            <a:extLst>
              <a:ext uri="{FF2B5EF4-FFF2-40B4-BE49-F238E27FC236}">
                <a16:creationId xmlns:a16="http://schemas.microsoft.com/office/drawing/2014/main" id="{5760A239-913D-BF45-8084-D525BAEB8E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990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en-US" sz="1800"/>
              <a:t>Hours of</a:t>
            </a:r>
          </a:p>
          <a:p>
            <a:r>
              <a:rPr lang="en-US" altLang="en-US" sz="1800"/>
              <a:t>capacity</a:t>
            </a:r>
          </a:p>
        </p:txBody>
      </p:sp>
      <p:sp>
        <p:nvSpPr>
          <p:cNvPr id="67616" name="Line 33">
            <a:extLst>
              <a:ext uri="{FF2B5EF4-FFF2-40B4-BE49-F238E27FC236}">
                <a16:creationId xmlns:a16="http://schemas.microsoft.com/office/drawing/2014/main" id="{BA3A4A49-D8A7-AC4C-8B27-2718FCA34DD4}"/>
              </a:ext>
            </a:extLst>
          </p:cNvPr>
          <p:cNvSpPr>
            <a:spLocks noChangeShapeType="1"/>
          </p:cNvSpPr>
          <p:nvPr/>
        </p:nvSpPr>
        <p:spPr bwMode="auto">
          <a:xfrm>
            <a:off x="1624013" y="4171950"/>
            <a:ext cx="1635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17" name="Line 34">
            <a:extLst>
              <a:ext uri="{FF2B5EF4-FFF2-40B4-BE49-F238E27FC236}">
                <a16:creationId xmlns:a16="http://schemas.microsoft.com/office/drawing/2014/main" id="{93CE7F7E-018D-A04C-B80C-CBC0A561617C}"/>
              </a:ext>
            </a:extLst>
          </p:cNvPr>
          <p:cNvSpPr>
            <a:spLocks noChangeShapeType="1"/>
          </p:cNvSpPr>
          <p:nvPr/>
        </p:nvSpPr>
        <p:spPr bwMode="auto">
          <a:xfrm>
            <a:off x="1624013" y="4400550"/>
            <a:ext cx="1635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18" name="Line 35">
            <a:extLst>
              <a:ext uri="{FF2B5EF4-FFF2-40B4-BE49-F238E27FC236}">
                <a16:creationId xmlns:a16="http://schemas.microsoft.com/office/drawing/2014/main" id="{E6C85780-829D-984F-92CE-60525E23BC3E}"/>
              </a:ext>
            </a:extLst>
          </p:cNvPr>
          <p:cNvSpPr>
            <a:spLocks noChangeShapeType="1"/>
          </p:cNvSpPr>
          <p:nvPr/>
        </p:nvSpPr>
        <p:spPr bwMode="auto">
          <a:xfrm>
            <a:off x="1624013" y="4629150"/>
            <a:ext cx="1635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19" name="Line 36">
            <a:extLst>
              <a:ext uri="{FF2B5EF4-FFF2-40B4-BE49-F238E27FC236}">
                <a16:creationId xmlns:a16="http://schemas.microsoft.com/office/drawing/2014/main" id="{0F5AEEDC-7730-A24A-840E-8B1EBF092C2C}"/>
              </a:ext>
            </a:extLst>
          </p:cNvPr>
          <p:cNvSpPr>
            <a:spLocks noChangeShapeType="1"/>
          </p:cNvSpPr>
          <p:nvPr/>
        </p:nvSpPr>
        <p:spPr bwMode="auto">
          <a:xfrm>
            <a:off x="1624013" y="4857750"/>
            <a:ext cx="1635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20" name="Line 37">
            <a:extLst>
              <a:ext uri="{FF2B5EF4-FFF2-40B4-BE49-F238E27FC236}">
                <a16:creationId xmlns:a16="http://schemas.microsoft.com/office/drawing/2014/main" id="{39AEDF5B-0E43-2A41-A98F-1115DBA711EB}"/>
              </a:ext>
            </a:extLst>
          </p:cNvPr>
          <p:cNvSpPr>
            <a:spLocks noChangeShapeType="1"/>
          </p:cNvSpPr>
          <p:nvPr/>
        </p:nvSpPr>
        <p:spPr bwMode="auto">
          <a:xfrm>
            <a:off x="1624013" y="2800350"/>
            <a:ext cx="1635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21" name="Line 38">
            <a:extLst>
              <a:ext uri="{FF2B5EF4-FFF2-40B4-BE49-F238E27FC236}">
                <a16:creationId xmlns:a16="http://schemas.microsoft.com/office/drawing/2014/main" id="{8F627F83-5F63-004F-8FB2-DB89552DEE2F}"/>
              </a:ext>
            </a:extLst>
          </p:cNvPr>
          <p:cNvSpPr>
            <a:spLocks noChangeShapeType="1"/>
          </p:cNvSpPr>
          <p:nvPr/>
        </p:nvSpPr>
        <p:spPr bwMode="auto">
          <a:xfrm>
            <a:off x="1624013" y="3028950"/>
            <a:ext cx="1635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22" name="Line 39">
            <a:extLst>
              <a:ext uri="{FF2B5EF4-FFF2-40B4-BE49-F238E27FC236}">
                <a16:creationId xmlns:a16="http://schemas.microsoft.com/office/drawing/2014/main" id="{E32E3C80-D2BB-C94D-A60D-A00552BC524E}"/>
              </a:ext>
            </a:extLst>
          </p:cNvPr>
          <p:cNvSpPr>
            <a:spLocks noChangeShapeType="1"/>
          </p:cNvSpPr>
          <p:nvPr/>
        </p:nvSpPr>
        <p:spPr bwMode="auto">
          <a:xfrm>
            <a:off x="1624013" y="3257550"/>
            <a:ext cx="1635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23" name="Line 40">
            <a:extLst>
              <a:ext uri="{FF2B5EF4-FFF2-40B4-BE49-F238E27FC236}">
                <a16:creationId xmlns:a16="http://schemas.microsoft.com/office/drawing/2014/main" id="{E4CF8768-D481-7C43-9962-64300B96BEF9}"/>
              </a:ext>
            </a:extLst>
          </p:cNvPr>
          <p:cNvSpPr>
            <a:spLocks noChangeShapeType="1"/>
          </p:cNvSpPr>
          <p:nvPr/>
        </p:nvSpPr>
        <p:spPr bwMode="auto">
          <a:xfrm>
            <a:off x="1624013" y="3486150"/>
            <a:ext cx="1635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24" name="Line 41">
            <a:extLst>
              <a:ext uri="{FF2B5EF4-FFF2-40B4-BE49-F238E27FC236}">
                <a16:creationId xmlns:a16="http://schemas.microsoft.com/office/drawing/2014/main" id="{DAE9033A-CFE4-2D40-A671-A12892CD1034}"/>
              </a:ext>
            </a:extLst>
          </p:cNvPr>
          <p:cNvSpPr>
            <a:spLocks noChangeShapeType="1"/>
          </p:cNvSpPr>
          <p:nvPr/>
        </p:nvSpPr>
        <p:spPr bwMode="auto">
          <a:xfrm>
            <a:off x="1624013" y="3714750"/>
            <a:ext cx="1635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25" name="Line 42">
            <a:extLst>
              <a:ext uri="{FF2B5EF4-FFF2-40B4-BE49-F238E27FC236}">
                <a16:creationId xmlns:a16="http://schemas.microsoft.com/office/drawing/2014/main" id="{2F66DFFE-B72D-7C40-89E0-60B99FC399DA}"/>
              </a:ext>
            </a:extLst>
          </p:cNvPr>
          <p:cNvSpPr>
            <a:spLocks noChangeShapeType="1"/>
          </p:cNvSpPr>
          <p:nvPr/>
        </p:nvSpPr>
        <p:spPr bwMode="auto">
          <a:xfrm>
            <a:off x="1624013" y="3943350"/>
            <a:ext cx="1635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26" name="Line 43">
            <a:extLst>
              <a:ext uri="{FF2B5EF4-FFF2-40B4-BE49-F238E27FC236}">
                <a16:creationId xmlns:a16="http://schemas.microsoft.com/office/drawing/2014/main" id="{204C8A6B-CD74-2843-9D87-816A968399A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24013" y="2343150"/>
            <a:ext cx="1635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27" name="Line 44">
            <a:extLst>
              <a:ext uri="{FF2B5EF4-FFF2-40B4-BE49-F238E27FC236}">
                <a16:creationId xmlns:a16="http://schemas.microsoft.com/office/drawing/2014/main" id="{0D5E8E4F-4ABC-3540-BCFF-5315C62CBDA9}"/>
              </a:ext>
            </a:extLst>
          </p:cNvPr>
          <p:cNvSpPr>
            <a:spLocks noChangeShapeType="1"/>
          </p:cNvSpPr>
          <p:nvPr/>
        </p:nvSpPr>
        <p:spPr bwMode="auto">
          <a:xfrm>
            <a:off x="1624013" y="2571750"/>
            <a:ext cx="1635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4">
            <a:extLst>
              <a:ext uri="{FF2B5EF4-FFF2-40B4-BE49-F238E27FC236}">
                <a16:creationId xmlns:a16="http://schemas.microsoft.com/office/drawing/2014/main" id="{A05F48FF-0238-E142-A81B-1B5DC201BC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Calculating Capacity</a:t>
            </a:r>
          </a:p>
        </p:txBody>
      </p:sp>
      <p:sp>
        <p:nvSpPr>
          <p:cNvPr id="69634" name="Rectangle 5">
            <a:extLst>
              <a:ext uri="{FF2B5EF4-FFF2-40B4-BE49-F238E27FC236}">
                <a16:creationId xmlns:a16="http://schemas.microsoft.com/office/drawing/2014/main" id="{3F76515A-D9BB-F940-A3B1-497E3F2DE2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3900" y="2057400"/>
            <a:ext cx="8191500" cy="4267200"/>
          </a:xfrm>
          <a:noFill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 sz="2400"/>
              <a:t>2 copiers, 2 operators</a:t>
            </a:r>
          </a:p>
          <a:p>
            <a:pPr marL="342900" indent="-342900" defTabSz="914400"/>
            <a:r>
              <a:rPr lang="en-US" altLang="en-US" sz="2400"/>
              <a:t>5 days/wk, 8 hr/day</a:t>
            </a:r>
          </a:p>
          <a:p>
            <a:pPr marL="342900" indent="-342900" defTabSz="914400"/>
            <a:r>
              <a:rPr lang="en-US" altLang="en-US" sz="2400"/>
              <a:t>1/2 hr meals, 1/2 hr maintenance per day</a:t>
            </a:r>
          </a:p>
          <a:p>
            <a:pPr marL="342900" indent="-342900" defTabSz="914400"/>
            <a:r>
              <a:rPr lang="en-US" altLang="en-US" sz="2400"/>
              <a:t>Efficiency = 100%</a:t>
            </a:r>
          </a:p>
          <a:p>
            <a:pPr marL="342900" indent="-342900" defTabSz="914400"/>
            <a:r>
              <a:rPr lang="en-US" altLang="en-US" sz="2400"/>
              <a:t>Utilization = 7/9 = 87.5%</a:t>
            </a:r>
            <a:endParaRPr lang="en-US" altLang="en-US" sz="2800"/>
          </a:p>
          <a:p>
            <a:pPr marL="342900" indent="-342900" defTabSz="914400">
              <a:buFontTx/>
              <a:buNone/>
            </a:pPr>
            <a:r>
              <a:rPr lang="en-US" altLang="en-US" sz="2800"/>
              <a:t>Daily capacity = 2 machines x 2 shifts x 8 hours/shift x 100% efficiency x 87.5% utilization </a:t>
            </a:r>
          </a:p>
          <a:p>
            <a:pPr marL="342900" indent="-342900" defTabSz="914400">
              <a:buFontTx/>
              <a:buNone/>
            </a:pPr>
            <a:r>
              <a:rPr lang="en-US" altLang="en-US" sz="2800"/>
              <a:t>	= 28 hours or 1,680 minutes</a:t>
            </a:r>
          </a:p>
        </p:txBody>
      </p:sp>
      <p:sp>
        <p:nvSpPr>
          <p:cNvPr id="69635" name="Rectangle 6">
            <a:extLst>
              <a:ext uri="{FF2B5EF4-FFF2-40B4-BE49-F238E27FC236}">
                <a16:creationId xmlns:a16="http://schemas.microsoft.com/office/drawing/2014/main" id="{7B6A35E2-2F4F-2347-9A02-1BC93AFD3F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550" y="4343400"/>
            <a:ext cx="9253538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4">
            <a:extLst>
              <a:ext uri="{FF2B5EF4-FFF2-40B4-BE49-F238E27FC236}">
                <a16:creationId xmlns:a16="http://schemas.microsoft.com/office/drawing/2014/main" id="{1DF6F0F2-8587-E340-A314-7F62FFC4B0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Determining Load &amp; Load %</a:t>
            </a:r>
          </a:p>
        </p:txBody>
      </p:sp>
      <p:sp>
        <p:nvSpPr>
          <p:cNvPr id="71682" name="Rectangle 5">
            <a:extLst>
              <a:ext uri="{FF2B5EF4-FFF2-40B4-BE49-F238E27FC236}">
                <a16:creationId xmlns:a16="http://schemas.microsoft.com/office/drawing/2014/main" id="{A9B821FC-3DDB-154A-A565-390157C6D7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589213"/>
            <a:ext cx="8751888" cy="3887787"/>
          </a:xfrm>
          <a:noFill/>
        </p:spPr>
        <p:txBody>
          <a:bodyPr lIns="90487" tIns="44450" rIns="90487" bIns="44450"/>
          <a:lstStyle/>
          <a:p>
            <a:pPr marL="342900" indent="-342900" defTabSz="914400">
              <a:buFontTx/>
              <a:buNone/>
              <a:tabLst>
                <a:tab pos="1085850" algn="r"/>
                <a:tab pos="2114550" algn="r"/>
                <a:tab pos="2971800" algn="dec"/>
                <a:tab pos="4343400" algn="r"/>
                <a:tab pos="4686300" algn="r"/>
                <a:tab pos="6400800" algn="r"/>
                <a:tab pos="6743700" algn="r"/>
                <a:tab pos="7543800" algn="dec"/>
              </a:tabLst>
            </a:pPr>
            <a:r>
              <a:rPr lang="en-US" altLang="en-US" sz="1600"/>
              <a:t>10		500	5.2	0.08	5.2	+	(500 x 0.08)	=	45.2	</a:t>
            </a:r>
          </a:p>
          <a:p>
            <a:pPr marL="342900" indent="-342900" defTabSz="914400">
              <a:buFontTx/>
              <a:buNone/>
              <a:tabLst>
                <a:tab pos="1085850" algn="r"/>
                <a:tab pos="2114550" algn="r"/>
                <a:tab pos="2971800" algn="dec"/>
                <a:tab pos="4343400" algn="r"/>
                <a:tab pos="4686300" algn="r"/>
                <a:tab pos="6400800" algn="r"/>
                <a:tab pos="6743700" algn="r"/>
                <a:tab pos="7543800" algn="dec"/>
              </a:tabLst>
            </a:pPr>
            <a:r>
              <a:rPr lang="en-US" altLang="en-US" sz="1600"/>
              <a:t>20		1,000	10.6	0.10	10.6	+	(1,000 x 0.10)	=	110.6	</a:t>
            </a:r>
          </a:p>
          <a:p>
            <a:pPr marL="342900" indent="-342900" defTabSz="914400">
              <a:buFontTx/>
              <a:buNone/>
              <a:tabLst>
                <a:tab pos="1085850" algn="r"/>
                <a:tab pos="2114550" algn="r"/>
                <a:tab pos="2971800" algn="dec"/>
                <a:tab pos="4343400" algn="r"/>
                <a:tab pos="4686300" algn="r"/>
                <a:tab pos="6400800" algn="r"/>
                <a:tab pos="6743700" algn="r"/>
                <a:tab pos="7543800" algn="dec"/>
              </a:tabLst>
            </a:pPr>
            <a:r>
              <a:rPr lang="en-US" altLang="en-US" sz="1600"/>
              <a:t>30		5,000	3.4	0.12	3.4	+	(5,000 x 0.12)	=	603.4	</a:t>
            </a:r>
          </a:p>
          <a:p>
            <a:pPr marL="342900" indent="-342900" defTabSz="914400">
              <a:buFontTx/>
              <a:buNone/>
              <a:tabLst>
                <a:tab pos="1085850" algn="r"/>
                <a:tab pos="2114550" algn="r"/>
                <a:tab pos="2971800" algn="dec"/>
                <a:tab pos="4343400" algn="r"/>
                <a:tab pos="4686300" algn="r"/>
                <a:tab pos="6400800" algn="r"/>
                <a:tab pos="6743700" algn="r"/>
                <a:tab pos="7543800" algn="dec"/>
              </a:tabLst>
            </a:pPr>
            <a:r>
              <a:rPr lang="en-US" altLang="en-US" sz="1600"/>
              <a:t>40		10,000	11.2	0.14	11.2	+	(10,000 x 0.14)	=	1,411.2	</a:t>
            </a:r>
          </a:p>
          <a:p>
            <a:pPr marL="342900" indent="-342900" defTabSz="914400">
              <a:buFontTx/>
              <a:buNone/>
              <a:tabLst>
                <a:tab pos="1085850" algn="r"/>
                <a:tab pos="2114550" algn="r"/>
                <a:tab pos="2971800" algn="dec"/>
                <a:tab pos="4343400" algn="r"/>
                <a:tab pos="4686300" algn="r"/>
                <a:tab pos="6400800" algn="r"/>
                <a:tab pos="6743700" algn="r"/>
                <a:tab pos="7543800" algn="dec"/>
              </a:tabLst>
            </a:pPr>
            <a:r>
              <a:rPr lang="en-US" altLang="en-US" sz="1600"/>
              <a:t>50		2,000	15.3	0.10	15.3	+	(2,000 x 0.10) 	=	215.3	</a:t>
            </a:r>
          </a:p>
          <a:p>
            <a:pPr marL="342900" indent="-342900" defTabSz="914400">
              <a:buFontTx/>
              <a:buNone/>
              <a:tabLst>
                <a:tab pos="1085850" algn="r"/>
                <a:tab pos="2114550" algn="r"/>
                <a:tab pos="2971800" algn="dec"/>
                <a:tab pos="4343400" algn="r"/>
                <a:tab pos="4686300" algn="r"/>
                <a:tab pos="6400800" algn="r"/>
                <a:tab pos="6743700" algn="r"/>
                <a:tab pos="7543800" algn="dec"/>
              </a:tabLst>
            </a:pPr>
            <a:r>
              <a:rPr lang="en-US" altLang="en-US" sz="1600"/>
              <a:t>									2385.7 min</a:t>
            </a:r>
          </a:p>
          <a:p>
            <a:pPr marL="342900" indent="-342900" defTabSz="914400">
              <a:buFontTx/>
              <a:buNone/>
              <a:tabLst>
                <a:tab pos="1085850" algn="r"/>
                <a:tab pos="2114550" algn="r"/>
                <a:tab pos="2971800" algn="dec"/>
                <a:tab pos="4343400" algn="r"/>
                <a:tab pos="4686300" algn="r"/>
                <a:tab pos="6400800" algn="r"/>
                <a:tab pos="6743700" algn="r"/>
                <a:tab pos="7543800" algn="dec"/>
              </a:tabLst>
            </a:pPr>
            <a:r>
              <a:rPr lang="en-US" altLang="en-US" sz="1600"/>
              <a:t>Load percent = 2,385.7 / 1,680 = 1.42 x 100% = 142%</a:t>
            </a:r>
          </a:p>
          <a:p>
            <a:pPr marL="342900" indent="-342900" defTabSz="914400">
              <a:buFontTx/>
              <a:buNone/>
              <a:tabLst>
                <a:tab pos="1085850" algn="r"/>
                <a:tab pos="2114550" algn="r"/>
                <a:tab pos="2971800" algn="dec"/>
                <a:tab pos="4343400" algn="r"/>
                <a:tab pos="4686300" algn="r"/>
                <a:tab pos="6400800" algn="r"/>
                <a:tab pos="6743700" algn="r"/>
                <a:tab pos="7543800" algn="dec"/>
              </a:tabLst>
            </a:pPr>
            <a:r>
              <a:rPr lang="en-US" altLang="en-US" sz="1600"/>
              <a:t>Add another shift:</a:t>
            </a:r>
          </a:p>
          <a:p>
            <a:pPr marL="342900" indent="-342900" defTabSz="914400">
              <a:buFontTx/>
              <a:buNone/>
              <a:tabLst>
                <a:tab pos="1085850" algn="r"/>
                <a:tab pos="2114550" algn="r"/>
                <a:tab pos="2971800" algn="dec"/>
                <a:tab pos="4343400" algn="r"/>
                <a:tab pos="4686300" algn="r"/>
                <a:tab pos="6400800" algn="r"/>
                <a:tab pos="6743700" algn="r"/>
                <a:tab pos="7543800" algn="dec"/>
              </a:tabLst>
            </a:pPr>
            <a:r>
              <a:rPr lang="en-US" altLang="en-US" sz="1600"/>
              <a:t>Daily capacity = 2 machines x 3 shifts x 8 hours/shift x 100% efficiency x 87.5%     utilization = 42 hours or 2,520 minutes</a:t>
            </a:r>
          </a:p>
          <a:p>
            <a:pPr marL="342900" indent="-342900" defTabSz="914400">
              <a:buFontTx/>
              <a:buNone/>
              <a:tabLst>
                <a:tab pos="1085850" algn="r"/>
                <a:tab pos="2114550" algn="r"/>
                <a:tab pos="2971800" algn="dec"/>
                <a:tab pos="4343400" algn="r"/>
                <a:tab pos="4686300" algn="r"/>
                <a:tab pos="6400800" algn="r"/>
                <a:tab pos="6743700" algn="r"/>
                <a:tab pos="7543800" algn="dec"/>
              </a:tabLst>
            </a:pPr>
            <a:r>
              <a:rPr lang="en-US" altLang="en-US" sz="1600"/>
              <a:t>Revised load percent = 2,385.7 / 2,520 = 0.9467 x 100% = 94.67%</a:t>
            </a:r>
          </a:p>
          <a:p>
            <a:pPr marL="342900" indent="-342900" defTabSz="914400">
              <a:buFontTx/>
              <a:buNone/>
              <a:tabLst>
                <a:tab pos="1085850" algn="r"/>
                <a:tab pos="2114550" algn="r"/>
                <a:tab pos="2971800" algn="dec"/>
                <a:tab pos="4343400" algn="r"/>
                <a:tab pos="4686300" algn="r"/>
                <a:tab pos="6400800" algn="r"/>
                <a:tab pos="6743700" algn="r"/>
                <a:tab pos="7543800" algn="dec"/>
              </a:tabLst>
            </a:pPr>
            <a:r>
              <a:rPr lang="en-US" altLang="en-US" sz="1600"/>
              <a:t>	</a:t>
            </a:r>
          </a:p>
        </p:txBody>
      </p:sp>
      <p:sp>
        <p:nvSpPr>
          <p:cNvPr id="71683" name="Rectangle 6">
            <a:extLst>
              <a:ext uri="{FF2B5EF4-FFF2-40B4-BE49-F238E27FC236}">
                <a16:creationId xmlns:a16="http://schemas.microsoft.com/office/drawing/2014/main" id="{E1AC68BF-26E0-D94C-8F33-8A3F465705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963738"/>
            <a:ext cx="8764588" cy="62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tabLst>
                <a:tab pos="57150" algn="l"/>
                <a:tab pos="1657350" algn="l"/>
                <a:tab pos="3721100" algn="l"/>
                <a:tab pos="5086350" algn="l"/>
                <a:tab pos="6743700" algn="l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tabLst>
                <a:tab pos="57150" algn="l"/>
                <a:tab pos="1657350" algn="l"/>
                <a:tab pos="3721100" algn="l"/>
                <a:tab pos="5086350" algn="l"/>
                <a:tab pos="6743700" algn="l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tabLst>
                <a:tab pos="57150" algn="l"/>
                <a:tab pos="1657350" algn="l"/>
                <a:tab pos="3721100" algn="l"/>
                <a:tab pos="5086350" algn="l"/>
                <a:tab pos="6743700" algn="l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tabLst>
                <a:tab pos="57150" algn="l"/>
                <a:tab pos="1657350" algn="l"/>
                <a:tab pos="3721100" algn="l"/>
                <a:tab pos="5086350" algn="l"/>
                <a:tab pos="6743700" algn="l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tabLst>
                <a:tab pos="57150" algn="l"/>
                <a:tab pos="1657350" algn="l"/>
                <a:tab pos="3721100" algn="l"/>
                <a:tab pos="5086350" algn="l"/>
                <a:tab pos="6743700" algn="l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" algn="l"/>
                <a:tab pos="1657350" algn="l"/>
                <a:tab pos="3721100" algn="l"/>
                <a:tab pos="5086350" algn="l"/>
                <a:tab pos="6743700" algn="l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" algn="l"/>
                <a:tab pos="1657350" algn="l"/>
                <a:tab pos="3721100" algn="l"/>
                <a:tab pos="5086350" algn="l"/>
                <a:tab pos="6743700" algn="l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" algn="l"/>
                <a:tab pos="1657350" algn="l"/>
                <a:tab pos="3721100" algn="l"/>
                <a:tab pos="5086350" algn="l"/>
                <a:tab pos="6743700" algn="l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" algn="l"/>
                <a:tab pos="1657350" algn="l"/>
                <a:tab pos="3721100" algn="l"/>
                <a:tab pos="5086350" algn="l"/>
                <a:tab pos="6743700" algn="l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1600"/>
              <a:t>Job 		   Setup	    Run time	      Total 	</a:t>
            </a:r>
          </a:p>
          <a:p>
            <a:pPr>
              <a:spcBef>
                <a:spcPct val="20000"/>
              </a:spcBef>
            </a:pPr>
            <a:r>
              <a:rPr lang="en-US" altLang="en-US" sz="1600" u="sng"/>
              <a:t> #	Copies	time (min)	</a:t>
            </a:r>
            <a:r>
              <a:rPr lang="en-US" altLang="en-US" sz="1600"/>
              <a:t>    </a:t>
            </a:r>
            <a:r>
              <a:rPr lang="en-US" altLang="en-US" sz="1600" u="sng"/>
              <a:t>(min/unit)	</a:t>
            </a:r>
            <a:r>
              <a:rPr lang="en-US" altLang="en-US" sz="1600"/>
              <a:t>  </a:t>
            </a:r>
            <a:r>
              <a:rPr lang="en-US" altLang="en-US" sz="1600" u="sng"/>
              <a:t>Time Load</a:t>
            </a:r>
          </a:p>
        </p:txBody>
      </p:sp>
      <p:sp>
        <p:nvSpPr>
          <p:cNvPr id="71684" name="Line 7">
            <a:extLst>
              <a:ext uri="{FF2B5EF4-FFF2-40B4-BE49-F238E27FC236}">
                <a16:creationId xmlns:a16="http://schemas.microsoft.com/office/drawing/2014/main" id="{3D8F345C-2446-AD44-8380-384327B18BEB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4038600"/>
            <a:ext cx="8493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4">
            <a:extLst>
              <a:ext uri="{FF2B5EF4-FFF2-40B4-BE49-F238E27FC236}">
                <a16:creationId xmlns:a16="http://schemas.microsoft.com/office/drawing/2014/main" id="{1DE4A5BC-29CF-CC48-8B1B-ED46F595D9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Remedies for Underloads</a:t>
            </a:r>
          </a:p>
        </p:txBody>
      </p:sp>
      <p:sp>
        <p:nvSpPr>
          <p:cNvPr id="73730" name="Rectangle 5">
            <a:extLst>
              <a:ext uri="{FF2B5EF4-FFF2-40B4-BE49-F238E27FC236}">
                <a16:creationId xmlns:a16="http://schemas.microsoft.com/office/drawing/2014/main" id="{1FBC2FE3-EC65-DA4C-ACD3-6A72D76BA6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133600"/>
            <a:ext cx="7824788" cy="4371975"/>
          </a:xfrm>
          <a:noFill/>
        </p:spPr>
        <p:txBody>
          <a:bodyPr lIns="90487" tIns="44450" rIns="90487" bIns="44450"/>
          <a:lstStyle/>
          <a:p>
            <a:pPr marL="342900" indent="-342900" defTabSz="914400">
              <a:buFontTx/>
              <a:buNone/>
            </a:pPr>
            <a:r>
              <a:rPr lang="en-US" altLang="en-US"/>
              <a:t>1. Acquire more work</a:t>
            </a:r>
          </a:p>
          <a:p>
            <a:pPr marL="342900" indent="-342900" defTabSz="914400">
              <a:lnSpc>
                <a:spcPct val="60000"/>
              </a:lnSpc>
              <a:buFontTx/>
              <a:buNone/>
            </a:pPr>
            <a:endParaRPr lang="en-US" altLang="en-US"/>
          </a:p>
          <a:p>
            <a:pPr marL="342900" indent="-342900" defTabSz="914400">
              <a:buFontTx/>
              <a:buNone/>
            </a:pPr>
            <a:r>
              <a:rPr lang="en-US" altLang="en-US"/>
              <a:t>2. Pull work ahead that is scheduled for   	later time periods</a:t>
            </a:r>
          </a:p>
          <a:p>
            <a:pPr marL="342900" indent="-342900" defTabSz="914400">
              <a:lnSpc>
                <a:spcPct val="60000"/>
              </a:lnSpc>
              <a:buFontTx/>
              <a:buNone/>
            </a:pPr>
            <a:endParaRPr lang="en-US" altLang="en-US"/>
          </a:p>
          <a:p>
            <a:pPr marL="342900" indent="-342900" defTabSz="914400">
              <a:buFontTx/>
              <a:buNone/>
            </a:pPr>
            <a:r>
              <a:rPr lang="en-US" altLang="en-US"/>
              <a:t>3. Reduce normal capacity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4">
            <a:extLst>
              <a:ext uri="{FF2B5EF4-FFF2-40B4-BE49-F238E27FC236}">
                <a16:creationId xmlns:a16="http://schemas.microsoft.com/office/drawing/2014/main" id="{223679A8-2566-8C44-992C-322AEC8238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Remedies for Overloads</a:t>
            </a:r>
          </a:p>
        </p:txBody>
      </p:sp>
      <p:sp>
        <p:nvSpPr>
          <p:cNvPr id="75778" name="Rectangle 5">
            <a:extLst>
              <a:ext uri="{FF2B5EF4-FFF2-40B4-BE49-F238E27FC236}">
                <a16:creationId xmlns:a16="http://schemas.microsoft.com/office/drawing/2014/main" id="{C2D7D127-A4E6-E74C-BADE-6649F2384C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4700" y="2114550"/>
            <a:ext cx="8750300" cy="4591050"/>
          </a:xfrm>
          <a:noFill/>
        </p:spPr>
        <p:txBody>
          <a:bodyPr lIns="90487" tIns="44450" rIns="90487" bIns="44450"/>
          <a:lstStyle/>
          <a:p>
            <a:pPr marL="342900" indent="-342900" defTabSz="914400">
              <a:buFontTx/>
              <a:buNone/>
            </a:pPr>
            <a:r>
              <a:rPr lang="en-US" altLang="en-US" sz="2400"/>
              <a:t>1.   Eliminate unnecessary requirements</a:t>
            </a:r>
          </a:p>
          <a:p>
            <a:pPr marL="342900" indent="-342900" defTabSz="914400">
              <a:buFontTx/>
              <a:buNone/>
            </a:pPr>
            <a:r>
              <a:rPr lang="en-US" altLang="en-US" sz="2400"/>
              <a:t>2.   Reroute jobs to alternative machines or work 	centers</a:t>
            </a:r>
          </a:p>
          <a:p>
            <a:pPr marL="342900" indent="-342900" defTabSz="914400">
              <a:buFontTx/>
              <a:buNone/>
            </a:pPr>
            <a:r>
              <a:rPr lang="en-US" altLang="en-US" sz="2400"/>
              <a:t>3.   Split lots between two or more machines</a:t>
            </a:r>
          </a:p>
          <a:p>
            <a:pPr marL="342900" indent="-342900" defTabSz="914400">
              <a:buFontTx/>
              <a:buNone/>
            </a:pPr>
            <a:r>
              <a:rPr lang="en-US" altLang="en-US" sz="2400"/>
              <a:t>4.   Increase normal capacity</a:t>
            </a:r>
          </a:p>
          <a:p>
            <a:pPr marL="342900" indent="-342900" defTabSz="914400">
              <a:buFontTx/>
              <a:buNone/>
            </a:pPr>
            <a:r>
              <a:rPr lang="en-US" altLang="en-US" sz="2400"/>
              <a:t>5.   Subcontract</a:t>
            </a:r>
          </a:p>
          <a:p>
            <a:pPr marL="342900" indent="-342900" defTabSz="914400">
              <a:buFontTx/>
              <a:buNone/>
            </a:pPr>
            <a:r>
              <a:rPr lang="en-US" altLang="en-US" sz="2400"/>
              <a:t>6.   Increase the efficiency of the operation</a:t>
            </a:r>
          </a:p>
          <a:p>
            <a:pPr marL="342900" indent="-342900" defTabSz="914400">
              <a:buFontTx/>
              <a:buNone/>
            </a:pPr>
            <a:r>
              <a:rPr lang="en-US" altLang="en-US" sz="2400"/>
              <a:t>7.   Push work back to later time periods</a:t>
            </a:r>
          </a:p>
          <a:p>
            <a:pPr marL="342900" indent="-342900" defTabSz="914400">
              <a:buFontTx/>
              <a:buNone/>
            </a:pPr>
            <a:r>
              <a:rPr lang="en-US" altLang="en-US" sz="2400"/>
              <a:t>8.   Revise master schedule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4">
            <a:extLst>
              <a:ext uri="{FF2B5EF4-FFF2-40B4-BE49-F238E27FC236}">
                <a16:creationId xmlns:a16="http://schemas.microsoft.com/office/drawing/2014/main" id="{8BFE6378-65E1-C64C-94B7-CA5E441AD2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Splitting Orders</a:t>
            </a:r>
          </a:p>
        </p:txBody>
      </p:sp>
      <p:sp>
        <p:nvSpPr>
          <p:cNvPr id="77826" name="Rectangle 5">
            <a:extLst>
              <a:ext uri="{FF2B5EF4-FFF2-40B4-BE49-F238E27FC236}">
                <a16:creationId xmlns:a16="http://schemas.microsoft.com/office/drawing/2014/main" id="{D17D61A1-61AA-E141-A37D-6024277498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89050" y="2095500"/>
            <a:ext cx="6864350" cy="4533900"/>
          </a:xfrm>
          <a:noFill/>
        </p:spPr>
        <p:txBody>
          <a:bodyPr lIns="90487" tIns="44450" rIns="90487" bIns="44450"/>
          <a:lstStyle/>
          <a:p>
            <a:pPr marL="342900" indent="-342900" defTabSz="914400">
              <a:buFontTx/>
              <a:buNone/>
              <a:tabLst>
                <a:tab pos="2686050" algn="ctr"/>
                <a:tab pos="4686300" algn="ctr"/>
              </a:tabLst>
            </a:pPr>
            <a:r>
              <a:rPr lang="en-US" altLang="en-US" sz="2400"/>
              <a:t>Lathes overloaded, shift work to milling</a:t>
            </a:r>
          </a:p>
          <a:p>
            <a:pPr marL="342900" indent="-342900" defTabSz="914400">
              <a:buFontTx/>
              <a:buNone/>
              <a:tabLst>
                <a:tab pos="2686050" algn="ctr"/>
                <a:tab pos="4686300" algn="ctr"/>
              </a:tabLst>
            </a:pPr>
            <a:r>
              <a:rPr lang="en-US" altLang="en-US" sz="2400" u="sng"/>
              <a:t>Machine	Setup time	Run time</a:t>
            </a:r>
          </a:p>
          <a:p>
            <a:pPr marL="342900" indent="-342900" defTabSz="914400">
              <a:buFontTx/>
              <a:buNone/>
              <a:tabLst>
                <a:tab pos="2686050" algn="ctr"/>
                <a:tab pos="4686300" algn="ctr"/>
              </a:tabLst>
            </a:pPr>
            <a:r>
              <a:rPr lang="en-US" altLang="en-US" sz="2400"/>
              <a:t>Lathe 	30 min	5 min</a:t>
            </a:r>
          </a:p>
          <a:p>
            <a:pPr marL="342900" indent="-342900" defTabSz="914400">
              <a:buFontTx/>
              <a:buNone/>
              <a:tabLst>
                <a:tab pos="2686050" algn="ctr"/>
                <a:tab pos="4686300" algn="ctr"/>
              </a:tabLst>
            </a:pPr>
            <a:r>
              <a:rPr lang="en-US" altLang="en-US" sz="2400"/>
              <a:t>Mill 	45 min	10 min</a:t>
            </a:r>
          </a:p>
          <a:p>
            <a:pPr marL="342900" indent="-342900" defTabSz="914400">
              <a:buFontTx/>
              <a:buNone/>
              <a:tabLst>
                <a:tab pos="2686050" algn="ctr"/>
                <a:tab pos="4686300" algn="ctr"/>
              </a:tabLst>
            </a:pPr>
            <a:endParaRPr lang="en-US" altLang="en-US" sz="1200"/>
          </a:p>
          <a:p>
            <a:pPr marL="342900" indent="-342900" defTabSz="914400">
              <a:buFontTx/>
              <a:buNone/>
              <a:tabLst>
                <a:tab pos="2686050" algn="ctr"/>
                <a:tab pos="4686300" algn="ctr"/>
              </a:tabLst>
            </a:pPr>
            <a:r>
              <a:rPr lang="en-US" altLang="en-US" sz="2400"/>
              <a:t>Three options for producing parts</a:t>
            </a:r>
          </a:p>
          <a:p>
            <a:pPr marL="342900" indent="-342900" defTabSz="914400">
              <a:buFontTx/>
              <a:buNone/>
              <a:tabLst>
                <a:tab pos="2686050" algn="ctr"/>
                <a:tab pos="4686300" algn="ctr"/>
              </a:tabLst>
            </a:pPr>
            <a:r>
              <a:rPr lang="en-US" altLang="en-US" sz="2400"/>
              <a:t>	1. Produce 100 units on lathe</a:t>
            </a:r>
          </a:p>
          <a:p>
            <a:pPr marL="342900" indent="-342900" defTabSz="914400">
              <a:buFontTx/>
              <a:buNone/>
              <a:tabLst>
                <a:tab pos="2686050" algn="ctr"/>
                <a:tab pos="4686300" algn="ctr"/>
              </a:tabLst>
            </a:pPr>
            <a:r>
              <a:rPr lang="en-US" altLang="en-US" sz="2400"/>
              <a:t>	2. Split 50:50 between lathe &amp; mill</a:t>
            </a:r>
          </a:p>
          <a:p>
            <a:pPr marL="342900" indent="-342900" defTabSz="914400">
              <a:buFontTx/>
              <a:buNone/>
              <a:tabLst>
                <a:tab pos="2686050" algn="ctr"/>
                <a:tab pos="4686300" algn="ctr"/>
              </a:tabLst>
            </a:pPr>
            <a:r>
              <a:rPr lang="en-US" altLang="en-US" sz="2400"/>
              <a:t>	3. Optimal split between lathe &amp; mill</a:t>
            </a: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4">
            <a:extLst>
              <a:ext uri="{FF2B5EF4-FFF2-40B4-BE49-F238E27FC236}">
                <a16:creationId xmlns:a16="http://schemas.microsoft.com/office/drawing/2014/main" id="{D1E6E454-C5C1-EE44-A381-570EAB5C41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Options 1 And 2</a:t>
            </a:r>
          </a:p>
        </p:txBody>
      </p:sp>
      <p:sp>
        <p:nvSpPr>
          <p:cNvPr id="79874" name="Rectangle 5">
            <a:extLst>
              <a:ext uri="{FF2B5EF4-FFF2-40B4-BE49-F238E27FC236}">
                <a16:creationId xmlns:a16="http://schemas.microsoft.com/office/drawing/2014/main" id="{D07A8DFA-9FCD-314C-B7BD-15E217568E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1962150"/>
            <a:ext cx="8997950" cy="4591050"/>
          </a:xfrm>
          <a:noFill/>
        </p:spPr>
        <p:txBody>
          <a:bodyPr lIns="90487" tIns="44450" rIns="90487" bIns="44450"/>
          <a:lstStyle/>
          <a:p>
            <a:pPr marL="342900" indent="-342900" defTabSz="914400">
              <a:buFontTx/>
              <a:buNone/>
            </a:pPr>
            <a:r>
              <a:rPr lang="en-US" altLang="en-US"/>
              <a:t>1. Produce 100 units on lathe</a:t>
            </a:r>
          </a:p>
          <a:p>
            <a:pPr marL="971550" lvl="1" indent="-285750" defTabSz="914400"/>
            <a:r>
              <a:rPr lang="en-US" altLang="en-US"/>
              <a:t>	30 + 5(100) = 530 min</a:t>
            </a:r>
          </a:p>
          <a:p>
            <a:pPr marL="971550" lvl="1" indent="-285750" defTabSz="914400"/>
            <a:endParaRPr lang="en-US" altLang="en-US"/>
          </a:p>
          <a:p>
            <a:pPr marL="342900" indent="-342900" defTabSz="914400">
              <a:buFontTx/>
              <a:buNone/>
            </a:pPr>
            <a:r>
              <a:rPr lang="en-US" altLang="en-US"/>
              <a:t>2. Split 50:50 between lathe &amp; mill</a:t>
            </a:r>
          </a:p>
          <a:p>
            <a:pPr marL="971550" lvl="1" indent="-285750" defTabSz="914400"/>
            <a:r>
              <a:rPr lang="en-US" altLang="en-US"/>
              <a:t>	30 + 5(50) = 280 min on lathe</a:t>
            </a:r>
          </a:p>
          <a:p>
            <a:pPr marL="971550" lvl="1" indent="-285750" defTabSz="914400"/>
            <a:r>
              <a:rPr lang="en-US" altLang="en-US"/>
              <a:t>	45 + 10(50) = 545 min on mill </a:t>
            </a:r>
          </a:p>
          <a:p>
            <a:pPr marL="342900" indent="-342900" defTabSz="914400">
              <a:buFontTx/>
              <a:buNone/>
            </a:pPr>
            <a:r>
              <a:rPr lang="en-US" altLang="en-US"/>
              <a:t>	Job completion time = 545 minutes</a:t>
            </a: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4">
            <a:extLst>
              <a:ext uri="{FF2B5EF4-FFF2-40B4-BE49-F238E27FC236}">
                <a16:creationId xmlns:a16="http://schemas.microsoft.com/office/drawing/2014/main" id="{C569D30C-927E-E445-AF98-8F6567A8CE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30200" y="457200"/>
            <a:ext cx="9163050" cy="1143000"/>
          </a:xfrm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Option 3</a:t>
            </a:r>
          </a:p>
        </p:txBody>
      </p:sp>
      <p:sp>
        <p:nvSpPr>
          <p:cNvPr id="81922" name="Rectangle 5">
            <a:extLst>
              <a:ext uri="{FF2B5EF4-FFF2-40B4-BE49-F238E27FC236}">
                <a16:creationId xmlns:a16="http://schemas.microsoft.com/office/drawing/2014/main" id="{AD97F816-4302-2641-81A8-6ECF241F33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2950" y="2057400"/>
            <a:ext cx="9163050" cy="4495800"/>
          </a:xfrm>
          <a:noFill/>
        </p:spPr>
        <p:txBody>
          <a:bodyPr lIns="90487" tIns="44450" rIns="90487" bIns="44450"/>
          <a:lstStyle/>
          <a:p>
            <a:pPr marL="342900" indent="-342900" defTabSz="914400">
              <a:buFontTx/>
              <a:buNone/>
            </a:pPr>
            <a:r>
              <a:rPr lang="en-US" altLang="en-US" sz="2800"/>
              <a:t>3. Optimal split: x on lathe, 100-x on mill</a:t>
            </a:r>
          </a:p>
          <a:p>
            <a:pPr marL="971550" lvl="1" indent="-285750" defTabSz="914400"/>
            <a:r>
              <a:rPr lang="en-US" altLang="en-US" sz="2400"/>
              <a:t>	30 + 5x = 45 + 10(100-x)</a:t>
            </a:r>
          </a:p>
          <a:p>
            <a:pPr marL="971550" lvl="1" indent="-285750" defTabSz="914400"/>
            <a:r>
              <a:rPr lang="en-US" altLang="en-US" sz="2400"/>
              <a:t>	5x = 15 + 1000 - 10x</a:t>
            </a:r>
          </a:p>
          <a:p>
            <a:pPr marL="971550" lvl="1" indent="-285750" defTabSz="914400"/>
            <a:r>
              <a:rPr lang="en-US" altLang="en-US" sz="2400"/>
              <a:t>	15x = 1015</a:t>
            </a:r>
          </a:p>
          <a:p>
            <a:pPr marL="342900" indent="-342900" defTabSz="914400">
              <a:buFontTx/>
              <a:buNone/>
            </a:pPr>
            <a:r>
              <a:rPr lang="en-US" altLang="en-US" sz="2400"/>
              <a:t>	x = 67.66 or 68 units on lathe,(100-x) = 32 units on mill</a:t>
            </a:r>
          </a:p>
          <a:p>
            <a:pPr marL="971550" lvl="1" indent="-285750" defTabSz="914400"/>
            <a:r>
              <a:rPr lang="en-US" altLang="en-US" sz="2400"/>
              <a:t>	30 + 5(68) = 370 min on lathe</a:t>
            </a:r>
          </a:p>
          <a:p>
            <a:pPr marL="971550" lvl="1" indent="-285750" defTabSz="914400"/>
            <a:r>
              <a:rPr lang="en-US" altLang="en-US" sz="2400"/>
              <a:t>	45 + 10(32) = 365 min on mill</a:t>
            </a:r>
          </a:p>
          <a:p>
            <a:pPr marL="971550" lvl="1" indent="-285750" defTabSz="914400">
              <a:lnSpc>
                <a:spcPct val="50000"/>
              </a:lnSpc>
            </a:pPr>
            <a:endParaRPr lang="en-US" altLang="en-US" sz="2400"/>
          </a:p>
          <a:p>
            <a:pPr marL="342900" indent="-342900" defTabSz="914400">
              <a:buFontTx/>
              <a:buNone/>
            </a:pPr>
            <a:r>
              <a:rPr lang="en-US" altLang="en-US" sz="2400"/>
              <a:t>	Job completion time = 370 minutes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1" name="Group 21">
            <a:extLst>
              <a:ext uri="{FF2B5EF4-FFF2-40B4-BE49-F238E27FC236}">
                <a16:creationId xmlns:a16="http://schemas.microsoft.com/office/drawing/2014/main" id="{C3B9C835-90FE-9F4E-BE10-4A69E6B898B1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10261" name="Line 22">
              <a:extLst>
                <a:ext uri="{FF2B5EF4-FFF2-40B4-BE49-F238E27FC236}">
                  <a16:creationId xmlns:a16="http://schemas.microsoft.com/office/drawing/2014/main" id="{1E355944-383F-3E4B-8C3D-84A4F95E5A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2" name="Line 23">
              <a:extLst>
                <a:ext uri="{FF2B5EF4-FFF2-40B4-BE49-F238E27FC236}">
                  <a16:creationId xmlns:a16="http://schemas.microsoft.com/office/drawing/2014/main" id="{C3099782-7071-1E44-A6E1-7504385B86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3" name="Line 24">
              <a:extLst>
                <a:ext uri="{FF2B5EF4-FFF2-40B4-BE49-F238E27FC236}">
                  <a16:creationId xmlns:a16="http://schemas.microsoft.com/office/drawing/2014/main" id="{1239EE18-8DB7-8E41-B66A-B63DC5FE22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4" name="Line 25">
              <a:extLst>
                <a:ext uri="{FF2B5EF4-FFF2-40B4-BE49-F238E27FC236}">
                  <a16:creationId xmlns:a16="http://schemas.microsoft.com/office/drawing/2014/main" id="{D9CB96EB-4BF0-4F42-BF6E-A7C841B221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5" name="Line 26">
              <a:extLst>
                <a:ext uri="{FF2B5EF4-FFF2-40B4-BE49-F238E27FC236}">
                  <a16:creationId xmlns:a16="http://schemas.microsoft.com/office/drawing/2014/main" id="{73D9BC40-DF81-2940-A4E6-4D44EAFDF7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2" name="Rectangle 2">
            <a:extLst>
              <a:ext uri="{FF2B5EF4-FFF2-40B4-BE49-F238E27FC236}">
                <a16:creationId xmlns:a16="http://schemas.microsoft.com/office/drawing/2014/main" id="{0635707F-4F4A-6A4D-BB89-094224D1FE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7" rIns="92075" bIns="46037"/>
          <a:lstStyle/>
          <a:p>
            <a:pPr defTabSz="914400"/>
            <a:r>
              <a:rPr lang="en-US" altLang="en-US">
                <a:solidFill>
                  <a:schemeClr val="tx1"/>
                </a:solidFill>
              </a:rPr>
              <a:t>MRP Inputs &amp; Outputs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1DC46F4B-B0D6-5F48-997B-49A08E113F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8663" y="1730375"/>
            <a:ext cx="3451225" cy="366713"/>
          </a:xfrm>
          <a:prstGeom prst="rect">
            <a:avLst/>
          </a:prstGeom>
          <a:solidFill>
            <a:srgbClr val="3399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 algn="ctr"/>
            <a:r>
              <a:rPr lang="en-US" altLang="en-US" sz="1800"/>
              <a:t>Master Production Schedule</a:t>
            </a:r>
          </a:p>
        </p:txBody>
      </p:sp>
      <p:grpSp>
        <p:nvGrpSpPr>
          <p:cNvPr id="10244" name="Group 4">
            <a:extLst>
              <a:ext uri="{FF2B5EF4-FFF2-40B4-BE49-F238E27FC236}">
                <a16:creationId xmlns:a16="http://schemas.microsoft.com/office/drawing/2014/main" id="{A5287587-C2D4-EB43-A664-42F3CF4FC6AC}"/>
              </a:ext>
            </a:extLst>
          </p:cNvPr>
          <p:cNvGrpSpPr>
            <a:grpSpLocks/>
          </p:cNvGrpSpPr>
          <p:nvPr/>
        </p:nvGrpSpPr>
        <p:grpSpPr bwMode="auto">
          <a:xfrm>
            <a:off x="3797300" y="2590800"/>
            <a:ext cx="2393950" cy="1447800"/>
            <a:chOff x="2208" y="1632"/>
            <a:chExt cx="1392" cy="912"/>
          </a:xfrm>
        </p:grpSpPr>
        <p:sp>
          <p:nvSpPr>
            <p:cNvPr id="10259" name="Rectangle 5">
              <a:extLst>
                <a:ext uri="{FF2B5EF4-FFF2-40B4-BE49-F238E27FC236}">
                  <a16:creationId xmlns:a16="http://schemas.microsoft.com/office/drawing/2014/main" id="{8882A0A6-6BDB-3C4D-BBB1-4B91039988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1632"/>
              <a:ext cx="1392" cy="912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260" name="Rectangle 6">
              <a:extLst>
                <a:ext uri="{FF2B5EF4-FFF2-40B4-BE49-F238E27FC236}">
                  <a16:creationId xmlns:a16="http://schemas.microsoft.com/office/drawing/2014/main" id="{AB913162-3235-8F4D-A6F4-FB53D535E9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7" y="1800"/>
              <a:ext cx="1114" cy="577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7" rIns="92075" bIns="46037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 algn="ctr"/>
              <a:r>
                <a:rPr lang="en-US" altLang="en-US" sz="1800"/>
                <a:t>Material</a:t>
              </a:r>
            </a:p>
            <a:p>
              <a:pPr algn="ctr"/>
              <a:r>
                <a:rPr lang="en-US" altLang="en-US" sz="1800"/>
                <a:t>Requirements</a:t>
              </a:r>
            </a:p>
            <a:p>
              <a:pPr algn="ctr"/>
              <a:r>
                <a:rPr lang="en-US" altLang="en-US" sz="1800"/>
                <a:t>Planning</a:t>
              </a:r>
            </a:p>
          </p:txBody>
        </p:sp>
      </p:grpSp>
      <p:grpSp>
        <p:nvGrpSpPr>
          <p:cNvPr id="10245" name="Group 7">
            <a:extLst>
              <a:ext uri="{FF2B5EF4-FFF2-40B4-BE49-F238E27FC236}">
                <a16:creationId xmlns:a16="http://schemas.microsoft.com/office/drawing/2014/main" id="{449A6518-0FD0-624E-AB16-3366D993A1CC}"/>
              </a:ext>
            </a:extLst>
          </p:cNvPr>
          <p:cNvGrpSpPr>
            <a:grpSpLocks/>
          </p:cNvGrpSpPr>
          <p:nvPr/>
        </p:nvGrpSpPr>
        <p:grpSpPr bwMode="auto">
          <a:xfrm>
            <a:off x="2063750" y="4954588"/>
            <a:ext cx="5862638" cy="381000"/>
            <a:chOff x="1200" y="3121"/>
            <a:chExt cx="3409" cy="240"/>
          </a:xfrm>
        </p:grpSpPr>
        <p:sp>
          <p:nvSpPr>
            <p:cNvPr id="10257" name="Freeform 8">
              <a:extLst>
                <a:ext uri="{FF2B5EF4-FFF2-40B4-BE49-F238E27FC236}">
                  <a16:creationId xmlns:a16="http://schemas.microsoft.com/office/drawing/2014/main" id="{A7D22AFE-DA85-DB48-AE2D-239E1E46469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3216"/>
              <a:ext cx="3409" cy="145"/>
            </a:xfrm>
            <a:custGeom>
              <a:avLst/>
              <a:gdLst>
                <a:gd name="T0" fmla="*/ 0 w 3409"/>
                <a:gd name="T1" fmla="*/ 144 h 145"/>
                <a:gd name="T2" fmla="*/ 0 w 3409"/>
                <a:gd name="T3" fmla="*/ 0 h 145"/>
                <a:gd name="T4" fmla="*/ 3408 w 3409"/>
                <a:gd name="T5" fmla="*/ 0 h 145"/>
                <a:gd name="T6" fmla="*/ 3408 w 3409"/>
                <a:gd name="T7" fmla="*/ 144 h 14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409" h="145">
                  <a:moveTo>
                    <a:pt x="0" y="144"/>
                  </a:moveTo>
                  <a:lnTo>
                    <a:pt x="0" y="0"/>
                  </a:lnTo>
                  <a:lnTo>
                    <a:pt x="3408" y="0"/>
                  </a:lnTo>
                  <a:lnTo>
                    <a:pt x="3408" y="144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stealth" w="med" len="lg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8" name="Line 9">
              <a:extLst>
                <a:ext uri="{FF2B5EF4-FFF2-40B4-BE49-F238E27FC236}">
                  <a16:creationId xmlns:a16="http://schemas.microsoft.com/office/drawing/2014/main" id="{D6BC4B28-434A-1344-B4B2-9746701FE3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0" y="3121"/>
              <a:ext cx="0" cy="2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6" name="Line 10">
            <a:extLst>
              <a:ext uri="{FF2B5EF4-FFF2-40B4-BE49-F238E27FC236}">
                <a16:creationId xmlns:a16="http://schemas.microsoft.com/office/drawing/2014/main" id="{C6FF63E8-C191-1A41-BD9B-A214CD702780}"/>
              </a:ext>
            </a:extLst>
          </p:cNvPr>
          <p:cNvSpPr>
            <a:spLocks noChangeShapeType="1"/>
          </p:cNvSpPr>
          <p:nvPr/>
        </p:nvSpPr>
        <p:spPr bwMode="auto">
          <a:xfrm>
            <a:off x="4994275" y="2211388"/>
            <a:ext cx="0" cy="303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Line 11">
            <a:extLst>
              <a:ext uri="{FF2B5EF4-FFF2-40B4-BE49-F238E27FC236}">
                <a16:creationId xmlns:a16="http://schemas.microsoft.com/office/drawing/2014/main" id="{38020245-4E95-3548-9F65-43112E7CD880}"/>
              </a:ext>
            </a:extLst>
          </p:cNvPr>
          <p:cNvSpPr>
            <a:spLocks noChangeShapeType="1"/>
          </p:cNvSpPr>
          <p:nvPr/>
        </p:nvSpPr>
        <p:spPr bwMode="auto">
          <a:xfrm>
            <a:off x="4994275" y="4116388"/>
            <a:ext cx="0" cy="303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Rectangle 12">
            <a:extLst>
              <a:ext uri="{FF2B5EF4-FFF2-40B4-BE49-F238E27FC236}">
                <a16:creationId xmlns:a16="http://schemas.microsoft.com/office/drawing/2014/main" id="{3F4F505D-4529-2D49-BA8D-42FEBD794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481513"/>
            <a:ext cx="3724275" cy="36671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 algn="ctr"/>
            <a:r>
              <a:rPr lang="en-US" altLang="en-US" sz="1800"/>
              <a:t>Planned Order Releases</a:t>
            </a:r>
          </a:p>
        </p:txBody>
      </p:sp>
      <p:sp>
        <p:nvSpPr>
          <p:cNvPr id="10249" name="Rectangle 13">
            <a:extLst>
              <a:ext uri="{FF2B5EF4-FFF2-40B4-BE49-F238E27FC236}">
                <a16:creationId xmlns:a16="http://schemas.microsoft.com/office/drawing/2014/main" id="{9DC626D1-D7EF-F449-B8A7-5DE51EA42E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1100" y="5386388"/>
            <a:ext cx="1708150" cy="36671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 algn="ctr"/>
            <a:r>
              <a:rPr lang="en-US" altLang="en-US" sz="1800"/>
              <a:t>Work Orders</a:t>
            </a:r>
          </a:p>
        </p:txBody>
      </p:sp>
      <p:sp>
        <p:nvSpPr>
          <p:cNvPr id="10250" name="Rectangle 14">
            <a:extLst>
              <a:ext uri="{FF2B5EF4-FFF2-40B4-BE49-F238E27FC236}">
                <a16:creationId xmlns:a16="http://schemas.microsoft.com/office/drawing/2014/main" id="{3A4659F3-F7B3-9C47-B209-9C1BBD401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0325" y="5386388"/>
            <a:ext cx="2155825" cy="36671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 algn="ctr"/>
            <a:r>
              <a:rPr lang="en-US" altLang="en-US" sz="1800"/>
              <a:t>Purchase Orders</a:t>
            </a:r>
          </a:p>
        </p:txBody>
      </p:sp>
      <p:sp>
        <p:nvSpPr>
          <p:cNvPr id="10251" name="Rectangle 15">
            <a:extLst>
              <a:ext uri="{FF2B5EF4-FFF2-40B4-BE49-F238E27FC236}">
                <a16:creationId xmlns:a16="http://schemas.microsoft.com/office/drawing/2014/main" id="{38B4DD15-C9E6-534E-88E4-D3405EB5C1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4475" y="5386388"/>
            <a:ext cx="2732088" cy="36671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 algn="ctr"/>
            <a:r>
              <a:rPr lang="en-US" altLang="en-US" sz="1800"/>
              <a:t>Rescheduling Notices</a:t>
            </a:r>
          </a:p>
        </p:txBody>
      </p:sp>
      <p:grpSp>
        <p:nvGrpSpPr>
          <p:cNvPr id="10252" name="Group 16">
            <a:extLst>
              <a:ext uri="{FF2B5EF4-FFF2-40B4-BE49-F238E27FC236}">
                <a16:creationId xmlns:a16="http://schemas.microsoft.com/office/drawing/2014/main" id="{7174445D-15D1-E740-9FBF-22D0B8716A43}"/>
              </a:ext>
            </a:extLst>
          </p:cNvPr>
          <p:cNvGrpSpPr>
            <a:grpSpLocks/>
          </p:cNvGrpSpPr>
          <p:nvPr/>
        </p:nvGrpSpPr>
        <p:grpSpPr bwMode="auto">
          <a:xfrm>
            <a:off x="1938338" y="2978150"/>
            <a:ext cx="5919787" cy="915988"/>
            <a:chOff x="1128" y="1876"/>
            <a:chExt cx="3441" cy="577"/>
          </a:xfrm>
        </p:grpSpPr>
        <p:sp>
          <p:nvSpPr>
            <p:cNvPr id="10253" name="Rectangle 17">
              <a:extLst>
                <a:ext uri="{FF2B5EF4-FFF2-40B4-BE49-F238E27FC236}">
                  <a16:creationId xmlns:a16="http://schemas.microsoft.com/office/drawing/2014/main" id="{67D913CB-9CA2-5743-A16B-ACDEA43409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8" y="1876"/>
              <a:ext cx="627" cy="577"/>
            </a:xfrm>
            <a:prstGeom prst="rect">
              <a:avLst/>
            </a:prstGeom>
            <a:solidFill>
              <a:srgbClr val="3399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 algn="ctr"/>
              <a:r>
                <a:rPr lang="en-US" altLang="en-US" sz="1800"/>
                <a:t>Product</a:t>
              </a:r>
            </a:p>
            <a:p>
              <a:pPr algn="ctr"/>
              <a:r>
                <a:rPr lang="en-US" altLang="en-US" sz="1800"/>
                <a:t>Structure </a:t>
              </a:r>
            </a:p>
            <a:p>
              <a:pPr algn="ctr"/>
              <a:r>
                <a:rPr lang="en-US" altLang="en-US" sz="1800"/>
                <a:t>File</a:t>
              </a:r>
            </a:p>
          </p:txBody>
        </p:sp>
        <p:sp>
          <p:nvSpPr>
            <p:cNvPr id="10254" name="Rectangle 18">
              <a:extLst>
                <a:ext uri="{FF2B5EF4-FFF2-40B4-BE49-F238E27FC236}">
                  <a16:creationId xmlns:a16="http://schemas.microsoft.com/office/drawing/2014/main" id="{A26717E4-F449-A840-8525-ED026D843B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5" y="1876"/>
              <a:ext cx="624" cy="577"/>
            </a:xfrm>
            <a:prstGeom prst="rect">
              <a:avLst/>
            </a:prstGeom>
            <a:solidFill>
              <a:srgbClr val="3399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 algn="ctr"/>
              <a:r>
                <a:rPr lang="en-US" altLang="en-US" sz="1800"/>
                <a:t>Inventory</a:t>
              </a:r>
            </a:p>
            <a:p>
              <a:pPr algn="ctr"/>
              <a:r>
                <a:rPr lang="en-US" altLang="en-US" sz="1800"/>
                <a:t>Master </a:t>
              </a:r>
            </a:p>
            <a:p>
              <a:pPr algn="ctr"/>
              <a:r>
                <a:rPr lang="en-US" altLang="en-US" sz="1800"/>
                <a:t>File</a:t>
              </a:r>
            </a:p>
          </p:txBody>
        </p:sp>
        <p:sp>
          <p:nvSpPr>
            <p:cNvPr id="10255" name="Line 19">
              <a:extLst>
                <a:ext uri="{FF2B5EF4-FFF2-40B4-BE49-F238E27FC236}">
                  <a16:creationId xmlns:a16="http://schemas.microsoft.com/office/drawing/2014/main" id="{3CBFFE29-8766-3241-8E4C-21BE9C9E67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55" y="2164"/>
              <a:ext cx="2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6" name="Line 20">
              <a:extLst>
                <a:ext uri="{FF2B5EF4-FFF2-40B4-BE49-F238E27FC236}">
                  <a16:creationId xmlns:a16="http://schemas.microsoft.com/office/drawing/2014/main" id="{AE958EE5-D0FE-C549-BC51-9F9B0AD308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89" y="2164"/>
              <a:ext cx="2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969" name="Group 18">
            <a:extLst>
              <a:ext uri="{FF2B5EF4-FFF2-40B4-BE49-F238E27FC236}">
                <a16:creationId xmlns:a16="http://schemas.microsoft.com/office/drawing/2014/main" id="{CBB9AA54-38C1-CC42-ADB7-F3961D4878FD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83986" name="Line 19">
              <a:extLst>
                <a:ext uri="{FF2B5EF4-FFF2-40B4-BE49-F238E27FC236}">
                  <a16:creationId xmlns:a16="http://schemas.microsoft.com/office/drawing/2014/main" id="{3881DFC7-2B7B-A34C-879C-DB2B95B7A0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7" name="Line 20">
              <a:extLst>
                <a:ext uri="{FF2B5EF4-FFF2-40B4-BE49-F238E27FC236}">
                  <a16:creationId xmlns:a16="http://schemas.microsoft.com/office/drawing/2014/main" id="{3AB03752-E4E8-864E-A328-195B89B877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8" name="Line 21">
              <a:extLst>
                <a:ext uri="{FF2B5EF4-FFF2-40B4-BE49-F238E27FC236}">
                  <a16:creationId xmlns:a16="http://schemas.microsoft.com/office/drawing/2014/main" id="{91330D33-A977-5843-A644-AE4C96199F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9" name="Line 22">
              <a:extLst>
                <a:ext uri="{FF2B5EF4-FFF2-40B4-BE49-F238E27FC236}">
                  <a16:creationId xmlns:a16="http://schemas.microsoft.com/office/drawing/2014/main" id="{38E3048C-39EB-5743-B5B0-674A9D2436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90" name="Line 23">
              <a:extLst>
                <a:ext uri="{FF2B5EF4-FFF2-40B4-BE49-F238E27FC236}">
                  <a16:creationId xmlns:a16="http://schemas.microsoft.com/office/drawing/2014/main" id="{DD0FA180-DD95-EF4A-821B-225E55B20B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3970" name="Rectangle 2">
            <a:extLst>
              <a:ext uri="{FF2B5EF4-FFF2-40B4-BE49-F238E27FC236}">
                <a16:creationId xmlns:a16="http://schemas.microsoft.com/office/drawing/2014/main" id="{88DF9B0B-9B85-FD4B-9DF3-60FA03176F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7" rIns="92075" bIns="46037"/>
          <a:lstStyle/>
          <a:p>
            <a:pPr defTabSz="914400"/>
            <a:r>
              <a:rPr lang="en-US" altLang="en-US"/>
              <a:t>Capacity Requirements Planning</a:t>
            </a:r>
          </a:p>
        </p:txBody>
      </p:sp>
      <p:grpSp>
        <p:nvGrpSpPr>
          <p:cNvPr id="83971" name="Group 17">
            <a:extLst>
              <a:ext uri="{FF2B5EF4-FFF2-40B4-BE49-F238E27FC236}">
                <a16:creationId xmlns:a16="http://schemas.microsoft.com/office/drawing/2014/main" id="{D1103709-7571-C849-9DEC-715743AF2955}"/>
              </a:ext>
            </a:extLst>
          </p:cNvPr>
          <p:cNvGrpSpPr>
            <a:grpSpLocks/>
          </p:cNvGrpSpPr>
          <p:nvPr/>
        </p:nvGrpSpPr>
        <p:grpSpPr bwMode="auto">
          <a:xfrm>
            <a:off x="1290638" y="1830388"/>
            <a:ext cx="7091362" cy="3960812"/>
            <a:chOff x="573" y="1009"/>
            <a:chExt cx="4938" cy="3032"/>
          </a:xfrm>
        </p:grpSpPr>
        <p:sp>
          <p:nvSpPr>
            <p:cNvPr id="83972" name="Rectangle 3">
              <a:extLst>
                <a:ext uri="{FF2B5EF4-FFF2-40B4-BE49-F238E27FC236}">
                  <a16:creationId xmlns:a16="http://schemas.microsoft.com/office/drawing/2014/main" id="{3D0BD904-7C90-0947-B2F4-B7CD5B11A3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3" y="2209"/>
              <a:ext cx="1038" cy="574"/>
            </a:xfrm>
            <a:prstGeom prst="rect">
              <a:avLst/>
            </a:prstGeom>
            <a:solidFill>
              <a:srgbClr val="FFECE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3973" name="Rectangle 4">
              <a:extLst>
                <a:ext uri="{FF2B5EF4-FFF2-40B4-BE49-F238E27FC236}">
                  <a16:creationId xmlns:a16="http://schemas.microsoft.com/office/drawing/2014/main" id="{B006FD72-EE6E-9940-9A09-EB650B9961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3" y="2209"/>
              <a:ext cx="1038" cy="574"/>
            </a:xfrm>
            <a:prstGeom prst="rect">
              <a:avLst/>
            </a:prstGeom>
            <a:solidFill>
              <a:srgbClr val="FFECE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3974" name="Rectangle 5">
              <a:extLst>
                <a:ext uri="{FF2B5EF4-FFF2-40B4-BE49-F238E27FC236}">
                  <a16:creationId xmlns:a16="http://schemas.microsoft.com/office/drawing/2014/main" id="{6E70F141-2090-5642-9010-9DF943AE53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7" y="1009"/>
              <a:ext cx="1610" cy="574"/>
            </a:xfrm>
            <a:prstGeom prst="rect">
              <a:avLst/>
            </a:prstGeom>
            <a:solidFill>
              <a:srgbClr val="FFECE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3975" name="Rectangle 6">
              <a:extLst>
                <a:ext uri="{FF2B5EF4-FFF2-40B4-BE49-F238E27FC236}">
                  <a16:creationId xmlns:a16="http://schemas.microsoft.com/office/drawing/2014/main" id="{1E743148-5795-A648-9A73-2AAB378DCA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7" y="2017"/>
              <a:ext cx="1662" cy="95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3976" name="Rectangle 7">
              <a:extLst>
                <a:ext uri="{FF2B5EF4-FFF2-40B4-BE49-F238E27FC236}">
                  <a16:creationId xmlns:a16="http://schemas.microsoft.com/office/drawing/2014/main" id="{F06AD40D-9EE7-F843-95F5-601F2C86B4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5" y="3361"/>
              <a:ext cx="1766" cy="622"/>
            </a:xfrm>
            <a:prstGeom prst="rect">
              <a:avLst/>
            </a:prstGeom>
            <a:solidFill>
              <a:srgbClr val="99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3977" name="Rectangle 8">
              <a:extLst>
                <a:ext uri="{FF2B5EF4-FFF2-40B4-BE49-F238E27FC236}">
                  <a16:creationId xmlns:a16="http://schemas.microsoft.com/office/drawing/2014/main" id="{A4B9073E-511E-1A49-AC6F-3810AA7899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1" y="1104"/>
              <a:ext cx="1302" cy="5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7" rIns="92075" bIns="46037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MRP planned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order releases</a:t>
              </a:r>
            </a:p>
          </p:txBody>
        </p:sp>
        <p:sp>
          <p:nvSpPr>
            <p:cNvPr id="83978" name="Rectangle 9">
              <a:extLst>
                <a:ext uri="{FF2B5EF4-FFF2-40B4-BE49-F238E27FC236}">
                  <a16:creationId xmlns:a16="http://schemas.microsoft.com/office/drawing/2014/main" id="{3F085D32-CE7E-2640-8928-2843079962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6" y="2337"/>
              <a:ext cx="738" cy="5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Routing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file</a:t>
              </a:r>
            </a:p>
          </p:txBody>
        </p:sp>
        <p:sp>
          <p:nvSpPr>
            <p:cNvPr id="83979" name="Rectangle 10">
              <a:extLst>
                <a:ext uri="{FF2B5EF4-FFF2-40B4-BE49-F238E27FC236}">
                  <a16:creationId xmlns:a16="http://schemas.microsoft.com/office/drawing/2014/main" id="{56769940-D709-BF48-80A2-700F722321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9" y="2112"/>
              <a:ext cx="1341" cy="771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7" rIns="92075" bIns="46037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Capacity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requirements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planning</a:t>
              </a:r>
            </a:p>
          </p:txBody>
        </p:sp>
        <p:sp>
          <p:nvSpPr>
            <p:cNvPr id="83980" name="Rectangle 11">
              <a:extLst>
                <a:ext uri="{FF2B5EF4-FFF2-40B4-BE49-F238E27FC236}">
                  <a16:creationId xmlns:a16="http://schemas.microsoft.com/office/drawing/2014/main" id="{9D280776-5997-6C40-885A-0371D3FB32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5" y="2193"/>
              <a:ext cx="629" cy="7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Open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orders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file</a:t>
              </a:r>
            </a:p>
          </p:txBody>
        </p:sp>
        <p:sp>
          <p:nvSpPr>
            <p:cNvPr id="83981" name="Line 12">
              <a:extLst>
                <a:ext uri="{FF2B5EF4-FFF2-40B4-BE49-F238E27FC236}">
                  <a16:creationId xmlns:a16="http://schemas.microsoft.com/office/drawing/2014/main" id="{3BB9BFC3-2D45-4344-88C3-57CF5ED0FC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61" y="2544"/>
              <a:ext cx="623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2" name="Line 13">
              <a:extLst>
                <a:ext uri="{FF2B5EF4-FFF2-40B4-BE49-F238E27FC236}">
                  <a16:creationId xmlns:a16="http://schemas.microsoft.com/office/drawing/2014/main" id="{E77840CB-C4FB-5F43-B3C1-DD9AF48BF0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64" y="1585"/>
              <a:ext cx="0" cy="383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3" name="Line 14">
              <a:extLst>
                <a:ext uri="{FF2B5EF4-FFF2-40B4-BE49-F238E27FC236}">
                  <a16:creationId xmlns:a16="http://schemas.microsoft.com/office/drawing/2014/main" id="{9A6F9FAB-2CCB-5C40-AA6C-5BC27ED886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53" y="2496"/>
              <a:ext cx="467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4" name="Line 15">
              <a:extLst>
                <a:ext uri="{FF2B5EF4-FFF2-40B4-BE49-F238E27FC236}">
                  <a16:creationId xmlns:a16="http://schemas.microsoft.com/office/drawing/2014/main" id="{655144E2-AE5D-1C4C-A346-56E2837CFE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16" y="2929"/>
              <a:ext cx="0" cy="431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5" name="Rectangle 16">
              <a:extLst>
                <a:ext uri="{FF2B5EF4-FFF2-40B4-BE49-F238E27FC236}">
                  <a16:creationId xmlns:a16="http://schemas.microsoft.com/office/drawing/2014/main" id="{187502BE-D449-C84F-8E13-235E383446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3504"/>
              <a:ext cx="1769" cy="5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Load profile for</a:t>
              </a:r>
            </a:p>
            <a:p>
              <a:pPr algn="ctr"/>
              <a:r>
                <a:rPr lang="en-US" altLang="en-US" sz="2000">
                  <a:latin typeface="Arial" panose="020B0604020202020204" pitchFamily="34" charset="0"/>
                </a:rPr>
                <a:t>each machine center</a:t>
              </a:r>
            </a:p>
          </p:txBody>
        </p:sp>
      </p:grp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>
            <a:extLst>
              <a:ext uri="{FF2B5EF4-FFF2-40B4-BE49-F238E27FC236}">
                <a16:creationId xmlns:a16="http://schemas.microsoft.com/office/drawing/2014/main" id="{7EE52E15-2C5D-5D49-87D0-0FCA814979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7" rIns="92075" bIns="46037"/>
          <a:lstStyle/>
          <a:p>
            <a:pPr defTabSz="914400"/>
            <a:r>
              <a:rPr lang="en-US" altLang="en-US"/>
              <a:t>Capacity Terms</a:t>
            </a:r>
          </a:p>
        </p:txBody>
      </p:sp>
      <p:sp>
        <p:nvSpPr>
          <p:cNvPr id="86018" name="Rectangle 3">
            <a:extLst>
              <a:ext uri="{FF2B5EF4-FFF2-40B4-BE49-F238E27FC236}">
                <a16:creationId xmlns:a16="http://schemas.microsoft.com/office/drawing/2014/main" id="{E5F27F96-CC85-5646-B0CC-BC3E743291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7550" y="2057400"/>
            <a:ext cx="8197850" cy="4114800"/>
          </a:xfrm>
          <a:noFill/>
        </p:spPr>
        <p:txBody>
          <a:bodyPr lIns="92075" tIns="46037" rIns="92075" bIns="46037"/>
          <a:lstStyle/>
          <a:p>
            <a:pPr marL="342900" indent="-342900" defTabSz="914400"/>
            <a:r>
              <a:rPr lang="en-US" altLang="en-US" sz="2800"/>
              <a:t>Load profile - </a:t>
            </a:r>
            <a:r>
              <a:rPr lang="en-US" altLang="en-US" sz="2000">
                <a:solidFill>
                  <a:schemeClr val="tx2"/>
                </a:solidFill>
              </a:rPr>
              <a:t>compares released and planned orders with work center capacity </a:t>
            </a:r>
          </a:p>
          <a:p>
            <a:pPr marL="342900" indent="-342900" defTabSz="914400"/>
            <a:r>
              <a:rPr lang="en-US" altLang="en-US" sz="2800"/>
              <a:t>Capacity - </a:t>
            </a:r>
            <a:r>
              <a:rPr lang="en-US" altLang="en-US" sz="2000">
                <a:solidFill>
                  <a:schemeClr val="tx2"/>
                </a:solidFill>
              </a:rPr>
              <a:t>productive capability; includes utilization and efficiency</a:t>
            </a:r>
          </a:p>
          <a:p>
            <a:pPr marL="342900" indent="-342900" defTabSz="914400"/>
            <a:r>
              <a:rPr lang="en-US" altLang="en-US" sz="2800"/>
              <a:t>Utilization - </a:t>
            </a:r>
            <a:r>
              <a:rPr lang="en-US" altLang="en-US" sz="2000">
                <a:solidFill>
                  <a:schemeClr val="tx2"/>
                </a:solidFill>
              </a:rPr>
              <a:t>% of available working time spent working</a:t>
            </a:r>
          </a:p>
          <a:p>
            <a:pPr marL="342900" indent="-342900" defTabSz="914400"/>
            <a:r>
              <a:rPr lang="en-US" altLang="en-US" sz="2800"/>
              <a:t>Efficiency - </a:t>
            </a:r>
            <a:r>
              <a:rPr lang="en-US" altLang="en-US" sz="2000">
                <a:solidFill>
                  <a:schemeClr val="tx2"/>
                </a:solidFill>
              </a:rPr>
              <a:t>performance compared to a standard</a:t>
            </a:r>
          </a:p>
          <a:p>
            <a:pPr marL="342900" indent="-342900" defTabSz="914400">
              <a:lnSpc>
                <a:spcPct val="20000"/>
              </a:lnSpc>
              <a:buFontTx/>
              <a:buNone/>
            </a:pPr>
            <a:endParaRPr lang="en-US" altLang="en-US" sz="2800"/>
          </a:p>
          <a:p>
            <a:pPr marL="342900" indent="-342900" defTabSz="914400">
              <a:lnSpc>
                <a:spcPct val="60000"/>
              </a:lnSpc>
            </a:pPr>
            <a:r>
              <a:rPr lang="en-US" altLang="en-US" sz="2800"/>
              <a:t>Load - </a:t>
            </a:r>
            <a:r>
              <a:rPr lang="en-US" altLang="en-US" sz="2000">
                <a:solidFill>
                  <a:schemeClr val="tx2"/>
                </a:solidFill>
              </a:rPr>
              <a:t>the standard hours of work assigned to a facility</a:t>
            </a:r>
            <a:endParaRPr lang="en-US" altLang="en-US" sz="2000"/>
          </a:p>
          <a:p>
            <a:pPr marL="342900" indent="-342900" defTabSz="914400"/>
            <a:r>
              <a:rPr lang="en-US" altLang="en-US" sz="2800"/>
              <a:t>Load percent - </a:t>
            </a:r>
            <a:r>
              <a:rPr lang="en-US" altLang="en-US" sz="2000">
                <a:solidFill>
                  <a:schemeClr val="tx2"/>
                </a:solidFill>
              </a:rPr>
              <a:t>the ratio of load to capacity</a:t>
            </a:r>
            <a:endParaRPr lang="en-US" altLang="en-US" sz="240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065" name="Group 22">
            <a:extLst>
              <a:ext uri="{FF2B5EF4-FFF2-40B4-BE49-F238E27FC236}">
                <a16:creationId xmlns:a16="http://schemas.microsoft.com/office/drawing/2014/main" id="{3A0967C2-156A-0943-9BC1-D130A6137A59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88084" name="Line 23">
              <a:extLst>
                <a:ext uri="{FF2B5EF4-FFF2-40B4-BE49-F238E27FC236}">
                  <a16:creationId xmlns:a16="http://schemas.microsoft.com/office/drawing/2014/main" id="{D55F1B04-15DE-2346-B81C-BA0B74DDEC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85" name="Line 24">
              <a:extLst>
                <a:ext uri="{FF2B5EF4-FFF2-40B4-BE49-F238E27FC236}">
                  <a16:creationId xmlns:a16="http://schemas.microsoft.com/office/drawing/2014/main" id="{95F316A3-9EAC-8248-AF45-A007962FFB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86" name="Line 25">
              <a:extLst>
                <a:ext uri="{FF2B5EF4-FFF2-40B4-BE49-F238E27FC236}">
                  <a16:creationId xmlns:a16="http://schemas.microsoft.com/office/drawing/2014/main" id="{73145481-8B96-A84F-8A5A-98309260D2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87" name="Line 26">
              <a:extLst>
                <a:ext uri="{FF2B5EF4-FFF2-40B4-BE49-F238E27FC236}">
                  <a16:creationId xmlns:a16="http://schemas.microsoft.com/office/drawing/2014/main" id="{18163F5D-4574-E247-BDE7-6CCED0246A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88" name="Line 27">
              <a:extLst>
                <a:ext uri="{FF2B5EF4-FFF2-40B4-BE49-F238E27FC236}">
                  <a16:creationId xmlns:a16="http://schemas.microsoft.com/office/drawing/2014/main" id="{3E1B49F2-2C5B-4940-ADA1-2DEEE3121F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8066" name="Rectangle 4">
            <a:extLst>
              <a:ext uri="{FF2B5EF4-FFF2-40B4-BE49-F238E27FC236}">
                <a16:creationId xmlns:a16="http://schemas.microsoft.com/office/drawing/2014/main" id="{F219C042-7CD4-0741-B232-081575CCBF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>
                <a:solidFill>
                  <a:schemeClr val="tx1"/>
                </a:solidFill>
              </a:rPr>
              <a:t>The Alpha Beta Company</a:t>
            </a:r>
          </a:p>
        </p:txBody>
      </p:sp>
      <p:sp>
        <p:nvSpPr>
          <p:cNvPr id="88067" name="Rectangle 5">
            <a:extLst>
              <a:ext uri="{FF2B5EF4-FFF2-40B4-BE49-F238E27FC236}">
                <a16:creationId xmlns:a16="http://schemas.microsoft.com/office/drawing/2014/main" id="{E95A79FC-A2D8-FA4A-BD68-45A6CEA1A1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95400"/>
            <a:ext cx="982345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342900" indent="-342900"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08585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42875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177165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2288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6860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1432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6004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3200">
                <a:latin typeface="Arial" panose="020B0604020202020204" pitchFamily="34" charset="0"/>
              </a:rPr>
              <a:t>  	</a:t>
            </a:r>
          </a:p>
        </p:txBody>
      </p:sp>
      <p:sp>
        <p:nvSpPr>
          <p:cNvPr id="88068" name="Rectangle 6">
            <a:extLst>
              <a:ext uri="{FF2B5EF4-FFF2-40B4-BE49-F238E27FC236}">
                <a16:creationId xmlns:a16="http://schemas.microsoft.com/office/drawing/2014/main" id="{FAA89514-89F9-1341-B779-C4CCEAC24C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0100" y="2711450"/>
            <a:ext cx="812800" cy="6731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sp>
        <p:nvSpPr>
          <p:cNvPr id="88069" name="Rectangle 7">
            <a:extLst>
              <a:ext uri="{FF2B5EF4-FFF2-40B4-BE49-F238E27FC236}">
                <a16:creationId xmlns:a16="http://schemas.microsoft.com/office/drawing/2014/main" id="{7474614B-29FB-B44E-86FA-776D0C1734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9950" y="2711450"/>
            <a:ext cx="812800" cy="6731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sp>
        <p:nvSpPr>
          <p:cNvPr id="88070" name="Rectangle 8">
            <a:extLst>
              <a:ext uri="{FF2B5EF4-FFF2-40B4-BE49-F238E27FC236}">
                <a16:creationId xmlns:a16="http://schemas.microsoft.com/office/drawing/2014/main" id="{F4BA1FF0-5559-4943-88B0-4957D908DD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3450" y="2711450"/>
            <a:ext cx="812800" cy="6731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sp>
        <p:nvSpPr>
          <p:cNvPr id="88071" name="Rectangle 9">
            <a:extLst>
              <a:ext uri="{FF2B5EF4-FFF2-40B4-BE49-F238E27FC236}">
                <a16:creationId xmlns:a16="http://schemas.microsoft.com/office/drawing/2014/main" id="{5F6D6481-845A-AB4A-854A-5ECFB9DF3D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9950" y="1644650"/>
            <a:ext cx="812800" cy="6731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sp>
        <p:nvSpPr>
          <p:cNvPr id="88072" name="Rectangle 10">
            <a:extLst>
              <a:ext uri="{FF2B5EF4-FFF2-40B4-BE49-F238E27FC236}">
                <a16:creationId xmlns:a16="http://schemas.microsoft.com/office/drawing/2014/main" id="{C7189E23-24AC-A04F-8CF4-8D35A45145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0500" y="1568450"/>
            <a:ext cx="812800" cy="6731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sp>
        <p:nvSpPr>
          <p:cNvPr id="88073" name="Line 11">
            <a:extLst>
              <a:ext uri="{FF2B5EF4-FFF2-40B4-BE49-F238E27FC236}">
                <a16:creationId xmlns:a16="http://schemas.microsoft.com/office/drawing/2014/main" id="{FEBB1166-B406-AF4A-9358-7B76D7289334}"/>
              </a:ext>
            </a:extLst>
          </p:cNvPr>
          <p:cNvSpPr>
            <a:spLocks noChangeShapeType="1"/>
          </p:cNvSpPr>
          <p:nvPr/>
        </p:nvSpPr>
        <p:spPr bwMode="auto">
          <a:xfrm>
            <a:off x="2484438" y="2476500"/>
            <a:ext cx="13890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74" name="Line 12">
            <a:extLst>
              <a:ext uri="{FF2B5EF4-FFF2-40B4-BE49-F238E27FC236}">
                <a16:creationId xmlns:a16="http://schemas.microsoft.com/office/drawing/2014/main" id="{19CCB5F5-E35E-8340-8075-A285BDF8B6F2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6350" y="2332038"/>
            <a:ext cx="0" cy="3571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75" name="Line 13">
            <a:extLst>
              <a:ext uri="{FF2B5EF4-FFF2-40B4-BE49-F238E27FC236}">
                <a16:creationId xmlns:a16="http://schemas.microsoft.com/office/drawing/2014/main" id="{1F9D4F84-FFFE-A24D-91D8-8E2576D6D40E}"/>
              </a:ext>
            </a:extLst>
          </p:cNvPr>
          <p:cNvSpPr>
            <a:spLocks noChangeShapeType="1"/>
          </p:cNvSpPr>
          <p:nvPr/>
        </p:nvSpPr>
        <p:spPr bwMode="auto">
          <a:xfrm>
            <a:off x="3136900" y="2255838"/>
            <a:ext cx="0" cy="214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76" name="Line 14">
            <a:extLst>
              <a:ext uri="{FF2B5EF4-FFF2-40B4-BE49-F238E27FC236}">
                <a16:creationId xmlns:a16="http://schemas.microsoft.com/office/drawing/2014/main" id="{424231F0-E2DD-4D4C-A52C-13064979068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79850" y="2484438"/>
            <a:ext cx="0" cy="214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77" name="Line 15">
            <a:extLst>
              <a:ext uri="{FF2B5EF4-FFF2-40B4-BE49-F238E27FC236}">
                <a16:creationId xmlns:a16="http://schemas.microsoft.com/office/drawing/2014/main" id="{FD1AE979-143C-D343-9325-E445C0B2134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76500" y="2484438"/>
            <a:ext cx="0" cy="214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78" name="Rectangle 16">
            <a:extLst>
              <a:ext uri="{FF2B5EF4-FFF2-40B4-BE49-F238E27FC236}">
                <a16:creationId xmlns:a16="http://schemas.microsoft.com/office/drawing/2014/main" id="{B5DA6777-5E2B-C840-8F70-5D2CD31D87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063" y="3678238"/>
            <a:ext cx="9242425" cy="251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marL="342900">
              <a:tabLst>
                <a:tab pos="1428750" algn="ctr"/>
                <a:tab pos="3543300" algn="ctr"/>
                <a:tab pos="5600700" algn="ctr"/>
                <a:tab pos="7143750" algn="ct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tabLst>
                <a:tab pos="1428750" algn="ctr"/>
                <a:tab pos="3543300" algn="ctr"/>
                <a:tab pos="5600700" algn="ctr"/>
                <a:tab pos="7143750" algn="ct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tabLst>
                <a:tab pos="1428750" algn="ctr"/>
                <a:tab pos="3543300" algn="ctr"/>
                <a:tab pos="5600700" algn="ctr"/>
                <a:tab pos="7143750" algn="ct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tabLst>
                <a:tab pos="1428750" algn="ctr"/>
                <a:tab pos="3543300" algn="ctr"/>
                <a:tab pos="5600700" algn="ctr"/>
                <a:tab pos="7143750" algn="ct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tabLst>
                <a:tab pos="1428750" algn="ctr"/>
                <a:tab pos="3543300" algn="ctr"/>
                <a:tab pos="5600700" algn="ctr"/>
                <a:tab pos="7143750" algn="ct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ctr"/>
                <a:tab pos="3543300" algn="ctr"/>
                <a:tab pos="5600700" algn="ctr"/>
                <a:tab pos="7143750" algn="ct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ctr"/>
                <a:tab pos="3543300" algn="ctr"/>
                <a:tab pos="5600700" algn="ctr"/>
                <a:tab pos="7143750" algn="ct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ctr"/>
                <a:tab pos="3543300" algn="ctr"/>
                <a:tab pos="5600700" algn="ctr"/>
                <a:tab pos="7143750" algn="ct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ctr"/>
                <a:tab pos="3543300" algn="ctr"/>
                <a:tab pos="5600700" algn="ctr"/>
                <a:tab pos="7143750" algn="ctr"/>
              </a:tabLs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u="sng">
                <a:latin typeface="Arial" panose="020B0604020202020204" pitchFamily="34" charset="0"/>
              </a:rPr>
              <a:t>Item</a:t>
            </a:r>
            <a:r>
              <a:rPr lang="en-US" altLang="en-US">
                <a:latin typeface="Arial" panose="020B0604020202020204" pitchFamily="34" charset="0"/>
              </a:rPr>
              <a:t>	</a:t>
            </a:r>
            <a:r>
              <a:rPr lang="en-US" altLang="en-US" sz="1800" u="sng">
                <a:latin typeface="Arial" panose="020B0604020202020204" pitchFamily="34" charset="0"/>
              </a:rPr>
              <a:t>On Hand	Scheduled Receipts	  Lot Size	MPS</a:t>
            </a:r>
            <a:endParaRPr lang="en-US" altLang="en-US" sz="180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1800">
                <a:latin typeface="Arial" panose="020B0604020202020204" pitchFamily="34" charset="0"/>
              </a:rPr>
              <a:t>A 	  10	0	1	100, period 8</a:t>
            </a:r>
          </a:p>
          <a:p>
            <a:pPr>
              <a:spcBef>
                <a:spcPct val="50000"/>
              </a:spcBef>
            </a:pPr>
            <a:r>
              <a:rPr lang="en-US" altLang="en-US" sz="1800">
                <a:latin typeface="Arial" panose="020B0604020202020204" pitchFamily="34" charset="0"/>
              </a:rPr>
              <a:t>B 	      5  	0	1	200, period 6</a:t>
            </a:r>
          </a:p>
          <a:p>
            <a:pPr>
              <a:spcBef>
                <a:spcPct val="50000"/>
              </a:spcBef>
            </a:pPr>
            <a:r>
              <a:rPr lang="en-US" altLang="en-US" sz="1800">
                <a:latin typeface="Arial" panose="020B0604020202020204" pitchFamily="34" charset="0"/>
              </a:rPr>
              <a:t>C 	140	0	150	- - -</a:t>
            </a:r>
          </a:p>
          <a:p>
            <a:pPr>
              <a:spcBef>
                <a:spcPct val="50000"/>
              </a:spcBef>
            </a:pPr>
            <a:r>
              <a:rPr lang="en-US" altLang="en-US" sz="1800">
                <a:latin typeface="Arial" panose="020B0604020202020204" pitchFamily="34" charset="0"/>
              </a:rPr>
              <a:t>D	200	250, period 2	250	- - -</a:t>
            </a:r>
          </a:p>
          <a:p>
            <a:pPr>
              <a:spcBef>
                <a:spcPct val="50000"/>
              </a:spcBef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88079" name="Rectangle 17">
            <a:extLst>
              <a:ext uri="{FF2B5EF4-FFF2-40B4-BE49-F238E27FC236}">
                <a16:creationId xmlns:a16="http://schemas.microsoft.com/office/drawing/2014/main" id="{D77BA359-711F-3049-8531-A2A79304B6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2100" y="1617663"/>
            <a:ext cx="70802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 algn="ctr"/>
            <a:r>
              <a:rPr lang="en-US" altLang="en-US" sz="1800">
                <a:latin typeface="Arial" panose="020B0604020202020204" pitchFamily="34" charset="0"/>
              </a:rPr>
              <a:t>A</a:t>
            </a:r>
          </a:p>
          <a:p>
            <a:pPr algn="ctr"/>
            <a:r>
              <a:rPr lang="en-US" altLang="en-US" sz="1800">
                <a:latin typeface="Arial" panose="020B0604020202020204" pitchFamily="34" charset="0"/>
              </a:rPr>
              <a:t>LT=3</a:t>
            </a:r>
          </a:p>
        </p:txBody>
      </p:sp>
      <p:sp>
        <p:nvSpPr>
          <p:cNvPr id="88080" name="Rectangle 18">
            <a:extLst>
              <a:ext uri="{FF2B5EF4-FFF2-40B4-BE49-F238E27FC236}">
                <a16:creationId xmlns:a16="http://schemas.microsoft.com/office/drawing/2014/main" id="{AAE2B425-139C-9544-A3EF-708FF8F388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9150" y="2760663"/>
            <a:ext cx="70802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 algn="ctr"/>
            <a:r>
              <a:rPr lang="en-US" altLang="en-US" sz="1800">
                <a:latin typeface="Arial" panose="020B0604020202020204" pitchFamily="34" charset="0"/>
              </a:rPr>
              <a:t>C (3)</a:t>
            </a:r>
          </a:p>
          <a:p>
            <a:pPr algn="ctr"/>
            <a:r>
              <a:rPr lang="en-US" altLang="en-US" sz="1800">
                <a:latin typeface="Arial" panose="020B0604020202020204" pitchFamily="34" charset="0"/>
              </a:rPr>
              <a:t>LT=4</a:t>
            </a:r>
          </a:p>
        </p:txBody>
      </p:sp>
      <p:sp>
        <p:nvSpPr>
          <p:cNvPr id="88081" name="Rectangle 19">
            <a:extLst>
              <a:ext uri="{FF2B5EF4-FFF2-40B4-BE49-F238E27FC236}">
                <a16:creationId xmlns:a16="http://schemas.microsoft.com/office/drawing/2014/main" id="{803BCA99-A8CD-EE41-BB9A-92A3335209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2760663"/>
            <a:ext cx="70802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 algn="ctr"/>
            <a:r>
              <a:rPr lang="en-US" altLang="en-US" sz="1800">
                <a:latin typeface="Arial" panose="020B0604020202020204" pitchFamily="34" charset="0"/>
              </a:rPr>
              <a:t>D (2)</a:t>
            </a:r>
          </a:p>
          <a:p>
            <a:pPr algn="ctr"/>
            <a:r>
              <a:rPr lang="en-US" altLang="en-US" sz="1800">
                <a:latin typeface="Arial" panose="020B0604020202020204" pitchFamily="34" charset="0"/>
              </a:rPr>
              <a:t>LT=2</a:t>
            </a:r>
          </a:p>
        </p:txBody>
      </p:sp>
      <p:sp>
        <p:nvSpPr>
          <p:cNvPr id="88082" name="Rectangle 20">
            <a:extLst>
              <a:ext uri="{FF2B5EF4-FFF2-40B4-BE49-F238E27FC236}">
                <a16:creationId xmlns:a16="http://schemas.microsoft.com/office/drawing/2014/main" id="{7316EF30-9985-7C45-AFEB-D27FA104A6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7413" y="2760663"/>
            <a:ext cx="70802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 algn="ctr"/>
            <a:r>
              <a:rPr lang="en-US" altLang="en-US" sz="1800">
                <a:latin typeface="Arial" panose="020B0604020202020204" pitchFamily="34" charset="0"/>
              </a:rPr>
              <a:t>D (3)</a:t>
            </a:r>
          </a:p>
          <a:p>
            <a:pPr algn="ctr"/>
            <a:r>
              <a:rPr lang="en-US" altLang="en-US" sz="1800">
                <a:latin typeface="Arial" panose="020B0604020202020204" pitchFamily="34" charset="0"/>
              </a:rPr>
              <a:t>LT=2</a:t>
            </a:r>
          </a:p>
        </p:txBody>
      </p:sp>
      <p:sp>
        <p:nvSpPr>
          <p:cNvPr id="88083" name="Rectangle 21">
            <a:extLst>
              <a:ext uri="{FF2B5EF4-FFF2-40B4-BE49-F238E27FC236}">
                <a16:creationId xmlns:a16="http://schemas.microsoft.com/office/drawing/2014/main" id="{F241C4E5-9B35-7647-8349-813F1250D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7413" y="1693863"/>
            <a:ext cx="70802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 algn="ctr"/>
            <a:r>
              <a:rPr lang="en-US" altLang="en-US" sz="1800">
                <a:latin typeface="Arial" panose="020B0604020202020204" pitchFamily="34" charset="0"/>
              </a:rPr>
              <a:t>B</a:t>
            </a:r>
          </a:p>
          <a:p>
            <a:pPr algn="ctr"/>
            <a:r>
              <a:rPr lang="en-US" altLang="en-US" sz="1800">
                <a:latin typeface="Arial" panose="020B0604020202020204" pitchFamily="34" charset="0"/>
              </a:rPr>
              <a:t>LT=2</a:t>
            </a: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113" name="Group 7">
            <a:extLst>
              <a:ext uri="{FF2B5EF4-FFF2-40B4-BE49-F238E27FC236}">
                <a16:creationId xmlns:a16="http://schemas.microsoft.com/office/drawing/2014/main" id="{1CBAB872-A606-114D-8817-6CD71C6E653E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90117" name="Line 8">
              <a:extLst>
                <a:ext uri="{FF2B5EF4-FFF2-40B4-BE49-F238E27FC236}">
                  <a16:creationId xmlns:a16="http://schemas.microsoft.com/office/drawing/2014/main" id="{4BDC81C3-FF02-2C42-A64E-40A5FE3072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18" name="Line 9">
              <a:extLst>
                <a:ext uri="{FF2B5EF4-FFF2-40B4-BE49-F238E27FC236}">
                  <a16:creationId xmlns:a16="http://schemas.microsoft.com/office/drawing/2014/main" id="{E1315486-8F73-8540-AF52-91EC7A507A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19" name="Line 10">
              <a:extLst>
                <a:ext uri="{FF2B5EF4-FFF2-40B4-BE49-F238E27FC236}">
                  <a16:creationId xmlns:a16="http://schemas.microsoft.com/office/drawing/2014/main" id="{DD0652B1-E2C0-8F41-A6EB-EC875AA56A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20" name="Line 11">
              <a:extLst>
                <a:ext uri="{FF2B5EF4-FFF2-40B4-BE49-F238E27FC236}">
                  <a16:creationId xmlns:a16="http://schemas.microsoft.com/office/drawing/2014/main" id="{9BBC6E0E-B832-1E41-9C7A-7A831E5C1B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21" name="Line 12">
              <a:extLst>
                <a:ext uri="{FF2B5EF4-FFF2-40B4-BE49-F238E27FC236}">
                  <a16:creationId xmlns:a16="http://schemas.microsoft.com/office/drawing/2014/main" id="{82450721-2137-2746-9BE8-98FB383272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0114" name="Rectangle 4">
            <a:extLst>
              <a:ext uri="{FF2B5EF4-FFF2-40B4-BE49-F238E27FC236}">
                <a16:creationId xmlns:a16="http://schemas.microsoft.com/office/drawing/2014/main" id="{81CCECE6-89E9-9946-A1E3-B121B8A507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MRP Matrices For A &amp; B</a:t>
            </a:r>
          </a:p>
        </p:txBody>
      </p:sp>
      <p:graphicFrame>
        <p:nvGraphicFramePr>
          <p:cNvPr id="90115" name="Object 5">
            <a:hlinkClick r:id="" action="ppaction://ole?verb=0"/>
            <a:extLst>
              <a:ext uri="{FF2B5EF4-FFF2-40B4-BE49-F238E27FC236}">
                <a16:creationId xmlns:a16="http://schemas.microsoft.com/office/drawing/2014/main" id="{E8A3D67F-8533-9F41-801D-2C102942ADA8}"/>
              </a:ext>
            </a:extLst>
          </p:cNvPr>
          <p:cNvGraphicFramePr>
            <a:graphicFrameLocks/>
          </p:cNvGraphicFramePr>
          <p:nvPr/>
        </p:nvGraphicFramePr>
        <p:xfrm>
          <a:off x="533400" y="1878013"/>
          <a:ext cx="8829675" cy="185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26" name="Worksheet" r:id="rId4" imgW="10223500" imgH="2146300" progId="Excel.Sheet.8">
                  <p:embed/>
                </p:oleObj>
              </mc:Choice>
              <mc:Fallback>
                <p:oleObj name="Worksheet" r:id="rId4" imgW="10223500" imgH="2146300" progId="Excel.Sheet.8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878013"/>
                        <a:ext cx="8829675" cy="1855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16" name="Object 6">
            <a:hlinkClick r:id="" action="ppaction://ole?verb=0"/>
            <a:extLst>
              <a:ext uri="{FF2B5EF4-FFF2-40B4-BE49-F238E27FC236}">
                <a16:creationId xmlns:a16="http://schemas.microsoft.com/office/drawing/2014/main" id="{CA1C789A-78CA-8E48-8339-2239D66B403C}"/>
              </a:ext>
            </a:extLst>
          </p:cNvPr>
          <p:cNvGraphicFramePr>
            <a:graphicFrameLocks/>
          </p:cNvGraphicFramePr>
          <p:nvPr/>
        </p:nvGraphicFramePr>
        <p:xfrm>
          <a:off x="487363" y="3849688"/>
          <a:ext cx="8885237" cy="186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27" name="Worksheet" r:id="rId6" imgW="10223500" imgH="2146300" progId="Excel.Sheet.8">
                  <p:embed/>
                </p:oleObj>
              </mc:Choice>
              <mc:Fallback>
                <p:oleObj name="Worksheet" r:id="rId6" imgW="10223500" imgH="2146300" progId="Excel.Sheet.8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363" y="3849688"/>
                        <a:ext cx="8885237" cy="1865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61" name="Group 8">
            <a:extLst>
              <a:ext uri="{FF2B5EF4-FFF2-40B4-BE49-F238E27FC236}">
                <a16:creationId xmlns:a16="http://schemas.microsoft.com/office/drawing/2014/main" id="{9C06DB02-CCE9-C847-8EAA-9332B374E42A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92165" name="Line 9">
              <a:extLst>
                <a:ext uri="{FF2B5EF4-FFF2-40B4-BE49-F238E27FC236}">
                  <a16:creationId xmlns:a16="http://schemas.microsoft.com/office/drawing/2014/main" id="{9A5512BA-7B7C-5245-A7B2-44802A5ED0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166" name="Line 10">
              <a:extLst>
                <a:ext uri="{FF2B5EF4-FFF2-40B4-BE49-F238E27FC236}">
                  <a16:creationId xmlns:a16="http://schemas.microsoft.com/office/drawing/2014/main" id="{07AD652B-8464-9644-A4FB-8887ED9631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167" name="Line 11">
              <a:extLst>
                <a:ext uri="{FF2B5EF4-FFF2-40B4-BE49-F238E27FC236}">
                  <a16:creationId xmlns:a16="http://schemas.microsoft.com/office/drawing/2014/main" id="{A303699C-E382-F748-89A3-0E99375A7E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168" name="Line 12">
              <a:extLst>
                <a:ext uri="{FF2B5EF4-FFF2-40B4-BE49-F238E27FC236}">
                  <a16:creationId xmlns:a16="http://schemas.microsoft.com/office/drawing/2014/main" id="{B88A5AE7-A90F-BF4B-B0BE-EDFC276A9F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169" name="Line 13">
              <a:extLst>
                <a:ext uri="{FF2B5EF4-FFF2-40B4-BE49-F238E27FC236}">
                  <a16:creationId xmlns:a16="http://schemas.microsoft.com/office/drawing/2014/main" id="{35D6A142-3E18-C542-B5C8-42A52F11E2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162" name="Rectangle 4">
            <a:extLst>
              <a:ext uri="{FF2B5EF4-FFF2-40B4-BE49-F238E27FC236}">
                <a16:creationId xmlns:a16="http://schemas.microsoft.com/office/drawing/2014/main" id="{DE6856BF-D09E-DA4C-97CD-0CDA6F6720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MRP Matrices For C &amp; D</a:t>
            </a:r>
          </a:p>
        </p:txBody>
      </p:sp>
      <p:graphicFrame>
        <p:nvGraphicFramePr>
          <p:cNvPr id="92163" name="Object 5">
            <a:hlinkClick r:id="" action="ppaction://ole?verb=0"/>
            <a:extLst>
              <a:ext uri="{FF2B5EF4-FFF2-40B4-BE49-F238E27FC236}">
                <a16:creationId xmlns:a16="http://schemas.microsoft.com/office/drawing/2014/main" id="{CA0DEC70-981F-7A42-A549-5DC99E9219D1}"/>
              </a:ext>
            </a:extLst>
          </p:cNvPr>
          <p:cNvGraphicFramePr>
            <a:graphicFrameLocks/>
          </p:cNvGraphicFramePr>
          <p:nvPr/>
        </p:nvGraphicFramePr>
        <p:xfrm>
          <a:off x="533400" y="1889125"/>
          <a:ext cx="8682038" cy="186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74" name="Worksheet" r:id="rId4" imgW="10223500" imgH="2184400" progId="Excel.Sheet.8">
                  <p:embed/>
                </p:oleObj>
              </mc:Choice>
              <mc:Fallback>
                <p:oleObj name="Worksheet" r:id="rId4" imgW="10223500" imgH="2184400" progId="Excel.Sheet.8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889125"/>
                        <a:ext cx="8682038" cy="186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64" name="Object 6">
            <a:hlinkClick r:id="" action="ppaction://ole?verb=0"/>
            <a:extLst>
              <a:ext uri="{FF2B5EF4-FFF2-40B4-BE49-F238E27FC236}">
                <a16:creationId xmlns:a16="http://schemas.microsoft.com/office/drawing/2014/main" id="{C23A25C5-5FC7-F54D-98B1-6497A9483F2B}"/>
              </a:ext>
            </a:extLst>
          </p:cNvPr>
          <p:cNvGraphicFramePr>
            <a:graphicFrameLocks/>
          </p:cNvGraphicFramePr>
          <p:nvPr/>
        </p:nvGraphicFramePr>
        <p:xfrm>
          <a:off x="536575" y="3886200"/>
          <a:ext cx="8683625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75" name="Worksheet" r:id="rId6" imgW="10223500" imgH="2146300" progId="Excel.Sheet.8">
                  <p:embed/>
                </p:oleObj>
              </mc:Choice>
              <mc:Fallback>
                <p:oleObj name="Worksheet" r:id="rId6" imgW="10223500" imgH="2146300" progId="Excel.Sheet.8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3886200"/>
                        <a:ext cx="8683625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4">
            <a:extLst>
              <a:ext uri="{FF2B5EF4-FFF2-40B4-BE49-F238E27FC236}">
                <a16:creationId xmlns:a16="http://schemas.microsoft.com/office/drawing/2014/main" id="{DD8CC2F2-3DE0-324E-9D2C-FC230DC823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Alpha Beta Planned Order Report</a:t>
            </a:r>
          </a:p>
        </p:txBody>
      </p:sp>
      <p:sp>
        <p:nvSpPr>
          <p:cNvPr id="94210" name="Rectangle 5">
            <a:extLst>
              <a:ext uri="{FF2B5EF4-FFF2-40B4-BE49-F238E27FC236}">
                <a16:creationId xmlns:a16="http://schemas.microsoft.com/office/drawing/2014/main" id="{9A31DB02-1B24-9E42-8B32-692497A424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752475" y="1981200"/>
            <a:ext cx="8524875" cy="4371975"/>
          </a:xfrm>
          <a:noFill/>
        </p:spPr>
        <p:txBody>
          <a:bodyPr lIns="90487" tIns="44450" rIns="90487" bIns="44450"/>
          <a:lstStyle/>
          <a:p>
            <a:pPr marL="342900" indent="-342900" defTabSz="914400">
              <a:buFontTx/>
              <a:buNone/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u="sng"/>
              <a:t>			Period	Item	Quantity</a:t>
            </a:r>
          </a:p>
          <a:p>
            <a:pPr marL="342900" indent="-342900" defTabSz="914400">
              <a:buFontTx/>
              <a:buNone/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/>
              <a:t>			1	C	   150</a:t>
            </a:r>
          </a:p>
          <a:p>
            <a:pPr marL="342900" indent="-342900" defTabSz="914400">
              <a:buFontTx/>
              <a:buNone/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/>
              <a:t>			2	D	   250</a:t>
            </a:r>
          </a:p>
          <a:p>
            <a:pPr marL="342900" indent="-342900" defTabSz="914400">
              <a:buFontTx/>
              <a:buNone/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/>
              <a:t>			3	D	   250</a:t>
            </a:r>
          </a:p>
          <a:p>
            <a:pPr marL="342900" indent="-342900" defTabSz="914400">
              <a:buFontTx/>
              <a:buNone/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/>
              <a:t>			4	B	   195</a:t>
            </a:r>
          </a:p>
          <a:p>
            <a:pPr marL="342900" indent="-342900" defTabSz="914400">
              <a:buFontTx/>
              <a:buNone/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/>
              <a:t>			5	A	     90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4">
            <a:extLst>
              <a:ext uri="{FF2B5EF4-FFF2-40B4-BE49-F238E27FC236}">
                <a16:creationId xmlns:a16="http://schemas.microsoft.com/office/drawing/2014/main" id="{04C6C4C9-2FE4-1440-95F9-B2A53EB822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MRP Inputs</a:t>
            </a:r>
          </a:p>
        </p:txBody>
      </p:sp>
      <p:sp>
        <p:nvSpPr>
          <p:cNvPr id="12290" name="Rectangle 5">
            <a:extLst>
              <a:ext uri="{FF2B5EF4-FFF2-40B4-BE49-F238E27FC236}">
                <a16:creationId xmlns:a16="http://schemas.microsoft.com/office/drawing/2014/main" id="{0E418A95-A728-0F48-8AE5-720464C132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7596188" cy="4371975"/>
          </a:xfrm>
          <a:noFill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/>
              <a:t>  Master production schedule</a:t>
            </a:r>
          </a:p>
          <a:p>
            <a:pPr marL="342900" indent="-342900" defTabSz="914400">
              <a:buFontTx/>
              <a:buNone/>
            </a:pPr>
            <a:endParaRPr lang="en-US" altLang="en-US"/>
          </a:p>
          <a:p>
            <a:pPr marL="342900" indent="-342900" defTabSz="914400"/>
            <a:r>
              <a:rPr lang="en-US" altLang="en-US"/>
              <a:t>  Product structure file</a:t>
            </a:r>
          </a:p>
          <a:p>
            <a:pPr marL="342900" indent="-342900" defTabSz="914400">
              <a:buFontTx/>
              <a:buNone/>
            </a:pPr>
            <a:endParaRPr lang="en-US" altLang="en-US"/>
          </a:p>
          <a:p>
            <a:pPr marL="342900" indent="-342900" defTabSz="914400"/>
            <a:r>
              <a:rPr lang="en-US" altLang="en-US"/>
              <a:t>  Inventory master file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4">
            <a:extLst>
              <a:ext uri="{FF2B5EF4-FFF2-40B4-BE49-F238E27FC236}">
                <a16:creationId xmlns:a16="http://schemas.microsoft.com/office/drawing/2014/main" id="{B9B1CEEE-2023-B544-90DE-3D3A4618B8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Master Production Schedule</a:t>
            </a:r>
          </a:p>
        </p:txBody>
      </p:sp>
      <p:sp>
        <p:nvSpPr>
          <p:cNvPr id="14338" name="Rectangle 5">
            <a:extLst>
              <a:ext uri="{FF2B5EF4-FFF2-40B4-BE49-F238E27FC236}">
                <a16:creationId xmlns:a16="http://schemas.microsoft.com/office/drawing/2014/main" id="{27478C71-D9AD-274A-9ED5-1D469C28D7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/>
              <a:t>Drives MRP process with a schedule of finished products</a:t>
            </a:r>
          </a:p>
          <a:p>
            <a:pPr marL="342900" indent="-342900" defTabSz="914400"/>
            <a:r>
              <a:rPr lang="en-US" altLang="en-US"/>
              <a:t>Quantities represent production not demand</a:t>
            </a:r>
          </a:p>
          <a:p>
            <a:pPr marL="342900" indent="-342900" defTabSz="914400"/>
            <a:r>
              <a:rPr lang="en-US" altLang="en-US"/>
              <a:t>Quantities may consist of a combination of customer orders &amp; demand forecasts</a:t>
            </a:r>
          </a:p>
          <a:p>
            <a:pPr marL="342900" indent="-342900" defTabSz="914400"/>
            <a:r>
              <a:rPr lang="en-US" altLang="en-US"/>
              <a:t>Quantities represent what needs to be produced, not what can be produced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5" name="Group 42">
            <a:extLst>
              <a:ext uri="{FF2B5EF4-FFF2-40B4-BE49-F238E27FC236}">
                <a16:creationId xmlns:a16="http://schemas.microsoft.com/office/drawing/2014/main" id="{20BF440D-B010-A04A-8675-BB8B58B76151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16424" name="Line 43">
              <a:extLst>
                <a:ext uri="{FF2B5EF4-FFF2-40B4-BE49-F238E27FC236}">
                  <a16:creationId xmlns:a16="http://schemas.microsoft.com/office/drawing/2014/main" id="{FA18AC5F-2488-7544-9459-16ABC2AAB3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5" name="Line 44">
              <a:extLst>
                <a:ext uri="{FF2B5EF4-FFF2-40B4-BE49-F238E27FC236}">
                  <a16:creationId xmlns:a16="http://schemas.microsoft.com/office/drawing/2014/main" id="{68FFC137-214A-0046-94DD-98FC04D960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6" name="Line 45">
              <a:extLst>
                <a:ext uri="{FF2B5EF4-FFF2-40B4-BE49-F238E27FC236}">
                  <a16:creationId xmlns:a16="http://schemas.microsoft.com/office/drawing/2014/main" id="{F32C4414-FF92-7844-8932-221DBD9854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7" name="Line 46">
              <a:extLst>
                <a:ext uri="{FF2B5EF4-FFF2-40B4-BE49-F238E27FC236}">
                  <a16:creationId xmlns:a16="http://schemas.microsoft.com/office/drawing/2014/main" id="{A4AA5AAC-DCBE-2B4B-900B-6499C489B3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8" name="Line 47">
              <a:extLst>
                <a:ext uri="{FF2B5EF4-FFF2-40B4-BE49-F238E27FC236}">
                  <a16:creationId xmlns:a16="http://schemas.microsoft.com/office/drawing/2014/main" id="{DFC3242A-13ED-A646-BD8F-4551635B29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386" name="Rectangle 4">
            <a:extLst>
              <a:ext uri="{FF2B5EF4-FFF2-40B4-BE49-F238E27FC236}">
                <a16:creationId xmlns:a16="http://schemas.microsoft.com/office/drawing/2014/main" id="{88F7316A-1EC5-1E47-A8B4-B63833DEE2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1813" y="1668463"/>
            <a:ext cx="1287462" cy="4730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 algn="ctr"/>
            <a:r>
              <a:rPr lang="en-US" altLang="en-US" sz="1800"/>
              <a:t>Clipboard</a:t>
            </a:r>
          </a:p>
        </p:txBody>
      </p:sp>
      <p:sp>
        <p:nvSpPr>
          <p:cNvPr id="16387" name="Rectangle 5">
            <a:extLst>
              <a:ext uri="{FF2B5EF4-FFF2-40B4-BE49-F238E27FC236}">
                <a16:creationId xmlns:a16="http://schemas.microsoft.com/office/drawing/2014/main" id="{28160150-C0AF-F444-AA3F-51588B798D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550" y="2595563"/>
            <a:ext cx="915988" cy="6508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/>
              <a:t>Rivet (2)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31A804B7-2F34-E342-8B46-16069B8C95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0338" y="2778125"/>
            <a:ext cx="200025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endParaRPr lang="en-US" altLang="en-US"/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4F5EBFEA-3711-F440-B1AD-D062DC047C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9913" y="4713288"/>
            <a:ext cx="884237" cy="925512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/>
              <a:t>Iron Rod (3 in.)</a:t>
            </a:r>
          </a:p>
        </p:txBody>
      </p:sp>
      <p:sp>
        <p:nvSpPr>
          <p:cNvPr id="16390" name="Rectangle 8">
            <a:extLst>
              <a:ext uri="{FF2B5EF4-FFF2-40B4-BE49-F238E27FC236}">
                <a16:creationId xmlns:a16="http://schemas.microsoft.com/office/drawing/2014/main" id="{BD801C31-FB8C-8446-8103-1B10BEEAE1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7363" y="3736975"/>
            <a:ext cx="1049337" cy="6508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/>
              <a:t>Spring  (1)</a:t>
            </a:r>
          </a:p>
        </p:txBody>
      </p:sp>
      <p:sp>
        <p:nvSpPr>
          <p:cNvPr id="16391" name="Rectangle 9">
            <a:extLst>
              <a:ext uri="{FF2B5EF4-FFF2-40B4-BE49-F238E27FC236}">
                <a16:creationId xmlns:a16="http://schemas.microsoft.com/office/drawing/2014/main" id="{BEEBA3A4-EA75-454B-BCAB-C6E757C397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0863" y="4713288"/>
            <a:ext cx="1111250" cy="925512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/>
              <a:t>Spring Steel (10 in.)</a:t>
            </a:r>
          </a:p>
        </p:txBody>
      </p:sp>
      <p:sp>
        <p:nvSpPr>
          <p:cNvPr id="16392" name="Rectangle 10">
            <a:extLst>
              <a:ext uri="{FF2B5EF4-FFF2-40B4-BE49-F238E27FC236}">
                <a16:creationId xmlns:a16="http://schemas.microsoft.com/office/drawing/2014/main" id="{2461DA39-4C4A-D44C-8DBA-D7EFE1AB9F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48700" y="1770063"/>
            <a:ext cx="118586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/>
              <a:t>Level 0</a:t>
            </a:r>
          </a:p>
        </p:txBody>
      </p:sp>
      <p:sp>
        <p:nvSpPr>
          <p:cNvPr id="16393" name="Rectangle 11">
            <a:extLst>
              <a:ext uri="{FF2B5EF4-FFF2-40B4-BE49-F238E27FC236}">
                <a16:creationId xmlns:a16="http://schemas.microsoft.com/office/drawing/2014/main" id="{357E2765-53D4-524B-BAEB-BD09358AF0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40775" y="2751138"/>
            <a:ext cx="100171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/>
              <a:t>Level 1</a:t>
            </a:r>
          </a:p>
        </p:txBody>
      </p:sp>
      <p:sp>
        <p:nvSpPr>
          <p:cNvPr id="16394" name="Rectangle 12">
            <a:extLst>
              <a:ext uri="{FF2B5EF4-FFF2-40B4-BE49-F238E27FC236}">
                <a16:creationId xmlns:a16="http://schemas.microsoft.com/office/drawing/2014/main" id="{514FDB6A-1200-0B45-8061-93C2E1A32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1250" y="3895725"/>
            <a:ext cx="1017588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/>
              <a:t>Level 2</a:t>
            </a:r>
          </a:p>
        </p:txBody>
      </p:sp>
      <p:sp>
        <p:nvSpPr>
          <p:cNvPr id="16395" name="Rectangle 13">
            <a:extLst>
              <a:ext uri="{FF2B5EF4-FFF2-40B4-BE49-F238E27FC236}">
                <a16:creationId xmlns:a16="http://schemas.microsoft.com/office/drawing/2014/main" id="{95687DF4-1CB1-E345-8637-C093F4BC5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09025" y="5173663"/>
            <a:ext cx="10636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/>
              <a:t>Level 3</a:t>
            </a:r>
          </a:p>
        </p:txBody>
      </p:sp>
      <p:sp>
        <p:nvSpPr>
          <p:cNvPr id="16396" name="Rectangle 14">
            <a:extLst>
              <a:ext uri="{FF2B5EF4-FFF2-40B4-BE49-F238E27FC236}">
                <a16:creationId xmlns:a16="http://schemas.microsoft.com/office/drawing/2014/main" id="{A903003C-47F9-6748-BDF8-C42219072E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8288" y="3736975"/>
            <a:ext cx="1562100" cy="6508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/>
              <a:t>Bottom Clip (1)</a:t>
            </a:r>
          </a:p>
        </p:txBody>
      </p:sp>
      <p:sp>
        <p:nvSpPr>
          <p:cNvPr id="16397" name="Rectangle 15">
            <a:extLst>
              <a:ext uri="{FF2B5EF4-FFF2-40B4-BE49-F238E27FC236}">
                <a16:creationId xmlns:a16="http://schemas.microsoft.com/office/drawing/2014/main" id="{6485E993-3E9F-F448-98B2-053C2C724C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" y="3736975"/>
            <a:ext cx="1168400" cy="6508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/>
              <a:t>Top Clip (1)</a:t>
            </a:r>
          </a:p>
        </p:txBody>
      </p:sp>
      <p:sp>
        <p:nvSpPr>
          <p:cNvPr id="16398" name="Rectangle 16">
            <a:extLst>
              <a:ext uri="{FF2B5EF4-FFF2-40B4-BE49-F238E27FC236}">
                <a16:creationId xmlns:a16="http://schemas.microsoft.com/office/drawing/2014/main" id="{6B16C781-CAB9-0D49-B7A8-EBA3EF447F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325" y="3736975"/>
            <a:ext cx="822325" cy="6508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/>
              <a:t>Pivot                (1)</a:t>
            </a:r>
          </a:p>
        </p:txBody>
      </p:sp>
      <p:sp>
        <p:nvSpPr>
          <p:cNvPr id="16399" name="Rectangle 17">
            <a:extLst>
              <a:ext uri="{FF2B5EF4-FFF2-40B4-BE49-F238E27FC236}">
                <a16:creationId xmlns:a16="http://schemas.microsoft.com/office/drawing/2014/main" id="{31227505-3395-B34B-9222-43758C08C7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213" y="4713288"/>
            <a:ext cx="973137" cy="925512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/>
              <a:t>Sheet Metal (8 in</a:t>
            </a:r>
            <a:r>
              <a:rPr lang="en-US" altLang="en-US" sz="1800" baseline="30000"/>
              <a:t>2</a:t>
            </a:r>
            <a:r>
              <a:rPr lang="en-US" altLang="en-US" sz="1800"/>
              <a:t>)</a:t>
            </a:r>
          </a:p>
        </p:txBody>
      </p:sp>
      <p:sp>
        <p:nvSpPr>
          <p:cNvPr id="16400" name="Line 18">
            <a:extLst>
              <a:ext uri="{FF2B5EF4-FFF2-40B4-BE49-F238E27FC236}">
                <a16:creationId xmlns:a16="http://schemas.microsoft.com/office/drawing/2014/main" id="{A6E23AAF-A9BA-D149-BF79-8C8F2B57FAEE}"/>
              </a:ext>
            </a:extLst>
          </p:cNvPr>
          <p:cNvSpPr>
            <a:spLocks noChangeShapeType="1"/>
          </p:cNvSpPr>
          <p:nvPr/>
        </p:nvSpPr>
        <p:spPr bwMode="auto">
          <a:xfrm>
            <a:off x="2263775" y="3267075"/>
            <a:ext cx="0" cy="471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Rectangle 19">
            <a:extLst>
              <a:ext uri="{FF2B5EF4-FFF2-40B4-BE49-F238E27FC236}">
                <a16:creationId xmlns:a16="http://schemas.microsoft.com/office/drawing/2014/main" id="{F593945B-F94C-A349-8D70-B016D75330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500" y="2595563"/>
            <a:ext cx="1870075" cy="6508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/>
              <a:t>Clip Assembly       (10)</a:t>
            </a:r>
          </a:p>
        </p:txBody>
      </p:sp>
      <p:sp>
        <p:nvSpPr>
          <p:cNvPr id="16402" name="Rectangle 20">
            <a:extLst>
              <a:ext uri="{FF2B5EF4-FFF2-40B4-BE49-F238E27FC236}">
                <a16:creationId xmlns:a16="http://schemas.microsoft.com/office/drawing/2014/main" id="{BF9D5FDD-1774-C44D-90A1-EDD6CB9375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75" y="4713288"/>
            <a:ext cx="973138" cy="925512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/>
              <a:t>Sheet Metal (8 in</a:t>
            </a:r>
            <a:r>
              <a:rPr lang="en-US" altLang="en-US" sz="1800" baseline="30000"/>
              <a:t>2</a:t>
            </a:r>
            <a:r>
              <a:rPr lang="en-US" altLang="en-US" sz="1800"/>
              <a:t>)</a:t>
            </a:r>
          </a:p>
        </p:txBody>
      </p:sp>
      <p:sp>
        <p:nvSpPr>
          <p:cNvPr id="16403" name="Rectangle 21">
            <a:extLst>
              <a:ext uri="{FF2B5EF4-FFF2-40B4-BE49-F238E27FC236}">
                <a16:creationId xmlns:a16="http://schemas.microsoft.com/office/drawing/2014/main" id="{FFB4D365-38D7-6440-ABAC-A3CA144572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>
                <a:solidFill>
                  <a:schemeClr val="tx1"/>
                </a:solidFill>
              </a:rPr>
              <a:t>Product Structure Tree</a:t>
            </a:r>
          </a:p>
        </p:txBody>
      </p:sp>
      <p:sp>
        <p:nvSpPr>
          <p:cNvPr id="16404" name="Line 22">
            <a:extLst>
              <a:ext uri="{FF2B5EF4-FFF2-40B4-BE49-F238E27FC236}">
                <a16:creationId xmlns:a16="http://schemas.microsoft.com/office/drawing/2014/main" id="{5D6AFCB5-837A-AB46-BD7E-1B09987DBA7E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163" y="3544888"/>
            <a:ext cx="39687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5" name="Line 23">
            <a:extLst>
              <a:ext uri="{FF2B5EF4-FFF2-40B4-BE49-F238E27FC236}">
                <a16:creationId xmlns:a16="http://schemas.microsoft.com/office/drawing/2014/main" id="{2C9E9773-8916-4D4E-B811-12F90AA5F7CA}"/>
              </a:ext>
            </a:extLst>
          </p:cNvPr>
          <p:cNvSpPr>
            <a:spLocks noChangeShapeType="1"/>
          </p:cNvSpPr>
          <p:nvPr/>
        </p:nvSpPr>
        <p:spPr bwMode="auto">
          <a:xfrm>
            <a:off x="781050" y="3546475"/>
            <a:ext cx="0" cy="160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6" name="Line 24">
            <a:extLst>
              <a:ext uri="{FF2B5EF4-FFF2-40B4-BE49-F238E27FC236}">
                <a16:creationId xmlns:a16="http://schemas.microsoft.com/office/drawing/2014/main" id="{C4075379-320C-0647-B3C3-357A0C274DA9}"/>
              </a:ext>
            </a:extLst>
          </p:cNvPr>
          <p:cNvSpPr>
            <a:spLocks noChangeShapeType="1"/>
          </p:cNvSpPr>
          <p:nvPr/>
        </p:nvSpPr>
        <p:spPr bwMode="auto">
          <a:xfrm>
            <a:off x="3649663" y="3556000"/>
            <a:ext cx="0" cy="1571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7" name="Line 25">
            <a:extLst>
              <a:ext uri="{FF2B5EF4-FFF2-40B4-BE49-F238E27FC236}">
                <a16:creationId xmlns:a16="http://schemas.microsoft.com/office/drawing/2014/main" id="{9968293E-CBC8-E441-BE17-E2DA4ECD4B85}"/>
              </a:ext>
            </a:extLst>
          </p:cNvPr>
          <p:cNvSpPr>
            <a:spLocks noChangeShapeType="1"/>
          </p:cNvSpPr>
          <p:nvPr/>
        </p:nvSpPr>
        <p:spPr bwMode="auto">
          <a:xfrm>
            <a:off x="4770438" y="3556000"/>
            <a:ext cx="0" cy="1571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408" name="Group 26">
            <a:extLst>
              <a:ext uri="{FF2B5EF4-FFF2-40B4-BE49-F238E27FC236}">
                <a16:creationId xmlns:a16="http://schemas.microsoft.com/office/drawing/2014/main" id="{EA0ED27F-F117-F446-907E-F2BEE0BA6119}"/>
              </a:ext>
            </a:extLst>
          </p:cNvPr>
          <p:cNvGrpSpPr>
            <a:grpSpLocks/>
          </p:cNvGrpSpPr>
          <p:nvPr/>
        </p:nvGrpSpPr>
        <p:grpSpPr bwMode="auto">
          <a:xfrm>
            <a:off x="5748338" y="2601913"/>
            <a:ext cx="2979737" cy="1792287"/>
            <a:chOff x="3342" y="1558"/>
            <a:chExt cx="1733" cy="1129"/>
          </a:xfrm>
        </p:grpSpPr>
        <p:sp>
          <p:nvSpPr>
            <p:cNvPr id="16417" name="Rectangle 27">
              <a:extLst>
                <a:ext uri="{FF2B5EF4-FFF2-40B4-BE49-F238E27FC236}">
                  <a16:creationId xmlns:a16="http://schemas.microsoft.com/office/drawing/2014/main" id="{0094C85C-F9E1-6B41-9264-BB980D9899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98" y="1558"/>
              <a:ext cx="601" cy="41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800"/>
                <a:t>Board (1)</a:t>
              </a:r>
            </a:p>
          </p:txBody>
        </p:sp>
        <p:sp>
          <p:nvSpPr>
            <p:cNvPr id="16418" name="Rectangle 28">
              <a:extLst>
                <a:ext uri="{FF2B5EF4-FFF2-40B4-BE49-F238E27FC236}">
                  <a16:creationId xmlns:a16="http://schemas.microsoft.com/office/drawing/2014/main" id="{8C5401CB-F77A-0842-A473-576EC6D791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2" y="2277"/>
              <a:ext cx="889" cy="237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800"/>
                <a:t>Pressboard (1)</a:t>
              </a:r>
            </a:p>
          </p:txBody>
        </p:sp>
        <p:sp>
          <p:nvSpPr>
            <p:cNvPr id="16419" name="Rectangle 29">
              <a:extLst>
                <a:ext uri="{FF2B5EF4-FFF2-40B4-BE49-F238E27FC236}">
                  <a16:creationId xmlns:a16="http://schemas.microsoft.com/office/drawing/2014/main" id="{9023766E-C743-D645-A3A9-614D510148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5" y="2277"/>
              <a:ext cx="530" cy="41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800"/>
                <a:t>Finish (2oz.)</a:t>
              </a:r>
            </a:p>
          </p:txBody>
        </p:sp>
        <p:sp>
          <p:nvSpPr>
            <p:cNvPr id="16420" name="Line 30">
              <a:extLst>
                <a:ext uri="{FF2B5EF4-FFF2-40B4-BE49-F238E27FC236}">
                  <a16:creationId xmlns:a16="http://schemas.microsoft.com/office/drawing/2014/main" id="{4964C2A3-20FC-7D41-9E04-DA2A9E03B7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98" y="2163"/>
              <a:ext cx="0" cy="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1" name="Line 31">
              <a:extLst>
                <a:ext uri="{FF2B5EF4-FFF2-40B4-BE49-F238E27FC236}">
                  <a16:creationId xmlns:a16="http://schemas.microsoft.com/office/drawing/2014/main" id="{19E0A0A4-CA68-264A-B2B7-D152708216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2" y="2165"/>
              <a:ext cx="0" cy="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2" name="Line 32">
              <a:extLst>
                <a:ext uri="{FF2B5EF4-FFF2-40B4-BE49-F238E27FC236}">
                  <a16:creationId xmlns:a16="http://schemas.microsoft.com/office/drawing/2014/main" id="{F7504D3C-6242-0C48-AD4A-D136ED6033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1" y="2158"/>
              <a:ext cx="99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3" name="Line 33">
              <a:extLst>
                <a:ext uri="{FF2B5EF4-FFF2-40B4-BE49-F238E27FC236}">
                  <a16:creationId xmlns:a16="http://schemas.microsoft.com/office/drawing/2014/main" id="{D930B650-43DF-F04C-9B2A-5817AADE30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02" y="1971"/>
              <a:ext cx="0" cy="18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409" name="Line 34">
            <a:extLst>
              <a:ext uri="{FF2B5EF4-FFF2-40B4-BE49-F238E27FC236}">
                <a16:creationId xmlns:a16="http://schemas.microsoft.com/office/drawing/2014/main" id="{77C58A66-A60C-D343-B390-D4A0834E1299}"/>
              </a:ext>
            </a:extLst>
          </p:cNvPr>
          <p:cNvSpPr>
            <a:spLocks noChangeShapeType="1"/>
          </p:cNvSpPr>
          <p:nvPr/>
        </p:nvSpPr>
        <p:spPr bwMode="auto">
          <a:xfrm>
            <a:off x="757238" y="4397375"/>
            <a:ext cx="0" cy="3095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10" name="Line 35">
            <a:extLst>
              <a:ext uri="{FF2B5EF4-FFF2-40B4-BE49-F238E27FC236}">
                <a16:creationId xmlns:a16="http://schemas.microsoft.com/office/drawing/2014/main" id="{ECAD3CC5-9A0A-3142-8AB3-2E85C7F9D49C}"/>
              </a:ext>
            </a:extLst>
          </p:cNvPr>
          <p:cNvSpPr>
            <a:spLocks noChangeShapeType="1"/>
          </p:cNvSpPr>
          <p:nvPr/>
        </p:nvSpPr>
        <p:spPr bwMode="auto">
          <a:xfrm>
            <a:off x="3673475" y="4410075"/>
            <a:ext cx="0" cy="3095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11" name="Line 36">
            <a:extLst>
              <a:ext uri="{FF2B5EF4-FFF2-40B4-BE49-F238E27FC236}">
                <a16:creationId xmlns:a16="http://schemas.microsoft.com/office/drawing/2014/main" id="{61FFDFFD-CC1B-6E41-9E19-6AB206E40386}"/>
              </a:ext>
            </a:extLst>
          </p:cNvPr>
          <p:cNvSpPr>
            <a:spLocks noChangeShapeType="1"/>
          </p:cNvSpPr>
          <p:nvPr/>
        </p:nvSpPr>
        <p:spPr bwMode="auto">
          <a:xfrm>
            <a:off x="4814888" y="4410075"/>
            <a:ext cx="0" cy="3095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12" name="Line 37">
            <a:extLst>
              <a:ext uri="{FF2B5EF4-FFF2-40B4-BE49-F238E27FC236}">
                <a16:creationId xmlns:a16="http://schemas.microsoft.com/office/drawing/2014/main" id="{24552030-5838-B64F-8D5A-8901628A77D1}"/>
              </a:ext>
            </a:extLst>
          </p:cNvPr>
          <p:cNvSpPr>
            <a:spLocks noChangeShapeType="1"/>
          </p:cNvSpPr>
          <p:nvPr/>
        </p:nvSpPr>
        <p:spPr bwMode="auto">
          <a:xfrm>
            <a:off x="2305050" y="4410075"/>
            <a:ext cx="0" cy="3095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13" name="Line 38">
            <a:extLst>
              <a:ext uri="{FF2B5EF4-FFF2-40B4-BE49-F238E27FC236}">
                <a16:creationId xmlns:a16="http://schemas.microsoft.com/office/drawing/2014/main" id="{CB525B61-77E7-0448-A4FA-C24E1BB8784C}"/>
              </a:ext>
            </a:extLst>
          </p:cNvPr>
          <p:cNvSpPr>
            <a:spLocks noChangeShapeType="1"/>
          </p:cNvSpPr>
          <p:nvPr/>
        </p:nvSpPr>
        <p:spPr bwMode="auto">
          <a:xfrm>
            <a:off x="4986338" y="2165350"/>
            <a:ext cx="0" cy="4238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14" name="Line 39">
            <a:extLst>
              <a:ext uri="{FF2B5EF4-FFF2-40B4-BE49-F238E27FC236}">
                <a16:creationId xmlns:a16="http://schemas.microsoft.com/office/drawing/2014/main" id="{F1D1237B-11E9-E24B-9D5A-4EAAEB588C8D}"/>
              </a:ext>
            </a:extLst>
          </p:cNvPr>
          <p:cNvSpPr>
            <a:spLocks noChangeShapeType="1"/>
          </p:cNvSpPr>
          <p:nvPr/>
        </p:nvSpPr>
        <p:spPr bwMode="auto">
          <a:xfrm>
            <a:off x="2236788" y="2386013"/>
            <a:ext cx="513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15" name="Line 40">
            <a:extLst>
              <a:ext uri="{FF2B5EF4-FFF2-40B4-BE49-F238E27FC236}">
                <a16:creationId xmlns:a16="http://schemas.microsoft.com/office/drawing/2014/main" id="{CC890A93-9F57-9941-94A5-E620C7E97B7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28850" y="2384425"/>
            <a:ext cx="0" cy="1952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16" name="Line 41">
            <a:extLst>
              <a:ext uri="{FF2B5EF4-FFF2-40B4-BE49-F238E27FC236}">
                <a16:creationId xmlns:a16="http://schemas.microsoft.com/office/drawing/2014/main" id="{28B33C1A-8FF2-9A47-A1E9-BED0954B0D59}"/>
              </a:ext>
            </a:extLst>
          </p:cNvPr>
          <p:cNvSpPr>
            <a:spLocks noChangeShapeType="1"/>
          </p:cNvSpPr>
          <p:nvPr/>
        </p:nvSpPr>
        <p:spPr bwMode="auto">
          <a:xfrm>
            <a:off x="7373938" y="2397125"/>
            <a:ext cx="0" cy="1952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3" name="Group 8">
            <a:extLst>
              <a:ext uri="{FF2B5EF4-FFF2-40B4-BE49-F238E27FC236}">
                <a16:creationId xmlns:a16="http://schemas.microsoft.com/office/drawing/2014/main" id="{09E54DC6-3081-2744-9D2F-390EE55A5C07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18438" name="Line 9">
              <a:extLst>
                <a:ext uri="{FF2B5EF4-FFF2-40B4-BE49-F238E27FC236}">
                  <a16:creationId xmlns:a16="http://schemas.microsoft.com/office/drawing/2014/main" id="{8F2F7B38-7B40-C948-8B64-41667E0ADB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9" name="Line 10">
              <a:extLst>
                <a:ext uri="{FF2B5EF4-FFF2-40B4-BE49-F238E27FC236}">
                  <a16:creationId xmlns:a16="http://schemas.microsoft.com/office/drawing/2014/main" id="{2BE6A086-C8CE-484E-8F37-1B78EEC227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0" name="Line 11">
              <a:extLst>
                <a:ext uri="{FF2B5EF4-FFF2-40B4-BE49-F238E27FC236}">
                  <a16:creationId xmlns:a16="http://schemas.microsoft.com/office/drawing/2014/main" id="{9D75D47F-705B-2942-90D7-3C72C5AF18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1" name="Line 12">
              <a:extLst>
                <a:ext uri="{FF2B5EF4-FFF2-40B4-BE49-F238E27FC236}">
                  <a16:creationId xmlns:a16="http://schemas.microsoft.com/office/drawing/2014/main" id="{91688A83-9016-6C4B-AE06-153ACA9D3A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2" name="Line 13">
              <a:extLst>
                <a:ext uri="{FF2B5EF4-FFF2-40B4-BE49-F238E27FC236}">
                  <a16:creationId xmlns:a16="http://schemas.microsoft.com/office/drawing/2014/main" id="{1642CA01-A3E1-6144-A2D3-B04BBE39A1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34" name="Rectangle 4">
            <a:extLst>
              <a:ext uri="{FF2B5EF4-FFF2-40B4-BE49-F238E27FC236}">
                <a16:creationId xmlns:a16="http://schemas.microsoft.com/office/drawing/2014/main" id="{38D95DD6-0919-1F40-87E1-E697948BF5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30200" y="304800"/>
            <a:ext cx="9163050" cy="1447800"/>
          </a:xfrm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Indented Bill of Material</a:t>
            </a:r>
          </a:p>
        </p:txBody>
      </p:sp>
      <p:sp>
        <p:nvSpPr>
          <p:cNvPr id="18435" name="Rectangle 5">
            <a:extLst>
              <a:ext uri="{FF2B5EF4-FFF2-40B4-BE49-F238E27FC236}">
                <a16:creationId xmlns:a16="http://schemas.microsoft.com/office/drawing/2014/main" id="{BC710E70-C2EC-CE42-A95B-642A26C0D1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1549400"/>
            <a:ext cx="6934200" cy="4154488"/>
          </a:xfr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/>
          <a:lstStyle/>
          <a:p>
            <a:pPr marL="342900" indent="-342900" defTabSz="914400">
              <a:lnSpc>
                <a:spcPct val="80000"/>
              </a:lnSpc>
              <a:buFontTx/>
              <a:buNone/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2000"/>
              <a:t>	LEVEL	ITEM	Unit of Measure	Quantity</a:t>
            </a:r>
          </a:p>
          <a:p>
            <a:pPr marL="342900" indent="-342900" defTabSz="914400">
              <a:lnSpc>
                <a:spcPct val="80000"/>
              </a:lnSpc>
              <a:buFontTx/>
              <a:buNone/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2000"/>
              <a:t>	0 - - - -	Clipboard	Ea	1</a:t>
            </a:r>
          </a:p>
          <a:p>
            <a:pPr marL="342900" indent="-342900" defTabSz="914400">
              <a:lnSpc>
                <a:spcPct val="80000"/>
              </a:lnSpc>
              <a:buFontTx/>
              <a:buNone/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2000"/>
              <a:t>	- 1 - - -	Clip Assembly	Ea	1</a:t>
            </a:r>
          </a:p>
          <a:p>
            <a:pPr marL="342900" indent="-342900" defTabSz="914400">
              <a:lnSpc>
                <a:spcPct val="80000"/>
              </a:lnSpc>
              <a:buFontTx/>
              <a:buNone/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2000"/>
              <a:t>	- - 2 - -	Top Clip	Ea	1</a:t>
            </a:r>
          </a:p>
          <a:p>
            <a:pPr marL="342900" indent="-342900" defTabSz="914400">
              <a:lnSpc>
                <a:spcPct val="80000"/>
              </a:lnSpc>
              <a:buFontTx/>
              <a:buNone/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2000"/>
              <a:t>	- - - 3 -	Sheet Metal	In</a:t>
            </a:r>
            <a:r>
              <a:rPr lang="en-US" altLang="en-US" sz="2000" baseline="30000"/>
              <a:t>2</a:t>
            </a:r>
            <a:r>
              <a:rPr lang="en-US" altLang="en-US" sz="2000"/>
              <a:t>	8</a:t>
            </a:r>
          </a:p>
          <a:p>
            <a:pPr marL="342900" indent="-342900" defTabSz="914400">
              <a:lnSpc>
                <a:spcPct val="80000"/>
              </a:lnSpc>
              <a:buFontTx/>
              <a:buNone/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2000"/>
              <a:t>	- - 2 - -	Bottom Clip	Ea	1</a:t>
            </a:r>
          </a:p>
          <a:p>
            <a:pPr marL="342900" indent="-342900" defTabSz="914400">
              <a:lnSpc>
                <a:spcPct val="80000"/>
              </a:lnSpc>
              <a:buFontTx/>
              <a:buNone/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2000"/>
              <a:t>	- - - 3 -	Sheet Metal	In</a:t>
            </a:r>
            <a:r>
              <a:rPr lang="en-US" altLang="en-US" sz="2000" baseline="30000"/>
              <a:t>2</a:t>
            </a:r>
            <a:r>
              <a:rPr lang="en-US" altLang="en-US" sz="2000"/>
              <a:t>	8</a:t>
            </a:r>
          </a:p>
          <a:p>
            <a:pPr marL="342900" indent="-342900" defTabSz="914400">
              <a:lnSpc>
                <a:spcPct val="80000"/>
              </a:lnSpc>
              <a:buFontTx/>
              <a:buNone/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2000"/>
              <a:t>	- - 2 - -	Pivot	Ea	1</a:t>
            </a:r>
          </a:p>
          <a:p>
            <a:pPr marL="342900" indent="-342900" defTabSz="914400">
              <a:lnSpc>
                <a:spcPct val="80000"/>
              </a:lnSpc>
              <a:buFontTx/>
              <a:buNone/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2000"/>
              <a:t>	- - - 3 -	Iron Rod	In	3</a:t>
            </a:r>
          </a:p>
          <a:p>
            <a:pPr marL="342900" indent="-342900" defTabSz="914400">
              <a:lnSpc>
                <a:spcPct val="80000"/>
              </a:lnSpc>
              <a:buFontTx/>
              <a:buNone/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2000"/>
              <a:t>	- - 2 - -	Spring	Ea	1</a:t>
            </a:r>
          </a:p>
          <a:p>
            <a:pPr marL="342900" indent="-342900" defTabSz="914400">
              <a:lnSpc>
                <a:spcPct val="80000"/>
              </a:lnSpc>
              <a:buFontTx/>
              <a:buNone/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2000"/>
              <a:t>	- - - 3 -	Spring Steel	In	10</a:t>
            </a:r>
          </a:p>
          <a:p>
            <a:pPr marL="342900" indent="-342900" defTabSz="914400">
              <a:lnSpc>
                <a:spcPct val="80000"/>
              </a:lnSpc>
              <a:buFontTx/>
              <a:buNone/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2000"/>
              <a:t>	- 1 - - -	Rivet	Ea	2</a:t>
            </a:r>
          </a:p>
          <a:p>
            <a:pPr marL="342900" indent="-342900" defTabSz="914400">
              <a:lnSpc>
                <a:spcPct val="80000"/>
              </a:lnSpc>
              <a:buFontTx/>
              <a:buNone/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2000"/>
              <a:t>	- 1 - - - 	Board	Ea	1</a:t>
            </a:r>
          </a:p>
          <a:p>
            <a:pPr marL="342900" indent="-342900" defTabSz="914400">
              <a:lnSpc>
                <a:spcPct val="80000"/>
              </a:lnSpc>
              <a:buFontTx/>
              <a:buNone/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2000"/>
              <a:t>	- - 2 - - 	Press Board	Ea	1</a:t>
            </a:r>
          </a:p>
          <a:p>
            <a:pPr marL="342900" indent="-342900" defTabSz="914400">
              <a:lnSpc>
                <a:spcPct val="80000"/>
              </a:lnSpc>
              <a:buFontTx/>
              <a:buNone/>
              <a:tabLst>
                <a:tab pos="1600200" algn="l"/>
                <a:tab pos="4171950" algn="ctr"/>
                <a:tab pos="5943600" algn="ctr"/>
              </a:tabLst>
            </a:pPr>
            <a:r>
              <a:rPr lang="en-US" altLang="en-US" sz="2000"/>
              <a:t>	- - 2 - - 	Finish	Oz	2</a:t>
            </a:r>
          </a:p>
        </p:txBody>
      </p:sp>
      <p:sp>
        <p:nvSpPr>
          <p:cNvPr id="18436" name="Line 6">
            <a:extLst>
              <a:ext uri="{FF2B5EF4-FFF2-40B4-BE49-F238E27FC236}">
                <a16:creationId xmlns:a16="http://schemas.microsoft.com/office/drawing/2014/main" id="{1BFB7C55-3479-1C44-B483-F5009277C8E4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1676400"/>
            <a:ext cx="7826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Line 7">
            <a:extLst>
              <a:ext uri="{FF2B5EF4-FFF2-40B4-BE49-F238E27FC236}">
                <a16:creationId xmlns:a16="http://schemas.microsoft.com/office/drawing/2014/main" id="{D6EE712D-6659-A845-A516-F32162CF0B49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1462088"/>
            <a:ext cx="0" cy="4557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4">
            <a:extLst>
              <a:ext uri="{FF2B5EF4-FFF2-40B4-BE49-F238E27FC236}">
                <a16:creationId xmlns:a16="http://schemas.microsoft.com/office/drawing/2014/main" id="{369047C5-BE96-F248-94A0-8F915BB18D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Specialized BOMS</a:t>
            </a:r>
          </a:p>
        </p:txBody>
      </p:sp>
      <p:sp>
        <p:nvSpPr>
          <p:cNvPr id="20482" name="Rectangle 5">
            <a:extLst>
              <a:ext uri="{FF2B5EF4-FFF2-40B4-BE49-F238E27FC236}">
                <a16:creationId xmlns:a16="http://schemas.microsoft.com/office/drawing/2014/main" id="{D7EFCFD2-F496-AD4A-A887-E12AFD561C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/>
              <a:t>Phantom bills</a:t>
            </a:r>
          </a:p>
          <a:p>
            <a:pPr marL="971550" lvl="1" indent="-285750" defTabSz="914400"/>
            <a:r>
              <a:rPr lang="en-US" altLang="en-US"/>
              <a:t>transient subassemblies</a:t>
            </a:r>
          </a:p>
          <a:p>
            <a:pPr marL="971550" lvl="1" indent="-285750" defTabSz="914400"/>
            <a:r>
              <a:rPr lang="en-US" altLang="en-US"/>
              <a:t>never stocked</a:t>
            </a:r>
          </a:p>
          <a:p>
            <a:pPr marL="971550" lvl="1" indent="-285750" defTabSz="914400"/>
            <a:r>
              <a:rPr lang="en-US" altLang="en-US"/>
              <a:t>immediately consumed in next stage</a:t>
            </a:r>
          </a:p>
          <a:p>
            <a:pPr marL="342900" indent="-342900" defTabSz="914400"/>
            <a:r>
              <a:rPr lang="en-US" altLang="en-US"/>
              <a:t>K-bills</a:t>
            </a:r>
          </a:p>
          <a:p>
            <a:pPr marL="971550" lvl="1" indent="-285750" defTabSz="914400"/>
            <a:r>
              <a:rPr lang="en-US" altLang="en-US"/>
              <a:t>group small, loose parts under pseudoitem #</a:t>
            </a:r>
          </a:p>
          <a:p>
            <a:pPr marL="971550" lvl="1" indent="-285750" defTabSz="914400"/>
            <a:r>
              <a:rPr lang="en-US" altLang="en-US"/>
              <a:t>reduces paperwork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untitled 2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untitled 2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2" charset="0"/>
          </a:defRPr>
        </a:defPPr>
      </a:lstStyle>
    </a:lnDef>
  </a:objectDefaults>
  <a:extraClrSchemeLst>
    <a:extraClrScheme>
      <a:clrScheme name="untitled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titled 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Apple Lab 1:JFK:jfkM326F</Template>
  <TotalTime>1545</TotalTime>
  <Pages>12</Pages>
  <Words>2520</Words>
  <Application>Microsoft Macintosh PowerPoint</Application>
  <PresentationFormat>A4 Paper (210x297 mm)</PresentationFormat>
  <Paragraphs>492</Paragraphs>
  <Slides>45</Slides>
  <Notes>45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9" baseType="lpstr">
      <vt:lpstr>Times</vt:lpstr>
      <vt:lpstr>Arial</vt:lpstr>
      <vt:lpstr>untitled 2</vt:lpstr>
      <vt:lpstr>Microsoft Excel Worksheet</vt:lpstr>
      <vt:lpstr>Inputs and Outputs to Aggregate Production Planning</vt:lpstr>
      <vt:lpstr>Material Requirements Planning (MRP)</vt:lpstr>
      <vt:lpstr>When to Use MRP</vt:lpstr>
      <vt:lpstr>MRP Inputs &amp; Outputs</vt:lpstr>
      <vt:lpstr>MRP Inputs</vt:lpstr>
      <vt:lpstr>Master Production Schedule</vt:lpstr>
      <vt:lpstr>Product Structure Tree</vt:lpstr>
      <vt:lpstr>Indented Bill of Material</vt:lpstr>
      <vt:lpstr>Specialized BOMS</vt:lpstr>
      <vt:lpstr>Specialized BOMS</vt:lpstr>
      <vt:lpstr>Inventory Master File</vt:lpstr>
      <vt:lpstr>Inventory Master File, Con’t.</vt:lpstr>
      <vt:lpstr>Inventory Accuracy</vt:lpstr>
      <vt:lpstr>The MRP Matrix</vt:lpstr>
      <vt:lpstr>Parts Of MRP Matrix</vt:lpstr>
      <vt:lpstr>PowerPoint Presentation</vt:lpstr>
      <vt:lpstr>MRP Example</vt:lpstr>
      <vt:lpstr>MRP Matrices For A &amp; B</vt:lpstr>
      <vt:lpstr>MRP Matrices For C</vt:lpstr>
      <vt:lpstr>Manufacturing Resource Planning (MRP II)</vt:lpstr>
      <vt:lpstr>MRP II Modules</vt:lpstr>
      <vt:lpstr>Capacity Requirements Planning (CRP)</vt:lpstr>
      <vt:lpstr>PowerPoint Presentation</vt:lpstr>
      <vt:lpstr>PowerPoint Presentation</vt:lpstr>
      <vt:lpstr>Advanced Planning &amp; Control Systems</vt:lpstr>
      <vt:lpstr>Problems with MRP</vt:lpstr>
      <vt:lpstr>Prospects for MRP/MRP II</vt:lpstr>
      <vt:lpstr>Hierarchical Planning Process</vt:lpstr>
      <vt:lpstr>Master Production Schedule</vt:lpstr>
      <vt:lpstr>Modular Bill Of Material</vt:lpstr>
      <vt:lpstr>Initial Load Profile</vt:lpstr>
      <vt:lpstr>Adjusted Load Profile</vt:lpstr>
      <vt:lpstr>Calculating Capacity</vt:lpstr>
      <vt:lpstr>Determining Load &amp; Load %</vt:lpstr>
      <vt:lpstr>Remedies for Underloads</vt:lpstr>
      <vt:lpstr>Remedies for Overloads</vt:lpstr>
      <vt:lpstr>Splitting Orders</vt:lpstr>
      <vt:lpstr>Options 1 And 2</vt:lpstr>
      <vt:lpstr>Option 3</vt:lpstr>
      <vt:lpstr>Capacity Requirements Planning</vt:lpstr>
      <vt:lpstr>Capacity Terms</vt:lpstr>
      <vt:lpstr>The Alpha Beta Company</vt:lpstr>
      <vt:lpstr>MRP Matrices For A &amp; B</vt:lpstr>
      <vt:lpstr>MRP Matrices For C &amp; D</vt:lpstr>
      <vt:lpstr>Alpha Beta Planned Order Report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326 Mathematics for Decision Making</dc:title>
  <dc:subject/>
  <dc:creator>Teacher</dc:creator>
  <cp:keywords/>
  <dc:description/>
  <cp:lastModifiedBy>Kros, John</cp:lastModifiedBy>
  <cp:revision>563</cp:revision>
  <cp:lastPrinted>1998-03-03T16:13:53Z</cp:lastPrinted>
  <dcterms:created xsi:type="dcterms:W3CDTF">1997-08-18T14:58:50Z</dcterms:created>
  <dcterms:modified xsi:type="dcterms:W3CDTF">2020-04-21T18:34:11Z</dcterms:modified>
</cp:coreProperties>
</file>