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513" r:id="rId2"/>
    <p:sldId id="514" r:id="rId3"/>
    <p:sldId id="515" r:id="rId4"/>
    <p:sldId id="516" r:id="rId5"/>
    <p:sldId id="517" r:id="rId6"/>
    <p:sldId id="518" r:id="rId7"/>
    <p:sldId id="519" r:id="rId8"/>
    <p:sldId id="520" r:id="rId9"/>
    <p:sldId id="521" r:id="rId10"/>
    <p:sldId id="522" r:id="rId11"/>
    <p:sldId id="523" r:id="rId12"/>
    <p:sldId id="542" r:id="rId13"/>
    <p:sldId id="543" r:id="rId14"/>
    <p:sldId id="524" r:id="rId15"/>
    <p:sldId id="525" r:id="rId16"/>
    <p:sldId id="545" r:id="rId17"/>
    <p:sldId id="544" r:id="rId18"/>
    <p:sldId id="526" r:id="rId19"/>
    <p:sldId id="527" r:id="rId20"/>
    <p:sldId id="546" r:id="rId21"/>
    <p:sldId id="528" r:id="rId22"/>
    <p:sldId id="547" r:id="rId23"/>
    <p:sldId id="548" r:id="rId24"/>
    <p:sldId id="549" r:id="rId25"/>
    <p:sldId id="534" r:id="rId26"/>
    <p:sldId id="494" r:id="rId27"/>
    <p:sldId id="509" r:id="rId28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41"/>
  </p:normalViewPr>
  <p:slideViewPr>
    <p:cSldViewPr>
      <p:cViewPr varScale="1">
        <p:scale>
          <a:sx n="112" d="100"/>
          <a:sy n="112" d="100"/>
        </p:scale>
        <p:origin x="392" y="1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34C9D75-ACCE-C74C-8FAC-38B6E04EEF3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B9BC43D-700A-3A44-A98C-1A638B048064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>
            <a:extLst>
              <a:ext uri="{FF2B5EF4-FFF2-40B4-BE49-F238E27FC236}">
                <a16:creationId xmlns:a16="http://schemas.microsoft.com/office/drawing/2014/main" id="{E208A2E9-0C11-C846-BF2F-794CE85EDE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386010C0-0E14-0E45-AC0F-999A7004A59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>
            <a:extLst>
              <a:ext uri="{FF2B5EF4-FFF2-40B4-BE49-F238E27FC236}">
                <a16:creationId xmlns:a16="http://schemas.microsoft.com/office/drawing/2014/main" id="{800D96AC-1EDE-0B44-9D3C-93202E588F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29411" name="Rectangle 3">
            <a:extLst>
              <a:ext uri="{FF2B5EF4-FFF2-40B4-BE49-F238E27FC236}">
                <a16:creationId xmlns:a16="http://schemas.microsoft.com/office/drawing/2014/main" id="{92831CC3-305E-1D49-8E34-76776F19A00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>
            <a:extLst>
              <a:ext uri="{FF2B5EF4-FFF2-40B4-BE49-F238E27FC236}">
                <a16:creationId xmlns:a16="http://schemas.microsoft.com/office/drawing/2014/main" id="{C2434D25-C541-1441-B097-0DA0B6B11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B9D463E9-60D1-1D49-82E0-8D0D1B4BA64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>
            <a:extLst>
              <a:ext uri="{FF2B5EF4-FFF2-40B4-BE49-F238E27FC236}">
                <a16:creationId xmlns:a16="http://schemas.microsoft.com/office/drawing/2014/main" id="{A1C7A545-3649-914B-8736-C3E0F260B4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33507" name="Rectangle 3">
            <a:extLst>
              <a:ext uri="{FF2B5EF4-FFF2-40B4-BE49-F238E27FC236}">
                <a16:creationId xmlns:a16="http://schemas.microsoft.com/office/drawing/2014/main" id="{8D4C002B-E00E-D64B-8120-36136874BB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>
            <a:extLst>
              <a:ext uri="{FF2B5EF4-FFF2-40B4-BE49-F238E27FC236}">
                <a16:creationId xmlns:a16="http://schemas.microsoft.com/office/drawing/2014/main" id="{F1E53168-1F06-134B-B7C3-4F87A216F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35555" name="Rectangle 3">
            <a:extLst>
              <a:ext uri="{FF2B5EF4-FFF2-40B4-BE49-F238E27FC236}">
                <a16:creationId xmlns:a16="http://schemas.microsoft.com/office/drawing/2014/main" id="{1EF2A9B3-C812-6947-BAD9-F101614E241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>
            <a:extLst>
              <a:ext uri="{FF2B5EF4-FFF2-40B4-BE49-F238E27FC236}">
                <a16:creationId xmlns:a16="http://schemas.microsoft.com/office/drawing/2014/main" id="{2664285B-C4DD-914A-B559-3B47C68A0F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37603" name="Rectangle 3">
            <a:extLst>
              <a:ext uri="{FF2B5EF4-FFF2-40B4-BE49-F238E27FC236}">
                <a16:creationId xmlns:a16="http://schemas.microsoft.com/office/drawing/2014/main" id="{E6E8B043-CE83-1D40-8F74-53659295614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>
            <a:extLst>
              <a:ext uri="{FF2B5EF4-FFF2-40B4-BE49-F238E27FC236}">
                <a16:creationId xmlns:a16="http://schemas.microsoft.com/office/drawing/2014/main" id="{98235773-1F7A-B243-B5D9-E74068D38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39651" name="Rectangle 3">
            <a:extLst>
              <a:ext uri="{FF2B5EF4-FFF2-40B4-BE49-F238E27FC236}">
                <a16:creationId xmlns:a16="http://schemas.microsoft.com/office/drawing/2014/main" id="{1D9757B5-BF2E-4B40-B0C4-CF8E3C94989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>
            <a:extLst>
              <a:ext uri="{FF2B5EF4-FFF2-40B4-BE49-F238E27FC236}">
                <a16:creationId xmlns:a16="http://schemas.microsoft.com/office/drawing/2014/main" id="{2681C773-E0D4-4949-8D3F-15E248EE8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41699" name="Rectangle 3">
            <a:extLst>
              <a:ext uri="{FF2B5EF4-FFF2-40B4-BE49-F238E27FC236}">
                <a16:creationId xmlns:a16="http://schemas.microsoft.com/office/drawing/2014/main" id="{E04F093F-809C-7C4A-AAC7-9228DFE10D3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>
            <a:extLst>
              <a:ext uri="{FF2B5EF4-FFF2-40B4-BE49-F238E27FC236}">
                <a16:creationId xmlns:a16="http://schemas.microsoft.com/office/drawing/2014/main" id="{71314A59-9766-E045-B42E-DDFA9B4484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53987" name="Rectangle 3">
            <a:extLst>
              <a:ext uri="{FF2B5EF4-FFF2-40B4-BE49-F238E27FC236}">
                <a16:creationId xmlns:a16="http://schemas.microsoft.com/office/drawing/2014/main" id="{E0A1DD1C-51D7-0745-9537-337F3458C4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EDFABFFD-EFAA-3A4B-8D13-EF502222B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A44D9D96-8953-8542-AFCA-380E79BEACF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>
            <a:extLst>
              <a:ext uri="{FF2B5EF4-FFF2-40B4-BE49-F238E27FC236}">
                <a16:creationId xmlns:a16="http://schemas.microsoft.com/office/drawing/2014/main" id="{17AF147F-F899-2D4B-9583-75406A401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03811" name="Rectangle 3">
            <a:extLst>
              <a:ext uri="{FF2B5EF4-FFF2-40B4-BE49-F238E27FC236}">
                <a16:creationId xmlns:a16="http://schemas.microsoft.com/office/drawing/2014/main" id="{8A941CDE-246F-B549-AF05-EC17F1A4AB9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>
            <a:extLst>
              <a:ext uri="{FF2B5EF4-FFF2-40B4-BE49-F238E27FC236}">
                <a16:creationId xmlns:a16="http://schemas.microsoft.com/office/drawing/2014/main" id="{1FC3196E-B81E-9C46-8BEF-777D5676C6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13027" name="Rectangle 3">
            <a:extLst>
              <a:ext uri="{FF2B5EF4-FFF2-40B4-BE49-F238E27FC236}">
                <a16:creationId xmlns:a16="http://schemas.microsoft.com/office/drawing/2014/main" id="{D7E002D6-91C6-F74B-A7A5-FA6951E6FD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>
            <a:extLst>
              <a:ext uri="{FF2B5EF4-FFF2-40B4-BE49-F238E27FC236}">
                <a16:creationId xmlns:a16="http://schemas.microsoft.com/office/drawing/2014/main" id="{4586E8D6-63A6-804E-850E-1AB016355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15075" name="Rectangle 3">
            <a:extLst>
              <a:ext uri="{FF2B5EF4-FFF2-40B4-BE49-F238E27FC236}">
                <a16:creationId xmlns:a16="http://schemas.microsoft.com/office/drawing/2014/main" id="{80FF3693-263F-7643-A5C2-EB33BD76E44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>
            <a:extLst>
              <a:ext uri="{FF2B5EF4-FFF2-40B4-BE49-F238E27FC236}">
                <a16:creationId xmlns:a16="http://schemas.microsoft.com/office/drawing/2014/main" id="{9B2B8E24-A84A-9249-BFF7-F956553561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17123" name="Rectangle 3">
            <a:extLst>
              <a:ext uri="{FF2B5EF4-FFF2-40B4-BE49-F238E27FC236}">
                <a16:creationId xmlns:a16="http://schemas.microsoft.com/office/drawing/2014/main" id="{E5FE4439-A241-1446-88E5-4A051F9E657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>
            <a:extLst>
              <a:ext uri="{FF2B5EF4-FFF2-40B4-BE49-F238E27FC236}">
                <a16:creationId xmlns:a16="http://schemas.microsoft.com/office/drawing/2014/main" id="{4C682514-E1B7-8C48-96D2-1F1F3756E7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19171" name="Rectangle 3">
            <a:extLst>
              <a:ext uri="{FF2B5EF4-FFF2-40B4-BE49-F238E27FC236}">
                <a16:creationId xmlns:a16="http://schemas.microsoft.com/office/drawing/2014/main" id="{4460C17E-A69E-AC47-8D78-E9E4DCCB72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>
            <a:extLst>
              <a:ext uri="{FF2B5EF4-FFF2-40B4-BE49-F238E27FC236}">
                <a16:creationId xmlns:a16="http://schemas.microsoft.com/office/drawing/2014/main" id="{0B0DC89D-A161-6D4A-831E-D8E4B3836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21219" name="Rectangle 3">
            <a:extLst>
              <a:ext uri="{FF2B5EF4-FFF2-40B4-BE49-F238E27FC236}">
                <a16:creationId xmlns:a16="http://schemas.microsoft.com/office/drawing/2014/main" id="{6CC4CA02-387A-C44E-863D-CC9DD704329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>
            <a:extLst>
              <a:ext uri="{FF2B5EF4-FFF2-40B4-BE49-F238E27FC236}">
                <a16:creationId xmlns:a16="http://schemas.microsoft.com/office/drawing/2014/main" id="{F947C537-67FF-2E41-A84A-F8178F7080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23267" name="Rectangle 3">
            <a:extLst>
              <a:ext uri="{FF2B5EF4-FFF2-40B4-BE49-F238E27FC236}">
                <a16:creationId xmlns:a16="http://schemas.microsoft.com/office/drawing/2014/main" id="{EA4A399D-320E-1C48-97DD-CFF09F4C38A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>
            <a:extLst>
              <a:ext uri="{FF2B5EF4-FFF2-40B4-BE49-F238E27FC236}">
                <a16:creationId xmlns:a16="http://schemas.microsoft.com/office/drawing/2014/main" id="{3B862C0B-6790-9B4D-BF82-54B1108F1E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25315" name="Rectangle 3">
            <a:extLst>
              <a:ext uri="{FF2B5EF4-FFF2-40B4-BE49-F238E27FC236}">
                <a16:creationId xmlns:a16="http://schemas.microsoft.com/office/drawing/2014/main" id="{3D27D7E3-9830-5B46-8031-DD729D2292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>
            <a:extLst>
              <a:ext uri="{FF2B5EF4-FFF2-40B4-BE49-F238E27FC236}">
                <a16:creationId xmlns:a16="http://schemas.microsoft.com/office/drawing/2014/main" id="{B8F8FE18-E928-F248-8A39-05A86C6FD5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27363" name="Rectangle 3">
            <a:extLst>
              <a:ext uri="{FF2B5EF4-FFF2-40B4-BE49-F238E27FC236}">
                <a16:creationId xmlns:a16="http://schemas.microsoft.com/office/drawing/2014/main" id="{02A1A832-57B0-B943-97F7-87E1AAFB9F3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4DF5A-A78E-5B46-883F-7B3387DBC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B0ADF2-3CB7-0046-ADEB-0B543C4EFE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7646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07D02-57FD-DF4D-B32E-50C86E71E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EDE2A2-D61A-B14A-BE3B-F1A7787A7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813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43A496-6098-854F-BDD7-9689FFA587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0250" y="585788"/>
            <a:ext cx="2130425" cy="5764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D9863-AD5E-9C4B-905A-F8AE41031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585788"/>
            <a:ext cx="6242050" cy="5764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856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D1893-7771-FE4C-BE29-61C977106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F9D2A-6799-9745-AC05-08FADB279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952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08E4-91E7-8C49-B4FF-FA087F490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5ADEE-5678-494A-B18B-0227C454B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957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7E49C-A8C7-D647-8AA7-7D52993DA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13CBF-4AE3-F747-B814-4DC074D97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A30730-9D90-D74F-91AE-E932844DE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891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D34A7-1766-214B-85E3-C9A96EDDB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35D07-7412-DF4F-A816-70BF3AB7F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49D86-BB81-6849-A234-4C541724B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1C0CB8-2D12-DB43-858A-B4238BBA33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E577A4-054B-5C48-AB0E-007E654B0E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905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4AC1D-B90E-CD4A-A9A4-24EA613B0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643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254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3B9C1-7242-784C-9E0D-6E726630C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326AF-BACA-B645-B4DC-D5785A24D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659A3-86AA-F545-880B-9E01565E8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058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F08C4-1888-F44A-BCCB-FE427E419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76467F-43F4-7446-B53C-EF7D79B22D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BEB4E3-CC88-0547-B8C2-31210736E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143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8D660F5-D7E1-7F40-91BE-5576D8D8D0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CF90371C-2578-5249-AEE7-BDEDBAB3D8AE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029" name="Line 5">
              <a:extLst>
                <a:ext uri="{FF2B5EF4-FFF2-40B4-BE49-F238E27FC236}">
                  <a16:creationId xmlns:a16="http://schemas.microsoft.com/office/drawing/2014/main" id="{7282FA52-57FF-DB48-8E58-C0281B8983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Line 6">
              <a:extLst>
                <a:ext uri="{FF2B5EF4-FFF2-40B4-BE49-F238E27FC236}">
                  <a16:creationId xmlns:a16="http://schemas.microsoft.com/office/drawing/2014/main" id="{6A4FF5C4-B8B2-104E-8FE2-F2E3423AA6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Line 7">
              <a:extLst>
                <a:ext uri="{FF2B5EF4-FFF2-40B4-BE49-F238E27FC236}">
                  <a16:creationId xmlns:a16="http://schemas.microsoft.com/office/drawing/2014/main" id="{00FDE45D-4416-7848-99FE-3D89FE32E4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Line 8">
              <a:extLst>
                <a:ext uri="{FF2B5EF4-FFF2-40B4-BE49-F238E27FC236}">
                  <a16:creationId xmlns:a16="http://schemas.microsoft.com/office/drawing/2014/main" id="{16DAB166-C8D0-A140-A5ED-63548D7382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9">
              <a:extLst>
                <a:ext uri="{FF2B5EF4-FFF2-40B4-BE49-F238E27FC236}">
                  <a16:creationId xmlns:a16="http://schemas.microsoft.com/office/drawing/2014/main" id="{536B3DD0-3D02-B14D-95EB-B5D073E045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Rectangle 11">
            <a:extLst>
              <a:ext uri="{FF2B5EF4-FFF2-40B4-BE49-F238E27FC236}">
                <a16:creationId xmlns:a16="http://schemas.microsoft.com/office/drawing/2014/main" id="{6F35080A-A0C2-2B4B-A730-76690B211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6313" y="623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fld id="{1E1F26EC-A625-904F-96CF-0774BEB48D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28C1F23E-060F-D745-A7B8-F87DAC341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157913"/>
            <a:ext cx="1577354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dirty="0"/>
              <a:t>DSCI 6213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3761A7C-AB88-C046-A9EE-BE6C8B2C30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85788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35EC3C9B-8D93-0F44-A857-5D986D91F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2C757CE-47F7-AF42-99AD-5170D0C1716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109698" y="5923913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5" name="Rectangle 3">
            <a:extLst>
              <a:ext uri="{FF2B5EF4-FFF2-40B4-BE49-F238E27FC236}">
                <a16:creationId xmlns:a16="http://schemas.microsoft.com/office/drawing/2014/main" id="{27FD9054-4BFE-A54E-A389-4BDF873E1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Inventory</a:t>
            </a:r>
          </a:p>
        </p:txBody>
      </p:sp>
      <p:sp>
        <p:nvSpPr>
          <p:cNvPr id="509956" name="Rectangle 4">
            <a:extLst>
              <a:ext uri="{FF2B5EF4-FFF2-40B4-BE49-F238E27FC236}">
                <a16:creationId xmlns:a16="http://schemas.microsoft.com/office/drawing/2014/main" id="{452E3F07-6DBF-1F4C-BAD9-61EB22FBAD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Stock of items held to meet future demand</a:t>
            </a:r>
          </a:p>
          <a:p>
            <a:pPr marL="973138" lvl="1" indent="-285750" defTabSz="914400"/>
            <a:r>
              <a:rPr lang="en-US" altLang="en-US"/>
              <a:t>Tangible goods</a:t>
            </a:r>
          </a:p>
          <a:p>
            <a:pPr marL="973138" lvl="1" indent="-285750" defTabSz="914400"/>
            <a:r>
              <a:rPr lang="en-US" altLang="en-US"/>
              <a:t>Intangible goods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Inventory management answers two questions</a:t>
            </a:r>
          </a:p>
          <a:p>
            <a:pPr marL="973138" lvl="1" indent="-285750" defTabSz="914400"/>
            <a:r>
              <a:rPr lang="en-US" altLang="en-US"/>
              <a:t>How much to order?</a:t>
            </a:r>
          </a:p>
          <a:p>
            <a:pPr marL="973138" lvl="1" indent="-285750" defTabSz="914400"/>
            <a:r>
              <a:rPr lang="en-US" altLang="en-US"/>
              <a:t>When to order?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8426" name="Group 42">
            <a:extLst>
              <a:ext uri="{FF2B5EF4-FFF2-40B4-BE49-F238E27FC236}">
                <a16:creationId xmlns:a16="http://schemas.microsoft.com/office/drawing/2014/main" id="{8B80DC08-E43C-8C4E-B8CC-632E515DBBFB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528427" name="Line 43">
              <a:extLst>
                <a:ext uri="{FF2B5EF4-FFF2-40B4-BE49-F238E27FC236}">
                  <a16:creationId xmlns:a16="http://schemas.microsoft.com/office/drawing/2014/main" id="{9BC985AC-4DB9-F045-812E-DC4C07F3AD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28" name="Line 44">
              <a:extLst>
                <a:ext uri="{FF2B5EF4-FFF2-40B4-BE49-F238E27FC236}">
                  <a16:creationId xmlns:a16="http://schemas.microsoft.com/office/drawing/2014/main" id="{89076F24-60DD-F04B-9E78-1333C841E3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29" name="Line 45">
              <a:extLst>
                <a:ext uri="{FF2B5EF4-FFF2-40B4-BE49-F238E27FC236}">
                  <a16:creationId xmlns:a16="http://schemas.microsoft.com/office/drawing/2014/main" id="{A397CE4C-253C-984E-8DE6-51CE6AABC5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30" name="Line 46">
              <a:extLst>
                <a:ext uri="{FF2B5EF4-FFF2-40B4-BE49-F238E27FC236}">
                  <a16:creationId xmlns:a16="http://schemas.microsoft.com/office/drawing/2014/main" id="{E252ED59-3C0E-DD4C-9C07-7ECFEA7221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31" name="Line 47">
              <a:extLst>
                <a:ext uri="{FF2B5EF4-FFF2-40B4-BE49-F238E27FC236}">
                  <a16:creationId xmlns:a16="http://schemas.microsoft.com/office/drawing/2014/main" id="{36C28D2C-11C1-0D4D-B213-CB9DDF07BF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8388" name="Rectangle 4">
            <a:extLst>
              <a:ext uri="{FF2B5EF4-FFF2-40B4-BE49-F238E27FC236}">
                <a16:creationId xmlns:a16="http://schemas.microsoft.com/office/drawing/2014/main" id="{E1D37A39-5286-7549-81F5-5D6AB3410A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The Inventory Order Cycle</a:t>
            </a:r>
          </a:p>
        </p:txBody>
      </p:sp>
      <p:grpSp>
        <p:nvGrpSpPr>
          <p:cNvPr id="528432" name="Group 48">
            <a:extLst>
              <a:ext uri="{FF2B5EF4-FFF2-40B4-BE49-F238E27FC236}">
                <a16:creationId xmlns:a16="http://schemas.microsoft.com/office/drawing/2014/main" id="{58A8E91D-BC28-E044-A715-A42673DD7571}"/>
              </a:ext>
            </a:extLst>
          </p:cNvPr>
          <p:cNvGrpSpPr>
            <a:grpSpLocks/>
          </p:cNvGrpSpPr>
          <p:nvPr/>
        </p:nvGrpSpPr>
        <p:grpSpPr bwMode="auto">
          <a:xfrm>
            <a:off x="595313" y="1905000"/>
            <a:ext cx="8672512" cy="4038600"/>
            <a:chOff x="375" y="1200"/>
            <a:chExt cx="5463" cy="2544"/>
          </a:xfrm>
        </p:grpSpPr>
        <p:sp>
          <p:nvSpPr>
            <p:cNvPr id="528389" name="Line 5">
              <a:extLst>
                <a:ext uri="{FF2B5EF4-FFF2-40B4-BE49-F238E27FC236}">
                  <a16:creationId xmlns:a16="http://schemas.microsoft.com/office/drawing/2014/main" id="{B1E45903-427C-1347-B0C2-0DB2F10EF0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0" y="1374"/>
              <a:ext cx="0" cy="15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0" name="Line 6">
              <a:extLst>
                <a:ext uri="{FF2B5EF4-FFF2-40B4-BE49-F238E27FC236}">
                  <a16:creationId xmlns:a16="http://schemas.microsoft.com/office/drawing/2014/main" id="{3A4B46F5-43C4-5C4C-8B97-8549CF5DD7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4" y="2917"/>
              <a:ext cx="4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1" name="Line 7">
              <a:extLst>
                <a:ext uri="{FF2B5EF4-FFF2-40B4-BE49-F238E27FC236}">
                  <a16:creationId xmlns:a16="http://schemas.microsoft.com/office/drawing/2014/main" id="{07897A16-9080-C04A-8E9E-5C29F8B80F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4" y="2550"/>
              <a:ext cx="381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2" name="Line 8">
              <a:extLst>
                <a:ext uri="{FF2B5EF4-FFF2-40B4-BE49-F238E27FC236}">
                  <a16:creationId xmlns:a16="http://schemas.microsoft.com/office/drawing/2014/main" id="{BC4398D9-F8DD-8A41-8857-B7ACAC6A7F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4" y="1492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3" name="Line 9">
              <a:extLst>
                <a:ext uri="{FF2B5EF4-FFF2-40B4-BE49-F238E27FC236}">
                  <a16:creationId xmlns:a16="http://schemas.microsoft.com/office/drawing/2014/main" id="{2E20C66F-DE4E-7445-A30A-035502A84F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4" y="1496"/>
              <a:ext cx="1567" cy="14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4" name="Line 10">
              <a:extLst>
                <a:ext uri="{FF2B5EF4-FFF2-40B4-BE49-F238E27FC236}">
                  <a16:creationId xmlns:a16="http://schemas.microsoft.com/office/drawing/2014/main" id="{D57E781F-E861-374D-8CAD-5BC0909FDC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94" y="1530"/>
              <a:ext cx="0" cy="13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5" name="Line 11">
              <a:extLst>
                <a:ext uri="{FF2B5EF4-FFF2-40B4-BE49-F238E27FC236}">
                  <a16:creationId xmlns:a16="http://schemas.microsoft.com/office/drawing/2014/main" id="{6DC19A9E-226D-F043-A45C-B151ACE6A2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9" y="1537"/>
              <a:ext cx="1519" cy="13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6" name="Line 12">
              <a:extLst>
                <a:ext uri="{FF2B5EF4-FFF2-40B4-BE49-F238E27FC236}">
                  <a16:creationId xmlns:a16="http://schemas.microsoft.com/office/drawing/2014/main" id="{B8C93AB4-8899-414F-8E26-3E85A783B2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22" y="1530"/>
              <a:ext cx="0" cy="13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7" name="Line 13">
              <a:extLst>
                <a:ext uri="{FF2B5EF4-FFF2-40B4-BE49-F238E27FC236}">
                  <a16:creationId xmlns:a16="http://schemas.microsoft.com/office/drawing/2014/main" id="{6ACCF175-4F21-0C46-9A00-EAB0496C10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6" y="1537"/>
              <a:ext cx="756" cy="6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8" name="Line 14">
              <a:extLst>
                <a:ext uri="{FF2B5EF4-FFF2-40B4-BE49-F238E27FC236}">
                  <a16:creationId xmlns:a16="http://schemas.microsoft.com/office/drawing/2014/main" id="{958A058D-08AF-774D-8488-64591D5221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5" y="2555"/>
              <a:ext cx="0" cy="3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9" name="Line 15">
              <a:extLst>
                <a:ext uri="{FF2B5EF4-FFF2-40B4-BE49-F238E27FC236}">
                  <a16:creationId xmlns:a16="http://schemas.microsoft.com/office/drawing/2014/main" id="{FF29E01F-9501-4044-AE5A-BBC0830C05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2" y="2555"/>
              <a:ext cx="0" cy="3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0" name="Rectangle 16">
              <a:extLst>
                <a:ext uri="{FF2B5EF4-FFF2-40B4-BE49-F238E27FC236}">
                  <a16:creationId xmlns:a16="http://schemas.microsoft.com/office/drawing/2014/main" id="{7267E230-5D98-D342-8BD4-BB90F89F4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1200"/>
              <a:ext cx="696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/>
                <a:t>Demand </a:t>
              </a:r>
            </a:p>
            <a:p>
              <a:r>
                <a:rPr lang="en-US" altLang="en-US" sz="2000"/>
                <a:t>     rate</a:t>
              </a:r>
            </a:p>
          </p:txBody>
        </p:sp>
        <p:sp>
          <p:nvSpPr>
            <p:cNvPr id="528401" name="Line 17">
              <a:extLst>
                <a:ext uri="{FF2B5EF4-FFF2-40B4-BE49-F238E27FC236}">
                  <a16:creationId xmlns:a16="http://schemas.microsoft.com/office/drawing/2014/main" id="{A5D13AF7-AEAF-4D4F-8B18-00EA5EB2AB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37" y="1618"/>
              <a:ext cx="293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2" name="Line 18">
              <a:extLst>
                <a:ext uri="{FF2B5EF4-FFF2-40B4-BE49-F238E27FC236}">
                  <a16:creationId xmlns:a16="http://schemas.microsoft.com/office/drawing/2014/main" id="{CB7BC8DD-03CE-D142-A828-A206A7C780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5" y="3002"/>
              <a:ext cx="0" cy="1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3" name="Line 19">
              <a:extLst>
                <a:ext uri="{FF2B5EF4-FFF2-40B4-BE49-F238E27FC236}">
                  <a16:creationId xmlns:a16="http://schemas.microsoft.com/office/drawing/2014/main" id="{4989C2BD-3C09-8E4C-9A65-03EB368EC6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4" y="3002"/>
              <a:ext cx="0" cy="1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4" name="Line 20">
              <a:extLst>
                <a:ext uri="{FF2B5EF4-FFF2-40B4-BE49-F238E27FC236}">
                  <a16:creationId xmlns:a16="http://schemas.microsoft.com/office/drawing/2014/main" id="{4C7D368C-5F1D-3044-AAB4-B5F6A20C57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2" y="3002"/>
              <a:ext cx="0" cy="1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5" name="Line 21">
              <a:extLst>
                <a:ext uri="{FF2B5EF4-FFF2-40B4-BE49-F238E27FC236}">
                  <a16:creationId xmlns:a16="http://schemas.microsoft.com/office/drawing/2014/main" id="{E864022A-C4C0-5A46-BC94-B5C3A26515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2" y="3002"/>
              <a:ext cx="0" cy="1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6" name="Rectangle 22">
              <a:extLst>
                <a:ext uri="{FF2B5EF4-FFF2-40B4-BE49-F238E27FC236}">
                  <a16:creationId xmlns:a16="http://schemas.microsoft.com/office/drawing/2014/main" id="{73AF9888-A29E-C74F-A873-F8FBEC37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6" y="2951"/>
              <a:ext cx="194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/>
                <a:t>0</a:t>
              </a:r>
            </a:p>
          </p:txBody>
        </p:sp>
        <p:sp>
          <p:nvSpPr>
            <p:cNvPr id="528407" name="Rectangle 23">
              <a:extLst>
                <a:ext uri="{FF2B5EF4-FFF2-40B4-BE49-F238E27FC236}">
                  <a16:creationId xmlns:a16="http://schemas.microsoft.com/office/drawing/2014/main" id="{B75D3A77-CB9F-8E41-99AD-90B7080D7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6" y="2951"/>
              <a:ext cx="452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/>
                <a:t>Time</a:t>
              </a:r>
            </a:p>
          </p:txBody>
        </p:sp>
        <p:sp>
          <p:nvSpPr>
            <p:cNvPr id="528408" name="Rectangle 24">
              <a:extLst>
                <a:ext uri="{FF2B5EF4-FFF2-40B4-BE49-F238E27FC236}">
                  <a16:creationId xmlns:a16="http://schemas.microsoft.com/office/drawing/2014/main" id="{1804FDCE-5D1D-3F45-AFAB-D39A97089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8" y="2934"/>
              <a:ext cx="438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/>
                <a:t>Lead</a:t>
              </a:r>
            </a:p>
            <a:p>
              <a:r>
                <a:rPr lang="en-US" altLang="en-US" sz="2000"/>
                <a:t> time</a:t>
              </a:r>
            </a:p>
          </p:txBody>
        </p:sp>
        <p:sp>
          <p:nvSpPr>
            <p:cNvPr id="528409" name="Rectangle 25">
              <a:extLst>
                <a:ext uri="{FF2B5EF4-FFF2-40B4-BE49-F238E27FC236}">
                  <a16:creationId xmlns:a16="http://schemas.microsoft.com/office/drawing/2014/main" id="{6123D821-3433-B248-A03E-04D75DC83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3" y="2934"/>
              <a:ext cx="438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/>
                <a:t>Lead</a:t>
              </a:r>
            </a:p>
            <a:p>
              <a:r>
                <a:rPr lang="en-US" altLang="en-US" sz="2000"/>
                <a:t> time</a:t>
              </a:r>
            </a:p>
          </p:txBody>
        </p:sp>
        <p:sp>
          <p:nvSpPr>
            <p:cNvPr id="528410" name="Rectangle 26">
              <a:extLst>
                <a:ext uri="{FF2B5EF4-FFF2-40B4-BE49-F238E27FC236}">
                  <a16:creationId xmlns:a16="http://schemas.microsoft.com/office/drawing/2014/main" id="{AF23ACD7-0ACA-6F43-A6B9-10E015DD4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3" y="3304"/>
              <a:ext cx="540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/>
                <a:t>Order </a:t>
              </a:r>
            </a:p>
            <a:p>
              <a:r>
                <a:rPr lang="en-US" altLang="en-US" sz="2000"/>
                <a:t>Placed</a:t>
              </a:r>
            </a:p>
          </p:txBody>
        </p:sp>
        <p:sp>
          <p:nvSpPr>
            <p:cNvPr id="528411" name="Rectangle 27">
              <a:extLst>
                <a:ext uri="{FF2B5EF4-FFF2-40B4-BE49-F238E27FC236}">
                  <a16:creationId xmlns:a16="http://schemas.microsoft.com/office/drawing/2014/main" id="{DD16E037-1B65-174F-A211-83A6B20AD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9" y="3304"/>
              <a:ext cx="540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/>
                <a:t>Order </a:t>
              </a:r>
            </a:p>
            <a:p>
              <a:r>
                <a:rPr lang="en-US" altLang="en-US" sz="2000"/>
                <a:t>Placed</a:t>
              </a:r>
            </a:p>
          </p:txBody>
        </p:sp>
        <p:sp>
          <p:nvSpPr>
            <p:cNvPr id="528412" name="Rectangle 28">
              <a:extLst>
                <a:ext uri="{FF2B5EF4-FFF2-40B4-BE49-F238E27FC236}">
                  <a16:creationId xmlns:a16="http://schemas.microsoft.com/office/drawing/2014/main" id="{A376DFE6-68F4-6743-9A7A-4A64419E2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4" y="3304"/>
              <a:ext cx="709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/>
                <a:t>Order </a:t>
              </a:r>
            </a:p>
            <a:p>
              <a:r>
                <a:rPr lang="en-US" altLang="en-US" sz="2000"/>
                <a:t>Received</a:t>
              </a:r>
            </a:p>
          </p:txBody>
        </p:sp>
        <p:sp>
          <p:nvSpPr>
            <p:cNvPr id="528413" name="Rectangle 29">
              <a:extLst>
                <a:ext uri="{FF2B5EF4-FFF2-40B4-BE49-F238E27FC236}">
                  <a16:creationId xmlns:a16="http://schemas.microsoft.com/office/drawing/2014/main" id="{53D27F48-7EEB-B74D-B40D-70FB3C7D4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7" y="3304"/>
              <a:ext cx="709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/>
                <a:t>Order </a:t>
              </a:r>
            </a:p>
            <a:p>
              <a:r>
                <a:rPr lang="en-US" altLang="en-US" sz="2000"/>
                <a:t>Received</a:t>
              </a:r>
            </a:p>
          </p:txBody>
        </p:sp>
        <p:sp>
          <p:nvSpPr>
            <p:cNvPr id="528414" name="Rectangle 30">
              <a:extLst>
                <a:ext uri="{FF2B5EF4-FFF2-40B4-BE49-F238E27FC236}">
                  <a16:creationId xmlns:a16="http://schemas.microsoft.com/office/drawing/2014/main" id="{E2F6F4AF-B714-984D-BA5D-CFFEF628400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68" y="1803"/>
              <a:ext cx="114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/>
                <a:t>Inventory Level</a:t>
              </a:r>
            </a:p>
          </p:txBody>
        </p:sp>
        <p:sp>
          <p:nvSpPr>
            <p:cNvPr id="528415" name="Rectangle 31">
              <a:extLst>
                <a:ext uri="{FF2B5EF4-FFF2-40B4-BE49-F238E27FC236}">
                  <a16:creationId xmlns:a16="http://schemas.microsoft.com/office/drawing/2014/main" id="{36605A1F-0BFA-5C44-8624-8E9383B09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" y="2544"/>
              <a:ext cx="1185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/>
                <a:t>Reorder point, R</a:t>
              </a:r>
            </a:p>
          </p:txBody>
        </p:sp>
        <p:sp>
          <p:nvSpPr>
            <p:cNvPr id="528416" name="Rectangle 32">
              <a:extLst>
                <a:ext uri="{FF2B5EF4-FFF2-40B4-BE49-F238E27FC236}">
                  <a16:creationId xmlns:a16="http://schemas.microsoft.com/office/drawing/2014/main" id="{3CB5E39F-6CA7-3845-864E-4D03E3333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322"/>
              <a:ext cx="927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/>
                <a:t>Order qty, Q</a:t>
              </a:r>
            </a:p>
          </p:txBody>
        </p:sp>
      </p:grp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6" name="Rectangle 4">
            <a:extLst>
              <a:ext uri="{FF2B5EF4-FFF2-40B4-BE49-F238E27FC236}">
                <a16:creationId xmlns:a16="http://schemas.microsoft.com/office/drawing/2014/main" id="{1F50F516-2990-754E-B167-BAA4108BF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EOQ Cost Model</a:t>
            </a:r>
          </a:p>
        </p:txBody>
      </p:sp>
      <p:sp>
        <p:nvSpPr>
          <p:cNvPr id="530437" name="Rectangle 5">
            <a:extLst>
              <a:ext uri="{FF2B5EF4-FFF2-40B4-BE49-F238E27FC236}">
                <a16:creationId xmlns:a16="http://schemas.microsoft.com/office/drawing/2014/main" id="{253867C9-1F5E-BA4D-A661-05C2B13C60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81200"/>
            <a:ext cx="8515350" cy="3813175"/>
          </a:xfrm>
          <a:noFill/>
          <a:ln/>
        </p:spPr>
        <p:txBody>
          <a:bodyPr lIns="90487" tIns="44450" rIns="90487" bIns="44450"/>
          <a:lstStyle/>
          <a:p>
            <a:pPr marL="342900" indent="-342900" algn="ctr" defTabSz="914400">
              <a:spcBef>
                <a:spcPct val="15000"/>
              </a:spcBef>
              <a:buFontTx/>
              <a:buNone/>
            </a:pPr>
            <a:r>
              <a:rPr lang="en-US" altLang="en-US" sz="2000"/>
              <a:t>C</a:t>
            </a:r>
            <a:r>
              <a:rPr lang="en-US" altLang="en-US" sz="2000" baseline="-25000"/>
              <a:t>O</a:t>
            </a:r>
            <a:r>
              <a:rPr lang="en-US" altLang="en-US" sz="2000"/>
              <a:t> - cost of placing order	 	D - annual demand</a:t>
            </a:r>
            <a:endParaRPr lang="en-US" altLang="en-US" sz="2000" baseline="-25000"/>
          </a:p>
          <a:p>
            <a:pPr marL="342900" indent="-342900" algn="ctr" defTabSz="914400">
              <a:spcBef>
                <a:spcPct val="15000"/>
              </a:spcBef>
              <a:buFontTx/>
              <a:buNone/>
            </a:pPr>
            <a:r>
              <a:rPr lang="en-US" altLang="en-US" sz="2000"/>
              <a:t>C</a:t>
            </a:r>
            <a:r>
              <a:rPr lang="en-US" altLang="en-US" sz="2000" baseline="-25000"/>
              <a:t>C</a:t>
            </a:r>
            <a:r>
              <a:rPr lang="en-US" altLang="en-US" sz="2000"/>
              <a:t> - annual per-unit carrying cost	Q - order quantity</a:t>
            </a:r>
          </a:p>
          <a:p>
            <a:pPr marL="342900" indent="-342900" defTabSz="914400">
              <a:spcBef>
                <a:spcPct val="30000"/>
              </a:spcBef>
              <a:buFontTx/>
              <a:buNone/>
            </a:pPr>
            <a:r>
              <a:rPr lang="en-US" altLang="en-US" sz="4400" b="1"/>
              <a:t>		Annual ordering cost =        </a:t>
            </a:r>
          </a:p>
          <a:p>
            <a:pPr marL="342900" indent="-342900" defTabSz="914400">
              <a:spcBef>
                <a:spcPct val="65000"/>
              </a:spcBef>
              <a:buFontTx/>
              <a:buNone/>
            </a:pPr>
            <a:r>
              <a:rPr lang="en-US" altLang="en-US" sz="4400" b="1"/>
              <a:t>		Annual carrying cost =</a:t>
            </a:r>
          </a:p>
          <a:p>
            <a:pPr marL="342900" indent="-342900" defTabSz="914400">
              <a:spcBef>
                <a:spcPct val="50000"/>
              </a:spcBef>
              <a:buFontTx/>
              <a:buNone/>
            </a:pPr>
            <a:r>
              <a:rPr lang="en-US" altLang="en-US" sz="4400" b="1"/>
              <a:t>		Total cost =           +  </a:t>
            </a:r>
            <a:endParaRPr lang="en-US" altLang="en-US" sz="4400"/>
          </a:p>
          <a:p>
            <a:pPr marL="342900" indent="-342900" defTabSz="914400">
              <a:buFontTx/>
              <a:buNone/>
            </a:pPr>
            <a:endParaRPr lang="en-US" altLang="en-US" sz="2000"/>
          </a:p>
        </p:txBody>
      </p:sp>
      <p:graphicFrame>
        <p:nvGraphicFramePr>
          <p:cNvPr id="530440" name="Object 8">
            <a:extLst>
              <a:ext uri="{FF2B5EF4-FFF2-40B4-BE49-F238E27FC236}">
                <a16:creationId xmlns:a16="http://schemas.microsoft.com/office/drawing/2014/main" id="{4A62DA61-35E2-8740-B7D7-F58046A455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72400" y="2667000"/>
          <a:ext cx="8413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52" name="Equation" r:id="rId4" imgW="660400" imgH="838200" progId="Equation.3">
                  <p:embed/>
                </p:oleObj>
              </mc:Choice>
              <mc:Fallback>
                <p:oleObj name="Equation" r:id="rId4" imgW="660400" imgH="838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2667000"/>
                        <a:ext cx="84137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0441" name="Object 9">
            <a:extLst>
              <a:ext uri="{FF2B5EF4-FFF2-40B4-BE49-F238E27FC236}">
                <a16:creationId xmlns:a16="http://schemas.microsoft.com/office/drawing/2014/main" id="{150E36EE-EDED-2F45-9381-B5BE3063FA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72400" y="3810000"/>
          <a:ext cx="809625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53" name="Equation" r:id="rId6" imgW="635000" imgH="787400" progId="Equation.3">
                  <p:embed/>
                </p:oleObj>
              </mc:Choice>
              <mc:Fallback>
                <p:oleObj name="Equation" r:id="rId6" imgW="635000" imgH="787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810000"/>
                        <a:ext cx="809625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0442" name="Object 10">
            <a:extLst>
              <a:ext uri="{FF2B5EF4-FFF2-40B4-BE49-F238E27FC236}">
                <a16:creationId xmlns:a16="http://schemas.microsoft.com/office/drawing/2014/main" id="{0FA3D374-48ED-2A45-9059-B1EA8B3332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0" y="4800600"/>
          <a:ext cx="8413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54" name="Equation" r:id="rId8" imgW="660400" imgH="838200" progId="Equation.3">
                  <p:embed/>
                </p:oleObj>
              </mc:Choice>
              <mc:Fallback>
                <p:oleObj name="Equation" r:id="rId8" imgW="660400" imgH="838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800600"/>
                        <a:ext cx="84137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0443" name="Object 11">
            <a:extLst>
              <a:ext uri="{FF2B5EF4-FFF2-40B4-BE49-F238E27FC236}">
                <a16:creationId xmlns:a16="http://schemas.microsoft.com/office/drawing/2014/main" id="{A2645728-D5D6-2F41-8774-E37CEB00A0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10375" y="4800600"/>
          <a:ext cx="809625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55" name="Equation" r:id="rId9" imgW="635000" imgH="787400" progId="Equation.3">
                  <p:embed/>
                </p:oleObj>
              </mc:Choice>
              <mc:Fallback>
                <p:oleObj name="Equation" r:id="rId9" imgW="635000" imgH="787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0375" y="4800600"/>
                        <a:ext cx="809625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50" name="Rectangle 6">
            <a:extLst>
              <a:ext uri="{FF2B5EF4-FFF2-40B4-BE49-F238E27FC236}">
                <a16:creationId xmlns:a16="http://schemas.microsoft.com/office/drawing/2014/main" id="{48B6CF39-333D-8049-85D4-41A3837D1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569346" name="Rectangle 2">
            <a:extLst>
              <a:ext uri="{FF2B5EF4-FFF2-40B4-BE49-F238E27FC236}">
                <a16:creationId xmlns:a16="http://schemas.microsoft.com/office/drawing/2014/main" id="{10F2B1A1-883D-4E4A-97F9-5CEE3A2453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EOQ Model</a:t>
            </a:r>
          </a:p>
        </p:txBody>
      </p:sp>
      <p:graphicFrame>
        <p:nvGraphicFramePr>
          <p:cNvPr id="569348" name="Object 4">
            <a:hlinkClick r:id="" action="ppaction://ole?verb=0"/>
            <a:extLst>
              <a:ext uri="{FF2B5EF4-FFF2-40B4-BE49-F238E27FC236}">
                <a16:creationId xmlns:a16="http://schemas.microsoft.com/office/drawing/2014/main" id="{8F61043A-5CD0-D14B-B763-F08D4A313F14}"/>
              </a:ext>
            </a:extLst>
          </p:cNvPr>
          <p:cNvGraphicFramePr>
            <a:graphicFrameLocks/>
          </p:cNvGraphicFramePr>
          <p:nvPr>
            <p:ph type="body" idx="1"/>
          </p:nvPr>
        </p:nvGraphicFramePr>
        <p:xfrm>
          <a:off x="1724025" y="2222500"/>
          <a:ext cx="6303963" cy="356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9356" name="Equation" r:id="rId3" imgW="5384800" imgH="3048000" progId="Equation.3">
                  <p:embed/>
                </p:oleObj>
              </mc:Choice>
              <mc:Fallback>
                <p:oleObj name="Equation" r:id="rId3" imgW="5384800" imgH="30480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4025" y="2222500"/>
                        <a:ext cx="6303963" cy="356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9351" name="Line 7">
            <a:extLst>
              <a:ext uri="{FF2B5EF4-FFF2-40B4-BE49-F238E27FC236}">
                <a16:creationId xmlns:a16="http://schemas.microsoft.com/office/drawing/2014/main" id="{54CBD563-4F88-6248-B2B7-552311968B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286000"/>
            <a:ext cx="0" cy="3429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52" name="Line 8">
            <a:extLst>
              <a:ext uri="{FF2B5EF4-FFF2-40B4-BE49-F238E27FC236}">
                <a16:creationId xmlns:a16="http://schemas.microsoft.com/office/drawing/2014/main" id="{186AD80E-0F81-6247-B57E-827C8E3613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2667000"/>
            <a:ext cx="1371600" cy="2438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53" name="Line 9">
            <a:extLst>
              <a:ext uri="{FF2B5EF4-FFF2-40B4-BE49-F238E27FC236}">
                <a16:creationId xmlns:a16="http://schemas.microsoft.com/office/drawing/2014/main" id="{E16E59CC-4C8F-9044-A026-F9C26EDA897B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2209800"/>
            <a:ext cx="0" cy="3429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3" name="Rectangle 5">
            <a:extLst>
              <a:ext uri="{FF2B5EF4-FFF2-40B4-BE49-F238E27FC236}">
                <a16:creationId xmlns:a16="http://schemas.microsoft.com/office/drawing/2014/main" id="{C6082109-D0CD-9D43-8372-DAC031F23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570370" name="Rectangle 2">
            <a:extLst>
              <a:ext uri="{FF2B5EF4-FFF2-40B4-BE49-F238E27FC236}">
                <a16:creationId xmlns:a16="http://schemas.microsoft.com/office/drawing/2014/main" id="{5BAC74C8-C26F-9B45-92D9-BB8F91CE8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Total Cost at Q*</a:t>
            </a:r>
          </a:p>
        </p:txBody>
      </p:sp>
      <p:graphicFrame>
        <p:nvGraphicFramePr>
          <p:cNvPr id="570372" name="Object 4">
            <a:hlinkClick r:id="" action="ppaction://ole?verb=0"/>
            <a:extLst>
              <a:ext uri="{FF2B5EF4-FFF2-40B4-BE49-F238E27FC236}">
                <a16:creationId xmlns:a16="http://schemas.microsoft.com/office/drawing/2014/main" id="{FA584737-8EE8-5547-BC73-0C899CCD13AF}"/>
              </a:ext>
            </a:extLst>
          </p:cNvPr>
          <p:cNvGraphicFramePr>
            <a:graphicFrameLocks/>
          </p:cNvGraphicFramePr>
          <p:nvPr>
            <p:ph type="body" idx="1"/>
          </p:nvPr>
        </p:nvGraphicFramePr>
        <p:xfrm>
          <a:off x="2514600" y="2209800"/>
          <a:ext cx="487680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0376" name="Equation" r:id="rId3" imgW="2768600" imgH="1930400" progId="Equation.3">
                  <p:embed/>
                </p:oleObj>
              </mc:Choice>
              <mc:Fallback>
                <p:oleObj name="Equation" r:id="rId3" imgW="2768600" imgH="19304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09800"/>
                        <a:ext cx="487680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3" name="Group 23">
            <a:extLst>
              <a:ext uri="{FF2B5EF4-FFF2-40B4-BE49-F238E27FC236}">
                <a16:creationId xmlns:a16="http://schemas.microsoft.com/office/drawing/2014/main" id="{4404FAAB-30DF-6447-B60E-49A30C3C461B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532504" name="Line 24">
              <a:extLst>
                <a:ext uri="{FF2B5EF4-FFF2-40B4-BE49-F238E27FC236}">
                  <a16:creationId xmlns:a16="http://schemas.microsoft.com/office/drawing/2014/main" id="{E9CAFF55-9C01-DE4B-9687-740408167D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05" name="Line 25">
              <a:extLst>
                <a:ext uri="{FF2B5EF4-FFF2-40B4-BE49-F238E27FC236}">
                  <a16:creationId xmlns:a16="http://schemas.microsoft.com/office/drawing/2014/main" id="{E0BD0C54-B00C-884C-AA51-89F0CE146B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06" name="Line 26">
              <a:extLst>
                <a:ext uri="{FF2B5EF4-FFF2-40B4-BE49-F238E27FC236}">
                  <a16:creationId xmlns:a16="http://schemas.microsoft.com/office/drawing/2014/main" id="{1A393F9A-F95A-A746-BDE8-2D7DB5602F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07" name="Line 27">
              <a:extLst>
                <a:ext uri="{FF2B5EF4-FFF2-40B4-BE49-F238E27FC236}">
                  <a16:creationId xmlns:a16="http://schemas.microsoft.com/office/drawing/2014/main" id="{A5E2713C-F467-BE4B-9D99-BAE8300751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08" name="Line 28">
              <a:extLst>
                <a:ext uri="{FF2B5EF4-FFF2-40B4-BE49-F238E27FC236}">
                  <a16:creationId xmlns:a16="http://schemas.microsoft.com/office/drawing/2014/main" id="{A5931D89-33EA-F344-BBC2-4471EB5E2A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484" name="Rectangle 4">
            <a:extLst>
              <a:ext uri="{FF2B5EF4-FFF2-40B4-BE49-F238E27FC236}">
                <a16:creationId xmlns:a16="http://schemas.microsoft.com/office/drawing/2014/main" id="{9BF7C559-A03C-C34B-A189-FA06E3D749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EOQ Model Cost Curves</a:t>
            </a:r>
          </a:p>
        </p:txBody>
      </p:sp>
      <p:grpSp>
        <p:nvGrpSpPr>
          <p:cNvPr id="532502" name="Group 22">
            <a:extLst>
              <a:ext uri="{FF2B5EF4-FFF2-40B4-BE49-F238E27FC236}">
                <a16:creationId xmlns:a16="http://schemas.microsoft.com/office/drawing/2014/main" id="{BC0A60FD-9201-1A48-91F6-56F86A1A6CCF}"/>
              </a:ext>
            </a:extLst>
          </p:cNvPr>
          <p:cNvGrpSpPr>
            <a:grpSpLocks/>
          </p:cNvGrpSpPr>
          <p:nvPr/>
        </p:nvGrpSpPr>
        <p:grpSpPr bwMode="auto">
          <a:xfrm>
            <a:off x="465138" y="1712913"/>
            <a:ext cx="8985250" cy="4230687"/>
            <a:chOff x="43" y="1096"/>
            <a:chExt cx="5924" cy="2797"/>
          </a:xfrm>
        </p:grpSpPr>
        <p:sp>
          <p:nvSpPr>
            <p:cNvPr id="532485" name="Line 5">
              <a:extLst>
                <a:ext uri="{FF2B5EF4-FFF2-40B4-BE49-F238E27FC236}">
                  <a16:creationId xmlns:a16="http://schemas.microsoft.com/office/drawing/2014/main" id="{46CF4CFA-A5A7-0A44-9D58-06B0FDE3BE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8" y="1349"/>
              <a:ext cx="0" cy="19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86" name="Line 6">
              <a:extLst>
                <a:ext uri="{FF2B5EF4-FFF2-40B4-BE49-F238E27FC236}">
                  <a16:creationId xmlns:a16="http://schemas.microsoft.com/office/drawing/2014/main" id="{2CECAC59-2250-2749-BABA-B0F3D98DA3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3" y="3264"/>
              <a:ext cx="44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87" name="Line 7">
              <a:extLst>
                <a:ext uri="{FF2B5EF4-FFF2-40B4-BE49-F238E27FC236}">
                  <a16:creationId xmlns:a16="http://schemas.microsoft.com/office/drawing/2014/main" id="{A3CB427B-75CD-374A-BDE9-841729D30E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3" y="2109"/>
              <a:ext cx="3267" cy="1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88" name="Arc 8">
              <a:extLst>
                <a:ext uri="{FF2B5EF4-FFF2-40B4-BE49-F238E27FC236}">
                  <a16:creationId xmlns:a16="http://schemas.microsoft.com/office/drawing/2014/main" id="{47488ACA-7A6D-8F48-937C-E50B5F5CA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5" y="1344"/>
              <a:ext cx="2803" cy="1436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89" name="Line 9">
              <a:extLst>
                <a:ext uri="{FF2B5EF4-FFF2-40B4-BE49-F238E27FC236}">
                  <a16:creationId xmlns:a16="http://schemas.microsoft.com/office/drawing/2014/main" id="{E61A1C3F-DB75-A847-A444-2FF5E8454A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12" y="2013"/>
              <a:ext cx="0" cy="12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90" name="Line 10">
              <a:extLst>
                <a:ext uri="{FF2B5EF4-FFF2-40B4-BE49-F238E27FC236}">
                  <a16:creationId xmlns:a16="http://schemas.microsoft.com/office/drawing/2014/main" id="{661723BD-E71A-B049-92D1-D2653A77C7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85" y="2016"/>
              <a:ext cx="19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91" name="Rectangle 11">
              <a:extLst>
                <a:ext uri="{FF2B5EF4-FFF2-40B4-BE49-F238E27FC236}">
                  <a16:creationId xmlns:a16="http://schemas.microsoft.com/office/drawing/2014/main" id="{8CCDCA46-0C18-914D-BA22-F9F33FCB0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3" y="1096"/>
              <a:ext cx="892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/>
                <a:t>Slope = 0</a:t>
              </a:r>
            </a:p>
          </p:txBody>
        </p:sp>
        <p:sp>
          <p:nvSpPr>
            <p:cNvPr id="532492" name="Rectangle 12">
              <a:extLst>
                <a:ext uri="{FF2B5EF4-FFF2-40B4-BE49-F238E27FC236}">
                  <a16:creationId xmlns:a16="http://schemas.microsoft.com/office/drawing/2014/main" id="{60CA3092-2386-964D-A55C-FC602168A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1384"/>
              <a:ext cx="962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/>
                <a:t>Total Cost</a:t>
              </a:r>
            </a:p>
          </p:txBody>
        </p:sp>
        <p:sp>
          <p:nvSpPr>
            <p:cNvPr id="532493" name="Rectangle 13">
              <a:extLst>
                <a:ext uri="{FF2B5EF4-FFF2-40B4-BE49-F238E27FC236}">
                  <a16:creationId xmlns:a16="http://schemas.microsoft.com/office/drawing/2014/main" id="{596CB82F-67F4-A945-AD48-8502A60AFA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2" y="2871"/>
              <a:ext cx="2025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/>
                <a:t>Ordering Cost = C</a:t>
              </a:r>
              <a:r>
                <a:rPr lang="en-US" altLang="en-US" baseline="-25000"/>
                <a:t>o</a:t>
              </a:r>
              <a:r>
                <a:rPr lang="en-US" altLang="en-US"/>
                <a:t>D/Q</a:t>
              </a:r>
            </a:p>
          </p:txBody>
        </p:sp>
        <p:sp>
          <p:nvSpPr>
            <p:cNvPr id="532494" name="Rectangle 14">
              <a:extLst>
                <a:ext uri="{FF2B5EF4-FFF2-40B4-BE49-F238E27FC236}">
                  <a16:creationId xmlns:a16="http://schemas.microsoft.com/office/drawing/2014/main" id="{5237540A-A6FB-824D-8460-5979F3AC8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" y="3350"/>
              <a:ext cx="1587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/>
                <a:t>Order Quantity, Q</a:t>
              </a:r>
            </a:p>
          </p:txBody>
        </p:sp>
        <p:sp>
          <p:nvSpPr>
            <p:cNvPr id="532495" name="Rectangle 15">
              <a:extLst>
                <a:ext uri="{FF2B5EF4-FFF2-40B4-BE49-F238E27FC236}">
                  <a16:creationId xmlns:a16="http://schemas.microsoft.com/office/drawing/2014/main" id="{608603B7-AF02-1E42-95EF-E595D69C6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" y="1288"/>
              <a:ext cx="727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/>
                <a:t>Annual</a:t>
              </a:r>
            </a:p>
            <a:p>
              <a:r>
                <a:rPr lang="en-US" altLang="en-US"/>
                <a:t>cost ($)</a:t>
              </a:r>
            </a:p>
          </p:txBody>
        </p:sp>
        <p:sp>
          <p:nvSpPr>
            <p:cNvPr id="532496" name="Rectangle 16">
              <a:extLst>
                <a:ext uri="{FF2B5EF4-FFF2-40B4-BE49-F238E27FC236}">
                  <a16:creationId xmlns:a16="http://schemas.microsoft.com/office/drawing/2014/main" id="{32621980-67A7-DB48-A1B6-9C8EA8446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" y="1910"/>
              <a:ext cx="923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/>
                <a:t>Minimum</a:t>
              </a:r>
            </a:p>
            <a:p>
              <a:r>
                <a:rPr lang="en-US" altLang="en-US"/>
                <a:t>total cost</a:t>
              </a:r>
            </a:p>
          </p:txBody>
        </p:sp>
        <p:sp>
          <p:nvSpPr>
            <p:cNvPr id="532497" name="Line 17">
              <a:extLst>
                <a:ext uri="{FF2B5EF4-FFF2-40B4-BE49-F238E27FC236}">
                  <a16:creationId xmlns:a16="http://schemas.microsoft.com/office/drawing/2014/main" id="{2FFAD911-04AB-4142-87F1-91FF7D1182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09" y="1445"/>
              <a:ext cx="371" cy="5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98" name="Rectangle 18">
              <a:extLst>
                <a:ext uri="{FF2B5EF4-FFF2-40B4-BE49-F238E27FC236}">
                  <a16:creationId xmlns:a16="http://schemas.microsoft.com/office/drawing/2014/main" id="{2CA985A1-EE18-764B-AB61-AE5481410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3" y="3351"/>
              <a:ext cx="1252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/>
                <a:t>Optimal order</a:t>
              </a:r>
            </a:p>
            <a:p>
              <a:r>
                <a:rPr lang="en-US" altLang="en-US"/>
                <a:t>      Q</a:t>
              </a:r>
              <a:r>
                <a:rPr lang="en-US" altLang="en-US" baseline="-25000"/>
                <a:t>opt</a:t>
              </a:r>
            </a:p>
          </p:txBody>
        </p:sp>
        <p:sp>
          <p:nvSpPr>
            <p:cNvPr id="532499" name="Arc 19">
              <a:extLst>
                <a:ext uri="{FF2B5EF4-FFF2-40B4-BE49-F238E27FC236}">
                  <a16:creationId xmlns:a16="http://schemas.microsoft.com/office/drawing/2014/main" id="{FFDCF063-9349-6640-9362-A51843545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5" y="1296"/>
              <a:ext cx="1165" cy="716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00" name="Arc 20">
              <a:extLst>
                <a:ext uri="{FF2B5EF4-FFF2-40B4-BE49-F238E27FC236}">
                  <a16:creationId xmlns:a16="http://schemas.microsoft.com/office/drawing/2014/main" id="{C2F53EFF-F1B6-714A-95DE-28D35C583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8" y="1344"/>
              <a:ext cx="1478" cy="66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01" name="Rectangle 21">
              <a:extLst>
                <a:ext uri="{FF2B5EF4-FFF2-40B4-BE49-F238E27FC236}">
                  <a16:creationId xmlns:a16="http://schemas.microsoft.com/office/drawing/2014/main" id="{2543C17D-28F0-F549-ACE8-453FC4A9E9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" y="2295"/>
              <a:ext cx="1961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/>
                <a:t>Carrying Cost = C</a:t>
              </a:r>
              <a:r>
                <a:rPr lang="en-US" altLang="en-US" baseline="-25000"/>
                <a:t>c</a:t>
              </a:r>
              <a:r>
                <a:rPr lang="en-US" altLang="en-US"/>
                <a:t>Q/2</a:t>
              </a:r>
            </a:p>
          </p:txBody>
        </p: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2" name="Rectangle 4">
            <a:extLst>
              <a:ext uri="{FF2B5EF4-FFF2-40B4-BE49-F238E27FC236}">
                <a16:creationId xmlns:a16="http://schemas.microsoft.com/office/drawing/2014/main" id="{251E27B2-476D-E041-8B9B-0F31714086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EOQ Example</a:t>
            </a:r>
          </a:p>
        </p:txBody>
      </p:sp>
      <p:sp>
        <p:nvSpPr>
          <p:cNvPr id="534533" name="Rectangle 5">
            <a:extLst>
              <a:ext uri="{FF2B5EF4-FFF2-40B4-BE49-F238E27FC236}">
                <a16:creationId xmlns:a16="http://schemas.microsoft.com/office/drawing/2014/main" id="{92CEDA31-59A1-5B4A-9ED6-1E5C8AE7A1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2950" y="2057400"/>
            <a:ext cx="8324850" cy="4038600"/>
          </a:xfrm>
          <a:noFill/>
          <a:ln/>
        </p:spPr>
        <p:txBody>
          <a:bodyPr lIns="90487" tIns="44450" rIns="90487" bIns="44450"/>
          <a:lstStyle/>
          <a:p>
            <a:pPr marL="342900" indent="-342900" algn="ctr" defTabSz="914400">
              <a:spcBef>
                <a:spcPct val="35000"/>
              </a:spcBef>
              <a:buFontTx/>
              <a:buNone/>
            </a:pPr>
            <a:r>
              <a:rPr lang="en-US" altLang="en-US" sz="3600" b="1"/>
              <a:t>C</a:t>
            </a:r>
            <a:r>
              <a:rPr lang="en-US" altLang="en-US" sz="3600" b="1" baseline="-25000"/>
              <a:t>C</a:t>
            </a:r>
            <a:r>
              <a:rPr lang="en-US" altLang="en-US" sz="3600" b="1"/>
              <a:t> = $0.75 per yard  </a:t>
            </a:r>
          </a:p>
          <a:p>
            <a:pPr marL="342900" indent="-342900" algn="ctr" defTabSz="914400">
              <a:spcBef>
                <a:spcPct val="35000"/>
              </a:spcBef>
              <a:buFontTx/>
              <a:buNone/>
            </a:pPr>
            <a:r>
              <a:rPr lang="en-US" altLang="en-US" sz="3600" b="1"/>
              <a:t>C</a:t>
            </a:r>
            <a:r>
              <a:rPr lang="en-US" altLang="en-US" sz="3600" b="1" baseline="-25000"/>
              <a:t>O</a:t>
            </a:r>
            <a:r>
              <a:rPr lang="en-US" altLang="en-US" sz="3600" b="1"/>
              <a:t> = $150	 </a:t>
            </a:r>
          </a:p>
          <a:p>
            <a:pPr marL="342900" indent="-342900" algn="ctr" defTabSz="914400">
              <a:spcBef>
                <a:spcPct val="35000"/>
              </a:spcBef>
              <a:buFontTx/>
              <a:buNone/>
            </a:pPr>
            <a:r>
              <a:rPr lang="en-US" altLang="en-US" sz="3600" b="1"/>
              <a:t>D = 10,000 yards</a:t>
            </a:r>
          </a:p>
          <a:p>
            <a:pPr marL="342900" indent="-342900" algn="ctr" defTabSz="914400">
              <a:spcBef>
                <a:spcPct val="35000"/>
              </a:spcBef>
              <a:buFontTx/>
              <a:buNone/>
            </a:pPr>
            <a:r>
              <a:rPr lang="en-US" altLang="en-US" sz="3600" b="1"/>
              <a:t>Find EOQ, TC at Q*, # of order/year, and cycle time </a:t>
            </a:r>
            <a:endParaRPr lang="en-US" altLang="en-US" sz="2000" baseline="-25000"/>
          </a:p>
          <a:p>
            <a:pPr marL="342900" indent="-342900" defTabSz="914400">
              <a:buFontTx/>
              <a:buNone/>
            </a:pPr>
            <a:r>
              <a:rPr lang="en-US" altLang="en-US" sz="2000"/>
              <a:t>	NOTE:  store days  = 311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28" name="Rectangle 12">
            <a:extLst>
              <a:ext uri="{FF2B5EF4-FFF2-40B4-BE49-F238E27FC236}">
                <a16:creationId xmlns:a16="http://schemas.microsoft.com/office/drawing/2014/main" id="{39396AB4-1515-CC42-A770-192B3EDCB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250" tIns="47625" rIns="95250" bIns="47625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grpSp>
        <p:nvGrpSpPr>
          <p:cNvPr id="572422" name="Group 6">
            <a:extLst>
              <a:ext uri="{FF2B5EF4-FFF2-40B4-BE49-F238E27FC236}">
                <a16:creationId xmlns:a16="http://schemas.microsoft.com/office/drawing/2014/main" id="{C770827D-4591-CC4A-B629-B7DA94C70CFE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572423" name="Line 7">
              <a:extLst>
                <a:ext uri="{FF2B5EF4-FFF2-40B4-BE49-F238E27FC236}">
                  <a16:creationId xmlns:a16="http://schemas.microsoft.com/office/drawing/2014/main" id="{C6E8FB2C-7B44-824C-8AF1-7BDA4734C4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2424" name="Line 8">
              <a:extLst>
                <a:ext uri="{FF2B5EF4-FFF2-40B4-BE49-F238E27FC236}">
                  <a16:creationId xmlns:a16="http://schemas.microsoft.com/office/drawing/2014/main" id="{2EB3A489-0CFA-6649-8146-9D988B7C8E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2425" name="Line 9">
              <a:extLst>
                <a:ext uri="{FF2B5EF4-FFF2-40B4-BE49-F238E27FC236}">
                  <a16:creationId xmlns:a16="http://schemas.microsoft.com/office/drawing/2014/main" id="{0BF02360-B78D-724F-81B1-B7739EFF8A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2426" name="Line 10">
              <a:extLst>
                <a:ext uri="{FF2B5EF4-FFF2-40B4-BE49-F238E27FC236}">
                  <a16:creationId xmlns:a16="http://schemas.microsoft.com/office/drawing/2014/main" id="{293086F2-0829-B540-A915-11BACA0C79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2427" name="Line 11">
              <a:extLst>
                <a:ext uri="{FF2B5EF4-FFF2-40B4-BE49-F238E27FC236}">
                  <a16:creationId xmlns:a16="http://schemas.microsoft.com/office/drawing/2014/main" id="{78EF66BF-B37F-9344-8FDC-F6A166B9C6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2418" name="Rectangle 2">
            <a:extLst>
              <a:ext uri="{FF2B5EF4-FFF2-40B4-BE49-F238E27FC236}">
                <a16:creationId xmlns:a16="http://schemas.microsoft.com/office/drawing/2014/main" id="{E296E5DF-2154-AE44-A881-3B0815E782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EOQ Example</a:t>
            </a:r>
          </a:p>
        </p:txBody>
      </p:sp>
      <p:graphicFrame>
        <p:nvGraphicFramePr>
          <p:cNvPr id="572420" name="Object 4">
            <a:hlinkClick r:id="" action="ppaction://ole?verb=0"/>
            <a:extLst>
              <a:ext uri="{FF2B5EF4-FFF2-40B4-BE49-F238E27FC236}">
                <a16:creationId xmlns:a16="http://schemas.microsoft.com/office/drawing/2014/main" id="{2EC6E306-2B1B-B544-A575-6F38AD5B8A07}"/>
              </a:ext>
            </a:extLst>
          </p:cNvPr>
          <p:cNvGraphicFramePr>
            <a:graphicFrameLocks/>
          </p:cNvGraphicFramePr>
          <p:nvPr/>
        </p:nvGraphicFramePr>
        <p:xfrm>
          <a:off x="533400" y="2286000"/>
          <a:ext cx="35814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433" name="Equation" r:id="rId3" imgW="2997200" imgH="2159000" progId="Equation.3">
                  <p:embed/>
                </p:oleObj>
              </mc:Choice>
              <mc:Fallback>
                <p:oleObj name="Equation" r:id="rId3" imgW="2997200" imgH="21590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35814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2421" name="Object 5">
            <a:hlinkClick r:id="" action="ppaction://ole?verb=0"/>
            <a:extLst>
              <a:ext uri="{FF2B5EF4-FFF2-40B4-BE49-F238E27FC236}">
                <a16:creationId xmlns:a16="http://schemas.microsoft.com/office/drawing/2014/main" id="{7F002644-5590-A94D-9B02-0BD5DB578EF7}"/>
              </a:ext>
            </a:extLst>
          </p:cNvPr>
          <p:cNvGraphicFramePr>
            <a:graphicFrameLocks/>
          </p:cNvGraphicFramePr>
          <p:nvPr/>
        </p:nvGraphicFramePr>
        <p:xfrm>
          <a:off x="4267200" y="2362200"/>
          <a:ext cx="51816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434" name="Equation" r:id="rId5" imgW="4826000" imgH="2006600" progId="Equation.3">
                  <p:embed/>
                </p:oleObj>
              </mc:Choice>
              <mc:Fallback>
                <p:oleObj name="Equation" r:id="rId5" imgW="4826000" imgH="20066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362200"/>
                        <a:ext cx="5181600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1396" name="Object 4">
            <a:hlinkClick r:id="" action="ppaction://ole?verb=0"/>
            <a:extLst>
              <a:ext uri="{FF2B5EF4-FFF2-40B4-BE49-F238E27FC236}">
                <a16:creationId xmlns:a16="http://schemas.microsoft.com/office/drawing/2014/main" id="{3030A536-FA6C-F84E-8D0C-1BC3BD9B9839}"/>
              </a:ext>
            </a:extLst>
          </p:cNvPr>
          <p:cNvGraphicFramePr>
            <a:graphicFrameLocks noChangeAspect="1"/>
          </p:cNvGraphicFramePr>
          <p:nvPr>
            <p:ph type="body" idx="1"/>
          </p:nvPr>
        </p:nvGraphicFramePr>
        <p:xfrm>
          <a:off x="990600" y="2414588"/>
          <a:ext cx="7772400" cy="2690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1401" name="Equation" r:id="rId3" imgW="19354800" imgH="6705600" progId="Equation.3">
                  <p:embed/>
                </p:oleObj>
              </mc:Choice>
              <mc:Fallback>
                <p:oleObj name="Equation" r:id="rId3" imgW="19354800" imgH="6705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4588"/>
                        <a:ext cx="7772400" cy="2690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1398" name="Rectangle 6">
            <a:extLst>
              <a:ext uri="{FF2B5EF4-FFF2-40B4-BE49-F238E27FC236}">
                <a16:creationId xmlns:a16="http://schemas.microsoft.com/office/drawing/2014/main" id="{BF13AF79-117A-8147-AF34-966F3C3E81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Orders per/yr and Cycle Time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80" name="Rectangle 4">
            <a:extLst>
              <a:ext uri="{FF2B5EF4-FFF2-40B4-BE49-F238E27FC236}">
                <a16:creationId xmlns:a16="http://schemas.microsoft.com/office/drawing/2014/main" id="{DAED7BDC-F098-DA4F-AC69-5F4030FBC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EOQ With </a:t>
            </a:r>
            <a:br>
              <a:rPr lang="en-US" altLang="en-US"/>
            </a:br>
            <a:r>
              <a:rPr lang="en-US" altLang="en-US"/>
              <a:t>Noninstantaneous Receipt</a:t>
            </a:r>
          </a:p>
        </p:txBody>
      </p:sp>
      <p:grpSp>
        <p:nvGrpSpPr>
          <p:cNvPr id="536605" name="Group 29">
            <a:extLst>
              <a:ext uri="{FF2B5EF4-FFF2-40B4-BE49-F238E27FC236}">
                <a16:creationId xmlns:a16="http://schemas.microsoft.com/office/drawing/2014/main" id="{CAC9CA3B-D0D9-444A-86C1-DE62D5B4B843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536606" name="Line 30">
              <a:extLst>
                <a:ext uri="{FF2B5EF4-FFF2-40B4-BE49-F238E27FC236}">
                  <a16:creationId xmlns:a16="http://schemas.microsoft.com/office/drawing/2014/main" id="{5F82AB11-8886-5141-8485-E5A58B0EB4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07" name="Line 31">
              <a:extLst>
                <a:ext uri="{FF2B5EF4-FFF2-40B4-BE49-F238E27FC236}">
                  <a16:creationId xmlns:a16="http://schemas.microsoft.com/office/drawing/2014/main" id="{018E616B-E5A8-1841-B5C0-1CF36D9074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08" name="Line 32">
              <a:extLst>
                <a:ext uri="{FF2B5EF4-FFF2-40B4-BE49-F238E27FC236}">
                  <a16:creationId xmlns:a16="http://schemas.microsoft.com/office/drawing/2014/main" id="{5D0FE31C-5516-0D41-9714-B7AF630436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09" name="Line 33">
              <a:extLst>
                <a:ext uri="{FF2B5EF4-FFF2-40B4-BE49-F238E27FC236}">
                  <a16:creationId xmlns:a16="http://schemas.microsoft.com/office/drawing/2014/main" id="{F4764F37-B589-B243-9F1F-A0AF8B9E00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10" name="Line 34">
              <a:extLst>
                <a:ext uri="{FF2B5EF4-FFF2-40B4-BE49-F238E27FC236}">
                  <a16:creationId xmlns:a16="http://schemas.microsoft.com/office/drawing/2014/main" id="{202F9071-F0D7-0041-9584-E83BB8F2CF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36612" name="Group 36">
            <a:extLst>
              <a:ext uri="{FF2B5EF4-FFF2-40B4-BE49-F238E27FC236}">
                <a16:creationId xmlns:a16="http://schemas.microsoft.com/office/drawing/2014/main" id="{96F7E627-5A37-8E47-AE6F-F805BC1E6763}"/>
              </a:ext>
            </a:extLst>
          </p:cNvPr>
          <p:cNvGrpSpPr>
            <a:grpSpLocks/>
          </p:cNvGrpSpPr>
          <p:nvPr/>
        </p:nvGrpSpPr>
        <p:grpSpPr bwMode="auto">
          <a:xfrm>
            <a:off x="803275" y="1828800"/>
            <a:ext cx="8267700" cy="4178300"/>
            <a:chOff x="358" y="1097"/>
            <a:chExt cx="5437" cy="2845"/>
          </a:xfrm>
        </p:grpSpPr>
        <p:grpSp>
          <p:nvGrpSpPr>
            <p:cNvPr id="536581" name="Group 5">
              <a:extLst>
                <a:ext uri="{FF2B5EF4-FFF2-40B4-BE49-F238E27FC236}">
                  <a16:creationId xmlns:a16="http://schemas.microsoft.com/office/drawing/2014/main" id="{0E02BE26-87CA-074F-971D-12502E0282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23" y="1097"/>
              <a:ext cx="4359" cy="2179"/>
              <a:chOff x="1129" y="1097"/>
              <a:chExt cx="4024" cy="2179"/>
            </a:xfrm>
          </p:grpSpPr>
          <p:sp>
            <p:nvSpPr>
              <p:cNvPr id="536582" name="Line 6">
                <a:extLst>
                  <a:ext uri="{FF2B5EF4-FFF2-40B4-BE49-F238E27FC236}">
                    <a16:creationId xmlns:a16="http://schemas.microsoft.com/office/drawing/2014/main" id="{0CA877A6-4D1A-E045-AEB8-3B0255A97A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29" y="1097"/>
                <a:ext cx="0" cy="217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6583" name="Line 7">
                <a:extLst>
                  <a:ext uri="{FF2B5EF4-FFF2-40B4-BE49-F238E27FC236}">
                    <a16:creationId xmlns:a16="http://schemas.microsoft.com/office/drawing/2014/main" id="{B616B985-4D0D-7E48-A80A-323C5E3604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9" y="3275"/>
                <a:ext cx="40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36584" name="Line 8">
              <a:extLst>
                <a:ext uri="{FF2B5EF4-FFF2-40B4-BE49-F238E27FC236}">
                  <a16:creationId xmlns:a16="http://schemas.microsoft.com/office/drawing/2014/main" id="{71A1784B-678B-A049-BF3D-68F2649390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9" y="2667"/>
              <a:ext cx="38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85" name="Line 9">
              <a:extLst>
                <a:ext uri="{FF2B5EF4-FFF2-40B4-BE49-F238E27FC236}">
                  <a16:creationId xmlns:a16="http://schemas.microsoft.com/office/drawing/2014/main" id="{B296AD9C-8A1D-D246-864E-B68319BA02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9" y="2008"/>
              <a:ext cx="38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86" name="Freeform 10">
              <a:extLst>
                <a:ext uri="{FF2B5EF4-FFF2-40B4-BE49-F238E27FC236}">
                  <a16:creationId xmlns:a16="http://schemas.microsoft.com/office/drawing/2014/main" id="{BAF44BAE-C46E-B347-888D-B80EC8917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3" y="1997"/>
              <a:ext cx="3816" cy="1288"/>
            </a:xfrm>
            <a:custGeom>
              <a:avLst/>
              <a:gdLst>
                <a:gd name="T0" fmla="*/ 0 w 3522"/>
                <a:gd name="T1" fmla="*/ 1276 h 1288"/>
                <a:gd name="T2" fmla="*/ 385 w 3522"/>
                <a:gd name="T3" fmla="*/ 0 h 1288"/>
                <a:gd name="T4" fmla="*/ 1044 w 3522"/>
                <a:gd name="T5" fmla="*/ 1276 h 1288"/>
                <a:gd name="T6" fmla="*/ 1462 w 3522"/>
                <a:gd name="T7" fmla="*/ 11 h 1288"/>
                <a:gd name="T8" fmla="*/ 2132 w 3522"/>
                <a:gd name="T9" fmla="*/ 1287 h 1288"/>
                <a:gd name="T10" fmla="*/ 2583 w 3522"/>
                <a:gd name="T11" fmla="*/ 0 h 1288"/>
                <a:gd name="T12" fmla="*/ 3254 w 3522"/>
                <a:gd name="T13" fmla="*/ 1276 h 1288"/>
                <a:gd name="T14" fmla="*/ 3521 w 3522"/>
                <a:gd name="T15" fmla="*/ 577 h 1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22" h="1288">
                  <a:moveTo>
                    <a:pt x="0" y="1276"/>
                  </a:moveTo>
                  <a:lnTo>
                    <a:pt x="385" y="0"/>
                  </a:lnTo>
                  <a:lnTo>
                    <a:pt x="1044" y="1276"/>
                  </a:lnTo>
                  <a:lnTo>
                    <a:pt x="1462" y="11"/>
                  </a:lnTo>
                  <a:lnTo>
                    <a:pt x="2132" y="1287"/>
                  </a:lnTo>
                  <a:lnTo>
                    <a:pt x="2583" y="0"/>
                  </a:lnTo>
                  <a:lnTo>
                    <a:pt x="3254" y="1276"/>
                  </a:lnTo>
                  <a:lnTo>
                    <a:pt x="3521" y="577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587" name="Rectangle 11">
              <a:extLst>
                <a:ext uri="{FF2B5EF4-FFF2-40B4-BE49-F238E27FC236}">
                  <a16:creationId xmlns:a16="http://schemas.microsoft.com/office/drawing/2014/main" id="{22E5C2AF-F76C-2B40-A283-A14AC4735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" y="1897"/>
              <a:ext cx="704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 b="1" i="1"/>
                <a:t>Q</a:t>
              </a:r>
              <a:r>
                <a:rPr lang="en-US" altLang="en-US" sz="2000" b="1"/>
                <a:t>(1-</a:t>
              </a:r>
              <a:r>
                <a:rPr lang="en-US" altLang="en-US" sz="2000" b="1" i="1"/>
                <a:t>d/p</a:t>
              </a:r>
              <a:r>
                <a:rPr lang="en-US" altLang="en-US" sz="2000" b="1"/>
                <a:t>)</a:t>
              </a:r>
            </a:p>
          </p:txBody>
        </p:sp>
        <p:sp>
          <p:nvSpPr>
            <p:cNvPr id="536588" name="Rectangle 12">
              <a:extLst>
                <a:ext uri="{FF2B5EF4-FFF2-40B4-BE49-F238E27FC236}">
                  <a16:creationId xmlns:a16="http://schemas.microsoft.com/office/drawing/2014/main" id="{516BB84C-3D51-0541-AECB-43E24B473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" y="1179"/>
              <a:ext cx="825" cy="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 b="1"/>
                <a:t>Inventory</a:t>
              </a:r>
            </a:p>
            <a:p>
              <a:pPr algn="ctr"/>
              <a:r>
                <a:rPr lang="en-US" altLang="en-US" sz="2000" b="1"/>
                <a:t>level</a:t>
              </a:r>
            </a:p>
          </p:txBody>
        </p:sp>
        <p:sp>
          <p:nvSpPr>
            <p:cNvPr id="536589" name="Rectangle 13">
              <a:extLst>
                <a:ext uri="{FF2B5EF4-FFF2-40B4-BE49-F238E27FC236}">
                  <a16:creationId xmlns:a16="http://schemas.microsoft.com/office/drawing/2014/main" id="{228E6223-B36C-B941-AC92-9B342B909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" y="2509"/>
              <a:ext cx="582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 b="1"/>
                <a:t>(1-</a:t>
              </a:r>
              <a:r>
                <a:rPr lang="en-US" altLang="en-US" sz="2000" b="1" i="1"/>
                <a:t>d/p</a:t>
              </a:r>
              <a:r>
                <a:rPr lang="en-US" altLang="en-US" sz="2000" b="1"/>
                <a:t>)</a:t>
              </a:r>
            </a:p>
          </p:txBody>
        </p:sp>
        <p:sp>
          <p:nvSpPr>
            <p:cNvPr id="536590" name="Rectangle 14">
              <a:extLst>
                <a:ext uri="{FF2B5EF4-FFF2-40B4-BE49-F238E27FC236}">
                  <a16:creationId xmlns:a16="http://schemas.microsoft.com/office/drawing/2014/main" id="{EDFA5A25-234A-AC49-BC86-2F3091351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" y="2442"/>
              <a:ext cx="228" cy="4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b="1" i="1"/>
                <a:t>Q</a:t>
              </a:r>
            </a:p>
            <a:p>
              <a:r>
                <a:rPr lang="en-US" altLang="en-US" sz="1800" b="1" i="1"/>
                <a:t>2</a:t>
              </a:r>
            </a:p>
          </p:txBody>
        </p:sp>
        <p:sp>
          <p:nvSpPr>
            <p:cNvPr id="536591" name="Line 15">
              <a:extLst>
                <a:ext uri="{FF2B5EF4-FFF2-40B4-BE49-F238E27FC236}">
                  <a16:creationId xmlns:a16="http://schemas.microsoft.com/office/drawing/2014/main" id="{176EC7E9-A025-F444-B434-676692F603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" y="2618"/>
              <a:ext cx="16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92" name="Rectangle 16">
              <a:extLst>
                <a:ext uri="{FF2B5EF4-FFF2-40B4-BE49-F238E27FC236}">
                  <a16:creationId xmlns:a16="http://schemas.microsoft.com/office/drawing/2014/main" id="{D82A42F3-5EB6-814C-84BF-B1F03C18E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5" y="3271"/>
              <a:ext cx="490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 b="1"/>
                <a:t>Time</a:t>
              </a:r>
            </a:p>
          </p:txBody>
        </p:sp>
        <p:sp>
          <p:nvSpPr>
            <p:cNvPr id="536593" name="Line 17">
              <a:extLst>
                <a:ext uri="{FF2B5EF4-FFF2-40B4-BE49-F238E27FC236}">
                  <a16:creationId xmlns:a16="http://schemas.microsoft.com/office/drawing/2014/main" id="{D3E1B519-28B7-7047-9D4E-FD1F28ED7C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5" y="2021"/>
              <a:ext cx="0" cy="1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94" name="Line 18">
              <a:extLst>
                <a:ext uri="{FF2B5EF4-FFF2-40B4-BE49-F238E27FC236}">
                  <a16:creationId xmlns:a16="http://schemas.microsoft.com/office/drawing/2014/main" id="{02F0FC37-AA3A-054B-9464-4538EF5FE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1"/>
              <a:ext cx="0" cy="1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95" name="Rectangle 19">
              <a:extLst>
                <a:ext uri="{FF2B5EF4-FFF2-40B4-BE49-F238E27FC236}">
                  <a16:creationId xmlns:a16="http://schemas.microsoft.com/office/drawing/2014/main" id="{944CCE2E-A48D-1849-AFA5-5FA7547AD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152"/>
              <a:ext cx="203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 b="1"/>
                <a:t>0</a:t>
              </a:r>
            </a:p>
          </p:txBody>
        </p:sp>
        <p:sp>
          <p:nvSpPr>
            <p:cNvPr id="536596" name="Rectangle 20">
              <a:extLst>
                <a:ext uri="{FF2B5EF4-FFF2-40B4-BE49-F238E27FC236}">
                  <a16:creationId xmlns:a16="http://schemas.microsoft.com/office/drawing/2014/main" id="{CF8E15E8-D53F-5749-BFC9-26A8795BA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" y="3508"/>
              <a:ext cx="1016" cy="4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1800" b="1"/>
                <a:t>Order</a:t>
              </a:r>
            </a:p>
            <a:p>
              <a:pPr algn="ctr"/>
              <a:r>
                <a:rPr lang="en-US" altLang="en-US" sz="1800" b="1"/>
                <a:t>receipt period</a:t>
              </a:r>
            </a:p>
          </p:txBody>
        </p:sp>
        <p:sp>
          <p:nvSpPr>
            <p:cNvPr id="536597" name="Line 21">
              <a:extLst>
                <a:ext uri="{FF2B5EF4-FFF2-40B4-BE49-F238E27FC236}">
                  <a16:creationId xmlns:a16="http://schemas.microsoft.com/office/drawing/2014/main" id="{1AF20E4C-5FF9-6740-AB03-A678C83077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5" y="3362"/>
              <a:ext cx="0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98" name="Line 22">
              <a:extLst>
                <a:ext uri="{FF2B5EF4-FFF2-40B4-BE49-F238E27FC236}">
                  <a16:creationId xmlns:a16="http://schemas.microsoft.com/office/drawing/2014/main" id="{46DA10FB-9974-4143-AF33-C6228FC87A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5" y="3362"/>
              <a:ext cx="0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99" name="Line 23">
              <a:extLst>
                <a:ext uri="{FF2B5EF4-FFF2-40B4-BE49-F238E27FC236}">
                  <a16:creationId xmlns:a16="http://schemas.microsoft.com/office/drawing/2014/main" id="{BE710FCC-5E74-9643-B232-1A15ACDEC7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22" y="3438"/>
              <a:ext cx="4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00" name="Rectangle 24">
              <a:extLst>
                <a:ext uri="{FF2B5EF4-FFF2-40B4-BE49-F238E27FC236}">
                  <a16:creationId xmlns:a16="http://schemas.microsoft.com/office/drawing/2014/main" id="{71C61C4E-EBA6-2A4A-847D-7AEFD7A5C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5" y="2053"/>
              <a:ext cx="578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/>
              <a:r>
                <a:rPr lang="en-US" altLang="en-US" sz="1800" b="1"/>
                <a:t>Begin</a:t>
              </a:r>
            </a:p>
            <a:p>
              <a:pPr algn="ctr"/>
              <a:r>
                <a:rPr lang="en-US" altLang="en-US" sz="1800" b="1"/>
                <a:t>Order</a:t>
              </a:r>
            </a:p>
            <a:p>
              <a:pPr algn="ctr"/>
              <a:r>
                <a:rPr lang="en-US" altLang="en-US" sz="1600" b="1"/>
                <a:t>receipt</a:t>
              </a:r>
            </a:p>
          </p:txBody>
        </p:sp>
        <p:sp>
          <p:nvSpPr>
            <p:cNvPr id="536601" name="Rectangle 25">
              <a:extLst>
                <a:ext uri="{FF2B5EF4-FFF2-40B4-BE49-F238E27FC236}">
                  <a16:creationId xmlns:a16="http://schemas.microsoft.com/office/drawing/2014/main" id="{9B1E357A-D357-E34B-A24D-9B4BB5918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2" y="3277"/>
              <a:ext cx="520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1800" b="1"/>
                <a:t>End</a:t>
              </a:r>
            </a:p>
            <a:p>
              <a:pPr algn="ctr"/>
              <a:r>
                <a:rPr lang="en-US" altLang="en-US" sz="1800" b="1"/>
                <a:t>Order</a:t>
              </a:r>
            </a:p>
            <a:p>
              <a:pPr algn="ctr"/>
              <a:r>
                <a:rPr lang="en-US" altLang="en-US" sz="1600" b="1"/>
                <a:t>receipt</a:t>
              </a:r>
            </a:p>
          </p:txBody>
        </p:sp>
        <p:sp>
          <p:nvSpPr>
            <p:cNvPr id="536602" name="Line 26">
              <a:extLst>
                <a:ext uri="{FF2B5EF4-FFF2-40B4-BE49-F238E27FC236}">
                  <a16:creationId xmlns:a16="http://schemas.microsoft.com/office/drawing/2014/main" id="{12BF7AF1-DAB5-E94E-AAE0-36DEBEFEDA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6" y="2607"/>
              <a:ext cx="0" cy="6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03" name="Rectangle 27">
              <a:extLst>
                <a:ext uri="{FF2B5EF4-FFF2-40B4-BE49-F238E27FC236}">
                  <a16:creationId xmlns:a16="http://schemas.microsoft.com/office/drawing/2014/main" id="{33D19B9E-6093-3943-83F9-424582CCC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0" y="1460"/>
              <a:ext cx="1125" cy="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/>
                <a:t>Maximum</a:t>
              </a:r>
            </a:p>
            <a:p>
              <a:r>
                <a:rPr lang="en-US" altLang="en-US" sz="2000"/>
                <a:t>inventory level</a:t>
              </a:r>
            </a:p>
          </p:txBody>
        </p:sp>
        <p:sp>
          <p:nvSpPr>
            <p:cNvPr id="536604" name="Rectangle 28">
              <a:extLst>
                <a:ext uri="{FF2B5EF4-FFF2-40B4-BE49-F238E27FC236}">
                  <a16:creationId xmlns:a16="http://schemas.microsoft.com/office/drawing/2014/main" id="{487131A9-CDA1-CE4A-84F6-DCFCD6F1D1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0" y="2133"/>
              <a:ext cx="1125" cy="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/>
                <a:t>Average</a:t>
              </a:r>
            </a:p>
            <a:p>
              <a:r>
                <a:rPr lang="en-US" altLang="en-US" sz="2000"/>
                <a:t>inventory level</a:t>
              </a:r>
            </a:p>
          </p:txBody>
        </p:sp>
      </p:grp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8656" name="Group 32">
            <a:extLst>
              <a:ext uri="{FF2B5EF4-FFF2-40B4-BE49-F238E27FC236}">
                <a16:creationId xmlns:a16="http://schemas.microsoft.com/office/drawing/2014/main" id="{D92901D0-C787-444F-B169-78C6B5A94722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538657" name="Line 33">
              <a:extLst>
                <a:ext uri="{FF2B5EF4-FFF2-40B4-BE49-F238E27FC236}">
                  <a16:creationId xmlns:a16="http://schemas.microsoft.com/office/drawing/2014/main" id="{ABE9D914-906F-2042-9F36-A2158DE893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58" name="Line 34">
              <a:extLst>
                <a:ext uri="{FF2B5EF4-FFF2-40B4-BE49-F238E27FC236}">
                  <a16:creationId xmlns:a16="http://schemas.microsoft.com/office/drawing/2014/main" id="{A721D031-0288-C843-A9B7-5A045EAA0D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59" name="Line 35">
              <a:extLst>
                <a:ext uri="{FF2B5EF4-FFF2-40B4-BE49-F238E27FC236}">
                  <a16:creationId xmlns:a16="http://schemas.microsoft.com/office/drawing/2014/main" id="{B8201FCE-C328-A147-9919-DD5228152E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60" name="Line 36">
              <a:extLst>
                <a:ext uri="{FF2B5EF4-FFF2-40B4-BE49-F238E27FC236}">
                  <a16:creationId xmlns:a16="http://schemas.microsoft.com/office/drawing/2014/main" id="{A1B0BE06-D7DA-8740-AD09-D26D347A8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61" name="Line 37">
              <a:extLst>
                <a:ext uri="{FF2B5EF4-FFF2-40B4-BE49-F238E27FC236}">
                  <a16:creationId xmlns:a16="http://schemas.microsoft.com/office/drawing/2014/main" id="{2FD7D72E-574C-3349-A8ED-758878D35A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8628" name="Rectangle 4">
            <a:extLst>
              <a:ext uri="{FF2B5EF4-FFF2-40B4-BE49-F238E27FC236}">
                <a16:creationId xmlns:a16="http://schemas.microsoft.com/office/drawing/2014/main" id="{22EA79C7-921D-6141-B6B0-593B8ADE8B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EOQ With </a:t>
            </a:r>
            <a:br>
              <a:rPr lang="en-US" altLang="en-US"/>
            </a:br>
            <a:r>
              <a:rPr lang="en-US" altLang="en-US"/>
              <a:t>Noninstantaneous Receipt</a:t>
            </a:r>
          </a:p>
        </p:txBody>
      </p:sp>
      <p:sp>
        <p:nvSpPr>
          <p:cNvPr id="538630" name="Rectangle 6">
            <a:extLst>
              <a:ext uri="{FF2B5EF4-FFF2-40B4-BE49-F238E27FC236}">
                <a16:creationId xmlns:a16="http://schemas.microsoft.com/office/drawing/2014/main" id="{F352FD0B-8066-F247-B8B9-9081C1707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905000"/>
            <a:ext cx="23622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000"/>
              <a:t>p = production rate </a:t>
            </a:r>
          </a:p>
          <a:p>
            <a:r>
              <a:rPr lang="en-US" altLang="en-US" sz="2000"/>
              <a:t>d = demand rate</a:t>
            </a:r>
            <a:endParaRPr lang="en-US" altLang="en-US" sz="2000">
              <a:solidFill>
                <a:schemeClr val="bg2"/>
              </a:solidFill>
            </a:endParaRPr>
          </a:p>
        </p:txBody>
      </p:sp>
      <p:graphicFrame>
        <p:nvGraphicFramePr>
          <p:cNvPr id="538662" name="Object 38">
            <a:hlinkClick r:id="" action="ppaction://ole?verb=0"/>
            <a:extLst>
              <a:ext uri="{FF2B5EF4-FFF2-40B4-BE49-F238E27FC236}">
                <a16:creationId xmlns:a16="http://schemas.microsoft.com/office/drawing/2014/main" id="{C657C136-FC7F-5048-A34E-9DD9627F57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590800"/>
          <a:ext cx="4524375" cy="366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65" name="Equation" r:id="rId4" imgW="19812000" imgH="16865600" progId="Equation.3">
                  <p:embed/>
                </p:oleObj>
              </mc:Choice>
              <mc:Fallback>
                <p:oleObj name="Equation" r:id="rId4" imgW="19812000" imgH="168656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90800"/>
                        <a:ext cx="4524375" cy="366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4" name="Rectangle 4">
            <a:extLst>
              <a:ext uri="{FF2B5EF4-FFF2-40B4-BE49-F238E27FC236}">
                <a16:creationId xmlns:a16="http://schemas.microsoft.com/office/drawing/2014/main" id="{7A47C27C-1264-A44B-B68E-F70F4A065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Types of Inventory</a:t>
            </a:r>
          </a:p>
        </p:txBody>
      </p:sp>
      <p:sp>
        <p:nvSpPr>
          <p:cNvPr id="512005" name="Rectangle 5">
            <a:extLst>
              <a:ext uri="{FF2B5EF4-FFF2-40B4-BE49-F238E27FC236}">
                <a16:creationId xmlns:a16="http://schemas.microsoft.com/office/drawing/2014/main" id="{696B4CE1-504C-4444-84AF-C494BF467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1200" y="1981200"/>
            <a:ext cx="8356600" cy="41148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Raw materials</a:t>
            </a:r>
          </a:p>
          <a:p>
            <a:pPr marL="342900" indent="-342900" defTabSz="914400"/>
            <a:r>
              <a:rPr lang="en-US" altLang="en-US" sz="2800"/>
              <a:t>Purchased parts and supplies</a:t>
            </a:r>
          </a:p>
          <a:p>
            <a:pPr marL="342900" indent="-342900" defTabSz="914400"/>
            <a:r>
              <a:rPr lang="en-US" altLang="en-US" sz="2800"/>
              <a:t>Labor</a:t>
            </a:r>
          </a:p>
          <a:p>
            <a:pPr marL="342900" indent="-342900" defTabSz="914400"/>
            <a:r>
              <a:rPr lang="en-US" altLang="en-US" sz="2800"/>
              <a:t>In-process (partially completed) products</a:t>
            </a:r>
          </a:p>
          <a:p>
            <a:pPr marL="342900" indent="-342900" defTabSz="914400"/>
            <a:r>
              <a:rPr lang="en-US" altLang="en-US" sz="2800"/>
              <a:t>Component parts</a:t>
            </a:r>
          </a:p>
          <a:p>
            <a:pPr marL="342900" indent="-342900" defTabSz="914400"/>
            <a:r>
              <a:rPr lang="en-US" altLang="en-US" sz="2800"/>
              <a:t>Working capital</a:t>
            </a:r>
          </a:p>
          <a:p>
            <a:pPr marL="342900" indent="-342900" defTabSz="914400"/>
            <a:r>
              <a:rPr lang="en-US" altLang="en-US" sz="2800"/>
              <a:t>Tools, machinery, and equipment</a:t>
            </a:r>
          </a:p>
          <a:p>
            <a:pPr marL="342900" indent="-342900" defTabSz="914400"/>
            <a:r>
              <a:rPr lang="en-US" altLang="en-US" sz="2800"/>
              <a:t>Finished goods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47" name="Group 7">
            <a:extLst>
              <a:ext uri="{FF2B5EF4-FFF2-40B4-BE49-F238E27FC236}">
                <a16:creationId xmlns:a16="http://schemas.microsoft.com/office/drawing/2014/main" id="{4C05E845-5194-7042-AE93-934935809A56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573448" name="Line 8">
              <a:extLst>
                <a:ext uri="{FF2B5EF4-FFF2-40B4-BE49-F238E27FC236}">
                  <a16:creationId xmlns:a16="http://schemas.microsoft.com/office/drawing/2014/main" id="{F4434816-8470-A446-A3CF-7C6D32D2FA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449" name="Line 9">
              <a:extLst>
                <a:ext uri="{FF2B5EF4-FFF2-40B4-BE49-F238E27FC236}">
                  <a16:creationId xmlns:a16="http://schemas.microsoft.com/office/drawing/2014/main" id="{954CDEEF-21B3-6248-A029-B08F9E6035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450" name="Line 10">
              <a:extLst>
                <a:ext uri="{FF2B5EF4-FFF2-40B4-BE49-F238E27FC236}">
                  <a16:creationId xmlns:a16="http://schemas.microsoft.com/office/drawing/2014/main" id="{106920A1-E37C-0542-8DDC-7657F56F29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451" name="Line 11">
              <a:extLst>
                <a:ext uri="{FF2B5EF4-FFF2-40B4-BE49-F238E27FC236}">
                  <a16:creationId xmlns:a16="http://schemas.microsoft.com/office/drawing/2014/main" id="{FB0B0B9D-09E7-9F48-9247-925331EF9F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452" name="Line 12">
              <a:extLst>
                <a:ext uri="{FF2B5EF4-FFF2-40B4-BE49-F238E27FC236}">
                  <a16:creationId xmlns:a16="http://schemas.microsoft.com/office/drawing/2014/main" id="{5AB00C63-856A-A741-9F00-56BAFB183E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3444" name="Rectangle 4">
            <a:extLst>
              <a:ext uri="{FF2B5EF4-FFF2-40B4-BE49-F238E27FC236}">
                <a16:creationId xmlns:a16="http://schemas.microsoft.com/office/drawing/2014/main" id="{6F2982C7-1AE2-144B-96F6-6EF55F2328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63563"/>
            <a:ext cx="8413750" cy="1189037"/>
          </a:xfrm>
          <a:noFill/>
          <a:ln/>
        </p:spPr>
        <p:txBody>
          <a:bodyPr/>
          <a:lstStyle/>
          <a:p>
            <a:pPr defTabSz="914400"/>
            <a:r>
              <a:rPr lang="en-US" altLang="en-US"/>
              <a:t>EOQ With </a:t>
            </a:r>
            <a:br>
              <a:rPr lang="en-US" altLang="en-US"/>
            </a:br>
            <a:r>
              <a:rPr lang="en-US" altLang="en-US"/>
              <a:t>Noninstantaneous Receipt</a:t>
            </a:r>
          </a:p>
        </p:txBody>
      </p:sp>
      <p:graphicFrame>
        <p:nvGraphicFramePr>
          <p:cNvPr id="573446" name="Object 6">
            <a:hlinkClick r:id="" action="ppaction://ole?verb=0"/>
            <a:extLst>
              <a:ext uri="{FF2B5EF4-FFF2-40B4-BE49-F238E27FC236}">
                <a16:creationId xmlns:a16="http://schemas.microsoft.com/office/drawing/2014/main" id="{3635716C-5616-1945-B3DA-DAF3B71EFEA2}"/>
              </a:ext>
            </a:extLst>
          </p:cNvPr>
          <p:cNvGraphicFramePr>
            <a:graphicFrameLocks/>
          </p:cNvGraphicFramePr>
          <p:nvPr>
            <p:ph type="body" idx="1"/>
          </p:nvPr>
        </p:nvGraphicFramePr>
        <p:xfrm>
          <a:off x="2852738" y="1812925"/>
          <a:ext cx="3852862" cy="374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55" name="Equation" r:id="rId3" imgW="2819400" imgH="2743200" progId="Equation.3">
                  <p:embed/>
                </p:oleObj>
              </mc:Choice>
              <mc:Fallback>
                <p:oleObj name="Equation" r:id="rId3" imgW="2819400" imgH="27432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738" y="1812925"/>
                        <a:ext cx="3852862" cy="374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6" name="Rectangle 4">
            <a:extLst>
              <a:ext uri="{FF2B5EF4-FFF2-40B4-BE49-F238E27FC236}">
                <a16:creationId xmlns:a16="http://schemas.microsoft.com/office/drawing/2014/main" id="{3413452C-1EFD-064F-8B80-F7338E9C76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Production Quantity Example</a:t>
            </a:r>
          </a:p>
        </p:txBody>
      </p:sp>
      <p:sp>
        <p:nvSpPr>
          <p:cNvPr id="540677" name="Rectangle 5">
            <a:extLst>
              <a:ext uri="{FF2B5EF4-FFF2-40B4-BE49-F238E27FC236}">
                <a16:creationId xmlns:a16="http://schemas.microsoft.com/office/drawing/2014/main" id="{1311B09C-6CEE-A24B-841F-AE2981B02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3900" y="2055813"/>
            <a:ext cx="8267700" cy="3659187"/>
          </a:xfrm>
          <a:noFill/>
          <a:ln/>
        </p:spPr>
        <p:txBody>
          <a:bodyPr lIns="90487" tIns="44450" rIns="90487" bIns="44450"/>
          <a:lstStyle/>
          <a:p>
            <a:pPr marL="342900" indent="-342900" algn="ctr" defTabSz="914400">
              <a:spcBef>
                <a:spcPct val="50000"/>
              </a:spcBef>
              <a:buFontTx/>
              <a:buNone/>
            </a:pPr>
            <a:r>
              <a:rPr lang="en-US" altLang="en-US" b="1"/>
              <a:t>C</a:t>
            </a:r>
            <a:r>
              <a:rPr lang="en-US" altLang="en-US" b="1" baseline="-25000"/>
              <a:t>C</a:t>
            </a:r>
            <a:r>
              <a:rPr lang="en-US" altLang="en-US" b="1"/>
              <a:t> = $0.75 per yard           </a:t>
            </a:r>
          </a:p>
          <a:p>
            <a:pPr marL="342900" indent="-342900" algn="ctr" defTabSz="914400">
              <a:spcBef>
                <a:spcPct val="50000"/>
              </a:spcBef>
              <a:buFontTx/>
              <a:buNone/>
            </a:pPr>
            <a:r>
              <a:rPr lang="en-US" altLang="en-US" b="1"/>
              <a:t>C</a:t>
            </a:r>
            <a:r>
              <a:rPr lang="en-US" altLang="en-US" b="1" baseline="-25000"/>
              <a:t>O</a:t>
            </a:r>
            <a:r>
              <a:rPr lang="en-US" altLang="en-US" b="1"/>
              <a:t> = $150	      </a:t>
            </a:r>
          </a:p>
          <a:p>
            <a:pPr marL="342900" indent="-342900" algn="ctr" defTabSz="914400">
              <a:spcBef>
                <a:spcPct val="50000"/>
              </a:spcBef>
              <a:buFontTx/>
              <a:buNone/>
            </a:pPr>
            <a:r>
              <a:rPr lang="en-US" altLang="en-US" b="1"/>
              <a:t>D = 10,000 yards</a:t>
            </a:r>
          </a:p>
          <a:p>
            <a:pPr marL="342900" indent="-342900" algn="ctr" defTabSz="914400">
              <a:spcBef>
                <a:spcPct val="50000"/>
              </a:spcBef>
              <a:buFontTx/>
              <a:buNone/>
            </a:pPr>
            <a:r>
              <a:rPr lang="en-US" altLang="en-US" b="1"/>
              <a:t>d = 10,000/311 = 32.2 yards per day</a:t>
            </a:r>
          </a:p>
          <a:p>
            <a:pPr marL="342900" indent="-342900" algn="ctr" defTabSz="914400">
              <a:spcBef>
                <a:spcPct val="50000"/>
              </a:spcBef>
              <a:buFontTx/>
              <a:buNone/>
            </a:pPr>
            <a:r>
              <a:rPr lang="en-US" altLang="en-US" b="1"/>
              <a:t>p = 150 yards per day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4472" name="Group 8">
            <a:extLst>
              <a:ext uri="{FF2B5EF4-FFF2-40B4-BE49-F238E27FC236}">
                <a16:creationId xmlns:a16="http://schemas.microsoft.com/office/drawing/2014/main" id="{99B25629-C0C0-1049-B60F-02D0AB03E8A6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574473" name="Line 9">
              <a:extLst>
                <a:ext uri="{FF2B5EF4-FFF2-40B4-BE49-F238E27FC236}">
                  <a16:creationId xmlns:a16="http://schemas.microsoft.com/office/drawing/2014/main" id="{E24BDA49-2290-FA40-9F7A-72427D232C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474" name="Line 10">
              <a:extLst>
                <a:ext uri="{FF2B5EF4-FFF2-40B4-BE49-F238E27FC236}">
                  <a16:creationId xmlns:a16="http://schemas.microsoft.com/office/drawing/2014/main" id="{271C625D-A6FE-9742-A1D6-4AA60CA203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475" name="Line 11">
              <a:extLst>
                <a:ext uri="{FF2B5EF4-FFF2-40B4-BE49-F238E27FC236}">
                  <a16:creationId xmlns:a16="http://schemas.microsoft.com/office/drawing/2014/main" id="{75D5DE56-97A1-7A43-95EE-832EF401FE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476" name="Line 12">
              <a:extLst>
                <a:ext uri="{FF2B5EF4-FFF2-40B4-BE49-F238E27FC236}">
                  <a16:creationId xmlns:a16="http://schemas.microsoft.com/office/drawing/2014/main" id="{96ADB463-B696-2041-83BF-7E0C4BDC07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477" name="Line 13">
              <a:extLst>
                <a:ext uri="{FF2B5EF4-FFF2-40B4-BE49-F238E27FC236}">
                  <a16:creationId xmlns:a16="http://schemas.microsoft.com/office/drawing/2014/main" id="{711A4446-A987-DB42-A7AD-F0DDCEB794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4466" name="Rectangle 2">
            <a:extLst>
              <a:ext uri="{FF2B5EF4-FFF2-40B4-BE49-F238E27FC236}">
                <a16:creationId xmlns:a16="http://schemas.microsoft.com/office/drawing/2014/main" id="{46A0ABAF-9C63-214D-8FD8-E2FA11E11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Optimum Q - Q*</a:t>
            </a:r>
          </a:p>
        </p:txBody>
      </p:sp>
      <p:sp>
        <p:nvSpPr>
          <p:cNvPr id="574467" name="Rectangle 3">
            <a:extLst>
              <a:ext uri="{FF2B5EF4-FFF2-40B4-BE49-F238E27FC236}">
                <a16:creationId xmlns:a16="http://schemas.microsoft.com/office/drawing/2014/main" id="{9087C4C0-C72A-604F-B5BC-8DAF603C0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graphicFrame>
        <p:nvGraphicFramePr>
          <p:cNvPr id="574468" name="Object 4">
            <a:hlinkClick r:id="" action="ppaction://ole?verb=0"/>
            <a:extLst>
              <a:ext uri="{FF2B5EF4-FFF2-40B4-BE49-F238E27FC236}">
                <a16:creationId xmlns:a16="http://schemas.microsoft.com/office/drawing/2014/main" id="{CAD759FB-B056-4446-80FF-65AC45BE83D4}"/>
              </a:ext>
            </a:extLst>
          </p:cNvPr>
          <p:cNvGraphicFramePr>
            <a:graphicFrameLocks/>
          </p:cNvGraphicFramePr>
          <p:nvPr/>
        </p:nvGraphicFramePr>
        <p:xfrm>
          <a:off x="3200400" y="1905000"/>
          <a:ext cx="38100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80" name="Equation" r:id="rId3" imgW="2997200" imgH="3403600" progId="Equation.3">
                  <p:embed/>
                </p:oleObj>
              </mc:Choice>
              <mc:Fallback>
                <p:oleObj name="Equation" r:id="rId3" imgW="2997200" imgH="34036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905000"/>
                        <a:ext cx="381000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5493" name="Group 5">
            <a:extLst>
              <a:ext uri="{FF2B5EF4-FFF2-40B4-BE49-F238E27FC236}">
                <a16:creationId xmlns:a16="http://schemas.microsoft.com/office/drawing/2014/main" id="{551F3162-AC08-E44E-BAEF-BC679690FA89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575494" name="Line 6">
              <a:extLst>
                <a:ext uri="{FF2B5EF4-FFF2-40B4-BE49-F238E27FC236}">
                  <a16:creationId xmlns:a16="http://schemas.microsoft.com/office/drawing/2014/main" id="{B8B0B913-8580-1E4B-9DC7-06EEB93A3B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5495" name="Line 7">
              <a:extLst>
                <a:ext uri="{FF2B5EF4-FFF2-40B4-BE49-F238E27FC236}">
                  <a16:creationId xmlns:a16="http://schemas.microsoft.com/office/drawing/2014/main" id="{596FA0C5-69DD-2E4E-91C0-7A7F5BEC7E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5496" name="Line 8">
              <a:extLst>
                <a:ext uri="{FF2B5EF4-FFF2-40B4-BE49-F238E27FC236}">
                  <a16:creationId xmlns:a16="http://schemas.microsoft.com/office/drawing/2014/main" id="{110A4C26-7D1C-0044-B8AB-973F85A4C2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5497" name="Line 9">
              <a:extLst>
                <a:ext uri="{FF2B5EF4-FFF2-40B4-BE49-F238E27FC236}">
                  <a16:creationId xmlns:a16="http://schemas.microsoft.com/office/drawing/2014/main" id="{2925F321-12E4-614E-B7F2-CFAE924A46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5498" name="Line 10">
              <a:extLst>
                <a:ext uri="{FF2B5EF4-FFF2-40B4-BE49-F238E27FC236}">
                  <a16:creationId xmlns:a16="http://schemas.microsoft.com/office/drawing/2014/main" id="{C4F15B52-9734-AB4B-842B-8AF41C929C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5490" name="Rectangle 2">
            <a:extLst>
              <a:ext uri="{FF2B5EF4-FFF2-40B4-BE49-F238E27FC236}">
                <a16:creationId xmlns:a16="http://schemas.microsoft.com/office/drawing/2014/main" id="{85961BF2-DBAE-A54C-B4D1-63FCBD41D6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Total Cost</a:t>
            </a:r>
          </a:p>
        </p:txBody>
      </p:sp>
      <p:graphicFrame>
        <p:nvGraphicFramePr>
          <p:cNvPr id="575492" name="Object 4">
            <a:hlinkClick r:id="" action="ppaction://ole?verb=0"/>
            <a:extLst>
              <a:ext uri="{FF2B5EF4-FFF2-40B4-BE49-F238E27FC236}">
                <a16:creationId xmlns:a16="http://schemas.microsoft.com/office/drawing/2014/main" id="{C246CB36-525F-DA4D-B567-241301C83DA3}"/>
              </a:ext>
            </a:extLst>
          </p:cNvPr>
          <p:cNvGraphicFramePr>
            <a:graphicFrameLocks/>
          </p:cNvGraphicFramePr>
          <p:nvPr>
            <p:ph type="body" idx="1"/>
          </p:nvPr>
        </p:nvGraphicFramePr>
        <p:xfrm>
          <a:off x="1295400" y="2085975"/>
          <a:ext cx="7543800" cy="355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501" name="Equation" r:id="rId3" imgW="5664200" imgH="2667000" progId="Equation.3">
                  <p:embed/>
                </p:oleObj>
              </mc:Choice>
              <mc:Fallback>
                <p:oleObj name="Equation" r:id="rId3" imgW="5664200" imgH="26670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085975"/>
                        <a:ext cx="7543800" cy="355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>
            <a:extLst>
              <a:ext uri="{FF2B5EF4-FFF2-40B4-BE49-F238E27FC236}">
                <a16:creationId xmlns:a16="http://schemas.microsoft.com/office/drawing/2014/main" id="{DE33BB83-E115-6A4A-A3C8-4B44603C7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4200"/>
              <a:t>Production Run and Max Inv. Levels</a:t>
            </a:r>
            <a:endParaRPr lang="en-US" altLang="en-US"/>
          </a:p>
        </p:txBody>
      </p:sp>
      <p:sp>
        <p:nvSpPr>
          <p:cNvPr id="576515" name="Rectangle 3">
            <a:extLst>
              <a:ext uri="{FF2B5EF4-FFF2-40B4-BE49-F238E27FC236}">
                <a16:creationId xmlns:a16="http://schemas.microsoft.com/office/drawing/2014/main" id="{3CA78850-51F7-ED4D-8D8C-C089EF7438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/>
              <a:t>			</a:t>
            </a:r>
            <a:r>
              <a:rPr lang="en-US" altLang="en-US" sz="2600"/>
              <a:t>Production run 	</a:t>
            </a:r>
            <a:r>
              <a:rPr lang="en-US" altLang="en-US" sz="2400"/>
              <a:t>= Q/p</a:t>
            </a:r>
            <a:endParaRPr lang="en-US" altLang="en-US" sz="2600"/>
          </a:p>
          <a:p>
            <a:pPr>
              <a:buFontTx/>
              <a:buNone/>
            </a:pPr>
            <a:r>
              <a:rPr lang="en-US" altLang="en-US" sz="2600"/>
              <a:t>						</a:t>
            </a:r>
            <a:r>
              <a:rPr lang="en-US" altLang="en-US" sz="2400"/>
              <a:t>= 2,256.8/150</a:t>
            </a:r>
          </a:p>
          <a:p>
            <a:pPr>
              <a:buFontTx/>
              <a:buNone/>
            </a:pPr>
            <a:r>
              <a:rPr lang="en-US" altLang="en-US" sz="2400"/>
              <a:t>						= 15.05 yards</a:t>
            </a:r>
            <a:endParaRPr lang="en-US" altLang="en-US" sz="2600"/>
          </a:p>
          <a:p>
            <a:pPr>
              <a:buFontTx/>
              <a:buNone/>
            </a:pPr>
            <a:r>
              <a:rPr lang="en-US" altLang="en-US" sz="2600"/>
              <a:t>Number of production runs 		</a:t>
            </a:r>
            <a:r>
              <a:rPr lang="en-US" altLang="en-US" sz="2400"/>
              <a:t>= D/Q</a:t>
            </a:r>
          </a:p>
          <a:p>
            <a:pPr>
              <a:buFontTx/>
              <a:buNone/>
            </a:pPr>
            <a:r>
              <a:rPr lang="en-US" altLang="en-US" sz="2400"/>
              <a:t>						= 10,000/2,256.8 </a:t>
            </a:r>
          </a:p>
          <a:p>
            <a:pPr>
              <a:buFontTx/>
              <a:buNone/>
            </a:pPr>
            <a:r>
              <a:rPr lang="en-US" altLang="en-US" sz="2400"/>
              <a:t>						= 4.43</a:t>
            </a:r>
          </a:p>
          <a:p>
            <a:endParaRPr lang="en-US" altLang="en-US"/>
          </a:p>
        </p:txBody>
      </p:sp>
      <p:graphicFrame>
        <p:nvGraphicFramePr>
          <p:cNvPr id="576517" name="Object 5">
            <a:hlinkClick r:id="" action="ppaction://ole?verb=0"/>
            <a:extLst>
              <a:ext uri="{FF2B5EF4-FFF2-40B4-BE49-F238E27FC236}">
                <a16:creationId xmlns:a16="http://schemas.microsoft.com/office/drawing/2014/main" id="{7292C546-2EA0-E248-9389-A3A006C1AACB}"/>
              </a:ext>
            </a:extLst>
          </p:cNvPr>
          <p:cNvGraphicFramePr>
            <a:graphicFrameLocks/>
          </p:cNvGraphicFramePr>
          <p:nvPr/>
        </p:nvGraphicFramePr>
        <p:xfrm>
          <a:off x="1600200" y="4876800"/>
          <a:ext cx="6705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20" name="Equation" r:id="rId3" imgW="7315200" imgH="889000" progId="Equation.3">
                  <p:embed/>
                </p:oleObj>
              </mc:Choice>
              <mc:Fallback>
                <p:oleObj name="Equation" r:id="rId3" imgW="7315200" imgH="8890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876800"/>
                        <a:ext cx="67056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4" name="Rectangle 4">
            <a:extLst>
              <a:ext uri="{FF2B5EF4-FFF2-40B4-BE49-F238E27FC236}">
                <a16:creationId xmlns:a16="http://schemas.microsoft.com/office/drawing/2014/main" id="{AD35294F-9D45-D34A-964E-5AB025EB3C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Safety Stocks </a:t>
            </a:r>
          </a:p>
        </p:txBody>
      </p:sp>
      <p:sp>
        <p:nvSpPr>
          <p:cNvPr id="552965" name="Rectangle 5">
            <a:extLst>
              <a:ext uri="{FF2B5EF4-FFF2-40B4-BE49-F238E27FC236}">
                <a16:creationId xmlns:a16="http://schemas.microsoft.com/office/drawing/2014/main" id="{DEAC221D-5F76-7C43-8E4E-7076099CF6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Safety stock</a:t>
            </a:r>
          </a:p>
          <a:p>
            <a:pPr marL="973138" lvl="1" indent="-285750" defTabSz="914400"/>
            <a:r>
              <a:rPr lang="en-US" altLang="en-US"/>
              <a:t>buffer added to on hand inventory during lead time</a:t>
            </a:r>
          </a:p>
          <a:p>
            <a:pPr marL="342900" indent="-342900" defTabSz="914400"/>
            <a:r>
              <a:rPr lang="en-US" altLang="en-US"/>
              <a:t>Stockout </a:t>
            </a:r>
          </a:p>
          <a:p>
            <a:pPr marL="973138" lvl="1" indent="-285750" defTabSz="914400"/>
            <a:r>
              <a:rPr lang="en-US" altLang="en-US"/>
              <a:t>an inventory shortage</a:t>
            </a:r>
          </a:p>
          <a:p>
            <a:pPr marL="342900" indent="-342900" defTabSz="914400"/>
            <a:r>
              <a:rPr lang="en-US" altLang="en-US"/>
              <a:t>Service level </a:t>
            </a:r>
          </a:p>
          <a:p>
            <a:pPr marL="973138" lvl="1" indent="-285750" defTabSz="914400"/>
            <a:r>
              <a:rPr lang="en-US" altLang="en-US"/>
              <a:t>probability that the inventory available 		during lead time will meet demand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089" name="Group 25">
            <a:extLst>
              <a:ext uri="{FF2B5EF4-FFF2-40B4-BE49-F238E27FC236}">
                <a16:creationId xmlns:a16="http://schemas.microsoft.com/office/drawing/2014/main" id="{A166C610-E116-9F40-AE18-5F805E8DB94E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472090" name="Line 26">
              <a:extLst>
                <a:ext uri="{FF2B5EF4-FFF2-40B4-BE49-F238E27FC236}">
                  <a16:creationId xmlns:a16="http://schemas.microsoft.com/office/drawing/2014/main" id="{30355CE2-A608-A441-87A2-9C32790D93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1" name="Line 27">
              <a:extLst>
                <a:ext uri="{FF2B5EF4-FFF2-40B4-BE49-F238E27FC236}">
                  <a16:creationId xmlns:a16="http://schemas.microsoft.com/office/drawing/2014/main" id="{96A198F0-4406-344D-9ABB-4B7B9C23B9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2" name="Line 28">
              <a:extLst>
                <a:ext uri="{FF2B5EF4-FFF2-40B4-BE49-F238E27FC236}">
                  <a16:creationId xmlns:a16="http://schemas.microsoft.com/office/drawing/2014/main" id="{04F17AF0-1E67-DD43-A082-7E892AB1E7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3" name="Line 29">
              <a:extLst>
                <a:ext uri="{FF2B5EF4-FFF2-40B4-BE49-F238E27FC236}">
                  <a16:creationId xmlns:a16="http://schemas.microsoft.com/office/drawing/2014/main" id="{CD0E8DF8-F154-2649-9C79-1B6A0D135C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4" name="Line 30">
              <a:extLst>
                <a:ext uri="{FF2B5EF4-FFF2-40B4-BE49-F238E27FC236}">
                  <a16:creationId xmlns:a16="http://schemas.microsoft.com/office/drawing/2014/main" id="{A3D27BCC-81DA-C94A-AC7B-A972E7F9DC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2068" name="Rectangle 4">
            <a:extLst>
              <a:ext uri="{FF2B5EF4-FFF2-40B4-BE49-F238E27FC236}">
                <a16:creationId xmlns:a16="http://schemas.microsoft.com/office/drawing/2014/main" id="{6F369476-74FA-5B49-A225-4CAB39B86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Inputs and Outputs to Aggregate Production Planning</a:t>
            </a:r>
            <a:endParaRPr lang="en-US" altLang="en-US"/>
          </a:p>
        </p:txBody>
      </p:sp>
      <p:grpSp>
        <p:nvGrpSpPr>
          <p:cNvPr id="472095" name="Group 31">
            <a:extLst>
              <a:ext uri="{FF2B5EF4-FFF2-40B4-BE49-F238E27FC236}">
                <a16:creationId xmlns:a16="http://schemas.microsoft.com/office/drawing/2014/main" id="{0E2EA6CB-51F7-594E-BBA3-B2E9597CE951}"/>
              </a:ext>
            </a:extLst>
          </p:cNvPr>
          <p:cNvGrpSpPr>
            <a:grpSpLocks/>
          </p:cNvGrpSpPr>
          <p:nvPr/>
        </p:nvGrpSpPr>
        <p:grpSpPr bwMode="auto">
          <a:xfrm>
            <a:off x="998538" y="1841500"/>
            <a:ext cx="7842250" cy="4124325"/>
            <a:chOff x="640" y="1160"/>
            <a:chExt cx="5297" cy="2794"/>
          </a:xfrm>
        </p:grpSpPr>
        <p:sp>
          <p:nvSpPr>
            <p:cNvPr id="472069" name="Rectangle 5">
              <a:extLst>
                <a:ext uri="{FF2B5EF4-FFF2-40B4-BE49-F238E27FC236}">
                  <a16:creationId xmlns:a16="http://schemas.microsoft.com/office/drawing/2014/main" id="{90848FBA-F6A7-2347-831C-D4E55FC58A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6" y="1996"/>
              <a:ext cx="1968" cy="77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0" name="Rectangle 6">
              <a:extLst>
                <a:ext uri="{FF2B5EF4-FFF2-40B4-BE49-F238E27FC236}">
                  <a16:creationId xmlns:a16="http://schemas.microsoft.com/office/drawing/2014/main" id="{730914D9-9A96-CB43-BC83-76D8390241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031"/>
              <a:ext cx="1208" cy="8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Aggregate</a:t>
              </a:r>
            </a:p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Planning</a:t>
              </a:r>
              <a:endParaRPr lang="en-US" altLang="en-US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72071" name="Rectangle 7">
              <a:extLst>
                <a:ext uri="{FF2B5EF4-FFF2-40B4-BE49-F238E27FC236}">
                  <a16:creationId xmlns:a16="http://schemas.microsoft.com/office/drawing/2014/main" id="{3715DD5C-FA44-D647-92ED-0183932D5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0" y="1160"/>
              <a:ext cx="857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Company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Policies</a:t>
              </a:r>
            </a:p>
          </p:txBody>
        </p:sp>
        <p:sp>
          <p:nvSpPr>
            <p:cNvPr id="472072" name="Rectangle 8">
              <a:extLst>
                <a:ext uri="{FF2B5EF4-FFF2-40B4-BE49-F238E27FC236}">
                  <a16:creationId xmlns:a16="http://schemas.microsoft.com/office/drawing/2014/main" id="{BFCE6EDF-4CD2-4E4A-883C-38BF9F1C2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5" y="1904"/>
              <a:ext cx="990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Financial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Constraints</a:t>
              </a:r>
            </a:p>
          </p:txBody>
        </p:sp>
        <p:sp>
          <p:nvSpPr>
            <p:cNvPr id="472073" name="Rectangle 9">
              <a:extLst>
                <a:ext uri="{FF2B5EF4-FFF2-40B4-BE49-F238E27FC236}">
                  <a16:creationId xmlns:a16="http://schemas.microsoft.com/office/drawing/2014/main" id="{5E638203-1167-0A42-B6EF-DC9A9F150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2" y="1160"/>
              <a:ext cx="923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Strategic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Objectives</a:t>
              </a:r>
            </a:p>
          </p:txBody>
        </p:sp>
        <p:sp>
          <p:nvSpPr>
            <p:cNvPr id="472074" name="Rectangle 10">
              <a:extLst>
                <a:ext uri="{FF2B5EF4-FFF2-40B4-BE49-F238E27FC236}">
                  <a16:creationId xmlns:a16="http://schemas.microsoft.com/office/drawing/2014/main" id="{BF1B1B8F-B0CD-A24C-9F07-224238E62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3" y="3068"/>
              <a:ext cx="1324" cy="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Units or dollars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subcontracted,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backordered, or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lost</a:t>
              </a:r>
            </a:p>
          </p:txBody>
        </p:sp>
        <p:sp>
          <p:nvSpPr>
            <p:cNvPr id="472075" name="Line 11">
              <a:extLst>
                <a:ext uri="{FF2B5EF4-FFF2-40B4-BE49-F238E27FC236}">
                  <a16:creationId xmlns:a16="http://schemas.microsoft.com/office/drawing/2014/main" id="{6014AB25-4BF0-FF49-8421-2AA56F3382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8" y="1625"/>
              <a:ext cx="511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6" name="Line 12">
              <a:extLst>
                <a:ext uri="{FF2B5EF4-FFF2-40B4-BE49-F238E27FC236}">
                  <a16:creationId xmlns:a16="http://schemas.microsoft.com/office/drawing/2014/main" id="{AD0A4094-CAF5-7E49-9275-CADB1CA621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577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7" name="Line 13">
              <a:extLst>
                <a:ext uri="{FF2B5EF4-FFF2-40B4-BE49-F238E27FC236}">
                  <a16:creationId xmlns:a16="http://schemas.microsoft.com/office/drawing/2014/main" id="{8248518C-9AF6-0245-A7F5-6D51F21715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18" y="168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8" name="Line 14">
              <a:extLst>
                <a:ext uri="{FF2B5EF4-FFF2-40B4-BE49-F238E27FC236}">
                  <a16:creationId xmlns:a16="http://schemas.microsoft.com/office/drawing/2014/main" id="{32B8AB41-DEFC-E749-840E-92335D6327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9" y="2124"/>
              <a:ext cx="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9" name="Line 15">
              <a:extLst>
                <a:ext uri="{FF2B5EF4-FFF2-40B4-BE49-F238E27FC236}">
                  <a16:creationId xmlns:a16="http://schemas.microsoft.com/office/drawing/2014/main" id="{0F755EA3-9086-9C41-A954-26BF3316D7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9" y="2124"/>
              <a:ext cx="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0" name="Line 16">
              <a:extLst>
                <a:ext uri="{FF2B5EF4-FFF2-40B4-BE49-F238E27FC236}">
                  <a16:creationId xmlns:a16="http://schemas.microsoft.com/office/drawing/2014/main" id="{8BEF0A3B-03F7-A549-9811-528265403F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71" y="2885"/>
              <a:ext cx="267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1" name="Line 17">
              <a:extLst>
                <a:ext uri="{FF2B5EF4-FFF2-40B4-BE49-F238E27FC236}">
                  <a16:creationId xmlns:a16="http://schemas.microsoft.com/office/drawing/2014/main" id="{4528168C-3562-204D-A67F-CD9AB74CDE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6" y="2825"/>
              <a:ext cx="355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2" name="Rectangle 18">
              <a:extLst>
                <a:ext uri="{FF2B5EF4-FFF2-40B4-BE49-F238E27FC236}">
                  <a16:creationId xmlns:a16="http://schemas.microsoft.com/office/drawing/2014/main" id="{340D9D19-10A7-0241-9AE0-4F60A7C77D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" y="1160"/>
              <a:ext cx="990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Capacity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Constraints</a:t>
              </a:r>
            </a:p>
          </p:txBody>
        </p:sp>
        <p:sp>
          <p:nvSpPr>
            <p:cNvPr id="472083" name="Rectangle 19">
              <a:extLst>
                <a:ext uri="{FF2B5EF4-FFF2-40B4-BE49-F238E27FC236}">
                  <a16:creationId xmlns:a16="http://schemas.microsoft.com/office/drawing/2014/main" id="{1A641CAB-3E3F-A04F-A469-8F0E3708D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" y="2936"/>
              <a:ext cx="904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Size of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Workforce</a:t>
              </a:r>
            </a:p>
          </p:txBody>
        </p:sp>
        <p:sp>
          <p:nvSpPr>
            <p:cNvPr id="472084" name="Rectangle 20">
              <a:extLst>
                <a:ext uri="{FF2B5EF4-FFF2-40B4-BE49-F238E27FC236}">
                  <a16:creationId xmlns:a16="http://schemas.microsoft.com/office/drawing/2014/main" id="{07C88343-457E-6342-9FB1-F336E6C4C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7" y="3247"/>
              <a:ext cx="1123" cy="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per month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(in units or $)</a:t>
              </a:r>
            </a:p>
          </p:txBody>
        </p:sp>
        <p:sp>
          <p:nvSpPr>
            <p:cNvPr id="472085" name="Rectangle 21">
              <a:extLst>
                <a:ext uri="{FF2B5EF4-FFF2-40B4-BE49-F238E27FC236}">
                  <a16:creationId xmlns:a16="http://schemas.microsoft.com/office/drawing/2014/main" id="{53BF96AA-5E7F-FC4E-975B-FEA4738833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3284"/>
              <a:ext cx="828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Inventory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Levels</a:t>
              </a:r>
            </a:p>
          </p:txBody>
        </p:sp>
        <p:sp>
          <p:nvSpPr>
            <p:cNvPr id="472086" name="Rectangle 22">
              <a:extLst>
                <a:ext uri="{FF2B5EF4-FFF2-40B4-BE49-F238E27FC236}">
                  <a16:creationId xmlns:a16="http://schemas.microsoft.com/office/drawing/2014/main" id="{2A0A8DFB-FB71-9A4C-97D6-10A4CC312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1892"/>
              <a:ext cx="875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Demand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Forecasts</a:t>
              </a:r>
            </a:p>
          </p:txBody>
        </p:sp>
        <p:sp>
          <p:nvSpPr>
            <p:cNvPr id="472087" name="Line 23">
              <a:extLst>
                <a:ext uri="{FF2B5EF4-FFF2-40B4-BE49-F238E27FC236}">
                  <a16:creationId xmlns:a16="http://schemas.microsoft.com/office/drawing/2014/main" id="{1831C37E-EF40-5645-A76C-436D03CCD6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13" y="282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8" name="Line 24">
              <a:extLst>
                <a:ext uri="{FF2B5EF4-FFF2-40B4-BE49-F238E27FC236}">
                  <a16:creationId xmlns:a16="http://schemas.microsoft.com/office/drawing/2014/main" id="{97D4F25F-7D08-5F4D-A6F1-A21C7414C0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3" y="2885"/>
              <a:ext cx="251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2836" name="Group 52">
            <a:extLst>
              <a:ext uri="{FF2B5EF4-FFF2-40B4-BE49-F238E27FC236}">
                <a16:creationId xmlns:a16="http://schemas.microsoft.com/office/drawing/2014/main" id="{98BA564C-B059-9C4A-BB48-90163465AB52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502837" name="Line 53">
              <a:extLst>
                <a:ext uri="{FF2B5EF4-FFF2-40B4-BE49-F238E27FC236}">
                  <a16:creationId xmlns:a16="http://schemas.microsoft.com/office/drawing/2014/main" id="{AB5FFC58-B072-2244-9E54-21DC1E4E88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8" name="Line 54">
              <a:extLst>
                <a:ext uri="{FF2B5EF4-FFF2-40B4-BE49-F238E27FC236}">
                  <a16:creationId xmlns:a16="http://schemas.microsoft.com/office/drawing/2014/main" id="{79579CF9-C866-5047-8AC3-E85B4BCB35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9" name="Line 55">
              <a:extLst>
                <a:ext uri="{FF2B5EF4-FFF2-40B4-BE49-F238E27FC236}">
                  <a16:creationId xmlns:a16="http://schemas.microsoft.com/office/drawing/2014/main" id="{E625CC15-85AF-A64A-B378-EACDA11FF3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40" name="Line 56">
              <a:extLst>
                <a:ext uri="{FF2B5EF4-FFF2-40B4-BE49-F238E27FC236}">
                  <a16:creationId xmlns:a16="http://schemas.microsoft.com/office/drawing/2014/main" id="{FD99548E-4FD5-8449-912D-ED1EB3074F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41" name="Line 57">
              <a:extLst>
                <a:ext uri="{FF2B5EF4-FFF2-40B4-BE49-F238E27FC236}">
                  <a16:creationId xmlns:a16="http://schemas.microsoft.com/office/drawing/2014/main" id="{6D04F8E6-4274-5244-A24E-90FE7FF596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2788" name="Rectangle 4">
            <a:extLst>
              <a:ext uri="{FF2B5EF4-FFF2-40B4-BE49-F238E27FC236}">
                <a16:creationId xmlns:a16="http://schemas.microsoft.com/office/drawing/2014/main" id="{EF0A5944-6515-AD4D-876C-1BE04333DE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Hierarchical Planning Process</a:t>
            </a:r>
          </a:p>
        </p:txBody>
      </p:sp>
      <p:grpSp>
        <p:nvGrpSpPr>
          <p:cNvPr id="502835" name="Group 51">
            <a:extLst>
              <a:ext uri="{FF2B5EF4-FFF2-40B4-BE49-F238E27FC236}">
                <a16:creationId xmlns:a16="http://schemas.microsoft.com/office/drawing/2014/main" id="{582A89AB-3FA3-324D-9621-D49F5A4AEC7D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828800"/>
            <a:ext cx="8534400" cy="3937000"/>
            <a:chOff x="306" y="1042"/>
            <a:chExt cx="5663" cy="2578"/>
          </a:xfrm>
        </p:grpSpPr>
        <p:sp>
          <p:nvSpPr>
            <p:cNvPr id="502789" name="Rectangle 5">
              <a:extLst>
                <a:ext uri="{FF2B5EF4-FFF2-40B4-BE49-F238E27FC236}">
                  <a16:creationId xmlns:a16="http://schemas.microsoft.com/office/drawing/2014/main" id="{DC60B0B3-721A-4243-AA6F-8CC1886C3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042"/>
              <a:ext cx="491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Arial" panose="020B0604020202020204" pitchFamily="34" charset="0"/>
                </a:rPr>
                <a:t>Items</a:t>
              </a:r>
            </a:p>
          </p:txBody>
        </p:sp>
        <p:sp>
          <p:nvSpPr>
            <p:cNvPr id="502790" name="Rectangle 6">
              <a:extLst>
                <a:ext uri="{FF2B5EF4-FFF2-40B4-BE49-F238E27FC236}">
                  <a16:creationId xmlns:a16="http://schemas.microsoft.com/office/drawing/2014/main" id="{33C4599E-6528-544C-9C62-8A0E4AF9A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282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Product lines or families</a:t>
              </a:r>
            </a:p>
          </p:txBody>
        </p:sp>
        <p:sp>
          <p:nvSpPr>
            <p:cNvPr id="502791" name="Rectangle 7">
              <a:extLst>
                <a:ext uri="{FF2B5EF4-FFF2-40B4-BE49-F238E27FC236}">
                  <a16:creationId xmlns:a16="http://schemas.microsoft.com/office/drawing/2014/main" id="{AEC194A5-C70F-5E44-A7D0-154FDFDBD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910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Individual products</a:t>
              </a:r>
            </a:p>
          </p:txBody>
        </p:sp>
        <p:sp>
          <p:nvSpPr>
            <p:cNvPr id="502792" name="Rectangle 8">
              <a:extLst>
                <a:ext uri="{FF2B5EF4-FFF2-40B4-BE49-F238E27FC236}">
                  <a16:creationId xmlns:a16="http://schemas.microsoft.com/office/drawing/2014/main" id="{39D470E4-9172-AC41-A567-77111A906C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2719"/>
              <a:ext cx="11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Components</a:t>
              </a:r>
            </a:p>
          </p:txBody>
        </p:sp>
        <p:sp>
          <p:nvSpPr>
            <p:cNvPr id="502793" name="Rectangle 9">
              <a:extLst>
                <a:ext uri="{FF2B5EF4-FFF2-40B4-BE49-F238E27FC236}">
                  <a16:creationId xmlns:a16="http://schemas.microsoft.com/office/drawing/2014/main" id="{A96EAF60-ABCC-084C-AA49-2B130F42D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3199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Manufacturing operations</a:t>
              </a:r>
            </a:p>
          </p:txBody>
        </p:sp>
        <p:sp>
          <p:nvSpPr>
            <p:cNvPr id="502794" name="Rectangle 10">
              <a:extLst>
                <a:ext uri="{FF2B5EF4-FFF2-40B4-BE49-F238E27FC236}">
                  <a16:creationId xmlns:a16="http://schemas.microsoft.com/office/drawing/2014/main" id="{A864B0D3-73CB-4D41-B703-AD818A35D7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042"/>
              <a:ext cx="1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Arial" panose="020B0604020202020204" pitchFamily="34" charset="0"/>
                </a:rPr>
                <a:t>Resource level</a:t>
              </a:r>
            </a:p>
          </p:txBody>
        </p:sp>
        <p:sp>
          <p:nvSpPr>
            <p:cNvPr id="502795" name="Rectangle 11">
              <a:extLst>
                <a:ext uri="{FF2B5EF4-FFF2-40B4-BE49-F238E27FC236}">
                  <a16:creationId xmlns:a16="http://schemas.microsoft.com/office/drawing/2014/main" id="{A2E31D2C-E3C7-B34B-8758-3070BDB6F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435"/>
              <a:ext cx="11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Plants</a:t>
              </a:r>
            </a:p>
          </p:txBody>
        </p:sp>
        <p:sp>
          <p:nvSpPr>
            <p:cNvPr id="502796" name="Rectangle 12">
              <a:extLst>
                <a:ext uri="{FF2B5EF4-FFF2-40B4-BE49-F238E27FC236}">
                  <a16:creationId xmlns:a16="http://schemas.microsoft.com/office/drawing/2014/main" id="{6F8BA57A-3D76-1F47-94F9-47D0B5296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202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Individual machines</a:t>
              </a:r>
            </a:p>
          </p:txBody>
        </p:sp>
        <p:sp>
          <p:nvSpPr>
            <p:cNvPr id="502797" name="Rectangle 13">
              <a:extLst>
                <a:ext uri="{FF2B5EF4-FFF2-40B4-BE49-F238E27FC236}">
                  <a16:creationId xmlns:a16="http://schemas.microsoft.com/office/drawing/2014/main" id="{B18E21C7-799A-C64B-B1B4-E94313538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919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Critical work centers</a:t>
              </a:r>
            </a:p>
          </p:txBody>
        </p:sp>
        <p:sp>
          <p:nvSpPr>
            <p:cNvPr id="502798" name="Rectangle 14">
              <a:extLst>
                <a:ext uri="{FF2B5EF4-FFF2-40B4-BE49-F238E27FC236}">
                  <a16:creationId xmlns:a16="http://schemas.microsoft.com/office/drawing/2014/main" id="{18FD2C4B-557A-CA4D-A521-4CFB225B5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3" y="1042"/>
              <a:ext cx="147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Arial" panose="020B0604020202020204" pitchFamily="34" charset="0"/>
                </a:rPr>
                <a:t>Production Planning</a:t>
              </a:r>
            </a:p>
          </p:txBody>
        </p:sp>
        <p:sp>
          <p:nvSpPr>
            <p:cNvPr id="502799" name="Rectangle 15">
              <a:extLst>
                <a:ext uri="{FF2B5EF4-FFF2-40B4-BE49-F238E27FC236}">
                  <a16:creationId xmlns:a16="http://schemas.microsoft.com/office/drawing/2014/main" id="{8D7F0E9A-3F76-FA4B-BCDA-6381600BF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1042"/>
              <a:ext cx="134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Arial" panose="020B0604020202020204" pitchFamily="34" charset="0"/>
                </a:rPr>
                <a:t>Capacity Planning</a:t>
              </a:r>
            </a:p>
          </p:txBody>
        </p:sp>
        <p:sp>
          <p:nvSpPr>
            <p:cNvPr id="502800" name="Rectangle 16">
              <a:extLst>
                <a:ext uri="{FF2B5EF4-FFF2-40B4-BE49-F238E27FC236}">
                  <a16:creationId xmlns:a16="http://schemas.microsoft.com/office/drawing/2014/main" id="{875BA6F8-F609-004E-85D2-30285E0E8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300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01" name="Rectangle 17">
              <a:extLst>
                <a:ext uri="{FF2B5EF4-FFF2-40B4-BE49-F238E27FC236}">
                  <a16:creationId xmlns:a16="http://schemas.microsoft.com/office/drawing/2014/main" id="{67C35476-C1C8-334D-8DE3-3AE7DCEBA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6" y="1290"/>
              <a:ext cx="811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Resource </a:t>
              </a:r>
            </a:p>
          </p:txBody>
        </p:sp>
        <p:sp>
          <p:nvSpPr>
            <p:cNvPr id="502802" name="Rectangle 18">
              <a:extLst>
                <a:ext uri="{FF2B5EF4-FFF2-40B4-BE49-F238E27FC236}">
                  <a16:creationId xmlns:a16="http://schemas.microsoft.com/office/drawing/2014/main" id="{6B0B46C6-FF65-8F4F-B4BF-0877C4A7C2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1456"/>
              <a:ext cx="1411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Requirements Plan</a:t>
              </a:r>
            </a:p>
          </p:txBody>
        </p:sp>
        <p:sp>
          <p:nvSpPr>
            <p:cNvPr id="502803" name="Rectangle 19">
              <a:extLst>
                <a:ext uri="{FF2B5EF4-FFF2-40B4-BE49-F238E27FC236}">
                  <a16:creationId xmlns:a16="http://schemas.microsoft.com/office/drawing/2014/main" id="{41A318CF-9B35-5140-B24F-5A02695594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938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04" name="Rectangle 20">
              <a:extLst>
                <a:ext uri="{FF2B5EF4-FFF2-40B4-BE49-F238E27FC236}">
                  <a16:creationId xmlns:a16="http://schemas.microsoft.com/office/drawing/2014/main" id="{3D158281-B4B2-2946-9B0A-25B4488D72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4" y="1928"/>
              <a:ext cx="89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Rough-Cut </a:t>
              </a:r>
            </a:p>
          </p:txBody>
        </p:sp>
        <p:sp>
          <p:nvSpPr>
            <p:cNvPr id="502805" name="Rectangle 21">
              <a:extLst>
                <a:ext uri="{FF2B5EF4-FFF2-40B4-BE49-F238E27FC236}">
                  <a16:creationId xmlns:a16="http://schemas.microsoft.com/office/drawing/2014/main" id="{F1162BD9-3EC8-FA49-82C5-7793A8A3E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096"/>
              <a:ext cx="105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Capacity Plan</a:t>
              </a:r>
            </a:p>
          </p:txBody>
        </p:sp>
        <p:sp>
          <p:nvSpPr>
            <p:cNvPr id="502806" name="Rectangle 22">
              <a:extLst>
                <a:ext uri="{FF2B5EF4-FFF2-40B4-BE49-F238E27FC236}">
                  <a16:creationId xmlns:a16="http://schemas.microsoft.com/office/drawing/2014/main" id="{B724B124-904E-124D-AFFA-975E906939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2576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07" name="Rectangle 23">
              <a:extLst>
                <a:ext uri="{FF2B5EF4-FFF2-40B4-BE49-F238E27FC236}">
                  <a16:creationId xmlns:a16="http://schemas.microsoft.com/office/drawing/2014/main" id="{F54B102B-BC24-6C41-8D43-A324376B41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2" y="2565"/>
              <a:ext cx="7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Capacity </a:t>
              </a:r>
            </a:p>
          </p:txBody>
        </p:sp>
        <p:sp>
          <p:nvSpPr>
            <p:cNvPr id="502808" name="Rectangle 24">
              <a:extLst>
                <a:ext uri="{FF2B5EF4-FFF2-40B4-BE49-F238E27FC236}">
                  <a16:creationId xmlns:a16="http://schemas.microsoft.com/office/drawing/2014/main" id="{0BB355A7-9743-F643-BB9E-1F629753F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9" y="2732"/>
              <a:ext cx="141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Requirements Plan</a:t>
              </a:r>
            </a:p>
          </p:txBody>
        </p:sp>
        <p:sp>
          <p:nvSpPr>
            <p:cNvPr id="502809" name="Rectangle 25">
              <a:extLst>
                <a:ext uri="{FF2B5EF4-FFF2-40B4-BE49-F238E27FC236}">
                  <a16:creationId xmlns:a16="http://schemas.microsoft.com/office/drawing/2014/main" id="{C178BC22-3871-9C4C-8D4C-E56A3F80D1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3214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10" name="Rectangle 26">
              <a:extLst>
                <a:ext uri="{FF2B5EF4-FFF2-40B4-BE49-F238E27FC236}">
                  <a16:creationId xmlns:a16="http://schemas.microsoft.com/office/drawing/2014/main" id="{29913ED0-630C-7B41-B581-0CBD9CBF1A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" y="3203"/>
              <a:ext cx="99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Input/Output </a:t>
              </a:r>
            </a:p>
          </p:txBody>
        </p:sp>
        <p:sp>
          <p:nvSpPr>
            <p:cNvPr id="502811" name="Rectangle 27">
              <a:extLst>
                <a:ext uri="{FF2B5EF4-FFF2-40B4-BE49-F238E27FC236}">
                  <a16:creationId xmlns:a16="http://schemas.microsoft.com/office/drawing/2014/main" id="{49EF6262-BD7F-184C-82C6-0868F00BB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1" y="3372"/>
              <a:ext cx="60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Control</a:t>
              </a:r>
            </a:p>
          </p:txBody>
        </p:sp>
        <p:sp>
          <p:nvSpPr>
            <p:cNvPr id="502812" name="Rectangle 28">
              <a:extLst>
                <a:ext uri="{FF2B5EF4-FFF2-40B4-BE49-F238E27FC236}">
                  <a16:creationId xmlns:a16="http://schemas.microsoft.com/office/drawing/2014/main" id="{0B087E0D-93D1-3A48-8897-633AD04AD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300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13" name="Rectangle 29">
              <a:extLst>
                <a:ext uri="{FF2B5EF4-FFF2-40B4-BE49-F238E27FC236}">
                  <a16:creationId xmlns:a16="http://schemas.microsoft.com/office/drawing/2014/main" id="{6D046491-1317-084E-9369-650C9DD48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2" y="1290"/>
              <a:ext cx="86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Aggregate </a:t>
              </a:r>
            </a:p>
          </p:txBody>
        </p:sp>
        <p:sp>
          <p:nvSpPr>
            <p:cNvPr id="502814" name="Rectangle 30">
              <a:extLst>
                <a:ext uri="{FF2B5EF4-FFF2-40B4-BE49-F238E27FC236}">
                  <a16:creationId xmlns:a16="http://schemas.microsoft.com/office/drawing/2014/main" id="{EA45DE1E-017B-B142-B7E3-05EED138D5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" y="1456"/>
              <a:ext cx="1191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Production Plan</a:t>
              </a:r>
            </a:p>
          </p:txBody>
        </p:sp>
        <p:sp>
          <p:nvSpPr>
            <p:cNvPr id="502815" name="Rectangle 31">
              <a:extLst>
                <a:ext uri="{FF2B5EF4-FFF2-40B4-BE49-F238E27FC236}">
                  <a16:creationId xmlns:a16="http://schemas.microsoft.com/office/drawing/2014/main" id="{1DF19C81-5F23-8549-9CF8-121C83678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938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16" name="Rectangle 32">
              <a:extLst>
                <a:ext uri="{FF2B5EF4-FFF2-40B4-BE49-F238E27FC236}">
                  <a16:creationId xmlns:a16="http://schemas.microsoft.com/office/drawing/2014/main" id="{64EBD218-0039-A14E-8C45-900DEBC49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6" y="1928"/>
              <a:ext cx="139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Master Production </a:t>
              </a:r>
            </a:p>
          </p:txBody>
        </p:sp>
        <p:sp>
          <p:nvSpPr>
            <p:cNvPr id="502817" name="Rectangle 33">
              <a:extLst>
                <a:ext uri="{FF2B5EF4-FFF2-40B4-BE49-F238E27FC236}">
                  <a16:creationId xmlns:a16="http://schemas.microsoft.com/office/drawing/2014/main" id="{EDCAC2B4-FEC1-EE43-BB47-C4E5095CA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2096"/>
              <a:ext cx="7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Schedule</a:t>
              </a:r>
            </a:p>
          </p:txBody>
        </p:sp>
        <p:sp>
          <p:nvSpPr>
            <p:cNvPr id="502818" name="Rectangle 34">
              <a:extLst>
                <a:ext uri="{FF2B5EF4-FFF2-40B4-BE49-F238E27FC236}">
                  <a16:creationId xmlns:a16="http://schemas.microsoft.com/office/drawing/2014/main" id="{6BE4E7C1-62D3-6F44-848E-5E40F93D8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2576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19" name="Rectangle 35">
              <a:extLst>
                <a:ext uri="{FF2B5EF4-FFF2-40B4-BE49-F238E27FC236}">
                  <a16:creationId xmlns:a16="http://schemas.microsoft.com/office/drawing/2014/main" id="{A46CF234-837E-B848-B351-6431D0ACF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0" y="2565"/>
              <a:ext cx="70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Material </a:t>
              </a:r>
            </a:p>
          </p:txBody>
        </p:sp>
        <p:sp>
          <p:nvSpPr>
            <p:cNvPr id="502820" name="Rectangle 36">
              <a:extLst>
                <a:ext uri="{FF2B5EF4-FFF2-40B4-BE49-F238E27FC236}">
                  <a16:creationId xmlns:a16="http://schemas.microsoft.com/office/drawing/2014/main" id="{373A8415-B342-8C47-AA04-943AE5B78C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" y="2732"/>
              <a:ext cx="141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Requirements Plan</a:t>
              </a:r>
            </a:p>
          </p:txBody>
        </p:sp>
        <p:sp>
          <p:nvSpPr>
            <p:cNvPr id="502821" name="Rectangle 37">
              <a:extLst>
                <a:ext uri="{FF2B5EF4-FFF2-40B4-BE49-F238E27FC236}">
                  <a16:creationId xmlns:a16="http://schemas.microsoft.com/office/drawing/2014/main" id="{6E74EEB6-23C8-E743-93E2-4DEBB284C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3214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22" name="Rectangle 38">
              <a:extLst>
                <a:ext uri="{FF2B5EF4-FFF2-40B4-BE49-F238E27FC236}">
                  <a16:creationId xmlns:a16="http://schemas.microsoft.com/office/drawing/2014/main" id="{98F00B48-2712-D442-A1FF-D66820FCE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7" y="3203"/>
              <a:ext cx="90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Shop Floor </a:t>
              </a:r>
            </a:p>
          </p:txBody>
        </p:sp>
        <p:sp>
          <p:nvSpPr>
            <p:cNvPr id="502823" name="Rectangle 39">
              <a:extLst>
                <a:ext uri="{FF2B5EF4-FFF2-40B4-BE49-F238E27FC236}">
                  <a16:creationId xmlns:a16="http://schemas.microsoft.com/office/drawing/2014/main" id="{D9869D09-6D3C-B64C-A7C9-BF61ED622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3372"/>
              <a:ext cx="7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Schedule</a:t>
              </a:r>
            </a:p>
          </p:txBody>
        </p:sp>
        <p:sp>
          <p:nvSpPr>
            <p:cNvPr id="502824" name="Rectangle 40">
              <a:extLst>
                <a:ext uri="{FF2B5EF4-FFF2-40B4-BE49-F238E27FC236}">
                  <a16:creationId xmlns:a16="http://schemas.microsoft.com/office/drawing/2014/main" id="{A4DABBA2-ABE8-BE41-8078-A525BF61A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2548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All work centers</a:t>
              </a:r>
            </a:p>
          </p:txBody>
        </p:sp>
        <p:sp>
          <p:nvSpPr>
            <p:cNvPr id="502825" name="Line 41">
              <a:extLst>
                <a:ext uri="{FF2B5EF4-FFF2-40B4-BE49-F238E27FC236}">
                  <a16:creationId xmlns:a16="http://schemas.microsoft.com/office/drawing/2014/main" id="{E061CA7B-F720-B948-98BD-0E20672B3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7" y="1478"/>
              <a:ext cx="2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26" name="Line 42">
              <a:extLst>
                <a:ext uri="{FF2B5EF4-FFF2-40B4-BE49-F238E27FC236}">
                  <a16:creationId xmlns:a16="http://schemas.microsoft.com/office/drawing/2014/main" id="{8D63B9B7-FA3B-D144-877B-4D8713C5BD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3" y="212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27" name="Line 43">
              <a:extLst>
                <a:ext uri="{FF2B5EF4-FFF2-40B4-BE49-F238E27FC236}">
                  <a16:creationId xmlns:a16="http://schemas.microsoft.com/office/drawing/2014/main" id="{B8031DDE-887B-9C41-907E-80D2F7081D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8" y="277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28" name="Line 44">
              <a:extLst>
                <a:ext uri="{FF2B5EF4-FFF2-40B4-BE49-F238E27FC236}">
                  <a16:creationId xmlns:a16="http://schemas.microsoft.com/office/drawing/2014/main" id="{D3CC8A76-03CA-7948-B1F9-5335B322BD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42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29" name="Line 45">
              <a:extLst>
                <a:ext uri="{FF2B5EF4-FFF2-40B4-BE49-F238E27FC236}">
                  <a16:creationId xmlns:a16="http://schemas.microsoft.com/office/drawing/2014/main" id="{CF4882E5-C0DE-C640-80A5-0CFEAC170E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683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0" name="Line 46">
              <a:extLst>
                <a:ext uri="{FF2B5EF4-FFF2-40B4-BE49-F238E27FC236}">
                  <a16:creationId xmlns:a16="http://schemas.microsoft.com/office/drawing/2014/main" id="{7142B3F0-FEE9-1B4B-BC8D-46BE4F3A05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1689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1" name="Line 47">
              <a:extLst>
                <a:ext uri="{FF2B5EF4-FFF2-40B4-BE49-F238E27FC236}">
                  <a16:creationId xmlns:a16="http://schemas.microsoft.com/office/drawing/2014/main" id="{96A6D61C-19C2-C14C-A353-D2AE80EAC8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325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2" name="Line 48">
              <a:extLst>
                <a:ext uri="{FF2B5EF4-FFF2-40B4-BE49-F238E27FC236}">
                  <a16:creationId xmlns:a16="http://schemas.microsoft.com/office/drawing/2014/main" id="{95C38B0B-DB2E-CA4B-8DC2-43A6008363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319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3" name="Line 49">
              <a:extLst>
                <a:ext uri="{FF2B5EF4-FFF2-40B4-BE49-F238E27FC236}">
                  <a16:creationId xmlns:a16="http://schemas.microsoft.com/office/drawing/2014/main" id="{34AAD76E-16F1-C04F-87FC-4BD35BFBD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955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34" name="Line 50">
              <a:extLst>
                <a:ext uri="{FF2B5EF4-FFF2-40B4-BE49-F238E27FC236}">
                  <a16:creationId xmlns:a16="http://schemas.microsoft.com/office/drawing/2014/main" id="{6142EF91-D151-0E4E-B55E-58ABA3FCF1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961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2" name="Rectangle 4">
            <a:extLst>
              <a:ext uri="{FF2B5EF4-FFF2-40B4-BE49-F238E27FC236}">
                <a16:creationId xmlns:a16="http://schemas.microsoft.com/office/drawing/2014/main" id="{A8E0F7D3-57BA-6441-BC02-618991270E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Reasons To Hold Inventory</a:t>
            </a:r>
          </a:p>
        </p:txBody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314B7261-D7F6-2543-89E8-CC78CF2BA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54225"/>
            <a:ext cx="8220075" cy="3736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Meet unexpected demand</a:t>
            </a:r>
          </a:p>
          <a:p>
            <a:pPr marL="342900" indent="-342900" defTabSz="914400"/>
            <a:r>
              <a:rPr lang="en-US" altLang="en-US"/>
              <a:t>Smooth seasonal or cyclical demand</a:t>
            </a:r>
          </a:p>
          <a:p>
            <a:pPr marL="342900" indent="-342900" defTabSz="914400"/>
            <a:r>
              <a:rPr lang="en-US" altLang="en-US"/>
              <a:t>Meet variations in customer demand</a:t>
            </a:r>
          </a:p>
          <a:p>
            <a:pPr marL="342900" indent="-342900" defTabSz="914400"/>
            <a:r>
              <a:rPr lang="en-US" altLang="en-US"/>
              <a:t>Take advantage of price discounts</a:t>
            </a:r>
          </a:p>
          <a:p>
            <a:pPr marL="342900" indent="-342900" defTabSz="914400"/>
            <a:r>
              <a:rPr lang="en-US" altLang="en-US"/>
              <a:t>Hedge against price increases</a:t>
            </a:r>
          </a:p>
          <a:p>
            <a:pPr marL="342900" indent="-342900" defTabSz="914400"/>
            <a:r>
              <a:rPr lang="en-US" altLang="en-US"/>
              <a:t>Quantity discounts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100" name="Rectangle 4">
            <a:extLst>
              <a:ext uri="{FF2B5EF4-FFF2-40B4-BE49-F238E27FC236}">
                <a16:creationId xmlns:a16="http://schemas.microsoft.com/office/drawing/2014/main" id="{9ACA296D-03E5-F741-9A77-94EA314824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Two Forms Of Demand</a:t>
            </a:r>
          </a:p>
        </p:txBody>
      </p:sp>
      <p:sp>
        <p:nvSpPr>
          <p:cNvPr id="516101" name="Rectangle 5">
            <a:extLst>
              <a:ext uri="{FF2B5EF4-FFF2-40B4-BE49-F238E27FC236}">
                <a16:creationId xmlns:a16="http://schemas.microsoft.com/office/drawing/2014/main" id="{D0CA9A48-E05C-C543-B03C-3180E0B08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Dependent</a:t>
            </a:r>
          </a:p>
          <a:p>
            <a:pPr marL="973138" lvl="1" indent="-285750" defTabSz="914400"/>
            <a:r>
              <a:rPr lang="en-US" altLang="en-US"/>
              <a:t>items used to produce final products</a:t>
            </a:r>
          </a:p>
          <a:p>
            <a:pPr marL="973138" lvl="1" indent="-285750" defTabSz="914400"/>
            <a:endParaRPr lang="en-US" altLang="en-US"/>
          </a:p>
          <a:p>
            <a:pPr marL="342900" indent="-342900" defTabSz="914400"/>
            <a:r>
              <a:rPr lang="en-US" altLang="en-US"/>
              <a:t>Independent</a:t>
            </a:r>
          </a:p>
          <a:p>
            <a:pPr marL="973138" lvl="1" indent="-285750" defTabSz="914400"/>
            <a:r>
              <a:rPr lang="en-US" altLang="en-US"/>
              <a:t>items demanded by external customers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8" name="Rectangle 4">
            <a:extLst>
              <a:ext uri="{FF2B5EF4-FFF2-40B4-BE49-F238E27FC236}">
                <a16:creationId xmlns:a16="http://schemas.microsoft.com/office/drawing/2014/main" id="{D8C75DBF-ED13-2A4E-B23A-5446D9835F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Inventory Costs</a:t>
            </a:r>
          </a:p>
        </p:txBody>
      </p:sp>
      <p:sp>
        <p:nvSpPr>
          <p:cNvPr id="518149" name="Rectangle 5">
            <a:extLst>
              <a:ext uri="{FF2B5EF4-FFF2-40B4-BE49-F238E27FC236}">
                <a16:creationId xmlns:a16="http://schemas.microsoft.com/office/drawing/2014/main" id="{E9FFD350-3DB2-1E4C-BFE6-8EC7E4785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Carrying Cost</a:t>
            </a:r>
          </a:p>
          <a:p>
            <a:pPr marL="973138" lvl="1" indent="-285750" defTabSz="914400"/>
            <a:r>
              <a:rPr lang="en-US" altLang="en-US"/>
              <a:t>cost of  holding an item in inventory</a:t>
            </a:r>
          </a:p>
          <a:p>
            <a:pPr marL="342900" indent="-342900" defTabSz="914400"/>
            <a:r>
              <a:rPr lang="en-US" altLang="en-US"/>
              <a:t>Ordering Cost</a:t>
            </a:r>
          </a:p>
          <a:p>
            <a:pPr marL="973138" lvl="1" indent="-285750" defTabSz="914400"/>
            <a:r>
              <a:rPr lang="en-US" altLang="en-US"/>
              <a:t>cost of  replenishing inventory</a:t>
            </a:r>
          </a:p>
          <a:p>
            <a:pPr marL="342900" indent="-342900" defTabSz="914400"/>
            <a:r>
              <a:rPr lang="en-US" altLang="en-US"/>
              <a:t>Shortage Cost</a:t>
            </a:r>
          </a:p>
          <a:p>
            <a:pPr marL="973138" lvl="1" indent="-285750" defTabSz="914400"/>
            <a:r>
              <a:rPr lang="en-US" altLang="en-US"/>
              <a:t>temporary or permanent loss of sales when demand cannot be met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6" name="Rectangle 4">
            <a:extLst>
              <a:ext uri="{FF2B5EF4-FFF2-40B4-BE49-F238E27FC236}">
                <a16:creationId xmlns:a16="http://schemas.microsoft.com/office/drawing/2014/main" id="{9818487C-02A0-8E48-A367-E1CA29C2EA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Inventory Control Systems</a:t>
            </a:r>
          </a:p>
        </p:txBody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1ED843CB-43E0-9D45-8539-EDB974E6AD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1050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Fixed-order-quantity system (Continuous)</a:t>
            </a:r>
          </a:p>
          <a:p>
            <a:pPr marL="973138" lvl="1" indent="-285750" defTabSz="914400"/>
            <a:r>
              <a:rPr lang="en-US" altLang="en-US"/>
              <a:t>constant amount ordered when inventory declines to predetermined level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Fixed-time-period system (Periodic)</a:t>
            </a:r>
          </a:p>
          <a:p>
            <a:pPr marL="973138" lvl="1" indent="-285750" defTabSz="914400"/>
            <a:r>
              <a:rPr lang="en-US" altLang="en-US"/>
              <a:t>order placed for variable amount after fixed passage of time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4" name="Rectangle 4">
            <a:extLst>
              <a:ext uri="{FF2B5EF4-FFF2-40B4-BE49-F238E27FC236}">
                <a16:creationId xmlns:a16="http://schemas.microsoft.com/office/drawing/2014/main" id="{2A0AD2AA-D6F2-A149-8EF8-BA1309FAF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ABC Classification System</a:t>
            </a:r>
          </a:p>
        </p:txBody>
      </p:sp>
      <p:sp>
        <p:nvSpPr>
          <p:cNvPr id="522245" name="Rectangle 5">
            <a:extLst>
              <a:ext uri="{FF2B5EF4-FFF2-40B4-BE49-F238E27FC236}">
                <a16:creationId xmlns:a16="http://schemas.microsoft.com/office/drawing/2014/main" id="{1B4C7AF7-6C3D-6948-8373-BD670AC256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78025"/>
            <a:ext cx="8296275" cy="38893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tabLst>
                <a:tab pos="685800" algn="ctr"/>
                <a:tab pos="2857500" algn="ctr"/>
                <a:tab pos="5886450" algn="ctr"/>
              </a:tabLst>
            </a:pPr>
            <a:r>
              <a:rPr lang="en-US" altLang="en-US"/>
              <a:t>Demand volume &amp; value of items vary</a:t>
            </a:r>
          </a:p>
          <a:p>
            <a:pPr marL="342900" indent="-342900" defTabSz="914400">
              <a:tabLst>
                <a:tab pos="685800" algn="ctr"/>
                <a:tab pos="2857500" algn="ctr"/>
                <a:tab pos="5886450" algn="ctr"/>
              </a:tabLst>
            </a:pPr>
            <a:r>
              <a:rPr lang="en-US" altLang="en-US"/>
              <a:t>Classify inventory into 3 categories</a:t>
            </a:r>
          </a:p>
          <a:p>
            <a:pPr marL="1771650" lvl="4" indent="-228600" defTabSz="914400">
              <a:buFontTx/>
              <a:buNone/>
              <a:tabLst>
                <a:tab pos="685800" algn="ctr"/>
                <a:tab pos="2857500" algn="ctr"/>
                <a:tab pos="5886450" algn="ctr"/>
              </a:tabLst>
            </a:pPr>
            <a:r>
              <a:rPr lang="en-US" altLang="en-US"/>
              <a:t> </a:t>
            </a:r>
          </a:p>
          <a:p>
            <a:pPr marL="342900" indent="-342900" algn="ctr" defTabSz="914400">
              <a:buFontTx/>
              <a:buNone/>
              <a:tabLst>
                <a:tab pos="685800" algn="ctr"/>
                <a:tab pos="2857500" algn="ctr"/>
                <a:tab pos="5886450" algn="ctr"/>
              </a:tabLst>
            </a:pPr>
            <a:r>
              <a:rPr lang="en-US" altLang="en-US"/>
              <a:t> </a:t>
            </a:r>
            <a:r>
              <a:rPr lang="en-US" altLang="en-US" u="sng"/>
              <a:t>Class	</a:t>
            </a:r>
            <a:r>
              <a:rPr lang="en-US" altLang="en-US"/>
              <a:t>        </a:t>
            </a:r>
            <a:r>
              <a:rPr lang="en-US" altLang="en-US" u="sng"/>
              <a:t>% of Units	</a:t>
            </a:r>
            <a:r>
              <a:rPr lang="en-US" altLang="en-US"/>
              <a:t>        </a:t>
            </a:r>
            <a:r>
              <a:rPr lang="en-US" altLang="en-US" u="sng"/>
              <a:t>% of Dollars</a:t>
            </a:r>
            <a:endParaRPr lang="en-US" altLang="en-US"/>
          </a:p>
          <a:p>
            <a:pPr marL="342900" indent="-342900" algn="ctr" defTabSz="914400">
              <a:buFontTx/>
              <a:buNone/>
              <a:tabLst>
                <a:tab pos="685800" algn="ctr"/>
                <a:tab pos="2857500" algn="ctr"/>
                <a:tab pos="5886450" algn="ctr"/>
              </a:tabLst>
            </a:pPr>
            <a:r>
              <a:rPr lang="en-US" altLang="en-US"/>
              <a:t>A			5 - 15	70 - 80</a:t>
            </a:r>
          </a:p>
          <a:p>
            <a:pPr marL="342900" indent="-342900" algn="ctr" defTabSz="914400">
              <a:buFontTx/>
              <a:buNone/>
              <a:tabLst>
                <a:tab pos="685800" algn="ctr"/>
                <a:tab pos="2857500" algn="ctr"/>
                <a:tab pos="5886450" algn="ctr"/>
              </a:tabLst>
            </a:pPr>
            <a:r>
              <a:rPr lang="en-US" altLang="en-US"/>
              <a:t>B            	30    	                    15</a:t>
            </a:r>
            <a:r>
              <a:rPr lang="en-US" altLang="en-US">
                <a:solidFill>
                  <a:schemeClr val="bg1"/>
                </a:solidFill>
              </a:rPr>
              <a:t>15</a:t>
            </a:r>
            <a:r>
              <a:rPr lang="en-US" altLang="en-US"/>
              <a:t>                  </a:t>
            </a:r>
          </a:p>
          <a:p>
            <a:pPr marL="342900" indent="-342900" algn="ctr" defTabSz="914400">
              <a:buFontTx/>
              <a:buNone/>
              <a:tabLst>
                <a:tab pos="685800" algn="ctr"/>
                <a:tab pos="2857500" algn="ctr"/>
                <a:tab pos="5886450" algn="ctr"/>
              </a:tabLst>
            </a:pPr>
            <a:r>
              <a:rPr lang="en-US" altLang="en-US"/>
              <a:t>C			50 - 60	5 - 10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4294" name="Group 6">
            <a:extLst>
              <a:ext uri="{FF2B5EF4-FFF2-40B4-BE49-F238E27FC236}">
                <a16:creationId xmlns:a16="http://schemas.microsoft.com/office/drawing/2014/main" id="{0DAA8A37-2068-264C-87CC-227AC8FEFD23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524295" name="Line 7">
              <a:extLst>
                <a:ext uri="{FF2B5EF4-FFF2-40B4-BE49-F238E27FC236}">
                  <a16:creationId xmlns:a16="http://schemas.microsoft.com/office/drawing/2014/main" id="{A06576B8-C717-8C4A-8A3E-087DDD5CB5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96" name="Line 8">
              <a:extLst>
                <a:ext uri="{FF2B5EF4-FFF2-40B4-BE49-F238E27FC236}">
                  <a16:creationId xmlns:a16="http://schemas.microsoft.com/office/drawing/2014/main" id="{2B3D957A-0DE8-AC47-8F4F-41FAAF6194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97" name="Line 9">
              <a:extLst>
                <a:ext uri="{FF2B5EF4-FFF2-40B4-BE49-F238E27FC236}">
                  <a16:creationId xmlns:a16="http://schemas.microsoft.com/office/drawing/2014/main" id="{A9E3776D-BAE2-5D4F-8EEE-C926217225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98" name="Line 10">
              <a:extLst>
                <a:ext uri="{FF2B5EF4-FFF2-40B4-BE49-F238E27FC236}">
                  <a16:creationId xmlns:a16="http://schemas.microsoft.com/office/drawing/2014/main" id="{EC8A7410-10AB-1347-A220-9488D18D6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299" name="Line 11">
              <a:extLst>
                <a:ext uri="{FF2B5EF4-FFF2-40B4-BE49-F238E27FC236}">
                  <a16:creationId xmlns:a16="http://schemas.microsoft.com/office/drawing/2014/main" id="{74C68A24-8F56-5147-B7E8-4DCFCA55D7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4292" name="Rectangle 4">
            <a:extLst>
              <a:ext uri="{FF2B5EF4-FFF2-40B4-BE49-F238E27FC236}">
                <a16:creationId xmlns:a16="http://schemas.microsoft.com/office/drawing/2014/main" id="{643C9ACA-3A9B-3A4E-B695-98C2F8F3C5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ABC Classification Example</a:t>
            </a:r>
          </a:p>
        </p:txBody>
      </p:sp>
      <p:graphicFrame>
        <p:nvGraphicFramePr>
          <p:cNvPr id="524293" name="Object 5">
            <a:hlinkClick r:id="" action="ppaction://ole?verb=0"/>
            <a:extLst>
              <a:ext uri="{FF2B5EF4-FFF2-40B4-BE49-F238E27FC236}">
                <a16:creationId xmlns:a16="http://schemas.microsoft.com/office/drawing/2014/main" id="{AE9E887D-01FF-624D-92EE-07B45FC64D87}"/>
              </a:ext>
            </a:extLst>
          </p:cNvPr>
          <p:cNvGraphicFramePr>
            <a:graphicFrameLocks/>
          </p:cNvGraphicFramePr>
          <p:nvPr/>
        </p:nvGraphicFramePr>
        <p:xfrm>
          <a:off x="1184275" y="1828800"/>
          <a:ext cx="7883525" cy="408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302" name="Worksheet" r:id="rId4" imgW="18669000" imgH="9626600" progId="Excel.Sheet.8">
                  <p:embed/>
                </p:oleObj>
              </mc:Choice>
              <mc:Fallback>
                <p:oleObj name="Worksheet" r:id="rId4" imgW="18669000" imgH="9626600" progId="Excel.Sheet.8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275" y="1828800"/>
                        <a:ext cx="7883525" cy="408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40" name="Rectangle 4">
            <a:extLst>
              <a:ext uri="{FF2B5EF4-FFF2-40B4-BE49-F238E27FC236}">
                <a16:creationId xmlns:a16="http://schemas.microsoft.com/office/drawing/2014/main" id="{3A4F0C42-FFF2-D742-80DC-2B7EF9F96A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Assumptions Of Basic EOQ Model</a:t>
            </a:r>
          </a:p>
        </p:txBody>
      </p:sp>
      <p:sp>
        <p:nvSpPr>
          <p:cNvPr id="526341" name="Rectangle 5">
            <a:extLst>
              <a:ext uri="{FF2B5EF4-FFF2-40B4-BE49-F238E27FC236}">
                <a16:creationId xmlns:a16="http://schemas.microsoft.com/office/drawing/2014/main" id="{4BBCA4DE-143A-FE4B-8445-C49BA07C7B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Demand is known with certainty 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Demand is relatively constant over time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No shortages are allowed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Lead time for the receipt of orders is constant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The order quantity is received all at once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Apple Lab 1:JFK:jfkM326F</Template>
  <TotalTime>1157</TotalTime>
  <Pages>12</Pages>
  <Words>710</Words>
  <Application>Microsoft Macintosh PowerPoint</Application>
  <PresentationFormat>A4 Paper (210x297 mm)</PresentationFormat>
  <Paragraphs>205</Paragraphs>
  <Slides>27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Times</vt:lpstr>
      <vt:lpstr>Arial</vt:lpstr>
      <vt:lpstr>untitled 2</vt:lpstr>
      <vt:lpstr>Microsoft Excel Worksheet</vt:lpstr>
      <vt:lpstr>Microsoft Equation 3.0</vt:lpstr>
      <vt:lpstr>Microsoft Equation</vt:lpstr>
      <vt:lpstr>Inventory</vt:lpstr>
      <vt:lpstr>Types of Inventory</vt:lpstr>
      <vt:lpstr>Reasons To Hold Inventory</vt:lpstr>
      <vt:lpstr>Two Forms Of Demand</vt:lpstr>
      <vt:lpstr>Inventory Costs</vt:lpstr>
      <vt:lpstr>Inventory Control Systems</vt:lpstr>
      <vt:lpstr>ABC Classification System</vt:lpstr>
      <vt:lpstr>ABC Classification Example</vt:lpstr>
      <vt:lpstr>Assumptions Of Basic EOQ Model</vt:lpstr>
      <vt:lpstr>The Inventory Order Cycle</vt:lpstr>
      <vt:lpstr>EOQ Cost Model</vt:lpstr>
      <vt:lpstr>EOQ Model</vt:lpstr>
      <vt:lpstr>Total Cost at Q*</vt:lpstr>
      <vt:lpstr>EOQ Model Cost Curves</vt:lpstr>
      <vt:lpstr>EOQ Example</vt:lpstr>
      <vt:lpstr>EOQ Example</vt:lpstr>
      <vt:lpstr>Orders per/yr and Cycle Time</vt:lpstr>
      <vt:lpstr>EOQ With  Noninstantaneous Receipt</vt:lpstr>
      <vt:lpstr>EOQ With  Noninstantaneous Receipt</vt:lpstr>
      <vt:lpstr>EOQ With  Noninstantaneous Receipt</vt:lpstr>
      <vt:lpstr>Production Quantity Example</vt:lpstr>
      <vt:lpstr>Optimum Q - Q*</vt:lpstr>
      <vt:lpstr>Total Cost</vt:lpstr>
      <vt:lpstr>Production Run and Max Inv. Levels</vt:lpstr>
      <vt:lpstr>Safety Stocks </vt:lpstr>
      <vt:lpstr>Inputs and Outputs to Aggregate Production Planning</vt:lpstr>
      <vt:lpstr>Hierarchical Planning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482</cp:revision>
  <cp:lastPrinted>1998-03-03T16:13:53Z</cp:lastPrinted>
  <dcterms:created xsi:type="dcterms:W3CDTF">1997-08-18T14:58:50Z</dcterms:created>
  <dcterms:modified xsi:type="dcterms:W3CDTF">2020-04-21T18:33:28Z</dcterms:modified>
</cp:coreProperties>
</file>