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511" r:id="rId2"/>
    <p:sldId id="446" r:id="rId3"/>
    <p:sldId id="447" r:id="rId4"/>
    <p:sldId id="448" r:id="rId5"/>
    <p:sldId id="451" r:id="rId6"/>
    <p:sldId id="452" r:id="rId7"/>
    <p:sldId id="454" r:id="rId8"/>
    <p:sldId id="455" r:id="rId9"/>
    <p:sldId id="457" r:id="rId10"/>
    <p:sldId id="458" r:id="rId11"/>
    <p:sldId id="460" r:id="rId12"/>
    <p:sldId id="461" r:id="rId13"/>
    <p:sldId id="463" r:id="rId14"/>
    <p:sldId id="471" r:id="rId15"/>
    <p:sldId id="476" r:id="rId16"/>
    <p:sldId id="481" r:id="rId17"/>
    <p:sldId id="468" r:id="rId18"/>
    <p:sldId id="484" r:id="rId19"/>
    <p:sldId id="485" r:id="rId20"/>
    <p:sldId id="487" r:id="rId21"/>
    <p:sldId id="489" r:id="rId22"/>
    <p:sldId id="490" r:id="rId23"/>
    <p:sldId id="491" r:id="rId24"/>
    <p:sldId id="492" r:id="rId25"/>
    <p:sldId id="493" r:id="rId26"/>
    <p:sldId id="494" r:id="rId27"/>
    <p:sldId id="495" r:id="rId28"/>
    <p:sldId id="496" r:id="rId29"/>
    <p:sldId id="497" r:id="rId30"/>
    <p:sldId id="498" r:id="rId31"/>
    <p:sldId id="499" r:id="rId32"/>
    <p:sldId id="500" r:id="rId33"/>
    <p:sldId id="501" r:id="rId34"/>
    <p:sldId id="502" r:id="rId35"/>
    <p:sldId id="507" r:id="rId36"/>
    <p:sldId id="508" r:id="rId37"/>
    <p:sldId id="509" r:id="rId38"/>
    <p:sldId id="510" r:id="rId39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39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3764740-C92F-6049-8D75-1980011D05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2B2F1E-F216-964E-90BD-4F91591B2B5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269AF48B-7592-AB44-86A0-B68633CC6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30602380-80BC-A045-915C-4F34ECB2C0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ECEA667F-5D3D-7F48-B26B-3E6110BA1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A2A6A5F8-1F81-2C4F-B8CB-638DE9BF61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51FA4472-48D1-8D4B-8DDB-7585D6F818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05507" name="Rectangle 3">
            <a:extLst>
              <a:ext uri="{FF2B5EF4-FFF2-40B4-BE49-F238E27FC236}">
                <a16:creationId xmlns:a16="http://schemas.microsoft.com/office/drawing/2014/main" id="{28AE5CA4-3192-1A4B-A839-A95E4FD31C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68DFB58D-2560-DF47-9AF0-60EF02ACEB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CFC4A6D4-96E3-4441-A7ED-444EDB5102B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77824936-A946-F446-A15E-D7132A482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EBDABDA2-D2FF-1F4E-84C6-96937FC6D4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>
            <a:extLst>
              <a:ext uri="{FF2B5EF4-FFF2-40B4-BE49-F238E27FC236}">
                <a16:creationId xmlns:a16="http://schemas.microsoft.com/office/drawing/2014/main" id="{B3B4384D-3192-B146-94E3-DDC1294DF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B184BDEF-3196-0147-AA22-F62E87746A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531B1AE9-42EB-6A4B-8521-4C31E0CA12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A9F3730B-41C6-E447-B603-0756A2EEA8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782E672B-870A-9745-9065-F5C18870D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EAE7EDFA-E7AA-8646-B57B-FE6574F5C7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55B57CBE-9E04-0B47-B4CF-138CFEFF7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22C82261-9538-D647-B327-46808DE604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34405412-43F0-0541-9536-495543B67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BC7F5B50-D490-7440-A93D-7782FF0CA3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>
            <a:extLst>
              <a:ext uri="{FF2B5EF4-FFF2-40B4-BE49-F238E27FC236}">
                <a16:creationId xmlns:a16="http://schemas.microsoft.com/office/drawing/2014/main" id="{294B8EF6-760B-D64F-A9A8-213E7AB38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58755" name="Rectangle 3">
            <a:extLst>
              <a:ext uri="{FF2B5EF4-FFF2-40B4-BE49-F238E27FC236}">
                <a16:creationId xmlns:a16="http://schemas.microsoft.com/office/drawing/2014/main" id="{A050969C-D6A7-8246-8AE2-AC45019E5A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B15A104B-C067-9E49-A0FC-87A3AA581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826F1293-0038-DC4E-BE33-EECE5B25D1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>
            <a:extLst>
              <a:ext uri="{FF2B5EF4-FFF2-40B4-BE49-F238E27FC236}">
                <a16:creationId xmlns:a16="http://schemas.microsoft.com/office/drawing/2014/main" id="{B4299BA8-2A63-E840-BD7E-D1F88472E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763" y="0"/>
            <a:ext cx="18494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1" name="Rectangle 3">
            <a:extLst>
              <a:ext uri="{FF2B5EF4-FFF2-40B4-BE49-F238E27FC236}">
                <a16:creationId xmlns:a16="http://schemas.microsoft.com/office/drawing/2014/main" id="{33780002-6472-8E40-81AB-FEF33BA51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763" y="5502275"/>
            <a:ext cx="18494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973" tIns="0" rIns="11973" bIns="0" anchor="b"/>
          <a:lstStyle>
            <a:lvl1pPr defTabSz="598488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293688" defTabSz="598488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587375" defTabSz="598488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879475" defTabSz="598488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1171575" defTabSz="598488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16287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0859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25431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0003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r"/>
            <a:r>
              <a:rPr lang="en-US" altLang="en-US" sz="60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62852" name="Rectangle 4">
            <a:extLst>
              <a:ext uri="{FF2B5EF4-FFF2-40B4-BE49-F238E27FC236}">
                <a16:creationId xmlns:a16="http://schemas.microsoft.com/office/drawing/2014/main" id="{2B67942B-709C-2048-94E5-9FC733B8B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02275"/>
            <a:ext cx="18478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3" name="Rectangle 5">
            <a:extLst>
              <a:ext uri="{FF2B5EF4-FFF2-40B4-BE49-F238E27FC236}">
                <a16:creationId xmlns:a16="http://schemas.microsoft.com/office/drawing/2014/main" id="{6A4CCB2A-1C82-7943-AE33-6703B4435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478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4" name="Rectangle 6">
            <a:extLst>
              <a:ext uri="{FF2B5EF4-FFF2-40B4-BE49-F238E27FC236}">
                <a16:creationId xmlns:a16="http://schemas.microsoft.com/office/drawing/2014/main" id="{CC4F7D52-6509-D247-92AB-FEF5BF01AF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462855" name="Rectangle 7">
            <a:extLst>
              <a:ext uri="{FF2B5EF4-FFF2-40B4-BE49-F238E27FC236}">
                <a16:creationId xmlns:a16="http://schemas.microsoft.com/office/drawing/2014/main" id="{3ECA82BA-C40B-6B4D-8E7B-526A89F87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  <a:ln/>
        </p:spPr>
        <p:txBody>
          <a:bodyPr lIns="58867" tIns="29932" rIns="58867" bIns="29932"/>
          <a:lstStyle/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Capacity lead strategy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expand capacity in anticipation of growth</a:t>
            </a:r>
          </a:p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Capacity lag strategy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increase capacity after increase in growth</a:t>
            </a:r>
          </a:p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Average capacity strategy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expand capacity to coincide with average demand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>
            <a:extLst>
              <a:ext uri="{FF2B5EF4-FFF2-40B4-BE49-F238E27FC236}">
                <a16:creationId xmlns:a16="http://schemas.microsoft.com/office/drawing/2014/main" id="{7AFEB616-D330-7F48-9D17-E0F45A33C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64899" name="Rectangle 3">
            <a:extLst>
              <a:ext uri="{FF2B5EF4-FFF2-40B4-BE49-F238E27FC236}">
                <a16:creationId xmlns:a16="http://schemas.microsoft.com/office/drawing/2014/main" id="{1ED26337-33A0-F947-A35B-AC77262E38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>
            <a:extLst>
              <a:ext uri="{FF2B5EF4-FFF2-40B4-BE49-F238E27FC236}">
                <a16:creationId xmlns:a16="http://schemas.microsoft.com/office/drawing/2014/main" id="{98228CE5-AFF8-464E-A0A7-50FC18974D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66947" name="Rectangle 3">
            <a:extLst>
              <a:ext uri="{FF2B5EF4-FFF2-40B4-BE49-F238E27FC236}">
                <a16:creationId xmlns:a16="http://schemas.microsoft.com/office/drawing/2014/main" id="{AE30ED5C-67CE-1041-883D-0F02FBB746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D12CDE41-EE4C-A542-A7A4-6F490C079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68CBFA22-DF01-2F41-AA5E-EEADAFA0FD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>
            <a:extLst>
              <a:ext uri="{FF2B5EF4-FFF2-40B4-BE49-F238E27FC236}">
                <a16:creationId xmlns:a16="http://schemas.microsoft.com/office/drawing/2014/main" id="{7FA281A9-7D7B-D94B-B0DE-F06E95BDB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63683FF2-02CE-4E4A-A20C-CBBB25F7C0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B82045B8-C2F3-4046-BA8E-E1524CC4B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2EBE8645-1496-444F-AEAE-CADA5B6D32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E04454B5-4270-D14C-9D6E-A0C3BC98D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4871F96A-43A7-DD47-82D1-523A399D54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40C84500-90BB-5440-B2B4-88BD9D7FE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7187" name="Rectangle 3">
            <a:extLst>
              <a:ext uri="{FF2B5EF4-FFF2-40B4-BE49-F238E27FC236}">
                <a16:creationId xmlns:a16="http://schemas.microsoft.com/office/drawing/2014/main" id="{A6028803-494D-124F-B73C-F5EF42AD18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99B9B448-E803-0E41-82F4-39CCCF0BE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FC2C9E38-554C-6649-B00E-AEBBF0103A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8EBD3061-4AA7-9B4F-BD05-1ACBE1AAE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6D5A7EF1-AE5A-2F42-91AA-67BA4B9223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59AA5D56-A1EC-E147-924A-98CC647E1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78883" name="Rectangle 3">
            <a:extLst>
              <a:ext uri="{FF2B5EF4-FFF2-40B4-BE49-F238E27FC236}">
                <a16:creationId xmlns:a16="http://schemas.microsoft.com/office/drawing/2014/main" id="{A43903D8-6C60-5F41-8ADC-58095C4EBCB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34A0A3CF-0EF9-4C45-8A00-323CD7C4D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123D3B18-885E-EC43-A013-8B18320E1C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720E7E67-3DD3-F347-8DF8-52F01D030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20F4029D-4EF6-564D-9BC8-F2A19D5A54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D90D4F03-84CF-4A41-8415-B3A3E758E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3A789353-56B9-0B4D-B455-35870452F7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BF6DF364-BEA4-0B4D-A3A8-D8EDDAB49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FFA8EF8C-C740-DD4D-960F-C3DED66684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B6ECCFDE-B907-D34E-B8D8-C329526E4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763" y="0"/>
            <a:ext cx="18494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C784348D-D27B-B44A-AF0F-1CE3C2C70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763" y="5502275"/>
            <a:ext cx="18494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973" tIns="0" rIns="11973" bIns="0" anchor="b"/>
          <a:lstStyle>
            <a:lvl1pPr defTabSz="598488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293688" defTabSz="598488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587375" defTabSz="598488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879475" defTabSz="598488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1171575" defTabSz="598488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16287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0859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25431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000375" defTabSz="598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r"/>
            <a:r>
              <a:rPr lang="en-US" altLang="en-US" sz="600" i="1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499716" name="Rectangle 4">
            <a:extLst>
              <a:ext uri="{FF2B5EF4-FFF2-40B4-BE49-F238E27FC236}">
                <a16:creationId xmlns:a16="http://schemas.microsoft.com/office/drawing/2014/main" id="{FE541730-C97E-D245-AA7E-BA0539DF9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02275"/>
            <a:ext cx="18478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17" name="Rectangle 5">
            <a:extLst>
              <a:ext uri="{FF2B5EF4-FFF2-40B4-BE49-F238E27FC236}">
                <a16:creationId xmlns:a16="http://schemas.microsoft.com/office/drawing/2014/main" id="{DBBFD9DB-63D5-5343-AFA3-10CC6B0CC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478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18" name="Rectangle 6">
            <a:extLst>
              <a:ext uri="{FF2B5EF4-FFF2-40B4-BE49-F238E27FC236}">
                <a16:creationId xmlns:a16="http://schemas.microsoft.com/office/drawing/2014/main" id="{43A1B254-BEEF-9949-A069-2165D256FD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  <p:sp>
        <p:nvSpPr>
          <p:cNvPr id="499719" name="Rectangle 7">
            <a:extLst>
              <a:ext uri="{FF2B5EF4-FFF2-40B4-BE49-F238E27FC236}">
                <a16:creationId xmlns:a16="http://schemas.microsoft.com/office/drawing/2014/main" id="{9FD9CCBB-4273-B94D-8D7F-A1B43E4F8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  <a:ln/>
        </p:spPr>
        <p:txBody>
          <a:bodyPr lIns="58867" tIns="29932" rIns="58867" bIns="29932"/>
          <a:lstStyle/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Linear decision rule (LDR)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payroll, staffing, over/undertime, inventory costs</a:t>
            </a:r>
          </a:p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Search decision rule (SDR)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find minimum cost combination of labor levels &amp; production rates</a:t>
            </a:r>
          </a:p>
          <a:p>
            <a:pPr>
              <a:spcBef>
                <a:spcPct val="20000"/>
              </a:spcBef>
              <a:buClr>
                <a:srgbClr val="FFFF66"/>
              </a:buClr>
              <a:buSzPct val="75000"/>
              <a:buFont typeface="Monotype Sorts" pitchFamily="2" charset="2"/>
              <a:buChar char=""/>
            </a:pPr>
            <a:r>
              <a:rPr lang="en-US" altLang="en-US">
                <a:latin typeface="Arial" panose="020B0604020202020204" pitchFamily="34" charset="0"/>
              </a:rPr>
              <a:t>Management coefficients model</a:t>
            </a:r>
          </a:p>
          <a:p>
            <a:pPr lvl="1">
              <a:spcBef>
                <a:spcPct val="2000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uses regression analysis to improve consistency of planning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4BCB8B8C-A482-EB45-AF9C-36F1B5C3F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D5512117-9FB4-D246-9E59-F7D84BC3AE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649BA28C-4EF2-4C44-BE1A-DDF0480CD5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B5C663DF-BEA1-224D-B3F2-845B4BF88A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B3F84FB3-BAB8-A846-BBC0-8BE4F6198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05859" name="Rectangle 3">
            <a:extLst>
              <a:ext uri="{FF2B5EF4-FFF2-40B4-BE49-F238E27FC236}">
                <a16:creationId xmlns:a16="http://schemas.microsoft.com/office/drawing/2014/main" id="{0DBAB007-5C83-6C43-A43B-F3784214BA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96CA85BF-6957-D343-86CD-D56A1382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430103C9-2B51-604E-9FE4-D653685781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43A71F15-BF7F-6449-99F1-C075C0683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5384FD23-B824-3543-82C3-8A195C4A16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06BA5B98-BB74-8047-A1E9-5BA0A7127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BB924A80-5821-4346-B677-B2A6D3028B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CD913DAC-91EC-F347-8A4B-46B32C9CA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C88128EA-3A17-614A-A6D2-9D82890556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28CDB9CA-569E-7D4A-892D-65A73C8767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1D9B0EB1-D9E7-0544-9A86-521BE9FF20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7CD73065-6F22-F84D-B675-557F6D2749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05B1F2E8-9501-6040-98C0-619998236C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DD80-1005-D149-9D83-FD25A805F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D7D07-2FB8-6C41-B366-5620019D4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288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B6BA7-5D6D-BD47-8CA4-9777B7FB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EB937-BB5F-6847-A150-ABF2A620F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516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7825AF-3DBB-2247-8815-5456627D95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1956E-300F-8D4D-9B82-30F3111C3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969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A6A68-DC5D-3C4F-BB9B-83950B4AB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FD0F5-3942-374F-8002-3D0E870C5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967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9E455-F87C-E642-B86C-B9227795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4A0AA-9235-2D48-AFAD-93D5F4983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548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DD23F-5DD5-4B48-AF15-A0112615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727AE-FD95-BC40-87DA-1B6B4561A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AF507-9FDA-CC4A-9828-FE86237CD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537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3183-E92B-744A-8569-0B0CF5D1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6EC81-B0C1-2344-8F6D-93B9673CC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EB7EE-D907-274A-AB3F-AD619D2E8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26C400-4AC9-C548-A59A-E4E65BC03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FD074E-858D-224E-8962-4FE862E72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593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F963-923F-7743-A56A-17C288D6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434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40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41C2-7733-FB42-B306-B71D8143C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94887-D75C-FA48-B73E-5A9EFA8BA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14E7C-78FD-0A44-9B79-F5BF505A3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294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A8DB-0CC9-554B-930F-58FFE501D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C66AE3-5C8A-DC40-8370-F66E11871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BF30B-3EEE-E64F-B0B5-0BDDDDCE3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560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06D5AC-45A9-DD4F-B3A3-C04DF1E54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F8DB4D2F-0266-914F-B99A-BBFD03205D2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72C2EA2C-7B92-B740-B1B2-E8644C7EF1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F83B4545-D29B-1846-B344-65C76DD27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A303FCC1-6BC1-E648-8C7F-EAE5112A55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E3FF0B7D-21D3-7F44-A773-F7BF456BB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B9055371-9252-A245-8AEF-95AD7F410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E1FC582E-5197-934C-A2B5-5B7495054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CD47AEED-68BA-3441-8806-CEC735556C1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74901D3D-3C94-F248-8100-DE326161A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DSCI 6213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BEC386-70A2-E74E-AED3-EA2E3BC08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4ED32FC5-2C1D-5542-B8C5-AEC93A38C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0B4546E-3646-1244-B81E-57C12A90D8F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>
            <a:extLst>
              <a:ext uri="{FF2B5EF4-FFF2-40B4-BE49-F238E27FC236}">
                <a16:creationId xmlns:a16="http://schemas.microsoft.com/office/drawing/2014/main" id="{0420937F-0DFA-514F-ADEA-037228A23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686800" cy="13716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altLang="en-US" sz="4000"/>
              <a:t>Forecasting &amp; Aggregate Production Planning</a:t>
            </a:r>
            <a:endParaRPr lang="en-US" altLang="en-US"/>
          </a:p>
        </p:txBody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2D4249DB-BD00-954E-8CBA-1FD93629A7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105025"/>
            <a:ext cx="8372475" cy="3762375"/>
          </a:xfrm>
        </p:spPr>
        <p:txBody>
          <a:bodyPr/>
          <a:lstStyle/>
          <a:p>
            <a:r>
              <a:rPr lang="en-US" altLang="en-US" sz="4000"/>
              <a:t>Strategic Role Of Forecasting</a:t>
            </a:r>
          </a:p>
          <a:p>
            <a:r>
              <a:rPr lang="en-US" altLang="en-US" sz="4000"/>
              <a:t>Forecasting Methods</a:t>
            </a:r>
          </a:p>
          <a:p>
            <a:r>
              <a:rPr lang="en-US" altLang="en-US" sz="4000"/>
              <a:t>Capacity Planning</a:t>
            </a:r>
          </a:p>
          <a:p>
            <a:r>
              <a:rPr lang="en-US" altLang="en-US" sz="4000"/>
              <a:t>Aggregate Production Planning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40" name="Rectangle 4">
            <a:extLst>
              <a:ext uri="{FF2B5EF4-FFF2-40B4-BE49-F238E27FC236}">
                <a16:creationId xmlns:a16="http://schemas.microsoft.com/office/drawing/2014/main" id="{46F848CF-175E-CD46-B149-7472C24A3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Weighted Moving Average</a:t>
            </a:r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578D1B9C-B7A2-974D-A5AB-3E3AF4D15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3375025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Adjusts moving average method to more closely reflect data fluctuations</a:t>
            </a:r>
          </a:p>
        </p:txBody>
      </p:sp>
      <p:sp>
        <p:nvSpPr>
          <p:cNvPr id="398342" name="Rectangle 6">
            <a:extLst>
              <a:ext uri="{FF2B5EF4-FFF2-40B4-BE49-F238E27FC236}">
                <a16:creationId xmlns:a16="http://schemas.microsoft.com/office/drawing/2014/main" id="{39BF10C3-7DFE-2D46-B231-78B811DE6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425" y="2352675"/>
            <a:ext cx="14906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 i="1">
                <a:latin typeface="Times New Roman" panose="02020603050405020304" pitchFamily="18" charset="0"/>
              </a:rPr>
              <a:t>WMA</a:t>
            </a:r>
            <a:r>
              <a:rPr lang="en-US" altLang="en-US" sz="2800" i="1" baseline="-25000"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latin typeface="Times New Roman" panose="02020603050405020304" pitchFamily="18" charset="0"/>
              </a:rPr>
              <a:t> = </a:t>
            </a:r>
          </a:p>
        </p:txBody>
      </p:sp>
      <p:sp>
        <p:nvSpPr>
          <p:cNvPr id="398343" name="Rectangle 7">
            <a:extLst>
              <a:ext uri="{FF2B5EF4-FFF2-40B4-BE49-F238E27FC236}">
                <a16:creationId xmlns:a16="http://schemas.microsoft.com/office/drawing/2014/main" id="{5BD38924-3D04-8D4A-82A6-37387252A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13" y="2667000"/>
            <a:ext cx="627062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 i="1">
                <a:latin typeface="Times New Roman" panose="02020603050405020304" pitchFamily="18" charset="0"/>
              </a:rPr>
              <a:t>i = 1</a:t>
            </a:r>
          </a:p>
        </p:txBody>
      </p:sp>
      <p:sp>
        <p:nvSpPr>
          <p:cNvPr id="398344" name="Rectangle 8">
            <a:extLst>
              <a:ext uri="{FF2B5EF4-FFF2-40B4-BE49-F238E27FC236}">
                <a16:creationId xmlns:a16="http://schemas.microsoft.com/office/drawing/2014/main" id="{CC4ABADC-666A-1C47-B742-3569B04C8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763" y="2189163"/>
            <a:ext cx="4508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3600">
                <a:latin typeface="Symbol" pitchFamily="2" charset="2"/>
              </a:rPr>
              <a:t>S</a:t>
            </a:r>
          </a:p>
        </p:txBody>
      </p:sp>
      <p:sp>
        <p:nvSpPr>
          <p:cNvPr id="398345" name="Rectangle 9">
            <a:extLst>
              <a:ext uri="{FF2B5EF4-FFF2-40B4-BE49-F238E27FC236}">
                <a16:creationId xmlns:a16="http://schemas.microsoft.com/office/drawing/2014/main" id="{946BFBD7-1F5C-2D40-95EB-50E29EB38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25" y="2238375"/>
            <a:ext cx="9572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 i="1">
                <a:latin typeface="Times New Roman" panose="02020603050405020304" pitchFamily="18" charset="0"/>
              </a:rPr>
              <a:t>W</a:t>
            </a:r>
            <a:r>
              <a:rPr lang="en-US" altLang="en-US" sz="28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2800" i="1">
                <a:latin typeface="Times New Roman" panose="02020603050405020304" pitchFamily="18" charset="0"/>
              </a:rPr>
              <a:t> D</a:t>
            </a:r>
            <a:r>
              <a:rPr lang="en-US" altLang="en-US" sz="2800" i="1" baseline="-250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398346" name="Rectangle 10">
            <a:extLst>
              <a:ext uri="{FF2B5EF4-FFF2-40B4-BE49-F238E27FC236}">
                <a16:creationId xmlns:a16="http://schemas.microsoft.com/office/drawing/2014/main" id="{860C2AA2-5AD7-034C-BBD4-9AD70B16D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5" y="3197225"/>
            <a:ext cx="10017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where,</a:t>
            </a:r>
          </a:p>
        </p:txBody>
      </p:sp>
      <p:sp>
        <p:nvSpPr>
          <p:cNvPr id="398347" name="Rectangle 11">
            <a:extLst>
              <a:ext uri="{FF2B5EF4-FFF2-40B4-BE49-F238E27FC236}">
                <a16:creationId xmlns:a16="http://schemas.microsoft.com/office/drawing/2014/main" id="{7803998A-620D-5A4E-95E0-59362D4BC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767138"/>
            <a:ext cx="3667125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 i="1">
                <a:latin typeface="Times New Roman" panose="02020603050405020304" pitchFamily="18" charset="0"/>
              </a:rPr>
              <a:t>W</a:t>
            </a:r>
            <a:r>
              <a:rPr lang="en-US" altLang="en-US" sz="2800" i="1" baseline="-25000">
                <a:latin typeface="Times New Roman" panose="02020603050405020304" pitchFamily="18" charset="0"/>
              </a:rPr>
              <a:t>i</a:t>
            </a:r>
            <a:r>
              <a:rPr lang="en-US" altLang="en-US">
                <a:latin typeface="Times New Roman" panose="02020603050405020304" pitchFamily="18" charset="0"/>
              </a:rPr>
              <a:t> = the weight for period i,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between 0 and 100 percent</a:t>
            </a:r>
          </a:p>
          <a:p>
            <a:endParaRPr lang="en-US" altLang="en-US">
              <a:latin typeface="Times New Roman" panose="02020603050405020304" pitchFamily="18" charset="0"/>
            </a:endParaRPr>
          </a:p>
          <a:p>
            <a:r>
              <a:rPr lang="en-US" altLang="en-US" sz="3600">
                <a:latin typeface="Symbol" pitchFamily="2" charset="2"/>
              </a:rPr>
              <a:t>S</a:t>
            </a:r>
            <a:r>
              <a:rPr lang="en-US" altLang="en-US" i="1">
                <a:latin typeface="Times New Roman" panose="02020603050405020304" pitchFamily="18" charset="0"/>
              </a:rPr>
              <a:t> W</a:t>
            </a:r>
            <a:r>
              <a:rPr lang="en-US" altLang="en-US" i="1" baseline="-25000">
                <a:latin typeface="Times New Roman" panose="02020603050405020304" pitchFamily="18" charset="0"/>
              </a:rPr>
              <a:t>i </a:t>
            </a:r>
            <a:r>
              <a:rPr lang="en-US" altLang="en-US">
                <a:latin typeface="Times New Roman" panose="02020603050405020304" pitchFamily="18" charset="0"/>
              </a:rPr>
              <a:t>= 1.00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6" name="Rectangle 4">
            <a:extLst>
              <a:ext uri="{FF2B5EF4-FFF2-40B4-BE49-F238E27FC236}">
                <a16:creationId xmlns:a16="http://schemas.microsoft.com/office/drawing/2014/main" id="{BFCBCD66-5774-C346-A8AE-ABEFAC7DB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Exponential Smoothing</a:t>
            </a:r>
          </a:p>
        </p:txBody>
      </p:sp>
      <p:sp>
        <p:nvSpPr>
          <p:cNvPr id="402437" name="Rectangle 5">
            <a:extLst>
              <a:ext uri="{FF2B5EF4-FFF2-40B4-BE49-F238E27FC236}">
                <a16:creationId xmlns:a16="http://schemas.microsoft.com/office/drawing/2014/main" id="{FDC1A2BD-07F4-5A4B-9ED5-6B192D04E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4141788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Averaging method </a:t>
            </a:r>
          </a:p>
          <a:p>
            <a:pPr marL="342900" indent="-342900" defTabSz="914400"/>
            <a:r>
              <a:rPr lang="en-US" altLang="en-US" sz="2800"/>
              <a:t>Weights most recent data more strongly</a:t>
            </a:r>
          </a:p>
          <a:p>
            <a:pPr marL="342900" indent="-342900" defTabSz="914400"/>
            <a:r>
              <a:rPr lang="en-US" altLang="en-US" sz="2800"/>
              <a:t>Reacts more to recent changes</a:t>
            </a:r>
          </a:p>
          <a:p>
            <a:pPr marL="342900" indent="-342900" defTabSz="914400"/>
            <a:r>
              <a:rPr lang="en-US" altLang="en-US" sz="2800"/>
              <a:t>Widely used, accurate method</a:t>
            </a:r>
          </a:p>
        </p:txBody>
      </p:sp>
      <p:sp>
        <p:nvSpPr>
          <p:cNvPr id="402438" name="Rectangle 6">
            <a:extLst>
              <a:ext uri="{FF2B5EF4-FFF2-40B4-BE49-F238E27FC236}">
                <a16:creationId xmlns:a16="http://schemas.microsoft.com/office/drawing/2014/main" id="{9CBA1D89-ACF1-2048-AD72-CD424FBBB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1575" y="2111375"/>
            <a:ext cx="4010025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F</a:t>
            </a:r>
            <a:r>
              <a:rPr lang="en-US" altLang="en-US" sz="2200" baseline="-25000">
                <a:latin typeface="Times New Roman" panose="02020603050405020304" pitchFamily="18" charset="0"/>
              </a:rPr>
              <a:t>t+1 </a:t>
            </a:r>
            <a:r>
              <a:rPr lang="en-US" altLang="en-US" sz="2200">
                <a:latin typeface="Times New Roman" panose="02020603050405020304" pitchFamily="18" charset="0"/>
              </a:rPr>
              <a:t>= </a:t>
            </a:r>
            <a:r>
              <a:rPr lang="en-US" altLang="en-US" sz="2200">
                <a:latin typeface="Symbol" pitchFamily="2" charset="2"/>
              </a:rPr>
              <a:t>a</a:t>
            </a:r>
            <a:r>
              <a:rPr lang="en-US" altLang="en-US" sz="2200">
                <a:latin typeface="Times New Roman" panose="02020603050405020304" pitchFamily="18" charset="0"/>
              </a:rPr>
              <a:t>D</a:t>
            </a:r>
            <a:r>
              <a:rPr lang="en-US" altLang="en-US" sz="2200" baseline="-25000">
                <a:latin typeface="Times New Roman" panose="02020603050405020304" pitchFamily="18" charset="0"/>
              </a:rPr>
              <a:t>t</a:t>
            </a:r>
            <a:r>
              <a:rPr lang="en-US" altLang="en-US" sz="2200">
                <a:latin typeface="Times New Roman" panose="02020603050405020304" pitchFamily="18" charset="0"/>
              </a:rPr>
              <a:t> + (1 - </a:t>
            </a:r>
            <a:r>
              <a:rPr lang="en-US" altLang="en-US" sz="2200">
                <a:latin typeface="Symbol" pitchFamily="2" charset="2"/>
              </a:rPr>
              <a:t>a</a:t>
            </a:r>
            <a:r>
              <a:rPr lang="en-US" altLang="en-US" sz="2200">
                <a:latin typeface="Times New Roman" panose="02020603050405020304" pitchFamily="18" charset="0"/>
              </a:rPr>
              <a:t>)F</a:t>
            </a:r>
            <a:r>
              <a:rPr lang="en-US" altLang="en-US" sz="2200" baseline="-25000">
                <a:latin typeface="Times New Roman" panose="02020603050405020304" pitchFamily="18" charset="0"/>
              </a:rPr>
              <a:t>t</a:t>
            </a:r>
            <a:endParaRPr lang="en-US" altLang="en-US" sz="2200"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where,</a:t>
            </a:r>
          </a:p>
          <a:p>
            <a:pPr>
              <a:spcBef>
                <a:spcPct val="3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F</a:t>
            </a:r>
            <a:r>
              <a:rPr lang="en-US" altLang="en-US" sz="2200" baseline="-25000">
                <a:latin typeface="Times New Roman" panose="02020603050405020304" pitchFamily="18" charset="0"/>
              </a:rPr>
              <a:t>t+1 </a:t>
            </a:r>
            <a:r>
              <a:rPr lang="en-US" altLang="en-US" sz="2200">
                <a:latin typeface="Times New Roman" panose="02020603050405020304" pitchFamily="18" charset="0"/>
              </a:rPr>
              <a:t>= forecast for next period</a:t>
            </a:r>
          </a:p>
          <a:p>
            <a:pPr>
              <a:spcBef>
                <a:spcPct val="3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D</a:t>
            </a:r>
            <a:r>
              <a:rPr lang="en-US" altLang="en-US" sz="2200" baseline="-25000">
                <a:latin typeface="Times New Roman" panose="02020603050405020304" pitchFamily="18" charset="0"/>
              </a:rPr>
              <a:t>t  </a:t>
            </a:r>
            <a:r>
              <a:rPr lang="en-US" altLang="en-US" sz="2200">
                <a:latin typeface="Times New Roman" panose="02020603050405020304" pitchFamily="18" charset="0"/>
              </a:rPr>
              <a:t>= actual demand for present period</a:t>
            </a:r>
            <a:endParaRPr lang="en-US" altLang="en-US" sz="2200" baseline="-25000"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F</a:t>
            </a:r>
            <a:r>
              <a:rPr lang="en-US" altLang="en-US" sz="2200" baseline="-25000">
                <a:latin typeface="Times New Roman" panose="02020603050405020304" pitchFamily="18" charset="0"/>
              </a:rPr>
              <a:t>t </a:t>
            </a:r>
            <a:r>
              <a:rPr lang="en-US" altLang="en-US" sz="2200">
                <a:latin typeface="Times New Roman" panose="02020603050405020304" pitchFamily="18" charset="0"/>
              </a:rPr>
              <a:t>= previously determined forecast for present period</a:t>
            </a:r>
          </a:p>
          <a:p>
            <a:pPr>
              <a:spcBef>
                <a:spcPct val="30000"/>
              </a:spcBef>
            </a:pPr>
            <a:r>
              <a:rPr lang="en-US" altLang="en-US" sz="2200">
                <a:latin typeface="Symbol" pitchFamily="2" charset="2"/>
              </a:rPr>
              <a:t>a</a:t>
            </a:r>
            <a:r>
              <a:rPr lang="en-US" altLang="en-US" sz="2200">
                <a:latin typeface="Times New Roman" panose="02020603050405020304" pitchFamily="18" charset="0"/>
              </a:rPr>
              <a:t> = weighting factor, smoothing constant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4" name="Rectangle 4">
            <a:extLst>
              <a:ext uri="{FF2B5EF4-FFF2-40B4-BE49-F238E27FC236}">
                <a16:creationId xmlns:a16="http://schemas.microsoft.com/office/drawing/2014/main" id="{A4040724-76EB-BA45-A1B4-35805E3AE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Effect Of Smoothing Constant</a:t>
            </a:r>
          </a:p>
        </p:txBody>
      </p:sp>
      <p:sp>
        <p:nvSpPr>
          <p:cNvPr id="404485" name="Rectangle 5">
            <a:extLst>
              <a:ext uri="{FF2B5EF4-FFF2-40B4-BE49-F238E27FC236}">
                <a16:creationId xmlns:a16="http://schemas.microsoft.com/office/drawing/2014/main" id="{3F6693B0-95EA-EF49-8156-4BDC5A887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220075" cy="3813175"/>
          </a:xfrm>
          <a:noFill/>
          <a:ln/>
        </p:spPr>
        <p:txBody>
          <a:bodyPr lIns="90487" tIns="44450" rIns="90487" bIns="44450"/>
          <a:lstStyle/>
          <a:p>
            <a:pPr marL="342900" indent="-342900" algn="ctr" defTabSz="914400">
              <a:spcBef>
                <a:spcPct val="40000"/>
              </a:spcBef>
              <a:buFontTx/>
              <a:buNone/>
            </a:pPr>
            <a:r>
              <a:rPr lang="en-US" altLang="en-US"/>
              <a:t>0.0 &lt;=</a:t>
            </a:r>
            <a:r>
              <a:rPr lang="en-US" altLang="en-US">
                <a:latin typeface="Symbol" pitchFamily="2" charset="2"/>
              </a:rPr>
              <a:t> a </a:t>
            </a:r>
            <a:r>
              <a:rPr lang="en-US" altLang="en-US"/>
              <a:t>&lt;= 1.0 </a:t>
            </a:r>
            <a:endParaRPr lang="en-US" altLang="en-US" sz="2400"/>
          </a:p>
          <a:p>
            <a:pPr marL="342900" indent="-342900" algn="ctr" defTabSz="914400">
              <a:spcBef>
                <a:spcPct val="40000"/>
              </a:spcBef>
              <a:buFontTx/>
              <a:buNone/>
            </a:pPr>
            <a:r>
              <a:rPr lang="en-US" altLang="en-US"/>
              <a:t>If </a:t>
            </a:r>
            <a:r>
              <a:rPr lang="en-US" altLang="en-US">
                <a:latin typeface="Symbol" pitchFamily="2" charset="2"/>
              </a:rPr>
              <a:t>a </a:t>
            </a:r>
            <a:r>
              <a:rPr lang="en-US" altLang="en-US"/>
              <a:t>= 0.20, then F</a:t>
            </a:r>
            <a:r>
              <a:rPr lang="en-US" altLang="en-US" baseline="-25000"/>
              <a:t>t+1 </a:t>
            </a:r>
            <a:r>
              <a:rPr lang="en-US" altLang="en-US"/>
              <a:t>= 0.20</a:t>
            </a:r>
            <a:r>
              <a:rPr lang="en-US" altLang="en-US">
                <a:latin typeface="Symbol" pitchFamily="2" charset="2"/>
              </a:rPr>
              <a:t> </a:t>
            </a:r>
            <a:r>
              <a:rPr lang="en-US" altLang="en-US"/>
              <a:t>D</a:t>
            </a:r>
            <a:r>
              <a:rPr lang="en-US" altLang="en-US" baseline="-25000"/>
              <a:t>t</a:t>
            </a:r>
            <a:r>
              <a:rPr lang="en-US" altLang="en-US"/>
              <a:t> + 0.80 F</a:t>
            </a:r>
            <a:r>
              <a:rPr lang="en-US" altLang="en-US" baseline="-25000"/>
              <a:t>t</a:t>
            </a:r>
          </a:p>
          <a:p>
            <a:pPr marL="342900" indent="-342900" algn="ctr" defTabSz="914400">
              <a:spcBef>
                <a:spcPct val="40000"/>
              </a:spcBef>
              <a:buFontTx/>
              <a:buNone/>
            </a:pPr>
            <a:r>
              <a:rPr lang="en-US" altLang="en-US"/>
              <a:t>If </a:t>
            </a:r>
            <a:r>
              <a:rPr lang="en-US" altLang="en-US">
                <a:latin typeface="Symbol" pitchFamily="2" charset="2"/>
              </a:rPr>
              <a:t>a </a:t>
            </a:r>
            <a:r>
              <a:rPr lang="en-US" altLang="en-US"/>
              <a:t>= 0, then F</a:t>
            </a:r>
            <a:r>
              <a:rPr lang="en-US" altLang="en-US" baseline="-25000"/>
              <a:t>t+1 </a:t>
            </a:r>
            <a:r>
              <a:rPr lang="en-US" altLang="en-US"/>
              <a:t>= 0</a:t>
            </a:r>
            <a:r>
              <a:rPr lang="en-US" altLang="en-US">
                <a:latin typeface="Symbol" pitchFamily="2" charset="2"/>
              </a:rPr>
              <a:t> </a:t>
            </a:r>
            <a:r>
              <a:rPr lang="en-US" altLang="en-US"/>
              <a:t>D</a:t>
            </a:r>
            <a:r>
              <a:rPr lang="en-US" altLang="en-US" baseline="-25000"/>
              <a:t>t</a:t>
            </a:r>
            <a:r>
              <a:rPr lang="en-US" altLang="en-US"/>
              <a:t> + 1 F</a:t>
            </a:r>
            <a:r>
              <a:rPr lang="en-US" altLang="en-US" baseline="-25000"/>
              <a:t>t </a:t>
            </a:r>
            <a:r>
              <a:rPr lang="en-US" altLang="en-US"/>
              <a:t>0 = F</a:t>
            </a:r>
            <a:r>
              <a:rPr lang="en-US" altLang="en-US" baseline="-25000"/>
              <a:t>t </a:t>
            </a:r>
            <a:endParaRPr lang="en-US" altLang="en-US"/>
          </a:p>
          <a:p>
            <a:pPr marL="342900" indent="-342900" algn="ctr" defTabSz="914400">
              <a:spcBef>
                <a:spcPct val="40000"/>
              </a:spcBef>
              <a:buFontTx/>
              <a:buNone/>
            </a:pPr>
            <a:r>
              <a:rPr lang="en-US" altLang="en-US"/>
              <a:t>	</a:t>
            </a:r>
            <a:r>
              <a:rPr lang="en-US" altLang="en-US" sz="2400"/>
              <a:t>Forecast does not reflect recent data</a:t>
            </a:r>
            <a:endParaRPr lang="en-US" altLang="en-US" sz="2400" baseline="-25000"/>
          </a:p>
          <a:p>
            <a:pPr marL="342900" indent="-342900" algn="ctr" defTabSz="914400">
              <a:spcBef>
                <a:spcPct val="40000"/>
              </a:spcBef>
              <a:buFontTx/>
              <a:buNone/>
            </a:pPr>
            <a:r>
              <a:rPr lang="en-US" altLang="en-US"/>
              <a:t>If </a:t>
            </a:r>
            <a:r>
              <a:rPr lang="en-US" altLang="en-US">
                <a:latin typeface="Symbol" pitchFamily="2" charset="2"/>
              </a:rPr>
              <a:t>a </a:t>
            </a:r>
            <a:r>
              <a:rPr lang="en-US" altLang="en-US"/>
              <a:t>= 1, then F</a:t>
            </a:r>
            <a:r>
              <a:rPr lang="en-US" altLang="en-US" baseline="-25000"/>
              <a:t>t+1 </a:t>
            </a:r>
            <a:r>
              <a:rPr lang="en-US" altLang="en-US"/>
              <a:t>= 1</a:t>
            </a:r>
            <a:r>
              <a:rPr lang="en-US" altLang="en-US">
                <a:latin typeface="Symbol" pitchFamily="2" charset="2"/>
              </a:rPr>
              <a:t> </a:t>
            </a:r>
            <a:r>
              <a:rPr lang="en-US" altLang="en-US"/>
              <a:t>D</a:t>
            </a:r>
            <a:r>
              <a:rPr lang="en-US" altLang="en-US" baseline="-25000"/>
              <a:t>t</a:t>
            </a:r>
            <a:r>
              <a:rPr lang="en-US" altLang="en-US"/>
              <a:t> + 0 F</a:t>
            </a:r>
            <a:r>
              <a:rPr lang="en-US" altLang="en-US" baseline="-25000"/>
              <a:t>t </a:t>
            </a:r>
            <a:r>
              <a:rPr lang="en-US" altLang="en-US"/>
              <a:t>=</a:t>
            </a:r>
            <a:r>
              <a:rPr lang="en-US" altLang="en-US">
                <a:latin typeface="Symbol" pitchFamily="2" charset="2"/>
              </a:rPr>
              <a:t> </a:t>
            </a:r>
            <a:r>
              <a:rPr lang="en-US" altLang="en-US"/>
              <a:t>D</a:t>
            </a:r>
            <a:r>
              <a:rPr lang="en-US" altLang="en-US" baseline="-25000"/>
              <a:t>t</a:t>
            </a:r>
            <a:r>
              <a:rPr lang="en-US" altLang="en-US"/>
              <a:t> </a:t>
            </a:r>
            <a:endParaRPr lang="en-US" altLang="en-US" baseline="-25000"/>
          </a:p>
          <a:p>
            <a:pPr marL="342900" indent="-342900" algn="ctr" defTabSz="914400">
              <a:spcBef>
                <a:spcPct val="40000"/>
              </a:spcBef>
              <a:buFontTx/>
              <a:buNone/>
            </a:pPr>
            <a:r>
              <a:rPr lang="en-US" altLang="en-US" sz="2400"/>
              <a:t>	Forecast based only on most recent data</a:t>
            </a:r>
            <a:endParaRPr lang="en-US" altLang="en-US" sz="2400" baseline="-25000"/>
          </a:p>
          <a:p>
            <a:pPr marL="342900" indent="-342900" defTabSz="914400">
              <a:buFontTx/>
              <a:buNone/>
            </a:pPr>
            <a:endParaRPr lang="en-US" altLang="en-US" sz="2400" baseline="-250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>
            <a:extLst>
              <a:ext uri="{FF2B5EF4-FFF2-40B4-BE49-F238E27FC236}">
                <a16:creationId xmlns:a16="http://schemas.microsoft.com/office/drawing/2014/main" id="{87FB8D55-153F-304C-A80D-7488F46AD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Exponential Smoothing Forecasts</a:t>
            </a:r>
          </a:p>
        </p:txBody>
      </p:sp>
      <p:pic>
        <p:nvPicPr>
          <p:cNvPr id="408581" name="Picture 5">
            <a:extLst>
              <a:ext uri="{FF2B5EF4-FFF2-40B4-BE49-F238E27FC236}">
                <a16:creationId xmlns:a16="http://schemas.microsoft.com/office/drawing/2014/main" id="{68831185-8025-B445-9BAD-75811C3703D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20925"/>
            <a:ext cx="5926138" cy="32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4" name="Rectangle 4">
            <a:extLst>
              <a:ext uri="{FF2B5EF4-FFF2-40B4-BE49-F238E27FC236}">
                <a16:creationId xmlns:a16="http://schemas.microsoft.com/office/drawing/2014/main" id="{F67B11AB-5147-1E49-AD89-4C8C9D532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Forecast Accuracy</a:t>
            </a:r>
          </a:p>
        </p:txBody>
      </p:sp>
      <p:sp>
        <p:nvSpPr>
          <p:cNvPr id="424965" name="Rectangle 5">
            <a:extLst>
              <a:ext uri="{FF2B5EF4-FFF2-40B4-BE49-F238E27FC236}">
                <a16:creationId xmlns:a16="http://schemas.microsoft.com/office/drawing/2014/main" id="{E34D650E-115C-8648-8801-C05079910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054225"/>
            <a:ext cx="8220075" cy="38131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Error = Actual - Forecast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Find a method which minimizes error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Mean Absolute Deviation (MAD)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Mean Absolute Percent Deviation (MAPD)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Cumulative Error (E)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4" name="Rectangle 4">
            <a:extLst>
              <a:ext uri="{FF2B5EF4-FFF2-40B4-BE49-F238E27FC236}">
                <a16:creationId xmlns:a16="http://schemas.microsoft.com/office/drawing/2014/main" id="{6E9B53FA-8AF7-5643-9FB3-97DD766CD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Forecast Control</a:t>
            </a:r>
          </a:p>
        </p:txBody>
      </p:sp>
      <p:sp>
        <p:nvSpPr>
          <p:cNvPr id="435205" name="Rectangle 5">
            <a:extLst>
              <a:ext uri="{FF2B5EF4-FFF2-40B4-BE49-F238E27FC236}">
                <a16:creationId xmlns:a16="http://schemas.microsoft.com/office/drawing/2014/main" id="{9DD018CB-047C-244C-8F75-973EAC35C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Reasons for out-of-control forecasts</a:t>
            </a:r>
          </a:p>
          <a:p>
            <a:pPr marL="971550" lvl="1" indent="-285750" defTabSz="914400"/>
            <a:r>
              <a:rPr lang="en-US" altLang="en-US" sz="3000"/>
              <a:t>change in trend</a:t>
            </a:r>
          </a:p>
          <a:p>
            <a:pPr marL="971550" lvl="1" indent="-285750" defTabSz="914400"/>
            <a:r>
              <a:rPr lang="en-US" altLang="en-US" sz="3000"/>
              <a:t>appearance of cycle</a:t>
            </a:r>
          </a:p>
          <a:p>
            <a:pPr marL="971550" lvl="1" indent="-285750" defTabSz="914400"/>
            <a:r>
              <a:rPr lang="en-US" altLang="en-US" sz="3000"/>
              <a:t>politics</a:t>
            </a:r>
          </a:p>
          <a:p>
            <a:pPr marL="971550" lvl="1" indent="-285750" defTabSz="914400"/>
            <a:r>
              <a:rPr lang="en-US" altLang="en-US" sz="3000"/>
              <a:t>weather changes</a:t>
            </a:r>
          </a:p>
          <a:p>
            <a:pPr marL="971550" lvl="1" indent="-285750" defTabSz="914400"/>
            <a:r>
              <a:rPr lang="en-US" altLang="en-US" sz="3000"/>
              <a:t>promotions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4" name="Rectangle 4">
            <a:extLst>
              <a:ext uri="{FF2B5EF4-FFF2-40B4-BE49-F238E27FC236}">
                <a16:creationId xmlns:a16="http://schemas.microsoft.com/office/drawing/2014/main" id="{40615A12-53C9-6C41-9A90-8D5D67312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Regression Methods</a:t>
            </a:r>
          </a:p>
        </p:txBody>
      </p:sp>
      <p:sp>
        <p:nvSpPr>
          <p:cNvPr id="445445" name="Rectangle 5">
            <a:extLst>
              <a:ext uri="{FF2B5EF4-FFF2-40B4-BE49-F238E27FC236}">
                <a16:creationId xmlns:a16="http://schemas.microsoft.com/office/drawing/2014/main" id="{870004E1-BC08-1644-8E7E-E375C2B54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1050" y="2105025"/>
            <a:ext cx="8134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Study relationship between two or more variables</a:t>
            </a:r>
          </a:p>
          <a:p>
            <a:pPr marL="342900" indent="-342900" defTabSz="914400"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Dependent variable depends on independent variable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20" name="Rectangle 4">
            <a:extLst>
              <a:ext uri="{FF2B5EF4-FFF2-40B4-BE49-F238E27FC236}">
                <a16:creationId xmlns:a16="http://schemas.microsoft.com/office/drawing/2014/main" id="{585129C7-837F-4F4C-889A-A566682C9E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Example Linear Trend Line</a:t>
            </a:r>
          </a:p>
        </p:txBody>
      </p:sp>
      <p:pic>
        <p:nvPicPr>
          <p:cNvPr id="418821" name="Picture 5">
            <a:extLst>
              <a:ext uri="{FF2B5EF4-FFF2-40B4-BE49-F238E27FC236}">
                <a16:creationId xmlns:a16="http://schemas.microsoft.com/office/drawing/2014/main" id="{F673B178-3D44-FE4F-AE8E-FD457687F1E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2301875"/>
            <a:ext cx="5915025" cy="326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8" name="Rectangle 4">
            <a:extLst>
              <a:ext uri="{FF2B5EF4-FFF2-40B4-BE49-F238E27FC236}">
                <a16:creationId xmlns:a16="http://schemas.microsoft.com/office/drawing/2014/main" id="{FC8ED744-88A6-4345-8E50-6145C772E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Linear Regression Line</a:t>
            </a:r>
          </a:p>
        </p:txBody>
      </p:sp>
      <p:pic>
        <p:nvPicPr>
          <p:cNvPr id="451589" name="Picture 5">
            <a:extLst>
              <a:ext uri="{FF2B5EF4-FFF2-40B4-BE49-F238E27FC236}">
                <a16:creationId xmlns:a16="http://schemas.microsoft.com/office/drawing/2014/main" id="{03B939DF-4186-7940-814D-982CDF88408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2178050"/>
            <a:ext cx="4924425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6" name="Rectangle 4">
            <a:extLst>
              <a:ext uri="{FF2B5EF4-FFF2-40B4-BE49-F238E27FC236}">
                <a16:creationId xmlns:a16="http://schemas.microsoft.com/office/drawing/2014/main" id="{73CE94FC-4138-AC40-B6F0-DAF5728ED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Correlation And Coefficient Of Determination</a:t>
            </a:r>
            <a:endParaRPr lang="en-US" altLang="en-US"/>
          </a:p>
        </p:txBody>
      </p:sp>
      <p:sp>
        <p:nvSpPr>
          <p:cNvPr id="453637" name="Rectangle 5">
            <a:extLst>
              <a:ext uri="{FF2B5EF4-FFF2-40B4-BE49-F238E27FC236}">
                <a16:creationId xmlns:a16="http://schemas.microsoft.com/office/drawing/2014/main" id="{C5459AE6-7401-D14C-8538-1AA770DF7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850" y="21050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Correlation, r</a:t>
            </a:r>
          </a:p>
          <a:p>
            <a:pPr marL="971550" lvl="1" indent="-285750" defTabSz="914400"/>
            <a:r>
              <a:rPr lang="en-US" altLang="en-US"/>
              <a:t>measure of strength of relationship</a:t>
            </a:r>
          </a:p>
          <a:p>
            <a:pPr marL="971550" lvl="1" indent="-285750" defTabSz="914400"/>
            <a:r>
              <a:rPr lang="en-US" altLang="en-US"/>
              <a:t>varies between -1.00 and +1.00</a:t>
            </a:r>
          </a:p>
          <a:p>
            <a:pPr marL="342900" indent="-342900" defTabSz="914400"/>
            <a:r>
              <a:rPr lang="en-US" altLang="en-US"/>
              <a:t>Coefficient of determination, r</a:t>
            </a:r>
            <a:r>
              <a:rPr lang="en-US" altLang="en-US" baseline="30000"/>
              <a:t>2</a:t>
            </a:r>
            <a:endParaRPr lang="en-US" altLang="en-US"/>
          </a:p>
          <a:p>
            <a:pPr marL="971550" lvl="1" indent="-285750" defTabSz="914400"/>
            <a:r>
              <a:rPr lang="en-US" altLang="en-US"/>
              <a:t>percentage of variation in dependent variable</a:t>
            </a:r>
          </a:p>
          <a:p>
            <a:pPr marL="971550" lvl="1" indent="-285750" defTabSz="914400"/>
            <a:r>
              <a:rPr lang="en-US" altLang="en-US"/>
              <a:t>resulting form independent variable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4" name="Rectangle 4">
            <a:extLst>
              <a:ext uri="{FF2B5EF4-FFF2-40B4-BE49-F238E27FC236}">
                <a16:creationId xmlns:a16="http://schemas.microsoft.com/office/drawing/2014/main" id="{34E5FEBC-9831-3E46-97B3-F6E988EA7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Forecasting</a:t>
            </a:r>
          </a:p>
        </p:txBody>
      </p:sp>
      <p:sp>
        <p:nvSpPr>
          <p:cNvPr id="373765" name="Rectangle 5">
            <a:extLst>
              <a:ext uri="{FF2B5EF4-FFF2-40B4-BE49-F238E27FC236}">
                <a16:creationId xmlns:a16="http://schemas.microsoft.com/office/drawing/2014/main" id="{83528B99-7AEE-5B43-8200-B36A41AD3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Predicting future events</a:t>
            </a:r>
          </a:p>
          <a:p>
            <a:pPr marL="342900" indent="-342900" defTabSz="914400"/>
            <a:r>
              <a:rPr lang="en-US" altLang="en-US"/>
              <a:t>Usually </a:t>
            </a:r>
            <a:r>
              <a:rPr lang="en-US" altLang="en-US" i="1"/>
              <a:t>demand behavior</a:t>
            </a:r>
            <a:r>
              <a:rPr lang="en-US" altLang="en-US"/>
              <a:t> over a </a:t>
            </a:r>
            <a:r>
              <a:rPr lang="en-US" altLang="en-US" i="1"/>
              <a:t>time frame</a:t>
            </a:r>
            <a:endParaRPr lang="en-US" altLang="en-US"/>
          </a:p>
          <a:p>
            <a:pPr marL="342900" indent="-342900" defTabSz="914400"/>
            <a:r>
              <a:rPr lang="en-US" altLang="en-US"/>
              <a:t>Qualitative methods</a:t>
            </a:r>
          </a:p>
          <a:p>
            <a:pPr marL="971550" lvl="1" indent="-285750" defTabSz="914400"/>
            <a:r>
              <a:rPr lang="en-US" altLang="en-US"/>
              <a:t>based on subjective methods</a:t>
            </a:r>
          </a:p>
          <a:p>
            <a:pPr marL="342900" indent="-342900" defTabSz="914400"/>
            <a:r>
              <a:rPr lang="en-US" altLang="en-US"/>
              <a:t>Quantitative methods</a:t>
            </a:r>
          </a:p>
          <a:p>
            <a:pPr marL="971550" lvl="1" indent="-285750" defTabSz="914400"/>
            <a:r>
              <a:rPr lang="en-US" altLang="en-US"/>
              <a:t>based on mathematical formulas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2" name="Rectangle 4">
            <a:extLst>
              <a:ext uri="{FF2B5EF4-FFF2-40B4-BE49-F238E27FC236}">
                <a16:creationId xmlns:a16="http://schemas.microsoft.com/office/drawing/2014/main" id="{012BC552-9EB0-6A4F-B009-501939E32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Multiple Regression</a:t>
            </a:r>
          </a:p>
        </p:txBody>
      </p:sp>
      <p:sp>
        <p:nvSpPr>
          <p:cNvPr id="457733" name="Rectangle 5">
            <a:extLst>
              <a:ext uri="{FF2B5EF4-FFF2-40B4-BE49-F238E27FC236}">
                <a16:creationId xmlns:a16="http://schemas.microsoft.com/office/drawing/2014/main" id="{93A0B5FB-6899-AB4E-9F51-00F6A3009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1981200"/>
            <a:ext cx="8280400" cy="38100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2171700" algn="l"/>
                <a:tab pos="2628900" algn="l"/>
              </a:tabLst>
            </a:pPr>
            <a:r>
              <a:rPr lang="en-US" altLang="en-US"/>
              <a:t>   </a:t>
            </a:r>
            <a:r>
              <a:rPr lang="en-US" altLang="en-US" sz="3000"/>
              <a:t>Study relationship of demand to two or more independent variables,</a:t>
            </a:r>
          </a:p>
          <a:p>
            <a:pPr marL="342900" indent="-342900" algn="ctr" defTabSz="914400">
              <a:buFontTx/>
              <a:buNone/>
              <a:tabLst>
                <a:tab pos="2171700" algn="l"/>
                <a:tab pos="2628900" algn="l"/>
              </a:tabLst>
            </a:pPr>
            <a:r>
              <a:rPr lang="en-US" altLang="en-US" sz="2800"/>
              <a:t>	y = </a:t>
            </a:r>
            <a:r>
              <a:rPr lang="en-US" altLang="en-US" sz="2800">
                <a:latin typeface="Symbol" pitchFamily="2" charset="2"/>
              </a:rPr>
              <a:t>b</a:t>
            </a:r>
            <a:r>
              <a:rPr lang="en-US" altLang="en-US" sz="2800" baseline="-25000"/>
              <a:t>0</a:t>
            </a:r>
            <a:r>
              <a:rPr lang="en-US" altLang="en-US" sz="2800"/>
              <a:t> + </a:t>
            </a:r>
            <a:r>
              <a:rPr lang="en-US" altLang="en-US" sz="2800">
                <a:latin typeface="Symbol" pitchFamily="2" charset="2"/>
              </a:rPr>
              <a:t>b</a:t>
            </a:r>
            <a:r>
              <a:rPr lang="en-US" altLang="en-US" sz="2800" baseline="-25000"/>
              <a:t>1</a:t>
            </a:r>
            <a:r>
              <a:rPr lang="en-US" altLang="en-US" sz="2800"/>
              <a:t> x</a:t>
            </a:r>
            <a:r>
              <a:rPr lang="en-US" altLang="en-US" sz="2800" baseline="-25000"/>
              <a:t>1 </a:t>
            </a:r>
            <a:r>
              <a:rPr lang="en-US" altLang="en-US" sz="2800"/>
              <a:t>+ </a:t>
            </a:r>
            <a:r>
              <a:rPr lang="en-US" altLang="en-US" sz="2800">
                <a:latin typeface="Symbol" pitchFamily="2" charset="2"/>
              </a:rPr>
              <a:t>b</a:t>
            </a:r>
            <a:r>
              <a:rPr lang="en-US" altLang="en-US" sz="2800" baseline="-25000"/>
              <a:t>2</a:t>
            </a:r>
            <a:r>
              <a:rPr lang="en-US" altLang="en-US" sz="2800"/>
              <a:t> x</a:t>
            </a:r>
            <a:r>
              <a:rPr lang="en-US" altLang="en-US" sz="2800" baseline="-25000"/>
              <a:t>2 </a:t>
            </a:r>
            <a:r>
              <a:rPr lang="en-US" altLang="en-US" sz="2800"/>
              <a:t>+…. + </a:t>
            </a:r>
            <a:r>
              <a:rPr lang="en-US" altLang="en-US" sz="2800">
                <a:latin typeface="Symbol" pitchFamily="2" charset="2"/>
              </a:rPr>
              <a:t>b</a:t>
            </a:r>
            <a:r>
              <a:rPr lang="en-US" altLang="en-US" sz="2800" baseline="-25000"/>
              <a:t>k</a:t>
            </a:r>
            <a:r>
              <a:rPr lang="en-US" altLang="en-US" sz="2800"/>
              <a:t> x</a:t>
            </a:r>
            <a:r>
              <a:rPr lang="en-US" altLang="en-US" sz="2800" baseline="-25000"/>
              <a:t>k</a:t>
            </a:r>
            <a:endParaRPr lang="en-US" altLang="en-US" sz="2800"/>
          </a:p>
          <a:p>
            <a:pPr marL="342900" indent="-342900" defTabSz="914400">
              <a:buFontTx/>
              <a:buNone/>
              <a:tabLst>
                <a:tab pos="2171700" algn="l"/>
                <a:tab pos="2628900" algn="l"/>
              </a:tabLst>
            </a:pPr>
            <a:r>
              <a:rPr lang="en-US" altLang="en-US" sz="2800"/>
              <a:t>	 where,</a:t>
            </a:r>
          </a:p>
          <a:p>
            <a:pPr marL="342900" indent="-342900" defTabSz="914400">
              <a:buFontTx/>
              <a:buNone/>
              <a:tabLst>
                <a:tab pos="2171700" algn="l"/>
                <a:tab pos="2628900" algn="l"/>
              </a:tabLst>
            </a:pPr>
            <a:r>
              <a:rPr lang="en-US" altLang="en-US" sz="2800">
                <a:latin typeface="Symbol" pitchFamily="2" charset="2"/>
              </a:rPr>
              <a:t>	b</a:t>
            </a:r>
            <a:r>
              <a:rPr lang="en-US" altLang="en-US" sz="2800" baseline="-25000"/>
              <a:t>0</a:t>
            </a:r>
            <a:r>
              <a:rPr lang="en-US" altLang="en-US" sz="2800"/>
              <a:t> = intercept</a:t>
            </a:r>
          </a:p>
          <a:p>
            <a:pPr marL="342900" indent="-342900" defTabSz="914400">
              <a:buFontTx/>
              <a:buNone/>
              <a:tabLst>
                <a:tab pos="2171700" algn="l"/>
                <a:tab pos="2628900" algn="l"/>
              </a:tabLst>
            </a:pPr>
            <a:r>
              <a:rPr lang="en-US" altLang="en-US" sz="2800">
                <a:latin typeface="Symbol" pitchFamily="2" charset="2"/>
              </a:rPr>
              <a:t>	b</a:t>
            </a:r>
            <a:r>
              <a:rPr lang="en-US" altLang="en-US" sz="2800" baseline="-25000"/>
              <a:t>1</a:t>
            </a:r>
            <a:r>
              <a:rPr lang="en-US" altLang="en-US" sz="2800"/>
              <a:t>,...,  </a:t>
            </a:r>
            <a:r>
              <a:rPr lang="en-US" altLang="en-US" sz="2800">
                <a:latin typeface="Symbol" pitchFamily="2" charset="2"/>
              </a:rPr>
              <a:t>b</a:t>
            </a:r>
            <a:r>
              <a:rPr lang="en-US" altLang="en-US" sz="2800" baseline="-25000"/>
              <a:t>k</a:t>
            </a:r>
            <a:r>
              <a:rPr lang="en-US" altLang="en-US" sz="2800"/>
              <a:t> 	= 	parameters for independent variables</a:t>
            </a:r>
          </a:p>
          <a:p>
            <a:pPr marL="342900" indent="-342900" defTabSz="914400">
              <a:buFontTx/>
              <a:buNone/>
              <a:tabLst>
                <a:tab pos="2171700" algn="l"/>
                <a:tab pos="2628900" algn="l"/>
              </a:tabLst>
            </a:pPr>
            <a:r>
              <a:rPr lang="en-US" altLang="en-US" sz="2800"/>
              <a:t>	x</a:t>
            </a:r>
            <a:r>
              <a:rPr lang="en-US" altLang="en-US" sz="2800" baseline="-25000"/>
              <a:t>1 </a:t>
            </a:r>
            <a:r>
              <a:rPr lang="en-US" altLang="en-US" sz="2800"/>
              <a:t>,..., x</a:t>
            </a:r>
            <a:r>
              <a:rPr lang="en-US" altLang="en-US" sz="2800" baseline="-25000"/>
              <a:t>k 	</a:t>
            </a:r>
            <a:r>
              <a:rPr lang="en-US" altLang="en-US" sz="2800"/>
              <a:t>= 	independent variables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8" name="Rectangle 4">
            <a:extLst>
              <a:ext uri="{FF2B5EF4-FFF2-40B4-BE49-F238E27FC236}">
                <a16:creationId xmlns:a16="http://schemas.microsoft.com/office/drawing/2014/main" id="{89CADC81-D2A8-5848-A188-2E6FDFDF3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Capacity Planning</a:t>
            </a:r>
          </a:p>
        </p:txBody>
      </p:sp>
      <p:sp>
        <p:nvSpPr>
          <p:cNvPr id="461829" name="Rectangle 5">
            <a:extLst>
              <a:ext uri="{FF2B5EF4-FFF2-40B4-BE49-F238E27FC236}">
                <a16:creationId xmlns:a16="http://schemas.microsoft.com/office/drawing/2014/main" id="{C9A99A77-6230-7846-97AA-A09FBA18A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850" y="2105025"/>
            <a:ext cx="8210550" cy="38385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Establishes overall level of productive resources</a:t>
            </a:r>
          </a:p>
          <a:p>
            <a:pPr marL="342900" indent="-342900" defTabSz="914400">
              <a:buFontTx/>
              <a:buNone/>
            </a:pPr>
            <a:endParaRPr lang="en-US" altLang="en-US" sz="2800"/>
          </a:p>
          <a:p>
            <a:pPr marL="342900" indent="-342900" defTabSz="914400"/>
            <a:r>
              <a:rPr lang="en-US" altLang="en-US" sz="2800"/>
              <a:t>Affects leadtime responsiveness, cost &amp; competitiveness</a:t>
            </a:r>
          </a:p>
          <a:p>
            <a:pPr marL="342900" indent="-342900" defTabSz="914400">
              <a:buFontTx/>
              <a:buNone/>
            </a:pPr>
            <a:endParaRPr lang="en-US" altLang="en-US" sz="2800"/>
          </a:p>
          <a:p>
            <a:pPr marL="342900" indent="-342900" defTabSz="914400"/>
            <a:r>
              <a:rPr lang="en-US" altLang="en-US" sz="2800"/>
              <a:t>Determines when and how much to increase capacity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6" name="Rectangle 4">
            <a:extLst>
              <a:ext uri="{FF2B5EF4-FFF2-40B4-BE49-F238E27FC236}">
                <a16:creationId xmlns:a16="http://schemas.microsoft.com/office/drawing/2014/main" id="{A8247703-002B-894C-834C-5A341AE03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Capacity Expansion</a:t>
            </a:r>
          </a:p>
        </p:txBody>
      </p:sp>
      <p:sp>
        <p:nvSpPr>
          <p:cNvPr id="463877" name="Rectangle 5">
            <a:extLst>
              <a:ext uri="{FF2B5EF4-FFF2-40B4-BE49-F238E27FC236}">
                <a16:creationId xmlns:a16="http://schemas.microsoft.com/office/drawing/2014/main" id="{670B3356-EB84-9445-B401-7218FA9AA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8296275" cy="36861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Volume &amp; certainty of anticipated demand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Strategic objectives for growth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Costs of expansion &amp; operation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Incremental or one-step expansion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6003" name="Group 83">
            <a:extLst>
              <a:ext uri="{FF2B5EF4-FFF2-40B4-BE49-F238E27FC236}">
                <a16:creationId xmlns:a16="http://schemas.microsoft.com/office/drawing/2014/main" id="{33593F04-45A0-EA40-A3B9-D83C2FD592EB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66004" name="Line 84">
              <a:extLst>
                <a:ext uri="{FF2B5EF4-FFF2-40B4-BE49-F238E27FC236}">
                  <a16:creationId xmlns:a16="http://schemas.microsoft.com/office/drawing/2014/main" id="{7F475FA5-9FB3-9E45-960A-E0828A6741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05" name="Line 85">
              <a:extLst>
                <a:ext uri="{FF2B5EF4-FFF2-40B4-BE49-F238E27FC236}">
                  <a16:creationId xmlns:a16="http://schemas.microsoft.com/office/drawing/2014/main" id="{3FFB3EB6-BF5A-8548-AEE5-1C97E4E24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06" name="Line 86">
              <a:extLst>
                <a:ext uri="{FF2B5EF4-FFF2-40B4-BE49-F238E27FC236}">
                  <a16:creationId xmlns:a16="http://schemas.microsoft.com/office/drawing/2014/main" id="{2C9ED70E-15AD-F243-AC23-96450B7AD2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07" name="Line 87">
              <a:extLst>
                <a:ext uri="{FF2B5EF4-FFF2-40B4-BE49-F238E27FC236}">
                  <a16:creationId xmlns:a16="http://schemas.microsoft.com/office/drawing/2014/main" id="{1CA0744A-3994-A341-8CBD-EB0C77D1A1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008" name="Line 88">
              <a:extLst>
                <a:ext uri="{FF2B5EF4-FFF2-40B4-BE49-F238E27FC236}">
                  <a16:creationId xmlns:a16="http://schemas.microsoft.com/office/drawing/2014/main" id="{6FF188F8-61BB-0346-B237-F70F62E81A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5924" name="Rectangle 4">
            <a:extLst>
              <a:ext uri="{FF2B5EF4-FFF2-40B4-BE49-F238E27FC236}">
                <a16:creationId xmlns:a16="http://schemas.microsoft.com/office/drawing/2014/main" id="{1D2A1F05-C0BD-9549-B4C0-36DF6D175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200" y="666750"/>
            <a:ext cx="9163050" cy="93345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Capacity Expansion Strategies</a:t>
            </a:r>
          </a:p>
        </p:txBody>
      </p:sp>
      <p:grpSp>
        <p:nvGrpSpPr>
          <p:cNvPr id="466002" name="Group 82">
            <a:extLst>
              <a:ext uri="{FF2B5EF4-FFF2-40B4-BE49-F238E27FC236}">
                <a16:creationId xmlns:a16="http://schemas.microsoft.com/office/drawing/2014/main" id="{4B651537-A75C-3141-BEDF-F490F92CDDB9}"/>
              </a:ext>
            </a:extLst>
          </p:cNvPr>
          <p:cNvGrpSpPr>
            <a:grpSpLocks/>
          </p:cNvGrpSpPr>
          <p:nvPr/>
        </p:nvGrpSpPr>
        <p:grpSpPr bwMode="auto">
          <a:xfrm>
            <a:off x="882650" y="1870075"/>
            <a:ext cx="8439150" cy="4149725"/>
            <a:chOff x="352" y="658"/>
            <a:chExt cx="5783" cy="3399"/>
          </a:xfrm>
        </p:grpSpPr>
        <p:sp>
          <p:nvSpPr>
            <p:cNvPr id="465925" name="Line 5">
              <a:extLst>
                <a:ext uri="{FF2B5EF4-FFF2-40B4-BE49-F238E27FC236}">
                  <a16:creationId xmlns:a16="http://schemas.microsoft.com/office/drawing/2014/main" id="{8CCB9A0C-D900-4446-A0A2-38D8584EA0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9" y="845"/>
              <a:ext cx="0" cy="1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26" name="Line 6">
              <a:extLst>
                <a:ext uri="{FF2B5EF4-FFF2-40B4-BE49-F238E27FC236}">
                  <a16:creationId xmlns:a16="http://schemas.microsoft.com/office/drawing/2014/main" id="{ECBEFEDF-E060-674F-9AD2-3C23E680B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" y="2136"/>
              <a:ext cx="14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6001" name="Group 81">
              <a:extLst>
                <a:ext uri="{FF2B5EF4-FFF2-40B4-BE49-F238E27FC236}">
                  <a16:creationId xmlns:a16="http://schemas.microsoft.com/office/drawing/2014/main" id="{EB6CCE5A-4C0A-4246-9369-3A557AA634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4" y="984"/>
              <a:ext cx="1239" cy="864"/>
              <a:chOff x="824" y="984"/>
              <a:chExt cx="1239" cy="864"/>
            </a:xfrm>
          </p:grpSpPr>
          <p:sp>
            <p:nvSpPr>
              <p:cNvPr id="465928" name="Line 8">
                <a:extLst>
                  <a:ext uri="{FF2B5EF4-FFF2-40B4-BE49-F238E27FC236}">
                    <a16:creationId xmlns:a16="http://schemas.microsoft.com/office/drawing/2014/main" id="{228D7DDC-5A10-BC4A-906E-E340A304E2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" y="1848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29" name="Line 9">
                <a:extLst>
                  <a:ext uri="{FF2B5EF4-FFF2-40B4-BE49-F238E27FC236}">
                    <a16:creationId xmlns:a16="http://schemas.microsoft.com/office/drawing/2014/main" id="{5C8A4D5E-1D00-9B4B-9647-E62B471EF3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1" y="1565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0" name="Line 10">
                <a:extLst>
                  <a:ext uri="{FF2B5EF4-FFF2-40B4-BE49-F238E27FC236}">
                    <a16:creationId xmlns:a16="http://schemas.microsoft.com/office/drawing/2014/main" id="{CA9C49E0-9CC8-414A-8D6C-0A1250DF37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6" y="1560"/>
                <a:ext cx="3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1" name="Line 11">
                <a:extLst>
                  <a:ext uri="{FF2B5EF4-FFF2-40B4-BE49-F238E27FC236}">
                    <a16:creationId xmlns:a16="http://schemas.microsoft.com/office/drawing/2014/main" id="{C7949C2E-38BC-1642-B376-AB2C0A3E8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3" y="1277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2" name="Line 12">
                <a:extLst>
                  <a:ext uri="{FF2B5EF4-FFF2-40B4-BE49-F238E27FC236}">
                    <a16:creationId xmlns:a16="http://schemas.microsoft.com/office/drawing/2014/main" id="{FB32A18D-1831-7D4D-84FD-AB5E0047B7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8" y="1272"/>
                <a:ext cx="3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3" name="Line 13">
                <a:extLst>
                  <a:ext uri="{FF2B5EF4-FFF2-40B4-BE49-F238E27FC236}">
                    <a16:creationId xmlns:a16="http://schemas.microsoft.com/office/drawing/2014/main" id="{BCAE0438-B117-5844-8526-EF773D0311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5" y="989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34" name="Line 14">
                <a:extLst>
                  <a:ext uri="{FF2B5EF4-FFF2-40B4-BE49-F238E27FC236}">
                    <a16:creationId xmlns:a16="http://schemas.microsoft.com/office/drawing/2014/main" id="{8A356E5F-CB2E-CF4F-B2F6-E973A1BBC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1" y="984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5935" name="Rectangle 15">
              <a:extLst>
                <a:ext uri="{FF2B5EF4-FFF2-40B4-BE49-F238E27FC236}">
                  <a16:creationId xmlns:a16="http://schemas.microsoft.com/office/drawing/2014/main" id="{32C91DEA-7F9B-7B46-91C1-BE0C3B120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" y="827"/>
              <a:ext cx="481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Units</a:t>
              </a:r>
            </a:p>
          </p:txBody>
        </p:sp>
        <p:sp>
          <p:nvSpPr>
            <p:cNvPr id="465936" name="Rectangle 16">
              <a:extLst>
                <a:ext uri="{FF2B5EF4-FFF2-40B4-BE49-F238E27FC236}">
                  <a16:creationId xmlns:a16="http://schemas.microsoft.com/office/drawing/2014/main" id="{8B6714B0-6757-FD45-AC98-5723EBDA2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" y="1018"/>
              <a:ext cx="733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</a:t>
              </a:r>
            </a:p>
          </p:txBody>
        </p:sp>
        <p:sp>
          <p:nvSpPr>
            <p:cNvPr id="465937" name="Rectangle 17">
              <a:extLst>
                <a:ext uri="{FF2B5EF4-FFF2-40B4-BE49-F238E27FC236}">
                  <a16:creationId xmlns:a16="http://schemas.microsoft.com/office/drawing/2014/main" id="{8CD9060E-407D-7847-9FEC-F74520F2A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6" y="1996"/>
              <a:ext cx="472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Time</a:t>
              </a:r>
            </a:p>
          </p:txBody>
        </p:sp>
        <p:sp>
          <p:nvSpPr>
            <p:cNvPr id="465938" name="Rectangle 18">
              <a:extLst>
                <a:ext uri="{FF2B5EF4-FFF2-40B4-BE49-F238E27FC236}">
                  <a16:creationId xmlns:a16="http://schemas.microsoft.com/office/drawing/2014/main" id="{E7AF5751-E1E7-0748-8393-274B2B327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1635"/>
              <a:ext cx="716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465939" name="Line 19">
              <a:extLst>
                <a:ext uri="{FF2B5EF4-FFF2-40B4-BE49-F238E27FC236}">
                  <a16:creationId xmlns:a16="http://schemas.microsoft.com/office/drawing/2014/main" id="{93601592-8370-A44B-A66C-8E7B0BFC82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2" y="1128"/>
              <a:ext cx="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40" name="Line 20">
              <a:extLst>
                <a:ext uri="{FF2B5EF4-FFF2-40B4-BE49-F238E27FC236}">
                  <a16:creationId xmlns:a16="http://schemas.microsoft.com/office/drawing/2014/main" id="{731509B3-BDF4-A946-A8DE-9DB74551D8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752"/>
              <a:ext cx="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41" name="Line 21">
              <a:extLst>
                <a:ext uri="{FF2B5EF4-FFF2-40B4-BE49-F238E27FC236}">
                  <a16:creationId xmlns:a16="http://schemas.microsoft.com/office/drawing/2014/main" id="{D80D7B9C-0A00-F743-AFC9-B92E33AE62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4" y="885"/>
              <a:ext cx="1343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42" name="Line 22">
              <a:extLst>
                <a:ext uri="{FF2B5EF4-FFF2-40B4-BE49-F238E27FC236}">
                  <a16:creationId xmlns:a16="http://schemas.microsoft.com/office/drawing/2014/main" id="{61DF3212-6FA6-2E4B-9D4E-E004812E70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845"/>
              <a:ext cx="0" cy="1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43" name="Line 23">
              <a:extLst>
                <a:ext uri="{FF2B5EF4-FFF2-40B4-BE49-F238E27FC236}">
                  <a16:creationId xmlns:a16="http://schemas.microsoft.com/office/drawing/2014/main" id="{54108A76-D30E-F247-9275-40EB26CE9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3" y="2136"/>
              <a:ext cx="14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6000" name="Group 80">
              <a:extLst>
                <a:ext uri="{FF2B5EF4-FFF2-40B4-BE49-F238E27FC236}">
                  <a16:creationId xmlns:a16="http://schemas.microsoft.com/office/drawing/2014/main" id="{A5C72D45-3BB2-B644-B8CD-375918B121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" y="1269"/>
              <a:ext cx="1238" cy="864"/>
              <a:chOff x="3467" y="1269"/>
              <a:chExt cx="1238" cy="864"/>
            </a:xfrm>
          </p:grpSpPr>
          <p:sp>
            <p:nvSpPr>
              <p:cNvPr id="465945" name="Line 25">
                <a:extLst>
                  <a:ext uri="{FF2B5EF4-FFF2-40B4-BE49-F238E27FC236}">
                    <a16:creationId xmlns:a16="http://schemas.microsoft.com/office/drawing/2014/main" id="{94EDEE45-D058-EF42-B7BC-1739D80C8A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7" y="2133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46" name="Line 26">
                <a:extLst>
                  <a:ext uri="{FF2B5EF4-FFF2-40B4-BE49-F238E27FC236}">
                    <a16:creationId xmlns:a16="http://schemas.microsoft.com/office/drawing/2014/main" id="{D61497E3-D5A9-E642-9D39-A1D01E05AC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4" y="1850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47" name="Line 27">
                <a:extLst>
                  <a:ext uri="{FF2B5EF4-FFF2-40B4-BE49-F238E27FC236}">
                    <a16:creationId xmlns:a16="http://schemas.microsoft.com/office/drawing/2014/main" id="{1513F541-41DE-ED47-BE81-F4D97F0ED8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9" y="1845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48" name="Line 28">
                <a:extLst>
                  <a:ext uri="{FF2B5EF4-FFF2-40B4-BE49-F238E27FC236}">
                    <a16:creationId xmlns:a16="http://schemas.microsoft.com/office/drawing/2014/main" id="{653FBDEA-15DB-F842-9AAE-158BAE29F0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5" y="1562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49" name="Line 29">
                <a:extLst>
                  <a:ext uri="{FF2B5EF4-FFF2-40B4-BE49-F238E27FC236}">
                    <a16:creationId xmlns:a16="http://schemas.microsoft.com/office/drawing/2014/main" id="{6D00A0E2-F229-3B4D-A8AA-B09B5E260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91" y="1557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50" name="Line 30">
                <a:extLst>
                  <a:ext uri="{FF2B5EF4-FFF2-40B4-BE49-F238E27FC236}">
                    <a16:creationId xmlns:a16="http://schemas.microsoft.com/office/drawing/2014/main" id="{07E62AFA-B132-FD49-A2CF-07D5F532A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7" y="1274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51" name="Line 31">
                <a:extLst>
                  <a:ext uri="{FF2B5EF4-FFF2-40B4-BE49-F238E27FC236}">
                    <a16:creationId xmlns:a16="http://schemas.microsoft.com/office/drawing/2014/main" id="{DE67E8F6-7596-F04D-BB9B-2F289D115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3" y="1269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5952" name="Rectangle 32">
              <a:extLst>
                <a:ext uri="{FF2B5EF4-FFF2-40B4-BE49-F238E27FC236}">
                  <a16:creationId xmlns:a16="http://schemas.microsoft.com/office/drawing/2014/main" id="{66A5C967-8090-EC4D-9DF3-F75AFB48C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1" y="827"/>
              <a:ext cx="481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Units</a:t>
              </a:r>
            </a:p>
          </p:txBody>
        </p:sp>
        <p:sp>
          <p:nvSpPr>
            <p:cNvPr id="465953" name="Rectangle 33">
              <a:extLst>
                <a:ext uri="{FF2B5EF4-FFF2-40B4-BE49-F238E27FC236}">
                  <a16:creationId xmlns:a16="http://schemas.microsoft.com/office/drawing/2014/main" id="{F55BB171-5266-BE4C-BBD2-06FFCE84B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" y="1609"/>
              <a:ext cx="733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</a:t>
              </a:r>
            </a:p>
          </p:txBody>
        </p:sp>
        <p:sp>
          <p:nvSpPr>
            <p:cNvPr id="465954" name="Rectangle 34">
              <a:extLst>
                <a:ext uri="{FF2B5EF4-FFF2-40B4-BE49-F238E27FC236}">
                  <a16:creationId xmlns:a16="http://schemas.microsoft.com/office/drawing/2014/main" id="{209D340F-C020-A048-B7BD-550629CBB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6" y="1996"/>
              <a:ext cx="472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Time</a:t>
              </a:r>
            </a:p>
          </p:txBody>
        </p:sp>
        <p:sp>
          <p:nvSpPr>
            <p:cNvPr id="465955" name="Rectangle 35">
              <a:extLst>
                <a:ext uri="{FF2B5EF4-FFF2-40B4-BE49-F238E27FC236}">
                  <a16:creationId xmlns:a16="http://schemas.microsoft.com/office/drawing/2014/main" id="{56F4E1DA-6346-5140-9676-00EDDC757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0" y="1032"/>
              <a:ext cx="716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465956" name="Line 36">
              <a:extLst>
                <a:ext uri="{FF2B5EF4-FFF2-40B4-BE49-F238E27FC236}">
                  <a16:creationId xmlns:a16="http://schemas.microsoft.com/office/drawing/2014/main" id="{99BAEB0E-43E3-8B43-9249-0C3D7335EF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" y="1128"/>
              <a:ext cx="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57" name="Line 37">
              <a:extLst>
                <a:ext uri="{FF2B5EF4-FFF2-40B4-BE49-F238E27FC236}">
                  <a16:creationId xmlns:a16="http://schemas.microsoft.com/office/drawing/2014/main" id="{7F682505-C450-3F4F-974E-F377A7402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8" y="1724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58" name="Line 38">
              <a:extLst>
                <a:ext uri="{FF2B5EF4-FFF2-40B4-BE49-F238E27FC236}">
                  <a16:creationId xmlns:a16="http://schemas.microsoft.com/office/drawing/2014/main" id="{A9F250AC-2095-1B45-AC4A-2617B2D179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873"/>
              <a:ext cx="1342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59" name="Line 39">
              <a:extLst>
                <a:ext uri="{FF2B5EF4-FFF2-40B4-BE49-F238E27FC236}">
                  <a16:creationId xmlns:a16="http://schemas.microsoft.com/office/drawing/2014/main" id="{02B308FA-85C7-B64B-8EF6-840DDCFE0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9" y="2465"/>
              <a:ext cx="0" cy="1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60" name="Line 40">
              <a:extLst>
                <a:ext uri="{FF2B5EF4-FFF2-40B4-BE49-F238E27FC236}">
                  <a16:creationId xmlns:a16="http://schemas.microsoft.com/office/drawing/2014/main" id="{1D26DB24-0227-1E4E-B2CD-B0362C996A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" y="3756"/>
              <a:ext cx="14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5999" name="Group 79">
              <a:extLst>
                <a:ext uri="{FF2B5EF4-FFF2-40B4-BE49-F238E27FC236}">
                  <a16:creationId xmlns:a16="http://schemas.microsoft.com/office/drawing/2014/main" id="{6548734A-CC35-E34E-BDB9-4F41F90B90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4" y="2748"/>
              <a:ext cx="1239" cy="864"/>
              <a:chOff x="824" y="2748"/>
              <a:chExt cx="1239" cy="864"/>
            </a:xfrm>
          </p:grpSpPr>
          <p:sp>
            <p:nvSpPr>
              <p:cNvPr id="465962" name="Line 42">
                <a:extLst>
                  <a:ext uri="{FF2B5EF4-FFF2-40B4-BE49-F238E27FC236}">
                    <a16:creationId xmlns:a16="http://schemas.microsoft.com/office/drawing/2014/main" id="{D06B3A90-5F3F-0F47-9E70-710ED53CE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" y="3612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63" name="Line 43">
                <a:extLst>
                  <a:ext uri="{FF2B5EF4-FFF2-40B4-BE49-F238E27FC236}">
                    <a16:creationId xmlns:a16="http://schemas.microsoft.com/office/drawing/2014/main" id="{63979980-B56E-6A4F-9438-90739C079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1" y="3329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64" name="Line 44">
                <a:extLst>
                  <a:ext uri="{FF2B5EF4-FFF2-40B4-BE49-F238E27FC236}">
                    <a16:creationId xmlns:a16="http://schemas.microsoft.com/office/drawing/2014/main" id="{85CBE56E-BECF-2F41-912A-742023A62D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6" y="3324"/>
                <a:ext cx="3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65" name="Line 45">
                <a:extLst>
                  <a:ext uri="{FF2B5EF4-FFF2-40B4-BE49-F238E27FC236}">
                    <a16:creationId xmlns:a16="http://schemas.microsoft.com/office/drawing/2014/main" id="{0A8C834B-4054-224F-B933-A252677270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3" y="3041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66" name="Line 46">
                <a:extLst>
                  <a:ext uri="{FF2B5EF4-FFF2-40B4-BE49-F238E27FC236}">
                    <a16:creationId xmlns:a16="http://schemas.microsoft.com/office/drawing/2014/main" id="{7B93DE39-13F5-7142-9364-F2D9EBB6B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8" y="3036"/>
                <a:ext cx="3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67" name="Line 47">
                <a:extLst>
                  <a:ext uri="{FF2B5EF4-FFF2-40B4-BE49-F238E27FC236}">
                    <a16:creationId xmlns:a16="http://schemas.microsoft.com/office/drawing/2014/main" id="{3C820990-1AB4-3149-A8B1-FCD5EEDE8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5" y="2753"/>
                <a:ext cx="0" cy="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968" name="Line 48">
                <a:extLst>
                  <a:ext uri="{FF2B5EF4-FFF2-40B4-BE49-F238E27FC236}">
                    <a16:creationId xmlns:a16="http://schemas.microsoft.com/office/drawing/2014/main" id="{407B3573-2824-4445-B9A0-EA6DAB9CF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1" y="2748"/>
                <a:ext cx="3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5969" name="Rectangle 49">
              <a:extLst>
                <a:ext uri="{FF2B5EF4-FFF2-40B4-BE49-F238E27FC236}">
                  <a16:creationId xmlns:a16="http://schemas.microsoft.com/office/drawing/2014/main" id="{CEF0971D-78F0-B44C-8D2A-9274879F5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" y="2446"/>
              <a:ext cx="481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Units</a:t>
              </a:r>
            </a:p>
          </p:txBody>
        </p:sp>
        <p:sp>
          <p:nvSpPr>
            <p:cNvPr id="465970" name="Rectangle 50">
              <a:extLst>
                <a:ext uri="{FF2B5EF4-FFF2-40B4-BE49-F238E27FC236}">
                  <a16:creationId xmlns:a16="http://schemas.microsoft.com/office/drawing/2014/main" id="{64114A74-3B8A-4442-ACBB-2C8F6EDD8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" y="2684"/>
              <a:ext cx="733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</a:t>
              </a:r>
            </a:p>
          </p:txBody>
        </p:sp>
        <p:sp>
          <p:nvSpPr>
            <p:cNvPr id="465971" name="Rectangle 51">
              <a:extLst>
                <a:ext uri="{FF2B5EF4-FFF2-40B4-BE49-F238E27FC236}">
                  <a16:creationId xmlns:a16="http://schemas.microsoft.com/office/drawing/2014/main" id="{89D2E315-0989-9346-B4C9-3EB44A99A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759"/>
              <a:ext cx="472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Time</a:t>
              </a:r>
            </a:p>
          </p:txBody>
        </p:sp>
        <p:sp>
          <p:nvSpPr>
            <p:cNvPr id="465972" name="Rectangle 52">
              <a:extLst>
                <a:ext uri="{FF2B5EF4-FFF2-40B4-BE49-F238E27FC236}">
                  <a16:creationId xmlns:a16="http://schemas.microsoft.com/office/drawing/2014/main" id="{5D5228E3-21C8-7E40-BE75-C64210BE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3302"/>
              <a:ext cx="716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465973" name="Line 53">
              <a:extLst>
                <a:ext uri="{FF2B5EF4-FFF2-40B4-BE49-F238E27FC236}">
                  <a16:creationId xmlns:a16="http://schemas.microsoft.com/office/drawing/2014/main" id="{6593E17A-138E-5146-B940-BD04448454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0" y="2796"/>
              <a:ext cx="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4" name="Line 54">
              <a:extLst>
                <a:ext uri="{FF2B5EF4-FFF2-40B4-BE49-F238E27FC236}">
                  <a16:creationId xmlns:a16="http://schemas.microsoft.com/office/drawing/2014/main" id="{3671A0CA-290C-D14A-B77F-BF21A9F2C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0" y="3420"/>
              <a:ext cx="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5" name="Line 55">
              <a:extLst>
                <a:ext uri="{FF2B5EF4-FFF2-40B4-BE49-F238E27FC236}">
                  <a16:creationId xmlns:a16="http://schemas.microsoft.com/office/drawing/2014/main" id="{0F35E613-E192-E94E-B474-C5439EF72A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3" y="2469"/>
              <a:ext cx="1343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6" name="Line 56">
              <a:extLst>
                <a:ext uri="{FF2B5EF4-FFF2-40B4-BE49-F238E27FC236}">
                  <a16:creationId xmlns:a16="http://schemas.microsoft.com/office/drawing/2014/main" id="{7DCCB517-5FAB-DD40-BFF7-BB82C9CA5D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2465"/>
              <a:ext cx="0" cy="1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7" name="Line 57">
              <a:extLst>
                <a:ext uri="{FF2B5EF4-FFF2-40B4-BE49-F238E27FC236}">
                  <a16:creationId xmlns:a16="http://schemas.microsoft.com/office/drawing/2014/main" id="{AA4F8186-C861-4B49-921C-57306A5C90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3" y="3756"/>
              <a:ext cx="14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8" name="Line 58">
              <a:extLst>
                <a:ext uri="{FF2B5EF4-FFF2-40B4-BE49-F238E27FC236}">
                  <a16:creationId xmlns:a16="http://schemas.microsoft.com/office/drawing/2014/main" id="{D62B3E40-8BB6-BC40-8EF6-37FBC9111B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3" y="3468"/>
              <a:ext cx="3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79" name="Line 59">
              <a:extLst>
                <a:ext uri="{FF2B5EF4-FFF2-40B4-BE49-F238E27FC236}">
                  <a16:creationId xmlns:a16="http://schemas.microsoft.com/office/drawing/2014/main" id="{7D7A4AFE-0C69-EC4A-9ACB-06E41DA36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0" y="2603"/>
              <a:ext cx="0" cy="8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80" name="Line 60">
              <a:extLst>
                <a:ext uri="{FF2B5EF4-FFF2-40B4-BE49-F238E27FC236}">
                  <a16:creationId xmlns:a16="http://schemas.microsoft.com/office/drawing/2014/main" id="{D1F51740-B254-2647-BD39-4794C774A2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5" y="3180"/>
              <a:ext cx="3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81" name="Line 61">
              <a:extLst>
                <a:ext uri="{FF2B5EF4-FFF2-40B4-BE49-F238E27FC236}">
                  <a16:creationId xmlns:a16="http://schemas.microsoft.com/office/drawing/2014/main" id="{E984B111-3D49-CE49-B4CA-3F120FA5FF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2" y="2897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82" name="Line 62">
              <a:extLst>
                <a:ext uri="{FF2B5EF4-FFF2-40B4-BE49-F238E27FC236}">
                  <a16:creationId xmlns:a16="http://schemas.microsoft.com/office/drawing/2014/main" id="{72A02C57-E067-B841-8E2A-DDA177FEC1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7" y="2892"/>
              <a:ext cx="3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83" name="Line 63">
              <a:extLst>
                <a:ext uri="{FF2B5EF4-FFF2-40B4-BE49-F238E27FC236}">
                  <a16:creationId xmlns:a16="http://schemas.microsoft.com/office/drawing/2014/main" id="{CF6254DC-94B8-8541-BF12-6AA276A6FC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4" y="2609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84" name="Line 64">
              <a:extLst>
                <a:ext uri="{FF2B5EF4-FFF2-40B4-BE49-F238E27FC236}">
                  <a16:creationId xmlns:a16="http://schemas.microsoft.com/office/drawing/2014/main" id="{C45D8B3C-25C6-4543-A7B2-8CB724F29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" y="2604"/>
              <a:ext cx="9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85" name="Rectangle 65">
              <a:extLst>
                <a:ext uri="{FF2B5EF4-FFF2-40B4-BE49-F238E27FC236}">
                  <a16:creationId xmlns:a16="http://schemas.microsoft.com/office/drawing/2014/main" id="{7EADDB00-7D46-3349-8912-0A918DC70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1" y="2446"/>
              <a:ext cx="481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Units</a:t>
              </a:r>
            </a:p>
          </p:txBody>
        </p:sp>
        <p:sp>
          <p:nvSpPr>
            <p:cNvPr id="465986" name="Rectangle 66">
              <a:extLst>
                <a:ext uri="{FF2B5EF4-FFF2-40B4-BE49-F238E27FC236}">
                  <a16:creationId xmlns:a16="http://schemas.microsoft.com/office/drawing/2014/main" id="{6121DD9F-0186-4A41-94EF-E54DDCFDA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1" y="2866"/>
              <a:ext cx="94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Incremental</a:t>
              </a:r>
            </a:p>
            <a:p>
              <a:r>
                <a:rPr lang="en-US" altLang="en-US" sz="1800">
                  <a:latin typeface="Arial" panose="020B0604020202020204" pitchFamily="34" charset="0"/>
                </a:rPr>
                <a:t>expansion</a:t>
              </a:r>
            </a:p>
          </p:txBody>
        </p:sp>
        <p:sp>
          <p:nvSpPr>
            <p:cNvPr id="465987" name="Rectangle 67">
              <a:extLst>
                <a:ext uri="{FF2B5EF4-FFF2-40B4-BE49-F238E27FC236}">
                  <a16:creationId xmlns:a16="http://schemas.microsoft.com/office/drawing/2014/main" id="{5D0C844F-4810-C34D-AE19-51121DB9D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" y="3759"/>
              <a:ext cx="472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Time</a:t>
              </a:r>
            </a:p>
          </p:txBody>
        </p:sp>
        <p:sp>
          <p:nvSpPr>
            <p:cNvPr id="465988" name="Rectangle 68">
              <a:extLst>
                <a:ext uri="{FF2B5EF4-FFF2-40B4-BE49-F238E27FC236}">
                  <a16:creationId xmlns:a16="http://schemas.microsoft.com/office/drawing/2014/main" id="{1F1BAAF7-4203-2B4C-A58A-3A24C69CE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3" y="3255"/>
              <a:ext cx="715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Demand</a:t>
              </a:r>
            </a:p>
          </p:txBody>
        </p:sp>
        <p:sp>
          <p:nvSpPr>
            <p:cNvPr id="465989" name="Line 69">
              <a:extLst>
                <a:ext uri="{FF2B5EF4-FFF2-40B4-BE49-F238E27FC236}">
                  <a16:creationId xmlns:a16="http://schemas.microsoft.com/office/drawing/2014/main" id="{83FFD8B4-2523-E148-9137-A441C97B6D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1" y="2988"/>
              <a:ext cx="3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90" name="Line 70">
              <a:extLst>
                <a:ext uri="{FF2B5EF4-FFF2-40B4-BE49-F238E27FC236}">
                  <a16:creationId xmlns:a16="http://schemas.microsoft.com/office/drawing/2014/main" id="{29ED530A-776C-B540-928B-9E99C7363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1" y="3372"/>
              <a:ext cx="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91" name="Line 71">
              <a:extLst>
                <a:ext uri="{FF2B5EF4-FFF2-40B4-BE49-F238E27FC236}">
                  <a16:creationId xmlns:a16="http://schemas.microsoft.com/office/drawing/2014/main" id="{6FD666A9-3B01-054B-AD75-37CF0A061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2" y="2469"/>
              <a:ext cx="1343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92" name="Line 72">
              <a:extLst>
                <a:ext uri="{FF2B5EF4-FFF2-40B4-BE49-F238E27FC236}">
                  <a16:creationId xmlns:a16="http://schemas.microsoft.com/office/drawing/2014/main" id="{0BF13065-EBEE-C243-B0A9-F58768E305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9" y="973"/>
              <a:ext cx="0" cy="2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93" name="Rectangle 73">
              <a:extLst>
                <a:ext uri="{FF2B5EF4-FFF2-40B4-BE49-F238E27FC236}">
                  <a16:creationId xmlns:a16="http://schemas.microsoft.com/office/drawing/2014/main" id="{E015458D-C1B0-B947-A5FC-5529B806C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" y="658"/>
              <a:ext cx="1674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 lead strategy</a:t>
              </a:r>
            </a:p>
          </p:txBody>
        </p:sp>
        <p:sp>
          <p:nvSpPr>
            <p:cNvPr id="465994" name="Rectangle 74">
              <a:extLst>
                <a:ext uri="{FF2B5EF4-FFF2-40B4-BE49-F238E27FC236}">
                  <a16:creationId xmlns:a16="http://schemas.microsoft.com/office/drawing/2014/main" id="{FA062E91-2704-1544-B7FD-EA4428EE2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668"/>
              <a:ext cx="1586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 lag strategy</a:t>
              </a:r>
            </a:p>
          </p:txBody>
        </p:sp>
        <p:sp>
          <p:nvSpPr>
            <p:cNvPr id="465995" name="Rectangle 75">
              <a:extLst>
                <a:ext uri="{FF2B5EF4-FFF2-40B4-BE49-F238E27FC236}">
                  <a16:creationId xmlns:a16="http://schemas.microsoft.com/office/drawing/2014/main" id="{65A434E6-5A1C-CB4A-BFF1-C905334E0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254"/>
              <a:ext cx="1925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Average capacity strategy</a:t>
              </a:r>
            </a:p>
          </p:txBody>
        </p:sp>
        <p:sp>
          <p:nvSpPr>
            <p:cNvPr id="465996" name="Rectangle 76">
              <a:extLst>
                <a:ext uri="{FF2B5EF4-FFF2-40B4-BE49-F238E27FC236}">
                  <a16:creationId xmlns:a16="http://schemas.microsoft.com/office/drawing/2014/main" id="{76DD6DBC-51C1-6C47-83F7-90DE1FD8C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9" y="2254"/>
              <a:ext cx="2596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Incremental vs. one-step expansion</a:t>
              </a:r>
            </a:p>
          </p:txBody>
        </p:sp>
        <p:sp>
          <p:nvSpPr>
            <p:cNvPr id="465997" name="Rectangle 77">
              <a:extLst>
                <a:ext uri="{FF2B5EF4-FFF2-40B4-BE49-F238E27FC236}">
                  <a16:creationId xmlns:a16="http://schemas.microsoft.com/office/drawing/2014/main" id="{32BE91ED-410B-474A-A1D0-E6010F1BF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6" y="2843"/>
              <a:ext cx="837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One-step </a:t>
              </a:r>
            </a:p>
            <a:p>
              <a:r>
                <a:rPr lang="en-US" altLang="en-US" sz="1800">
                  <a:latin typeface="Arial" panose="020B0604020202020204" pitchFamily="34" charset="0"/>
                </a:rPr>
                <a:t>expansion</a:t>
              </a:r>
            </a:p>
          </p:txBody>
        </p:sp>
        <p:sp>
          <p:nvSpPr>
            <p:cNvPr id="465998" name="Line 78">
              <a:extLst>
                <a:ext uri="{FF2B5EF4-FFF2-40B4-BE49-F238E27FC236}">
                  <a16:creationId xmlns:a16="http://schemas.microsoft.com/office/drawing/2014/main" id="{1903F8D8-6668-6042-A5E0-6905F7B87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3" y="2988"/>
              <a:ext cx="5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2" name="Rectangle 4">
            <a:extLst>
              <a:ext uri="{FF2B5EF4-FFF2-40B4-BE49-F238E27FC236}">
                <a16:creationId xmlns:a16="http://schemas.microsoft.com/office/drawing/2014/main" id="{AB419919-2B76-7043-A5F2-D484231D6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3800"/>
              <a:t>Best Operating Levels With Economies &amp; Diseconomies Of Scale</a:t>
            </a:r>
          </a:p>
        </p:txBody>
      </p:sp>
      <p:grpSp>
        <p:nvGrpSpPr>
          <p:cNvPr id="467973" name="Group 5">
            <a:extLst>
              <a:ext uri="{FF2B5EF4-FFF2-40B4-BE49-F238E27FC236}">
                <a16:creationId xmlns:a16="http://schemas.microsoft.com/office/drawing/2014/main" id="{84D21C03-0ED9-1241-B326-B4E8E9242E7B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2584450"/>
            <a:ext cx="7226300" cy="1831975"/>
            <a:chOff x="744" y="1782"/>
            <a:chExt cx="4202" cy="1154"/>
          </a:xfrm>
        </p:grpSpPr>
        <p:sp>
          <p:nvSpPr>
            <p:cNvPr id="467974" name="Arc 6">
              <a:extLst>
                <a:ext uri="{FF2B5EF4-FFF2-40B4-BE49-F238E27FC236}">
                  <a16:creationId xmlns:a16="http://schemas.microsoft.com/office/drawing/2014/main" id="{2D6E9706-533E-D346-94C0-205CAE8B7DF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850" y="1782"/>
              <a:ext cx="2096" cy="1154"/>
            </a:xfrm>
            <a:custGeom>
              <a:avLst/>
              <a:gdLst>
                <a:gd name="G0" fmla="+- 21599 0 0"/>
                <a:gd name="G1" fmla="+- 21599 0 0"/>
                <a:gd name="G2" fmla="+- 21600 0 0"/>
                <a:gd name="T0" fmla="*/ 0 w 21599"/>
                <a:gd name="T1" fmla="*/ 21562 h 21599"/>
                <a:gd name="T2" fmla="*/ 21589 w 21599"/>
                <a:gd name="T3" fmla="*/ 0 h 21599"/>
                <a:gd name="T4" fmla="*/ 21599 w 21599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21599" fill="none" extrusionOk="0">
                  <a:moveTo>
                    <a:pt x="-1" y="21561"/>
                  </a:moveTo>
                  <a:cubicBezTo>
                    <a:pt x="19" y="9651"/>
                    <a:pt x="9678" y="4"/>
                    <a:pt x="21588" y="-1"/>
                  </a:cubicBezTo>
                </a:path>
                <a:path w="21599" h="21599" stroke="0" extrusionOk="0">
                  <a:moveTo>
                    <a:pt x="-1" y="21561"/>
                  </a:moveTo>
                  <a:cubicBezTo>
                    <a:pt x="19" y="9651"/>
                    <a:pt x="9678" y="4"/>
                    <a:pt x="21588" y="-1"/>
                  </a:cubicBezTo>
                  <a:lnTo>
                    <a:pt x="21599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975" name="Arc 7">
              <a:extLst>
                <a:ext uri="{FF2B5EF4-FFF2-40B4-BE49-F238E27FC236}">
                  <a16:creationId xmlns:a16="http://schemas.microsoft.com/office/drawing/2014/main" id="{3AC26412-F36E-3E4A-9F15-98AF51120B3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44" y="1782"/>
              <a:ext cx="2096" cy="1154"/>
            </a:xfrm>
            <a:custGeom>
              <a:avLst/>
              <a:gdLst>
                <a:gd name="G0" fmla="+- 0 0 0"/>
                <a:gd name="G1" fmla="+- 21599 0 0"/>
                <a:gd name="G2" fmla="+- 21600 0 0"/>
                <a:gd name="T0" fmla="*/ 20 w 21600"/>
                <a:gd name="T1" fmla="*/ 0 h 21599"/>
                <a:gd name="T2" fmla="*/ 21600 w 21600"/>
                <a:gd name="T3" fmla="*/ 21599 h 21599"/>
                <a:gd name="T4" fmla="*/ 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20" y="-1"/>
                  </a:moveTo>
                  <a:cubicBezTo>
                    <a:pt x="11941" y="10"/>
                    <a:pt x="21600" y="9677"/>
                    <a:pt x="21600" y="21599"/>
                  </a:cubicBezTo>
                </a:path>
                <a:path w="21600" h="21599" stroke="0" extrusionOk="0">
                  <a:moveTo>
                    <a:pt x="20" y="-1"/>
                  </a:moveTo>
                  <a:cubicBezTo>
                    <a:pt x="11941" y="10"/>
                    <a:pt x="21600" y="9677"/>
                    <a:pt x="21600" y="21599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7976" name="Group 8">
            <a:extLst>
              <a:ext uri="{FF2B5EF4-FFF2-40B4-BE49-F238E27FC236}">
                <a16:creationId xmlns:a16="http://schemas.microsoft.com/office/drawing/2014/main" id="{E4C65ACC-3B82-AD4E-9487-FF94FFFD16EF}"/>
              </a:ext>
            </a:extLst>
          </p:cNvPr>
          <p:cNvGrpSpPr>
            <a:grpSpLocks/>
          </p:cNvGrpSpPr>
          <p:nvPr/>
        </p:nvGrpSpPr>
        <p:grpSpPr bwMode="auto">
          <a:xfrm>
            <a:off x="1774825" y="2362200"/>
            <a:ext cx="731838" cy="1273175"/>
            <a:chOff x="966" y="1642"/>
            <a:chExt cx="426" cy="802"/>
          </a:xfrm>
        </p:grpSpPr>
        <p:grpSp>
          <p:nvGrpSpPr>
            <p:cNvPr id="467977" name="Group 9">
              <a:extLst>
                <a:ext uri="{FF2B5EF4-FFF2-40B4-BE49-F238E27FC236}">
                  <a16:creationId xmlns:a16="http://schemas.microsoft.com/office/drawing/2014/main" id="{31E2EF12-FACD-B041-B304-8CE7F1F85F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6" y="1848"/>
              <a:ext cx="422" cy="596"/>
              <a:chOff x="966" y="1848"/>
              <a:chExt cx="422" cy="596"/>
            </a:xfrm>
          </p:grpSpPr>
          <p:sp>
            <p:nvSpPr>
              <p:cNvPr id="467978" name="Arc 10">
                <a:extLst>
                  <a:ext uri="{FF2B5EF4-FFF2-40B4-BE49-F238E27FC236}">
                    <a16:creationId xmlns:a16="http://schemas.microsoft.com/office/drawing/2014/main" id="{8604D768-A6CF-8E4C-A9DD-B29186812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6" y="1848"/>
                <a:ext cx="212" cy="596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7979" name="Arc 11">
                <a:extLst>
                  <a:ext uri="{FF2B5EF4-FFF2-40B4-BE49-F238E27FC236}">
                    <a16:creationId xmlns:a16="http://schemas.microsoft.com/office/drawing/2014/main" id="{C591D9F2-55D4-3841-AA80-195A5A6724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6" y="1848"/>
                <a:ext cx="212" cy="596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600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600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7980" name="Rectangle 12">
              <a:extLst>
                <a:ext uri="{FF2B5EF4-FFF2-40B4-BE49-F238E27FC236}">
                  <a16:creationId xmlns:a16="http://schemas.microsoft.com/office/drawing/2014/main" id="{AE00640B-66BF-5847-9304-000FE3B61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1642"/>
              <a:ext cx="408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250 </a:t>
              </a:r>
            </a:p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room</a:t>
              </a:r>
            </a:p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hotel</a:t>
              </a:r>
            </a:p>
          </p:txBody>
        </p:sp>
      </p:grpSp>
      <p:sp>
        <p:nvSpPr>
          <p:cNvPr id="467981" name="Line 13">
            <a:extLst>
              <a:ext uri="{FF2B5EF4-FFF2-40B4-BE49-F238E27FC236}">
                <a16:creationId xmlns:a16="http://schemas.microsoft.com/office/drawing/2014/main" id="{7165F5C8-3E50-2147-B533-A7DA874CC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0963" y="2278063"/>
            <a:ext cx="0" cy="3414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82" name="Line 14">
            <a:extLst>
              <a:ext uri="{FF2B5EF4-FFF2-40B4-BE49-F238E27FC236}">
                <a16:creationId xmlns:a16="http://schemas.microsoft.com/office/drawing/2014/main" id="{FBDC6ECD-790F-8848-9057-B3ECBA6E46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9538" y="5680075"/>
            <a:ext cx="7662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83" name="Rectangle 15">
            <a:extLst>
              <a:ext uri="{FF2B5EF4-FFF2-40B4-BE49-F238E27FC236}">
                <a16:creationId xmlns:a16="http://schemas.microsoft.com/office/drawing/2014/main" id="{45722AF5-EB47-0E49-9E9F-37666D99F11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244475" y="3686175"/>
            <a:ext cx="23891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Average cost per unit</a:t>
            </a:r>
          </a:p>
        </p:txBody>
      </p:sp>
      <p:sp>
        <p:nvSpPr>
          <p:cNvPr id="467984" name="Rectangle 16">
            <a:extLst>
              <a:ext uri="{FF2B5EF4-FFF2-40B4-BE49-F238E27FC236}">
                <a16:creationId xmlns:a16="http://schemas.microsoft.com/office/drawing/2014/main" id="{E0272CAB-C043-0C4C-BA96-ACB0A19C1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5668963"/>
            <a:ext cx="219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85" name="Rectangle 17">
            <a:extLst>
              <a:ext uri="{FF2B5EF4-FFF2-40B4-BE49-F238E27FC236}">
                <a16:creationId xmlns:a16="http://schemas.microsoft.com/office/drawing/2014/main" id="{DC9F062A-783B-994A-8136-28ADB4D13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3971925"/>
            <a:ext cx="1196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latin typeface="Arial" panose="020B0604020202020204" pitchFamily="34" charset="0"/>
              </a:rPr>
              <a:t>Best 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operating 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level</a:t>
            </a:r>
          </a:p>
        </p:txBody>
      </p:sp>
      <p:grpSp>
        <p:nvGrpSpPr>
          <p:cNvPr id="467986" name="Group 18">
            <a:extLst>
              <a:ext uri="{FF2B5EF4-FFF2-40B4-BE49-F238E27FC236}">
                <a16:creationId xmlns:a16="http://schemas.microsoft.com/office/drawing/2014/main" id="{263E1A9E-0FD6-3148-A7A2-1E873CE1E0A9}"/>
              </a:ext>
            </a:extLst>
          </p:cNvPr>
          <p:cNvGrpSpPr>
            <a:grpSpLocks/>
          </p:cNvGrpSpPr>
          <p:nvPr/>
        </p:nvGrpSpPr>
        <p:grpSpPr bwMode="auto">
          <a:xfrm>
            <a:off x="4416425" y="3114675"/>
            <a:ext cx="731838" cy="1273175"/>
            <a:chOff x="2502" y="2116"/>
            <a:chExt cx="426" cy="802"/>
          </a:xfrm>
        </p:grpSpPr>
        <p:grpSp>
          <p:nvGrpSpPr>
            <p:cNvPr id="467987" name="Group 19">
              <a:extLst>
                <a:ext uri="{FF2B5EF4-FFF2-40B4-BE49-F238E27FC236}">
                  <a16:creationId xmlns:a16="http://schemas.microsoft.com/office/drawing/2014/main" id="{7F9F0919-1B66-1149-8DE9-523CE7C855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2" y="2322"/>
              <a:ext cx="422" cy="596"/>
              <a:chOff x="2502" y="2322"/>
              <a:chExt cx="422" cy="596"/>
            </a:xfrm>
          </p:grpSpPr>
          <p:sp>
            <p:nvSpPr>
              <p:cNvPr id="467988" name="Arc 20">
                <a:extLst>
                  <a:ext uri="{FF2B5EF4-FFF2-40B4-BE49-F238E27FC236}">
                    <a16:creationId xmlns:a16="http://schemas.microsoft.com/office/drawing/2014/main" id="{C2765341-D006-994A-8131-CD68AD574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2" y="2322"/>
                <a:ext cx="212" cy="596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7989" name="Arc 21">
                <a:extLst>
                  <a:ext uri="{FF2B5EF4-FFF2-40B4-BE49-F238E27FC236}">
                    <a16:creationId xmlns:a16="http://schemas.microsoft.com/office/drawing/2014/main" id="{FC9EE670-2AD6-D949-BD8B-2E24D028D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2" y="2322"/>
                <a:ext cx="212" cy="596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600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600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7990" name="Rectangle 22">
              <a:extLst>
                <a:ext uri="{FF2B5EF4-FFF2-40B4-BE49-F238E27FC236}">
                  <a16:creationId xmlns:a16="http://schemas.microsoft.com/office/drawing/2014/main" id="{ABD6AAE5-8D38-CC43-BC13-F019D2117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116"/>
              <a:ext cx="408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500 </a:t>
              </a:r>
            </a:p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room</a:t>
              </a:r>
            </a:p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hotel</a:t>
              </a:r>
            </a:p>
          </p:txBody>
        </p:sp>
      </p:grpSp>
      <p:grpSp>
        <p:nvGrpSpPr>
          <p:cNvPr id="467991" name="Group 23">
            <a:extLst>
              <a:ext uri="{FF2B5EF4-FFF2-40B4-BE49-F238E27FC236}">
                <a16:creationId xmlns:a16="http://schemas.microsoft.com/office/drawing/2014/main" id="{00FE6FA0-CD29-B24C-BB96-08685393DA63}"/>
              </a:ext>
            </a:extLst>
          </p:cNvPr>
          <p:cNvGrpSpPr>
            <a:grpSpLocks/>
          </p:cNvGrpSpPr>
          <p:nvPr/>
        </p:nvGrpSpPr>
        <p:grpSpPr bwMode="auto">
          <a:xfrm>
            <a:off x="7242175" y="2524125"/>
            <a:ext cx="757238" cy="1273175"/>
            <a:chOff x="4146" y="1744"/>
            <a:chExt cx="440" cy="802"/>
          </a:xfrm>
        </p:grpSpPr>
        <p:grpSp>
          <p:nvGrpSpPr>
            <p:cNvPr id="467992" name="Group 24">
              <a:extLst>
                <a:ext uri="{FF2B5EF4-FFF2-40B4-BE49-F238E27FC236}">
                  <a16:creationId xmlns:a16="http://schemas.microsoft.com/office/drawing/2014/main" id="{B3B1660C-B06E-EF4E-82C7-F9517802BC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6" y="1950"/>
              <a:ext cx="422" cy="596"/>
              <a:chOff x="4146" y="1950"/>
              <a:chExt cx="422" cy="596"/>
            </a:xfrm>
          </p:grpSpPr>
          <p:sp>
            <p:nvSpPr>
              <p:cNvPr id="467993" name="Arc 25">
                <a:extLst>
                  <a:ext uri="{FF2B5EF4-FFF2-40B4-BE49-F238E27FC236}">
                    <a16:creationId xmlns:a16="http://schemas.microsoft.com/office/drawing/2014/main" id="{22593239-13A1-F146-8CE4-D31015B0C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6" y="1950"/>
                <a:ext cx="212" cy="596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7994" name="Arc 26">
                <a:extLst>
                  <a:ext uri="{FF2B5EF4-FFF2-40B4-BE49-F238E27FC236}">
                    <a16:creationId xmlns:a16="http://schemas.microsoft.com/office/drawing/2014/main" id="{75AA77C6-7986-C24B-9CBD-3031FBA186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6" y="1950"/>
                <a:ext cx="212" cy="596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600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600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7995" name="Rectangle 27">
              <a:extLst>
                <a:ext uri="{FF2B5EF4-FFF2-40B4-BE49-F238E27FC236}">
                  <a16:creationId xmlns:a16="http://schemas.microsoft.com/office/drawing/2014/main" id="{973CD636-9CEE-9941-BE29-67D197AAE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9" y="1744"/>
              <a:ext cx="437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1000 </a:t>
              </a:r>
            </a:p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room</a:t>
              </a:r>
            </a:p>
            <a:p>
              <a:pPr algn="ctr"/>
              <a:r>
                <a:rPr lang="en-US" altLang="en-US" sz="1800">
                  <a:latin typeface="Arial" panose="020B0604020202020204" pitchFamily="34" charset="0"/>
                </a:rPr>
                <a:t>hotel</a:t>
              </a:r>
            </a:p>
          </p:txBody>
        </p:sp>
      </p:grpSp>
      <p:sp>
        <p:nvSpPr>
          <p:cNvPr id="467996" name="Rectangle 28">
            <a:extLst>
              <a:ext uri="{FF2B5EF4-FFF2-40B4-BE49-F238E27FC236}">
                <a16:creationId xmlns:a16="http://schemas.microsoft.com/office/drawing/2014/main" id="{A2161576-77B3-4940-BA38-B3756CBC8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088" y="3971925"/>
            <a:ext cx="1196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latin typeface="Arial" panose="020B0604020202020204" pitchFamily="34" charset="0"/>
              </a:rPr>
              <a:t>Best 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operating 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level</a:t>
            </a:r>
          </a:p>
        </p:txBody>
      </p:sp>
      <p:sp>
        <p:nvSpPr>
          <p:cNvPr id="467997" name="Rectangle 29">
            <a:extLst>
              <a:ext uri="{FF2B5EF4-FFF2-40B4-BE49-F238E27FC236}">
                <a16:creationId xmlns:a16="http://schemas.microsoft.com/office/drawing/2014/main" id="{321C4D3F-6464-984B-89F0-BC6A990A1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4343400"/>
            <a:ext cx="1196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latin typeface="Arial" panose="020B0604020202020204" pitchFamily="34" charset="0"/>
              </a:rPr>
              <a:t>Best 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operating 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level</a:t>
            </a:r>
          </a:p>
        </p:txBody>
      </p:sp>
      <p:sp>
        <p:nvSpPr>
          <p:cNvPr id="467998" name="Rectangle 30">
            <a:extLst>
              <a:ext uri="{FF2B5EF4-FFF2-40B4-BE49-F238E27FC236}">
                <a16:creationId xmlns:a16="http://schemas.microsoft.com/office/drawing/2014/main" id="{6EBB69D7-1722-0843-B805-5B2744CC3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5219700"/>
            <a:ext cx="2162175" cy="3635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  <a:latin typeface="Arial" panose="020B0604020202020204" pitchFamily="34" charset="0"/>
              </a:rPr>
              <a:t>Economies of scale</a:t>
            </a:r>
          </a:p>
        </p:txBody>
      </p:sp>
      <p:sp>
        <p:nvSpPr>
          <p:cNvPr id="467999" name="Rectangle 31">
            <a:extLst>
              <a:ext uri="{FF2B5EF4-FFF2-40B4-BE49-F238E27FC236}">
                <a16:creationId xmlns:a16="http://schemas.microsoft.com/office/drawing/2014/main" id="{F00D97D5-DEE5-B244-9E45-5F74AA0C2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5219700"/>
            <a:ext cx="2466975" cy="3635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  <a:latin typeface="Arial" panose="020B0604020202020204" pitchFamily="34" charset="0"/>
              </a:rPr>
              <a:t>Diseconomies of scale</a:t>
            </a:r>
          </a:p>
        </p:txBody>
      </p:sp>
      <p:sp>
        <p:nvSpPr>
          <p:cNvPr id="468000" name="Line 32">
            <a:extLst>
              <a:ext uri="{FF2B5EF4-FFF2-40B4-BE49-F238E27FC236}">
                <a16:creationId xmlns:a16="http://schemas.microsoft.com/office/drawing/2014/main" id="{6EA6CAEC-607F-5243-907D-463EFD435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8063" y="4468813"/>
            <a:ext cx="0" cy="12049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8001" name="Line 33">
            <a:extLst>
              <a:ext uri="{FF2B5EF4-FFF2-40B4-BE49-F238E27FC236}">
                <a16:creationId xmlns:a16="http://schemas.microsoft.com/office/drawing/2014/main" id="{2295862A-286A-D542-A4A4-B9455C016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4550" y="3649663"/>
            <a:ext cx="0" cy="20431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8002" name="Line 34">
            <a:extLst>
              <a:ext uri="{FF2B5EF4-FFF2-40B4-BE49-F238E27FC236}">
                <a16:creationId xmlns:a16="http://schemas.microsoft.com/office/drawing/2014/main" id="{47489794-A464-0C45-AB4A-13490FAD73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56513" y="3840163"/>
            <a:ext cx="0" cy="18526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20" name="Rectangle 4">
            <a:extLst>
              <a:ext uri="{FF2B5EF4-FFF2-40B4-BE49-F238E27FC236}">
                <a16:creationId xmlns:a16="http://schemas.microsoft.com/office/drawing/2014/main" id="{6E447457-A850-5347-B67D-519BF4841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000" y="609600"/>
            <a:ext cx="858520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Aggregate Production Planning (APP)</a:t>
            </a:r>
            <a:endParaRPr lang="en-US" altLang="en-US"/>
          </a:p>
        </p:txBody>
      </p:sp>
      <p:sp>
        <p:nvSpPr>
          <p:cNvPr id="470021" name="Rectangle 5">
            <a:extLst>
              <a:ext uri="{FF2B5EF4-FFF2-40B4-BE49-F238E27FC236}">
                <a16:creationId xmlns:a16="http://schemas.microsoft.com/office/drawing/2014/main" id="{2EC28F3E-6826-1C4E-BD5A-3EBAFE64C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263" y="2057400"/>
            <a:ext cx="8212137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Matches market demand to company resources</a:t>
            </a:r>
          </a:p>
          <a:p>
            <a:pPr marL="342900" indent="-342900" defTabSz="914400"/>
            <a:r>
              <a:rPr lang="en-US" altLang="en-US" sz="2800"/>
              <a:t>Plans production 6 months to 12 months in advance</a:t>
            </a:r>
          </a:p>
          <a:p>
            <a:pPr marL="342900" indent="-342900" defTabSz="914400"/>
            <a:r>
              <a:rPr lang="en-US" altLang="en-US" sz="2800"/>
              <a:t>Expresses demand, resources, and capacity in general terms</a:t>
            </a:r>
          </a:p>
          <a:p>
            <a:pPr marL="342900" indent="-342900" defTabSz="914400"/>
            <a:r>
              <a:rPr lang="en-US" altLang="en-US" sz="2800"/>
              <a:t>Develops a strategy for economically meeting demand</a:t>
            </a:r>
          </a:p>
          <a:p>
            <a:pPr marL="342900" indent="-342900" defTabSz="914400"/>
            <a:r>
              <a:rPr lang="en-US" altLang="en-US" sz="2800"/>
              <a:t>Establishes a companywide game plan for allocating resources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089" name="Group 25">
            <a:extLst>
              <a:ext uri="{FF2B5EF4-FFF2-40B4-BE49-F238E27FC236}">
                <a16:creationId xmlns:a16="http://schemas.microsoft.com/office/drawing/2014/main" id="{F78AF60B-87BA-1A4D-A1FA-1A40D8070DB9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72090" name="Line 26">
              <a:extLst>
                <a:ext uri="{FF2B5EF4-FFF2-40B4-BE49-F238E27FC236}">
                  <a16:creationId xmlns:a16="http://schemas.microsoft.com/office/drawing/2014/main" id="{686FEB7E-3B54-C141-820A-94479A07B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1" name="Line 27">
              <a:extLst>
                <a:ext uri="{FF2B5EF4-FFF2-40B4-BE49-F238E27FC236}">
                  <a16:creationId xmlns:a16="http://schemas.microsoft.com/office/drawing/2014/main" id="{93061FC9-BECF-734B-ACB4-76AB2F7E3B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2" name="Line 28">
              <a:extLst>
                <a:ext uri="{FF2B5EF4-FFF2-40B4-BE49-F238E27FC236}">
                  <a16:creationId xmlns:a16="http://schemas.microsoft.com/office/drawing/2014/main" id="{29E8D721-E467-E448-AB60-53948CD089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3" name="Line 29">
              <a:extLst>
                <a:ext uri="{FF2B5EF4-FFF2-40B4-BE49-F238E27FC236}">
                  <a16:creationId xmlns:a16="http://schemas.microsoft.com/office/drawing/2014/main" id="{49085EEC-87E4-D346-A887-40D8EB7BD1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4" name="Line 30">
              <a:extLst>
                <a:ext uri="{FF2B5EF4-FFF2-40B4-BE49-F238E27FC236}">
                  <a16:creationId xmlns:a16="http://schemas.microsoft.com/office/drawing/2014/main" id="{367E0291-71D2-3E4B-9B97-3AAA15DB6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E28ACA34-A22C-4D4A-B924-BD8B37771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Inputs and Outputs to Aggregate Production Planning</a:t>
            </a:r>
            <a:endParaRPr lang="en-US" altLang="en-US"/>
          </a:p>
        </p:txBody>
      </p:sp>
      <p:grpSp>
        <p:nvGrpSpPr>
          <p:cNvPr id="472095" name="Group 31">
            <a:extLst>
              <a:ext uri="{FF2B5EF4-FFF2-40B4-BE49-F238E27FC236}">
                <a16:creationId xmlns:a16="http://schemas.microsoft.com/office/drawing/2014/main" id="{72878EA0-41E8-594F-B3D9-51E3A78E4A0F}"/>
              </a:ext>
            </a:extLst>
          </p:cNvPr>
          <p:cNvGrpSpPr>
            <a:grpSpLocks/>
          </p:cNvGrpSpPr>
          <p:nvPr/>
        </p:nvGrpSpPr>
        <p:grpSpPr bwMode="auto">
          <a:xfrm>
            <a:off x="998538" y="1841500"/>
            <a:ext cx="7840662" cy="4124325"/>
            <a:chOff x="640" y="1160"/>
            <a:chExt cx="5296" cy="2794"/>
          </a:xfrm>
        </p:grpSpPr>
        <p:sp>
          <p:nvSpPr>
            <p:cNvPr id="472069" name="Rectangle 5">
              <a:extLst>
                <a:ext uri="{FF2B5EF4-FFF2-40B4-BE49-F238E27FC236}">
                  <a16:creationId xmlns:a16="http://schemas.microsoft.com/office/drawing/2014/main" id="{1A01371E-814A-CF4B-8938-A5A97E50E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0" name="Rectangle 6">
              <a:extLst>
                <a:ext uri="{FF2B5EF4-FFF2-40B4-BE49-F238E27FC236}">
                  <a16:creationId xmlns:a16="http://schemas.microsoft.com/office/drawing/2014/main" id="{690D1E31-FC63-4845-A1B2-4FF9FE41E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031"/>
              <a:ext cx="1207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2071" name="Rectangle 7">
              <a:extLst>
                <a:ext uri="{FF2B5EF4-FFF2-40B4-BE49-F238E27FC236}">
                  <a16:creationId xmlns:a16="http://schemas.microsoft.com/office/drawing/2014/main" id="{022E1800-B238-BF45-890C-7DA071DCE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160"/>
              <a:ext cx="85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Policies</a:t>
              </a:r>
            </a:p>
          </p:txBody>
        </p:sp>
        <p:sp>
          <p:nvSpPr>
            <p:cNvPr id="472072" name="Rectangle 8">
              <a:extLst>
                <a:ext uri="{FF2B5EF4-FFF2-40B4-BE49-F238E27FC236}">
                  <a16:creationId xmlns:a16="http://schemas.microsoft.com/office/drawing/2014/main" id="{6A317203-345B-3847-9B4D-11E73CA24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" y="1904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73" name="Rectangle 9">
              <a:extLst>
                <a:ext uri="{FF2B5EF4-FFF2-40B4-BE49-F238E27FC236}">
                  <a16:creationId xmlns:a16="http://schemas.microsoft.com/office/drawing/2014/main" id="{34DFE929-F99B-1340-AD3C-972CA1DF5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1160"/>
              <a:ext cx="92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Objectives</a:t>
              </a:r>
            </a:p>
          </p:txBody>
        </p:sp>
        <p:sp>
          <p:nvSpPr>
            <p:cNvPr id="472074" name="Rectangle 10">
              <a:extLst>
                <a:ext uri="{FF2B5EF4-FFF2-40B4-BE49-F238E27FC236}">
                  <a16:creationId xmlns:a16="http://schemas.microsoft.com/office/drawing/2014/main" id="{DAAD3A8D-8315-0B40-BE47-C00DDABC7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3068"/>
              <a:ext cx="1322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lost</a:t>
              </a:r>
            </a:p>
          </p:txBody>
        </p:sp>
        <p:sp>
          <p:nvSpPr>
            <p:cNvPr id="472075" name="Line 11">
              <a:extLst>
                <a:ext uri="{FF2B5EF4-FFF2-40B4-BE49-F238E27FC236}">
                  <a16:creationId xmlns:a16="http://schemas.microsoft.com/office/drawing/2014/main" id="{88A276E7-6904-E548-9C9D-AB9D5754D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6" name="Line 12">
              <a:extLst>
                <a:ext uri="{FF2B5EF4-FFF2-40B4-BE49-F238E27FC236}">
                  <a16:creationId xmlns:a16="http://schemas.microsoft.com/office/drawing/2014/main" id="{F51BD566-4EA1-7245-82E5-241376226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7" name="Line 13">
              <a:extLst>
                <a:ext uri="{FF2B5EF4-FFF2-40B4-BE49-F238E27FC236}">
                  <a16:creationId xmlns:a16="http://schemas.microsoft.com/office/drawing/2014/main" id="{D64B779A-15D7-104A-A8F5-09C1582CB0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8" name="Line 14">
              <a:extLst>
                <a:ext uri="{FF2B5EF4-FFF2-40B4-BE49-F238E27FC236}">
                  <a16:creationId xmlns:a16="http://schemas.microsoft.com/office/drawing/2014/main" id="{9165732E-395E-9E43-B79B-096473579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9" name="Line 15">
              <a:extLst>
                <a:ext uri="{FF2B5EF4-FFF2-40B4-BE49-F238E27FC236}">
                  <a16:creationId xmlns:a16="http://schemas.microsoft.com/office/drawing/2014/main" id="{0BDC2568-EBC9-BF48-9F6A-ADC63DBB1C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0" name="Line 16">
              <a:extLst>
                <a:ext uri="{FF2B5EF4-FFF2-40B4-BE49-F238E27FC236}">
                  <a16:creationId xmlns:a16="http://schemas.microsoft.com/office/drawing/2014/main" id="{B49FDC3B-D067-E648-8658-B476D8F425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1" name="Line 17">
              <a:extLst>
                <a:ext uri="{FF2B5EF4-FFF2-40B4-BE49-F238E27FC236}">
                  <a16:creationId xmlns:a16="http://schemas.microsoft.com/office/drawing/2014/main" id="{BBAEBF3F-89CE-6E47-846D-5D322A0E7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2" name="Rectangle 18">
              <a:extLst>
                <a:ext uri="{FF2B5EF4-FFF2-40B4-BE49-F238E27FC236}">
                  <a16:creationId xmlns:a16="http://schemas.microsoft.com/office/drawing/2014/main" id="{61F35E0F-1435-5749-88A1-FAF894958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160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83" name="Rectangle 19">
              <a:extLst>
                <a:ext uri="{FF2B5EF4-FFF2-40B4-BE49-F238E27FC236}">
                  <a16:creationId xmlns:a16="http://schemas.microsoft.com/office/drawing/2014/main" id="{1AB9813A-7F54-CB45-987D-9DD0E4E9E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" y="2936"/>
              <a:ext cx="90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Workforce</a:t>
              </a:r>
            </a:p>
          </p:txBody>
        </p:sp>
        <p:sp>
          <p:nvSpPr>
            <p:cNvPr id="472084" name="Rectangle 20">
              <a:extLst>
                <a:ext uri="{FF2B5EF4-FFF2-40B4-BE49-F238E27FC236}">
                  <a16:creationId xmlns:a16="http://schemas.microsoft.com/office/drawing/2014/main" id="{AA256B3D-76B5-ED4C-98A7-5324B4B96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" y="3247"/>
              <a:ext cx="1121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(in units or $)</a:t>
              </a:r>
            </a:p>
          </p:txBody>
        </p:sp>
        <p:sp>
          <p:nvSpPr>
            <p:cNvPr id="472085" name="Rectangle 21">
              <a:extLst>
                <a:ext uri="{FF2B5EF4-FFF2-40B4-BE49-F238E27FC236}">
                  <a16:creationId xmlns:a16="http://schemas.microsoft.com/office/drawing/2014/main" id="{695120C1-0B5C-A140-858A-A96D00AE8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284"/>
              <a:ext cx="82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Levels</a:t>
              </a:r>
            </a:p>
          </p:txBody>
        </p:sp>
        <p:sp>
          <p:nvSpPr>
            <p:cNvPr id="472086" name="Rectangle 22">
              <a:extLst>
                <a:ext uri="{FF2B5EF4-FFF2-40B4-BE49-F238E27FC236}">
                  <a16:creationId xmlns:a16="http://schemas.microsoft.com/office/drawing/2014/main" id="{167B74FE-A0EA-2C43-B919-D10AB2E38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1892"/>
              <a:ext cx="87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Forecasts</a:t>
              </a:r>
            </a:p>
          </p:txBody>
        </p:sp>
        <p:sp>
          <p:nvSpPr>
            <p:cNvPr id="472087" name="Line 23">
              <a:extLst>
                <a:ext uri="{FF2B5EF4-FFF2-40B4-BE49-F238E27FC236}">
                  <a16:creationId xmlns:a16="http://schemas.microsoft.com/office/drawing/2014/main" id="{73B74346-AF3F-B841-ACC9-EBC3144D15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8" name="Line 24">
              <a:extLst>
                <a:ext uri="{FF2B5EF4-FFF2-40B4-BE49-F238E27FC236}">
                  <a16:creationId xmlns:a16="http://schemas.microsoft.com/office/drawing/2014/main" id="{14EBA189-163A-3842-9203-624167A7BC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6" name="Rectangle 4">
            <a:extLst>
              <a:ext uri="{FF2B5EF4-FFF2-40B4-BE49-F238E27FC236}">
                <a16:creationId xmlns:a16="http://schemas.microsoft.com/office/drawing/2014/main" id="{A38D3C2D-F127-6A49-BCB4-939812823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Strategies for Meeting Demand</a:t>
            </a:r>
          </a:p>
        </p:txBody>
      </p:sp>
      <p:sp>
        <p:nvSpPr>
          <p:cNvPr id="474117" name="Rectangle 5">
            <a:extLst>
              <a:ext uri="{FF2B5EF4-FFF2-40B4-BE49-F238E27FC236}">
                <a16:creationId xmlns:a16="http://schemas.microsoft.com/office/drawing/2014/main" id="{174481E3-7DFC-C846-9B90-0B7CFF080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7550" y="2057400"/>
            <a:ext cx="8350250" cy="38862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400"/>
              <a:t>1.  Use inventory to absorb fluctuations in demand (level production)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2.  Hire and fire workers to match demand (chase demand)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3.  Maintain resources for high demand levels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4.  Increase or decrease working hours (over &amp; undertime)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5.  Subcontract work to other firms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6.  Use part-time workers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7.  Provide the service or product at a later time period (backordering)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4" name="Rectangle 4">
            <a:extLst>
              <a:ext uri="{FF2B5EF4-FFF2-40B4-BE49-F238E27FC236}">
                <a16:creationId xmlns:a16="http://schemas.microsoft.com/office/drawing/2014/main" id="{A2D17CB3-FD9A-2D4D-8B8E-ADEEC1E86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Strategy Details</a:t>
            </a:r>
          </a:p>
        </p:txBody>
      </p:sp>
      <p:sp>
        <p:nvSpPr>
          <p:cNvPr id="476165" name="Rectangle 5">
            <a:extLst>
              <a:ext uri="{FF2B5EF4-FFF2-40B4-BE49-F238E27FC236}">
                <a16:creationId xmlns:a16="http://schemas.microsoft.com/office/drawing/2014/main" id="{2C87B1F1-0D6E-E344-938C-306695B1A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Level production - produce at constant rate &amp; use inventory as needed to meet demand</a:t>
            </a:r>
          </a:p>
          <a:p>
            <a:pPr marL="342900" indent="-342900" defTabSz="914400"/>
            <a:r>
              <a:rPr lang="en-US" altLang="en-US" sz="2800"/>
              <a:t>Chase demand - change workforce levels so that production matches demand</a:t>
            </a:r>
          </a:p>
          <a:p>
            <a:pPr marL="342900" indent="-342900" defTabSz="914400"/>
            <a:r>
              <a:rPr lang="en-US" altLang="en-US" sz="2800"/>
              <a:t>Maintaining resources for high demand levels - ensures high levels of customer service</a:t>
            </a:r>
          </a:p>
          <a:p>
            <a:pPr marL="342900" indent="-342900" defTabSz="914400"/>
            <a:r>
              <a:rPr lang="en-US" altLang="en-US" sz="2800"/>
              <a:t>Overtime &amp; undertime - common when demand fluctuations are not extreme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2" name="Rectangle 4">
            <a:extLst>
              <a:ext uri="{FF2B5EF4-FFF2-40B4-BE49-F238E27FC236}">
                <a16:creationId xmlns:a16="http://schemas.microsoft.com/office/drawing/2014/main" id="{D3CCBB95-E10A-1441-9ECA-2E8C3A061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Strategy Details</a:t>
            </a:r>
          </a:p>
        </p:txBody>
      </p:sp>
      <p:sp>
        <p:nvSpPr>
          <p:cNvPr id="478213" name="Rectangle 5">
            <a:extLst>
              <a:ext uri="{FF2B5EF4-FFF2-40B4-BE49-F238E27FC236}">
                <a16:creationId xmlns:a16="http://schemas.microsoft.com/office/drawing/2014/main" id="{AE5E4683-2197-4347-AEFA-68CD5AC9E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054225"/>
            <a:ext cx="8296275" cy="38131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Subcontracting - useful if supplier meets quality &amp; time requirements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Part-time workers - feasible for unskilled jobs or if labor pool exists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Backordering - only works if customer is willing to wait for product/services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2" name="Rectangle 4">
            <a:extLst>
              <a:ext uri="{FF2B5EF4-FFF2-40B4-BE49-F238E27FC236}">
                <a16:creationId xmlns:a16="http://schemas.microsoft.com/office/drawing/2014/main" id="{9FF772C7-AA26-CF40-BCF5-D3FC57148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Strategic Role Of Forecasting</a:t>
            </a:r>
          </a:p>
        </p:txBody>
      </p:sp>
      <p:sp>
        <p:nvSpPr>
          <p:cNvPr id="375813" name="Rectangle 5">
            <a:extLst>
              <a:ext uri="{FF2B5EF4-FFF2-40B4-BE49-F238E27FC236}">
                <a16:creationId xmlns:a16="http://schemas.microsoft.com/office/drawing/2014/main" id="{3754E8A0-A239-4545-B240-3EC35C94D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Forecasts determine product demand &amp; inventory requirements</a:t>
            </a:r>
          </a:p>
          <a:p>
            <a:pPr marL="342900" indent="-342900" defTabSz="914400"/>
            <a:r>
              <a:rPr lang="en-US" altLang="en-US"/>
              <a:t>Continuous replenishment systems require accurate short-term forecasts</a:t>
            </a:r>
          </a:p>
          <a:p>
            <a:pPr marL="342900" indent="-342900" defTabSz="914400"/>
            <a:r>
              <a:rPr lang="en-US" altLang="en-US"/>
              <a:t>Forecasting crucial to successful TQM</a:t>
            </a:r>
          </a:p>
          <a:p>
            <a:pPr marL="342900" indent="-342900" defTabSz="914400"/>
            <a:r>
              <a:rPr lang="en-US" altLang="en-US"/>
              <a:t>Strategic planning requires forecasting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60" name="Rectangle 4">
            <a:extLst>
              <a:ext uri="{FF2B5EF4-FFF2-40B4-BE49-F238E27FC236}">
                <a16:creationId xmlns:a16="http://schemas.microsoft.com/office/drawing/2014/main" id="{FABB8D08-0302-F940-A927-B72A21DA5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Level Production</a:t>
            </a:r>
          </a:p>
        </p:txBody>
      </p:sp>
      <p:sp>
        <p:nvSpPr>
          <p:cNvPr id="480261" name="Rectangle 5">
            <a:extLst>
              <a:ext uri="{FF2B5EF4-FFF2-40B4-BE49-F238E27FC236}">
                <a16:creationId xmlns:a16="http://schemas.microsoft.com/office/drawing/2014/main" id="{4A3B6F23-60BB-0D4A-8B7C-1052AE1F5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213" y="5397500"/>
            <a:ext cx="10683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480262" name="Rectangle 6">
            <a:extLst>
              <a:ext uri="{FF2B5EF4-FFF2-40B4-BE49-F238E27FC236}">
                <a16:creationId xmlns:a16="http://schemas.microsoft.com/office/drawing/2014/main" id="{276CC491-2942-5543-80D1-6CBFE002C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913" y="2851150"/>
            <a:ext cx="1606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Production</a:t>
            </a:r>
          </a:p>
        </p:txBody>
      </p:sp>
      <p:sp>
        <p:nvSpPr>
          <p:cNvPr id="480263" name="Line 7">
            <a:extLst>
              <a:ext uri="{FF2B5EF4-FFF2-40B4-BE49-F238E27FC236}">
                <a16:creationId xmlns:a16="http://schemas.microsoft.com/office/drawing/2014/main" id="{015E29C2-BB9D-3945-BB6D-6C2E8707D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6888" y="2316163"/>
            <a:ext cx="0" cy="2924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0264" name="Line 8">
            <a:extLst>
              <a:ext uri="{FF2B5EF4-FFF2-40B4-BE49-F238E27FC236}">
                <a16:creationId xmlns:a16="http://schemas.microsoft.com/office/drawing/2014/main" id="{E969D52F-ED94-2C4F-A2EE-2984084373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4350" y="5254625"/>
            <a:ext cx="6367463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0265" name="Line 9">
            <a:extLst>
              <a:ext uri="{FF2B5EF4-FFF2-40B4-BE49-F238E27FC236}">
                <a16:creationId xmlns:a16="http://schemas.microsoft.com/office/drawing/2014/main" id="{010CDC38-E6B3-6742-8A5C-32C8057CBF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733800"/>
            <a:ext cx="5764212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0266" name="Group 10">
            <a:extLst>
              <a:ext uri="{FF2B5EF4-FFF2-40B4-BE49-F238E27FC236}">
                <a16:creationId xmlns:a16="http://schemas.microsoft.com/office/drawing/2014/main" id="{B9AEF0FE-314B-4146-B31A-278B96B78090}"/>
              </a:ext>
            </a:extLst>
          </p:cNvPr>
          <p:cNvGrpSpPr>
            <a:grpSpLocks/>
          </p:cNvGrpSpPr>
          <p:nvPr/>
        </p:nvGrpSpPr>
        <p:grpSpPr bwMode="auto">
          <a:xfrm>
            <a:off x="1812925" y="2608263"/>
            <a:ext cx="6059488" cy="2233612"/>
            <a:chOff x="1214" y="1487"/>
            <a:chExt cx="3523" cy="1407"/>
          </a:xfrm>
        </p:grpSpPr>
        <p:sp>
          <p:nvSpPr>
            <p:cNvPr id="480267" name="Freeform 11">
              <a:extLst>
                <a:ext uri="{FF2B5EF4-FFF2-40B4-BE49-F238E27FC236}">
                  <a16:creationId xmlns:a16="http://schemas.microsoft.com/office/drawing/2014/main" id="{C548CB87-D131-B244-938D-42CF46B9D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4" y="1487"/>
              <a:ext cx="908" cy="1394"/>
            </a:xfrm>
            <a:custGeom>
              <a:avLst/>
              <a:gdLst>
                <a:gd name="T0" fmla="*/ 907 w 908"/>
                <a:gd name="T1" fmla="*/ 0 h 1394"/>
                <a:gd name="T2" fmla="*/ 857 w 908"/>
                <a:gd name="T3" fmla="*/ 5 h 1394"/>
                <a:gd name="T4" fmla="*/ 777 w 908"/>
                <a:gd name="T5" fmla="*/ 2 h 1394"/>
                <a:gd name="T6" fmla="*/ 687 w 908"/>
                <a:gd name="T7" fmla="*/ 33 h 1394"/>
                <a:gd name="T8" fmla="*/ 630 w 908"/>
                <a:gd name="T9" fmla="*/ 97 h 1394"/>
                <a:gd name="T10" fmla="*/ 607 w 908"/>
                <a:gd name="T11" fmla="*/ 158 h 1394"/>
                <a:gd name="T12" fmla="*/ 267 w 908"/>
                <a:gd name="T13" fmla="*/ 1256 h 1394"/>
                <a:gd name="T14" fmla="*/ 247 w 908"/>
                <a:gd name="T15" fmla="*/ 1314 h 1394"/>
                <a:gd name="T16" fmla="*/ 193 w 908"/>
                <a:gd name="T17" fmla="*/ 1357 h 1394"/>
                <a:gd name="T18" fmla="*/ 117 w 908"/>
                <a:gd name="T19" fmla="*/ 1388 h 1394"/>
                <a:gd name="T20" fmla="*/ 0 w 908"/>
                <a:gd name="T21" fmla="*/ 1393 h 1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8" h="1394">
                  <a:moveTo>
                    <a:pt x="907" y="0"/>
                  </a:moveTo>
                  <a:lnTo>
                    <a:pt x="857" y="5"/>
                  </a:lnTo>
                  <a:lnTo>
                    <a:pt x="777" y="2"/>
                  </a:lnTo>
                  <a:lnTo>
                    <a:pt x="687" y="33"/>
                  </a:lnTo>
                  <a:lnTo>
                    <a:pt x="630" y="97"/>
                  </a:lnTo>
                  <a:lnTo>
                    <a:pt x="607" y="158"/>
                  </a:lnTo>
                  <a:lnTo>
                    <a:pt x="267" y="1256"/>
                  </a:lnTo>
                  <a:lnTo>
                    <a:pt x="247" y="1314"/>
                  </a:lnTo>
                  <a:lnTo>
                    <a:pt x="193" y="1357"/>
                  </a:lnTo>
                  <a:lnTo>
                    <a:pt x="117" y="1388"/>
                  </a:lnTo>
                  <a:lnTo>
                    <a:pt x="0" y="1393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68" name="Freeform 12">
              <a:extLst>
                <a:ext uri="{FF2B5EF4-FFF2-40B4-BE49-F238E27FC236}">
                  <a16:creationId xmlns:a16="http://schemas.microsoft.com/office/drawing/2014/main" id="{6B83D146-7B96-F84C-9220-930097B96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8" y="1487"/>
              <a:ext cx="743" cy="1386"/>
            </a:xfrm>
            <a:custGeom>
              <a:avLst/>
              <a:gdLst>
                <a:gd name="T0" fmla="*/ 742 w 743"/>
                <a:gd name="T1" fmla="*/ 3 h 1386"/>
                <a:gd name="T2" fmla="*/ 662 w 743"/>
                <a:gd name="T3" fmla="*/ 0 h 1386"/>
                <a:gd name="T4" fmla="*/ 575 w 743"/>
                <a:gd name="T5" fmla="*/ 31 h 1386"/>
                <a:gd name="T6" fmla="*/ 518 w 743"/>
                <a:gd name="T7" fmla="*/ 96 h 1386"/>
                <a:gd name="T8" fmla="*/ 491 w 743"/>
                <a:gd name="T9" fmla="*/ 156 h 1386"/>
                <a:gd name="T10" fmla="*/ 150 w 743"/>
                <a:gd name="T11" fmla="*/ 1253 h 1386"/>
                <a:gd name="T12" fmla="*/ 134 w 743"/>
                <a:gd name="T13" fmla="*/ 1311 h 1386"/>
                <a:gd name="T14" fmla="*/ 77 w 743"/>
                <a:gd name="T15" fmla="*/ 1354 h 1386"/>
                <a:gd name="T16" fmla="*/ 0 w 743"/>
                <a:gd name="T17" fmla="*/ 1385 h 1386"/>
                <a:gd name="T18" fmla="*/ 7 w 743"/>
                <a:gd name="T19" fmla="*/ 1383 h 1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3" h="1386">
                  <a:moveTo>
                    <a:pt x="742" y="3"/>
                  </a:moveTo>
                  <a:lnTo>
                    <a:pt x="662" y="0"/>
                  </a:lnTo>
                  <a:lnTo>
                    <a:pt x="575" y="31"/>
                  </a:lnTo>
                  <a:lnTo>
                    <a:pt x="518" y="96"/>
                  </a:lnTo>
                  <a:lnTo>
                    <a:pt x="491" y="156"/>
                  </a:lnTo>
                  <a:lnTo>
                    <a:pt x="150" y="1253"/>
                  </a:lnTo>
                  <a:lnTo>
                    <a:pt x="134" y="1311"/>
                  </a:lnTo>
                  <a:lnTo>
                    <a:pt x="77" y="1354"/>
                  </a:lnTo>
                  <a:lnTo>
                    <a:pt x="0" y="1385"/>
                  </a:lnTo>
                  <a:lnTo>
                    <a:pt x="7" y="1383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69" name="Freeform 13">
              <a:extLst>
                <a:ext uri="{FF2B5EF4-FFF2-40B4-BE49-F238E27FC236}">
                  <a16:creationId xmlns:a16="http://schemas.microsoft.com/office/drawing/2014/main" id="{A846C44F-8FAE-5D4F-8142-8289A546E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1488"/>
              <a:ext cx="855" cy="1391"/>
            </a:xfrm>
            <a:custGeom>
              <a:avLst/>
              <a:gdLst>
                <a:gd name="T0" fmla="*/ 0 w 855"/>
                <a:gd name="T1" fmla="*/ 0 h 1391"/>
                <a:gd name="T2" fmla="*/ 80 w 855"/>
                <a:gd name="T3" fmla="*/ 3 h 1391"/>
                <a:gd name="T4" fmla="*/ 167 w 855"/>
                <a:gd name="T5" fmla="*/ 35 h 1391"/>
                <a:gd name="T6" fmla="*/ 224 w 855"/>
                <a:gd name="T7" fmla="*/ 99 h 1391"/>
                <a:gd name="T8" fmla="*/ 248 w 855"/>
                <a:gd name="T9" fmla="*/ 160 h 1391"/>
                <a:gd name="T10" fmla="*/ 589 w 855"/>
                <a:gd name="T11" fmla="*/ 1257 h 1391"/>
                <a:gd name="T12" fmla="*/ 610 w 855"/>
                <a:gd name="T13" fmla="*/ 1314 h 1391"/>
                <a:gd name="T14" fmla="*/ 666 w 855"/>
                <a:gd name="T15" fmla="*/ 1357 h 1391"/>
                <a:gd name="T16" fmla="*/ 740 w 855"/>
                <a:gd name="T17" fmla="*/ 1388 h 1391"/>
                <a:gd name="T18" fmla="*/ 854 w 855"/>
                <a:gd name="T19" fmla="*/ 1390 h 1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5" h="1391">
                  <a:moveTo>
                    <a:pt x="0" y="0"/>
                  </a:moveTo>
                  <a:lnTo>
                    <a:pt x="80" y="3"/>
                  </a:lnTo>
                  <a:lnTo>
                    <a:pt x="167" y="35"/>
                  </a:lnTo>
                  <a:lnTo>
                    <a:pt x="224" y="99"/>
                  </a:lnTo>
                  <a:lnTo>
                    <a:pt x="248" y="160"/>
                  </a:lnTo>
                  <a:lnTo>
                    <a:pt x="589" y="1257"/>
                  </a:lnTo>
                  <a:lnTo>
                    <a:pt x="610" y="1314"/>
                  </a:lnTo>
                  <a:lnTo>
                    <a:pt x="666" y="1357"/>
                  </a:lnTo>
                  <a:lnTo>
                    <a:pt x="740" y="1388"/>
                  </a:lnTo>
                  <a:lnTo>
                    <a:pt x="854" y="1390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70" name="Freeform 14">
              <a:extLst>
                <a:ext uri="{FF2B5EF4-FFF2-40B4-BE49-F238E27FC236}">
                  <a16:creationId xmlns:a16="http://schemas.microsoft.com/office/drawing/2014/main" id="{FADC4B0F-A42D-7D4E-9EDD-6AA6AC4A7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" y="1489"/>
              <a:ext cx="911" cy="1405"/>
            </a:xfrm>
            <a:custGeom>
              <a:avLst/>
              <a:gdLst>
                <a:gd name="T0" fmla="*/ 0 w 911"/>
                <a:gd name="T1" fmla="*/ 0 h 1405"/>
                <a:gd name="T2" fmla="*/ 54 w 911"/>
                <a:gd name="T3" fmla="*/ 3 h 1405"/>
                <a:gd name="T4" fmla="*/ 137 w 911"/>
                <a:gd name="T5" fmla="*/ 0 h 1405"/>
                <a:gd name="T6" fmla="*/ 224 w 911"/>
                <a:gd name="T7" fmla="*/ 31 h 1405"/>
                <a:gd name="T8" fmla="*/ 281 w 911"/>
                <a:gd name="T9" fmla="*/ 96 h 1405"/>
                <a:gd name="T10" fmla="*/ 308 w 911"/>
                <a:gd name="T11" fmla="*/ 157 h 1405"/>
                <a:gd name="T12" fmla="*/ 646 w 911"/>
                <a:gd name="T13" fmla="*/ 1254 h 1405"/>
                <a:gd name="T14" fmla="*/ 659 w 911"/>
                <a:gd name="T15" fmla="*/ 1312 h 1405"/>
                <a:gd name="T16" fmla="*/ 723 w 911"/>
                <a:gd name="T17" fmla="*/ 1355 h 1405"/>
                <a:gd name="T18" fmla="*/ 796 w 911"/>
                <a:gd name="T19" fmla="*/ 1386 h 1405"/>
                <a:gd name="T20" fmla="*/ 910 w 911"/>
                <a:gd name="T21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1" h="1405">
                  <a:moveTo>
                    <a:pt x="0" y="0"/>
                  </a:moveTo>
                  <a:lnTo>
                    <a:pt x="54" y="3"/>
                  </a:lnTo>
                  <a:lnTo>
                    <a:pt x="137" y="0"/>
                  </a:lnTo>
                  <a:lnTo>
                    <a:pt x="224" y="31"/>
                  </a:lnTo>
                  <a:lnTo>
                    <a:pt x="281" y="96"/>
                  </a:lnTo>
                  <a:lnTo>
                    <a:pt x="308" y="157"/>
                  </a:lnTo>
                  <a:lnTo>
                    <a:pt x="646" y="1254"/>
                  </a:lnTo>
                  <a:lnTo>
                    <a:pt x="659" y="1312"/>
                  </a:lnTo>
                  <a:lnTo>
                    <a:pt x="723" y="1355"/>
                  </a:lnTo>
                  <a:lnTo>
                    <a:pt x="796" y="1386"/>
                  </a:lnTo>
                  <a:lnTo>
                    <a:pt x="910" y="1404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71" name="Freeform 15">
              <a:extLst>
                <a:ext uri="{FF2B5EF4-FFF2-40B4-BE49-F238E27FC236}">
                  <a16:creationId xmlns:a16="http://schemas.microsoft.com/office/drawing/2014/main" id="{3F699900-6688-6A4D-A0F0-0714E0A8A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4" y="2351"/>
              <a:ext cx="332" cy="527"/>
            </a:xfrm>
            <a:custGeom>
              <a:avLst/>
              <a:gdLst>
                <a:gd name="T0" fmla="*/ 0 w 332"/>
                <a:gd name="T1" fmla="*/ 0 h 527"/>
                <a:gd name="T2" fmla="*/ 100 w 332"/>
                <a:gd name="T3" fmla="*/ 393 h 527"/>
                <a:gd name="T4" fmla="*/ 111 w 332"/>
                <a:gd name="T5" fmla="*/ 444 h 527"/>
                <a:gd name="T6" fmla="*/ 167 w 332"/>
                <a:gd name="T7" fmla="*/ 482 h 527"/>
                <a:gd name="T8" fmla="*/ 231 w 332"/>
                <a:gd name="T9" fmla="*/ 510 h 527"/>
                <a:gd name="T10" fmla="*/ 308 w 332"/>
                <a:gd name="T11" fmla="*/ 522 h 527"/>
                <a:gd name="T12" fmla="*/ 331 w 332"/>
                <a:gd name="T13" fmla="*/ 526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2" h="527">
                  <a:moveTo>
                    <a:pt x="0" y="0"/>
                  </a:moveTo>
                  <a:lnTo>
                    <a:pt x="100" y="393"/>
                  </a:lnTo>
                  <a:lnTo>
                    <a:pt x="111" y="444"/>
                  </a:lnTo>
                  <a:lnTo>
                    <a:pt x="167" y="482"/>
                  </a:lnTo>
                  <a:lnTo>
                    <a:pt x="231" y="510"/>
                  </a:lnTo>
                  <a:lnTo>
                    <a:pt x="308" y="522"/>
                  </a:lnTo>
                  <a:lnTo>
                    <a:pt x="331" y="526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72" name="Freeform 16">
              <a:extLst>
                <a:ext uri="{FF2B5EF4-FFF2-40B4-BE49-F238E27FC236}">
                  <a16:creationId xmlns:a16="http://schemas.microsoft.com/office/drawing/2014/main" id="{7736537F-50AE-CF4B-BAF1-63743B131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5" y="1489"/>
              <a:ext cx="683" cy="1356"/>
            </a:xfrm>
            <a:custGeom>
              <a:avLst/>
              <a:gdLst>
                <a:gd name="T0" fmla="*/ 682 w 683"/>
                <a:gd name="T1" fmla="*/ 3 h 1356"/>
                <a:gd name="T2" fmla="*/ 665 w 683"/>
                <a:gd name="T3" fmla="*/ 3 h 1356"/>
                <a:gd name="T4" fmla="*/ 585 w 683"/>
                <a:gd name="T5" fmla="*/ 0 h 1356"/>
                <a:gd name="T6" fmla="*/ 498 w 683"/>
                <a:gd name="T7" fmla="*/ 31 h 1356"/>
                <a:gd name="T8" fmla="*/ 441 w 683"/>
                <a:gd name="T9" fmla="*/ 96 h 1356"/>
                <a:gd name="T10" fmla="*/ 415 w 683"/>
                <a:gd name="T11" fmla="*/ 157 h 1356"/>
                <a:gd name="T12" fmla="*/ 74 w 683"/>
                <a:gd name="T13" fmla="*/ 1254 h 1356"/>
                <a:gd name="T14" fmla="*/ 57 w 683"/>
                <a:gd name="T15" fmla="*/ 1312 h 1356"/>
                <a:gd name="T16" fmla="*/ 0 w 683"/>
                <a:gd name="T17" fmla="*/ 1355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3" h="1356">
                  <a:moveTo>
                    <a:pt x="682" y="3"/>
                  </a:moveTo>
                  <a:lnTo>
                    <a:pt x="665" y="3"/>
                  </a:lnTo>
                  <a:lnTo>
                    <a:pt x="585" y="0"/>
                  </a:lnTo>
                  <a:lnTo>
                    <a:pt x="498" y="31"/>
                  </a:lnTo>
                  <a:lnTo>
                    <a:pt x="441" y="96"/>
                  </a:lnTo>
                  <a:lnTo>
                    <a:pt x="415" y="157"/>
                  </a:lnTo>
                  <a:lnTo>
                    <a:pt x="74" y="1254"/>
                  </a:lnTo>
                  <a:lnTo>
                    <a:pt x="57" y="1312"/>
                  </a:lnTo>
                  <a:lnTo>
                    <a:pt x="0" y="1355"/>
                  </a:lnTo>
                </a:path>
              </a:pathLst>
            </a:custGeom>
            <a:noFill/>
            <a:ln w="25400" cap="rnd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0273" name="Rectangle 17">
            <a:extLst>
              <a:ext uri="{FF2B5EF4-FFF2-40B4-BE49-F238E27FC236}">
                <a16:creationId xmlns:a16="http://schemas.microsoft.com/office/drawing/2014/main" id="{829AA1E2-1072-1944-B557-94806E45C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2239963"/>
            <a:ext cx="1781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480274" name="Line 18">
            <a:extLst>
              <a:ext uri="{FF2B5EF4-FFF2-40B4-BE49-F238E27FC236}">
                <a16:creationId xmlns:a16="http://schemas.microsoft.com/office/drawing/2014/main" id="{FABF7B07-598F-E343-9D1F-F1DBEAA0C3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70363" y="2566988"/>
            <a:ext cx="398462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0275" name="Line 19">
            <a:extLst>
              <a:ext uri="{FF2B5EF4-FFF2-40B4-BE49-F238E27FC236}">
                <a16:creationId xmlns:a16="http://schemas.microsoft.com/office/drawing/2014/main" id="{0AC782AA-08B4-8B49-BDBB-6BC0C44D3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10450" y="3157538"/>
            <a:ext cx="398463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0276" name="Rectangle 20">
            <a:extLst>
              <a:ext uri="{FF2B5EF4-FFF2-40B4-BE49-F238E27FC236}">
                <a16:creationId xmlns:a16="http://schemas.microsoft.com/office/drawing/2014/main" id="{FD28C649-3FC9-D442-9DA1-EC567621F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021013"/>
            <a:ext cx="8524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Units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>
            <a:extLst>
              <a:ext uri="{FF2B5EF4-FFF2-40B4-BE49-F238E27FC236}">
                <a16:creationId xmlns:a16="http://schemas.microsoft.com/office/drawing/2014/main" id="{B0D28C47-B8E4-CA4E-8FC4-E89659045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261350" cy="1189038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Chase Demand</a:t>
            </a:r>
          </a:p>
        </p:txBody>
      </p:sp>
      <p:sp>
        <p:nvSpPr>
          <p:cNvPr id="482309" name="Line 5">
            <a:extLst>
              <a:ext uri="{FF2B5EF4-FFF2-40B4-BE49-F238E27FC236}">
                <a16:creationId xmlns:a16="http://schemas.microsoft.com/office/drawing/2014/main" id="{2B0591B6-6ACD-D74F-B583-67FEBA7C70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3225" y="2524125"/>
            <a:ext cx="0" cy="2901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310" name="Line 6">
            <a:extLst>
              <a:ext uri="{FF2B5EF4-FFF2-40B4-BE49-F238E27FC236}">
                <a16:creationId xmlns:a16="http://schemas.microsoft.com/office/drawing/2014/main" id="{F72BF478-7C4F-A442-A3D6-B52E4481BA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25" y="5429250"/>
            <a:ext cx="7132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311" name="Freeform 7">
            <a:extLst>
              <a:ext uri="{FF2B5EF4-FFF2-40B4-BE49-F238E27FC236}">
                <a16:creationId xmlns:a16="http://schemas.microsoft.com/office/drawing/2014/main" id="{9C05D21A-0BA7-0840-83F6-268760BB8D5E}"/>
              </a:ext>
            </a:extLst>
          </p:cNvPr>
          <p:cNvSpPr>
            <a:spLocks/>
          </p:cNvSpPr>
          <p:nvPr/>
        </p:nvSpPr>
        <p:spPr bwMode="auto">
          <a:xfrm>
            <a:off x="5284788" y="2836863"/>
            <a:ext cx="1555750" cy="2178050"/>
          </a:xfrm>
          <a:custGeom>
            <a:avLst/>
            <a:gdLst>
              <a:gd name="T0" fmla="*/ 904 w 905"/>
              <a:gd name="T1" fmla="*/ 0 h 1372"/>
              <a:gd name="T2" fmla="*/ 848 w 905"/>
              <a:gd name="T3" fmla="*/ 5 h 1372"/>
              <a:gd name="T4" fmla="*/ 760 w 905"/>
              <a:gd name="T5" fmla="*/ 2 h 1372"/>
              <a:gd name="T6" fmla="*/ 659 w 905"/>
              <a:gd name="T7" fmla="*/ 33 h 1372"/>
              <a:gd name="T8" fmla="*/ 596 w 905"/>
              <a:gd name="T9" fmla="*/ 96 h 1372"/>
              <a:gd name="T10" fmla="*/ 571 w 905"/>
              <a:gd name="T11" fmla="*/ 156 h 1372"/>
              <a:gd name="T12" fmla="*/ 193 w 905"/>
              <a:gd name="T13" fmla="*/ 1241 h 1372"/>
              <a:gd name="T14" fmla="*/ 170 w 905"/>
              <a:gd name="T15" fmla="*/ 1298 h 1372"/>
              <a:gd name="T16" fmla="*/ 111 w 905"/>
              <a:gd name="T17" fmla="*/ 1340 h 1372"/>
              <a:gd name="T18" fmla="*/ 26 w 905"/>
              <a:gd name="T19" fmla="*/ 1371 h 1372"/>
              <a:gd name="T20" fmla="*/ 0 w 905"/>
              <a:gd name="T21" fmla="*/ 1360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05" h="1372">
                <a:moveTo>
                  <a:pt x="904" y="0"/>
                </a:moveTo>
                <a:lnTo>
                  <a:pt x="848" y="5"/>
                </a:lnTo>
                <a:lnTo>
                  <a:pt x="760" y="2"/>
                </a:lnTo>
                <a:lnTo>
                  <a:pt x="659" y="33"/>
                </a:lnTo>
                <a:lnTo>
                  <a:pt x="596" y="96"/>
                </a:lnTo>
                <a:lnTo>
                  <a:pt x="571" y="156"/>
                </a:lnTo>
                <a:lnTo>
                  <a:pt x="193" y="1241"/>
                </a:lnTo>
                <a:lnTo>
                  <a:pt x="170" y="1298"/>
                </a:lnTo>
                <a:lnTo>
                  <a:pt x="111" y="1340"/>
                </a:lnTo>
                <a:lnTo>
                  <a:pt x="26" y="1371"/>
                </a:lnTo>
                <a:lnTo>
                  <a:pt x="0" y="1360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2" name="Freeform 8">
            <a:extLst>
              <a:ext uri="{FF2B5EF4-FFF2-40B4-BE49-F238E27FC236}">
                <a16:creationId xmlns:a16="http://schemas.microsoft.com/office/drawing/2014/main" id="{C60150A3-CF72-664E-A607-5E39BBE0D8DA}"/>
              </a:ext>
            </a:extLst>
          </p:cNvPr>
          <p:cNvSpPr>
            <a:spLocks/>
          </p:cNvSpPr>
          <p:nvPr/>
        </p:nvSpPr>
        <p:spPr bwMode="auto">
          <a:xfrm>
            <a:off x="6867525" y="2840038"/>
            <a:ext cx="1739900" cy="2203450"/>
          </a:xfrm>
          <a:custGeom>
            <a:avLst/>
            <a:gdLst>
              <a:gd name="T0" fmla="*/ 0 w 1012"/>
              <a:gd name="T1" fmla="*/ 0 h 1388"/>
              <a:gd name="T2" fmla="*/ 59 w 1012"/>
              <a:gd name="T3" fmla="*/ 3 h 1388"/>
              <a:gd name="T4" fmla="*/ 152 w 1012"/>
              <a:gd name="T5" fmla="*/ 0 h 1388"/>
              <a:gd name="T6" fmla="*/ 249 w 1012"/>
              <a:gd name="T7" fmla="*/ 31 h 1388"/>
              <a:gd name="T8" fmla="*/ 312 w 1012"/>
              <a:gd name="T9" fmla="*/ 94 h 1388"/>
              <a:gd name="T10" fmla="*/ 342 w 1012"/>
              <a:gd name="T11" fmla="*/ 155 h 1388"/>
              <a:gd name="T12" fmla="*/ 717 w 1012"/>
              <a:gd name="T13" fmla="*/ 1239 h 1388"/>
              <a:gd name="T14" fmla="*/ 732 w 1012"/>
              <a:gd name="T15" fmla="*/ 1296 h 1388"/>
              <a:gd name="T16" fmla="*/ 803 w 1012"/>
              <a:gd name="T17" fmla="*/ 1338 h 1388"/>
              <a:gd name="T18" fmla="*/ 885 w 1012"/>
              <a:gd name="T19" fmla="*/ 1369 h 1388"/>
              <a:gd name="T20" fmla="*/ 1011 w 1012"/>
              <a:gd name="T21" fmla="*/ 1387 h 1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12" h="1388">
                <a:moveTo>
                  <a:pt x="0" y="0"/>
                </a:moveTo>
                <a:lnTo>
                  <a:pt x="59" y="3"/>
                </a:lnTo>
                <a:lnTo>
                  <a:pt x="152" y="0"/>
                </a:lnTo>
                <a:lnTo>
                  <a:pt x="249" y="31"/>
                </a:lnTo>
                <a:lnTo>
                  <a:pt x="312" y="94"/>
                </a:lnTo>
                <a:lnTo>
                  <a:pt x="342" y="155"/>
                </a:lnTo>
                <a:lnTo>
                  <a:pt x="717" y="1239"/>
                </a:lnTo>
                <a:lnTo>
                  <a:pt x="732" y="1296"/>
                </a:lnTo>
                <a:lnTo>
                  <a:pt x="803" y="1338"/>
                </a:lnTo>
                <a:lnTo>
                  <a:pt x="885" y="1369"/>
                </a:lnTo>
                <a:lnTo>
                  <a:pt x="1011" y="1387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3" name="Freeform 9">
            <a:extLst>
              <a:ext uri="{FF2B5EF4-FFF2-40B4-BE49-F238E27FC236}">
                <a16:creationId xmlns:a16="http://schemas.microsoft.com/office/drawing/2014/main" id="{1B44C94C-B2A7-8240-8EAD-7015C5458CDF}"/>
              </a:ext>
            </a:extLst>
          </p:cNvPr>
          <p:cNvSpPr>
            <a:spLocks/>
          </p:cNvSpPr>
          <p:nvPr/>
        </p:nvSpPr>
        <p:spPr bwMode="auto">
          <a:xfrm>
            <a:off x="1730375" y="4081463"/>
            <a:ext cx="727075" cy="928687"/>
          </a:xfrm>
          <a:custGeom>
            <a:avLst/>
            <a:gdLst>
              <a:gd name="T0" fmla="*/ 0 w 423"/>
              <a:gd name="T1" fmla="*/ 0 h 585"/>
              <a:gd name="T2" fmla="*/ 137 w 423"/>
              <a:gd name="T3" fmla="*/ 440 h 585"/>
              <a:gd name="T4" fmla="*/ 153 w 423"/>
              <a:gd name="T5" fmla="*/ 498 h 585"/>
              <a:gd name="T6" fmla="*/ 229 w 423"/>
              <a:gd name="T7" fmla="*/ 540 h 585"/>
              <a:gd name="T8" fmla="*/ 318 w 423"/>
              <a:gd name="T9" fmla="*/ 571 h 585"/>
              <a:gd name="T10" fmla="*/ 422 w 423"/>
              <a:gd name="T11" fmla="*/ 584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3" h="585">
                <a:moveTo>
                  <a:pt x="0" y="0"/>
                </a:moveTo>
                <a:lnTo>
                  <a:pt x="137" y="440"/>
                </a:lnTo>
                <a:lnTo>
                  <a:pt x="153" y="498"/>
                </a:lnTo>
                <a:lnTo>
                  <a:pt x="229" y="540"/>
                </a:lnTo>
                <a:lnTo>
                  <a:pt x="318" y="571"/>
                </a:lnTo>
                <a:lnTo>
                  <a:pt x="422" y="584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4" name="Freeform 10">
            <a:extLst>
              <a:ext uri="{FF2B5EF4-FFF2-40B4-BE49-F238E27FC236}">
                <a16:creationId xmlns:a16="http://schemas.microsoft.com/office/drawing/2014/main" id="{AA0A7FFE-D736-0F4D-8307-790F6AC5E820}"/>
              </a:ext>
            </a:extLst>
          </p:cNvPr>
          <p:cNvSpPr>
            <a:spLocks/>
          </p:cNvSpPr>
          <p:nvPr/>
        </p:nvSpPr>
        <p:spPr bwMode="auto">
          <a:xfrm>
            <a:off x="5224463" y="2928938"/>
            <a:ext cx="1735137" cy="2185987"/>
          </a:xfrm>
          <a:custGeom>
            <a:avLst/>
            <a:gdLst>
              <a:gd name="T0" fmla="*/ 1008 w 1009"/>
              <a:gd name="T1" fmla="*/ 0 h 1377"/>
              <a:gd name="T2" fmla="*/ 952 w 1009"/>
              <a:gd name="T3" fmla="*/ 5 h 1377"/>
              <a:gd name="T4" fmla="*/ 863 w 1009"/>
              <a:gd name="T5" fmla="*/ 2 h 1377"/>
              <a:gd name="T6" fmla="*/ 763 w 1009"/>
              <a:gd name="T7" fmla="*/ 33 h 1377"/>
              <a:gd name="T8" fmla="*/ 700 w 1009"/>
              <a:gd name="T9" fmla="*/ 96 h 1377"/>
              <a:gd name="T10" fmla="*/ 674 w 1009"/>
              <a:gd name="T11" fmla="*/ 156 h 1377"/>
              <a:gd name="T12" fmla="*/ 296 w 1009"/>
              <a:gd name="T13" fmla="*/ 1241 h 1377"/>
              <a:gd name="T14" fmla="*/ 274 w 1009"/>
              <a:gd name="T15" fmla="*/ 1298 h 1377"/>
              <a:gd name="T16" fmla="*/ 215 w 1009"/>
              <a:gd name="T17" fmla="*/ 1340 h 1377"/>
              <a:gd name="T18" fmla="*/ 130 w 1009"/>
              <a:gd name="T19" fmla="*/ 1371 h 1377"/>
              <a:gd name="T20" fmla="*/ 0 w 1009"/>
              <a:gd name="T21" fmla="*/ 1376 h 1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09" h="1377">
                <a:moveTo>
                  <a:pt x="1008" y="0"/>
                </a:moveTo>
                <a:lnTo>
                  <a:pt x="952" y="5"/>
                </a:lnTo>
                <a:lnTo>
                  <a:pt x="863" y="2"/>
                </a:lnTo>
                <a:lnTo>
                  <a:pt x="763" y="33"/>
                </a:lnTo>
                <a:lnTo>
                  <a:pt x="700" y="96"/>
                </a:lnTo>
                <a:lnTo>
                  <a:pt x="674" y="156"/>
                </a:lnTo>
                <a:lnTo>
                  <a:pt x="296" y="1241"/>
                </a:lnTo>
                <a:lnTo>
                  <a:pt x="274" y="1298"/>
                </a:lnTo>
                <a:lnTo>
                  <a:pt x="215" y="1340"/>
                </a:lnTo>
                <a:lnTo>
                  <a:pt x="130" y="1371"/>
                </a:lnTo>
                <a:lnTo>
                  <a:pt x="0" y="1376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5" name="Freeform 11">
            <a:extLst>
              <a:ext uri="{FF2B5EF4-FFF2-40B4-BE49-F238E27FC236}">
                <a16:creationId xmlns:a16="http://schemas.microsoft.com/office/drawing/2014/main" id="{07594CA2-CDCF-7746-AE50-8648A949A7AC}"/>
              </a:ext>
            </a:extLst>
          </p:cNvPr>
          <p:cNvSpPr>
            <a:spLocks/>
          </p:cNvSpPr>
          <p:nvPr/>
        </p:nvSpPr>
        <p:spPr bwMode="auto">
          <a:xfrm>
            <a:off x="2424113" y="2928938"/>
            <a:ext cx="1419225" cy="2173287"/>
          </a:xfrm>
          <a:custGeom>
            <a:avLst/>
            <a:gdLst>
              <a:gd name="T0" fmla="*/ 824 w 825"/>
              <a:gd name="T1" fmla="*/ 3 h 1369"/>
              <a:gd name="T2" fmla="*/ 735 w 825"/>
              <a:gd name="T3" fmla="*/ 0 h 1369"/>
              <a:gd name="T4" fmla="*/ 638 w 825"/>
              <a:gd name="T5" fmla="*/ 31 h 1369"/>
              <a:gd name="T6" fmla="*/ 575 w 825"/>
              <a:gd name="T7" fmla="*/ 94 h 1369"/>
              <a:gd name="T8" fmla="*/ 546 w 825"/>
              <a:gd name="T9" fmla="*/ 155 h 1369"/>
              <a:gd name="T10" fmla="*/ 167 w 825"/>
              <a:gd name="T11" fmla="*/ 1238 h 1369"/>
              <a:gd name="T12" fmla="*/ 148 w 825"/>
              <a:gd name="T13" fmla="*/ 1295 h 1369"/>
              <a:gd name="T14" fmla="*/ 85 w 825"/>
              <a:gd name="T15" fmla="*/ 1337 h 1369"/>
              <a:gd name="T16" fmla="*/ 0 w 825"/>
              <a:gd name="T17" fmla="*/ 1368 h 1369"/>
              <a:gd name="T18" fmla="*/ 7 w 825"/>
              <a:gd name="T19" fmla="*/ 1366 h 1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5" h="1369">
                <a:moveTo>
                  <a:pt x="824" y="3"/>
                </a:moveTo>
                <a:lnTo>
                  <a:pt x="735" y="0"/>
                </a:lnTo>
                <a:lnTo>
                  <a:pt x="638" y="31"/>
                </a:lnTo>
                <a:lnTo>
                  <a:pt x="575" y="94"/>
                </a:lnTo>
                <a:lnTo>
                  <a:pt x="546" y="155"/>
                </a:lnTo>
                <a:lnTo>
                  <a:pt x="167" y="1238"/>
                </a:lnTo>
                <a:lnTo>
                  <a:pt x="148" y="1295"/>
                </a:lnTo>
                <a:lnTo>
                  <a:pt x="85" y="1337"/>
                </a:lnTo>
                <a:lnTo>
                  <a:pt x="0" y="1368"/>
                </a:lnTo>
                <a:lnTo>
                  <a:pt x="7" y="1366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6" name="Freeform 12">
            <a:extLst>
              <a:ext uri="{FF2B5EF4-FFF2-40B4-BE49-F238E27FC236}">
                <a16:creationId xmlns:a16="http://schemas.microsoft.com/office/drawing/2014/main" id="{82F23FE6-7F88-274E-9371-728667D86F5C}"/>
              </a:ext>
            </a:extLst>
          </p:cNvPr>
          <p:cNvSpPr>
            <a:spLocks/>
          </p:cNvSpPr>
          <p:nvPr/>
        </p:nvSpPr>
        <p:spPr bwMode="auto">
          <a:xfrm>
            <a:off x="3771900" y="2930525"/>
            <a:ext cx="1633538" cy="2181225"/>
          </a:xfrm>
          <a:custGeom>
            <a:avLst/>
            <a:gdLst>
              <a:gd name="T0" fmla="*/ 0 w 950"/>
              <a:gd name="T1" fmla="*/ 0 h 1374"/>
              <a:gd name="T2" fmla="*/ 89 w 950"/>
              <a:gd name="T3" fmla="*/ 3 h 1374"/>
              <a:gd name="T4" fmla="*/ 186 w 950"/>
              <a:gd name="T5" fmla="*/ 34 h 1374"/>
              <a:gd name="T6" fmla="*/ 249 w 950"/>
              <a:gd name="T7" fmla="*/ 98 h 1374"/>
              <a:gd name="T8" fmla="*/ 275 w 950"/>
              <a:gd name="T9" fmla="*/ 158 h 1374"/>
              <a:gd name="T10" fmla="*/ 655 w 950"/>
              <a:gd name="T11" fmla="*/ 1241 h 1374"/>
              <a:gd name="T12" fmla="*/ 677 w 950"/>
              <a:gd name="T13" fmla="*/ 1298 h 1374"/>
              <a:gd name="T14" fmla="*/ 741 w 950"/>
              <a:gd name="T15" fmla="*/ 1340 h 1374"/>
              <a:gd name="T16" fmla="*/ 822 w 950"/>
              <a:gd name="T17" fmla="*/ 1371 h 1374"/>
              <a:gd name="T18" fmla="*/ 949 w 950"/>
              <a:gd name="T19" fmla="*/ 137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50" h="1374">
                <a:moveTo>
                  <a:pt x="0" y="0"/>
                </a:moveTo>
                <a:lnTo>
                  <a:pt x="89" y="3"/>
                </a:lnTo>
                <a:lnTo>
                  <a:pt x="186" y="34"/>
                </a:lnTo>
                <a:lnTo>
                  <a:pt x="249" y="98"/>
                </a:lnTo>
                <a:lnTo>
                  <a:pt x="275" y="158"/>
                </a:lnTo>
                <a:lnTo>
                  <a:pt x="655" y="1241"/>
                </a:lnTo>
                <a:lnTo>
                  <a:pt x="677" y="1298"/>
                </a:lnTo>
                <a:lnTo>
                  <a:pt x="741" y="1340"/>
                </a:lnTo>
                <a:lnTo>
                  <a:pt x="822" y="1371"/>
                </a:lnTo>
                <a:lnTo>
                  <a:pt x="949" y="1373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7" name="Freeform 13">
            <a:extLst>
              <a:ext uri="{FF2B5EF4-FFF2-40B4-BE49-F238E27FC236}">
                <a16:creationId xmlns:a16="http://schemas.microsoft.com/office/drawing/2014/main" id="{134D8693-BF3B-0544-B619-EB29C0BDF7BE}"/>
              </a:ext>
            </a:extLst>
          </p:cNvPr>
          <p:cNvSpPr>
            <a:spLocks/>
          </p:cNvSpPr>
          <p:nvPr/>
        </p:nvSpPr>
        <p:spPr bwMode="auto">
          <a:xfrm>
            <a:off x="6813550" y="2932113"/>
            <a:ext cx="1739900" cy="2201862"/>
          </a:xfrm>
          <a:custGeom>
            <a:avLst/>
            <a:gdLst>
              <a:gd name="T0" fmla="*/ 0 w 1012"/>
              <a:gd name="T1" fmla="*/ 0 h 1387"/>
              <a:gd name="T2" fmla="*/ 59 w 1012"/>
              <a:gd name="T3" fmla="*/ 3 h 1387"/>
              <a:gd name="T4" fmla="*/ 152 w 1012"/>
              <a:gd name="T5" fmla="*/ 0 h 1387"/>
              <a:gd name="T6" fmla="*/ 249 w 1012"/>
              <a:gd name="T7" fmla="*/ 31 h 1387"/>
              <a:gd name="T8" fmla="*/ 312 w 1012"/>
              <a:gd name="T9" fmla="*/ 94 h 1387"/>
              <a:gd name="T10" fmla="*/ 342 w 1012"/>
              <a:gd name="T11" fmla="*/ 155 h 1387"/>
              <a:gd name="T12" fmla="*/ 717 w 1012"/>
              <a:gd name="T13" fmla="*/ 1238 h 1387"/>
              <a:gd name="T14" fmla="*/ 732 w 1012"/>
              <a:gd name="T15" fmla="*/ 1295 h 1387"/>
              <a:gd name="T16" fmla="*/ 803 w 1012"/>
              <a:gd name="T17" fmla="*/ 1337 h 1387"/>
              <a:gd name="T18" fmla="*/ 885 w 1012"/>
              <a:gd name="T19" fmla="*/ 1368 h 1387"/>
              <a:gd name="T20" fmla="*/ 1011 w 1012"/>
              <a:gd name="T21" fmla="*/ 1386 h 1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12" h="1387">
                <a:moveTo>
                  <a:pt x="0" y="0"/>
                </a:moveTo>
                <a:lnTo>
                  <a:pt x="59" y="3"/>
                </a:lnTo>
                <a:lnTo>
                  <a:pt x="152" y="0"/>
                </a:lnTo>
                <a:lnTo>
                  <a:pt x="249" y="31"/>
                </a:lnTo>
                <a:lnTo>
                  <a:pt x="312" y="94"/>
                </a:lnTo>
                <a:lnTo>
                  <a:pt x="342" y="155"/>
                </a:lnTo>
                <a:lnTo>
                  <a:pt x="717" y="1238"/>
                </a:lnTo>
                <a:lnTo>
                  <a:pt x="732" y="1295"/>
                </a:lnTo>
                <a:lnTo>
                  <a:pt x="803" y="1337"/>
                </a:lnTo>
                <a:lnTo>
                  <a:pt x="885" y="1368"/>
                </a:lnTo>
                <a:lnTo>
                  <a:pt x="1011" y="1386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8" name="Freeform 14">
            <a:extLst>
              <a:ext uri="{FF2B5EF4-FFF2-40B4-BE49-F238E27FC236}">
                <a16:creationId xmlns:a16="http://schemas.microsoft.com/office/drawing/2014/main" id="{26A8D48D-D8DB-D840-8DA9-F833945F2F15}"/>
              </a:ext>
            </a:extLst>
          </p:cNvPr>
          <p:cNvSpPr>
            <a:spLocks/>
          </p:cNvSpPr>
          <p:nvPr/>
        </p:nvSpPr>
        <p:spPr bwMode="auto">
          <a:xfrm>
            <a:off x="1706563" y="4157663"/>
            <a:ext cx="752475" cy="952500"/>
          </a:xfrm>
          <a:custGeom>
            <a:avLst/>
            <a:gdLst>
              <a:gd name="T0" fmla="*/ 0 w 438"/>
              <a:gd name="T1" fmla="*/ 0 h 600"/>
              <a:gd name="T2" fmla="*/ 131 w 438"/>
              <a:gd name="T3" fmla="*/ 448 h 600"/>
              <a:gd name="T4" fmla="*/ 147 w 438"/>
              <a:gd name="T5" fmla="*/ 506 h 600"/>
              <a:gd name="T6" fmla="*/ 220 w 438"/>
              <a:gd name="T7" fmla="*/ 549 h 600"/>
              <a:gd name="T8" fmla="*/ 306 w 438"/>
              <a:gd name="T9" fmla="*/ 581 h 600"/>
              <a:gd name="T10" fmla="*/ 406 w 438"/>
              <a:gd name="T11" fmla="*/ 594 h 600"/>
              <a:gd name="T12" fmla="*/ 437 w 438"/>
              <a:gd name="T13" fmla="*/ 599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" h="600">
                <a:moveTo>
                  <a:pt x="0" y="0"/>
                </a:moveTo>
                <a:lnTo>
                  <a:pt x="131" y="448"/>
                </a:lnTo>
                <a:lnTo>
                  <a:pt x="147" y="506"/>
                </a:lnTo>
                <a:lnTo>
                  <a:pt x="220" y="549"/>
                </a:lnTo>
                <a:lnTo>
                  <a:pt x="306" y="581"/>
                </a:lnTo>
                <a:lnTo>
                  <a:pt x="406" y="594"/>
                </a:lnTo>
                <a:lnTo>
                  <a:pt x="437" y="599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19" name="Freeform 15">
            <a:extLst>
              <a:ext uri="{FF2B5EF4-FFF2-40B4-BE49-F238E27FC236}">
                <a16:creationId xmlns:a16="http://schemas.microsoft.com/office/drawing/2014/main" id="{490EA282-2BFD-354B-826C-38F24BE5DF0B}"/>
              </a:ext>
            </a:extLst>
          </p:cNvPr>
          <p:cNvSpPr>
            <a:spLocks/>
          </p:cNvSpPr>
          <p:nvPr/>
        </p:nvSpPr>
        <p:spPr bwMode="auto">
          <a:xfrm>
            <a:off x="2571750" y="2932113"/>
            <a:ext cx="1304925" cy="2125662"/>
          </a:xfrm>
          <a:custGeom>
            <a:avLst/>
            <a:gdLst>
              <a:gd name="T0" fmla="*/ 758 w 759"/>
              <a:gd name="T1" fmla="*/ 3 h 1339"/>
              <a:gd name="T2" fmla="*/ 739 w 759"/>
              <a:gd name="T3" fmla="*/ 3 h 1339"/>
              <a:gd name="T4" fmla="*/ 650 w 759"/>
              <a:gd name="T5" fmla="*/ 0 h 1339"/>
              <a:gd name="T6" fmla="*/ 554 w 759"/>
              <a:gd name="T7" fmla="*/ 31 h 1339"/>
              <a:gd name="T8" fmla="*/ 490 w 759"/>
              <a:gd name="T9" fmla="*/ 94 h 1339"/>
              <a:gd name="T10" fmla="*/ 461 w 759"/>
              <a:gd name="T11" fmla="*/ 155 h 1339"/>
              <a:gd name="T12" fmla="*/ 82 w 759"/>
              <a:gd name="T13" fmla="*/ 1239 h 1339"/>
              <a:gd name="T14" fmla="*/ 63 w 759"/>
              <a:gd name="T15" fmla="*/ 1296 h 1339"/>
              <a:gd name="T16" fmla="*/ 0 w 759"/>
              <a:gd name="T17" fmla="*/ 1338 h 1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9" h="1339">
                <a:moveTo>
                  <a:pt x="758" y="3"/>
                </a:moveTo>
                <a:lnTo>
                  <a:pt x="739" y="3"/>
                </a:lnTo>
                <a:lnTo>
                  <a:pt x="650" y="0"/>
                </a:lnTo>
                <a:lnTo>
                  <a:pt x="554" y="31"/>
                </a:lnTo>
                <a:lnTo>
                  <a:pt x="490" y="94"/>
                </a:lnTo>
                <a:lnTo>
                  <a:pt x="461" y="155"/>
                </a:lnTo>
                <a:lnTo>
                  <a:pt x="82" y="1239"/>
                </a:lnTo>
                <a:lnTo>
                  <a:pt x="63" y="1296"/>
                </a:lnTo>
                <a:lnTo>
                  <a:pt x="0" y="1338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20" name="Freeform 16">
            <a:extLst>
              <a:ext uri="{FF2B5EF4-FFF2-40B4-BE49-F238E27FC236}">
                <a16:creationId xmlns:a16="http://schemas.microsoft.com/office/drawing/2014/main" id="{3D871A6E-72B2-5E49-834B-81A67D5BAD6F}"/>
              </a:ext>
            </a:extLst>
          </p:cNvPr>
          <p:cNvSpPr>
            <a:spLocks/>
          </p:cNvSpPr>
          <p:nvPr/>
        </p:nvSpPr>
        <p:spPr bwMode="auto">
          <a:xfrm>
            <a:off x="3732213" y="2832100"/>
            <a:ext cx="1555750" cy="2178050"/>
          </a:xfrm>
          <a:custGeom>
            <a:avLst/>
            <a:gdLst>
              <a:gd name="T0" fmla="*/ 0 w 905"/>
              <a:gd name="T1" fmla="*/ 0 h 1372"/>
              <a:gd name="T2" fmla="*/ 56 w 905"/>
              <a:gd name="T3" fmla="*/ 5 h 1372"/>
              <a:gd name="T4" fmla="*/ 144 w 905"/>
              <a:gd name="T5" fmla="*/ 2 h 1372"/>
              <a:gd name="T6" fmla="*/ 245 w 905"/>
              <a:gd name="T7" fmla="*/ 33 h 1372"/>
              <a:gd name="T8" fmla="*/ 308 w 905"/>
              <a:gd name="T9" fmla="*/ 96 h 1372"/>
              <a:gd name="T10" fmla="*/ 333 w 905"/>
              <a:gd name="T11" fmla="*/ 156 h 1372"/>
              <a:gd name="T12" fmla="*/ 711 w 905"/>
              <a:gd name="T13" fmla="*/ 1241 h 1372"/>
              <a:gd name="T14" fmla="*/ 734 w 905"/>
              <a:gd name="T15" fmla="*/ 1298 h 1372"/>
              <a:gd name="T16" fmla="*/ 793 w 905"/>
              <a:gd name="T17" fmla="*/ 1340 h 1372"/>
              <a:gd name="T18" fmla="*/ 878 w 905"/>
              <a:gd name="T19" fmla="*/ 1371 h 1372"/>
              <a:gd name="T20" fmla="*/ 904 w 905"/>
              <a:gd name="T21" fmla="*/ 1360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05" h="1372">
                <a:moveTo>
                  <a:pt x="0" y="0"/>
                </a:moveTo>
                <a:lnTo>
                  <a:pt x="56" y="5"/>
                </a:lnTo>
                <a:lnTo>
                  <a:pt x="144" y="2"/>
                </a:lnTo>
                <a:lnTo>
                  <a:pt x="245" y="33"/>
                </a:lnTo>
                <a:lnTo>
                  <a:pt x="308" y="96"/>
                </a:lnTo>
                <a:lnTo>
                  <a:pt x="333" y="156"/>
                </a:lnTo>
                <a:lnTo>
                  <a:pt x="711" y="1241"/>
                </a:lnTo>
                <a:lnTo>
                  <a:pt x="734" y="1298"/>
                </a:lnTo>
                <a:lnTo>
                  <a:pt x="793" y="1340"/>
                </a:lnTo>
                <a:lnTo>
                  <a:pt x="878" y="1371"/>
                </a:lnTo>
                <a:lnTo>
                  <a:pt x="904" y="1360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21" name="Freeform 17">
            <a:extLst>
              <a:ext uri="{FF2B5EF4-FFF2-40B4-BE49-F238E27FC236}">
                <a16:creationId xmlns:a16="http://schemas.microsoft.com/office/drawing/2014/main" id="{8DF24D20-A901-0948-BADF-5F3E7C716D31}"/>
              </a:ext>
            </a:extLst>
          </p:cNvPr>
          <p:cNvSpPr>
            <a:spLocks/>
          </p:cNvSpPr>
          <p:nvPr/>
        </p:nvSpPr>
        <p:spPr bwMode="auto">
          <a:xfrm>
            <a:off x="2327275" y="2836863"/>
            <a:ext cx="1555750" cy="2178050"/>
          </a:xfrm>
          <a:custGeom>
            <a:avLst/>
            <a:gdLst>
              <a:gd name="T0" fmla="*/ 904 w 905"/>
              <a:gd name="T1" fmla="*/ 0 h 1372"/>
              <a:gd name="T2" fmla="*/ 848 w 905"/>
              <a:gd name="T3" fmla="*/ 5 h 1372"/>
              <a:gd name="T4" fmla="*/ 760 w 905"/>
              <a:gd name="T5" fmla="*/ 2 h 1372"/>
              <a:gd name="T6" fmla="*/ 659 w 905"/>
              <a:gd name="T7" fmla="*/ 33 h 1372"/>
              <a:gd name="T8" fmla="*/ 596 w 905"/>
              <a:gd name="T9" fmla="*/ 96 h 1372"/>
              <a:gd name="T10" fmla="*/ 571 w 905"/>
              <a:gd name="T11" fmla="*/ 156 h 1372"/>
              <a:gd name="T12" fmla="*/ 193 w 905"/>
              <a:gd name="T13" fmla="*/ 1241 h 1372"/>
              <a:gd name="T14" fmla="*/ 170 w 905"/>
              <a:gd name="T15" fmla="*/ 1298 h 1372"/>
              <a:gd name="T16" fmla="*/ 111 w 905"/>
              <a:gd name="T17" fmla="*/ 1340 h 1372"/>
              <a:gd name="T18" fmla="*/ 26 w 905"/>
              <a:gd name="T19" fmla="*/ 1371 h 1372"/>
              <a:gd name="T20" fmla="*/ 0 w 905"/>
              <a:gd name="T21" fmla="*/ 1360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05" h="1372">
                <a:moveTo>
                  <a:pt x="904" y="0"/>
                </a:moveTo>
                <a:lnTo>
                  <a:pt x="848" y="5"/>
                </a:lnTo>
                <a:lnTo>
                  <a:pt x="760" y="2"/>
                </a:lnTo>
                <a:lnTo>
                  <a:pt x="659" y="33"/>
                </a:lnTo>
                <a:lnTo>
                  <a:pt x="596" y="96"/>
                </a:lnTo>
                <a:lnTo>
                  <a:pt x="571" y="156"/>
                </a:lnTo>
                <a:lnTo>
                  <a:pt x="193" y="1241"/>
                </a:lnTo>
                <a:lnTo>
                  <a:pt x="170" y="1298"/>
                </a:lnTo>
                <a:lnTo>
                  <a:pt x="111" y="1340"/>
                </a:lnTo>
                <a:lnTo>
                  <a:pt x="26" y="1371"/>
                </a:lnTo>
                <a:lnTo>
                  <a:pt x="0" y="1360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322" name="Rectangle 18">
            <a:extLst>
              <a:ext uri="{FF2B5EF4-FFF2-40B4-BE49-F238E27FC236}">
                <a16:creationId xmlns:a16="http://schemas.microsoft.com/office/drawing/2014/main" id="{BF2F616B-3E70-EA48-AE69-992CF0872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50" y="5486400"/>
            <a:ext cx="844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482323" name="Rectangle 19">
            <a:extLst>
              <a:ext uri="{FF2B5EF4-FFF2-40B4-BE49-F238E27FC236}">
                <a16:creationId xmlns:a16="http://schemas.microsoft.com/office/drawing/2014/main" id="{4442DA08-44A5-EB4B-AF42-1F44D491D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" y="3521075"/>
            <a:ext cx="7842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Units</a:t>
            </a:r>
          </a:p>
        </p:txBody>
      </p:sp>
      <p:sp>
        <p:nvSpPr>
          <p:cNvPr id="482324" name="Rectangle 20">
            <a:extLst>
              <a:ext uri="{FF2B5EF4-FFF2-40B4-BE49-F238E27FC236}">
                <a16:creationId xmlns:a16="http://schemas.microsoft.com/office/drawing/2014/main" id="{7CBFF12D-5362-1D46-8BE7-3EC1F249F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6975" y="4475163"/>
            <a:ext cx="1606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Production</a:t>
            </a:r>
          </a:p>
        </p:txBody>
      </p:sp>
      <p:sp>
        <p:nvSpPr>
          <p:cNvPr id="482325" name="Rectangle 21">
            <a:extLst>
              <a:ext uri="{FF2B5EF4-FFF2-40B4-BE49-F238E27FC236}">
                <a16:creationId xmlns:a16="http://schemas.microsoft.com/office/drawing/2014/main" id="{EE5FB3CB-AD09-BE4F-ADE3-B3C8CBDBB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2016125"/>
            <a:ext cx="1781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482326" name="Line 22">
            <a:extLst>
              <a:ext uri="{FF2B5EF4-FFF2-40B4-BE49-F238E27FC236}">
                <a16:creationId xmlns:a16="http://schemas.microsoft.com/office/drawing/2014/main" id="{585BFE2D-0E8F-884F-9B69-218BC19D33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575" y="2343150"/>
            <a:ext cx="398463" cy="525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327" name="Line 23">
            <a:extLst>
              <a:ext uri="{FF2B5EF4-FFF2-40B4-BE49-F238E27FC236}">
                <a16:creationId xmlns:a16="http://schemas.microsoft.com/office/drawing/2014/main" id="{DC442AF1-54CF-104B-A470-BECBDA309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1250" y="4117975"/>
            <a:ext cx="541338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6" name="Rectangle 4">
            <a:extLst>
              <a:ext uri="{FF2B5EF4-FFF2-40B4-BE49-F238E27FC236}">
                <a16:creationId xmlns:a16="http://schemas.microsoft.com/office/drawing/2014/main" id="{DE4987EB-9B8B-7E46-BFC4-3935FF001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APP Using Pure Strategies</a:t>
            </a:r>
          </a:p>
        </p:txBody>
      </p:sp>
      <p:sp>
        <p:nvSpPr>
          <p:cNvPr id="484357" name="Rectangle 5">
            <a:extLst>
              <a:ext uri="{FF2B5EF4-FFF2-40B4-BE49-F238E27FC236}">
                <a16:creationId xmlns:a16="http://schemas.microsoft.com/office/drawing/2014/main" id="{85809AF0-07A7-BA4A-AEE8-10BDDACB03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191000"/>
            <a:ext cx="8305800" cy="1676400"/>
          </a:xfrm>
          <a:noFill/>
          <a:ln/>
        </p:spPr>
        <p:txBody>
          <a:bodyPr lIns="90487" tIns="44450" rIns="90487" bIns="44450"/>
          <a:lstStyle/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 u="sng"/>
              <a:t>		</a:t>
            </a:r>
            <a:r>
              <a:rPr lang="en-US" altLang="en-US" sz="2000"/>
              <a:t>Hiring cost = $100 per worker	         Firing cost = $500 per worker</a:t>
            </a:r>
          </a:p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/>
              <a:t>Inventory carrying cost = $0.50 pound per quarter</a:t>
            </a:r>
          </a:p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/>
              <a:t>Production per employee = 1,000 pounds per quarter</a:t>
            </a:r>
          </a:p>
          <a:p>
            <a:pPr marL="342900" indent="-342900" algn="ctr" defTabSz="914400">
              <a:buFontTx/>
              <a:buNone/>
              <a:tabLst>
                <a:tab pos="2114550" algn="ctr"/>
                <a:tab pos="3943350" algn="r"/>
              </a:tabLst>
            </a:pPr>
            <a:r>
              <a:rPr lang="en-US" altLang="en-US" sz="2000"/>
              <a:t>Beginning work force = 100 workers</a:t>
            </a:r>
          </a:p>
          <a:p>
            <a:pPr marL="342900" indent="-342900" defTabSz="914400">
              <a:buFontTx/>
              <a:buNone/>
              <a:tabLst>
                <a:tab pos="2114550" algn="ctr"/>
                <a:tab pos="3943350" algn="r"/>
              </a:tabLst>
            </a:pPr>
            <a:endParaRPr lang="en-US" altLang="en-US" sz="2000"/>
          </a:p>
        </p:txBody>
      </p:sp>
      <p:sp>
        <p:nvSpPr>
          <p:cNvPr id="484358" name="Rectangle 6">
            <a:extLst>
              <a:ext uri="{FF2B5EF4-FFF2-40B4-BE49-F238E27FC236}">
                <a16:creationId xmlns:a16="http://schemas.microsoft.com/office/drawing/2014/main" id="{698CCE8D-3529-CD44-8F94-C4CEBB5AD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5463" y="2108200"/>
            <a:ext cx="4706937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l"/>
                <a:tab pos="34290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u="sng">
                <a:latin typeface="Arial" panose="020B0604020202020204" pitchFamily="34" charset="0"/>
              </a:rPr>
              <a:t>Quarter		Sales Forecast (lb)</a:t>
            </a:r>
            <a:endParaRPr lang="en-US" altLang="en-US" sz="200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Spring		80,000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Summer		50,000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Fall		120,000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Winter		150,000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4" name="Rectangle 4">
            <a:extLst>
              <a:ext uri="{FF2B5EF4-FFF2-40B4-BE49-F238E27FC236}">
                <a16:creationId xmlns:a16="http://schemas.microsoft.com/office/drawing/2014/main" id="{0E196CD0-C726-9445-A973-4F55E5A15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Level Production Strategy</a:t>
            </a:r>
          </a:p>
        </p:txBody>
      </p:sp>
      <p:sp>
        <p:nvSpPr>
          <p:cNvPr id="486405" name="Rectangle 5">
            <a:extLst>
              <a:ext uri="{FF2B5EF4-FFF2-40B4-BE49-F238E27FC236}">
                <a16:creationId xmlns:a16="http://schemas.microsoft.com/office/drawing/2014/main" id="{4425DEC7-AE33-AF4D-974B-99D9E0584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2133600"/>
            <a:ext cx="6781800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 u="sng"/>
              <a:t>		</a:t>
            </a:r>
            <a:r>
              <a:rPr lang="en-US" altLang="en-US" sz="2000"/>
              <a:t> Sales	Production</a:t>
            </a:r>
            <a:endParaRPr lang="en-US" altLang="en-US" sz="2000" u="sng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 u="sng"/>
              <a:t>Quarter	Forecast	Plan	Inventory</a:t>
            </a:r>
            <a:endParaRPr lang="en-US" altLang="en-US" sz="2000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Spring	80,000	100,000	20,000	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Summer	50,000	100,000	70,000	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Fall	120,000	100,000	50,000	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Winter	150,000	100,000	0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		400,000		140,000</a:t>
            </a:r>
            <a:endParaRPr lang="en-US" altLang="en-US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endParaRPr lang="en-US" altLang="en-US" sz="2000"/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r>
              <a:rPr lang="en-US" altLang="en-US" sz="2000"/>
              <a:t>Cost = 140,000 pounds x 0.50 per pound = $70,000</a:t>
            </a:r>
          </a:p>
          <a:p>
            <a:pPr marL="342900" indent="-342900" defTabSz="914400">
              <a:buFontTx/>
              <a:buNone/>
              <a:tabLst>
                <a:tab pos="2057400" algn="ctr"/>
                <a:tab pos="3714750" algn="ctr"/>
                <a:tab pos="5543550" algn="ctr"/>
              </a:tabLst>
            </a:pPr>
            <a:endParaRPr lang="en-US" altLang="en-US" sz="2000"/>
          </a:p>
        </p:txBody>
      </p:sp>
      <p:sp>
        <p:nvSpPr>
          <p:cNvPr id="486406" name="Line 6">
            <a:extLst>
              <a:ext uri="{FF2B5EF4-FFF2-40B4-BE49-F238E27FC236}">
                <a16:creationId xmlns:a16="http://schemas.microsoft.com/office/drawing/2014/main" id="{B57E3AA8-E0CF-5043-A826-632389E0FE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4267200"/>
            <a:ext cx="1265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7" name="Line 7">
            <a:extLst>
              <a:ext uri="{FF2B5EF4-FFF2-40B4-BE49-F238E27FC236}">
                <a16:creationId xmlns:a16="http://schemas.microsoft.com/office/drawing/2014/main" id="{5DEC5119-83C6-6C46-BD98-8C6E647E2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2963" y="4267200"/>
            <a:ext cx="1265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2" name="Rectangle 4">
            <a:extLst>
              <a:ext uri="{FF2B5EF4-FFF2-40B4-BE49-F238E27FC236}">
                <a16:creationId xmlns:a16="http://schemas.microsoft.com/office/drawing/2014/main" id="{BA7DD328-8439-4C41-ADB7-9672DB454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Chase Demand Strategy</a:t>
            </a:r>
          </a:p>
        </p:txBody>
      </p:sp>
      <p:sp>
        <p:nvSpPr>
          <p:cNvPr id="488453" name="Rectangle 5">
            <a:extLst>
              <a:ext uri="{FF2B5EF4-FFF2-40B4-BE49-F238E27FC236}">
                <a16:creationId xmlns:a16="http://schemas.microsoft.com/office/drawing/2014/main" id="{D27F9751-12C6-394B-A245-2500ACFE7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3600" y="2057400"/>
            <a:ext cx="8432800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 u="sng"/>
              <a:t>		</a:t>
            </a:r>
            <a:r>
              <a:rPr lang="en-US" altLang="en-US" sz="2000"/>
              <a:t> 	Sales	Production	Workers	Workers	Workers</a:t>
            </a:r>
            <a:endParaRPr lang="en-US" altLang="en-US" sz="2000" u="sng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 u="sng"/>
              <a:t>Quarter		Forecast	Plan	Needed	Hired	Fired</a:t>
            </a:r>
            <a:endParaRPr lang="en-US" altLang="en-US" sz="2000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Spring		80,000	80,000	80	-	20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Summer		50,000	50,000	50	-	30	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Fall		120,000	120,000	120	70	-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Winter		150,000	150,000	150	30	-</a:t>
            </a:r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						100	50</a:t>
            </a:r>
            <a:endParaRPr lang="en-US" altLang="en-US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endParaRPr lang="en-US" altLang="en-US" sz="2000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	Cost 	= (100 workers hired x $100) + (50 workers fired x $500)</a:t>
            </a:r>
            <a:endParaRPr lang="en-US" altLang="en-US"/>
          </a:p>
          <a:p>
            <a:pPr marL="342900" indent="-342900" defTabSz="914400">
              <a:buFontTx/>
              <a:buNone/>
              <a:tabLst>
                <a:tab pos="971550" algn="l"/>
                <a:tab pos="1885950" algn="ctr"/>
                <a:tab pos="3314700" algn="ctr"/>
                <a:tab pos="4629150" algn="ctr"/>
                <a:tab pos="6000750" algn="ctr"/>
                <a:tab pos="7315200" algn="ctr"/>
              </a:tabLst>
            </a:pPr>
            <a:r>
              <a:rPr lang="en-US" altLang="en-US" sz="2000"/>
              <a:t>			= $10,000 + 25,000 = $35,000 </a:t>
            </a:r>
          </a:p>
        </p:txBody>
      </p:sp>
      <p:sp>
        <p:nvSpPr>
          <p:cNvPr id="488454" name="Line 6">
            <a:extLst>
              <a:ext uri="{FF2B5EF4-FFF2-40B4-BE49-F238E27FC236}">
                <a16:creationId xmlns:a16="http://schemas.microsoft.com/office/drawing/2014/main" id="{EBA48DE0-3749-7E46-A929-2C8682F1D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9375" y="4267200"/>
            <a:ext cx="1038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55" name="Line 7">
            <a:extLst>
              <a:ext uri="{FF2B5EF4-FFF2-40B4-BE49-F238E27FC236}">
                <a16:creationId xmlns:a16="http://schemas.microsoft.com/office/drawing/2014/main" id="{0A4BAE0F-1135-A84B-A3D3-F38BD7EB3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267200"/>
            <a:ext cx="1038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2" name="Rectangle 4">
            <a:extLst>
              <a:ext uri="{FF2B5EF4-FFF2-40B4-BE49-F238E27FC236}">
                <a16:creationId xmlns:a16="http://schemas.microsoft.com/office/drawing/2014/main" id="{83474D28-24BD-AD46-9F08-44829C83B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Other Quantitative Techniques</a:t>
            </a:r>
          </a:p>
        </p:txBody>
      </p:sp>
      <p:sp>
        <p:nvSpPr>
          <p:cNvPr id="498693" name="Rectangle 5">
            <a:extLst>
              <a:ext uri="{FF2B5EF4-FFF2-40B4-BE49-F238E27FC236}">
                <a16:creationId xmlns:a16="http://schemas.microsoft.com/office/drawing/2014/main" id="{ECE32067-2E9E-6B43-ABCD-CC3807841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105025"/>
            <a:ext cx="8220075" cy="3609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Linear programming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Linear decision rule (LDR)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Search decision rule (SDR)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Management coefficients model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40" name="Rectangle 4">
            <a:extLst>
              <a:ext uri="{FF2B5EF4-FFF2-40B4-BE49-F238E27FC236}">
                <a16:creationId xmlns:a16="http://schemas.microsoft.com/office/drawing/2014/main" id="{209F1504-EB5A-B040-8837-C3763229C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Strategies for Managing Demand</a:t>
            </a:r>
          </a:p>
        </p:txBody>
      </p:sp>
      <p:sp>
        <p:nvSpPr>
          <p:cNvPr id="500741" name="Rectangle 5">
            <a:extLst>
              <a:ext uri="{FF2B5EF4-FFF2-40B4-BE49-F238E27FC236}">
                <a16:creationId xmlns:a16="http://schemas.microsoft.com/office/drawing/2014/main" id="{8DC6291A-FF78-7246-9FCA-2A6D205BB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8372475" cy="37623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Shift demand into other periods</a:t>
            </a:r>
          </a:p>
          <a:p>
            <a:pPr marL="742950" lvl="1" indent="-285750" defTabSz="914400"/>
            <a:r>
              <a:rPr lang="en-US" altLang="en-US"/>
              <a:t>incentives, sales promotions, advertising campaigns</a:t>
            </a:r>
          </a:p>
          <a:p>
            <a:pPr marL="742950" lvl="1" indent="-285750" defTabSz="914400"/>
            <a:endParaRPr lang="en-US" altLang="en-US"/>
          </a:p>
          <a:p>
            <a:pPr marL="342900" indent="-342900" defTabSz="914400"/>
            <a:r>
              <a:rPr lang="en-US" altLang="en-US"/>
              <a:t>Offer product or services with countercyclical demand patterns</a:t>
            </a:r>
          </a:p>
          <a:p>
            <a:pPr marL="742950" lvl="1" indent="-285750" defTabSz="914400"/>
            <a:r>
              <a:rPr lang="en-US" altLang="en-US"/>
              <a:t>create demand for idle resources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836" name="Group 52">
            <a:extLst>
              <a:ext uri="{FF2B5EF4-FFF2-40B4-BE49-F238E27FC236}">
                <a16:creationId xmlns:a16="http://schemas.microsoft.com/office/drawing/2014/main" id="{63BF7A7A-DD68-E642-A0FB-24945EFE564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02837" name="Line 53">
              <a:extLst>
                <a:ext uri="{FF2B5EF4-FFF2-40B4-BE49-F238E27FC236}">
                  <a16:creationId xmlns:a16="http://schemas.microsoft.com/office/drawing/2014/main" id="{A7041619-B95D-C74D-AEF4-7A22C2A3E1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8" name="Line 54">
              <a:extLst>
                <a:ext uri="{FF2B5EF4-FFF2-40B4-BE49-F238E27FC236}">
                  <a16:creationId xmlns:a16="http://schemas.microsoft.com/office/drawing/2014/main" id="{D0A60FA8-DBAD-0D4C-8E6E-FE70BFCDC9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9" name="Line 55">
              <a:extLst>
                <a:ext uri="{FF2B5EF4-FFF2-40B4-BE49-F238E27FC236}">
                  <a16:creationId xmlns:a16="http://schemas.microsoft.com/office/drawing/2014/main" id="{1EA14AF4-9075-E148-B448-4BFEBD496F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40" name="Line 56">
              <a:extLst>
                <a:ext uri="{FF2B5EF4-FFF2-40B4-BE49-F238E27FC236}">
                  <a16:creationId xmlns:a16="http://schemas.microsoft.com/office/drawing/2014/main" id="{6924BB3D-35DF-6048-BF3A-041FC68E7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41" name="Line 57">
              <a:extLst>
                <a:ext uri="{FF2B5EF4-FFF2-40B4-BE49-F238E27FC236}">
                  <a16:creationId xmlns:a16="http://schemas.microsoft.com/office/drawing/2014/main" id="{D87462C6-2809-8D4D-A89B-56DB29D654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788" name="Rectangle 4">
            <a:extLst>
              <a:ext uri="{FF2B5EF4-FFF2-40B4-BE49-F238E27FC236}">
                <a16:creationId xmlns:a16="http://schemas.microsoft.com/office/drawing/2014/main" id="{5051C5A7-4730-DA4F-BB34-0CDF8C9F36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Hierarchical Planning Process</a:t>
            </a:r>
          </a:p>
        </p:txBody>
      </p:sp>
      <p:grpSp>
        <p:nvGrpSpPr>
          <p:cNvPr id="502835" name="Group 51">
            <a:extLst>
              <a:ext uri="{FF2B5EF4-FFF2-40B4-BE49-F238E27FC236}">
                <a16:creationId xmlns:a16="http://schemas.microsoft.com/office/drawing/2014/main" id="{E4D7C1EC-7054-6E48-9E47-7D491915AC8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8534400" cy="3937000"/>
            <a:chOff x="306" y="1042"/>
            <a:chExt cx="5663" cy="2578"/>
          </a:xfrm>
        </p:grpSpPr>
        <p:sp>
          <p:nvSpPr>
            <p:cNvPr id="502789" name="Rectangle 5">
              <a:extLst>
                <a:ext uri="{FF2B5EF4-FFF2-40B4-BE49-F238E27FC236}">
                  <a16:creationId xmlns:a16="http://schemas.microsoft.com/office/drawing/2014/main" id="{42AD84BB-F9D5-8445-B16E-2B2678EC6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042"/>
              <a:ext cx="49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Items</a:t>
              </a:r>
            </a:p>
          </p:txBody>
        </p:sp>
        <p:sp>
          <p:nvSpPr>
            <p:cNvPr id="502790" name="Rectangle 6">
              <a:extLst>
                <a:ext uri="{FF2B5EF4-FFF2-40B4-BE49-F238E27FC236}">
                  <a16:creationId xmlns:a16="http://schemas.microsoft.com/office/drawing/2014/main" id="{857FA96B-CCBD-DC48-9486-4F12A63B8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28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Product lines or families</a:t>
              </a:r>
            </a:p>
          </p:txBody>
        </p:sp>
        <p:sp>
          <p:nvSpPr>
            <p:cNvPr id="502791" name="Rectangle 7">
              <a:extLst>
                <a:ext uri="{FF2B5EF4-FFF2-40B4-BE49-F238E27FC236}">
                  <a16:creationId xmlns:a16="http://schemas.microsoft.com/office/drawing/2014/main" id="{D403B68D-4127-1143-BE62-874D14A56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910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Individual products</a:t>
              </a:r>
            </a:p>
          </p:txBody>
        </p:sp>
        <p:sp>
          <p:nvSpPr>
            <p:cNvPr id="502792" name="Rectangle 8">
              <a:extLst>
                <a:ext uri="{FF2B5EF4-FFF2-40B4-BE49-F238E27FC236}">
                  <a16:creationId xmlns:a16="http://schemas.microsoft.com/office/drawing/2014/main" id="{80F8B249-8C2D-ED44-9966-F30BB0162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2719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Components</a:t>
              </a:r>
            </a:p>
          </p:txBody>
        </p:sp>
        <p:sp>
          <p:nvSpPr>
            <p:cNvPr id="502793" name="Rectangle 9">
              <a:extLst>
                <a:ext uri="{FF2B5EF4-FFF2-40B4-BE49-F238E27FC236}">
                  <a16:creationId xmlns:a16="http://schemas.microsoft.com/office/drawing/2014/main" id="{D29B77D0-552C-8644-97DE-3D6897905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319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Manufacturing operations</a:t>
              </a:r>
            </a:p>
          </p:txBody>
        </p:sp>
        <p:sp>
          <p:nvSpPr>
            <p:cNvPr id="502794" name="Rectangle 10">
              <a:extLst>
                <a:ext uri="{FF2B5EF4-FFF2-40B4-BE49-F238E27FC236}">
                  <a16:creationId xmlns:a16="http://schemas.microsoft.com/office/drawing/2014/main" id="{4B48E501-16BD-8B46-A2DA-5140C51EF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042"/>
              <a:ext cx="1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Resource level</a:t>
              </a:r>
            </a:p>
          </p:txBody>
        </p:sp>
        <p:sp>
          <p:nvSpPr>
            <p:cNvPr id="502795" name="Rectangle 11">
              <a:extLst>
                <a:ext uri="{FF2B5EF4-FFF2-40B4-BE49-F238E27FC236}">
                  <a16:creationId xmlns:a16="http://schemas.microsoft.com/office/drawing/2014/main" id="{175A5917-B993-4F4D-AE68-0138E860E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435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Plants</a:t>
              </a:r>
            </a:p>
          </p:txBody>
        </p:sp>
        <p:sp>
          <p:nvSpPr>
            <p:cNvPr id="502796" name="Rectangle 12">
              <a:extLst>
                <a:ext uri="{FF2B5EF4-FFF2-40B4-BE49-F238E27FC236}">
                  <a16:creationId xmlns:a16="http://schemas.microsoft.com/office/drawing/2014/main" id="{AAC84AD9-7253-2B43-A8CF-945233F81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20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Individual machines</a:t>
              </a:r>
            </a:p>
          </p:txBody>
        </p:sp>
        <p:sp>
          <p:nvSpPr>
            <p:cNvPr id="502797" name="Rectangle 13">
              <a:extLst>
                <a:ext uri="{FF2B5EF4-FFF2-40B4-BE49-F238E27FC236}">
                  <a16:creationId xmlns:a16="http://schemas.microsoft.com/office/drawing/2014/main" id="{BCAC2E03-01F3-AF4A-A748-9E50A1B94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91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Critical work centers</a:t>
              </a:r>
            </a:p>
          </p:txBody>
        </p:sp>
        <p:sp>
          <p:nvSpPr>
            <p:cNvPr id="502798" name="Rectangle 14">
              <a:extLst>
                <a:ext uri="{FF2B5EF4-FFF2-40B4-BE49-F238E27FC236}">
                  <a16:creationId xmlns:a16="http://schemas.microsoft.com/office/drawing/2014/main" id="{860DADFB-1669-C74F-8BEA-F0AC0A656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042"/>
              <a:ext cx="14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Production Planning</a:t>
              </a:r>
            </a:p>
          </p:txBody>
        </p:sp>
        <p:sp>
          <p:nvSpPr>
            <p:cNvPr id="502799" name="Rectangle 15">
              <a:extLst>
                <a:ext uri="{FF2B5EF4-FFF2-40B4-BE49-F238E27FC236}">
                  <a16:creationId xmlns:a16="http://schemas.microsoft.com/office/drawing/2014/main" id="{DC789D28-76BB-764B-A4FC-398DC9CA2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042"/>
              <a:ext cx="134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Capacity Planning</a:t>
              </a:r>
            </a:p>
          </p:txBody>
        </p:sp>
        <p:sp>
          <p:nvSpPr>
            <p:cNvPr id="502800" name="Rectangle 16">
              <a:extLst>
                <a:ext uri="{FF2B5EF4-FFF2-40B4-BE49-F238E27FC236}">
                  <a16:creationId xmlns:a16="http://schemas.microsoft.com/office/drawing/2014/main" id="{73ED7BEA-C5DC-A348-B15D-C679DCDCB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1" name="Rectangle 17">
              <a:extLst>
                <a:ext uri="{FF2B5EF4-FFF2-40B4-BE49-F238E27FC236}">
                  <a16:creationId xmlns:a16="http://schemas.microsoft.com/office/drawing/2014/main" id="{0F7DDB91-BB99-9E42-89ED-1FE158FFE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290"/>
              <a:ext cx="81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Resource </a:t>
              </a:r>
            </a:p>
          </p:txBody>
        </p:sp>
        <p:sp>
          <p:nvSpPr>
            <p:cNvPr id="502802" name="Rectangle 18">
              <a:extLst>
                <a:ext uri="{FF2B5EF4-FFF2-40B4-BE49-F238E27FC236}">
                  <a16:creationId xmlns:a16="http://schemas.microsoft.com/office/drawing/2014/main" id="{39590ECC-F147-A64C-888B-E0B28BEB6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456"/>
              <a:ext cx="141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02803" name="Rectangle 19">
              <a:extLst>
                <a:ext uri="{FF2B5EF4-FFF2-40B4-BE49-F238E27FC236}">
                  <a16:creationId xmlns:a16="http://schemas.microsoft.com/office/drawing/2014/main" id="{32731E76-FC8F-A64B-8F48-6B1C6D8A6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4" name="Rectangle 20">
              <a:extLst>
                <a:ext uri="{FF2B5EF4-FFF2-40B4-BE49-F238E27FC236}">
                  <a16:creationId xmlns:a16="http://schemas.microsoft.com/office/drawing/2014/main" id="{ADBBA92E-E801-E945-AFA7-43FB52C46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4" y="1928"/>
              <a:ext cx="8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Rough-Cut </a:t>
              </a:r>
            </a:p>
          </p:txBody>
        </p:sp>
        <p:sp>
          <p:nvSpPr>
            <p:cNvPr id="502805" name="Rectangle 21">
              <a:extLst>
                <a:ext uri="{FF2B5EF4-FFF2-40B4-BE49-F238E27FC236}">
                  <a16:creationId xmlns:a16="http://schemas.microsoft.com/office/drawing/2014/main" id="{9C4F7F69-6A6B-E345-BD18-C2D599EB7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096"/>
              <a:ext cx="10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 Plan</a:t>
              </a:r>
            </a:p>
          </p:txBody>
        </p:sp>
        <p:sp>
          <p:nvSpPr>
            <p:cNvPr id="502806" name="Rectangle 22">
              <a:extLst>
                <a:ext uri="{FF2B5EF4-FFF2-40B4-BE49-F238E27FC236}">
                  <a16:creationId xmlns:a16="http://schemas.microsoft.com/office/drawing/2014/main" id="{4245DB1B-1716-3C4B-9E9E-B2C88F3DB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7" name="Rectangle 23">
              <a:extLst>
                <a:ext uri="{FF2B5EF4-FFF2-40B4-BE49-F238E27FC236}">
                  <a16:creationId xmlns:a16="http://schemas.microsoft.com/office/drawing/2014/main" id="{0FDA6DAE-678E-0745-8092-E7C864C85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565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 </a:t>
              </a:r>
            </a:p>
          </p:txBody>
        </p:sp>
        <p:sp>
          <p:nvSpPr>
            <p:cNvPr id="502808" name="Rectangle 24">
              <a:extLst>
                <a:ext uri="{FF2B5EF4-FFF2-40B4-BE49-F238E27FC236}">
                  <a16:creationId xmlns:a16="http://schemas.microsoft.com/office/drawing/2014/main" id="{BFF3D4D3-513F-9840-B2AB-E6F8F152D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732"/>
              <a:ext cx="14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02809" name="Rectangle 25">
              <a:extLst>
                <a:ext uri="{FF2B5EF4-FFF2-40B4-BE49-F238E27FC236}">
                  <a16:creationId xmlns:a16="http://schemas.microsoft.com/office/drawing/2014/main" id="{4BC5606B-B408-7748-AD74-4ABC0BD55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0" name="Rectangle 26">
              <a:extLst>
                <a:ext uri="{FF2B5EF4-FFF2-40B4-BE49-F238E27FC236}">
                  <a16:creationId xmlns:a16="http://schemas.microsoft.com/office/drawing/2014/main" id="{E1562362-5834-EB4C-8574-1C36848D7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3203"/>
              <a:ext cx="99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Input/Output </a:t>
              </a:r>
            </a:p>
          </p:txBody>
        </p:sp>
        <p:sp>
          <p:nvSpPr>
            <p:cNvPr id="502811" name="Rectangle 27">
              <a:extLst>
                <a:ext uri="{FF2B5EF4-FFF2-40B4-BE49-F238E27FC236}">
                  <a16:creationId xmlns:a16="http://schemas.microsoft.com/office/drawing/2014/main" id="{4FF3F8CF-4676-7D47-AD59-E4D28B67F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372"/>
              <a:ext cx="6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Control</a:t>
              </a:r>
            </a:p>
          </p:txBody>
        </p:sp>
        <p:sp>
          <p:nvSpPr>
            <p:cNvPr id="502812" name="Rectangle 28">
              <a:extLst>
                <a:ext uri="{FF2B5EF4-FFF2-40B4-BE49-F238E27FC236}">
                  <a16:creationId xmlns:a16="http://schemas.microsoft.com/office/drawing/2014/main" id="{9CF40BFD-7442-F941-A5D3-0D58A5F90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3" name="Rectangle 29">
              <a:extLst>
                <a:ext uri="{FF2B5EF4-FFF2-40B4-BE49-F238E27FC236}">
                  <a16:creationId xmlns:a16="http://schemas.microsoft.com/office/drawing/2014/main" id="{2DE7839A-E848-0948-AB4D-C826FEFED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290"/>
              <a:ext cx="862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Aggregate </a:t>
              </a:r>
            </a:p>
          </p:txBody>
        </p:sp>
        <p:sp>
          <p:nvSpPr>
            <p:cNvPr id="502814" name="Rectangle 30">
              <a:extLst>
                <a:ext uri="{FF2B5EF4-FFF2-40B4-BE49-F238E27FC236}">
                  <a16:creationId xmlns:a16="http://schemas.microsoft.com/office/drawing/2014/main" id="{6F253B61-DDAA-DC44-817E-2C4A81F7B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1456"/>
              <a:ext cx="11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Production Plan</a:t>
              </a:r>
            </a:p>
          </p:txBody>
        </p:sp>
        <p:sp>
          <p:nvSpPr>
            <p:cNvPr id="502815" name="Rectangle 31">
              <a:extLst>
                <a:ext uri="{FF2B5EF4-FFF2-40B4-BE49-F238E27FC236}">
                  <a16:creationId xmlns:a16="http://schemas.microsoft.com/office/drawing/2014/main" id="{7F8B550E-4D09-DE4D-BD86-EFC616C6F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6" name="Rectangle 32">
              <a:extLst>
                <a:ext uri="{FF2B5EF4-FFF2-40B4-BE49-F238E27FC236}">
                  <a16:creationId xmlns:a16="http://schemas.microsoft.com/office/drawing/2014/main" id="{41D65EE2-B51B-BC46-BDF1-E75B67894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" y="1928"/>
              <a:ext cx="139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Master Production </a:t>
              </a:r>
            </a:p>
          </p:txBody>
        </p:sp>
        <p:sp>
          <p:nvSpPr>
            <p:cNvPr id="502817" name="Rectangle 33">
              <a:extLst>
                <a:ext uri="{FF2B5EF4-FFF2-40B4-BE49-F238E27FC236}">
                  <a16:creationId xmlns:a16="http://schemas.microsoft.com/office/drawing/2014/main" id="{46EEAEA1-A0C1-8041-8BD5-102C9103B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096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502818" name="Rectangle 34">
              <a:extLst>
                <a:ext uri="{FF2B5EF4-FFF2-40B4-BE49-F238E27FC236}">
                  <a16:creationId xmlns:a16="http://schemas.microsoft.com/office/drawing/2014/main" id="{05E2A0B4-D302-B84E-B8C9-58135A0C9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9" name="Rectangle 35">
              <a:extLst>
                <a:ext uri="{FF2B5EF4-FFF2-40B4-BE49-F238E27FC236}">
                  <a16:creationId xmlns:a16="http://schemas.microsoft.com/office/drawing/2014/main" id="{497B890B-880A-4F4D-96AE-44F8206D3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5"/>
              <a:ext cx="70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Material </a:t>
              </a:r>
            </a:p>
          </p:txBody>
        </p:sp>
        <p:sp>
          <p:nvSpPr>
            <p:cNvPr id="502820" name="Rectangle 36">
              <a:extLst>
                <a:ext uri="{FF2B5EF4-FFF2-40B4-BE49-F238E27FC236}">
                  <a16:creationId xmlns:a16="http://schemas.microsoft.com/office/drawing/2014/main" id="{C1539EE0-76BC-5140-AE1C-4E05116D5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2732"/>
              <a:ext cx="14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02821" name="Rectangle 37">
              <a:extLst>
                <a:ext uri="{FF2B5EF4-FFF2-40B4-BE49-F238E27FC236}">
                  <a16:creationId xmlns:a16="http://schemas.microsoft.com/office/drawing/2014/main" id="{9F911729-575A-D84D-A6A0-18B68EEA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2" name="Rectangle 38">
              <a:extLst>
                <a:ext uri="{FF2B5EF4-FFF2-40B4-BE49-F238E27FC236}">
                  <a16:creationId xmlns:a16="http://schemas.microsoft.com/office/drawing/2014/main" id="{F2E30C34-0F68-044F-AEED-F3061D8C9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" y="3203"/>
              <a:ext cx="90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Shop Floor </a:t>
              </a:r>
            </a:p>
          </p:txBody>
        </p:sp>
        <p:sp>
          <p:nvSpPr>
            <p:cNvPr id="502823" name="Rectangle 39">
              <a:extLst>
                <a:ext uri="{FF2B5EF4-FFF2-40B4-BE49-F238E27FC236}">
                  <a16:creationId xmlns:a16="http://schemas.microsoft.com/office/drawing/2014/main" id="{A8DFE43F-1B33-384E-8DAC-9D782119C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3372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502824" name="Rectangle 40">
              <a:extLst>
                <a:ext uri="{FF2B5EF4-FFF2-40B4-BE49-F238E27FC236}">
                  <a16:creationId xmlns:a16="http://schemas.microsoft.com/office/drawing/2014/main" id="{DB6C1094-2577-D844-9E15-B0BCA8577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2548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All work centers</a:t>
              </a:r>
            </a:p>
          </p:txBody>
        </p:sp>
        <p:sp>
          <p:nvSpPr>
            <p:cNvPr id="502825" name="Line 41">
              <a:extLst>
                <a:ext uri="{FF2B5EF4-FFF2-40B4-BE49-F238E27FC236}">
                  <a16:creationId xmlns:a16="http://schemas.microsoft.com/office/drawing/2014/main" id="{90E4BA6F-6C9F-D948-B2E6-70798A26DD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1478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6" name="Line 42">
              <a:extLst>
                <a:ext uri="{FF2B5EF4-FFF2-40B4-BE49-F238E27FC236}">
                  <a16:creationId xmlns:a16="http://schemas.microsoft.com/office/drawing/2014/main" id="{6823D2AF-31CA-B64B-9C86-DD8536250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1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7" name="Line 43">
              <a:extLst>
                <a:ext uri="{FF2B5EF4-FFF2-40B4-BE49-F238E27FC236}">
                  <a16:creationId xmlns:a16="http://schemas.microsoft.com/office/drawing/2014/main" id="{57F80A0B-8208-8E42-8E89-4BAE80C67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277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8" name="Line 44">
              <a:extLst>
                <a:ext uri="{FF2B5EF4-FFF2-40B4-BE49-F238E27FC236}">
                  <a16:creationId xmlns:a16="http://schemas.microsoft.com/office/drawing/2014/main" id="{709F0E69-C8E2-9B4B-A622-844A7E67C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9" name="Line 45">
              <a:extLst>
                <a:ext uri="{FF2B5EF4-FFF2-40B4-BE49-F238E27FC236}">
                  <a16:creationId xmlns:a16="http://schemas.microsoft.com/office/drawing/2014/main" id="{11EB82DF-C4EE-DD49-A6FE-F868AD573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0" name="Line 46">
              <a:extLst>
                <a:ext uri="{FF2B5EF4-FFF2-40B4-BE49-F238E27FC236}">
                  <a16:creationId xmlns:a16="http://schemas.microsoft.com/office/drawing/2014/main" id="{09A2E467-5540-9A43-AFB2-2BE42F4657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68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1" name="Line 47">
              <a:extLst>
                <a:ext uri="{FF2B5EF4-FFF2-40B4-BE49-F238E27FC236}">
                  <a16:creationId xmlns:a16="http://schemas.microsoft.com/office/drawing/2014/main" id="{F02C3CD6-76DA-6C43-83A3-C0FDE11614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2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2" name="Line 48">
              <a:extLst>
                <a:ext uri="{FF2B5EF4-FFF2-40B4-BE49-F238E27FC236}">
                  <a16:creationId xmlns:a16="http://schemas.microsoft.com/office/drawing/2014/main" id="{49473B9B-4493-7B4D-B237-F5E361AB6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31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3" name="Line 49">
              <a:extLst>
                <a:ext uri="{FF2B5EF4-FFF2-40B4-BE49-F238E27FC236}">
                  <a16:creationId xmlns:a16="http://schemas.microsoft.com/office/drawing/2014/main" id="{2B07247B-9CDE-4E4B-B160-67F65ECBB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95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4" name="Line 50">
              <a:extLst>
                <a:ext uri="{FF2B5EF4-FFF2-40B4-BE49-F238E27FC236}">
                  <a16:creationId xmlns:a16="http://schemas.microsoft.com/office/drawing/2014/main" id="{607B5947-990E-5144-ADEA-4AB6DCE748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961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6" name="Rectangle 4">
            <a:extLst>
              <a:ext uri="{FF2B5EF4-FFF2-40B4-BE49-F238E27FC236}">
                <a16:creationId xmlns:a16="http://schemas.microsoft.com/office/drawing/2014/main" id="{16E57C59-FB94-8441-B81B-72AD78DF2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Aggregate Planning for Services</a:t>
            </a:r>
          </a:p>
        </p:txBody>
      </p:sp>
      <p:sp>
        <p:nvSpPr>
          <p:cNvPr id="504837" name="Rectangle 5">
            <a:extLst>
              <a:ext uri="{FF2B5EF4-FFF2-40B4-BE49-F238E27FC236}">
                <a16:creationId xmlns:a16="http://schemas.microsoft.com/office/drawing/2014/main" id="{423CA0D7-3B24-D24E-9D49-379C539C3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850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/>
              <a:t>1. Most services can’t be inventoried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2. Demand for services is difficult to predict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3. Capacity is also difficult to predict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4. Service capacity must be provided at the appropriate place and time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5. Labor is usually the most constraining 		resource for services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0" name="Rectangle 4">
            <a:extLst>
              <a:ext uri="{FF2B5EF4-FFF2-40B4-BE49-F238E27FC236}">
                <a16:creationId xmlns:a16="http://schemas.microsoft.com/office/drawing/2014/main" id="{3CE7ECF7-E0A7-004B-94DD-5F50FC8DD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000"/>
              <a:t>Components Of Forecasting Demand</a:t>
            </a:r>
            <a:endParaRPr lang="en-US" altLang="en-US"/>
          </a:p>
        </p:txBody>
      </p:sp>
      <p:sp>
        <p:nvSpPr>
          <p:cNvPr id="377861" name="Rectangle 5">
            <a:extLst>
              <a:ext uri="{FF2B5EF4-FFF2-40B4-BE49-F238E27FC236}">
                <a16:creationId xmlns:a16="http://schemas.microsoft.com/office/drawing/2014/main" id="{E5A5AB30-059E-8640-B3D2-00B365143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8296275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Time Frame</a:t>
            </a:r>
            <a:endParaRPr lang="en-US" altLang="en-US" b="1"/>
          </a:p>
          <a:p>
            <a:pPr marL="971550" lvl="1" indent="-285750" defTabSz="914400"/>
            <a:r>
              <a:rPr lang="en-US" altLang="en-US" sz="2600"/>
              <a:t>daily, weekly monthly forecasts of sales data, up to 2 years into the future</a:t>
            </a:r>
          </a:p>
          <a:p>
            <a:pPr marL="971550" lvl="1" indent="-285750" defTabSz="914400"/>
            <a:r>
              <a:rPr lang="en-US" altLang="en-US" sz="2600"/>
              <a:t>strategic planning of goals, products, markets, planning beyond 2 years into the future</a:t>
            </a:r>
            <a:r>
              <a:rPr lang="en-US" altLang="en-US"/>
              <a:t> </a:t>
            </a:r>
          </a:p>
          <a:p>
            <a:pPr marL="342900" indent="-342900" defTabSz="914400"/>
            <a:r>
              <a:rPr lang="en-US" altLang="en-US"/>
              <a:t>Demand Behavior</a:t>
            </a:r>
          </a:p>
          <a:p>
            <a:pPr marL="971550" lvl="1" indent="-285750" defTabSz="914400"/>
            <a:r>
              <a:rPr lang="en-US" altLang="en-US" sz="2600"/>
              <a:t>trends, cycles, seasonal patterns, random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4" name="Rectangle 4">
            <a:extLst>
              <a:ext uri="{FF2B5EF4-FFF2-40B4-BE49-F238E27FC236}">
                <a16:creationId xmlns:a16="http://schemas.microsoft.com/office/drawing/2014/main" id="{48B104A8-FA66-A140-ABC1-C9E1C095D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Forms Of Forecast Movement</a:t>
            </a:r>
          </a:p>
        </p:txBody>
      </p:sp>
      <p:grpSp>
        <p:nvGrpSpPr>
          <p:cNvPr id="384005" name="Group 5">
            <a:extLst>
              <a:ext uri="{FF2B5EF4-FFF2-40B4-BE49-F238E27FC236}">
                <a16:creationId xmlns:a16="http://schemas.microsoft.com/office/drawing/2014/main" id="{0FDFD5FC-8CCB-9E4A-997B-164F3FB891DC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133600"/>
            <a:ext cx="2438400" cy="1676400"/>
            <a:chOff x="784" y="1001"/>
            <a:chExt cx="1212" cy="1207"/>
          </a:xfrm>
        </p:grpSpPr>
        <p:sp>
          <p:nvSpPr>
            <p:cNvPr id="384006" name="Line 6">
              <a:extLst>
                <a:ext uri="{FF2B5EF4-FFF2-40B4-BE49-F238E27FC236}">
                  <a16:creationId xmlns:a16="http://schemas.microsoft.com/office/drawing/2014/main" id="{BECB183E-88FA-D440-89C1-1D0C7CF48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1001"/>
              <a:ext cx="0" cy="1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07" name="Line 7">
              <a:extLst>
                <a:ext uri="{FF2B5EF4-FFF2-40B4-BE49-F238E27FC236}">
                  <a16:creationId xmlns:a16="http://schemas.microsoft.com/office/drawing/2014/main" id="{F1A5F636-6A84-B94F-821F-E33596F172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4" y="2208"/>
              <a:ext cx="1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4008" name="Rectangle 8">
            <a:extLst>
              <a:ext uri="{FF2B5EF4-FFF2-40B4-BE49-F238E27FC236}">
                <a16:creationId xmlns:a16="http://schemas.microsoft.com/office/drawing/2014/main" id="{7692E544-C2E4-A846-9FB6-D6A7FDECDA6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9894" y="2624932"/>
            <a:ext cx="1044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384009" name="Rectangle 9">
            <a:extLst>
              <a:ext uri="{FF2B5EF4-FFF2-40B4-BE49-F238E27FC236}">
                <a16:creationId xmlns:a16="http://schemas.microsoft.com/office/drawing/2014/main" id="{9FC64CD6-AA55-1A4C-A8D6-A084685C0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825" y="3505200"/>
            <a:ext cx="688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384010" name="Rectangle 10">
            <a:extLst>
              <a:ext uri="{FF2B5EF4-FFF2-40B4-BE49-F238E27FC236}">
                <a16:creationId xmlns:a16="http://schemas.microsoft.com/office/drawing/2014/main" id="{737A6280-68FC-8C47-A60B-13115E66C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2303463"/>
            <a:ext cx="7778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Trend</a:t>
            </a:r>
          </a:p>
        </p:txBody>
      </p:sp>
      <p:sp>
        <p:nvSpPr>
          <p:cNvPr id="384011" name="Freeform 11">
            <a:extLst>
              <a:ext uri="{FF2B5EF4-FFF2-40B4-BE49-F238E27FC236}">
                <a16:creationId xmlns:a16="http://schemas.microsoft.com/office/drawing/2014/main" id="{0433983E-B915-AC4C-B32D-6C8FB3F01ADF}"/>
              </a:ext>
            </a:extLst>
          </p:cNvPr>
          <p:cNvSpPr>
            <a:spLocks/>
          </p:cNvSpPr>
          <p:nvPr/>
        </p:nvSpPr>
        <p:spPr bwMode="auto">
          <a:xfrm>
            <a:off x="1295400" y="2122488"/>
            <a:ext cx="2601913" cy="1687512"/>
          </a:xfrm>
          <a:custGeom>
            <a:avLst/>
            <a:gdLst>
              <a:gd name="T0" fmla="*/ 27 w 1513"/>
              <a:gd name="T1" fmla="*/ 1044 h 1063"/>
              <a:gd name="T2" fmla="*/ 81 w 1513"/>
              <a:gd name="T3" fmla="*/ 990 h 1063"/>
              <a:gd name="T4" fmla="*/ 135 w 1513"/>
              <a:gd name="T5" fmla="*/ 954 h 1063"/>
              <a:gd name="T6" fmla="*/ 225 w 1513"/>
              <a:gd name="T7" fmla="*/ 936 h 1063"/>
              <a:gd name="T8" fmla="*/ 252 w 1513"/>
              <a:gd name="T9" fmla="*/ 981 h 1063"/>
              <a:gd name="T10" fmla="*/ 270 w 1513"/>
              <a:gd name="T11" fmla="*/ 1044 h 1063"/>
              <a:gd name="T12" fmla="*/ 333 w 1513"/>
              <a:gd name="T13" fmla="*/ 1008 h 1063"/>
              <a:gd name="T14" fmla="*/ 378 w 1513"/>
              <a:gd name="T15" fmla="*/ 945 h 1063"/>
              <a:gd name="T16" fmla="*/ 396 w 1513"/>
              <a:gd name="T17" fmla="*/ 882 h 1063"/>
              <a:gd name="T18" fmla="*/ 468 w 1513"/>
              <a:gd name="T19" fmla="*/ 846 h 1063"/>
              <a:gd name="T20" fmla="*/ 513 w 1513"/>
              <a:gd name="T21" fmla="*/ 792 h 1063"/>
              <a:gd name="T22" fmla="*/ 567 w 1513"/>
              <a:gd name="T23" fmla="*/ 738 h 1063"/>
              <a:gd name="T24" fmla="*/ 621 w 1513"/>
              <a:gd name="T25" fmla="*/ 702 h 1063"/>
              <a:gd name="T26" fmla="*/ 666 w 1513"/>
              <a:gd name="T27" fmla="*/ 639 h 1063"/>
              <a:gd name="T28" fmla="*/ 693 w 1513"/>
              <a:gd name="T29" fmla="*/ 585 h 1063"/>
              <a:gd name="T30" fmla="*/ 738 w 1513"/>
              <a:gd name="T31" fmla="*/ 522 h 1063"/>
              <a:gd name="T32" fmla="*/ 810 w 1513"/>
              <a:gd name="T33" fmla="*/ 486 h 1063"/>
              <a:gd name="T34" fmla="*/ 864 w 1513"/>
              <a:gd name="T35" fmla="*/ 459 h 1063"/>
              <a:gd name="T36" fmla="*/ 909 w 1513"/>
              <a:gd name="T37" fmla="*/ 432 h 1063"/>
              <a:gd name="T38" fmla="*/ 963 w 1513"/>
              <a:gd name="T39" fmla="*/ 351 h 1063"/>
              <a:gd name="T40" fmla="*/ 990 w 1513"/>
              <a:gd name="T41" fmla="*/ 288 h 1063"/>
              <a:gd name="T42" fmla="*/ 1017 w 1513"/>
              <a:gd name="T43" fmla="*/ 216 h 1063"/>
              <a:gd name="T44" fmla="*/ 1080 w 1513"/>
              <a:gd name="T45" fmla="*/ 207 h 1063"/>
              <a:gd name="T46" fmla="*/ 1089 w 1513"/>
              <a:gd name="T47" fmla="*/ 261 h 1063"/>
              <a:gd name="T48" fmla="*/ 1143 w 1513"/>
              <a:gd name="T49" fmla="*/ 297 h 1063"/>
              <a:gd name="T50" fmla="*/ 1224 w 1513"/>
              <a:gd name="T51" fmla="*/ 297 h 1063"/>
              <a:gd name="T52" fmla="*/ 1278 w 1513"/>
              <a:gd name="T53" fmla="*/ 297 h 1063"/>
              <a:gd name="T54" fmla="*/ 1305 w 1513"/>
              <a:gd name="T55" fmla="*/ 234 h 1063"/>
              <a:gd name="T56" fmla="*/ 1305 w 1513"/>
              <a:gd name="T57" fmla="*/ 180 h 1063"/>
              <a:gd name="T58" fmla="*/ 1359 w 1513"/>
              <a:gd name="T59" fmla="*/ 117 h 1063"/>
              <a:gd name="T60" fmla="*/ 1413 w 1513"/>
              <a:gd name="T61" fmla="*/ 99 h 1063"/>
              <a:gd name="T62" fmla="*/ 1467 w 1513"/>
              <a:gd name="T63" fmla="*/ 54 h 1063"/>
              <a:gd name="T64" fmla="*/ 1512 w 1513"/>
              <a:gd name="T65" fmla="*/ 0 h 1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513" h="1063">
                <a:moveTo>
                  <a:pt x="0" y="1062"/>
                </a:moveTo>
                <a:lnTo>
                  <a:pt x="27" y="1044"/>
                </a:lnTo>
                <a:lnTo>
                  <a:pt x="54" y="1017"/>
                </a:lnTo>
                <a:lnTo>
                  <a:pt x="81" y="990"/>
                </a:lnTo>
                <a:lnTo>
                  <a:pt x="108" y="963"/>
                </a:lnTo>
                <a:lnTo>
                  <a:pt x="135" y="954"/>
                </a:lnTo>
                <a:lnTo>
                  <a:pt x="171" y="945"/>
                </a:lnTo>
                <a:lnTo>
                  <a:pt x="225" y="936"/>
                </a:lnTo>
                <a:lnTo>
                  <a:pt x="252" y="945"/>
                </a:lnTo>
                <a:lnTo>
                  <a:pt x="252" y="981"/>
                </a:lnTo>
                <a:lnTo>
                  <a:pt x="252" y="1017"/>
                </a:lnTo>
                <a:lnTo>
                  <a:pt x="270" y="1044"/>
                </a:lnTo>
                <a:lnTo>
                  <a:pt x="297" y="1044"/>
                </a:lnTo>
                <a:lnTo>
                  <a:pt x="333" y="1008"/>
                </a:lnTo>
                <a:lnTo>
                  <a:pt x="360" y="972"/>
                </a:lnTo>
                <a:lnTo>
                  <a:pt x="378" y="945"/>
                </a:lnTo>
                <a:lnTo>
                  <a:pt x="387" y="918"/>
                </a:lnTo>
                <a:lnTo>
                  <a:pt x="396" y="882"/>
                </a:lnTo>
                <a:lnTo>
                  <a:pt x="432" y="855"/>
                </a:lnTo>
                <a:lnTo>
                  <a:pt x="468" y="846"/>
                </a:lnTo>
                <a:lnTo>
                  <a:pt x="495" y="828"/>
                </a:lnTo>
                <a:lnTo>
                  <a:pt x="513" y="792"/>
                </a:lnTo>
                <a:lnTo>
                  <a:pt x="540" y="765"/>
                </a:lnTo>
                <a:lnTo>
                  <a:pt x="567" y="738"/>
                </a:lnTo>
                <a:lnTo>
                  <a:pt x="594" y="720"/>
                </a:lnTo>
                <a:lnTo>
                  <a:pt x="621" y="702"/>
                </a:lnTo>
                <a:lnTo>
                  <a:pt x="648" y="666"/>
                </a:lnTo>
                <a:lnTo>
                  <a:pt x="666" y="639"/>
                </a:lnTo>
                <a:lnTo>
                  <a:pt x="684" y="612"/>
                </a:lnTo>
                <a:lnTo>
                  <a:pt x="693" y="585"/>
                </a:lnTo>
                <a:lnTo>
                  <a:pt x="711" y="558"/>
                </a:lnTo>
                <a:lnTo>
                  <a:pt x="738" y="522"/>
                </a:lnTo>
                <a:lnTo>
                  <a:pt x="774" y="504"/>
                </a:lnTo>
                <a:lnTo>
                  <a:pt x="810" y="486"/>
                </a:lnTo>
                <a:lnTo>
                  <a:pt x="837" y="468"/>
                </a:lnTo>
                <a:lnTo>
                  <a:pt x="864" y="459"/>
                </a:lnTo>
                <a:lnTo>
                  <a:pt x="891" y="459"/>
                </a:lnTo>
                <a:lnTo>
                  <a:pt x="909" y="432"/>
                </a:lnTo>
                <a:lnTo>
                  <a:pt x="936" y="396"/>
                </a:lnTo>
                <a:lnTo>
                  <a:pt x="963" y="351"/>
                </a:lnTo>
                <a:lnTo>
                  <a:pt x="981" y="315"/>
                </a:lnTo>
                <a:lnTo>
                  <a:pt x="990" y="288"/>
                </a:lnTo>
                <a:lnTo>
                  <a:pt x="999" y="252"/>
                </a:lnTo>
                <a:lnTo>
                  <a:pt x="1017" y="216"/>
                </a:lnTo>
                <a:lnTo>
                  <a:pt x="1053" y="198"/>
                </a:lnTo>
                <a:lnTo>
                  <a:pt x="1080" y="207"/>
                </a:lnTo>
                <a:lnTo>
                  <a:pt x="1089" y="234"/>
                </a:lnTo>
                <a:lnTo>
                  <a:pt x="1089" y="261"/>
                </a:lnTo>
                <a:lnTo>
                  <a:pt x="1107" y="288"/>
                </a:lnTo>
                <a:lnTo>
                  <a:pt x="1143" y="297"/>
                </a:lnTo>
                <a:lnTo>
                  <a:pt x="1188" y="297"/>
                </a:lnTo>
                <a:lnTo>
                  <a:pt x="1224" y="297"/>
                </a:lnTo>
                <a:lnTo>
                  <a:pt x="1251" y="297"/>
                </a:lnTo>
                <a:lnTo>
                  <a:pt x="1278" y="297"/>
                </a:lnTo>
                <a:lnTo>
                  <a:pt x="1296" y="270"/>
                </a:lnTo>
                <a:lnTo>
                  <a:pt x="1305" y="234"/>
                </a:lnTo>
                <a:lnTo>
                  <a:pt x="1305" y="207"/>
                </a:lnTo>
                <a:lnTo>
                  <a:pt x="1305" y="180"/>
                </a:lnTo>
                <a:lnTo>
                  <a:pt x="1323" y="144"/>
                </a:lnTo>
                <a:lnTo>
                  <a:pt x="1359" y="117"/>
                </a:lnTo>
                <a:lnTo>
                  <a:pt x="1386" y="108"/>
                </a:lnTo>
                <a:lnTo>
                  <a:pt x="1413" y="99"/>
                </a:lnTo>
                <a:lnTo>
                  <a:pt x="1449" y="81"/>
                </a:lnTo>
                <a:lnTo>
                  <a:pt x="1467" y="54"/>
                </a:lnTo>
                <a:lnTo>
                  <a:pt x="1494" y="27"/>
                </a:lnTo>
                <a:lnTo>
                  <a:pt x="151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12" name="Rectangle 12">
            <a:extLst>
              <a:ext uri="{FF2B5EF4-FFF2-40B4-BE49-F238E27FC236}">
                <a16:creationId xmlns:a16="http://schemas.microsoft.com/office/drawing/2014/main" id="{68E83A38-6BCD-2F45-A637-005D13CFE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24225"/>
            <a:ext cx="1247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Random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movement</a:t>
            </a:r>
          </a:p>
        </p:txBody>
      </p:sp>
      <p:sp>
        <p:nvSpPr>
          <p:cNvPr id="384013" name="Line 13">
            <a:extLst>
              <a:ext uri="{FF2B5EF4-FFF2-40B4-BE49-F238E27FC236}">
                <a16:creationId xmlns:a16="http://schemas.microsoft.com/office/drawing/2014/main" id="{54D92B33-934D-1643-80BE-5328ACBC28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90800"/>
            <a:ext cx="654050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14" name="Line 14">
            <a:extLst>
              <a:ext uri="{FF2B5EF4-FFF2-40B4-BE49-F238E27FC236}">
                <a16:creationId xmlns:a16="http://schemas.microsoft.com/office/drawing/2014/main" id="{C7AB8077-F0E7-A44A-9389-22E782A88A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311525"/>
            <a:ext cx="178117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4015" name="Group 15">
            <a:extLst>
              <a:ext uri="{FF2B5EF4-FFF2-40B4-BE49-F238E27FC236}">
                <a16:creationId xmlns:a16="http://schemas.microsoft.com/office/drawing/2014/main" id="{CC0CE507-F09D-6F4E-B005-BCA73008F35E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962400"/>
            <a:ext cx="2438400" cy="1676400"/>
            <a:chOff x="784" y="2528"/>
            <a:chExt cx="1212" cy="1207"/>
          </a:xfrm>
        </p:grpSpPr>
        <p:sp>
          <p:nvSpPr>
            <p:cNvPr id="384016" name="Line 16">
              <a:extLst>
                <a:ext uri="{FF2B5EF4-FFF2-40B4-BE49-F238E27FC236}">
                  <a16:creationId xmlns:a16="http://schemas.microsoft.com/office/drawing/2014/main" id="{D54D4927-0D8E-0747-A253-5FCE110B07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" y="2528"/>
              <a:ext cx="0" cy="1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17" name="Line 17">
              <a:extLst>
                <a:ext uri="{FF2B5EF4-FFF2-40B4-BE49-F238E27FC236}">
                  <a16:creationId xmlns:a16="http://schemas.microsoft.com/office/drawing/2014/main" id="{52ACB184-A89D-FF45-A18F-97D4696D9F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4" y="3735"/>
              <a:ext cx="1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4018" name="Rectangle 18">
            <a:extLst>
              <a:ext uri="{FF2B5EF4-FFF2-40B4-BE49-F238E27FC236}">
                <a16:creationId xmlns:a16="http://schemas.microsoft.com/office/drawing/2014/main" id="{5B8C621D-6938-4342-A6EE-B3C9BA18978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481" y="4671219"/>
            <a:ext cx="1044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384019" name="Rectangle 19">
            <a:extLst>
              <a:ext uri="{FF2B5EF4-FFF2-40B4-BE49-F238E27FC236}">
                <a16:creationId xmlns:a16="http://schemas.microsoft.com/office/drawing/2014/main" id="{143D8ED4-83F5-5844-BA31-B6C23B6BC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5638800"/>
            <a:ext cx="688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384020" name="Rectangle 20">
            <a:extLst>
              <a:ext uri="{FF2B5EF4-FFF2-40B4-BE49-F238E27FC236}">
                <a16:creationId xmlns:a16="http://schemas.microsoft.com/office/drawing/2014/main" id="{E715E7F2-93DC-0A46-A956-C6C708FBB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3983038"/>
            <a:ext cx="1133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Seasonal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pattern</a:t>
            </a:r>
          </a:p>
        </p:txBody>
      </p:sp>
      <p:sp>
        <p:nvSpPr>
          <p:cNvPr id="384021" name="Freeform 21">
            <a:extLst>
              <a:ext uri="{FF2B5EF4-FFF2-40B4-BE49-F238E27FC236}">
                <a16:creationId xmlns:a16="http://schemas.microsoft.com/office/drawing/2014/main" id="{C86750BC-68AB-BA4F-A653-C0AA42D0A46E}"/>
              </a:ext>
            </a:extLst>
          </p:cNvPr>
          <p:cNvSpPr>
            <a:spLocks/>
          </p:cNvSpPr>
          <p:nvPr/>
        </p:nvSpPr>
        <p:spPr bwMode="auto">
          <a:xfrm>
            <a:off x="1498600" y="4633913"/>
            <a:ext cx="2151063" cy="873125"/>
          </a:xfrm>
          <a:custGeom>
            <a:avLst/>
            <a:gdLst>
              <a:gd name="T0" fmla="*/ 27 w 1251"/>
              <a:gd name="T1" fmla="*/ 432 h 550"/>
              <a:gd name="T2" fmla="*/ 81 w 1251"/>
              <a:gd name="T3" fmla="*/ 432 h 550"/>
              <a:gd name="T4" fmla="*/ 135 w 1251"/>
              <a:gd name="T5" fmla="*/ 432 h 550"/>
              <a:gd name="T6" fmla="*/ 171 w 1251"/>
              <a:gd name="T7" fmla="*/ 405 h 550"/>
              <a:gd name="T8" fmla="*/ 189 w 1251"/>
              <a:gd name="T9" fmla="*/ 342 h 550"/>
              <a:gd name="T10" fmla="*/ 216 w 1251"/>
              <a:gd name="T11" fmla="*/ 279 h 550"/>
              <a:gd name="T12" fmla="*/ 234 w 1251"/>
              <a:gd name="T13" fmla="*/ 207 h 550"/>
              <a:gd name="T14" fmla="*/ 252 w 1251"/>
              <a:gd name="T15" fmla="*/ 144 h 550"/>
              <a:gd name="T16" fmla="*/ 270 w 1251"/>
              <a:gd name="T17" fmla="*/ 72 h 550"/>
              <a:gd name="T18" fmla="*/ 279 w 1251"/>
              <a:gd name="T19" fmla="*/ 18 h 550"/>
              <a:gd name="T20" fmla="*/ 333 w 1251"/>
              <a:gd name="T21" fmla="*/ 0 h 550"/>
              <a:gd name="T22" fmla="*/ 369 w 1251"/>
              <a:gd name="T23" fmla="*/ 36 h 550"/>
              <a:gd name="T24" fmla="*/ 378 w 1251"/>
              <a:gd name="T25" fmla="*/ 108 h 550"/>
              <a:gd name="T26" fmla="*/ 387 w 1251"/>
              <a:gd name="T27" fmla="*/ 171 h 550"/>
              <a:gd name="T28" fmla="*/ 387 w 1251"/>
              <a:gd name="T29" fmla="*/ 225 h 550"/>
              <a:gd name="T30" fmla="*/ 387 w 1251"/>
              <a:gd name="T31" fmla="*/ 279 h 550"/>
              <a:gd name="T32" fmla="*/ 387 w 1251"/>
              <a:gd name="T33" fmla="*/ 342 h 550"/>
              <a:gd name="T34" fmla="*/ 387 w 1251"/>
              <a:gd name="T35" fmla="*/ 423 h 550"/>
              <a:gd name="T36" fmla="*/ 387 w 1251"/>
              <a:gd name="T37" fmla="*/ 477 h 550"/>
              <a:gd name="T38" fmla="*/ 414 w 1251"/>
              <a:gd name="T39" fmla="*/ 540 h 550"/>
              <a:gd name="T40" fmla="*/ 441 w 1251"/>
              <a:gd name="T41" fmla="*/ 513 h 550"/>
              <a:gd name="T42" fmla="*/ 459 w 1251"/>
              <a:gd name="T43" fmla="*/ 459 h 550"/>
              <a:gd name="T44" fmla="*/ 513 w 1251"/>
              <a:gd name="T45" fmla="*/ 414 h 550"/>
              <a:gd name="T46" fmla="*/ 585 w 1251"/>
              <a:gd name="T47" fmla="*/ 414 h 550"/>
              <a:gd name="T48" fmla="*/ 647 w 1251"/>
              <a:gd name="T49" fmla="*/ 450 h 550"/>
              <a:gd name="T50" fmla="*/ 710 w 1251"/>
              <a:gd name="T51" fmla="*/ 441 h 550"/>
              <a:gd name="T52" fmla="*/ 782 w 1251"/>
              <a:gd name="T53" fmla="*/ 432 h 550"/>
              <a:gd name="T54" fmla="*/ 809 w 1251"/>
              <a:gd name="T55" fmla="*/ 459 h 550"/>
              <a:gd name="T56" fmla="*/ 836 w 1251"/>
              <a:gd name="T57" fmla="*/ 396 h 550"/>
              <a:gd name="T58" fmla="*/ 836 w 1251"/>
              <a:gd name="T59" fmla="*/ 315 h 550"/>
              <a:gd name="T60" fmla="*/ 836 w 1251"/>
              <a:gd name="T61" fmla="*/ 243 h 550"/>
              <a:gd name="T62" fmla="*/ 854 w 1251"/>
              <a:gd name="T63" fmla="*/ 171 h 550"/>
              <a:gd name="T64" fmla="*/ 899 w 1251"/>
              <a:gd name="T65" fmla="*/ 99 h 550"/>
              <a:gd name="T66" fmla="*/ 953 w 1251"/>
              <a:gd name="T67" fmla="*/ 90 h 550"/>
              <a:gd name="T68" fmla="*/ 953 w 1251"/>
              <a:gd name="T69" fmla="*/ 153 h 550"/>
              <a:gd name="T70" fmla="*/ 953 w 1251"/>
              <a:gd name="T71" fmla="*/ 216 h 550"/>
              <a:gd name="T72" fmla="*/ 962 w 1251"/>
              <a:gd name="T73" fmla="*/ 288 h 550"/>
              <a:gd name="T74" fmla="*/ 980 w 1251"/>
              <a:gd name="T75" fmla="*/ 369 h 550"/>
              <a:gd name="T76" fmla="*/ 980 w 1251"/>
              <a:gd name="T77" fmla="*/ 432 h 550"/>
              <a:gd name="T78" fmla="*/ 1043 w 1251"/>
              <a:gd name="T79" fmla="*/ 441 h 550"/>
              <a:gd name="T80" fmla="*/ 1097 w 1251"/>
              <a:gd name="T81" fmla="*/ 414 h 550"/>
              <a:gd name="T82" fmla="*/ 1151 w 1251"/>
              <a:gd name="T83" fmla="*/ 459 h 550"/>
              <a:gd name="T84" fmla="*/ 1205 w 1251"/>
              <a:gd name="T85" fmla="*/ 459 h 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51" h="550">
                <a:moveTo>
                  <a:pt x="0" y="441"/>
                </a:moveTo>
                <a:lnTo>
                  <a:pt x="27" y="432"/>
                </a:lnTo>
                <a:lnTo>
                  <a:pt x="54" y="432"/>
                </a:lnTo>
                <a:lnTo>
                  <a:pt x="81" y="432"/>
                </a:lnTo>
                <a:lnTo>
                  <a:pt x="108" y="432"/>
                </a:lnTo>
                <a:lnTo>
                  <a:pt x="135" y="432"/>
                </a:lnTo>
                <a:lnTo>
                  <a:pt x="162" y="432"/>
                </a:lnTo>
                <a:lnTo>
                  <a:pt x="171" y="405"/>
                </a:lnTo>
                <a:lnTo>
                  <a:pt x="180" y="378"/>
                </a:lnTo>
                <a:lnTo>
                  <a:pt x="189" y="342"/>
                </a:lnTo>
                <a:lnTo>
                  <a:pt x="198" y="315"/>
                </a:lnTo>
                <a:lnTo>
                  <a:pt x="216" y="279"/>
                </a:lnTo>
                <a:lnTo>
                  <a:pt x="225" y="243"/>
                </a:lnTo>
                <a:lnTo>
                  <a:pt x="234" y="207"/>
                </a:lnTo>
                <a:lnTo>
                  <a:pt x="243" y="171"/>
                </a:lnTo>
                <a:lnTo>
                  <a:pt x="252" y="144"/>
                </a:lnTo>
                <a:lnTo>
                  <a:pt x="261" y="99"/>
                </a:lnTo>
                <a:lnTo>
                  <a:pt x="270" y="72"/>
                </a:lnTo>
                <a:lnTo>
                  <a:pt x="279" y="45"/>
                </a:lnTo>
                <a:lnTo>
                  <a:pt x="279" y="18"/>
                </a:lnTo>
                <a:lnTo>
                  <a:pt x="306" y="0"/>
                </a:lnTo>
                <a:lnTo>
                  <a:pt x="333" y="0"/>
                </a:lnTo>
                <a:lnTo>
                  <a:pt x="360" y="9"/>
                </a:lnTo>
                <a:lnTo>
                  <a:pt x="369" y="36"/>
                </a:lnTo>
                <a:lnTo>
                  <a:pt x="369" y="72"/>
                </a:lnTo>
                <a:lnTo>
                  <a:pt x="378" y="108"/>
                </a:lnTo>
                <a:lnTo>
                  <a:pt x="387" y="144"/>
                </a:lnTo>
                <a:lnTo>
                  <a:pt x="387" y="171"/>
                </a:lnTo>
                <a:lnTo>
                  <a:pt x="387" y="198"/>
                </a:lnTo>
                <a:lnTo>
                  <a:pt x="387" y="225"/>
                </a:lnTo>
                <a:lnTo>
                  <a:pt x="387" y="252"/>
                </a:lnTo>
                <a:lnTo>
                  <a:pt x="387" y="279"/>
                </a:lnTo>
                <a:lnTo>
                  <a:pt x="387" y="306"/>
                </a:lnTo>
                <a:lnTo>
                  <a:pt x="387" y="342"/>
                </a:lnTo>
                <a:lnTo>
                  <a:pt x="387" y="378"/>
                </a:lnTo>
                <a:lnTo>
                  <a:pt x="387" y="423"/>
                </a:lnTo>
                <a:lnTo>
                  <a:pt x="387" y="450"/>
                </a:lnTo>
                <a:lnTo>
                  <a:pt x="387" y="477"/>
                </a:lnTo>
                <a:lnTo>
                  <a:pt x="405" y="504"/>
                </a:lnTo>
                <a:lnTo>
                  <a:pt x="414" y="540"/>
                </a:lnTo>
                <a:lnTo>
                  <a:pt x="441" y="549"/>
                </a:lnTo>
                <a:lnTo>
                  <a:pt x="441" y="513"/>
                </a:lnTo>
                <a:lnTo>
                  <a:pt x="450" y="486"/>
                </a:lnTo>
                <a:lnTo>
                  <a:pt x="459" y="459"/>
                </a:lnTo>
                <a:lnTo>
                  <a:pt x="486" y="432"/>
                </a:lnTo>
                <a:lnTo>
                  <a:pt x="513" y="414"/>
                </a:lnTo>
                <a:lnTo>
                  <a:pt x="540" y="414"/>
                </a:lnTo>
                <a:lnTo>
                  <a:pt x="585" y="414"/>
                </a:lnTo>
                <a:lnTo>
                  <a:pt x="621" y="432"/>
                </a:lnTo>
                <a:lnTo>
                  <a:pt x="647" y="450"/>
                </a:lnTo>
                <a:lnTo>
                  <a:pt x="674" y="450"/>
                </a:lnTo>
                <a:lnTo>
                  <a:pt x="710" y="441"/>
                </a:lnTo>
                <a:lnTo>
                  <a:pt x="755" y="432"/>
                </a:lnTo>
                <a:lnTo>
                  <a:pt x="782" y="432"/>
                </a:lnTo>
                <a:lnTo>
                  <a:pt x="782" y="459"/>
                </a:lnTo>
                <a:lnTo>
                  <a:pt x="809" y="459"/>
                </a:lnTo>
                <a:lnTo>
                  <a:pt x="827" y="432"/>
                </a:lnTo>
                <a:lnTo>
                  <a:pt x="836" y="396"/>
                </a:lnTo>
                <a:lnTo>
                  <a:pt x="836" y="351"/>
                </a:lnTo>
                <a:lnTo>
                  <a:pt x="836" y="315"/>
                </a:lnTo>
                <a:lnTo>
                  <a:pt x="836" y="279"/>
                </a:lnTo>
                <a:lnTo>
                  <a:pt x="836" y="243"/>
                </a:lnTo>
                <a:lnTo>
                  <a:pt x="836" y="207"/>
                </a:lnTo>
                <a:lnTo>
                  <a:pt x="854" y="171"/>
                </a:lnTo>
                <a:lnTo>
                  <a:pt x="872" y="135"/>
                </a:lnTo>
                <a:lnTo>
                  <a:pt x="899" y="99"/>
                </a:lnTo>
                <a:lnTo>
                  <a:pt x="926" y="90"/>
                </a:lnTo>
                <a:lnTo>
                  <a:pt x="953" y="90"/>
                </a:lnTo>
                <a:lnTo>
                  <a:pt x="953" y="126"/>
                </a:lnTo>
                <a:lnTo>
                  <a:pt x="953" y="153"/>
                </a:lnTo>
                <a:lnTo>
                  <a:pt x="953" y="180"/>
                </a:lnTo>
                <a:lnTo>
                  <a:pt x="953" y="216"/>
                </a:lnTo>
                <a:lnTo>
                  <a:pt x="953" y="243"/>
                </a:lnTo>
                <a:lnTo>
                  <a:pt x="962" y="288"/>
                </a:lnTo>
                <a:lnTo>
                  <a:pt x="980" y="342"/>
                </a:lnTo>
                <a:lnTo>
                  <a:pt x="980" y="369"/>
                </a:lnTo>
                <a:lnTo>
                  <a:pt x="980" y="396"/>
                </a:lnTo>
                <a:lnTo>
                  <a:pt x="980" y="432"/>
                </a:lnTo>
                <a:lnTo>
                  <a:pt x="1016" y="441"/>
                </a:lnTo>
                <a:lnTo>
                  <a:pt x="1043" y="441"/>
                </a:lnTo>
                <a:lnTo>
                  <a:pt x="1070" y="414"/>
                </a:lnTo>
                <a:lnTo>
                  <a:pt x="1097" y="414"/>
                </a:lnTo>
                <a:lnTo>
                  <a:pt x="1124" y="432"/>
                </a:lnTo>
                <a:lnTo>
                  <a:pt x="1151" y="459"/>
                </a:lnTo>
                <a:lnTo>
                  <a:pt x="1178" y="459"/>
                </a:lnTo>
                <a:lnTo>
                  <a:pt x="1205" y="459"/>
                </a:lnTo>
                <a:lnTo>
                  <a:pt x="1250" y="46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4022" name="Group 22">
            <a:extLst>
              <a:ext uri="{FF2B5EF4-FFF2-40B4-BE49-F238E27FC236}">
                <a16:creationId xmlns:a16="http://schemas.microsoft.com/office/drawing/2014/main" id="{F50BB672-C981-954B-B39A-A0BF4AF56286}"/>
              </a:ext>
            </a:extLst>
          </p:cNvPr>
          <p:cNvGrpSpPr>
            <a:grpSpLocks/>
          </p:cNvGrpSpPr>
          <p:nvPr/>
        </p:nvGrpSpPr>
        <p:grpSpPr bwMode="auto">
          <a:xfrm>
            <a:off x="5938838" y="4038600"/>
            <a:ext cx="2519362" cy="1600200"/>
            <a:chOff x="3453" y="2513"/>
            <a:chExt cx="1214" cy="1207"/>
          </a:xfrm>
        </p:grpSpPr>
        <p:sp>
          <p:nvSpPr>
            <p:cNvPr id="384023" name="Line 23">
              <a:extLst>
                <a:ext uri="{FF2B5EF4-FFF2-40B4-BE49-F238E27FC236}">
                  <a16:creationId xmlns:a16="http://schemas.microsoft.com/office/drawing/2014/main" id="{307B75F0-ABD3-064D-BEB9-63BBA7BA12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9" y="2513"/>
              <a:ext cx="0" cy="1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24" name="Line 24">
              <a:extLst>
                <a:ext uri="{FF2B5EF4-FFF2-40B4-BE49-F238E27FC236}">
                  <a16:creationId xmlns:a16="http://schemas.microsoft.com/office/drawing/2014/main" id="{4E706947-1E86-5C47-BE2B-955B64A1B6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3" y="3720"/>
              <a:ext cx="12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4025" name="Rectangle 25">
            <a:extLst>
              <a:ext uri="{FF2B5EF4-FFF2-40B4-BE49-F238E27FC236}">
                <a16:creationId xmlns:a16="http://schemas.microsoft.com/office/drawing/2014/main" id="{D018F591-30B2-A24D-B840-2C660303CA9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182394" y="4647407"/>
            <a:ext cx="1044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384026" name="Rectangle 26">
            <a:extLst>
              <a:ext uri="{FF2B5EF4-FFF2-40B4-BE49-F238E27FC236}">
                <a16:creationId xmlns:a16="http://schemas.microsoft.com/office/drawing/2014/main" id="{816ED54B-2073-D747-A99A-B5A3D39C0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4825" y="5580063"/>
            <a:ext cx="688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384027" name="Freeform 27">
            <a:extLst>
              <a:ext uri="{FF2B5EF4-FFF2-40B4-BE49-F238E27FC236}">
                <a16:creationId xmlns:a16="http://schemas.microsoft.com/office/drawing/2014/main" id="{F2D29E35-6ADE-3740-956E-F04CA9224836}"/>
              </a:ext>
            </a:extLst>
          </p:cNvPr>
          <p:cNvSpPr>
            <a:spLocks/>
          </p:cNvSpPr>
          <p:nvPr/>
        </p:nvSpPr>
        <p:spPr bwMode="auto">
          <a:xfrm>
            <a:off x="5943600" y="4038600"/>
            <a:ext cx="2438400" cy="1600200"/>
          </a:xfrm>
          <a:custGeom>
            <a:avLst/>
            <a:gdLst>
              <a:gd name="T0" fmla="*/ 27 w 1477"/>
              <a:gd name="T1" fmla="*/ 1089 h 1126"/>
              <a:gd name="T2" fmla="*/ 45 w 1477"/>
              <a:gd name="T3" fmla="*/ 1035 h 1126"/>
              <a:gd name="T4" fmla="*/ 99 w 1477"/>
              <a:gd name="T5" fmla="*/ 990 h 1126"/>
              <a:gd name="T6" fmla="*/ 153 w 1477"/>
              <a:gd name="T7" fmla="*/ 963 h 1126"/>
              <a:gd name="T8" fmla="*/ 216 w 1477"/>
              <a:gd name="T9" fmla="*/ 945 h 1126"/>
              <a:gd name="T10" fmla="*/ 243 w 1477"/>
              <a:gd name="T11" fmla="*/ 873 h 1126"/>
              <a:gd name="T12" fmla="*/ 243 w 1477"/>
              <a:gd name="T13" fmla="*/ 801 h 1126"/>
              <a:gd name="T14" fmla="*/ 261 w 1477"/>
              <a:gd name="T15" fmla="*/ 738 h 1126"/>
              <a:gd name="T16" fmla="*/ 279 w 1477"/>
              <a:gd name="T17" fmla="*/ 657 h 1126"/>
              <a:gd name="T18" fmla="*/ 297 w 1477"/>
              <a:gd name="T19" fmla="*/ 576 h 1126"/>
              <a:gd name="T20" fmla="*/ 333 w 1477"/>
              <a:gd name="T21" fmla="*/ 522 h 1126"/>
              <a:gd name="T22" fmla="*/ 378 w 1477"/>
              <a:gd name="T23" fmla="*/ 549 h 1126"/>
              <a:gd name="T24" fmla="*/ 405 w 1477"/>
              <a:gd name="T25" fmla="*/ 603 h 1126"/>
              <a:gd name="T26" fmla="*/ 405 w 1477"/>
              <a:gd name="T27" fmla="*/ 657 h 1126"/>
              <a:gd name="T28" fmla="*/ 459 w 1477"/>
              <a:gd name="T29" fmla="*/ 684 h 1126"/>
              <a:gd name="T30" fmla="*/ 513 w 1477"/>
              <a:gd name="T31" fmla="*/ 675 h 1126"/>
              <a:gd name="T32" fmla="*/ 540 w 1477"/>
              <a:gd name="T33" fmla="*/ 603 h 1126"/>
              <a:gd name="T34" fmla="*/ 594 w 1477"/>
              <a:gd name="T35" fmla="*/ 567 h 1126"/>
              <a:gd name="T36" fmla="*/ 657 w 1477"/>
              <a:gd name="T37" fmla="*/ 558 h 1126"/>
              <a:gd name="T38" fmla="*/ 720 w 1477"/>
              <a:gd name="T39" fmla="*/ 549 h 1126"/>
              <a:gd name="T40" fmla="*/ 783 w 1477"/>
              <a:gd name="T41" fmla="*/ 522 h 1126"/>
              <a:gd name="T42" fmla="*/ 837 w 1477"/>
              <a:gd name="T43" fmla="*/ 513 h 1126"/>
              <a:gd name="T44" fmla="*/ 891 w 1477"/>
              <a:gd name="T45" fmla="*/ 495 h 1126"/>
              <a:gd name="T46" fmla="*/ 954 w 1477"/>
              <a:gd name="T47" fmla="*/ 441 h 1126"/>
              <a:gd name="T48" fmla="*/ 963 w 1477"/>
              <a:gd name="T49" fmla="*/ 369 h 1126"/>
              <a:gd name="T50" fmla="*/ 1008 w 1477"/>
              <a:gd name="T51" fmla="*/ 324 h 1126"/>
              <a:gd name="T52" fmla="*/ 1062 w 1477"/>
              <a:gd name="T53" fmla="*/ 288 h 1126"/>
              <a:gd name="T54" fmla="*/ 1071 w 1477"/>
              <a:gd name="T55" fmla="*/ 234 h 1126"/>
              <a:gd name="T56" fmla="*/ 1125 w 1477"/>
              <a:gd name="T57" fmla="*/ 189 h 1126"/>
              <a:gd name="T58" fmla="*/ 1143 w 1477"/>
              <a:gd name="T59" fmla="*/ 126 h 1126"/>
              <a:gd name="T60" fmla="*/ 1161 w 1477"/>
              <a:gd name="T61" fmla="*/ 54 h 1126"/>
              <a:gd name="T62" fmla="*/ 1215 w 1477"/>
              <a:gd name="T63" fmla="*/ 0 h 1126"/>
              <a:gd name="T64" fmla="*/ 1233 w 1477"/>
              <a:gd name="T65" fmla="*/ 72 h 1126"/>
              <a:gd name="T66" fmla="*/ 1233 w 1477"/>
              <a:gd name="T67" fmla="*/ 126 h 1126"/>
              <a:gd name="T68" fmla="*/ 1269 w 1477"/>
              <a:gd name="T69" fmla="*/ 171 h 1126"/>
              <a:gd name="T70" fmla="*/ 1323 w 1477"/>
              <a:gd name="T71" fmla="*/ 171 h 1126"/>
              <a:gd name="T72" fmla="*/ 1377 w 1477"/>
              <a:gd name="T73" fmla="*/ 153 h 1126"/>
              <a:gd name="T74" fmla="*/ 1422 w 1477"/>
              <a:gd name="T75" fmla="*/ 99 h 1126"/>
              <a:gd name="T76" fmla="*/ 1476 w 1477"/>
              <a:gd name="T77" fmla="*/ 81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477" h="1126">
                <a:moveTo>
                  <a:pt x="0" y="1125"/>
                </a:moveTo>
                <a:lnTo>
                  <a:pt x="27" y="1089"/>
                </a:lnTo>
                <a:lnTo>
                  <a:pt x="36" y="1062"/>
                </a:lnTo>
                <a:lnTo>
                  <a:pt x="45" y="1035"/>
                </a:lnTo>
                <a:lnTo>
                  <a:pt x="72" y="1017"/>
                </a:lnTo>
                <a:lnTo>
                  <a:pt x="99" y="990"/>
                </a:lnTo>
                <a:lnTo>
                  <a:pt x="126" y="972"/>
                </a:lnTo>
                <a:lnTo>
                  <a:pt x="153" y="963"/>
                </a:lnTo>
                <a:lnTo>
                  <a:pt x="189" y="963"/>
                </a:lnTo>
                <a:lnTo>
                  <a:pt x="216" y="945"/>
                </a:lnTo>
                <a:lnTo>
                  <a:pt x="243" y="909"/>
                </a:lnTo>
                <a:lnTo>
                  <a:pt x="243" y="873"/>
                </a:lnTo>
                <a:lnTo>
                  <a:pt x="243" y="846"/>
                </a:lnTo>
                <a:lnTo>
                  <a:pt x="243" y="801"/>
                </a:lnTo>
                <a:lnTo>
                  <a:pt x="252" y="774"/>
                </a:lnTo>
                <a:lnTo>
                  <a:pt x="261" y="738"/>
                </a:lnTo>
                <a:lnTo>
                  <a:pt x="261" y="693"/>
                </a:lnTo>
                <a:lnTo>
                  <a:pt x="279" y="657"/>
                </a:lnTo>
                <a:lnTo>
                  <a:pt x="288" y="603"/>
                </a:lnTo>
                <a:lnTo>
                  <a:pt x="297" y="576"/>
                </a:lnTo>
                <a:lnTo>
                  <a:pt x="315" y="549"/>
                </a:lnTo>
                <a:lnTo>
                  <a:pt x="333" y="522"/>
                </a:lnTo>
                <a:lnTo>
                  <a:pt x="360" y="522"/>
                </a:lnTo>
                <a:lnTo>
                  <a:pt x="378" y="549"/>
                </a:lnTo>
                <a:lnTo>
                  <a:pt x="387" y="576"/>
                </a:lnTo>
                <a:lnTo>
                  <a:pt x="405" y="603"/>
                </a:lnTo>
                <a:lnTo>
                  <a:pt x="405" y="630"/>
                </a:lnTo>
                <a:lnTo>
                  <a:pt x="405" y="657"/>
                </a:lnTo>
                <a:lnTo>
                  <a:pt x="423" y="684"/>
                </a:lnTo>
                <a:lnTo>
                  <a:pt x="459" y="684"/>
                </a:lnTo>
                <a:lnTo>
                  <a:pt x="486" y="684"/>
                </a:lnTo>
                <a:lnTo>
                  <a:pt x="513" y="675"/>
                </a:lnTo>
                <a:lnTo>
                  <a:pt x="522" y="639"/>
                </a:lnTo>
                <a:lnTo>
                  <a:pt x="540" y="603"/>
                </a:lnTo>
                <a:lnTo>
                  <a:pt x="558" y="576"/>
                </a:lnTo>
                <a:lnTo>
                  <a:pt x="594" y="567"/>
                </a:lnTo>
                <a:lnTo>
                  <a:pt x="621" y="567"/>
                </a:lnTo>
                <a:lnTo>
                  <a:pt x="657" y="558"/>
                </a:lnTo>
                <a:lnTo>
                  <a:pt x="693" y="558"/>
                </a:lnTo>
                <a:lnTo>
                  <a:pt x="720" y="549"/>
                </a:lnTo>
                <a:lnTo>
                  <a:pt x="756" y="531"/>
                </a:lnTo>
                <a:lnTo>
                  <a:pt x="783" y="522"/>
                </a:lnTo>
                <a:lnTo>
                  <a:pt x="810" y="513"/>
                </a:lnTo>
                <a:lnTo>
                  <a:pt x="837" y="513"/>
                </a:lnTo>
                <a:lnTo>
                  <a:pt x="864" y="504"/>
                </a:lnTo>
                <a:lnTo>
                  <a:pt x="891" y="495"/>
                </a:lnTo>
                <a:lnTo>
                  <a:pt x="927" y="477"/>
                </a:lnTo>
                <a:lnTo>
                  <a:pt x="954" y="441"/>
                </a:lnTo>
                <a:lnTo>
                  <a:pt x="963" y="405"/>
                </a:lnTo>
                <a:lnTo>
                  <a:pt x="963" y="369"/>
                </a:lnTo>
                <a:lnTo>
                  <a:pt x="981" y="342"/>
                </a:lnTo>
                <a:lnTo>
                  <a:pt x="1008" y="324"/>
                </a:lnTo>
                <a:lnTo>
                  <a:pt x="1035" y="306"/>
                </a:lnTo>
                <a:lnTo>
                  <a:pt x="1062" y="288"/>
                </a:lnTo>
                <a:lnTo>
                  <a:pt x="1062" y="261"/>
                </a:lnTo>
                <a:lnTo>
                  <a:pt x="1071" y="234"/>
                </a:lnTo>
                <a:lnTo>
                  <a:pt x="1107" y="225"/>
                </a:lnTo>
                <a:lnTo>
                  <a:pt x="1125" y="189"/>
                </a:lnTo>
                <a:lnTo>
                  <a:pt x="1134" y="153"/>
                </a:lnTo>
                <a:lnTo>
                  <a:pt x="1143" y="126"/>
                </a:lnTo>
                <a:lnTo>
                  <a:pt x="1152" y="81"/>
                </a:lnTo>
                <a:lnTo>
                  <a:pt x="1161" y="54"/>
                </a:lnTo>
                <a:lnTo>
                  <a:pt x="1179" y="27"/>
                </a:lnTo>
                <a:lnTo>
                  <a:pt x="1215" y="0"/>
                </a:lnTo>
                <a:lnTo>
                  <a:pt x="1233" y="36"/>
                </a:lnTo>
                <a:lnTo>
                  <a:pt x="1233" y="72"/>
                </a:lnTo>
                <a:lnTo>
                  <a:pt x="1233" y="99"/>
                </a:lnTo>
                <a:lnTo>
                  <a:pt x="1233" y="126"/>
                </a:lnTo>
                <a:lnTo>
                  <a:pt x="1242" y="153"/>
                </a:lnTo>
                <a:lnTo>
                  <a:pt x="1269" y="171"/>
                </a:lnTo>
                <a:lnTo>
                  <a:pt x="1296" y="171"/>
                </a:lnTo>
                <a:lnTo>
                  <a:pt x="1323" y="171"/>
                </a:lnTo>
                <a:lnTo>
                  <a:pt x="1350" y="153"/>
                </a:lnTo>
                <a:lnTo>
                  <a:pt x="1377" y="153"/>
                </a:lnTo>
                <a:lnTo>
                  <a:pt x="1404" y="126"/>
                </a:lnTo>
                <a:lnTo>
                  <a:pt x="1422" y="99"/>
                </a:lnTo>
                <a:lnTo>
                  <a:pt x="1449" y="90"/>
                </a:lnTo>
                <a:lnTo>
                  <a:pt x="1476" y="8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4028" name="Group 28">
            <a:extLst>
              <a:ext uri="{FF2B5EF4-FFF2-40B4-BE49-F238E27FC236}">
                <a16:creationId xmlns:a16="http://schemas.microsoft.com/office/drawing/2014/main" id="{6FC69167-A47F-8945-A656-B2BFD429536F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2133600"/>
            <a:ext cx="2514600" cy="1752600"/>
            <a:chOff x="3453" y="986"/>
            <a:chExt cx="1214" cy="1207"/>
          </a:xfrm>
        </p:grpSpPr>
        <p:sp>
          <p:nvSpPr>
            <p:cNvPr id="384029" name="Line 29">
              <a:extLst>
                <a:ext uri="{FF2B5EF4-FFF2-40B4-BE49-F238E27FC236}">
                  <a16:creationId xmlns:a16="http://schemas.microsoft.com/office/drawing/2014/main" id="{78712D87-4315-254E-9F09-4C21F5DCF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9" y="986"/>
              <a:ext cx="0" cy="1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30" name="Line 30">
              <a:extLst>
                <a:ext uri="{FF2B5EF4-FFF2-40B4-BE49-F238E27FC236}">
                  <a16:creationId xmlns:a16="http://schemas.microsoft.com/office/drawing/2014/main" id="{D22525DB-4FD7-B748-A284-BFD046C17B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3" y="2193"/>
              <a:ext cx="12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4031" name="Rectangle 31">
            <a:extLst>
              <a:ext uri="{FF2B5EF4-FFF2-40B4-BE49-F238E27FC236}">
                <a16:creationId xmlns:a16="http://schemas.microsoft.com/office/drawing/2014/main" id="{72FB2DBB-2DD5-564B-8310-C31BCF4C2C1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182394" y="2778919"/>
            <a:ext cx="1044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384032" name="Rectangle 32">
            <a:extLst>
              <a:ext uri="{FF2B5EF4-FFF2-40B4-BE49-F238E27FC236}">
                <a16:creationId xmlns:a16="http://schemas.microsoft.com/office/drawing/2014/main" id="{5DC49671-B5A1-DA45-91A0-44303419D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1025" y="3451225"/>
            <a:ext cx="688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384033" name="Rectangle 33">
            <a:extLst>
              <a:ext uri="{FF2B5EF4-FFF2-40B4-BE49-F238E27FC236}">
                <a16:creationId xmlns:a16="http://schemas.microsoft.com/office/drawing/2014/main" id="{D2149094-AB2F-E14E-8B10-9FC89A32A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325" y="2151063"/>
            <a:ext cx="7524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Cycle</a:t>
            </a:r>
          </a:p>
        </p:txBody>
      </p:sp>
      <p:sp>
        <p:nvSpPr>
          <p:cNvPr id="384034" name="Freeform 34">
            <a:extLst>
              <a:ext uri="{FF2B5EF4-FFF2-40B4-BE49-F238E27FC236}">
                <a16:creationId xmlns:a16="http://schemas.microsoft.com/office/drawing/2014/main" id="{AC2862CA-A997-8D4B-BE63-BA44B776EA1C}"/>
              </a:ext>
            </a:extLst>
          </p:cNvPr>
          <p:cNvSpPr>
            <a:spLocks/>
          </p:cNvSpPr>
          <p:nvPr/>
        </p:nvSpPr>
        <p:spPr bwMode="auto">
          <a:xfrm>
            <a:off x="6010275" y="2641600"/>
            <a:ext cx="2403475" cy="787400"/>
          </a:xfrm>
          <a:custGeom>
            <a:avLst/>
            <a:gdLst>
              <a:gd name="T0" fmla="*/ 18 w 1397"/>
              <a:gd name="T1" fmla="*/ 459 h 496"/>
              <a:gd name="T2" fmla="*/ 36 w 1397"/>
              <a:gd name="T3" fmla="*/ 396 h 496"/>
              <a:gd name="T4" fmla="*/ 45 w 1397"/>
              <a:gd name="T5" fmla="*/ 342 h 496"/>
              <a:gd name="T6" fmla="*/ 54 w 1397"/>
              <a:gd name="T7" fmla="*/ 279 h 496"/>
              <a:gd name="T8" fmla="*/ 72 w 1397"/>
              <a:gd name="T9" fmla="*/ 216 h 496"/>
              <a:gd name="T10" fmla="*/ 117 w 1397"/>
              <a:gd name="T11" fmla="*/ 135 h 496"/>
              <a:gd name="T12" fmla="*/ 180 w 1397"/>
              <a:gd name="T13" fmla="*/ 72 h 496"/>
              <a:gd name="T14" fmla="*/ 216 w 1397"/>
              <a:gd name="T15" fmla="*/ 90 h 496"/>
              <a:gd name="T16" fmla="*/ 243 w 1397"/>
              <a:gd name="T17" fmla="*/ 153 h 496"/>
              <a:gd name="T18" fmla="*/ 243 w 1397"/>
              <a:gd name="T19" fmla="*/ 216 h 496"/>
              <a:gd name="T20" fmla="*/ 243 w 1397"/>
              <a:gd name="T21" fmla="*/ 270 h 496"/>
              <a:gd name="T22" fmla="*/ 288 w 1397"/>
              <a:gd name="T23" fmla="*/ 315 h 496"/>
              <a:gd name="T24" fmla="*/ 306 w 1397"/>
              <a:gd name="T25" fmla="*/ 360 h 496"/>
              <a:gd name="T26" fmla="*/ 369 w 1397"/>
              <a:gd name="T27" fmla="*/ 360 h 496"/>
              <a:gd name="T28" fmla="*/ 396 w 1397"/>
              <a:gd name="T29" fmla="*/ 306 h 496"/>
              <a:gd name="T30" fmla="*/ 405 w 1397"/>
              <a:gd name="T31" fmla="*/ 252 h 496"/>
              <a:gd name="T32" fmla="*/ 432 w 1397"/>
              <a:gd name="T33" fmla="*/ 180 h 496"/>
              <a:gd name="T34" fmla="*/ 495 w 1397"/>
              <a:gd name="T35" fmla="*/ 171 h 496"/>
              <a:gd name="T36" fmla="*/ 522 w 1397"/>
              <a:gd name="T37" fmla="*/ 108 h 496"/>
              <a:gd name="T38" fmla="*/ 540 w 1397"/>
              <a:gd name="T39" fmla="*/ 54 h 496"/>
              <a:gd name="T40" fmla="*/ 612 w 1397"/>
              <a:gd name="T41" fmla="*/ 18 h 496"/>
              <a:gd name="T42" fmla="*/ 684 w 1397"/>
              <a:gd name="T43" fmla="*/ 9 h 496"/>
              <a:gd name="T44" fmla="*/ 703 w 1397"/>
              <a:gd name="T45" fmla="*/ 81 h 496"/>
              <a:gd name="T46" fmla="*/ 721 w 1397"/>
              <a:gd name="T47" fmla="*/ 135 h 496"/>
              <a:gd name="T48" fmla="*/ 721 w 1397"/>
              <a:gd name="T49" fmla="*/ 207 h 496"/>
              <a:gd name="T50" fmla="*/ 757 w 1397"/>
              <a:gd name="T51" fmla="*/ 234 h 496"/>
              <a:gd name="T52" fmla="*/ 838 w 1397"/>
              <a:gd name="T53" fmla="*/ 243 h 496"/>
              <a:gd name="T54" fmla="*/ 865 w 1397"/>
              <a:gd name="T55" fmla="*/ 297 h 496"/>
              <a:gd name="T56" fmla="*/ 892 w 1397"/>
              <a:gd name="T57" fmla="*/ 342 h 496"/>
              <a:gd name="T58" fmla="*/ 955 w 1397"/>
              <a:gd name="T59" fmla="*/ 306 h 496"/>
              <a:gd name="T60" fmla="*/ 964 w 1397"/>
              <a:gd name="T61" fmla="*/ 234 h 496"/>
              <a:gd name="T62" fmla="*/ 991 w 1397"/>
              <a:gd name="T63" fmla="*/ 162 h 496"/>
              <a:gd name="T64" fmla="*/ 1063 w 1397"/>
              <a:gd name="T65" fmla="*/ 126 h 496"/>
              <a:gd name="T66" fmla="*/ 1081 w 1397"/>
              <a:gd name="T67" fmla="*/ 54 h 496"/>
              <a:gd name="T68" fmla="*/ 1126 w 1397"/>
              <a:gd name="T69" fmla="*/ 0 h 496"/>
              <a:gd name="T70" fmla="*/ 1180 w 1397"/>
              <a:gd name="T71" fmla="*/ 9 h 496"/>
              <a:gd name="T72" fmla="*/ 1207 w 1397"/>
              <a:gd name="T73" fmla="*/ 72 h 496"/>
              <a:gd name="T74" fmla="*/ 1243 w 1397"/>
              <a:gd name="T75" fmla="*/ 126 h 496"/>
              <a:gd name="T76" fmla="*/ 1279 w 1397"/>
              <a:gd name="T77" fmla="*/ 225 h 496"/>
              <a:gd name="T78" fmla="*/ 1297 w 1397"/>
              <a:gd name="T79" fmla="*/ 279 h 496"/>
              <a:gd name="T80" fmla="*/ 1297 w 1397"/>
              <a:gd name="T81" fmla="*/ 342 h 496"/>
              <a:gd name="T82" fmla="*/ 1297 w 1397"/>
              <a:gd name="T83" fmla="*/ 405 h 496"/>
              <a:gd name="T84" fmla="*/ 1342 w 1397"/>
              <a:gd name="T85" fmla="*/ 459 h 496"/>
              <a:gd name="T86" fmla="*/ 1396 w 1397"/>
              <a:gd name="T87" fmla="*/ 495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97" h="496">
                <a:moveTo>
                  <a:pt x="0" y="495"/>
                </a:moveTo>
                <a:lnTo>
                  <a:pt x="18" y="459"/>
                </a:lnTo>
                <a:lnTo>
                  <a:pt x="27" y="423"/>
                </a:lnTo>
                <a:lnTo>
                  <a:pt x="36" y="396"/>
                </a:lnTo>
                <a:lnTo>
                  <a:pt x="36" y="369"/>
                </a:lnTo>
                <a:lnTo>
                  <a:pt x="45" y="342"/>
                </a:lnTo>
                <a:lnTo>
                  <a:pt x="45" y="315"/>
                </a:lnTo>
                <a:lnTo>
                  <a:pt x="54" y="279"/>
                </a:lnTo>
                <a:lnTo>
                  <a:pt x="63" y="252"/>
                </a:lnTo>
                <a:lnTo>
                  <a:pt x="72" y="216"/>
                </a:lnTo>
                <a:lnTo>
                  <a:pt x="90" y="171"/>
                </a:lnTo>
                <a:lnTo>
                  <a:pt x="117" y="135"/>
                </a:lnTo>
                <a:lnTo>
                  <a:pt x="144" y="108"/>
                </a:lnTo>
                <a:lnTo>
                  <a:pt x="180" y="72"/>
                </a:lnTo>
                <a:lnTo>
                  <a:pt x="207" y="63"/>
                </a:lnTo>
                <a:lnTo>
                  <a:pt x="216" y="90"/>
                </a:lnTo>
                <a:lnTo>
                  <a:pt x="234" y="117"/>
                </a:lnTo>
                <a:lnTo>
                  <a:pt x="243" y="153"/>
                </a:lnTo>
                <a:lnTo>
                  <a:pt x="243" y="189"/>
                </a:lnTo>
                <a:lnTo>
                  <a:pt x="243" y="216"/>
                </a:lnTo>
                <a:lnTo>
                  <a:pt x="243" y="243"/>
                </a:lnTo>
                <a:lnTo>
                  <a:pt x="243" y="270"/>
                </a:lnTo>
                <a:lnTo>
                  <a:pt x="270" y="279"/>
                </a:lnTo>
                <a:lnTo>
                  <a:pt x="288" y="315"/>
                </a:lnTo>
                <a:lnTo>
                  <a:pt x="279" y="342"/>
                </a:lnTo>
                <a:lnTo>
                  <a:pt x="306" y="360"/>
                </a:lnTo>
                <a:lnTo>
                  <a:pt x="333" y="360"/>
                </a:lnTo>
                <a:lnTo>
                  <a:pt x="369" y="360"/>
                </a:lnTo>
                <a:lnTo>
                  <a:pt x="396" y="333"/>
                </a:lnTo>
                <a:lnTo>
                  <a:pt x="396" y="306"/>
                </a:lnTo>
                <a:lnTo>
                  <a:pt x="396" y="279"/>
                </a:lnTo>
                <a:lnTo>
                  <a:pt x="405" y="252"/>
                </a:lnTo>
                <a:lnTo>
                  <a:pt x="423" y="216"/>
                </a:lnTo>
                <a:lnTo>
                  <a:pt x="432" y="180"/>
                </a:lnTo>
                <a:lnTo>
                  <a:pt x="468" y="180"/>
                </a:lnTo>
                <a:lnTo>
                  <a:pt x="495" y="171"/>
                </a:lnTo>
                <a:lnTo>
                  <a:pt x="504" y="144"/>
                </a:lnTo>
                <a:lnTo>
                  <a:pt x="522" y="108"/>
                </a:lnTo>
                <a:lnTo>
                  <a:pt x="531" y="81"/>
                </a:lnTo>
                <a:lnTo>
                  <a:pt x="540" y="54"/>
                </a:lnTo>
                <a:lnTo>
                  <a:pt x="576" y="27"/>
                </a:lnTo>
                <a:lnTo>
                  <a:pt x="612" y="18"/>
                </a:lnTo>
                <a:lnTo>
                  <a:pt x="648" y="18"/>
                </a:lnTo>
                <a:lnTo>
                  <a:pt x="684" y="9"/>
                </a:lnTo>
                <a:lnTo>
                  <a:pt x="703" y="45"/>
                </a:lnTo>
                <a:lnTo>
                  <a:pt x="703" y="81"/>
                </a:lnTo>
                <a:lnTo>
                  <a:pt x="703" y="108"/>
                </a:lnTo>
                <a:lnTo>
                  <a:pt x="721" y="135"/>
                </a:lnTo>
                <a:lnTo>
                  <a:pt x="721" y="180"/>
                </a:lnTo>
                <a:lnTo>
                  <a:pt x="721" y="207"/>
                </a:lnTo>
                <a:lnTo>
                  <a:pt x="721" y="234"/>
                </a:lnTo>
                <a:lnTo>
                  <a:pt x="757" y="234"/>
                </a:lnTo>
                <a:lnTo>
                  <a:pt x="802" y="243"/>
                </a:lnTo>
                <a:lnTo>
                  <a:pt x="838" y="243"/>
                </a:lnTo>
                <a:lnTo>
                  <a:pt x="865" y="252"/>
                </a:lnTo>
                <a:lnTo>
                  <a:pt x="865" y="297"/>
                </a:lnTo>
                <a:lnTo>
                  <a:pt x="865" y="333"/>
                </a:lnTo>
                <a:lnTo>
                  <a:pt x="892" y="342"/>
                </a:lnTo>
                <a:lnTo>
                  <a:pt x="919" y="333"/>
                </a:lnTo>
                <a:lnTo>
                  <a:pt x="955" y="306"/>
                </a:lnTo>
                <a:lnTo>
                  <a:pt x="964" y="261"/>
                </a:lnTo>
                <a:lnTo>
                  <a:pt x="964" y="234"/>
                </a:lnTo>
                <a:lnTo>
                  <a:pt x="973" y="198"/>
                </a:lnTo>
                <a:lnTo>
                  <a:pt x="991" y="162"/>
                </a:lnTo>
                <a:lnTo>
                  <a:pt x="1027" y="144"/>
                </a:lnTo>
                <a:lnTo>
                  <a:pt x="1063" y="126"/>
                </a:lnTo>
                <a:lnTo>
                  <a:pt x="1081" y="90"/>
                </a:lnTo>
                <a:lnTo>
                  <a:pt x="1081" y="54"/>
                </a:lnTo>
                <a:lnTo>
                  <a:pt x="1099" y="18"/>
                </a:lnTo>
                <a:lnTo>
                  <a:pt x="1126" y="0"/>
                </a:lnTo>
                <a:lnTo>
                  <a:pt x="1153" y="0"/>
                </a:lnTo>
                <a:lnTo>
                  <a:pt x="1180" y="9"/>
                </a:lnTo>
                <a:lnTo>
                  <a:pt x="1198" y="45"/>
                </a:lnTo>
                <a:lnTo>
                  <a:pt x="1207" y="72"/>
                </a:lnTo>
                <a:lnTo>
                  <a:pt x="1216" y="99"/>
                </a:lnTo>
                <a:lnTo>
                  <a:pt x="1243" y="126"/>
                </a:lnTo>
                <a:lnTo>
                  <a:pt x="1261" y="153"/>
                </a:lnTo>
                <a:lnTo>
                  <a:pt x="1279" y="225"/>
                </a:lnTo>
                <a:lnTo>
                  <a:pt x="1288" y="252"/>
                </a:lnTo>
                <a:lnTo>
                  <a:pt x="1297" y="279"/>
                </a:lnTo>
                <a:lnTo>
                  <a:pt x="1297" y="315"/>
                </a:lnTo>
                <a:lnTo>
                  <a:pt x="1297" y="342"/>
                </a:lnTo>
                <a:lnTo>
                  <a:pt x="1297" y="369"/>
                </a:lnTo>
                <a:lnTo>
                  <a:pt x="1297" y="405"/>
                </a:lnTo>
                <a:lnTo>
                  <a:pt x="1315" y="432"/>
                </a:lnTo>
                <a:lnTo>
                  <a:pt x="1342" y="459"/>
                </a:lnTo>
                <a:lnTo>
                  <a:pt x="1369" y="477"/>
                </a:lnTo>
                <a:lnTo>
                  <a:pt x="1396" y="495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35" name="Rectangle 35">
            <a:extLst>
              <a:ext uri="{FF2B5EF4-FFF2-40B4-BE49-F238E27FC236}">
                <a16:creationId xmlns:a16="http://schemas.microsoft.com/office/drawing/2014/main" id="{54EB03C5-0702-774C-B8E5-CBC4E5441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7063" y="4953000"/>
            <a:ext cx="19383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</a:rPr>
              <a:t>Trend  with 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seasonal pattern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2" name="Rectangle 4">
            <a:extLst>
              <a:ext uri="{FF2B5EF4-FFF2-40B4-BE49-F238E27FC236}">
                <a16:creationId xmlns:a16="http://schemas.microsoft.com/office/drawing/2014/main" id="{14629E8B-4D09-1D46-834B-A537819DEC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Forecasting Methods</a:t>
            </a:r>
          </a:p>
        </p:txBody>
      </p:sp>
      <p:sp>
        <p:nvSpPr>
          <p:cNvPr id="386053" name="Rectangle 5">
            <a:extLst>
              <a:ext uri="{FF2B5EF4-FFF2-40B4-BE49-F238E27FC236}">
                <a16:creationId xmlns:a16="http://schemas.microsoft.com/office/drawing/2014/main" id="{7CA47FC6-4E22-FB40-A560-E5C297D4E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Qualitative methods</a:t>
            </a:r>
          </a:p>
          <a:p>
            <a:pPr marL="971550" lvl="1" indent="-285750" defTabSz="914400"/>
            <a:r>
              <a:rPr lang="en-US" altLang="en-US"/>
              <a:t>management judgment, expertise, opinion</a:t>
            </a:r>
          </a:p>
          <a:p>
            <a:pPr marL="971550" lvl="1" indent="-285750" defTabSz="914400"/>
            <a:r>
              <a:rPr lang="en-US" altLang="en-US"/>
              <a:t>use management, marketing, purchasing, engineering</a:t>
            </a:r>
          </a:p>
          <a:p>
            <a:pPr marL="342900" indent="-342900" defTabSz="914400"/>
            <a:r>
              <a:rPr lang="en-US" altLang="en-US"/>
              <a:t>Delphi method</a:t>
            </a:r>
          </a:p>
          <a:p>
            <a:pPr marL="971550" lvl="1" indent="-285750" defTabSz="914400"/>
            <a:r>
              <a:rPr lang="en-US" altLang="en-US"/>
              <a:t>solicit forecasts from experts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8" name="Rectangle 4">
            <a:extLst>
              <a:ext uri="{FF2B5EF4-FFF2-40B4-BE49-F238E27FC236}">
                <a16:creationId xmlns:a16="http://schemas.microsoft.com/office/drawing/2014/main" id="{7C377E21-659D-874B-A377-378CA6221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Time Series Methods</a:t>
            </a:r>
          </a:p>
        </p:txBody>
      </p:sp>
      <p:sp>
        <p:nvSpPr>
          <p:cNvPr id="390149" name="Rectangle 5">
            <a:extLst>
              <a:ext uri="{FF2B5EF4-FFF2-40B4-BE49-F238E27FC236}">
                <a16:creationId xmlns:a16="http://schemas.microsoft.com/office/drawing/2014/main" id="{3D2EBCA2-975F-6D4E-B31A-D136A41BC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Statistical methods using historical data</a:t>
            </a:r>
          </a:p>
          <a:p>
            <a:pPr marL="971550" lvl="1" indent="-285750" defTabSz="914400"/>
            <a:r>
              <a:rPr lang="en-US" altLang="en-US"/>
              <a:t>moving average</a:t>
            </a:r>
          </a:p>
          <a:p>
            <a:pPr marL="971550" lvl="1" indent="-285750" defTabSz="914400"/>
            <a:r>
              <a:rPr lang="en-US" altLang="en-US"/>
              <a:t>exponential smoothing</a:t>
            </a:r>
          </a:p>
          <a:p>
            <a:pPr marL="971550" lvl="1" indent="-285750" defTabSz="914400"/>
            <a:r>
              <a:rPr lang="en-US" altLang="en-US"/>
              <a:t>linear trend line</a:t>
            </a:r>
          </a:p>
          <a:p>
            <a:pPr marL="342900" indent="-342900" defTabSz="914400"/>
            <a:r>
              <a:rPr lang="en-US" altLang="en-US"/>
              <a:t>Assume patterns will repeat</a:t>
            </a:r>
          </a:p>
          <a:p>
            <a:pPr marL="342900" indent="-342900" defTabSz="914400"/>
            <a:r>
              <a:rPr lang="en-US" altLang="en-US"/>
              <a:t>Naive forecasts</a:t>
            </a:r>
          </a:p>
          <a:p>
            <a:pPr marL="971550" lvl="1" indent="-285750" defTabSz="914400"/>
            <a:r>
              <a:rPr lang="en-US" altLang="en-US"/>
              <a:t>forecast = data from last period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6" name="Rectangle 4">
            <a:extLst>
              <a:ext uri="{FF2B5EF4-FFF2-40B4-BE49-F238E27FC236}">
                <a16:creationId xmlns:a16="http://schemas.microsoft.com/office/drawing/2014/main" id="{A9A5D3C0-A050-6943-BE67-90FAA1873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Moving Average</a:t>
            </a:r>
          </a:p>
        </p:txBody>
      </p:sp>
      <p:grpSp>
        <p:nvGrpSpPr>
          <p:cNvPr id="392197" name="Group 5">
            <a:extLst>
              <a:ext uri="{FF2B5EF4-FFF2-40B4-BE49-F238E27FC236}">
                <a16:creationId xmlns:a16="http://schemas.microsoft.com/office/drawing/2014/main" id="{5E2A4DC6-2B45-2E44-9052-64F486D645FC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100263"/>
            <a:ext cx="2098675" cy="1785937"/>
            <a:chOff x="3315" y="1031"/>
            <a:chExt cx="1220" cy="1125"/>
          </a:xfrm>
        </p:grpSpPr>
        <p:sp>
          <p:nvSpPr>
            <p:cNvPr id="392198" name="Rectangle 6">
              <a:extLst>
                <a:ext uri="{FF2B5EF4-FFF2-40B4-BE49-F238E27FC236}">
                  <a16:creationId xmlns:a16="http://schemas.microsoft.com/office/drawing/2014/main" id="{11844719-DE1A-0B4F-842D-C88F8C0B2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1424"/>
              <a:ext cx="60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i="1">
                  <a:latin typeface="Times New Roman" panose="02020603050405020304" pitchFamily="18" charset="0"/>
                </a:rPr>
                <a:t>MA</a:t>
              </a:r>
              <a:r>
                <a:rPr lang="en-US" altLang="en-US" i="1" baseline="-25000">
                  <a:latin typeface="Times New Roman" panose="02020603050405020304" pitchFamily="18" charset="0"/>
                </a:rPr>
                <a:t>n</a:t>
              </a:r>
              <a:r>
                <a:rPr lang="en-US" altLang="en-US">
                  <a:latin typeface="Times New Roman" panose="02020603050405020304" pitchFamily="18" charset="0"/>
                </a:rPr>
                <a:t> = </a:t>
              </a:r>
            </a:p>
          </p:txBody>
        </p:sp>
        <p:grpSp>
          <p:nvGrpSpPr>
            <p:cNvPr id="392199" name="Group 7">
              <a:extLst>
                <a:ext uri="{FF2B5EF4-FFF2-40B4-BE49-F238E27FC236}">
                  <a16:creationId xmlns:a16="http://schemas.microsoft.com/office/drawing/2014/main" id="{902BFB65-B562-1848-846D-240CE91689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95" y="1031"/>
              <a:ext cx="540" cy="949"/>
              <a:chOff x="3995" y="1031"/>
              <a:chExt cx="540" cy="949"/>
            </a:xfrm>
          </p:grpSpPr>
          <p:sp>
            <p:nvSpPr>
              <p:cNvPr id="392200" name="Rectangle 8">
                <a:extLst>
                  <a:ext uri="{FF2B5EF4-FFF2-40B4-BE49-F238E27FC236}">
                    <a16:creationId xmlns:a16="http://schemas.microsoft.com/office/drawing/2014/main" id="{F1A3FC06-ADC4-C943-91AD-B674CE529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5" y="1427"/>
                <a:ext cx="336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1600" i="1">
                    <a:latin typeface="Times New Roman" panose="02020603050405020304" pitchFamily="18" charset="0"/>
                  </a:rPr>
                  <a:t>i = 1</a:t>
                </a:r>
              </a:p>
            </p:txBody>
          </p:sp>
          <p:sp>
            <p:nvSpPr>
              <p:cNvPr id="392201" name="Rectangle 9">
                <a:extLst>
                  <a:ext uri="{FF2B5EF4-FFF2-40B4-BE49-F238E27FC236}">
                    <a16:creationId xmlns:a16="http://schemas.microsoft.com/office/drawing/2014/main" id="{27711444-C9C3-5946-890E-61CDA7F8F2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7" y="1031"/>
                <a:ext cx="165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1600" i="1">
                    <a:latin typeface="Times New Roman" panose="02020603050405020304" pitchFamily="18" charset="0"/>
                  </a:rPr>
                  <a:t>n</a:t>
                </a:r>
              </a:p>
            </p:txBody>
          </p:sp>
          <p:grpSp>
            <p:nvGrpSpPr>
              <p:cNvPr id="392202" name="Group 10">
                <a:extLst>
                  <a:ext uri="{FF2B5EF4-FFF2-40B4-BE49-F238E27FC236}">
                    <a16:creationId xmlns:a16="http://schemas.microsoft.com/office/drawing/2014/main" id="{79937A4E-58B3-014A-A43B-A78591900D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5" y="1142"/>
                <a:ext cx="506" cy="363"/>
                <a:chOff x="4015" y="1142"/>
                <a:chExt cx="506" cy="363"/>
              </a:xfrm>
            </p:grpSpPr>
            <p:sp>
              <p:nvSpPr>
                <p:cNvPr id="392203" name="Rectangle 11">
                  <a:extLst>
                    <a:ext uri="{FF2B5EF4-FFF2-40B4-BE49-F238E27FC236}">
                      <a16:creationId xmlns:a16="http://schemas.microsoft.com/office/drawing/2014/main" id="{643BF3AD-1A1B-4C41-9081-6353AD6DA5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15" y="1142"/>
                  <a:ext cx="237" cy="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/>
                <a:p>
                  <a:r>
                    <a:rPr lang="en-US" altLang="en-US" sz="3200">
                      <a:latin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392204" name="Rectangle 12">
                  <a:extLst>
                    <a:ext uri="{FF2B5EF4-FFF2-40B4-BE49-F238E27FC236}">
                      <a16:creationId xmlns:a16="http://schemas.microsoft.com/office/drawing/2014/main" id="{DF16A1C8-E9C7-404B-B0E9-9F52DDFF0A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4" y="1172"/>
                  <a:ext cx="267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/>
                <a:p>
                  <a:r>
                    <a:rPr lang="en-US" altLang="en-US" i="1">
                      <a:latin typeface="Times New Roman" panose="02020603050405020304" pitchFamily="18" charset="0"/>
                    </a:rPr>
                    <a:t>D</a:t>
                  </a:r>
                  <a:r>
                    <a:rPr lang="en-US" altLang="en-US" i="1" baseline="-25000">
                      <a:latin typeface="Times New Roman" panose="02020603050405020304" pitchFamily="18" charset="0"/>
                    </a:rPr>
                    <a:t>i</a:t>
                  </a:r>
                </a:p>
              </p:txBody>
            </p:sp>
          </p:grpSp>
          <p:sp>
            <p:nvSpPr>
              <p:cNvPr id="392205" name="Rectangle 13">
                <a:extLst>
                  <a:ext uri="{FF2B5EF4-FFF2-40B4-BE49-F238E27FC236}">
                    <a16:creationId xmlns:a16="http://schemas.microsoft.com/office/drawing/2014/main" id="{1496D975-865E-2B48-A67E-D8F8D162F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1" y="1694"/>
                <a:ext cx="194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i="1">
                    <a:latin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392206" name="Line 14">
                <a:extLst>
                  <a:ext uri="{FF2B5EF4-FFF2-40B4-BE49-F238E27FC236}">
                    <a16:creationId xmlns:a16="http://schemas.microsoft.com/office/drawing/2014/main" id="{AB5EEA90-8B97-AF49-94A4-4C74E6789B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16" y="1670"/>
                <a:ext cx="51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2207" name="Rectangle 15">
              <a:extLst>
                <a:ext uri="{FF2B5EF4-FFF2-40B4-BE49-F238E27FC236}">
                  <a16:creationId xmlns:a16="http://schemas.microsoft.com/office/drawing/2014/main" id="{898C88C8-5380-824B-9964-F890F0814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1908"/>
              <a:ext cx="5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where,</a:t>
              </a:r>
            </a:p>
          </p:txBody>
        </p:sp>
      </p:grpSp>
      <p:sp>
        <p:nvSpPr>
          <p:cNvPr id="392208" name="Rectangle 16">
            <a:extLst>
              <a:ext uri="{FF2B5EF4-FFF2-40B4-BE49-F238E27FC236}">
                <a16:creationId xmlns:a16="http://schemas.microsoft.com/office/drawing/2014/main" id="{94B9A64C-B89E-4546-A7B3-2364035C7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988" y="4102100"/>
            <a:ext cx="26971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 i="1">
                <a:latin typeface="Times New Roman" panose="02020603050405020304" pitchFamily="18" charset="0"/>
              </a:rPr>
              <a:t>n</a:t>
            </a:r>
            <a:r>
              <a:rPr lang="en-US" altLang="en-US" sz="2000">
                <a:latin typeface="Times New Roman" panose="02020603050405020304" pitchFamily="18" charset="0"/>
              </a:rPr>
              <a:t> = number of periods in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  moving average</a:t>
            </a:r>
          </a:p>
          <a:p>
            <a:r>
              <a:rPr lang="en-US" altLang="en-US" sz="2000" i="1">
                <a:latin typeface="Times New Roman" panose="02020603050405020304" pitchFamily="18" charset="0"/>
              </a:rPr>
              <a:t>D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i </a:t>
            </a:r>
            <a:r>
              <a:rPr lang="en-US" altLang="en-US" sz="2000">
                <a:latin typeface="Times New Roman" panose="02020603050405020304" pitchFamily="18" charset="0"/>
              </a:rPr>
              <a:t>= demand in period i</a:t>
            </a:r>
          </a:p>
        </p:txBody>
      </p:sp>
      <p:sp>
        <p:nvSpPr>
          <p:cNvPr id="392209" name="Rectangle 17">
            <a:extLst>
              <a:ext uri="{FF2B5EF4-FFF2-40B4-BE49-F238E27FC236}">
                <a16:creationId xmlns:a16="http://schemas.microsoft.com/office/drawing/2014/main" id="{908B2482-CF7F-5D40-BE0E-83C2A47AC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3" y="1722438"/>
            <a:ext cx="219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10" name="Rectangle 18">
            <a:extLst>
              <a:ext uri="{FF2B5EF4-FFF2-40B4-BE49-F238E27FC236}">
                <a16:creationId xmlns:a16="http://schemas.microsoft.com/office/drawing/2014/main" id="{3F328697-42EB-B749-A260-95A3FF115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5140325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Average several periods of data</a:t>
            </a:r>
          </a:p>
          <a:p>
            <a:pPr marL="342900" indent="-342900" defTabSz="914400"/>
            <a:r>
              <a:rPr lang="en-US" altLang="en-US"/>
              <a:t>Dampen, smooth out changes</a:t>
            </a:r>
          </a:p>
          <a:p>
            <a:pPr marL="342900" indent="-342900" defTabSz="914400"/>
            <a:r>
              <a:rPr lang="en-US" altLang="en-US"/>
              <a:t>Use when demand is stable with no trend or seasonal pattern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2" name="Rectangle 4">
            <a:extLst>
              <a:ext uri="{FF2B5EF4-FFF2-40B4-BE49-F238E27FC236}">
                <a16:creationId xmlns:a16="http://schemas.microsoft.com/office/drawing/2014/main" id="{C135A4CC-0181-2E49-99C3-C3CFD7853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Smoothing Effects</a:t>
            </a:r>
          </a:p>
        </p:txBody>
      </p:sp>
      <p:pic>
        <p:nvPicPr>
          <p:cNvPr id="396293" name="Picture 5">
            <a:extLst>
              <a:ext uri="{FF2B5EF4-FFF2-40B4-BE49-F238E27FC236}">
                <a16:creationId xmlns:a16="http://schemas.microsoft.com/office/drawing/2014/main" id="{49FA39B9-83BD-C949-9BB7-8166CF25CD2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2054225"/>
            <a:ext cx="5884863" cy="312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6294" name="Rectangle 6">
            <a:extLst>
              <a:ext uri="{FF2B5EF4-FFF2-40B4-BE49-F238E27FC236}">
                <a16:creationId xmlns:a16="http://schemas.microsoft.com/office/drawing/2014/main" id="{52BF86BD-8076-944D-BB02-BD2FA77D8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257800"/>
            <a:ext cx="744378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latin typeface="Times New Roman" panose="02020603050405020304" pitchFamily="18" charset="0"/>
              </a:rPr>
              <a:t>Longer-period moving averages react more slowly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764</TotalTime>
  <Pages>12</Pages>
  <Words>1449</Words>
  <Application>Microsoft Macintosh PowerPoint</Application>
  <PresentationFormat>A4 Paper (210x297 mm)</PresentationFormat>
  <Paragraphs>339</Paragraphs>
  <Slides>38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Times</vt:lpstr>
      <vt:lpstr>Arial</vt:lpstr>
      <vt:lpstr>Times New Roman</vt:lpstr>
      <vt:lpstr>Symbol</vt:lpstr>
      <vt:lpstr>Monotype Sorts</vt:lpstr>
      <vt:lpstr>untitled 2</vt:lpstr>
      <vt:lpstr>Forecasting &amp; Aggregate Production Planning</vt:lpstr>
      <vt:lpstr>Forecasting</vt:lpstr>
      <vt:lpstr>Strategic Role Of Forecasting</vt:lpstr>
      <vt:lpstr>Components Of Forecasting Demand</vt:lpstr>
      <vt:lpstr>Forms Of Forecast Movement</vt:lpstr>
      <vt:lpstr>Forecasting Methods</vt:lpstr>
      <vt:lpstr>Time Series Methods</vt:lpstr>
      <vt:lpstr>Moving Average</vt:lpstr>
      <vt:lpstr>Smoothing Effects</vt:lpstr>
      <vt:lpstr>Weighted Moving Average</vt:lpstr>
      <vt:lpstr>Exponential Smoothing</vt:lpstr>
      <vt:lpstr>Effect Of Smoothing Constant</vt:lpstr>
      <vt:lpstr>Exponential Smoothing Forecasts</vt:lpstr>
      <vt:lpstr>Forecast Accuracy</vt:lpstr>
      <vt:lpstr>Forecast Control</vt:lpstr>
      <vt:lpstr>Regression Methods</vt:lpstr>
      <vt:lpstr>Example Linear Trend Line</vt:lpstr>
      <vt:lpstr>Linear Regression Line</vt:lpstr>
      <vt:lpstr>Correlation And Coefficient Of Determination</vt:lpstr>
      <vt:lpstr>Multiple Regression</vt:lpstr>
      <vt:lpstr>Capacity Planning</vt:lpstr>
      <vt:lpstr>Capacity Expansion</vt:lpstr>
      <vt:lpstr>Capacity Expansion Strategies</vt:lpstr>
      <vt:lpstr>Best Operating Levels With Economies &amp; Diseconomies Of Scale</vt:lpstr>
      <vt:lpstr>Aggregate Production Planning (APP)</vt:lpstr>
      <vt:lpstr>Inputs and Outputs to Aggregate Production Planning</vt:lpstr>
      <vt:lpstr>Strategies for Meeting Demand</vt:lpstr>
      <vt:lpstr>Strategy Details</vt:lpstr>
      <vt:lpstr>Strategy Details</vt:lpstr>
      <vt:lpstr>Level Production</vt:lpstr>
      <vt:lpstr>Chase Demand</vt:lpstr>
      <vt:lpstr>APP Using Pure Strategies</vt:lpstr>
      <vt:lpstr>Level Production Strategy</vt:lpstr>
      <vt:lpstr>Chase Demand Strategy</vt:lpstr>
      <vt:lpstr>Other Quantitative Techniques</vt:lpstr>
      <vt:lpstr>Strategies for Managing Demand</vt:lpstr>
      <vt:lpstr>Hierarchical Planning Process</vt:lpstr>
      <vt:lpstr>Aggregate Planning for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433</cp:revision>
  <cp:lastPrinted>1998-03-03T16:13:53Z</cp:lastPrinted>
  <dcterms:created xsi:type="dcterms:W3CDTF">1997-08-18T14:58:50Z</dcterms:created>
  <dcterms:modified xsi:type="dcterms:W3CDTF">2020-04-21T18:32:28Z</dcterms:modified>
</cp:coreProperties>
</file>