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39" r:id="rId2"/>
    <p:sldId id="407" r:id="rId3"/>
    <p:sldId id="440" r:id="rId4"/>
    <p:sldId id="442" r:id="rId5"/>
    <p:sldId id="443" r:id="rId6"/>
    <p:sldId id="441" r:id="rId7"/>
    <p:sldId id="408" r:id="rId8"/>
    <p:sldId id="409" r:id="rId9"/>
    <p:sldId id="411" r:id="rId10"/>
    <p:sldId id="416" r:id="rId11"/>
    <p:sldId id="412" r:id="rId12"/>
    <p:sldId id="444" r:id="rId13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233B79C-43D0-5A4F-AB66-25924FDA2B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0F521F-D7D4-5E4A-8B74-E1F462DC231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C55F7E87-5AF1-8D49-96CB-0B71ADDD8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F87AE45C-AE42-A442-85B6-68870F98E4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2A17A9DA-855D-F04B-AC0E-12754E75C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128053A6-B095-314C-B842-D955C950DA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4E403210-C195-A04F-8FEB-48DE91732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05155" name="Rectangle 3">
            <a:extLst>
              <a:ext uri="{FF2B5EF4-FFF2-40B4-BE49-F238E27FC236}">
                <a16:creationId xmlns:a16="http://schemas.microsoft.com/office/drawing/2014/main" id="{70596541-12D8-B547-B30C-823F4AC9F5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A37C1945-EE7B-4E45-A490-9B01573C5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AF3C5F3A-618D-C940-BF1F-2DECB69913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CF83C2BC-87A7-BC43-A9F3-B8EBF0F66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338C7764-2A40-7847-8426-BBF4FCCC2A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6B561702-DAF0-9E49-9107-B96F4062B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10851589-D04B-7748-876C-02E9F0E1F7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A938-4F60-DA48-80C1-44D3385AD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E93130-4159-264A-9F69-E3FE3EAD8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578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AF76B-3BE7-7B41-B5CF-DE43ABFEE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E1504-B78B-6F43-BA60-1764857AC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551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1AF94-7D7D-1F4C-822B-265911299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8101A-7095-A34D-89F4-BF21EDDD4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861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53247-15E5-224B-998F-B56684F0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72B3C-082D-0A4E-AAA4-6D8CADD1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914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834D-B87B-1347-84B2-3E522E5E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76996-385A-B349-87F1-B19747652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49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4ED4-D962-6D4D-A6EC-53AD3383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6ACBE-5A2F-AA44-A192-BE80E0C8D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DA793-04EB-794B-B3A1-54A2A24CF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2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CFCB4-D49E-1C45-A80A-BC6491033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0A0A0-897C-BA41-A332-7586E9851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9443C-477D-6B4B-BF64-F82F396FB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B2AB84-B456-2D4D-8A1D-D6767D151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B4FFE-CF6A-7248-97D2-5BD2CC7E6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336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C3CB-7246-C74D-B81E-5516ACE6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32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4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A8FC6-1C91-1E4F-B2F5-8131FF1A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E2D4E-268B-DF41-9E2F-1314B7DDC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9089F-E954-5847-9C96-E4EC46517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44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BB48-C77A-D348-9712-C2679AC93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C5DD0E-12A5-8A4D-BFD2-3CA9C81F5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12B68-6E24-2940-BF25-798A2DF80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18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4418AB-0B3C-8648-9960-4872C786B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8FEA4F54-CAA9-B549-8D1A-22AD0CF689BA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4C0A7F60-861E-A041-8940-B5C23D674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DC5252BF-5FFA-7E4D-8241-DF6F1E2B91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C8B27AF5-39F6-EF49-8470-7D4D3CC50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8EA81BD4-81B0-494F-8D4C-45FAE3540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46B39EF6-F59B-1A43-B661-059C134F1F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DDCC1AD8-B67B-D249-A399-1A85D9098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D1A71898-6159-7A49-A4BF-48197BBD95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44F497C-116F-364F-9652-ADF8D21A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D41A554-51E6-2342-AEB6-6D9BCB759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A96C5221-514C-594C-98D4-120427DBE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C6DC190-B1FF-EB41-AAE4-CF0060D939C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>
            <a:extLst>
              <a:ext uri="{FF2B5EF4-FFF2-40B4-BE49-F238E27FC236}">
                <a16:creationId xmlns:a16="http://schemas.microsoft.com/office/drawing/2014/main" id="{43D88104-6A62-DB48-AC17-E40301F72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Supply Chain Management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F44D4ADD-8E45-4C43-AD60-F1954EB79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515350" cy="3889375"/>
          </a:xfrm>
        </p:spPr>
        <p:txBody>
          <a:bodyPr/>
          <a:lstStyle/>
          <a:p>
            <a:r>
              <a:rPr lang="en-US" altLang="en-US" sz="2800"/>
              <a:t>Def:  Supply Chain</a:t>
            </a:r>
          </a:p>
          <a:p>
            <a:r>
              <a:rPr lang="en-US" altLang="en-US" sz="2800"/>
              <a:t>What is Supply Chain Management?</a:t>
            </a:r>
          </a:p>
          <a:p>
            <a:r>
              <a:rPr lang="en-US" altLang="en-US" sz="2800"/>
              <a:t>Strategic Importance of SCM</a:t>
            </a:r>
          </a:p>
          <a:p>
            <a:pPr lvl="1"/>
            <a:r>
              <a:rPr lang="en-US" altLang="en-US" sz="2200"/>
              <a:t>Purchasing</a:t>
            </a:r>
          </a:p>
          <a:p>
            <a:pPr lvl="1"/>
            <a:r>
              <a:rPr lang="en-US" altLang="en-US" sz="2200"/>
              <a:t>Operations/Materials Management</a:t>
            </a:r>
          </a:p>
          <a:p>
            <a:pPr lvl="1"/>
            <a:r>
              <a:rPr lang="en-US" altLang="en-US" sz="2200"/>
              <a:t>Marketing and Customer Service</a:t>
            </a:r>
          </a:p>
          <a:p>
            <a:r>
              <a:rPr lang="en-US" altLang="en-US" sz="2800"/>
              <a:t>Uncertainty In Supply Chain &amp; Some Solutions</a:t>
            </a:r>
          </a:p>
          <a:p>
            <a:r>
              <a:rPr lang="en-US" altLang="en-US" sz="2800"/>
              <a:t>Supply Chain Design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365572" name="Text Box 4">
            <a:extLst>
              <a:ext uri="{FF2B5EF4-FFF2-40B4-BE49-F238E27FC236}">
                <a16:creationId xmlns:a16="http://schemas.microsoft.com/office/drawing/2014/main" id="{45C6700E-0F79-9240-8C66-482B82002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70325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Accounting and Finance</a:t>
            </a:r>
            <a:endParaRPr lang="en-US" altLang="en-US"/>
          </a:p>
        </p:txBody>
      </p:sp>
      <p:sp>
        <p:nvSpPr>
          <p:cNvPr id="365573" name="Line 5">
            <a:extLst>
              <a:ext uri="{FF2B5EF4-FFF2-40B4-BE49-F238E27FC236}">
                <a16:creationId xmlns:a16="http://schemas.microsoft.com/office/drawing/2014/main" id="{9F5AA23A-E296-7841-BE62-2067641E5E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74" name="Line 6">
            <a:extLst>
              <a:ext uri="{FF2B5EF4-FFF2-40B4-BE49-F238E27FC236}">
                <a16:creationId xmlns:a16="http://schemas.microsoft.com/office/drawing/2014/main" id="{D9E69684-A791-7449-8424-ADD75F80B2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1910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8" name="Rectangle 4">
            <a:extLst>
              <a:ext uri="{FF2B5EF4-FFF2-40B4-BE49-F238E27FC236}">
                <a16:creationId xmlns:a16="http://schemas.microsoft.com/office/drawing/2014/main" id="{5F823769-BD4C-3D46-B53D-C8CAA4D35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Some Solutions</a:t>
            </a:r>
          </a:p>
        </p:txBody>
      </p:sp>
      <p:sp>
        <p:nvSpPr>
          <p:cNvPr id="318469" name="Rectangle 5">
            <a:extLst>
              <a:ext uri="{FF2B5EF4-FFF2-40B4-BE49-F238E27FC236}">
                <a16:creationId xmlns:a16="http://schemas.microsoft.com/office/drawing/2014/main" id="{C11F8BCC-C3AF-0345-B47D-226C0159D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448675" cy="3762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Vertical integration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Single sourcing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JIT - </a:t>
            </a:r>
            <a:r>
              <a:rPr lang="en-US" altLang="en-US" sz="2400"/>
              <a:t>moving suppliers closer</a:t>
            </a:r>
            <a:endParaRPr lang="en-US" altLang="en-US" sz="2800"/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Keiretsu - </a:t>
            </a:r>
            <a:r>
              <a:rPr lang="en-US" altLang="en-US" sz="2400"/>
              <a:t>Japanese concept of partnering a small # of suppliers and vertical integration</a:t>
            </a:r>
            <a:endParaRPr lang="en-US" altLang="en-US" sz="2800"/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Information technology improvements- </a:t>
            </a:r>
            <a:r>
              <a:rPr lang="en-US" altLang="en-US" sz="2400"/>
              <a:t>MRP, ERP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Improved inventory control - </a:t>
            </a:r>
            <a:r>
              <a:rPr lang="en-US" altLang="en-US" sz="2400"/>
              <a:t>goods as well as services</a:t>
            </a:r>
            <a:endParaRPr lang="en-US" altLang="en-US" sz="2800"/>
          </a:p>
          <a:p>
            <a:pPr marL="342900" indent="-342900" defTabSz="914400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>
            <a:extLst>
              <a:ext uri="{FF2B5EF4-FFF2-40B4-BE49-F238E27FC236}">
                <a16:creationId xmlns:a16="http://schemas.microsoft.com/office/drawing/2014/main" id="{59BEE854-ED51-4840-A859-54ACDCDD8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Supply Chain Design</a:t>
            </a:r>
          </a:p>
        </p:txBody>
      </p:sp>
      <p:sp>
        <p:nvSpPr>
          <p:cNvPr id="310277" name="Rectangle 5">
            <a:extLst>
              <a:ext uri="{FF2B5EF4-FFF2-40B4-BE49-F238E27FC236}">
                <a16:creationId xmlns:a16="http://schemas.microsoft.com/office/drawing/2014/main" id="{A9B97D2E-08FE-554F-B50B-9D931F071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600"/>
              <a:t>Strategic issue</a:t>
            </a:r>
          </a:p>
          <a:p>
            <a:pPr marL="342900" indent="-342900" defTabSz="914400"/>
            <a:r>
              <a:rPr lang="en-US" altLang="en-US" sz="2600"/>
              <a:t>Apply quality management principles </a:t>
            </a:r>
          </a:p>
          <a:p>
            <a:pPr marL="342900" indent="-342900" defTabSz="914400"/>
            <a:r>
              <a:rPr lang="en-US" altLang="en-US" sz="2600"/>
              <a:t>Control inventory</a:t>
            </a:r>
          </a:p>
          <a:p>
            <a:pPr marL="342900" indent="-342900" defTabSz="914400"/>
            <a:r>
              <a:rPr lang="en-US" altLang="en-US" sz="2600"/>
              <a:t>Work with suppliers &amp; customers to achieve goals</a:t>
            </a:r>
          </a:p>
          <a:p>
            <a:pPr marL="342900" indent="-342900" defTabSz="914400"/>
            <a:r>
              <a:rPr lang="en-US" altLang="en-US" sz="2600"/>
              <a:t>Major goal of distribution is speed</a:t>
            </a:r>
          </a:p>
          <a:p>
            <a:pPr marL="342900" indent="-342900" defTabSz="914400"/>
            <a:r>
              <a:rPr lang="en-US" altLang="en-US" sz="2600"/>
              <a:t>Locate close to major markets</a:t>
            </a:r>
          </a:p>
          <a:p>
            <a:pPr marL="342900" indent="-342900" defTabSz="914400"/>
            <a:r>
              <a:rPr lang="en-US" altLang="en-US" sz="2600"/>
              <a:t>Use IT to speed information flow - e.g., EDI, Internet, etc.</a:t>
            </a:r>
          </a:p>
          <a:p>
            <a:pPr marL="342900" indent="-342900" defTabSz="914400"/>
            <a:r>
              <a:rPr lang="en-US" altLang="en-US" sz="2600"/>
              <a:t>Outsource international distribution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B7B407B2-251C-1E48-99D4-EBB75803F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0D89EC48-D95E-4643-A312-E6B9D05F6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372475" cy="3813175"/>
          </a:xfrm>
        </p:spPr>
        <p:txBody>
          <a:bodyPr/>
          <a:lstStyle/>
          <a:p>
            <a:r>
              <a:rPr lang="en-US" altLang="en-US" sz="2800"/>
              <a:t>Def:  Supply Chain</a:t>
            </a:r>
          </a:p>
          <a:p>
            <a:r>
              <a:rPr lang="en-US" altLang="en-US" sz="2800"/>
              <a:t>What is Supply Chain Management?</a:t>
            </a:r>
          </a:p>
          <a:p>
            <a:r>
              <a:rPr lang="en-US" altLang="en-US" sz="2800"/>
              <a:t>Strategic Importance of SCM</a:t>
            </a:r>
          </a:p>
          <a:p>
            <a:pPr lvl="1"/>
            <a:r>
              <a:rPr lang="en-US" altLang="en-US" sz="2200"/>
              <a:t>Purchasing</a:t>
            </a:r>
          </a:p>
          <a:p>
            <a:pPr lvl="1"/>
            <a:r>
              <a:rPr lang="en-US" altLang="en-US" sz="2200"/>
              <a:t>Operations/Materials Management</a:t>
            </a:r>
          </a:p>
          <a:p>
            <a:pPr lvl="1"/>
            <a:r>
              <a:rPr lang="en-US" altLang="en-US" sz="2200"/>
              <a:t>Marketing and Customer Service</a:t>
            </a:r>
          </a:p>
          <a:p>
            <a:r>
              <a:rPr lang="en-US" altLang="en-US" sz="2800"/>
              <a:t>Uncertainty In Supply Chain &amp; Some Solutions</a:t>
            </a:r>
          </a:p>
          <a:p>
            <a:r>
              <a:rPr lang="en-US" altLang="en-US" sz="2800"/>
              <a:t>Supply Chain Design</a:t>
            </a:r>
          </a:p>
          <a:p>
            <a:endParaRPr lang="en-US" altLang="en-US"/>
          </a:p>
        </p:txBody>
      </p:sp>
      <p:sp>
        <p:nvSpPr>
          <p:cNvPr id="370692" name="Text Box 4">
            <a:extLst>
              <a:ext uri="{FF2B5EF4-FFF2-40B4-BE49-F238E27FC236}">
                <a16:creationId xmlns:a16="http://schemas.microsoft.com/office/drawing/2014/main" id="{DE1AD3DF-7072-B44C-A300-40448A184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70325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Accounting and Finance</a:t>
            </a:r>
            <a:endParaRPr lang="en-US" altLang="en-US"/>
          </a:p>
        </p:txBody>
      </p:sp>
      <p:sp>
        <p:nvSpPr>
          <p:cNvPr id="370693" name="Line 5">
            <a:extLst>
              <a:ext uri="{FF2B5EF4-FFF2-40B4-BE49-F238E27FC236}">
                <a16:creationId xmlns:a16="http://schemas.microsoft.com/office/drawing/2014/main" id="{FEA39F31-42AC-4D47-AA8C-71DAEDB0A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694" name="Line 6">
            <a:extLst>
              <a:ext uri="{FF2B5EF4-FFF2-40B4-BE49-F238E27FC236}">
                <a16:creationId xmlns:a16="http://schemas.microsoft.com/office/drawing/2014/main" id="{8ED7143A-0295-0247-B537-7777EF7FE8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1910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>
            <a:extLst>
              <a:ext uri="{FF2B5EF4-FFF2-40B4-BE49-F238E27FC236}">
                <a16:creationId xmlns:a16="http://schemas.microsoft.com/office/drawing/2014/main" id="{73E778BA-F52F-7B4C-AEFE-2016C10A1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89950" cy="1189038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Supply Chain</a:t>
            </a:r>
          </a:p>
        </p:txBody>
      </p:sp>
      <p:sp>
        <p:nvSpPr>
          <p:cNvPr id="300037" name="Rectangle 5">
            <a:extLst>
              <a:ext uri="{FF2B5EF4-FFF2-40B4-BE49-F238E27FC236}">
                <a16:creationId xmlns:a16="http://schemas.microsoft.com/office/drawing/2014/main" id="{B8F6F12C-6801-384E-BC7F-AF3776C8B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81225"/>
            <a:ext cx="8515350" cy="3609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Facilities, functions, activities for producing &amp; delivering product or service from supplier to customer</a:t>
            </a:r>
          </a:p>
          <a:p>
            <a:pPr marL="342900" indent="-342900" defTabSz="914400"/>
            <a:endParaRPr lang="en-US" altLang="en-US" sz="2000"/>
          </a:p>
          <a:p>
            <a:pPr marL="342900" indent="-342900" defTabSz="914400"/>
            <a:r>
              <a:rPr lang="en-US" altLang="en-US"/>
              <a:t>Planning, managing, acquiring, producing, warehousing, distribution, delivery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667" name="Rectangle 75">
            <a:extLst>
              <a:ext uri="{FF2B5EF4-FFF2-40B4-BE49-F238E27FC236}">
                <a16:creationId xmlns:a16="http://schemas.microsoft.com/office/drawing/2014/main" id="{ACA01F7E-051D-F84D-BCE0-95CA472A9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grpSp>
        <p:nvGrpSpPr>
          <p:cNvPr id="366634" name="Group 42">
            <a:extLst>
              <a:ext uri="{FF2B5EF4-FFF2-40B4-BE49-F238E27FC236}">
                <a16:creationId xmlns:a16="http://schemas.microsoft.com/office/drawing/2014/main" id="{871D2931-3ABD-9B4A-A0A3-9A75E9D63C73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366635" name="Line 43">
              <a:extLst>
                <a:ext uri="{FF2B5EF4-FFF2-40B4-BE49-F238E27FC236}">
                  <a16:creationId xmlns:a16="http://schemas.microsoft.com/office/drawing/2014/main" id="{7B3ECB3A-12BB-8B4E-9E17-272ADA152B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6" name="Line 44">
              <a:extLst>
                <a:ext uri="{FF2B5EF4-FFF2-40B4-BE49-F238E27FC236}">
                  <a16:creationId xmlns:a16="http://schemas.microsoft.com/office/drawing/2014/main" id="{FB8BF661-2378-424C-B1F1-237F556F0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7" name="Line 45">
              <a:extLst>
                <a:ext uri="{FF2B5EF4-FFF2-40B4-BE49-F238E27FC236}">
                  <a16:creationId xmlns:a16="http://schemas.microsoft.com/office/drawing/2014/main" id="{4758FEBE-89EE-E74D-AB1D-389A657CD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8" name="Line 46">
              <a:extLst>
                <a:ext uri="{FF2B5EF4-FFF2-40B4-BE49-F238E27FC236}">
                  <a16:creationId xmlns:a16="http://schemas.microsoft.com/office/drawing/2014/main" id="{D72D5833-297D-D344-B308-4D630A38D5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9" name="Line 47">
              <a:extLst>
                <a:ext uri="{FF2B5EF4-FFF2-40B4-BE49-F238E27FC236}">
                  <a16:creationId xmlns:a16="http://schemas.microsoft.com/office/drawing/2014/main" id="{F7C74F22-461D-4140-8168-A05A1F2392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6623" name="Group 31">
            <a:extLst>
              <a:ext uri="{FF2B5EF4-FFF2-40B4-BE49-F238E27FC236}">
                <a16:creationId xmlns:a16="http://schemas.microsoft.com/office/drawing/2014/main" id="{BD8F0F73-8F99-1A49-B083-D981A390491B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3962400"/>
            <a:ext cx="1235075" cy="396875"/>
            <a:chOff x="4838" y="1315"/>
            <a:chExt cx="778" cy="250"/>
          </a:xfrm>
        </p:grpSpPr>
        <p:sp>
          <p:nvSpPr>
            <p:cNvPr id="366624" name="Rectangle 32">
              <a:extLst>
                <a:ext uri="{FF2B5EF4-FFF2-40B4-BE49-F238E27FC236}">
                  <a16:creationId xmlns:a16="http://schemas.microsoft.com/office/drawing/2014/main" id="{4D276491-C1AC-2944-B619-7EB503116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344"/>
              <a:ext cx="76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5" name="Text Box 33">
              <a:extLst>
                <a:ext uri="{FF2B5EF4-FFF2-40B4-BE49-F238E27FC236}">
                  <a16:creationId xmlns:a16="http://schemas.microsoft.com/office/drawing/2014/main" id="{EF35ACD2-3B6C-3F4F-B3F6-1D3AABE39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315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Customer</a:t>
              </a:r>
              <a:endParaRPr lang="en-US" altLang="en-US"/>
            </a:p>
          </p:txBody>
        </p:sp>
      </p:grpSp>
      <p:sp>
        <p:nvSpPr>
          <p:cNvPr id="366632" name="Line 40">
            <a:extLst>
              <a:ext uri="{FF2B5EF4-FFF2-40B4-BE49-F238E27FC236}">
                <a16:creationId xmlns:a16="http://schemas.microsoft.com/office/drawing/2014/main" id="{B05D0223-9A87-E34E-9011-BAB5FDDBB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986213"/>
            <a:ext cx="457200" cy="204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6672" name="Group 80">
            <a:extLst>
              <a:ext uri="{FF2B5EF4-FFF2-40B4-BE49-F238E27FC236}">
                <a16:creationId xmlns:a16="http://schemas.microsoft.com/office/drawing/2014/main" id="{3633A84C-2A76-EF4E-8481-304FFE37074C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838200"/>
            <a:ext cx="7940675" cy="3757613"/>
            <a:chOff x="624" y="672"/>
            <a:chExt cx="5002" cy="2367"/>
          </a:xfrm>
        </p:grpSpPr>
        <p:sp>
          <p:nvSpPr>
            <p:cNvPr id="366596" name="Rectangle 4">
              <a:extLst>
                <a:ext uri="{FF2B5EF4-FFF2-40B4-BE49-F238E27FC236}">
                  <a16:creationId xmlns:a16="http://schemas.microsoft.com/office/drawing/2014/main" id="{504FF6F5-F158-0D42-8F10-356F4725A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839"/>
              <a:ext cx="1056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97" name="Text Box 5">
              <a:extLst>
                <a:ext uri="{FF2B5EF4-FFF2-40B4-BE49-F238E27FC236}">
                  <a16:creationId xmlns:a16="http://schemas.microsoft.com/office/drawing/2014/main" id="{2040E141-1D64-6044-8362-E95154B51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0" y="1872"/>
              <a:ext cx="10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/>
                <a:t>Manufacturer or </a:t>
              </a:r>
            </a:p>
            <a:p>
              <a:r>
                <a:rPr lang="en-US" altLang="en-US" sz="1800"/>
                <a:t>Service Provider</a:t>
              </a:r>
              <a:endParaRPr lang="en-US" altLang="en-US"/>
            </a:p>
          </p:txBody>
        </p:sp>
        <p:sp>
          <p:nvSpPr>
            <p:cNvPr id="366600" name="Oval 8">
              <a:extLst>
                <a:ext uri="{FF2B5EF4-FFF2-40B4-BE49-F238E27FC236}">
                  <a16:creationId xmlns:a16="http://schemas.microsoft.com/office/drawing/2014/main" id="{27E3F640-5BD7-E240-85A4-FF6876FFD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119"/>
              <a:ext cx="288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6604" name="Group 12">
              <a:extLst>
                <a:ext uri="{FF2B5EF4-FFF2-40B4-BE49-F238E27FC236}">
                  <a16:creationId xmlns:a16="http://schemas.microsoft.com/office/drawing/2014/main" id="{493DB10C-B852-1B40-A31E-E77E5BDEBE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831"/>
              <a:ext cx="720" cy="336"/>
              <a:chOff x="624" y="1344"/>
              <a:chExt cx="720" cy="336"/>
            </a:xfrm>
          </p:grpSpPr>
          <p:sp>
            <p:nvSpPr>
              <p:cNvPr id="366602" name="Oval 10">
                <a:extLst>
                  <a:ext uri="{FF2B5EF4-FFF2-40B4-BE49-F238E27FC236}">
                    <a16:creationId xmlns:a16="http://schemas.microsoft.com/office/drawing/2014/main" id="{4A3BEE0D-52E1-D44D-89C9-A0BC85B4F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344"/>
                <a:ext cx="720" cy="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603" name="Text Box 11">
                <a:extLst>
                  <a:ext uri="{FF2B5EF4-FFF2-40B4-BE49-F238E27FC236}">
                    <a16:creationId xmlns:a16="http://schemas.microsoft.com/office/drawing/2014/main" id="{F7042D66-8B3A-E349-89AD-A42BC8FCC1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363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Supplier</a:t>
                </a:r>
                <a:endParaRPr lang="en-US" altLang="en-US"/>
              </a:p>
            </p:txBody>
          </p:sp>
        </p:grpSp>
        <p:grpSp>
          <p:nvGrpSpPr>
            <p:cNvPr id="366605" name="Group 13">
              <a:extLst>
                <a:ext uri="{FF2B5EF4-FFF2-40B4-BE49-F238E27FC236}">
                  <a16:creationId xmlns:a16="http://schemas.microsoft.com/office/drawing/2014/main" id="{FEC2E7AB-03C7-D648-A317-EF3AEDF1B9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455"/>
              <a:ext cx="720" cy="336"/>
              <a:chOff x="624" y="1344"/>
              <a:chExt cx="720" cy="336"/>
            </a:xfrm>
          </p:grpSpPr>
          <p:sp>
            <p:nvSpPr>
              <p:cNvPr id="366606" name="Oval 14">
                <a:extLst>
                  <a:ext uri="{FF2B5EF4-FFF2-40B4-BE49-F238E27FC236}">
                    <a16:creationId xmlns:a16="http://schemas.microsoft.com/office/drawing/2014/main" id="{D5DE4F10-AC2C-E94B-8F8D-4A638A594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344"/>
                <a:ext cx="720" cy="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607" name="Text Box 15">
                <a:extLst>
                  <a:ext uri="{FF2B5EF4-FFF2-40B4-BE49-F238E27FC236}">
                    <a16:creationId xmlns:a16="http://schemas.microsoft.com/office/drawing/2014/main" id="{AC27A540-6132-2540-A5FD-082227A196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363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Supplier</a:t>
                </a:r>
                <a:endParaRPr lang="en-US" altLang="en-US"/>
              </a:p>
            </p:txBody>
          </p:sp>
        </p:grpSp>
        <p:grpSp>
          <p:nvGrpSpPr>
            <p:cNvPr id="366608" name="Group 16">
              <a:extLst>
                <a:ext uri="{FF2B5EF4-FFF2-40B4-BE49-F238E27FC236}">
                  <a16:creationId xmlns:a16="http://schemas.microsoft.com/office/drawing/2014/main" id="{6B64322B-CFC9-DE43-BDC0-0F4705DB21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2415"/>
              <a:ext cx="720" cy="336"/>
              <a:chOff x="624" y="1344"/>
              <a:chExt cx="720" cy="336"/>
            </a:xfrm>
          </p:grpSpPr>
          <p:sp>
            <p:nvSpPr>
              <p:cNvPr id="366609" name="Oval 17">
                <a:extLst>
                  <a:ext uri="{FF2B5EF4-FFF2-40B4-BE49-F238E27FC236}">
                    <a16:creationId xmlns:a16="http://schemas.microsoft.com/office/drawing/2014/main" id="{278D9544-7945-E349-8A39-C6406B7D2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344"/>
                <a:ext cx="720" cy="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610" name="Text Box 18">
                <a:extLst>
                  <a:ext uri="{FF2B5EF4-FFF2-40B4-BE49-F238E27FC236}">
                    <a16:creationId xmlns:a16="http://schemas.microsoft.com/office/drawing/2014/main" id="{AFF7D7CC-A2BC-0242-B9F1-E057359243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363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Supplier</a:t>
                </a:r>
                <a:endParaRPr lang="en-US" altLang="en-US"/>
              </a:p>
            </p:txBody>
          </p:sp>
        </p:grpSp>
        <p:grpSp>
          <p:nvGrpSpPr>
            <p:cNvPr id="366616" name="Group 24">
              <a:extLst>
                <a:ext uri="{FF2B5EF4-FFF2-40B4-BE49-F238E27FC236}">
                  <a16:creationId xmlns:a16="http://schemas.microsoft.com/office/drawing/2014/main" id="{A23FC402-7B9E-EE44-8D62-5F855EAE9C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8" y="917"/>
              <a:ext cx="778" cy="250"/>
              <a:chOff x="4838" y="1315"/>
              <a:chExt cx="778" cy="250"/>
            </a:xfrm>
          </p:grpSpPr>
          <p:sp>
            <p:nvSpPr>
              <p:cNvPr id="366614" name="Rectangle 22">
                <a:extLst>
                  <a:ext uri="{FF2B5EF4-FFF2-40B4-BE49-F238E27FC236}">
                    <a16:creationId xmlns:a16="http://schemas.microsoft.com/office/drawing/2014/main" id="{D0B5B4F1-6555-7941-9471-D41B0EED0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344"/>
                <a:ext cx="768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615" name="Text Box 23">
                <a:extLst>
                  <a:ext uri="{FF2B5EF4-FFF2-40B4-BE49-F238E27FC236}">
                    <a16:creationId xmlns:a16="http://schemas.microsoft.com/office/drawing/2014/main" id="{5709D12E-8826-5D45-9284-820C3411D0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8" y="1315"/>
                <a:ext cx="73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Customer</a:t>
                </a:r>
                <a:endParaRPr lang="en-US" altLang="en-US"/>
              </a:p>
            </p:txBody>
          </p:sp>
        </p:grpSp>
        <p:grpSp>
          <p:nvGrpSpPr>
            <p:cNvPr id="366620" name="Group 28">
              <a:extLst>
                <a:ext uri="{FF2B5EF4-FFF2-40B4-BE49-F238E27FC236}">
                  <a16:creationId xmlns:a16="http://schemas.microsoft.com/office/drawing/2014/main" id="{0ABF34D9-E8B1-904D-87AD-E58B598E38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935"/>
              <a:ext cx="778" cy="250"/>
              <a:chOff x="4838" y="1315"/>
              <a:chExt cx="778" cy="250"/>
            </a:xfrm>
          </p:grpSpPr>
          <p:sp>
            <p:nvSpPr>
              <p:cNvPr id="366621" name="Rectangle 29">
                <a:extLst>
                  <a:ext uri="{FF2B5EF4-FFF2-40B4-BE49-F238E27FC236}">
                    <a16:creationId xmlns:a16="http://schemas.microsoft.com/office/drawing/2014/main" id="{9C5003FA-E727-FA48-AC8E-910F57301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344"/>
                <a:ext cx="768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622" name="Text Box 30">
                <a:extLst>
                  <a:ext uri="{FF2B5EF4-FFF2-40B4-BE49-F238E27FC236}">
                    <a16:creationId xmlns:a16="http://schemas.microsoft.com/office/drawing/2014/main" id="{72B8B5B1-250E-6740-9CAC-DA7812BC9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8" y="1315"/>
                <a:ext cx="73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Customer</a:t>
                </a:r>
                <a:endParaRPr lang="en-US" altLang="en-US"/>
              </a:p>
            </p:txBody>
          </p:sp>
        </p:grpSp>
        <p:sp>
          <p:nvSpPr>
            <p:cNvPr id="366626" name="Line 34">
              <a:extLst>
                <a:ext uri="{FF2B5EF4-FFF2-40B4-BE49-F238E27FC236}">
                  <a16:creationId xmlns:a16="http://schemas.microsoft.com/office/drawing/2014/main" id="{DE790BB6-89C2-804A-88C3-373DDFBD0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071"/>
              <a:ext cx="24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7" name="Line 35">
              <a:extLst>
                <a:ext uri="{FF2B5EF4-FFF2-40B4-BE49-F238E27FC236}">
                  <a16:creationId xmlns:a16="http://schemas.microsoft.com/office/drawing/2014/main" id="{F99E8BA1-4B04-B246-BCE2-3AA237BE3D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1743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8" name="Line 36">
              <a:extLst>
                <a:ext uri="{FF2B5EF4-FFF2-40B4-BE49-F238E27FC236}">
                  <a16:creationId xmlns:a16="http://schemas.microsoft.com/office/drawing/2014/main" id="{6B2083D2-4410-B142-96B4-694D209C92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175"/>
              <a:ext cx="52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9" name="Line 37">
              <a:extLst>
                <a:ext uri="{FF2B5EF4-FFF2-40B4-BE49-F238E27FC236}">
                  <a16:creationId xmlns:a16="http://schemas.microsoft.com/office/drawing/2014/main" id="{C4050351-362A-A646-9CCA-D077342710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1167"/>
              <a:ext cx="864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0" name="Line 38">
              <a:extLst>
                <a:ext uri="{FF2B5EF4-FFF2-40B4-BE49-F238E27FC236}">
                  <a16:creationId xmlns:a16="http://schemas.microsoft.com/office/drawing/2014/main" id="{E8B95AB2-CC15-D54A-9F8A-069D1DCEFE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223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1" name="Line 39">
              <a:extLst>
                <a:ext uri="{FF2B5EF4-FFF2-40B4-BE49-F238E27FC236}">
                  <a16:creationId xmlns:a16="http://schemas.microsoft.com/office/drawing/2014/main" id="{DD90E8B1-2A8E-D444-9ED9-BBCAC7F71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079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0" name="Text Box 48">
              <a:extLst>
                <a:ext uri="{FF2B5EF4-FFF2-40B4-BE49-F238E27FC236}">
                  <a16:creationId xmlns:a16="http://schemas.microsoft.com/office/drawing/2014/main" id="{2FF448ED-4053-2B40-A7F7-3C86654FC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672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Scheduling Information</a:t>
              </a:r>
              <a:endParaRPr lang="en-US" altLang="en-US"/>
            </a:p>
          </p:txBody>
        </p:sp>
        <p:sp>
          <p:nvSpPr>
            <p:cNvPr id="366643" name="Line 51">
              <a:extLst>
                <a:ext uri="{FF2B5EF4-FFF2-40B4-BE49-F238E27FC236}">
                  <a16:creationId xmlns:a16="http://schemas.microsoft.com/office/drawing/2014/main" id="{C0ACC8A7-99D3-6E4E-9F7C-9A28E419F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8" y="783"/>
              <a:ext cx="912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4" name="Line 52">
              <a:extLst>
                <a:ext uri="{FF2B5EF4-FFF2-40B4-BE49-F238E27FC236}">
                  <a16:creationId xmlns:a16="http://schemas.microsoft.com/office/drawing/2014/main" id="{4933F8D8-177E-5A49-915B-30D442D50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783"/>
              <a:ext cx="9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5" name="Line 53">
              <a:extLst>
                <a:ext uri="{FF2B5EF4-FFF2-40B4-BE49-F238E27FC236}">
                  <a16:creationId xmlns:a16="http://schemas.microsoft.com/office/drawing/2014/main" id="{2FC3C603-6EC5-8041-8056-998EA23FEF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975"/>
              <a:ext cx="1344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6" name="Line 54">
              <a:extLst>
                <a:ext uri="{FF2B5EF4-FFF2-40B4-BE49-F238E27FC236}">
                  <a16:creationId xmlns:a16="http://schemas.microsoft.com/office/drawing/2014/main" id="{3B401167-BB23-6144-B4F0-2269441F8F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975"/>
              <a:ext cx="120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7" name="Text Box 55">
              <a:extLst>
                <a:ext uri="{FF2B5EF4-FFF2-40B4-BE49-F238E27FC236}">
                  <a16:creationId xmlns:a16="http://schemas.microsoft.com/office/drawing/2014/main" id="{6E65853B-0FA2-1646-A443-E801EC5FA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6" y="888"/>
              <a:ext cx="7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Cash Flow</a:t>
              </a:r>
              <a:endParaRPr lang="en-US" altLang="en-US"/>
            </a:p>
          </p:txBody>
        </p:sp>
        <p:sp>
          <p:nvSpPr>
            <p:cNvPr id="366648" name="Line 56">
              <a:extLst>
                <a:ext uri="{FF2B5EF4-FFF2-40B4-BE49-F238E27FC236}">
                  <a16:creationId xmlns:a16="http://schemas.microsoft.com/office/drawing/2014/main" id="{930F26AF-F587-CF49-A7BC-24913CAB30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1167"/>
              <a:ext cx="864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9" name="Text Box 57">
              <a:extLst>
                <a:ext uri="{FF2B5EF4-FFF2-40B4-BE49-F238E27FC236}">
                  <a16:creationId xmlns:a16="http://schemas.microsoft.com/office/drawing/2014/main" id="{0900EF35-6D2F-ED4D-A058-C12E440EE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6" y="1080"/>
              <a:ext cx="7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Order Flow</a:t>
              </a:r>
              <a:endParaRPr lang="en-US" altLang="en-US"/>
            </a:p>
          </p:txBody>
        </p:sp>
        <p:sp>
          <p:nvSpPr>
            <p:cNvPr id="366650" name="Line 58">
              <a:extLst>
                <a:ext uri="{FF2B5EF4-FFF2-40B4-BE49-F238E27FC236}">
                  <a16:creationId xmlns:a16="http://schemas.microsoft.com/office/drawing/2014/main" id="{1768A7C0-CC23-B74F-8AB4-86CFF728B6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1167"/>
              <a:ext cx="1104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1" name="Line 59">
              <a:extLst>
                <a:ext uri="{FF2B5EF4-FFF2-40B4-BE49-F238E27FC236}">
                  <a16:creationId xmlns:a16="http://schemas.microsoft.com/office/drawing/2014/main" id="{116A9A16-EDCE-BE40-B1D4-0E2FBCF6C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655"/>
              <a:ext cx="816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2" name="Text Box 60">
              <a:extLst>
                <a:ext uri="{FF2B5EF4-FFF2-40B4-BE49-F238E27FC236}">
                  <a16:creationId xmlns:a16="http://schemas.microsoft.com/office/drawing/2014/main" id="{C52AB552-EFC5-D940-8322-92BB60A6C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2" y="2568"/>
              <a:ext cx="8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Credit Flow</a:t>
              </a:r>
              <a:endParaRPr lang="en-US" altLang="en-US"/>
            </a:p>
          </p:txBody>
        </p:sp>
        <p:sp>
          <p:nvSpPr>
            <p:cNvPr id="366653" name="Line 61">
              <a:extLst>
                <a:ext uri="{FF2B5EF4-FFF2-40B4-BE49-F238E27FC236}">
                  <a16:creationId xmlns:a16="http://schemas.microsoft.com/office/drawing/2014/main" id="{C3A77719-5BFC-C446-80E0-BC19DE9C19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655"/>
              <a:ext cx="672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4" name="Line 62">
              <a:extLst>
                <a:ext uri="{FF2B5EF4-FFF2-40B4-BE49-F238E27FC236}">
                  <a16:creationId xmlns:a16="http://schemas.microsoft.com/office/drawing/2014/main" id="{BF32FCE7-0261-204E-80ED-C7EF3DF5A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895"/>
              <a:ext cx="864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5" name="Text Box 63">
              <a:extLst>
                <a:ext uri="{FF2B5EF4-FFF2-40B4-BE49-F238E27FC236}">
                  <a16:creationId xmlns:a16="http://schemas.microsoft.com/office/drawing/2014/main" id="{C50D1BEC-BC39-2740-ADF1-394FCB139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08"/>
              <a:ext cx="9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Material Flow</a:t>
              </a:r>
              <a:endParaRPr lang="en-US" altLang="en-US"/>
            </a:p>
          </p:txBody>
        </p:sp>
        <p:sp>
          <p:nvSpPr>
            <p:cNvPr id="366657" name="Line 65">
              <a:extLst>
                <a:ext uri="{FF2B5EF4-FFF2-40B4-BE49-F238E27FC236}">
                  <a16:creationId xmlns:a16="http://schemas.microsoft.com/office/drawing/2014/main" id="{D7F6ACD5-5C89-6C45-851F-1C0901C77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895"/>
              <a:ext cx="768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8" name="Text Box 66">
              <a:extLst>
                <a:ext uri="{FF2B5EF4-FFF2-40B4-BE49-F238E27FC236}">
                  <a16:creationId xmlns:a16="http://schemas.microsoft.com/office/drawing/2014/main" id="{0D2BB797-35A9-B44F-8E5E-C5D45D09F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167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Inv.</a:t>
              </a:r>
              <a:endParaRPr lang="en-US" altLang="en-US"/>
            </a:p>
          </p:txBody>
        </p:sp>
        <p:sp>
          <p:nvSpPr>
            <p:cNvPr id="366659" name="Oval 67">
              <a:extLst>
                <a:ext uri="{FF2B5EF4-FFF2-40B4-BE49-F238E27FC236}">
                  <a16:creationId xmlns:a16="http://schemas.microsoft.com/office/drawing/2014/main" id="{0AA32A38-00BA-0742-93CC-0F7CD55F1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935"/>
              <a:ext cx="288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0" name="Oval 68">
              <a:extLst>
                <a:ext uri="{FF2B5EF4-FFF2-40B4-BE49-F238E27FC236}">
                  <a16:creationId xmlns:a16="http://schemas.microsoft.com/office/drawing/2014/main" id="{3C4302BB-846B-2947-B89F-75ADFD9D6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935"/>
              <a:ext cx="288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1" name="Oval 69">
              <a:extLst>
                <a:ext uri="{FF2B5EF4-FFF2-40B4-BE49-F238E27FC236}">
                  <a16:creationId xmlns:a16="http://schemas.microsoft.com/office/drawing/2014/main" id="{97ADB043-4865-D94B-9C7E-3B4173DE4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367"/>
              <a:ext cx="288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2" name="Text Box 70">
              <a:extLst>
                <a:ext uri="{FF2B5EF4-FFF2-40B4-BE49-F238E27FC236}">
                  <a16:creationId xmlns:a16="http://schemas.microsoft.com/office/drawing/2014/main" id="{A90568FA-9373-BB4D-930A-AC4F18E4C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963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Inv.</a:t>
              </a:r>
              <a:endParaRPr lang="en-US" altLang="en-US"/>
            </a:p>
          </p:txBody>
        </p:sp>
        <p:sp>
          <p:nvSpPr>
            <p:cNvPr id="366663" name="Text Box 71">
              <a:extLst>
                <a:ext uri="{FF2B5EF4-FFF2-40B4-BE49-F238E27FC236}">
                  <a16:creationId xmlns:a16="http://schemas.microsoft.com/office/drawing/2014/main" id="{BC91AC14-202B-DB41-AB34-6321574AD4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395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Inv.</a:t>
              </a:r>
              <a:endParaRPr lang="en-US" altLang="en-US"/>
            </a:p>
          </p:txBody>
        </p:sp>
        <p:sp>
          <p:nvSpPr>
            <p:cNvPr id="366664" name="Text Box 72">
              <a:extLst>
                <a:ext uri="{FF2B5EF4-FFF2-40B4-BE49-F238E27FC236}">
                  <a16:creationId xmlns:a16="http://schemas.microsoft.com/office/drawing/2014/main" id="{BCA6C49D-5D12-0945-A6FF-7FF3AB805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963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Inv.</a:t>
              </a:r>
              <a:endParaRPr lang="en-US" altLang="en-US"/>
            </a:p>
          </p:txBody>
        </p:sp>
      </p:grpSp>
      <p:sp>
        <p:nvSpPr>
          <p:cNvPr id="366665" name="Text Box 73">
            <a:extLst>
              <a:ext uri="{FF2B5EF4-FFF2-40B4-BE49-F238E27FC236}">
                <a16:creationId xmlns:a16="http://schemas.microsoft.com/office/drawing/2014/main" id="{4BF60A9C-7B54-AE48-BBE6-F1DE199F1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4800600"/>
            <a:ext cx="131445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800"/>
              <a:t>Purchasing-</a:t>
            </a:r>
          </a:p>
          <a:p>
            <a:pPr algn="ctr"/>
            <a:r>
              <a:rPr lang="en-US" altLang="en-US" sz="1800"/>
              <a:t>Vendors</a:t>
            </a:r>
            <a:endParaRPr lang="en-US" altLang="en-US"/>
          </a:p>
        </p:txBody>
      </p:sp>
      <p:sp>
        <p:nvSpPr>
          <p:cNvPr id="366666" name="Rectangle 74">
            <a:extLst>
              <a:ext uri="{FF2B5EF4-FFF2-40B4-BE49-F238E27FC236}">
                <a16:creationId xmlns:a16="http://schemas.microsoft.com/office/drawing/2014/main" id="{A5DA235E-80FA-A94D-9A26-5AC8C31B6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8413750" cy="1189038"/>
          </a:xfrm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200"/>
              <a:t>What is Supply Chain Management?</a:t>
            </a:r>
          </a:p>
        </p:txBody>
      </p:sp>
      <p:sp>
        <p:nvSpPr>
          <p:cNvPr id="366668" name="Text Box 76">
            <a:extLst>
              <a:ext uri="{FF2B5EF4-FFF2-40B4-BE49-F238E27FC236}">
                <a16:creationId xmlns:a16="http://schemas.microsoft.com/office/drawing/2014/main" id="{2A86D567-3547-6742-B931-5AA657925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4806950"/>
            <a:ext cx="161925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800"/>
              <a:t>Operations/</a:t>
            </a:r>
          </a:p>
          <a:p>
            <a:pPr algn="ctr"/>
            <a:r>
              <a:rPr lang="en-US" altLang="en-US" sz="1800"/>
              <a:t>Materials Man.</a:t>
            </a:r>
          </a:p>
        </p:txBody>
      </p:sp>
      <p:sp>
        <p:nvSpPr>
          <p:cNvPr id="366669" name="Text Box 77">
            <a:extLst>
              <a:ext uri="{FF2B5EF4-FFF2-40B4-BE49-F238E27FC236}">
                <a16:creationId xmlns:a16="http://schemas.microsoft.com/office/drawing/2014/main" id="{846506C1-D3ED-1D4C-A166-AC570AC30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675" y="4608513"/>
            <a:ext cx="1295400" cy="95408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800"/>
              <a:t>Marketing/ </a:t>
            </a:r>
          </a:p>
          <a:p>
            <a:pPr algn="ctr"/>
            <a:r>
              <a:rPr lang="en-US" altLang="en-US" sz="1800"/>
              <a:t>Sales/</a:t>
            </a:r>
          </a:p>
          <a:p>
            <a:pPr algn="ctr"/>
            <a:r>
              <a:rPr lang="en-US" altLang="en-US" sz="1800"/>
              <a:t>Cust. Serv.</a:t>
            </a:r>
            <a:endParaRPr lang="en-US" altLang="en-US"/>
          </a:p>
        </p:txBody>
      </p:sp>
      <p:sp>
        <p:nvSpPr>
          <p:cNvPr id="366675" name="Rectangle 83">
            <a:extLst>
              <a:ext uri="{FF2B5EF4-FFF2-40B4-BE49-F238E27FC236}">
                <a16:creationId xmlns:a16="http://schemas.microsoft.com/office/drawing/2014/main" id="{528DFADA-A1A6-0D48-B291-5465DD146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867400"/>
            <a:ext cx="34290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74" name="Text Box 82">
            <a:extLst>
              <a:ext uri="{FF2B5EF4-FFF2-40B4-BE49-F238E27FC236}">
                <a16:creationId xmlns:a16="http://schemas.microsoft.com/office/drawing/2014/main" id="{3168F4D0-1E89-5B42-BA61-703F676D4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0" y="5919788"/>
            <a:ext cx="2457450" cy="40481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800"/>
              <a:t>Accounting and Finance</a:t>
            </a:r>
            <a:endParaRPr lang="en-US" altLang="en-US"/>
          </a:p>
        </p:txBody>
      </p:sp>
      <p:sp>
        <p:nvSpPr>
          <p:cNvPr id="366676" name="Line 84">
            <a:extLst>
              <a:ext uri="{FF2B5EF4-FFF2-40B4-BE49-F238E27FC236}">
                <a16:creationId xmlns:a16="http://schemas.microsoft.com/office/drawing/2014/main" id="{5F63B1FE-4347-514E-9ED5-ACB9577C2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486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77" name="Line 85">
            <a:extLst>
              <a:ext uri="{FF2B5EF4-FFF2-40B4-BE49-F238E27FC236}">
                <a16:creationId xmlns:a16="http://schemas.microsoft.com/office/drawing/2014/main" id="{1EF42717-490B-5D47-9397-89AD50230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181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78" name="Line 86">
            <a:extLst>
              <a:ext uri="{FF2B5EF4-FFF2-40B4-BE49-F238E27FC236}">
                <a16:creationId xmlns:a16="http://schemas.microsoft.com/office/drawing/2014/main" id="{AC88660C-4EE8-5B46-8799-7E93C59BA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48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79" name="Line 87">
            <a:extLst>
              <a:ext uri="{FF2B5EF4-FFF2-40B4-BE49-F238E27FC236}">
                <a16:creationId xmlns:a16="http://schemas.microsoft.com/office/drawing/2014/main" id="{73D8E754-7DC5-0445-A2DC-DA6D776F4F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562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80" name="Line 88">
            <a:extLst>
              <a:ext uri="{FF2B5EF4-FFF2-40B4-BE49-F238E27FC236}">
                <a16:creationId xmlns:a16="http://schemas.microsoft.com/office/drawing/2014/main" id="{2384E5BC-FA87-3B49-9C15-F1CB55C9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181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64749295-8FEA-5C4F-9B32-5CA7C7369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Strategic Importance of SCM</a:t>
            </a:r>
          </a:p>
        </p:txBody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6AFECE03-5D8B-D043-A70E-40604C674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900"/>
              <a:t>Deals w/the complete cycle of materials flows</a:t>
            </a:r>
          </a:p>
          <a:p>
            <a:r>
              <a:rPr lang="en-US" altLang="en-US" sz="2900"/>
              <a:t>SCM plays key role in</a:t>
            </a:r>
            <a:r>
              <a:rPr lang="en-US" altLang="en-US"/>
              <a:t> </a:t>
            </a:r>
          </a:p>
          <a:p>
            <a:pPr lvl="1"/>
            <a:r>
              <a:rPr lang="en-US" altLang="en-US" sz="2500"/>
              <a:t>Product customization</a:t>
            </a:r>
          </a:p>
          <a:p>
            <a:pPr lvl="1"/>
            <a:r>
              <a:rPr lang="en-US" altLang="en-US" sz="2500"/>
              <a:t>Quality control</a:t>
            </a:r>
          </a:p>
          <a:p>
            <a:pPr lvl="1"/>
            <a:r>
              <a:rPr lang="en-US" altLang="en-US" sz="2500"/>
              <a:t>Cost reductions</a:t>
            </a:r>
          </a:p>
          <a:p>
            <a:pPr lvl="1"/>
            <a:r>
              <a:rPr lang="en-US" altLang="en-US" sz="2500"/>
              <a:t>Speed-to-market</a:t>
            </a:r>
            <a:endParaRPr lang="en-US" altLang="en-US" sz="2600"/>
          </a:p>
          <a:p>
            <a:r>
              <a:rPr lang="en-US" altLang="en-US" sz="2900"/>
              <a:t>Effective SCM is to balance the production stream with uncertainty (customer, supplier, economic, etc.)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>
            <a:extLst>
              <a:ext uri="{FF2B5EF4-FFF2-40B4-BE49-F238E27FC236}">
                <a16:creationId xmlns:a16="http://schemas.microsoft.com/office/drawing/2014/main" id="{212E343D-40F7-3345-8C70-26838C194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Purchasing</a:t>
            </a:r>
          </a:p>
        </p:txBody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87635AD7-6C89-8441-8D8C-7D8396947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372475" cy="3889375"/>
          </a:xfrm>
        </p:spPr>
        <p:txBody>
          <a:bodyPr/>
          <a:lstStyle/>
          <a:p>
            <a:r>
              <a:rPr lang="en-US" altLang="en-US" sz="2800"/>
              <a:t>Why Important?</a:t>
            </a:r>
          </a:p>
          <a:p>
            <a:pPr lvl="1"/>
            <a:r>
              <a:rPr lang="en-US" altLang="en-US" sz="2400"/>
              <a:t>Substantial % of sales, both goods and services</a:t>
            </a:r>
          </a:p>
          <a:p>
            <a:pPr lvl="1">
              <a:spcBef>
                <a:spcPct val="50000"/>
              </a:spcBef>
            </a:pPr>
            <a:r>
              <a:rPr lang="en-US" altLang="en-US" sz="2400"/>
              <a:t>e.g.,		</a:t>
            </a:r>
            <a:r>
              <a:rPr lang="en-US" altLang="en-US" sz="2000"/>
              <a:t>Industry		% of Sales</a:t>
            </a:r>
          </a:p>
          <a:p>
            <a:pPr lvl="1">
              <a:buFontTx/>
              <a:buNone/>
            </a:pPr>
            <a:r>
              <a:rPr lang="en-US" altLang="en-US" sz="2000"/>
              <a:t>				    All		     54%</a:t>
            </a:r>
          </a:p>
          <a:p>
            <a:pPr lvl="1">
              <a:buFontTx/>
              <a:buNone/>
            </a:pPr>
            <a:r>
              <a:rPr lang="en-US" altLang="en-US" sz="2000"/>
              <a:t>				    Lumber	     60%</a:t>
            </a:r>
          </a:p>
          <a:p>
            <a:pPr lvl="1">
              <a:buFontTx/>
              <a:buNone/>
            </a:pPr>
            <a:r>
              <a:rPr lang="en-US" altLang="en-US" sz="2000"/>
              <a:t>				    Food		     63%</a:t>
            </a:r>
          </a:p>
          <a:p>
            <a:pPr lvl="1">
              <a:buFontTx/>
              <a:buNone/>
            </a:pPr>
            <a:r>
              <a:rPr lang="en-US" altLang="en-US" sz="2000"/>
              <a:t>				    Petroleum	     83%</a:t>
            </a:r>
          </a:p>
          <a:p>
            <a:pPr lvl="1">
              <a:spcBef>
                <a:spcPct val="50000"/>
              </a:spcBef>
            </a:pPr>
            <a:r>
              <a:rPr lang="en-US" altLang="en-US" sz="2400"/>
              <a:t>Quality of goods and services produced are directly related to those purchased/received</a:t>
            </a:r>
          </a:p>
          <a:p>
            <a:pPr lvl="1">
              <a:buFontTx/>
              <a:buNone/>
            </a:pPr>
            <a:endParaRPr lang="en-US" altLang="en-US" sz="2000"/>
          </a:p>
        </p:txBody>
      </p:sp>
      <p:sp>
        <p:nvSpPr>
          <p:cNvPr id="369668" name="Line 4">
            <a:extLst>
              <a:ext uri="{FF2B5EF4-FFF2-40B4-BE49-F238E27FC236}">
                <a16:creationId xmlns:a16="http://schemas.microsoft.com/office/drawing/2014/main" id="{B37659AB-34D3-3B43-86EC-E85021631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290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69" name="Line 5">
            <a:extLst>
              <a:ext uri="{FF2B5EF4-FFF2-40B4-BE49-F238E27FC236}">
                <a16:creationId xmlns:a16="http://schemas.microsoft.com/office/drawing/2014/main" id="{F47C8D46-E7A2-4F4F-BE92-F476B59B3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8768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70" name="Line 6">
            <a:extLst>
              <a:ext uri="{FF2B5EF4-FFF2-40B4-BE49-F238E27FC236}">
                <a16:creationId xmlns:a16="http://schemas.microsoft.com/office/drawing/2014/main" id="{D64F0903-0CBF-FE4D-8EEB-C58CD8211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0480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3852E690-AB30-9A4B-97B4-2AAB31C44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Purchasing</a:t>
            </a:r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291F51FD-1432-B549-9FF9-50E003C60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2054225"/>
            <a:ext cx="8515350" cy="3813175"/>
          </a:xfrm>
        </p:spPr>
        <p:txBody>
          <a:bodyPr/>
          <a:lstStyle/>
          <a:p>
            <a:r>
              <a:rPr lang="en-US" altLang="en-US" sz="2800"/>
              <a:t>Selecting suppliers</a:t>
            </a:r>
          </a:p>
          <a:p>
            <a:r>
              <a:rPr lang="en-US" altLang="en-US" sz="2800"/>
              <a:t>Ordering materials</a:t>
            </a:r>
          </a:p>
          <a:p>
            <a:r>
              <a:rPr lang="en-US" altLang="en-US" sz="2800"/>
              <a:t>Shipping &amp; delivery of raw materials</a:t>
            </a:r>
          </a:p>
          <a:p>
            <a:r>
              <a:rPr lang="en-US" altLang="en-US" sz="2800"/>
              <a:t>Information management</a:t>
            </a:r>
          </a:p>
          <a:p>
            <a:r>
              <a:rPr lang="en-US" altLang="en-US" sz="2800"/>
              <a:t>Quality management - </a:t>
            </a:r>
            <a:r>
              <a:rPr lang="en-US" altLang="en-US" sz="2400"/>
              <a:t>w/regard to suppliers</a:t>
            </a:r>
            <a:endParaRPr lang="en-US" altLang="en-US" sz="2800"/>
          </a:p>
          <a:p>
            <a:r>
              <a:rPr lang="en-US" altLang="en-US" sz="2800"/>
              <a:t>Customer service - </a:t>
            </a:r>
            <a:r>
              <a:rPr lang="en-US" altLang="en-US" sz="2400"/>
              <a:t>w/regard to suppliers and fellow workers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>
            <a:extLst>
              <a:ext uri="{FF2B5EF4-FFF2-40B4-BE49-F238E27FC236}">
                <a16:creationId xmlns:a16="http://schemas.microsoft.com/office/drawing/2014/main" id="{9C869EAC-F84E-C44D-91E0-05702089B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Operations/Materials Management</a:t>
            </a:r>
          </a:p>
        </p:txBody>
      </p:sp>
      <p:sp>
        <p:nvSpPr>
          <p:cNvPr id="302085" name="Rectangle 5">
            <a:extLst>
              <a:ext uri="{FF2B5EF4-FFF2-40B4-BE49-F238E27FC236}">
                <a16:creationId xmlns:a16="http://schemas.microsoft.com/office/drawing/2014/main" id="{E1589E7E-6206-A54C-AF2B-CBD3DCEEC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4225"/>
            <a:ext cx="8362950" cy="3736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Ordering materials - </a:t>
            </a:r>
            <a:r>
              <a:rPr lang="en-US" altLang="en-US" sz="2400"/>
              <a:t>in conjunction w/purchasing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Inventory control</a:t>
            </a:r>
          </a:p>
          <a:p>
            <a:pPr marL="342900" indent="-342900" defTabSz="914400"/>
            <a:r>
              <a:rPr lang="en-US" altLang="en-US" sz="2800"/>
              <a:t>Scheduling production &amp; capacity</a:t>
            </a:r>
          </a:p>
          <a:p>
            <a:pPr marL="342900" indent="-342900" defTabSz="914400"/>
            <a:r>
              <a:rPr lang="en-US" altLang="en-US" sz="2800"/>
              <a:t>Shipping &amp; delivery - </a:t>
            </a:r>
            <a:r>
              <a:rPr lang="en-US" altLang="en-US" sz="2400"/>
              <a:t>in conjunction w/warehouse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Information management - </a:t>
            </a:r>
            <a:r>
              <a:rPr lang="en-US" altLang="en-US" sz="2400"/>
              <a:t>linked to 3 major business areas</a:t>
            </a:r>
          </a:p>
          <a:p>
            <a:pPr marL="342900" indent="-342900" defTabSz="914400"/>
            <a:r>
              <a:rPr lang="en-US" altLang="en-US" sz="2800"/>
              <a:t>Quality management - </a:t>
            </a:r>
            <a:r>
              <a:rPr lang="en-US" altLang="en-US" sz="2400"/>
              <a:t>garbage in/garbage out principal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Customer service - </a:t>
            </a:r>
            <a:r>
              <a:rPr lang="en-US" altLang="en-US" sz="2400"/>
              <a:t>vendors and final customer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2" name="Rectangle 4">
            <a:extLst>
              <a:ext uri="{FF2B5EF4-FFF2-40B4-BE49-F238E27FC236}">
                <a16:creationId xmlns:a16="http://schemas.microsoft.com/office/drawing/2014/main" id="{C3F3025C-EF2C-6E4D-A2FF-1AC6E6937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Marketing and Customer Service</a:t>
            </a:r>
          </a:p>
        </p:txBody>
      </p:sp>
      <p:sp>
        <p:nvSpPr>
          <p:cNvPr id="304133" name="Rectangle 5">
            <a:extLst>
              <a:ext uri="{FF2B5EF4-FFF2-40B4-BE49-F238E27FC236}">
                <a16:creationId xmlns:a16="http://schemas.microsoft.com/office/drawing/2014/main" id="{4A63E601-A7A1-454F-9338-88FB7256E4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8382000" cy="35814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Forecasting demand</a:t>
            </a:r>
          </a:p>
          <a:p>
            <a:pPr marL="342900" indent="-342900" defTabSz="914400"/>
            <a:r>
              <a:rPr lang="en-US" altLang="en-US" sz="2800"/>
              <a:t>Selecting suppliers - </a:t>
            </a:r>
            <a:r>
              <a:rPr lang="en-US" altLang="en-US" sz="2400"/>
              <a:t>in conjunction w/purchasing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Shipping &amp; delivery - </a:t>
            </a:r>
            <a:r>
              <a:rPr lang="en-US" altLang="en-US" sz="2400"/>
              <a:t>contract requirements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Information management</a:t>
            </a:r>
          </a:p>
          <a:p>
            <a:pPr marL="342900" indent="-342900" defTabSz="914400"/>
            <a:r>
              <a:rPr lang="en-US" altLang="en-US" sz="2800"/>
              <a:t>Quality management - </a:t>
            </a:r>
            <a:r>
              <a:rPr lang="en-US" altLang="en-US" sz="2400"/>
              <a:t>first place customer complaints</a:t>
            </a:r>
            <a:r>
              <a:rPr lang="en-US" altLang="en-US" sz="2800"/>
              <a:t> </a:t>
            </a:r>
            <a:r>
              <a:rPr lang="en-US" altLang="en-US" sz="2400"/>
              <a:t>and/or compliments</a:t>
            </a:r>
            <a:endParaRPr lang="en-US" altLang="en-US" sz="2800"/>
          </a:p>
          <a:p>
            <a:pPr marL="342900" indent="-342900" defTabSz="914400"/>
            <a:r>
              <a:rPr lang="en-US" altLang="en-US" sz="2800"/>
              <a:t>Customer service - </a:t>
            </a:r>
            <a:r>
              <a:rPr lang="en-US" altLang="en-US" sz="2400"/>
              <a:t>make the sale next time?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8" name="Rectangle 4">
            <a:extLst>
              <a:ext uri="{FF2B5EF4-FFF2-40B4-BE49-F238E27FC236}">
                <a16:creationId xmlns:a16="http://schemas.microsoft.com/office/drawing/2014/main" id="{AF34782A-539D-404F-85D2-DD572B72B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Uncertainty In Supply Chain</a:t>
            </a:r>
          </a:p>
        </p:txBody>
      </p:sp>
      <p:sp>
        <p:nvSpPr>
          <p:cNvPr id="308229" name="Rectangle 5">
            <a:extLst>
              <a:ext uri="{FF2B5EF4-FFF2-40B4-BE49-F238E27FC236}">
                <a16:creationId xmlns:a16="http://schemas.microsoft.com/office/drawing/2014/main" id="{BE3D2713-D70F-3140-84C1-FFF62C2DD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54225"/>
            <a:ext cx="8372475" cy="3889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Wrong forecasts</a:t>
            </a:r>
          </a:p>
          <a:p>
            <a:pPr marL="342900" indent="-342900" defTabSz="914400"/>
            <a:r>
              <a:rPr lang="en-US" altLang="en-US"/>
              <a:t>Late deliveries</a:t>
            </a:r>
          </a:p>
          <a:p>
            <a:pPr marL="342900" indent="-342900" defTabSz="914400"/>
            <a:r>
              <a:rPr lang="en-US" altLang="en-US"/>
              <a:t>Poor quality </a:t>
            </a:r>
          </a:p>
          <a:p>
            <a:pPr marL="342900" indent="-342900" defTabSz="914400"/>
            <a:r>
              <a:rPr lang="en-US" altLang="en-US"/>
              <a:t>Machine breakdowns</a:t>
            </a:r>
          </a:p>
          <a:p>
            <a:pPr marL="342900" indent="-342900" defTabSz="914400"/>
            <a:r>
              <a:rPr lang="en-US" altLang="en-US"/>
              <a:t>Canceled orders</a:t>
            </a:r>
          </a:p>
          <a:p>
            <a:pPr marL="342900" indent="-342900" defTabSz="914400"/>
            <a:r>
              <a:rPr lang="en-US" altLang="en-US"/>
              <a:t>Erroneous information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664</TotalTime>
  <Pages>12</Pages>
  <Words>517</Words>
  <Application>Microsoft Macintosh PowerPoint</Application>
  <PresentationFormat>A4 Paper (210x297 mm)</PresentationFormat>
  <Paragraphs>112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</vt:lpstr>
      <vt:lpstr>untitled 2</vt:lpstr>
      <vt:lpstr>Supply Chain Management</vt:lpstr>
      <vt:lpstr>Supply Chain</vt:lpstr>
      <vt:lpstr>What is Supply Chain Management?</vt:lpstr>
      <vt:lpstr>Strategic Importance of SCM</vt:lpstr>
      <vt:lpstr>Purchasing</vt:lpstr>
      <vt:lpstr>Purchasing</vt:lpstr>
      <vt:lpstr>Operations/Materials Management</vt:lpstr>
      <vt:lpstr>Marketing and Customer Service</vt:lpstr>
      <vt:lpstr>Uncertainty In Supply Chain</vt:lpstr>
      <vt:lpstr>Some Solutions</vt:lpstr>
      <vt:lpstr>Supply Chain Design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362</cp:revision>
  <cp:lastPrinted>1998-03-03T16:13:53Z</cp:lastPrinted>
  <dcterms:created xsi:type="dcterms:W3CDTF">1997-08-18T14:58:50Z</dcterms:created>
  <dcterms:modified xsi:type="dcterms:W3CDTF">2020-04-21T18:31:25Z</dcterms:modified>
</cp:coreProperties>
</file>