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06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82" r:id="rId14"/>
    <p:sldId id="383" r:id="rId15"/>
    <p:sldId id="385" r:id="rId16"/>
    <p:sldId id="400" r:id="rId17"/>
    <p:sldId id="402" r:id="rId18"/>
    <p:sldId id="401" r:id="rId19"/>
    <p:sldId id="403" r:id="rId20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75BB569-29E2-EC41-910A-A0F43F52DB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ED5DC85-BAC6-9342-A970-764A3D94635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259491B8-D07D-5448-A7FD-BE380BB16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AD289207-AEC8-FB43-B7A9-4470A786B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48142B83-AEE2-574A-8276-B65B975B8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8F79BC3F-F96B-F34D-B220-BBEC3F1323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id="{F02C964C-AE1B-C142-9009-A30C9CACA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21BF4E5E-A3A7-3942-8375-0476E2C12C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6DF37347-8B98-114F-A368-3DEA5796E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053A54D-1A0E-CF48-8DB9-BE22DE8F10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E4BFE7E9-3264-3747-81A5-89A2BD780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EDC11A12-13A4-F041-840D-2D68C06E57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7EE9CEAF-7FB2-B54D-B50E-E695C76EC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6706CDCE-146D-A64D-828A-302141F77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9AF9700C-B7B5-314F-BD2C-B1A94AA6E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23B303F1-EFE2-9745-9317-0EB1422272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>
            <a:extLst>
              <a:ext uri="{FF2B5EF4-FFF2-40B4-BE49-F238E27FC236}">
                <a16:creationId xmlns:a16="http://schemas.microsoft.com/office/drawing/2014/main" id="{CAD88F11-5DC1-7342-9726-9123508E5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BAE0964B-4FD6-AC45-8D6A-476CA883C0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>
            <a:extLst>
              <a:ext uri="{FF2B5EF4-FFF2-40B4-BE49-F238E27FC236}">
                <a16:creationId xmlns:a16="http://schemas.microsoft.com/office/drawing/2014/main" id="{758EEDF2-10F0-C34B-B3D4-FDFC6E7BD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FBE5948B-623D-1E4B-B94E-60FD304BB9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>
            <a:extLst>
              <a:ext uri="{FF2B5EF4-FFF2-40B4-BE49-F238E27FC236}">
                <a16:creationId xmlns:a16="http://schemas.microsoft.com/office/drawing/2014/main" id="{A2587A02-E97A-3A42-92CE-C499D97D2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4957BB74-9DCF-5443-A9E5-5C0E1766C3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A4F0EF4-E78F-204A-AD1A-68470DF97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4108CF27-1E76-8E4C-B484-EC9915C6A3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31417574-1598-BD4E-AD20-F9F157B4E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F2AE0628-6833-6542-B071-CD6EB7D810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CDDFF324-7C33-1242-B3E1-C0801B311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E1CE1B44-2760-6840-8922-7AEB04AA21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DD4B395B-891B-B44E-A0CC-3E92EF2D0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E51A18D4-71AE-134B-B4B9-54B2469A0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6FC39055-FDF8-6D44-B48B-FBAE4F767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1EFB95E0-612B-8747-9D27-E4A6954689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FED121B8-D26C-3B42-B966-EF591D588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F5850621-6046-9F43-BFA6-6AC643EF88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2A9B0BDF-E972-4C4C-8E66-43FB908BB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9D0D636E-9CE6-9542-95FE-44CA993E4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3718C40C-AA69-1946-9088-409688729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97C71EDC-F910-EF40-8DBB-2B582F7D65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4EA73-5DF4-924D-BC32-80B306DD5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67EE1-0B17-0547-88C7-C244E0DDC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8081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E524-C0E9-4B4E-B3F8-BEABF8C8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CF53D-11F0-3E4D-99A3-5E2A595A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04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CBC34-1A21-6B4E-A185-286846BCA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542FE-8B16-B946-8932-5A1759288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455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84093-00E0-424B-99DD-58285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89B0-A8B7-B245-9643-49B3D7CC0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712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E0B5-8195-5B42-83DF-FF945944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7277A-4370-F942-A0C2-3A8CDBDBE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140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8848-1C61-504F-9BF2-A8721CCDF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1BB3E-65B5-264C-9966-5CFBD2016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A7806-29DA-F840-8DC2-7601DA6DA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37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8D58A-08A0-3142-A7B8-DBDAC29C5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A8666-0988-124E-BEF2-48492E8DE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942AB-345B-7E4B-9556-44535916C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0081E-94DA-9A48-8378-7A89C25C2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6CD9CC-9E6B-6B44-9202-39866F3BB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562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DC549-EA7E-FD4E-ACD5-F7D0A463D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652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51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D2B7-C95B-AC45-8942-2F6A55703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3165C-A7BC-C849-AD39-F80D8DA13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2EA10-3FD6-5846-A926-02C74F08A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666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75ED6-15F2-DB44-BECB-0A3BD6C96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C40623-6048-CB47-BC90-135ECE2B3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11773-7AF3-0943-8235-32FAEF27A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790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8EC5F6-0307-1345-A639-EFF899246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5A1CF0-9020-A54C-9CE9-B350CF7C0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81AC3EF4-08E7-9941-93C4-727F9D599746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D1112091-1AB1-1D4C-A064-D66C4CCA5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7CDC8E68-090E-6E43-ACDC-883A2784C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83ADCF20-4868-434E-9859-C03C13FE3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4856B825-4881-C742-BA78-10D07DDC8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E173F9E1-6287-F34C-94E3-B74EBEEE0B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765C5E8-4672-E344-90CE-C098E907E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5BA2D25C-DCF6-DA40-A94A-9B70C60A96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7C0EE30-9B89-714E-BF7B-BD02004D7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77715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/>
              <a:t>OMGT 6213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E782FFE-A129-6B47-8ED1-5000A5BDDC6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01F0094D-7A0E-8449-BE9C-4B831379E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ln/>
        </p:spPr>
        <p:txBody>
          <a:bodyPr/>
          <a:lstStyle/>
          <a:p>
            <a:r>
              <a:rPr lang="en-US" altLang="en-US"/>
              <a:t>Human Resources in Operations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A30B7520-85DA-184D-A2B7-DD3073A3D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515350" cy="3889375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en-US"/>
              <a:t>Strategic Planning Process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Changing Nature of HR Management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Behavioral Influences and Trends In Job Design In Job Design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Evolution of Job Design</a:t>
            </a:r>
            <a:endParaRPr lang="en-US" altLang="en-US" sz="2400"/>
          </a:p>
          <a:p>
            <a:pPr>
              <a:spcBef>
                <a:spcPct val="10000"/>
              </a:spcBef>
            </a:pPr>
            <a:r>
              <a:rPr lang="en-US" altLang="en-US"/>
              <a:t>Elements of Job Design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Learning Curves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>
            <a:extLst>
              <a:ext uri="{FF2B5EF4-FFF2-40B4-BE49-F238E27FC236}">
                <a16:creationId xmlns:a16="http://schemas.microsoft.com/office/drawing/2014/main" id="{D52A0D59-2ADE-6846-882A-1B472AEF3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Worker Analysis</a:t>
            </a:r>
          </a:p>
        </p:txBody>
      </p:sp>
      <p:sp>
        <p:nvSpPr>
          <p:cNvPr id="237573" name="Rectangle 5">
            <a:extLst>
              <a:ext uri="{FF2B5EF4-FFF2-40B4-BE49-F238E27FC236}">
                <a16:creationId xmlns:a16="http://schemas.microsoft.com/office/drawing/2014/main" id="{9F00EDF1-B696-4040-B394-7718E8B6F3E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73113" y="1978025"/>
            <a:ext cx="4179887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Capability rqmts</a:t>
            </a:r>
          </a:p>
          <a:p>
            <a:pPr marL="342900" indent="-342900" defTabSz="914400"/>
            <a:r>
              <a:rPr lang="en-US" altLang="en-US" sz="2800"/>
              <a:t>Performance rqmts</a:t>
            </a:r>
          </a:p>
          <a:p>
            <a:pPr marL="342900" indent="-342900" defTabSz="914400"/>
            <a:r>
              <a:rPr lang="en-US" altLang="en-US" sz="2800"/>
              <a:t>Evaluation</a:t>
            </a:r>
          </a:p>
          <a:p>
            <a:pPr marL="342900" indent="-342900" defTabSz="914400"/>
            <a:r>
              <a:rPr lang="en-US" altLang="en-US" sz="2800"/>
              <a:t>Skill level</a:t>
            </a:r>
          </a:p>
          <a:p>
            <a:pPr marL="342900" indent="-342900" defTabSz="914400"/>
            <a:r>
              <a:rPr lang="en-US" altLang="en-US" sz="2800"/>
              <a:t>Physical rqmts</a:t>
            </a:r>
          </a:p>
          <a:p>
            <a:pPr marL="342900" indent="-342900" defTabSz="914400"/>
            <a:r>
              <a:rPr lang="en-US" altLang="en-US" sz="2800"/>
              <a:t>Mental stress</a:t>
            </a:r>
          </a:p>
          <a:p>
            <a:pPr marL="342900" indent="-342900" defTabSz="914400"/>
            <a:r>
              <a:rPr lang="en-US" altLang="en-US" sz="2800"/>
              <a:t>Boredom </a:t>
            </a:r>
          </a:p>
        </p:txBody>
      </p:sp>
      <p:sp>
        <p:nvSpPr>
          <p:cNvPr id="237574" name="Rectangle 6">
            <a:extLst>
              <a:ext uri="{FF2B5EF4-FFF2-40B4-BE49-F238E27FC236}">
                <a16:creationId xmlns:a16="http://schemas.microsoft.com/office/drawing/2014/main" id="{4E3C3B2D-292E-1D4D-A54A-AA66C3D1AEE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30788" y="1978025"/>
            <a:ext cx="4179887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Motivation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Number of workers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Level of responsibility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Monitoring level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Quality responsibility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 sz="2800"/>
              <a:t>Empowerment level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0" name="Rectangle 4">
            <a:extLst>
              <a:ext uri="{FF2B5EF4-FFF2-40B4-BE49-F238E27FC236}">
                <a16:creationId xmlns:a16="http://schemas.microsoft.com/office/drawing/2014/main" id="{E491F38F-0D02-5147-BCCD-78A7CED41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Environmental Analysis</a:t>
            </a:r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B3AEF478-0915-DE48-AD19-A6181E5CCA7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73113" y="2028825"/>
            <a:ext cx="4179887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Work place location</a:t>
            </a:r>
          </a:p>
          <a:p>
            <a:pPr marL="342900" indent="-342900" defTabSz="914400"/>
            <a:r>
              <a:rPr lang="en-US" altLang="en-US"/>
              <a:t>Process location</a:t>
            </a:r>
          </a:p>
          <a:p>
            <a:pPr marL="342900" indent="-342900" defTabSz="914400"/>
            <a:r>
              <a:rPr lang="en-US" altLang="en-US"/>
              <a:t>Temperature and  humidity</a:t>
            </a:r>
          </a:p>
          <a:p>
            <a:pPr marL="342900" indent="-342900" defTabSz="914400"/>
            <a:r>
              <a:rPr lang="en-US" altLang="en-US"/>
              <a:t>Lighting</a:t>
            </a:r>
          </a:p>
          <a:p>
            <a:pPr marL="342900" indent="-342900" defTabSz="914400"/>
            <a:r>
              <a:rPr lang="en-US" altLang="en-US"/>
              <a:t>Ventilation</a:t>
            </a:r>
          </a:p>
        </p:txBody>
      </p:sp>
      <p:sp>
        <p:nvSpPr>
          <p:cNvPr id="239622" name="Rectangle 6">
            <a:extLst>
              <a:ext uri="{FF2B5EF4-FFF2-40B4-BE49-F238E27FC236}">
                <a16:creationId xmlns:a16="http://schemas.microsoft.com/office/drawing/2014/main" id="{B8479CB0-0CCD-374E-BCB0-A1C8DA4FC7C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2028825"/>
            <a:ext cx="388620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Safety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Logistics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Space rqmts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Noise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Vibration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8" name="Rectangle 4">
            <a:extLst>
              <a:ext uri="{FF2B5EF4-FFF2-40B4-BE49-F238E27FC236}">
                <a16:creationId xmlns:a16="http://schemas.microsoft.com/office/drawing/2014/main" id="{C6355CDC-F33B-8C40-A3D2-5B94EBADA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Job Analysis</a:t>
            </a:r>
          </a:p>
        </p:txBody>
      </p:sp>
      <p:sp>
        <p:nvSpPr>
          <p:cNvPr id="241669" name="Rectangle 5">
            <a:extLst>
              <a:ext uri="{FF2B5EF4-FFF2-40B4-BE49-F238E27FC236}">
                <a16:creationId xmlns:a16="http://schemas.microsoft.com/office/drawing/2014/main" id="{8FFAA880-E8C6-7147-882B-1F77A31FF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Study how job should be done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/>
              <a:t>Tools:</a:t>
            </a:r>
          </a:p>
          <a:p>
            <a:pPr marL="685800" lvl="1" indent="0" defTabSz="914400">
              <a:spcBef>
                <a:spcPct val="50000"/>
              </a:spcBef>
              <a:buFontTx/>
              <a:buNone/>
            </a:pPr>
            <a:r>
              <a:rPr lang="en-US" altLang="en-US"/>
              <a:t>Process flowchart --&gt; analyze process steps</a:t>
            </a:r>
          </a:p>
          <a:p>
            <a:pPr marL="685800" lvl="1" indent="0" defTabSz="914400">
              <a:spcBef>
                <a:spcPct val="50000"/>
              </a:spcBef>
              <a:buFontTx/>
              <a:buNone/>
            </a:pPr>
            <a:r>
              <a:rPr lang="en-US" altLang="en-US"/>
              <a:t>Worker-machine chart --&gt; study time utilization</a:t>
            </a:r>
          </a:p>
          <a:p>
            <a:pPr marL="685800" lvl="1" indent="0" defTabSz="914400">
              <a:spcBef>
                <a:spcPct val="50000"/>
              </a:spcBef>
              <a:buFontTx/>
              <a:buNone/>
            </a:pPr>
            <a:r>
              <a:rPr lang="en-US" altLang="en-US"/>
              <a:t>Motion study --&gt; study human motions in tasks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0" name="Rectangle 4">
            <a:extLst>
              <a:ext uri="{FF2B5EF4-FFF2-40B4-BE49-F238E27FC236}">
                <a16:creationId xmlns:a16="http://schemas.microsoft.com/office/drawing/2014/main" id="{ACA63599-313C-7A4D-81D6-85902748F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Motion Study</a:t>
            </a:r>
          </a:p>
        </p:txBody>
      </p:sp>
      <p:sp>
        <p:nvSpPr>
          <p:cNvPr id="249861" name="Rectangle 5">
            <a:extLst>
              <a:ext uri="{FF2B5EF4-FFF2-40B4-BE49-F238E27FC236}">
                <a16:creationId xmlns:a16="http://schemas.microsoft.com/office/drawing/2014/main" id="{5A213B4C-87EF-CB40-86D4-D62B004C2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8296275" cy="38131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 sz="3000"/>
              <a:t>Frank &amp; Lillian Gilbreth</a:t>
            </a:r>
            <a:endParaRPr lang="en-US" altLang="en-US" sz="2700"/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3000"/>
              <a:t>Find one “best way” to do task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3000"/>
              <a:t>Divide task into therbligs (Gilbreth backwards?)</a:t>
            </a:r>
            <a:endParaRPr lang="en-US" altLang="en-US" sz="2700"/>
          </a:p>
          <a:p>
            <a:pPr marL="685800" lvl="1" indent="0" defTabSz="914400">
              <a:spcBef>
                <a:spcPct val="50000"/>
              </a:spcBef>
            </a:pPr>
            <a:r>
              <a:rPr lang="en-US" altLang="en-US"/>
              <a:t>search, select, grasp, hold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3000"/>
              <a:t>Out-of-date by the ‘70’s but the principles live on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>
            <a:extLst>
              <a:ext uri="{FF2B5EF4-FFF2-40B4-BE49-F238E27FC236}">
                <a16:creationId xmlns:a16="http://schemas.microsoft.com/office/drawing/2014/main" id="{342808F2-486E-4C45-A7C5-3A524E2F6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3800"/>
              <a:t>General Guidelines For Motion Study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4AA0468D-DFD8-3C41-9667-1226AE42B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2057400"/>
            <a:ext cx="8335962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600"/>
              <a:t>Efficient Use Of Human Body</a:t>
            </a:r>
            <a:endParaRPr lang="en-US" altLang="en-US" sz="2400"/>
          </a:p>
          <a:p>
            <a:pPr marL="914400" lvl="1" indent="-228600" defTabSz="914400"/>
            <a:r>
              <a:rPr lang="en-US" altLang="en-US" sz="2000"/>
              <a:t>Work - simplified, rhythmic &amp; symmetric</a:t>
            </a:r>
          </a:p>
          <a:p>
            <a:pPr marL="914400" lvl="1" indent="-228600" defTabSz="914400"/>
            <a:r>
              <a:rPr lang="en-US" altLang="en-US" sz="2000"/>
              <a:t>Conserve energy - use machines, minimize distances, use momentum</a:t>
            </a:r>
          </a:p>
          <a:p>
            <a:pPr marL="342900" indent="-342900" defTabSz="914400"/>
            <a:r>
              <a:rPr lang="en-US" altLang="en-US" sz="2600"/>
              <a:t>Efficient Arrangement Of Workplace</a:t>
            </a:r>
            <a:endParaRPr lang="en-US" altLang="en-US" sz="2400"/>
          </a:p>
          <a:p>
            <a:pPr marL="914400" lvl="1" indent="-228600" defTabSz="914400"/>
            <a:r>
              <a:rPr lang="en-US" altLang="en-US" sz="2000"/>
              <a:t>Tools, material, equipment - designated, easily accessible location</a:t>
            </a:r>
          </a:p>
          <a:p>
            <a:pPr marL="914400" lvl="1" indent="-228600" defTabSz="914400"/>
            <a:r>
              <a:rPr lang="en-US" altLang="en-US" sz="2000"/>
              <a:t>Seating &amp; work area - comfortable &amp; healthy</a:t>
            </a:r>
            <a:endParaRPr lang="en-US" altLang="en-US" sz="1000"/>
          </a:p>
          <a:p>
            <a:pPr marL="342900" indent="-342900" defTabSz="914400"/>
            <a:r>
              <a:rPr lang="en-US" altLang="en-US" sz="2600"/>
              <a:t>Efficient Use Of Equipment</a:t>
            </a:r>
            <a:endParaRPr lang="en-US" altLang="en-US" sz="2400"/>
          </a:p>
          <a:p>
            <a:pPr marL="914400" lvl="1" indent="-228600" defTabSz="914400"/>
            <a:r>
              <a:rPr lang="en-US" altLang="en-US" sz="2000"/>
              <a:t>Equipment &amp; mechanized tools enhance worker abilities</a:t>
            </a:r>
          </a:p>
          <a:p>
            <a:pPr marL="914400" lvl="1" indent="-228600" defTabSz="914400"/>
            <a:r>
              <a:rPr lang="en-US" altLang="en-US" sz="2000"/>
              <a:t>Construct &amp; arrange equipment to fit worker use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Rectangle 4">
            <a:extLst>
              <a:ext uri="{FF2B5EF4-FFF2-40B4-BE49-F238E27FC236}">
                <a16:creationId xmlns:a16="http://schemas.microsoft.com/office/drawing/2014/main" id="{A796B7CF-E50B-F948-93B5-BFDDA1C68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Work Measurement</a:t>
            </a:r>
          </a:p>
        </p:txBody>
      </p:sp>
      <p:sp>
        <p:nvSpPr>
          <p:cNvPr id="256005" name="Rectangle 5">
            <a:extLst>
              <a:ext uri="{FF2B5EF4-FFF2-40B4-BE49-F238E27FC236}">
                <a16:creationId xmlns:a16="http://schemas.microsoft.com/office/drawing/2014/main" id="{1DD2A795-6DFE-FB45-9733-944CE6E48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372475" cy="39655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Estimate standard time required to perform a task</a:t>
            </a:r>
          </a:p>
          <a:p>
            <a:pPr marL="342900" indent="-342900" defTabSz="914400"/>
            <a:r>
              <a:rPr lang="en-US" altLang="en-US"/>
              <a:t>Methods of performing work measurement</a:t>
            </a:r>
          </a:p>
          <a:p>
            <a:pPr marL="685800" lvl="1" indent="0" defTabSz="914400"/>
            <a:r>
              <a:rPr lang="en-US" altLang="en-US"/>
              <a:t>Stopwatch time study</a:t>
            </a:r>
          </a:p>
          <a:p>
            <a:pPr marL="685800" lvl="1" indent="0" defTabSz="914400"/>
            <a:r>
              <a:rPr lang="en-US" altLang="en-US"/>
              <a:t>Elemental standard time files</a:t>
            </a:r>
          </a:p>
          <a:p>
            <a:pPr marL="685800" lvl="1" indent="0" defTabSz="914400"/>
            <a:r>
              <a:rPr lang="en-US" altLang="en-US"/>
              <a:t>Predetermined motion times</a:t>
            </a:r>
          </a:p>
          <a:p>
            <a:pPr marL="685800" lvl="1" indent="0" defTabSz="914400"/>
            <a:r>
              <a:rPr lang="en-US" altLang="en-US"/>
              <a:t>Work sampling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4" name="Rectangle 4">
            <a:extLst>
              <a:ext uri="{FF2B5EF4-FFF2-40B4-BE49-F238E27FC236}">
                <a16:creationId xmlns:a16="http://schemas.microsoft.com/office/drawing/2014/main" id="{89B03129-98F5-6A46-ABDE-7D2E64CE1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Learning Curve For Mass Production</a:t>
            </a:r>
            <a:endParaRPr lang="en-US" altLang="en-US"/>
          </a:p>
        </p:txBody>
      </p:sp>
      <p:sp>
        <p:nvSpPr>
          <p:cNvPr id="286725" name="Rectangle 5">
            <a:extLst>
              <a:ext uri="{FF2B5EF4-FFF2-40B4-BE49-F238E27FC236}">
                <a16:creationId xmlns:a16="http://schemas.microsoft.com/office/drawing/2014/main" id="{14FEA06A-B76B-3D44-A721-82D7DFB38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515350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Processing time decreases with worker learning (experience)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Time per unit decreases by constant percentage each time output doubles</a:t>
            </a:r>
          </a:p>
          <a:p>
            <a:pPr marL="342900" indent="-342900" defTabSz="914400">
              <a:spcBef>
                <a:spcPct val="45000"/>
              </a:spcBef>
            </a:pPr>
            <a:r>
              <a:rPr lang="en-US" altLang="en-US"/>
              <a:t>Use to plan labor, budget &amp; scheduling requirements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0" name="Rectangle 4">
            <a:extLst>
              <a:ext uri="{FF2B5EF4-FFF2-40B4-BE49-F238E27FC236}">
                <a16:creationId xmlns:a16="http://schemas.microsoft.com/office/drawing/2014/main" id="{944CDE38-A3F5-DE45-81C1-1673E0AC8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Learning Curve</a:t>
            </a:r>
          </a:p>
        </p:txBody>
      </p:sp>
      <p:sp>
        <p:nvSpPr>
          <p:cNvPr id="290821" name="Rectangle 5">
            <a:extLst>
              <a:ext uri="{FF2B5EF4-FFF2-40B4-BE49-F238E27FC236}">
                <a16:creationId xmlns:a16="http://schemas.microsoft.com/office/drawing/2014/main" id="{EC9F8B6F-7B5A-3444-B2DB-50D6DB093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rot="16200000">
            <a:off x="488157" y="3472656"/>
            <a:ext cx="3132138" cy="454025"/>
          </a:xfrm>
          <a:noFill/>
          <a:ln/>
        </p:spPr>
        <p:txBody>
          <a:bodyPr wrap="none" lIns="90487" tIns="44450" rIns="90487" bIns="44450">
            <a:spAutoFit/>
          </a:bodyPr>
          <a:lstStyle/>
          <a:p>
            <a:pPr marL="0" indent="0" defTabSz="914400">
              <a:spcBef>
                <a:spcPct val="0"/>
              </a:spcBef>
              <a:buFontTx/>
              <a:buNone/>
            </a:pPr>
            <a:r>
              <a:rPr lang="en-US" altLang="en-US" sz="2400"/>
              <a:t>Processing time per unit</a:t>
            </a:r>
            <a:endParaRPr lang="en-US" altLang="en-US" sz="1800"/>
          </a:p>
        </p:txBody>
      </p:sp>
      <p:grpSp>
        <p:nvGrpSpPr>
          <p:cNvPr id="290827" name="Group 11">
            <a:extLst>
              <a:ext uri="{FF2B5EF4-FFF2-40B4-BE49-F238E27FC236}">
                <a16:creationId xmlns:a16="http://schemas.microsoft.com/office/drawing/2014/main" id="{97AC3491-7F2C-EB4B-A9E9-7515A4564690}"/>
              </a:ext>
            </a:extLst>
          </p:cNvPr>
          <p:cNvGrpSpPr>
            <a:grpSpLocks/>
          </p:cNvGrpSpPr>
          <p:nvPr/>
        </p:nvGrpSpPr>
        <p:grpSpPr bwMode="auto">
          <a:xfrm>
            <a:off x="2657475" y="2209800"/>
            <a:ext cx="4810125" cy="2921000"/>
            <a:chOff x="1674" y="1472"/>
            <a:chExt cx="2715" cy="1546"/>
          </a:xfrm>
        </p:grpSpPr>
        <p:sp>
          <p:nvSpPr>
            <p:cNvPr id="290823" name="Line 7">
              <a:extLst>
                <a:ext uri="{FF2B5EF4-FFF2-40B4-BE49-F238E27FC236}">
                  <a16:creationId xmlns:a16="http://schemas.microsoft.com/office/drawing/2014/main" id="{914B36CE-FF16-0743-8901-462429A081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472"/>
              <a:ext cx="0" cy="15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24" name="Line 8">
              <a:extLst>
                <a:ext uri="{FF2B5EF4-FFF2-40B4-BE49-F238E27FC236}">
                  <a16:creationId xmlns:a16="http://schemas.microsoft.com/office/drawing/2014/main" id="{1B493DFF-42D7-1548-AA02-CC4CB89A6A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74" y="3018"/>
              <a:ext cx="27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0825" name="Rectangle 9">
            <a:extLst>
              <a:ext uri="{FF2B5EF4-FFF2-40B4-BE49-F238E27FC236}">
                <a16:creationId xmlns:a16="http://schemas.microsoft.com/office/drawing/2014/main" id="{7717C781-491C-B241-8E2E-2FDC71967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0" y="5260975"/>
            <a:ext cx="2051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altLang="en-US">
                <a:latin typeface="Times New Roman" panose="02020603050405020304" pitchFamily="18" charset="0"/>
              </a:rPr>
              <a:t>Units produced</a:t>
            </a:r>
          </a:p>
        </p:txBody>
      </p:sp>
      <p:sp>
        <p:nvSpPr>
          <p:cNvPr id="290826" name="Arc 10">
            <a:extLst>
              <a:ext uri="{FF2B5EF4-FFF2-40B4-BE49-F238E27FC236}">
                <a16:creationId xmlns:a16="http://schemas.microsoft.com/office/drawing/2014/main" id="{93881CE1-1352-6E46-AD70-99EE7320CB6B}"/>
              </a:ext>
            </a:extLst>
          </p:cNvPr>
          <p:cNvSpPr>
            <a:spLocks/>
          </p:cNvSpPr>
          <p:nvPr/>
        </p:nvSpPr>
        <p:spPr bwMode="auto">
          <a:xfrm rot="10800000">
            <a:off x="2820988" y="2235200"/>
            <a:ext cx="4494212" cy="2514600"/>
          </a:xfrm>
          <a:custGeom>
            <a:avLst/>
            <a:gdLst>
              <a:gd name="G0" fmla="+- 690 0 0"/>
              <a:gd name="G1" fmla="+- 21600 0 0"/>
              <a:gd name="G2" fmla="+- 21600 0 0"/>
              <a:gd name="T0" fmla="*/ 0 w 22290"/>
              <a:gd name="T1" fmla="*/ 12 h 21600"/>
              <a:gd name="T2" fmla="*/ 22290 w 22290"/>
              <a:gd name="T3" fmla="*/ 21600 h 21600"/>
              <a:gd name="T4" fmla="*/ 690 w 2229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290" h="21600" fill="none" extrusionOk="0">
                <a:moveTo>
                  <a:pt x="-1" y="11"/>
                </a:moveTo>
                <a:cubicBezTo>
                  <a:pt x="229" y="3"/>
                  <a:pt x="459" y="0"/>
                  <a:pt x="690" y="0"/>
                </a:cubicBezTo>
                <a:cubicBezTo>
                  <a:pt x="12619" y="0"/>
                  <a:pt x="22290" y="9670"/>
                  <a:pt x="22290" y="21600"/>
                </a:cubicBezTo>
              </a:path>
              <a:path w="22290" h="21600" stroke="0" extrusionOk="0">
                <a:moveTo>
                  <a:pt x="-1" y="11"/>
                </a:moveTo>
                <a:cubicBezTo>
                  <a:pt x="229" y="3"/>
                  <a:pt x="459" y="0"/>
                  <a:pt x="690" y="0"/>
                </a:cubicBezTo>
                <a:cubicBezTo>
                  <a:pt x="12619" y="0"/>
                  <a:pt x="22290" y="9670"/>
                  <a:pt x="22290" y="21600"/>
                </a:cubicBezTo>
                <a:lnTo>
                  <a:pt x="69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>
            <a:extLst>
              <a:ext uri="{FF2B5EF4-FFF2-40B4-BE49-F238E27FC236}">
                <a16:creationId xmlns:a16="http://schemas.microsoft.com/office/drawing/2014/main" id="{9FC45EC1-8936-6648-85B6-A7F77259E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Computing Time For Nth Unit</a:t>
            </a:r>
          </a:p>
        </p:txBody>
      </p:sp>
      <p:sp>
        <p:nvSpPr>
          <p:cNvPr id="288773" name="Rectangle 5">
            <a:extLst>
              <a:ext uri="{FF2B5EF4-FFF2-40B4-BE49-F238E27FC236}">
                <a16:creationId xmlns:a16="http://schemas.microsoft.com/office/drawing/2014/main" id="{A11B5FDA-2A6C-9D4A-9248-F2FEECB9E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257425"/>
            <a:ext cx="8372475" cy="3686175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buFontTx/>
              <a:buNone/>
            </a:pPr>
            <a:r>
              <a:rPr lang="en-US" altLang="en-US" sz="4400"/>
              <a:t>t</a:t>
            </a:r>
            <a:r>
              <a:rPr lang="en-US" altLang="en-US" sz="4400" baseline="-25000"/>
              <a:t>n </a:t>
            </a:r>
            <a:r>
              <a:rPr lang="en-US" altLang="en-US" sz="4400"/>
              <a:t>= t</a:t>
            </a:r>
            <a:r>
              <a:rPr lang="en-US" altLang="en-US" sz="4400" baseline="-25000"/>
              <a:t>1</a:t>
            </a:r>
            <a:r>
              <a:rPr lang="en-US" altLang="en-US" sz="4400"/>
              <a:t>n</a:t>
            </a:r>
            <a:r>
              <a:rPr lang="en-US" altLang="en-US" sz="4400" baseline="30000"/>
              <a:t>b</a:t>
            </a:r>
            <a:endParaRPr lang="en-US" altLang="en-US" sz="4400"/>
          </a:p>
          <a:p>
            <a:pPr marL="342900" indent="-342900" defTabSz="914400">
              <a:buFontTx/>
              <a:buNone/>
            </a:pPr>
            <a:r>
              <a:rPr lang="en-US" altLang="en-US" sz="2800"/>
              <a:t>Where,</a:t>
            </a:r>
            <a:endParaRPr lang="en-US" altLang="en-US"/>
          </a:p>
          <a:p>
            <a:pPr marL="1314450" lvl="1" indent="-628650" defTabSz="914400">
              <a:buFontTx/>
              <a:buNone/>
            </a:pPr>
            <a:r>
              <a:rPr lang="en-US" altLang="en-US" sz="2400"/>
              <a:t>t</a:t>
            </a:r>
            <a:r>
              <a:rPr lang="en-US" altLang="en-US" sz="2400" baseline="-25000"/>
              <a:t>n</a:t>
            </a:r>
            <a:r>
              <a:rPr lang="en-US" altLang="en-US" sz="2400"/>
              <a:t> = time required for nth unit</a:t>
            </a:r>
          </a:p>
          <a:p>
            <a:pPr marL="1314450" lvl="1" indent="-628650" defTabSz="914400">
              <a:buFontTx/>
              <a:buNone/>
            </a:pPr>
            <a:r>
              <a:rPr lang="en-US" altLang="en-US" sz="2400"/>
              <a:t>t</a:t>
            </a:r>
            <a:r>
              <a:rPr lang="en-US" altLang="en-US" sz="2400" baseline="-25000"/>
              <a:t>1</a:t>
            </a:r>
            <a:r>
              <a:rPr lang="en-US" altLang="en-US" sz="2400"/>
              <a:t> = time required for first unit</a:t>
            </a:r>
          </a:p>
          <a:p>
            <a:pPr marL="1314450" lvl="1" indent="-628650" defTabSz="914400">
              <a:buFontTx/>
              <a:buNone/>
            </a:pPr>
            <a:r>
              <a:rPr lang="en-US" altLang="en-US" sz="2400"/>
              <a:t>n = cumulative number of units produced</a:t>
            </a:r>
          </a:p>
          <a:p>
            <a:pPr marL="1314450" lvl="1" indent="-628650" defTabSz="914400">
              <a:buFontTx/>
              <a:buNone/>
            </a:pPr>
            <a:r>
              <a:rPr lang="en-US" altLang="en-US" sz="2400"/>
              <a:t>b = ln r/ln 2, where r is the percentage rate of improvement</a:t>
            </a:r>
          </a:p>
        </p:txBody>
      </p:sp>
      <p:sp>
        <p:nvSpPr>
          <p:cNvPr id="288774" name="Rectangle 6">
            <a:extLst>
              <a:ext uri="{FF2B5EF4-FFF2-40B4-BE49-F238E27FC236}">
                <a16:creationId xmlns:a16="http://schemas.microsoft.com/office/drawing/2014/main" id="{AAE0EF58-64A6-3F49-BA7A-0B0A7B53D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2160588"/>
            <a:ext cx="219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8" name="Rectangle 4">
            <a:extLst>
              <a:ext uri="{FF2B5EF4-FFF2-40B4-BE49-F238E27FC236}">
                <a16:creationId xmlns:a16="http://schemas.microsoft.com/office/drawing/2014/main" id="{FABF5D12-A1F1-9F4E-B59A-DC9E74923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Learning Curve Example</a:t>
            </a:r>
          </a:p>
        </p:txBody>
      </p:sp>
      <p:sp>
        <p:nvSpPr>
          <p:cNvPr id="292869" name="Rectangle 5">
            <a:extLst>
              <a:ext uri="{FF2B5EF4-FFF2-40B4-BE49-F238E27FC236}">
                <a16:creationId xmlns:a16="http://schemas.microsoft.com/office/drawing/2014/main" id="{0F2D02A0-8657-E341-892D-9253211A2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78025"/>
            <a:ext cx="8296275" cy="3889375"/>
          </a:xfrm>
          <a:noFill/>
          <a:ln/>
        </p:spPr>
        <p:txBody>
          <a:bodyPr lIns="90487" tIns="44450" rIns="90487" bIns="44450"/>
          <a:lstStyle/>
          <a:p>
            <a:pPr marL="342900" indent="-342900" algn="ctr" defTabSz="914400">
              <a:buFontTx/>
              <a:buNone/>
              <a:tabLst>
                <a:tab pos="571500" algn="l"/>
              </a:tabLst>
            </a:pPr>
            <a:r>
              <a:rPr lang="en-US" altLang="en-US" sz="2800"/>
              <a:t>Contract to produce 36 computers</a:t>
            </a:r>
            <a:endParaRPr lang="en-US" altLang="en-US" sz="2800" baseline="30000"/>
          </a:p>
          <a:p>
            <a:pPr marL="342900" indent="-342900" algn="ctr" defTabSz="914400">
              <a:buFontTx/>
              <a:buNone/>
              <a:tabLst>
                <a:tab pos="571500" algn="l"/>
              </a:tabLst>
            </a:pPr>
            <a:r>
              <a:rPr lang="en-US" altLang="en-US" sz="2800"/>
              <a:t>t</a:t>
            </a:r>
            <a:r>
              <a:rPr lang="en-US" altLang="en-US" sz="2800" baseline="-25000"/>
              <a:t>1</a:t>
            </a:r>
            <a:r>
              <a:rPr lang="en-US" altLang="en-US" sz="2800"/>
              <a:t> = 18 hours, Learning rate = 80%</a:t>
            </a:r>
          </a:p>
          <a:p>
            <a:pPr marL="342900" indent="-342900" algn="ctr" defTabSz="914400">
              <a:buFontTx/>
              <a:buNone/>
              <a:tabLst>
                <a:tab pos="571500" algn="l"/>
              </a:tabLst>
            </a:pPr>
            <a:r>
              <a:rPr lang="en-US" altLang="en-US" sz="2800"/>
              <a:t>What is time for 9th, 18th, 36th units?</a:t>
            </a:r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endParaRPr lang="en-US" altLang="en-US" sz="1600"/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r>
              <a:rPr lang="en-US" altLang="en-US" sz="2800"/>
              <a:t>		t</a:t>
            </a:r>
            <a:r>
              <a:rPr lang="en-US" altLang="en-US" sz="2800" baseline="-25000"/>
              <a:t>9 	 </a:t>
            </a:r>
            <a:r>
              <a:rPr lang="en-US" altLang="en-US" sz="2800"/>
              <a:t>= (18)(9)</a:t>
            </a:r>
            <a:r>
              <a:rPr lang="en-US" altLang="en-US" sz="2800" baseline="30000"/>
              <a:t>ln(0.8)/ln(2) 	</a:t>
            </a:r>
            <a:r>
              <a:rPr lang="en-US" altLang="en-US" sz="2800"/>
              <a:t>= (18)(9)</a:t>
            </a:r>
            <a:r>
              <a:rPr lang="en-US" altLang="en-US" sz="2800" baseline="30000"/>
              <a:t>-0.322 </a:t>
            </a:r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r>
              <a:rPr lang="en-US" altLang="en-US" sz="2800"/>
              <a:t>			 = (18)/(9)</a:t>
            </a:r>
            <a:r>
              <a:rPr lang="en-US" altLang="en-US" sz="2800" baseline="30000"/>
              <a:t>0.322 		</a:t>
            </a:r>
            <a:r>
              <a:rPr lang="en-US" altLang="en-US" sz="2800"/>
              <a:t>= (18)(0.493) = 8.874hrs</a:t>
            </a:r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endParaRPr lang="en-US" altLang="en-US" sz="900"/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r>
              <a:rPr lang="en-US" altLang="en-US" sz="2800"/>
              <a:t>		t</a:t>
            </a:r>
            <a:r>
              <a:rPr lang="en-US" altLang="en-US" sz="2800" baseline="-25000"/>
              <a:t>18  </a:t>
            </a:r>
            <a:r>
              <a:rPr lang="en-US" altLang="en-US" sz="2800"/>
              <a:t>= (18)(18)</a:t>
            </a:r>
            <a:r>
              <a:rPr lang="en-US" altLang="en-US" sz="2800" baseline="30000"/>
              <a:t>ln(0.8)/ln(2) 	</a:t>
            </a:r>
            <a:r>
              <a:rPr lang="en-US" altLang="en-US" sz="2800"/>
              <a:t>= (18)(0.394) = 7.092hrs</a:t>
            </a:r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endParaRPr lang="en-US" altLang="en-US" sz="900"/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571500" algn="l"/>
              </a:tabLst>
            </a:pPr>
            <a:r>
              <a:rPr lang="en-US" altLang="en-US" sz="2800"/>
              <a:t>		t</a:t>
            </a:r>
            <a:r>
              <a:rPr lang="en-US" altLang="en-US" sz="2800" baseline="-25000"/>
              <a:t>36	  </a:t>
            </a:r>
            <a:r>
              <a:rPr lang="en-US" altLang="en-US" sz="2800"/>
              <a:t>= (18)(36)</a:t>
            </a:r>
            <a:r>
              <a:rPr lang="en-US" altLang="en-US" sz="2800" baseline="30000"/>
              <a:t>ln(0.8)/ln(2) 	</a:t>
            </a:r>
            <a:r>
              <a:rPr lang="en-US" altLang="en-US" sz="2800"/>
              <a:t>= (18)(0.315) = 5.674hrs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8" name="Rectangle 4">
            <a:extLst>
              <a:ext uri="{FF2B5EF4-FFF2-40B4-BE49-F238E27FC236}">
                <a16:creationId xmlns:a16="http://schemas.microsoft.com/office/drawing/2014/main" id="{700F2B33-9EC2-A740-83FE-BE21834B3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000"/>
              <a:t>Human Resources In Strategic Planning</a:t>
            </a:r>
            <a:endParaRPr lang="en-US" altLang="en-US"/>
          </a:p>
        </p:txBody>
      </p:sp>
      <p:sp>
        <p:nvSpPr>
          <p:cNvPr id="221189" name="Rectangle 5">
            <a:extLst>
              <a:ext uri="{FF2B5EF4-FFF2-40B4-BE49-F238E27FC236}">
                <a16:creationId xmlns:a16="http://schemas.microsoft.com/office/drawing/2014/main" id="{74D8A502-49C7-074A-8F42-37DFE375B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TQM recognizes importance of employees</a:t>
            </a:r>
          </a:p>
          <a:p>
            <a:pPr marL="342900" indent="-342900" defTabSz="914400"/>
            <a:r>
              <a:rPr lang="en-US" altLang="en-US"/>
              <a:t>Education &amp; training viewed as long-term investments - Motivation for productivity</a:t>
            </a:r>
          </a:p>
          <a:p>
            <a:pPr marL="342900" indent="-342900" defTabSz="914400"/>
            <a:r>
              <a:rPr lang="en-US" altLang="en-US"/>
              <a:t>Employees</a:t>
            </a:r>
          </a:p>
          <a:p>
            <a:pPr marL="685800" lvl="1" indent="0" defTabSz="914400"/>
            <a:r>
              <a:rPr lang="en-US" altLang="en-US"/>
              <a:t>have broad latitude in jobs</a:t>
            </a:r>
          </a:p>
          <a:p>
            <a:pPr marL="685800" lvl="1" indent="0" defTabSz="914400"/>
            <a:r>
              <a:rPr lang="en-US" altLang="en-US"/>
              <a:t>are trained in wide range of skills</a:t>
            </a:r>
          </a:p>
          <a:p>
            <a:pPr marL="685800" lvl="1" indent="0" defTabSz="914400"/>
            <a:r>
              <a:rPr lang="en-US" altLang="en-US"/>
              <a:t>are empowered to improve quality &amp; service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>
            <a:extLst>
              <a:ext uri="{FF2B5EF4-FFF2-40B4-BE49-F238E27FC236}">
                <a16:creationId xmlns:a16="http://schemas.microsoft.com/office/drawing/2014/main" id="{2085BC4A-56FE-784E-B78E-899A1E489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Changes In HR Management</a:t>
            </a:r>
          </a:p>
        </p:txBody>
      </p:sp>
      <p:sp>
        <p:nvSpPr>
          <p:cNvPr id="223237" name="Rectangle 5">
            <a:extLst>
              <a:ext uri="{FF2B5EF4-FFF2-40B4-BE49-F238E27FC236}">
                <a16:creationId xmlns:a16="http://schemas.microsoft.com/office/drawing/2014/main" id="{89F6556A-6661-3D45-AB5D-62967D0D8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7991475" cy="38893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3000"/>
              <a:t>Skilled craftspeople - basic machine shop</a:t>
            </a:r>
          </a:p>
          <a:p>
            <a:pPr marL="342900" indent="-342900" defTabSz="914400"/>
            <a:r>
              <a:rPr lang="en-US" altLang="en-US" sz="3000"/>
              <a:t>Scientific management - Taylor</a:t>
            </a:r>
          </a:p>
          <a:p>
            <a:pPr marL="342900" indent="-342900" defTabSz="914400"/>
            <a:r>
              <a:rPr lang="en-US" altLang="en-US" sz="3000"/>
              <a:t>Assembly lines - reduction of labor time</a:t>
            </a:r>
          </a:p>
          <a:p>
            <a:pPr marL="342900" indent="-342900" defTabSz="914400"/>
            <a:r>
              <a:rPr lang="en-US" altLang="en-US" sz="3000"/>
              <a:t>Limitations of scientific management</a:t>
            </a:r>
            <a:endParaRPr lang="en-US" altLang="en-US" sz="2800"/>
          </a:p>
          <a:p>
            <a:pPr marL="685800" lvl="1" indent="0" defTabSz="914400"/>
            <a:r>
              <a:rPr lang="en-US" altLang="en-US" sz="2400"/>
              <a:t>employees lack of motivation to perform</a:t>
            </a:r>
          </a:p>
          <a:p>
            <a:pPr marL="685800" lvl="1" indent="0" defTabSz="914400"/>
            <a:r>
              <a:rPr lang="en-US" altLang="en-US" sz="2400"/>
              <a:t>boredom and mental fatigue</a:t>
            </a:r>
          </a:p>
          <a:p>
            <a:pPr marL="342900" indent="-342900" defTabSz="914400"/>
            <a:r>
              <a:rPr lang="en-US" altLang="en-US" sz="3000"/>
              <a:t>Behavioral influences in job design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4" name="Rectangle 4">
            <a:extLst>
              <a:ext uri="{FF2B5EF4-FFF2-40B4-BE49-F238E27FC236}">
                <a16:creationId xmlns:a16="http://schemas.microsoft.com/office/drawing/2014/main" id="{9D8C8FAF-F8AD-F945-8A30-BE6B7A8B5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Behavioral Influences In Job Design</a:t>
            </a:r>
            <a:endParaRPr lang="en-US" altLang="en-US"/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FF75080D-E4C9-6544-B3E3-40DBE62B9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" y="2054225"/>
            <a:ext cx="8296275" cy="38131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3600"/>
              <a:t>1. Horizontal and Vertical job enlargement</a:t>
            </a:r>
          </a:p>
          <a:p>
            <a:pPr marL="342900" indent="-342900" defTabSz="914400">
              <a:buFontTx/>
              <a:buNone/>
            </a:pPr>
            <a:r>
              <a:rPr lang="en-US" altLang="en-US" sz="3600"/>
              <a:t>2. Motivation of Workers</a:t>
            </a:r>
          </a:p>
          <a:p>
            <a:pPr marL="342900" indent="-342900" defTabSz="914400">
              <a:buFontTx/>
              <a:buNone/>
            </a:pPr>
            <a:r>
              <a:rPr lang="en-US" altLang="en-US" sz="3600"/>
              <a:t>3. Responsibility for job reliability &amp; quality</a:t>
            </a:r>
          </a:p>
          <a:p>
            <a:pPr marL="342900" indent="-342900" defTabSz="914400">
              <a:buFontTx/>
              <a:buNone/>
            </a:pPr>
            <a:r>
              <a:rPr lang="en-US" altLang="en-US" sz="3600"/>
              <a:t>4. Job rotation</a:t>
            </a:r>
          </a:p>
          <a:p>
            <a:pPr marL="342900" indent="-342900" defTabSz="914400">
              <a:buFontTx/>
              <a:buNone/>
            </a:pPr>
            <a:r>
              <a:rPr lang="en-US" altLang="en-US" sz="3600"/>
              <a:t>5. Communication between workers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>
            <a:extLst>
              <a:ext uri="{FF2B5EF4-FFF2-40B4-BE49-F238E27FC236}">
                <a16:creationId xmlns:a16="http://schemas.microsoft.com/office/drawing/2014/main" id="{85B1CC87-19B6-1F45-AF01-25E08DA6F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Trends In Job Design</a:t>
            </a:r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FB80DF94-5566-D745-9556-018B4490E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229600" cy="394335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Job and task flexibility - employee versatility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Responsibility &amp; empowerment - Paradigm Shift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Increased skill &amp; ability levels - link to training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Employee involvement &amp; compensation - motivation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Technology &amp; automation - increased training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Temporary employees - increased usage</a:t>
            </a:r>
          </a:p>
          <a:p>
            <a:pPr marL="342900" indent="-342900" defTabSz="914400">
              <a:spcBef>
                <a:spcPct val="25000"/>
              </a:spcBef>
            </a:pPr>
            <a:r>
              <a:rPr lang="en-US" altLang="en-US" sz="2800"/>
              <a:t>Job satisfaction - How do you measure this?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>
            <a:extLst>
              <a:ext uri="{FF2B5EF4-FFF2-40B4-BE49-F238E27FC236}">
                <a16:creationId xmlns:a16="http://schemas.microsoft.com/office/drawing/2014/main" id="{4D924CC8-B7F0-CB4B-B050-F31365AD0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3800"/>
              <a:t>Evolution of Job Design </a:t>
            </a:r>
            <a:br>
              <a:rPr lang="en-US" altLang="en-US" sz="3800"/>
            </a:br>
            <a:r>
              <a:rPr lang="en-US" altLang="en-US" sz="2800"/>
              <a:t>1900s to 1960s - Scientific Management/Assembly Lines</a:t>
            </a:r>
            <a:endParaRPr lang="en-US" altLang="en-US" sz="2900"/>
          </a:p>
        </p:txBody>
      </p:sp>
      <p:sp>
        <p:nvSpPr>
          <p:cNvPr id="229381" name="Rectangle 5">
            <a:extLst>
              <a:ext uri="{FF2B5EF4-FFF2-40B4-BE49-F238E27FC236}">
                <a16:creationId xmlns:a16="http://schemas.microsoft.com/office/drawing/2014/main" id="{6F6C1250-B8F7-B54B-8C66-08FCBC416F7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076450"/>
            <a:ext cx="4067175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Task specialization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Minimal worker skills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Repetition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Minimal job training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Mass production</a:t>
            </a:r>
            <a:endParaRPr lang="en-US" altLang="en-US" sz="2800"/>
          </a:p>
        </p:txBody>
      </p:sp>
      <p:sp>
        <p:nvSpPr>
          <p:cNvPr id="229382" name="Rectangle 6">
            <a:extLst>
              <a:ext uri="{FF2B5EF4-FFF2-40B4-BE49-F238E27FC236}">
                <a16:creationId xmlns:a16="http://schemas.microsoft.com/office/drawing/2014/main" id="{EEF0D562-2887-5242-AAEB-4F812442A27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076450"/>
            <a:ext cx="3810000" cy="4114800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Piece-rate wages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Time as efficiency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Minimal job responsibility</a:t>
            </a:r>
          </a:p>
          <a:p>
            <a:pPr marL="342900" indent="-342900" defTabSz="914400">
              <a:spcBef>
                <a:spcPct val="40000"/>
              </a:spcBef>
            </a:pPr>
            <a:r>
              <a:rPr lang="en-US" altLang="en-US"/>
              <a:t>Tight supervisory control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8" name="Rectangle 4">
            <a:extLst>
              <a:ext uri="{FF2B5EF4-FFF2-40B4-BE49-F238E27FC236}">
                <a16:creationId xmlns:a16="http://schemas.microsoft.com/office/drawing/2014/main" id="{DDBF5F3C-208D-8441-A208-739F65327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Evolution Of Job Design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 sz="2500"/>
              <a:t>1970s to 1990s</a:t>
            </a:r>
          </a:p>
        </p:txBody>
      </p:sp>
      <p:sp>
        <p:nvSpPr>
          <p:cNvPr id="231429" name="Rectangle 5">
            <a:extLst>
              <a:ext uri="{FF2B5EF4-FFF2-40B4-BE49-F238E27FC236}">
                <a16:creationId xmlns:a16="http://schemas.microsoft.com/office/drawing/2014/main" id="{F1BBC00F-D5DC-D247-82A9-AE5627FA209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5325" y="2054225"/>
            <a:ext cx="4179888" cy="3889375"/>
          </a:xfrm>
          <a:noFill/>
          <a:ln/>
        </p:spPr>
        <p:txBody>
          <a:bodyPr lIns="90487" tIns="44450" rIns="90487" bIns="44450"/>
          <a:lstStyle/>
          <a:p>
            <a:pPr marL="342900" indent="-285750" defTabSz="914400">
              <a:spcBef>
                <a:spcPct val="50000"/>
              </a:spcBef>
              <a:tabLst>
                <a:tab pos="4057650" algn="l"/>
              </a:tabLst>
            </a:pPr>
            <a:r>
              <a:rPr lang="en-US" altLang="en-US" sz="2800"/>
              <a:t>Horizontal job enlargement</a:t>
            </a:r>
          </a:p>
          <a:p>
            <a:pPr marL="342900" indent="-285750" defTabSz="914400">
              <a:spcBef>
                <a:spcPct val="50000"/>
              </a:spcBef>
              <a:tabLst>
                <a:tab pos="4057650" algn="l"/>
              </a:tabLst>
            </a:pPr>
            <a:r>
              <a:rPr lang="en-US" altLang="en-US" sz="2800"/>
              <a:t>Vertical job enlargement</a:t>
            </a:r>
          </a:p>
          <a:p>
            <a:pPr marL="342900" indent="-285750" defTabSz="914400">
              <a:spcBef>
                <a:spcPct val="50000"/>
              </a:spcBef>
              <a:tabLst>
                <a:tab pos="4057650" algn="l"/>
              </a:tabLst>
            </a:pPr>
            <a:r>
              <a:rPr lang="en-US" altLang="en-US" sz="2800"/>
              <a:t>Extensive job training</a:t>
            </a:r>
          </a:p>
          <a:p>
            <a:pPr marL="342900" indent="-285750" defTabSz="914400">
              <a:spcBef>
                <a:spcPct val="50000"/>
              </a:spcBef>
              <a:tabLst>
                <a:tab pos="4057650" algn="l"/>
              </a:tabLst>
            </a:pPr>
            <a:r>
              <a:rPr lang="en-US" altLang="en-US" sz="2800"/>
              <a:t>Job responsibility &amp; empowerment</a:t>
            </a:r>
          </a:p>
          <a:p>
            <a:pPr marL="342900" indent="-285750" defTabSz="914400">
              <a:spcBef>
                <a:spcPct val="50000"/>
              </a:spcBef>
              <a:tabLst>
                <a:tab pos="4057650" algn="l"/>
              </a:tabLst>
            </a:pPr>
            <a:r>
              <a:rPr lang="en-US" altLang="en-US" sz="2800"/>
              <a:t>Job control</a:t>
            </a:r>
          </a:p>
        </p:txBody>
      </p:sp>
      <p:sp>
        <p:nvSpPr>
          <p:cNvPr id="231430" name="Rectangle 6">
            <a:extLst>
              <a:ext uri="{FF2B5EF4-FFF2-40B4-BE49-F238E27FC236}">
                <a16:creationId xmlns:a16="http://schemas.microsoft.com/office/drawing/2014/main" id="{CC6A04AB-611C-0040-BEC0-A44009B1867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30788" y="2054225"/>
            <a:ext cx="3960812" cy="40417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Training &amp; education 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Job rotation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Higher skill levels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Team problem solving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Employee involvement     &amp; interaction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Focus on quality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90" name="Group 18">
            <a:extLst>
              <a:ext uri="{FF2B5EF4-FFF2-40B4-BE49-F238E27FC236}">
                <a16:creationId xmlns:a16="http://schemas.microsoft.com/office/drawing/2014/main" id="{98B58742-E417-744D-A24B-CFD0DDA9394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233491" name="Line 19">
              <a:extLst>
                <a:ext uri="{FF2B5EF4-FFF2-40B4-BE49-F238E27FC236}">
                  <a16:creationId xmlns:a16="http://schemas.microsoft.com/office/drawing/2014/main" id="{867B9E60-2EE8-D447-BA65-F89226CD5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2" name="Line 20">
              <a:extLst>
                <a:ext uri="{FF2B5EF4-FFF2-40B4-BE49-F238E27FC236}">
                  <a16:creationId xmlns:a16="http://schemas.microsoft.com/office/drawing/2014/main" id="{0142392B-101F-284F-8C32-F855F08FE6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3" name="Line 21">
              <a:extLst>
                <a:ext uri="{FF2B5EF4-FFF2-40B4-BE49-F238E27FC236}">
                  <a16:creationId xmlns:a16="http://schemas.microsoft.com/office/drawing/2014/main" id="{645EDA00-035F-BB4A-BCD5-327BD1CD3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4" name="Line 22">
              <a:extLst>
                <a:ext uri="{FF2B5EF4-FFF2-40B4-BE49-F238E27FC236}">
                  <a16:creationId xmlns:a16="http://schemas.microsoft.com/office/drawing/2014/main" id="{F963B871-A694-474B-BBD3-F3092CE20A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95" name="Line 23">
              <a:extLst>
                <a:ext uri="{FF2B5EF4-FFF2-40B4-BE49-F238E27FC236}">
                  <a16:creationId xmlns:a16="http://schemas.microsoft.com/office/drawing/2014/main" id="{C154E827-4EC6-684E-9C1C-020532CA2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3476" name="Rectangle 4">
            <a:extLst>
              <a:ext uri="{FF2B5EF4-FFF2-40B4-BE49-F238E27FC236}">
                <a16:creationId xmlns:a16="http://schemas.microsoft.com/office/drawing/2014/main" id="{37ABA4AF-31DF-A549-A120-4F7DF7284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Elements of Job Design</a:t>
            </a:r>
          </a:p>
        </p:txBody>
      </p:sp>
      <p:grpSp>
        <p:nvGrpSpPr>
          <p:cNvPr id="233489" name="Group 17">
            <a:extLst>
              <a:ext uri="{FF2B5EF4-FFF2-40B4-BE49-F238E27FC236}">
                <a16:creationId xmlns:a16="http://schemas.microsoft.com/office/drawing/2014/main" id="{EB57D9F5-C8D3-3B4D-8FA2-AF148ABE597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514600"/>
            <a:ext cx="9294813" cy="2797175"/>
            <a:chOff x="192" y="1632"/>
            <a:chExt cx="5855" cy="1762"/>
          </a:xfrm>
        </p:grpSpPr>
        <p:grpSp>
          <p:nvGrpSpPr>
            <p:cNvPr id="233477" name="Group 5">
              <a:extLst>
                <a:ext uri="{FF2B5EF4-FFF2-40B4-BE49-F238E27FC236}">
                  <a16:creationId xmlns:a16="http://schemas.microsoft.com/office/drawing/2014/main" id="{B12104ED-2FC6-2F41-9138-5EA5D3DAD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4" y="1632"/>
              <a:ext cx="2683" cy="628"/>
              <a:chOff x="3028" y="1258"/>
              <a:chExt cx="2476" cy="628"/>
            </a:xfrm>
          </p:grpSpPr>
          <p:sp>
            <p:nvSpPr>
              <p:cNvPr id="233478" name="Oval 6">
                <a:extLst>
                  <a:ext uri="{FF2B5EF4-FFF2-40B4-BE49-F238E27FC236}">
                    <a16:creationId xmlns:a16="http://schemas.microsoft.com/office/drawing/2014/main" id="{129CA4B5-6AC3-1040-8180-42A593FA80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8" y="1258"/>
                <a:ext cx="2476" cy="62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79" name="Rectangle 7">
                <a:extLst>
                  <a:ext uri="{FF2B5EF4-FFF2-40B4-BE49-F238E27FC236}">
                    <a16:creationId xmlns:a16="http://schemas.microsoft.com/office/drawing/2014/main" id="{40F9E463-011C-CE43-BA7F-3AB70DE8F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8" y="1410"/>
                <a:ext cx="1487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2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Task Analysis</a:t>
                </a:r>
              </a:p>
            </p:txBody>
          </p:sp>
        </p:grpSp>
        <p:grpSp>
          <p:nvGrpSpPr>
            <p:cNvPr id="233480" name="Group 8">
              <a:extLst>
                <a:ext uri="{FF2B5EF4-FFF2-40B4-BE49-F238E27FC236}">
                  <a16:creationId xmlns:a16="http://schemas.microsoft.com/office/drawing/2014/main" id="{2C37318C-A81D-A94C-8444-359127BF5E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632"/>
              <a:ext cx="2683" cy="628"/>
              <a:chOff x="100" y="1258"/>
              <a:chExt cx="2476" cy="628"/>
            </a:xfrm>
          </p:grpSpPr>
          <p:sp>
            <p:nvSpPr>
              <p:cNvPr id="233481" name="Oval 9">
                <a:extLst>
                  <a:ext uri="{FF2B5EF4-FFF2-40B4-BE49-F238E27FC236}">
                    <a16:creationId xmlns:a16="http://schemas.microsoft.com/office/drawing/2014/main" id="{1CF94F88-11DE-CC4A-8351-15776859C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" y="1258"/>
                <a:ext cx="2476" cy="62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2" name="Rectangle 10">
                <a:extLst>
                  <a:ext uri="{FF2B5EF4-FFF2-40B4-BE49-F238E27FC236}">
                    <a16:creationId xmlns:a16="http://schemas.microsoft.com/office/drawing/2014/main" id="{A064BAD6-4219-AE4C-9CB6-7FB2B82154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" y="1410"/>
                <a:ext cx="1727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2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Worker Analysis</a:t>
                </a:r>
              </a:p>
            </p:txBody>
          </p:sp>
        </p:grpSp>
        <p:grpSp>
          <p:nvGrpSpPr>
            <p:cNvPr id="233483" name="Group 11">
              <a:extLst>
                <a:ext uri="{FF2B5EF4-FFF2-40B4-BE49-F238E27FC236}">
                  <a16:creationId xmlns:a16="http://schemas.microsoft.com/office/drawing/2014/main" id="{1C13F40D-30F1-A445-8041-C8042C30D8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1" y="2766"/>
              <a:ext cx="2878" cy="628"/>
              <a:chOff x="1456" y="2392"/>
              <a:chExt cx="2656" cy="628"/>
            </a:xfrm>
          </p:grpSpPr>
          <p:sp>
            <p:nvSpPr>
              <p:cNvPr id="233484" name="Oval 12">
                <a:extLst>
                  <a:ext uri="{FF2B5EF4-FFF2-40B4-BE49-F238E27FC236}">
                    <a16:creationId xmlns:a16="http://schemas.microsoft.com/office/drawing/2014/main" id="{1820E77F-C3D0-BE44-8832-3491C6CFA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6" y="2392"/>
                <a:ext cx="2656" cy="62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5" name="Rectangle 13">
                <a:extLst>
                  <a:ext uri="{FF2B5EF4-FFF2-40B4-BE49-F238E27FC236}">
                    <a16:creationId xmlns:a16="http://schemas.microsoft.com/office/drawing/2014/main" id="{15D6C52D-5142-E44E-BBC1-7B5D2E0EDF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2544"/>
                <a:ext cx="2451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2800" b="1">
                    <a:solidFill>
                      <a:schemeClr val="bg2"/>
                    </a:solidFill>
                    <a:latin typeface="Arial" panose="020B0604020202020204" pitchFamily="34" charset="0"/>
                  </a:rPr>
                  <a:t>Environmental Analysis</a:t>
                </a:r>
              </a:p>
            </p:txBody>
          </p:sp>
        </p:grpSp>
        <p:sp>
          <p:nvSpPr>
            <p:cNvPr id="233486" name="Line 14">
              <a:extLst>
                <a:ext uri="{FF2B5EF4-FFF2-40B4-BE49-F238E27FC236}">
                  <a16:creationId xmlns:a16="http://schemas.microsoft.com/office/drawing/2014/main" id="{59D9F495-554B-264F-B7FA-7BF0E1509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3" y="1946"/>
              <a:ext cx="3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7" name="Line 15">
              <a:extLst>
                <a:ext uri="{FF2B5EF4-FFF2-40B4-BE49-F238E27FC236}">
                  <a16:creationId xmlns:a16="http://schemas.microsoft.com/office/drawing/2014/main" id="{9D8DDE23-DFB4-2B45-B35A-38362F3C7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5" y="2299"/>
              <a:ext cx="447" cy="5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8" name="Line 16">
              <a:extLst>
                <a:ext uri="{FF2B5EF4-FFF2-40B4-BE49-F238E27FC236}">
                  <a16:creationId xmlns:a16="http://schemas.microsoft.com/office/drawing/2014/main" id="{5EC0C562-521A-A541-A530-D09762EA52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7" y="2291"/>
              <a:ext cx="601" cy="5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>
            <a:extLst>
              <a:ext uri="{FF2B5EF4-FFF2-40B4-BE49-F238E27FC236}">
                <a16:creationId xmlns:a16="http://schemas.microsoft.com/office/drawing/2014/main" id="{6F1F5DAE-4447-664E-BC5C-AC508D441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8458200" cy="1189037"/>
          </a:xfrm>
          <a:noFill/>
          <a:ln/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Task Analysis</a:t>
            </a:r>
          </a:p>
        </p:txBody>
      </p:sp>
      <p:sp>
        <p:nvSpPr>
          <p:cNvPr id="235525" name="Rectangle 5">
            <a:extLst>
              <a:ext uri="{FF2B5EF4-FFF2-40B4-BE49-F238E27FC236}">
                <a16:creationId xmlns:a16="http://schemas.microsoft.com/office/drawing/2014/main" id="{DBB97978-384D-B949-A710-3424BB07E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8888" y="1552575"/>
            <a:ext cx="220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6" name="Rectangle 6">
            <a:extLst>
              <a:ext uri="{FF2B5EF4-FFF2-40B4-BE49-F238E27FC236}">
                <a16:creationId xmlns:a16="http://schemas.microsoft.com/office/drawing/2014/main" id="{0F7E15A6-A62F-4F41-B223-E6B9BE764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552575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7" name="Rectangle 7">
            <a:extLst>
              <a:ext uri="{FF2B5EF4-FFF2-40B4-BE49-F238E27FC236}">
                <a16:creationId xmlns:a16="http://schemas.microsoft.com/office/drawing/2014/main" id="{7E6AB1C2-D33C-3A4C-B15A-EB221EAA8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3450" y="1552575"/>
            <a:ext cx="220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28" name="Rectangle 8">
            <a:extLst>
              <a:ext uri="{FF2B5EF4-FFF2-40B4-BE49-F238E27FC236}">
                <a16:creationId xmlns:a16="http://schemas.microsoft.com/office/drawing/2014/main" id="{E91B1705-F307-2241-9692-8BCFC35E326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5325" y="1978025"/>
            <a:ext cx="4179888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Description of tasks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Task sequence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Function of tasks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Frequency of tasks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Criticality of tasks</a:t>
            </a:r>
          </a:p>
          <a:p>
            <a:pPr marL="342900" indent="-342900" defTabSz="914400">
              <a:spcBef>
                <a:spcPct val="35000"/>
              </a:spcBef>
            </a:pPr>
            <a:r>
              <a:rPr lang="en-US" altLang="en-US" sz="2800"/>
              <a:t>Relationship with other jobs/tasks</a:t>
            </a:r>
          </a:p>
        </p:txBody>
      </p:sp>
      <p:sp>
        <p:nvSpPr>
          <p:cNvPr id="235529" name="Rectangle 9">
            <a:extLst>
              <a:ext uri="{FF2B5EF4-FFF2-40B4-BE49-F238E27FC236}">
                <a16:creationId xmlns:a16="http://schemas.microsoft.com/office/drawing/2014/main" id="{4540BAB3-B9FA-FF48-B182-606AEF88109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30788" y="1978025"/>
            <a:ext cx="4179887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Performance rqmts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Information rqmts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Control rqmts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Error possibilities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Task duration(s)</a:t>
            </a:r>
          </a:p>
          <a:p>
            <a:pPr marL="342900" indent="-342900" defTabSz="914400">
              <a:spcBef>
                <a:spcPct val="50000"/>
              </a:spcBef>
            </a:pPr>
            <a:r>
              <a:rPr lang="en-US" altLang="en-US" sz="2800"/>
              <a:t>Equipment rqmts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841</TotalTime>
  <Pages>12</Pages>
  <Words>753</Words>
  <Application>Microsoft Macintosh PowerPoint</Application>
  <PresentationFormat>A4 Paper (210x297 mm)</PresentationFormat>
  <Paragraphs>154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</vt:lpstr>
      <vt:lpstr>Times New Roman</vt:lpstr>
      <vt:lpstr>untitled 2</vt:lpstr>
      <vt:lpstr>Human Resources in Operations</vt:lpstr>
      <vt:lpstr>Human Resources In Strategic Planning</vt:lpstr>
      <vt:lpstr>Changes In HR Management</vt:lpstr>
      <vt:lpstr>Behavioral Influences In Job Design</vt:lpstr>
      <vt:lpstr>Trends In Job Design</vt:lpstr>
      <vt:lpstr>Evolution of Job Design  1900s to 1960s - Scientific Management/Assembly Lines</vt:lpstr>
      <vt:lpstr>Evolution Of Job Design  1970s to 1990s</vt:lpstr>
      <vt:lpstr>Elements of Job Design</vt:lpstr>
      <vt:lpstr>Task Analysis</vt:lpstr>
      <vt:lpstr>Worker Analysis</vt:lpstr>
      <vt:lpstr>Environmental Analysis</vt:lpstr>
      <vt:lpstr>Job Analysis</vt:lpstr>
      <vt:lpstr>Motion Study</vt:lpstr>
      <vt:lpstr>General Guidelines For Motion Study</vt:lpstr>
      <vt:lpstr>Work Measurement</vt:lpstr>
      <vt:lpstr>Learning Curve For Mass Production</vt:lpstr>
      <vt:lpstr>Learning Curve</vt:lpstr>
      <vt:lpstr>Computing Time For Nth Unit</vt:lpstr>
      <vt:lpstr>Learning Curve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326</cp:revision>
  <cp:lastPrinted>1998-03-03T16:13:53Z</cp:lastPrinted>
  <dcterms:created xsi:type="dcterms:W3CDTF">1997-08-18T14:58:50Z</dcterms:created>
  <dcterms:modified xsi:type="dcterms:W3CDTF">2020-06-01T16:36:34Z</dcterms:modified>
</cp:coreProperties>
</file>