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67" r:id="rId2"/>
    <p:sldId id="316" r:id="rId3"/>
    <p:sldId id="318" r:id="rId4"/>
    <p:sldId id="319" r:id="rId5"/>
    <p:sldId id="320" r:id="rId6"/>
    <p:sldId id="321" r:id="rId7"/>
    <p:sldId id="322" r:id="rId8"/>
    <p:sldId id="325" r:id="rId9"/>
    <p:sldId id="327" r:id="rId10"/>
    <p:sldId id="324" r:id="rId11"/>
    <p:sldId id="329" r:id="rId12"/>
    <p:sldId id="330" r:id="rId13"/>
    <p:sldId id="332" r:id="rId14"/>
    <p:sldId id="333" r:id="rId15"/>
    <p:sldId id="334" r:id="rId16"/>
    <p:sldId id="338" r:id="rId17"/>
    <p:sldId id="339" r:id="rId18"/>
    <p:sldId id="366" r:id="rId19"/>
    <p:sldId id="341" r:id="rId20"/>
    <p:sldId id="343" r:id="rId21"/>
    <p:sldId id="342" r:id="rId22"/>
    <p:sldId id="344" r:id="rId23"/>
    <p:sldId id="345" r:id="rId24"/>
  </p:sldIdLst>
  <p:sldSz cx="9906000" cy="6858000" type="A4"/>
  <p:notesSz cx="4267200" cy="579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>
      <p:cViewPr varScale="1">
        <p:scale>
          <a:sx n="117" d="100"/>
          <a:sy n="117" d="100"/>
        </p:scale>
        <p:origin x="1200" y="17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4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4F573B4-7D43-FF4F-8944-C12A685ACC7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9913" y="2749550"/>
            <a:ext cx="3127375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5562" tIns="26987" rIns="55562" bIns="26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CA2370B-4157-DE46-B359-B08D4C23BED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534988"/>
            <a:ext cx="2844800" cy="1970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2730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54451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81756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0858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>
            <a:extLst>
              <a:ext uri="{FF2B5EF4-FFF2-40B4-BE49-F238E27FC236}">
                <a16:creationId xmlns:a16="http://schemas.microsoft.com/office/drawing/2014/main" id="{B5BC2723-D247-A34F-AD8A-1D65826C87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283" name="Rectangle 3">
            <a:extLst>
              <a:ext uri="{FF2B5EF4-FFF2-40B4-BE49-F238E27FC236}">
                <a16:creationId xmlns:a16="http://schemas.microsoft.com/office/drawing/2014/main" id="{EBAA166E-6AA9-F141-8E01-51A7790735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D024D66A-0190-584A-B4B4-3D95EFD0EB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DEE3B2FD-D038-E34B-8C47-30604735C7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6871" tIns="27937" rIns="56871" bIns="27937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7DCC4097-9B71-3842-A0EC-1A9BD223A5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C085C6A7-8D8F-A249-950B-9EBC2B8B31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FD85BDEB-C8AD-8C4D-ABE4-90DF7A37F9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4E9437AE-4A57-2F4C-9C9B-60603478CB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94412925-187F-9D46-837F-FD5F3AF8F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00746D31-7DAC-E54F-B1EB-DBC9659DE4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id="{2F5D5DD0-B18B-CD42-9943-9B7E4C3C44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28017CA1-091A-3F47-BD63-BE27D18FD3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2F068936-51A0-DC49-873F-EA1E9B29CB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169A736E-22F8-AE46-A587-D50E61396F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94B55F01-D1DD-0746-BE2B-62BD8FFC40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CF12BD5D-1A5F-FE4B-AC52-F56C79CA7B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5788" cy="2603500"/>
          </a:xfrm>
          <a:ln/>
        </p:spPr>
        <p:txBody>
          <a:bodyPr lIns="56871" tIns="27937" rIns="56871" bIns="27937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2E99AF28-DEBA-364B-A965-7A988D5895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696FC369-8972-524A-B2D1-B3F389C242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5788" cy="2603500"/>
          </a:xfrm>
          <a:ln/>
        </p:spPr>
        <p:txBody>
          <a:bodyPr lIns="56871" tIns="27937" rIns="56871" bIns="27937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>
            <a:extLst>
              <a:ext uri="{FF2B5EF4-FFF2-40B4-BE49-F238E27FC236}">
                <a16:creationId xmlns:a16="http://schemas.microsoft.com/office/drawing/2014/main" id="{E041330F-9B05-2447-903E-3177FC9E44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BF127817-1C19-284A-B1CA-5D605E272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C041FDF6-DA2A-0A48-97D4-F7565F687A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55FBF32C-0C74-DD49-880D-1968D278A9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EE5C026E-0F75-9347-98F4-A3FB53ACD9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EEFCBD67-2570-194A-98D4-9DAA308E37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BAAD411A-D619-8F41-95B0-37EFEBEA6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5E0DB081-ADAF-E04D-92A7-54F0B05190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5788" cy="2603500"/>
          </a:xfrm>
          <a:ln/>
        </p:spPr>
        <p:txBody>
          <a:bodyPr lIns="56871" tIns="27937" rIns="56871" bIns="27937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>
            <a:extLst>
              <a:ext uri="{FF2B5EF4-FFF2-40B4-BE49-F238E27FC236}">
                <a16:creationId xmlns:a16="http://schemas.microsoft.com/office/drawing/2014/main" id="{029E2B4D-49A1-5448-AC22-386D179966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4D66FA07-F1A7-4D4D-BCC9-E91EF73F08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EE3A6B78-AF56-0343-991E-FF6CC8289A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684A160B-60CF-BB42-8CD7-543D15097A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D382A143-2A6C-FF43-84E6-8D3057D22F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8179" name="Rectangle 3">
            <a:extLst>
              <a:ext uri="{FF2B5EF4-FFF2-40B4-BE49-F238E27FC236}">
                <a16:creationId xmlns:a16="http://schemas.microsoft.com/office/drawing/2014/main" id="{A5FC3D36-EB9F-764B-8913-34B53C94EA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21A1D6DF-B26A-EF45-8703-9EFE9AC040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2DDBA156-02BD-084A-92B1-753B03D08B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6CD7A631-6FFB-3548-9C7D-8B6C6E62B6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CABA6D71-1297-A247-BC7F-098E93029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76146755-8595-7F49-AED3-26A70A4B05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54759F45-A229-D544-A199-7CE28EBCC5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BA515DEC-2830-7542-A71D-4AFF917C85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DD178013-9F53-DF43-A1C5-F44274561F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450BE36B-3CCB-6442-BC9C-9D425630BF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17CA2EB2-D549-DD4E-A875-411DA11C75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C7C8BB6C-9073-214C-9CDC-3D9437246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B1F546BE-D3CD-AE44-A5C4-AD0D361E8A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6D020290-2276-1945-B53D-24FE71EE36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20DD4454-0B18-5D44-9DD9-0B3C5F12DC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1500" y="438150"/>
            <a:ext cx="3124200" cy="2163763"/>
          </a:xfrm>
          <a:ln cap="flat"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08378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4694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0250" y="585788"/>
            <a:ext cx="2130425" cy="5764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85788"/>
            <a:ext cx="6242050" cy="5764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609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853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5431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5" y="1978025"/>
            <a:ext cx="4181475" cy="4371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78025"/>
            <a:ext cx="4181475" cy="4371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8154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7998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7647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148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7621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913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EFD2205-436D-7547-BF22-C7F4D9BCB5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95325" y="1978025"/>
            <a:ext cx="851535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5250" tIns="47625" rIns="95250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B674F5B-A150-C04C-A90D-EBFAA840A8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85788"/>
            <a:ext cx="84899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5250" tIns="47625" rIns="95250" bIns="476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grpSp>
        <p:nvGrpSpPr>
          <p:cNvPr id="1028" name="Group 10">
            <a:extLst>
              <a:ext uri="{FF2B5EF4-FFF2-40B4-BE49-F238E27FC236}">
                <a16:creationId xmlns:a16="http://schemas.microsoft.com/office/drawing/2014/main" id="{6DB246AF-90CF-6642-BC73-3EA5FFAEF95A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1029" name="Line 5">
              <a:extLst>
                <a:ext uri="{FF2B5EF4-FFF2-40B4-BE49-F238E27FC236}">
                  <a16:creationId xmlns:a16="http://schemas.microsoft.com/office/drawing/2014/main" id="{CA8E9552-E3AA-9547-869D-EB6B33B81E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030" name="Line 6">
              <a:extLst>
                <a:ext uri="{FF2B5EF4-FFF2-40B4-BE49-F238E27FC236}">
                  <a16:creationId xmlns:a16="http://schemas.microsoft.com/office/drawing/2014/main" id="{FEEBCE50-E7A6-0341-9ED8-1E7E57F213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2" name="Line 7">
              <a:extLst>
                <a:ext uri="{FF2B5EF4-FFF2-40B4-BE49-F238E27FC236}">
                  <a16:creationId xmlns:a16="http://schemas.microsoft.com/office/drawing/2014/main" id="{5D67888B-4382-8A45-BEDA-E69F73A5AB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032" name="Line 8">
              <a:extLst>
                <a:ext uri="{FF2B5EF4-FFF2-40B4-BE49-F238E27FC236}">
                  <a16:creationId xmlns:a16="http://schemas.microsoft.com/office/drawing/2014/main" id="{696D5D9C-C8A0-AC4F-B7BD-81B56335B8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033" name="Line 9">
              <a:extLst>
                <a:ext uri="{FF2B5EF4-FFF2-40B4-BE49-F238E27FC236}">
                  <a16:creationId xmlns:a16="http://schemas.microsoft.com/office/drawing/2014/main" id="{80B217E3-90AD-F943-89D2-E1CD84A9A7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</p:grpSp>
      <p:sp>
        <p:nvSpPr>
          <p:cNvPr id="1035" name="Rectangle 11">
            <a:extLst>
              <a:ext uri="{FF2B5EF4-FFF2-40B4-BE49-F238E27FC236}">
                <a16:creationId xmlns:a16="http://schemas.microsoft.com/office/drawing/2014/main" id="{134442E0-9AFD-7D46-86DE-6559E5C1E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6313" y="62341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D6F0C34C-F92F-6B49-872D-CE11EA6CBD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3092A8FE-126E-E748-A4B6-F54E46888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6157913"/>
            <a:ext cx="1777152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dirty="0">
                <a:latin typeface="Times" charset="0"/>
                <a:ea typeface="ＭＳ Ｐゴシック" charset="0"/>
              </a:rPr>
              <a:t>OMGT 6213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09D1E15-99FB-DB4E-A621-E244B071F0F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109698" y="5923913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52425" indent="-352425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63588" indent="-29368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76338" indent="-23653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500">
          <a:solidFill>
            <a:schemeClr val="tx1"/>
          </a:solidFill>
          <a:latin typeface="+mn-lt"/>
          <a:ea typeface="+mn-ea"/>
        </a:defRPr>
      </a:lvl3pPr>
      <a:lvl4pPr marL="1644650" indent="-234950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100">
          <a:solidFill>
            <a:schemeClr val="tx1"/>
          </a:solidFill>
          <a:latin typeface="+mn-lt"/>
          <a:ea typeface="+mn-ea"/>
        </a:defRPr>
      </a:lvl4pPr>
      <a:lvl5pPr marL="2114550" indent="-233363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>
          <a:solidFill>
            <a:schemeClr val="tx1"/>
          </a:solidFill>
          <a:latin typeface="+mn-lt"/>
          <a:ea typeface="+mn-ea"/>
        </a:defRPr>
      </a:lvl5pPr>
      <a:lvl6pPr marL="2571750" indent="-233363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>
          <a:solidFill>
            <a:schemeClr val="tx1"/>
          </a:solidFill>
          <a:latin typeface="+mn-lt"/>
          <a:ea typeface="+mn-ea"/>
        </a:defRPr>
      </a:lvl6pPr>
      <a:lvl7pPr marL="3028950" indent="-233363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>
          <a:solidFill>
            <a:schemeClr val="tx1"/>
          </a:solidFill>
          <a:latin typeface="+mn-lt"/>
          <a:ea typeface="+mn-ea"/>
        </a:defRPr>
      </a:lvl7pPr>
      <a:lvl8pPr marL="3486150" indent="-233363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>
          <a:solidFill>
            <a:schemeClr val="tx1"/>
          </a:solidFill>
          <a:latin typeface="+mn-lt"/>
          <a:ea typeface="+mn-ea"/>
        </a:defRPr>
      </a:lvl8pPr>
      <a:lvl9pPr marL="3943350" indent="-233363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emf"/><Relationship Id="rId5" Type="http://schemas.openxmlformats.org/officeDocument/2006/relationships/image" Target="../media/image4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>
            <a:extLst>
              <a:ext uri="{FF2B5EF4-FFF2-40B4-BE49-F238E27FC236}">
                <a16:creationId xmlns:a16="http://schemas.microsoft.com/office/drawing/2014/main" id="{4B04B342-F559-844A-AB02-6D7EA4118D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4050" y="585788"/>
            <a:ext cx="8489950" cy="1189037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Facility Layout</a:t>
            </a:r>
          </a:p>
        </p:txBody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91329FD4-C34B-0B4A-9C2C-3A50560DFD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515350" cy="4371975"/>
          </a:xfrm>
        </p:spPr>
        <p:txBody>
          <a:bodyPr/>
          <a:lstStyle/>
          <a:p>
            <a:pPr>
              <a:defRPr/>
            </a:pPr>
            <a:r>
              <a:rPr lang="en-US" sz="2800">
                <a:cs typeface="+mn-cs"/>
              </a:rPr>
              <a:t>Objectives of Facility Layout</a:t>
            </a:r>
          </a:p>
          <a:p>
            <a:pPr>
              <a:defRPr/>
            </a:pPr>
            <a:r>
              <a:rPr lang="en-US" sz="2800">
                <a:cs typeface="+mn-cs"/>
              </a:rPr>
              <a:t>Basic Types</a:t>
            </a:r>
          </a:p>
          <a:p>
            <a:pPr lvl="1">
              <a:defRPr/>
            </a:pPr>
            <a:r>
              <a:rPr lang="en-US" sz="2000"/>
              <a:t>Service Process Layout</a:t>
            </a:r>
          </a:p>
          <a:p>
            <a:pPr lvl="1">
              <a:defRPr/>
            </a:pPr>
            <a:r>
              <a:rPr lang="en-US" sz="2000"/>
              <a:t>Product Layout</a:t>
            </a:r>
          </a:p>
          <a:p>
            <a:pPr lvl="1">
              <a:defRPr/>
            </a:pPr>
            <a:r>
              <a:rPr lang="en-US" sz="2000"/>
              <a:t>Product vs. Process Layouts</a:t>
            </a:r>
          </a:p>
          <a:p>
            <a:pPr>
              <a:defRPr/>
            </a:pPr>
            <a:r>
              <a:rPr lang="en-US" sz="2800">
                <a:cs typeface="+mn-cs"/>
              </a:rPr>
              <a:t>Designing Process Layouts</a:t>
            </a:r>
          </a:p>
          <a:p>
            <a:pPr>
              <a:defRPr/>
            </a:pPr>
            <a:r>
              <a:rPr lang="en-US" sz="2800">
                <a:cs typeface="+mn-cs"/>
              </a:rPr>
              <a:t>Designing Product Layouts</a:t>
            </a:r>
            <a:endParaRPr lang="en-US" sz="3600">
              <a:cs typeface="+mn-cs"/>
            </a:endParaRPr>
          </a:p>
          <a:p>
            <a:pPr>
              <a:defRPr/>
            </a:pPr>
            <a:r>
              <a:rPr lang="en-US" sz="2700">
                <a:cs typeface="+mn-cs"/>
              </a:rPr>
              <a:t>Product Layouts &amp; Line Balancing</a:t>
            </a:r>
            <a:endParaRPr lang="en-US" sz="3100"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634DD1EC-52B2-4B49-92B8-F7CA6647AF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 defTabSz="914400">
              <a:defRPr/>
            </a:pPr>
            <a:r>
              <a:rPr lang="en-US">
                <a:cs typeface="+mj-cs"/>
              </a:rPr>
              <a:t>Block Diagramming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A43FA6F2-FA3C-034E-AEFD-13B08DD102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181225"/>
            <a:ext cx="8515350" cy="4371975"/>
          </a:xfrm>
        </p:spPr>
        <p:txBody>
          <a:bodyPr lIns="90487" tIns="44450" rIns="90487" bIns="44450"/>
          <a:lstStyle/>
          <a:p>
            <a:pPr marL="342900" indent="-342900" defTabSz="914400">
              <a:lnSpc>
                <a:spcPct val="80000"/>
              </a:lnSpc>
              <a:spcBef>
                <a:spcPct val="50000"/>
              </a:spcBef>
            </a:pPr>
            <a:r>
              <a:rPr lang="en-US" altLang="en-US" sz="3000"/>
              <a:t>Examples in Chapter 8 – pg 168-172</a:t>
            </a:r>
          </a:p>
          <a:p>
            <a:pPr marL="342900" indent="-342900" defTabSz="914400">
              <a:lnSpc>
                <a:spcPct val="80000"/>
              </a:lnSpc>
              <a:spcBef>
                <a:spcPct val="50000"/>
              </a:spcBef>
            </a:pPr>
            <a:r>
              <a:rPr lang="en-US" altLang="en-US" sz="3000"/>
              <a:t>Create load summary chart</a:t>
            </a:r>
          </a:p>
          <a:p>
            <a:pPr marL="342900" indent="-342900" defTabSz="914400">
              <a:lnSpc>
                <a:spcPct val="80000"/>
              </a:lnSpc>
              <a:spcBef>
                <a:spcPct val="50000"/>
              </a:spcBef>
            </a:pPr>
            <a:r>
              <a:rPr lang="en-US" altLang="en-US" sz="3000"/>
              <a:t>Calculate composite (2-way) movements</a:t>
            </a:r>
            <a:r>
              <a:rPr lang="en-US" altLang="en-US"/>
              <a:t> </a:t>
            </a:r>
            <a:r>
              <a:rPr lang="en-US" altLang="en-US" sz="2000"/>
              <a:t>(if necessary)</a:t>
            </a:r>
          </a:p>
          <a:p>
            <a:pPr marL="342900" indent="-342900" defTabSz="914400">
              <a:lnSpc>
                <a:spcPct val="80000"/>
              </a:lnSpc>
              <a:spcBef>
                <a:spcPct val="50000"/>
              </a:spcBef>
            </a:pPr>
            <a:r>
              <a:rPr lang="en-US" altLang="en-US" sz="3000"/>
              <a:t>Develop trial layouts minimizing number of nonadjacent loads</a:t>
            </a:r>
            <a:r>
              <a:rPr lang="en-US" altLang="en-US"/>
              <a:t> </a:t>
            </a:r>
            <a:r>
              <a:rPr lang="en-US" altLang="en-US" sz="2400"/>
              <a:t>(i.e., this means min cost or distance) </a:t>
            </a:r>
          </a:p>
          <a:p>
            <a:pPr marL="342900" indent="-342900" defTabSz="914400">
              <a:lnSpc>
                <a:spcPct val="80000"/>
              </a:lnSpc>
              <a:spcBef>
                <a:spcPct val="50000"/>
              </a:spcBef>
            </a:pPr>
            <a:r>
              <a:rPr lang="en-US" altLang="en-US" sz="3000"/>
              <a:t>Assume nonadjacent loads are 2x</a:t>
            </a:r>
            <a:r>
              <a:rPr lang="en-US" altLang="en-US"/>
              <a:t> (</a:t>
            </a:r>
            <a:r>
              <a:rPr lang="en-US" altLang="en-US" sz="2400"/>
              <a:t>expense or distance)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Group 51">
            <a:extLst>
              <a:ext uri="{FF2B5EF4-FFF2-40B4-BE49-F238E27FC236}">
                <a16:creationId xmlns:a16="http://schemas.microsoft.com/office/drawing/2014/main" id="{CA68E3D6-00B9-0445-B3B3-EA5050EAE35D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144436" name="Line 52">
              <a:extLst>
                <a:ext uri="{FF2B5EF4-FFF2-40B4-BE49-F238E27FC236}">
                  <a16:creationId xmlns:a16="http://schemas.microsoft.com/office/drawing/2014/main" id="{7250A5DC-7276-DF4E-8B31-8B743ED7AD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44437" name="Line 53">
              <a:extLst>
                <a:ext uri="{FF2B5EF4-FFF2-40B4-BE49-F238E27FC236}">
                  <a16:creationId xmlns:a16="http://schemas.microsoft.com/office/drawing/2014/main" id="{3794EA55-78EF-8A4F-A4DF-15E1251C7C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44438" name="Line 54">
              <a:extLst>
                <a:ext uri="{FF2B5EF4-FFF2-40B4-BE49-F238E27FC236}">
                  <a16:creationId xmlns:a16="http://schemas.microsoft.com/office/drawing/2014/main" id="{EBC54D1C-7711-144E-A2C1-0F218CBB86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44439" name="Line 55">
              <a:extLst>
                <a:ext uri="{FF2B5EF4-FFF2-40B4-BE49-F238E27FC236}">
                  <a16:creationId xmlns:a16="http://schemas.microsoft.com/office/drawing/2014/main" id="{A97290A3-5F15-F54A-8863-B0D96DF6AF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44440" name="Line 56">
              <a:extLst>
                <a:ext uri="{FF2B5EF4-FFF2-40B4-BE49-F238E27FC236}">
                  <a16:creationId xmlns:a16="http://schemas.microsoft.com/office/drawing/2014/main" id="{F333AEFC-BB3D-1340-8499-CAD3632DF2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</p:grpSp>
      <p:sp>
        <p:nvSpPr>
          <p:cNvPr id="144389" name="Rectangle 5">
            <a:extLst>
              <a:ext uri="{FF2B5EF4-FFF2-40B4-BE49-F238E27FC236}">
                <a16:creationId xmlns:a16="http://schemas.microsoft.com/office/drawing/2014/main" id="{3995D47B-EC13-DC40-AC1E-CFB4D210E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9988" y="1166813"/>
            <a:ext cx="7496175" cy="4319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390" name="Line 6">
            <a:extLst>
              <a:ext uri="{FF2B5EF4-FFF2-40B4-BE49-F238E27FC236}">
                <a16:creationId xmlns:a16="http://schemas.microsoft.com/office/drawing/2014/main" id="{C5C2F53A-3562-274E-9C8B-1811083768C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2050" y="1184275"/>
            <a:ext cx="0" cy="4289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391" name="Rectangle 7">
            <a:extLst>
              <a:ext uri="{FF2B5EF4-FFF2-40B4-BE49-F238E27FC236}">
                <a16:creationId xmlns:a16="http://schemas.microsoft.com/office/drawing/2014/main" id="{CEB55466-7F7B-7C45-94AB-3E077C6F6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0" y="1160463"/>
            <a:ext cx="19050" cy="4332287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392" name="Line 8">
            <a:extLst>
              <a:ext uri="{FF2B5EF4-FFF2-40B4-BE49-F238E27FC236}">
                <a16:creationId xmlns:a16="http://schemas.microsoft.com/office/drawing/2014/main" id="{439D59BB-725B-AE43-BF08-F353E3CC1F52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3463" y="1201738"/>
            <a:ext cx="0" cy="4271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393" name="Rectangle 9">
            <a:extLst>
              <a:ext uri="{FF2B5EF4-FFF2-40B4-BE49-F238E27FC236}">
                <a16:creationId xmlns:a16="http://schemas.microsoft.com/office/drawing/2014/main" id="{6DFCA939-530E-BD40-9735-A9E7003B5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3463" y="1177925"/>
            <a:ext cx="19050" cy="431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394" name="Line 10">
            <a:extLst>
              <a:ext uri="{FF2B5EF4-FFF2-40B4-BE49-F238E27FC236}">
                <a16:creationId xmlns:a16="http://schemas.microsoft.com/office/drawing/2014/main" id="{D6824667-F749-2944-8DD4-40B975CC59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4775" y="2279650"/>
            <a:ext cx="0" cy="3194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395" name="Rectangle 11">
            <a:extLst>
              <a:ext uri="{FF2B5EF4-FFF2-40B4-BE49-F238E27FC236}">
                <a16:creationId xmlns:a16="http://schemas.microsoft.com/office/drawing/2014/main" id="{FDD9277B-6FCB-1A4D-A802-1700C4CB3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125" y="2262188"/>
            <a:ext cx="6350" cy="3224212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396" name="Line 12">
            <a:extLst>
              <a:ext uri="{FF2B5EF4-FFF2-40B4-BE49-F238E27FC236}">
                <a16:creationId xmlns:a16="http://schemas.microsoft.com/office/drawing/2014/main" id="{A5CD6481-959A-8E45-B280-9EBE35610D3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46513" y="2279650"/>
            <a:ext cx="0" cy="3194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397" name="Line 13">
            <a:extLst>
              <a:ext uri="{FF2B5EF4-FFF2-40B4-BE49-F238E27FC236}">
                <a16:creationId xmlns:a16="http://schemas.microsoft.com/office/drawing/2014/main" id="{82F6D147-3306-7040-BA20-83DD94DF352B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9838" y="2279650"/>
            <a:ext cx="0" cy="3194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398" name="Line 14">
            <a:extLst>
              <a:ext uri="{FF2B5EF4-FFF2-40B4-BE49-F238E27FC236}">
                <a16:creationId xmlns:a16="http://schemas.microsoft.com/office/drawing/2014/main" id="{32AF4497-6E88-7A4F-87B4-68517EB9E090}"/>
              </a:ext>
            </a:extLst>
          </p:cNvPr>
          <p:cNvSpPr>
            <a:spLocks noChangeShapeType="1"/>
          </p:cNvSpPr>
          <p:nvPr/>
        </p:nvSpPr>
        <p:spPr bwMode="auto">
          <a:xfrm>
            <a:off x="6251575" y="2279650"/>
            <a:ext cx="0" cy="3194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399" name="Line 15">
            <a:extLst>
              <a:ext uri="{FF2B5EF4-FFF2-40B4-BE49-F238E27FC236}">
                <a16:creationId xmlns:a16="http://schemas.microsoft.com/office/drawing/2014/main" id="{B23B8777-8392-7E49-BE4E-8A7288E0A1A9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279650"/>
            <a:ext cx="0" cy="3194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400" name="Line 16">
            <a:extLst>
              <a:ext uri="{FF2B5EF4-FFF2-40B4-BE49-F238E27FC236}">
                <a16:creationId xmlns:a16="http://schemas.microsoft.com/office/drawing/2014/main" id="{2EED0AAC-C7D4-9E45-98DE-156BCC252BE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6500" y="1160463"/>
            <a:ext cx="7445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401" name="Rectangle 17">
            <a:extLst>
              <a:ext uri="{FF2B5EF4-FFF2-40B4-BE49-F238E27FC236}">
                <a16:creationId xmlns:a16="http://schemas.microsoft.com/office/drawing/2014/main" id="{BC834BD0-D27A-4E46-89E3-0B67F4B0F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100" y="1160463"/>
            <a:ext cx="7491413" cy="17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402" name="Line 18">
            <a:extLst>
              <a:ext uri="{FF2B5EF4-FFF2-40B4-BE49-F238E27FC236}">
                <a16:creationId xmlns:a16="http://schemas.microsoft.com/office/drawing/2014/main" id="{392F24E6-9767-B84E-B823-575CAEF1D5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6500" y="1700213"/>
            <a:ext cx="7445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403" name="Line 19">
            <a:extLst>
              <a:ext uri="{FF2B5EF4-FFF2-40B4-BE49-F238E27FC236}">
                <a16:creationId xmlns:a16="http://schemas.microsoft.com/office/drawing/2014/main" id="{235A6250-B276-BB4C-8173-46546BAE74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6500" y="2239963"/>
            <a:ext cx="7445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404" name="Rectangle 20">
            <a:extLst>
              <a:ext uri="{FF2B5EF4-FFF2-40B4-BE49-F238E27FC236}">
                <a16:creationId xmlns:a16="http://schemas.microsoft.com/office/drawing/2014/main" id="{A92E5C1E-F993-CF4D-AC12-BE18343C5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2246313"/>
            <a:ext cx="7478713" cy="4762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405" name="Line 21">
            <a:extLst>
              <a:ext uri="{FF2B5EF4-FFF2-40B4-BE49-F238E27FC236}">
                <a16:creationId xmlns:a16="http://schemas.microsoft.com/office/drawing/2014/main" id="{22A1A2DE-F46E-B74E-A56A-A1FBCEBE2C5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6500" y="2778125"/>
            <a:ext cx="7445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406" name="Line 22">
            <a:extLst>
              <a:ext uri="{FF2B5EF4-FFF2-40B4-BE49-F238E27FC236}">
                <a16:creationId xmlns:a16="http://schemas.microsoft.com/office/drawing/2014/main" id="{9326137C-9ED2-6F4F-8CD8-D4F6B01490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6500" y="3317875"/>
            <a:ext cx="7445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407" name="Line 23">
            <a:extLst>
              <a:ext uri="{FF2B5EF4-FFF2-40B4-BE49-F238E27FC236}">
                <a16:creationId xmlns:a16="http://schemas.microsoft.com/office/drawing/2014/main" id="{5891C900-21A4-4443-B220-03A4DA8666A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6500" y="3857625"/>
            <a:ext cx="7445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408" name="Line 24">
            <a:extLst>
              <a:ext uri="{FF2B5EF4-FFF2-40B4-BE49-F238E27FC236}">
                <a16:creationId xmlns:a16="http://schemas.microsoft.com/office/drawing/2014/main" id="{B44F8A27-28FB-404F-81A3-1EC4A980BE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6500" y="4935538"/>
            <a:ext cx="7445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409" name="Line 25">
            <a:extLst>
              <a:ext uri="{FF2B5EF4-FFF2-40B4-BE49-F238E27FC236}">
                <a16:creationId xmlns:a16="http://schemas.microsoft.com/office/drawing/2014/main" id="{D1994824-A8D5-074B-BD6F-24B4882E81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6500" y="5475288"/>
            <a:ext cx="7445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410" name="Rectangle 26">
            <a:extLst>
              <a:ext uri="{FF2B5EF4-FFF2-40B4-BE49-F238E27FC236}">
                <a16:creationId xmlns:a16="http://schemas.microsoft.com/office/drawing/2014/main" id="{6CAA1B55-A63C-0E47-B52D-A1C19E4EF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100" y="5475288"/>
            <a:ext cx="7491413" cy="17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44411" name="Rectangle 27">
            <a:extLst>
              <a:ext uri="{FF2B5EF4-FFF2-40B4-BE49-F238E27FC236}">
                <a16:creationId xmlns:a16="http://schemas.microsoft.com/office/drawing/2014/main" id="{0F5CAFCC-2816-4B4E-8B79-078E986BE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850" y="1187450"/>
            <a:ext cx="5629275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LOAD SUMMARY CHART($)</a:t>
            </a:r>
          </a:p>
        </p:txBody>
      </p:sp>
      <p:sp>
        <p:nvSpPr>
          <p:cNvPr id="144412" name="Rectangle 28">
            <a:extLst>
              <a:ext uri="{FF2B5EF4-FFF2-40B4-BE49-F238E27FC236}">
                <a16:creationId xmlns:a16="http://schemas.microsoft.com/office/drawing/2014/main" id="{AEC7D7AA-D625-4044-9EFC-3D39A2EB2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9713" y="1727200"/>
            <a:ext cx="2998787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DEPARTMENT</a:t>
            </a:r>
          </a:p>
        </p:txBody>
      </p:sp>
      <p:sp>
        <p:nvSpPr>
          <p:cNvPr id="144413" name="Rectangle 29">
            <a:extLst>
              <a:ext uri="{FF2B5EF4-FFF2-40B4-BE49-F238E27FC236}">
                <a16:creationId xmlns:a16="http://schemas.microsoft.com/office/drawing/2014/main" id="{857304F0-824C-CD44-9C4F-9FD9EA721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463" y="2265363"/>
            <a:ext cx="1333500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DEPT.</a:t>
            </a:r>
          </a:p>
        </p:txBody>
      </p:sp>
      <p:sp>
        <p:nvSpPr>
          <p:cNvPr id="144414" name="Rectangle 30">
            <a:extLst>
              <a:ext uri="{FF2B5EF4-FFF2-40B4-BE49-F238E27FC236}">
                <a16:creationId xmlns:a16="http://schemas.microsoft.com/office/drawing/2014/main" id="{356AE286-203F-5C42-8127-5FC5922EF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6888" y="2265363"/>
            <a:ext cx="390525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144415" name="Rectangle 31">
            <a:extLst>
              <a:ext uri="{FF2B5EF4-FFF2-40B4-BE49-F238E27FC236}">
                <a16:creationId xmlns:a16="http://schemas.microsoft.com/office/drawing/2014/main" id="{4CCEE530-0284-264A-9A4F-A44E61185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25" y="2265363"/>
            <a:ext cx="390525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144416" name="Rectangle 32">
            <a:extLst>
              <a:ext uri="{FF2B5EF4-FFF2-40B4-BE49-F238E27FC236}">
                <a16:creationId xmlns:a16="http://schemas.microsoft.com/office/drawing/2014/main" id="{679AFE0A-8A24-6145-88E1-DD82629F9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8775" y="2265363"/>
            <a:ext cx="390525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144417" name="Rectangle 33">
            <a:extLst>
              <a:ext uri="{FF2B5EF4-FFF2-40B4-BE49-F238E27FC236}">
                <a16:creationId xmlns:a16="http://schemas.microsoft.com/office/drawing/2014/main" id="{74535A8D-99F4-C047-89E7-41681FDDA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0513" y="2265363"/>
            <a:ext cx="390525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4</a:t>
            </a:r>
          </a:p>
        </p:txBody>
      </p:sp>
      <p:sp>
        <p:nvSpPr>
          <p:cNvPr id="144418" name="Rectangle 34">
            <a:extLst>
              <a:ext uri="{FF2B5EF4-FFF2-40B4-BE49-F238E27FC236}">
                <a16:creationId xmlns:a16="http://schemas.microsoft.com/office/drawing/2014/main" id="{E4FEED27-C781-BE45-8CA5-54BA048D2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2250" y="2265363"/>
            <a:ext cx="390525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5</a:t>
            </a:r>
          </a:p>
        </p:txBody>
      </p:sp>
      <p:sp>
        <p:nvSpPr>
          <p:cNvPr id="144419" name="Rectangle 35">
            <a:extLst>
              <a:ext uri="{FF2B5EF4-FFF2-40B4-BE49-F238E27FC236}">
                <a16:creationId xmlns:a16="http://schemas.microsoft.com/office/drawing/2014/main" id="{093FB69F-67D6-3847-8E64-CAD60363D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2803525"/>
            <a:ext cx="390525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1</a:t>
            </a:r>
          </a:p>
        </p:txBody>
      </p:sp>
      <p:sp>
        <p:nvSpPr>
          <p:cNvPr id="144420" name="Rectangle 36">
            <a:extLst>
              <a:ext uri="{FF2B5EF4-FFF2-40B4-BE49-F238E27FC236}">
                <a16:creationId xmlns:a16="http://schemas.microsoft.com/office/drawing/2014/main" id="{9F99733B-BC7D-C048-BE80-99B7D2E4B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4150" y="2803525"/>
            <a:ext cx="809625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100</a:t>
            </a:r>
          </a:p>
        </p:txBody>
      </p:sp>
      <p:sp>
        <p:nvSpPr>
          <p:cNvPr id="144421" name="Rectangle 37">
            <a:extLst>
              <a:ext uri="{FF2B5EF4-FFF2-40B4-BE49-F238E27FC236}">
                <a16:creationId xmlns:a16="http://schemas.microsoft.com/office/drawing/2014/main" id="{B09E5632-36A2-014E-8432-21626E9B6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6063" y="2803525"/>
            <a:ext cx="809625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110</a:t>
            </a:r>
          </a:p>
        </p:txBody>
      </p:sp>
      <p:sp>
        <p:nvSpPr>
          <p:cNvPr id="144422" name="Rectangle 38">
            <a:extLst>
              <a:ext uri="{FF2B5EF4-FFF2-40B4-BE49-F238E27FC236}">
                <a16:creationId xmlns:a16="http://schemas.microsoft.com/office/drawing/2014/main" id="{DB9B62C8-7440-1847-BE27-B5DBB8119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3343275"/>
            <a:ext cx="390525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2</a:t>
            </a:r>
          </a:p>
        </p:txBody>
      </p:sp>
      <p:sp>
        <p:nvSpPr>
          <p:cNvPr id="144423" name="Rectangle 39">
            <a:extLst>
              <a:ext uri="{FF2B5EF4-FFF2-40B4-BE49-F238E27FC236}">
                <a16:creationId xmlns:a16="http://schemas.microsoft.com/office/drawing/2014/main" id="{EAF76F9A-21E1-F94D-BA30-50510C8ED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2575" y="3343275"/>
            <a:ext cx="809625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200</a:t>
            </a:r>
          </a:p>
        </p:txBody>
      </p:sp>
      <p:sp>
        <p:nvSpPr>
          <p:cNvPr id="144424" name="Rectangle 40">
            <a:extLst>
              <a:ext uri="{FF2B5EF4-FFF2-40B4-BE49-F238E27FC236}">
                <a16:creationId xmlns:a16="http://schemas.microsoft.com/office/drawing/2014/main" id="{8867043B-DDBE-C745-AF62-63EE78601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7800" y="3343275"/>
            <a:ext cx="809625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150</a:t>
            </a:r>
          </a:p>
        </p:txBody>
      </p:sp>
      <p:sp>
        <p:nvSpPr>
          <p:cNvPr id="144425" name="Rectangle 41">
            <a:extLst>
              <a:ext uri="{FF2B5EF4-FFF2-40B4-BE49-F238E27FC236}">
                <a16:creationId xmlns:a16="http://schemas.microsoft.com/office/drawing/2014/main" id="{01D89A60-45F4-F549-A4B3-40C8E962E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3883025"/>
            <a:ext cx="390525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3</a:t>
            </a:r>
          </a:p>
        </p:txBody>
      </p:sp>
      <p:sp>
        <p:nvSpPr>
          <p:cNvPr id="144427" name="Rectangle 43">
            <a:extLst>
              <a:ext uri="{FF2B5EF4-FFF2-40B4-BE49-F238E27FC236}">
                <a16:creationId xmlns:a16="http://schemas.microsoft.com/office/drawing/2014/main" id="{CE479E44-32C0-5244-851A-BB3E249C3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7800" y="3883025"/>
            <a:ext cx="600075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40</a:t>
            </a:r>
          </a:p>
        </p:txBody>
      </p:sp>
      <p:sp>
        <p:nvSpPr>
          <p:cNvPr id="144428" name="Rectangle 44">
            <a:extLst>
              <a:ext uri="{FF2B5EF4-FFF2-40B4-BE49-F238E27FC236}">
                <a16:creationId xmlns:a16="http://schemas.microsoft.com/office/drawing/2014/main" id="{2F61B523-BAEA-6F47-9379-F4C0F5EBD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9538" y="3883025"/>
            <a:ext cx="600075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50</a:t>
            </a:r>
          </a:p>
        </p:txBody>
      </p:sp>
      <p:sp>
        <p:nvSpPr>
          <p:cNvPr id="144429" name="Rectangle 45">
            <a:extLst>
              <a:ext uri="{FF2B5EF4-FFF2-40B4-BE49-F238E27FC236}">
                <a16:creationId xmlns:a16="http://schemas.microsoft.com/office/drawing/2014/main" id="{D3C4815B-BCE1-974A-BFF5-1A7BDECB3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4421188"/>
            <a:ext cx="390525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4</a:t>
            </a:r>
          </a:p>
        </p:txBody>
      </p:sp>
      <p:sp>
        <p:nvSpPr>
          <p:cNvPr id="144431" name="Rectangle 47">
            <a:extLst>
              <a:ext uri="{FF2B5EF4-FFF2-40B4-BE49-F238E27FC236}">
                <a16:creationId xmlns:a16="http://schemas.microsoft.com/office/drawing/2014/main" id="{4F30D0D4-7430-5245-ABBD-104643969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4960938"/>
            <a:ext cx="390525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5</a:t>
            </a:r>
          </a:p>
        </p:txBody>
      </p:sp>
      <p:sp>
        <p:nvSpPr>
          <p:cNvPr id="144432" name="Rectangle 48">
            <a:extLst>
              <a:ext uri="{FF2B5EF4-FFF2-40B4-BE49-F238E27FC236}">
                <a16:creationId xmlns:a16="http://schemas.microsoft.com/office/drawing/2014/main" id="{9BBE93FF-B892-BB4C-9770-514E2A08B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352800"/>
            <a:ext cx="600075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50</a:t>
            </a:r>
          </a:p>
        </p:txBody>
      </p:sp>
      <p:sp>
        <p:nvSpPr>
          <p:cNvPr id="144433" name="Rectangle 49">
            <a:extLst>
              <a:ext uri="{FF2B5EF4-FFF2-40B4-BE49-F238E27FC236}">
                <a16:creationId xmlns:a16="http://schemas.microsoft.com/office/drawing/2014/main" id="{A4211E6C-E789-0E44-B01C-F7582D6B4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437063"/>
            <a:ext cx="600075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3300">
                <a:latin typeface="Times New Roman" charset="0"/>
                <a:ea typeface="ＭＳ Ｐゴシック" charset="0"/>
              </a:rPr>
              <a:t>60</a:t>
            </a:r>
          </a:p>
        </p:txBody>
      </p:sp>
      <p:sp>
        <p:nvSpPr>
          <p:cNvPr id="144434" name="Line 50">
            <a:extLst>
              <a:ext uri="{FF2B5EF4-FFF2-40B4-BE49-F238E27FC236}">
                <a16:creationId xmlns:a16="http://schemas.microsoft.com/office/drawing/2014/main" id="{29F2C96F-991B-AE46-9C67-AE0F6E967F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6500" y="4391025"/>
            <a:ext cx="7445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5" name="Group 7">
            <a:extLst>
              <a:ext uri="{FF2B5EF4-FFF2-40B4-BE49-F238E27FC236}">
                <a16:creationId xmlns:a16="http://schemas.microsoft.com/office/drawing/2014/main" id="{0390C66B-9185-E84A-AE0B-1E83632DC00E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146440" name="Line 8">
              <a:extLst>
                <a:ext uri="{FF2B5EF4-FFF2-40B4-BE49-F238E27FC236}">
                  <a16:creationId xmlns:a16="http://schemas.microsoft.com/office/drawing/2014/main" id="{F059C8E7-7E00-3147-9555-D77E9F7A29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46441" name="Line 9">
              <a:extLst>
                <a:ext uri="{FF2B5EF4-FFF2-40B4-BE49-F238E27FC236}">
                  <a16:creationId xmlns:a16="http://schemas.microsoft.com/office/drawing/2014/main" id="{7D0F26D5-41BD-3A4B-B697-0F4E08FA21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46442" name="Line 10">
              <a:extLst>
                <a:ext uri="{FF2B5EF4-FFF2-40B4-BE49-F238E27FC236}">
                  <a16:creationId xmlns:a16="http://schemas.microsoft.com/office/drawing/2014/main" id="{F520B2A9-D47F-E345-B821-D23A210996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46443" name="Line 11">
              <a:extLst>
                <a:ext uri="{FF2B5EF4-FFF2-40B4-BE49-F238E27FC236}">
                  <a16:creationId xmlns:a16="http://schemas.microsoft.com/office/drawing/2014/main" id="{D4A3ED66-051A-5345-B329-3479388581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46444" name="Line 12">
              <a:extLst>
                <a:ext uri="{FF2B5EF4-FFF2-40B4-BE49-F238E27FC236}">
                  <a16:creationId xmlns:a16="http://schemas.microsoft.com/office/drawing/2014/main" id="{06863A2C-4FA1-5242-97C8-3BD1168DF7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</p:grpSp>
      <p:sp>
        <p:nvSpPr>
          <p:cNvPr id="146436" name="Rectangle 4">
            <a:extLst>
              <a:ext uri="{FF2B5EF4-FFF2-40B4-BE49-F238E27FC236}">
                <a16:creationId xmlns:a16="http://schemas.microsoft.com/office/drawing/2014/main" id="{2BA1A338-FD63-3349-ACAD-87ACCD63D2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 defTabSz="914400">
              <a:defRPr/>
            </a:pPr>
            <a:r>
              <a:rPr lang="en-US">
                <a:cs typeface="+mj-cs"/>
              </a:rPr>
              <a:t>Initial &amp; Final Designs</a:t>
            </a:r>
          </a:p>
        </p:txBody>
      </p:sp>
      <p:pic>
        <p:nvPicPr>
          <p:cNvPr id="146437" name="Picture 5">
            <a:extLst>
              <a:ext uri="{FF2B5EF4-FFF2-40B4-BE49-F238E27FC236}">
                <a16:creationId xmlns:a16="http://schemas.microsoft.com/office/drawing/2014/main" id="{BD2CF8E2-E440-7942-AD28-C4384D8EA689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1905000"/>
            <a:ext cx="4230687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46438" name="Picture 6">
            <a:extLst>
              <a:ext uri="{FF2B5EF4-FFF2-40B4-BE49-F238E27FC236}">
                <a16:creationId xmlns:a16="http://schemas.microsoft.com/office/drawing/2014/main" id="{FEBD72B8-6559-3141-8768-2A56D0ADE2EC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288" y="1981200"/>
            <a:ext cx="4938712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2" name="Rectangle 4">
            <a:extLst>
              <a:ext uri="{FF2B5EF4-FFF2-40B4-BE49-F238E27FC236}">
                <a16:creationId xmlns:a16="http://schemas.microsoft.com/office/drawing/2014/main" id="{7E805813-231C-4248-8722-6D50D2658A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 defTabSz="914400">
              <a:defRPr/>
            </a:pPr>
            <a:r>
              <a:rPr lang="en-US">
                <a:cs typeface="+mj-cs"/>
              </a:rPr>
              <a:t>Relationship Diagramming</a:t>
            </a:r>
          </a:p>
        </p:txBody>
      </p:sp>
      <p:sp>
        <p:nvSpPr>
          <p:cNvPr id="150533" name="Rectangle 5">
            <a:extLst>
              <a:ext uri="{FF2B5EF4-FFF2-40B4-BE49-F238E27FC236}">
                <a16:creationId xmlns:a16="http://schemas.microsoft.com/office/drawing/2014/main" id="{893457E1-C341-864A-9CC9-0CE9D81CEE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105025"/>
            <a:ext cx="8515350" cy="4371975"/>
          </a:xfrm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/>
              <a:t>Used when quantitative data is not available</a:t>
            </a:r>
          </a:p>
          <a:p>
            <a:pPr marL="342900" indent="-342900" defTabSz="914400">
              <a:buFontTx/>
              <a:buNone/>
            </a:pPr>
            <a:endParaRPr lang="en-US" altLang="en-US"/>
          </a:p>
          <a:p>
            <a:pPr marL="342900" indent="-342900" defTabSz="914400"/>
            <a:r>
              <a:rPr lang="en-US" altLang="en-US"/>
              <a:t>Muther</a:t>
            </a:r>
            <a:r>
              <a:rPr lang="ja-JP" altLang="en-US">
                <a:latin typeface="Arial" panose="020B0604020202020204" pitchFamily="34" charset="0"/>
              </a:rPr>
              <a:t>’</a:t>
            </a:r>
            <a:r>
              <a:rPr lang="en-US" altLang="ja-JP"/>
              <a:t>s grid displays preferences</a:t>
            </a:r>
          </a:p>
          <a:p>
            <a:pPr marL="342900" indent="-342900" defTabSz="914400">
              <a:buFontTx/>
              <a:buNone/>
            </a:pPr>
            <a:endParaRPr lang="en-US" altLang="en-US"/>
          </a:p>
          <a:p>
            <a:pPr marL="342900" indent="-342900" defTabSz="914400"/>
            <a:r>
              <a:rPr lang="en-US" altLang="en-US"/>
              <a:t>Denote location preferences with weighted lines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0" name="Rectangle 4">
            <a:extLst>
              <a:ext uri="{FF2B5EF4-FFF2-40B4-BE49-F238E27FC236}">
                <a16:creationId xmlns:a16="http://schemas.microsoft.com/office/drawing/2014/main" id="{E3B14FFD-0BD7-BC4D-A261-A826207B12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 defTabSz="914400">
              <a:defRPr/>
            </a:pPr>
            <a:r>
              <a:rPr lang="en-US">
                <a:cs typeface="+mj-cs"/>
              </a:rPr>
              <a:t>Ranking System For Departments</a:t>
            </a:r>
          </a:p>
        </p:txBody>
      </p:sp>
      <p:sp>
        <p:nvSpPr>
          <p:cNvPr id="152581" name="Rectangle 5">
            <a:extLst>
              <a:ext uri="{FF2B5EF4-FFF2-40B4-BE49-F238E27FC236}">
                <a16:creationId xmlns:a16="http://schemas.microsoft.com/office/drawing/2014/main" id="{D5401BEC-5E68-BE44-81BC-08F55EF3C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11475" y="2057400"/>
            <a:ext cx="5699125" cy="4041775"/>
          </a:xfrm>
        </p:spPr>
        <p:txBody>
          <a:bodyPr lIns="90487" tIns="44450" rIns="90487" bIns="44450"/>
          <a:lstStyle/>
          <a:p>
            <a:pPr marL="628650" indent="-628650" defTabSz="914400">
              <a:buFontTx/>
              <a:buNone/>
              <a:defRPr/>
            </a:pPr>
            <a:r>
              <a:rPr lang="en-US">
                <a:cs typeface="+mn-cs"/>
              </a:rPr>
              <a:t>A	- absolutely necessary	</a:t>
            </a:r>
          </a:p>
          <a:p>
            <a:pPr marL="628650" indent="-628650" defTabSz="914400">
              <a:buFontTx/>
              <a:buNone/>
              <a:defRPr/>
            </a:pPr>
            <a:r>
              <a:rPr lang="en-US">
                <a:cs typeface="+mn-cs"/>
              </a:rPr>
              <a:t>E	- especially important</a:t>
            </a:r>
          </a:p>
          <a:p>
            <a:pPr marL="628650" indent="-628650" defTabSz="914400">
              <a:buFontTx/>
              <a:buNone/>
              <a:defRPr/>
            </a:pPr>
            <a:r>
              <a:rPr lang="en-US">
                <a:cs typeface="+mn-cs"/>
              </a:rPr>
              <a:t> I	- important</a:t>
            </a:r>
          </a:p>
          <a:p>
            <a:pPr marL="628650" indent="-628650" defTabSz="914400">
              <a:buFontTx/>
              <a:buNone/>
              <a:defRPr/>
            </a:pPr>
            <a:r>
              <a:rPr lang="en-US">
                <a:cs typeface="+mn-cs"/>
              </a:rPr>
              <a:t>O	- okay</a:t>
            </a:r>
          </a:p>
          <a:p>
            <a:pPr marL="628650" indent="-628650" defTabSz="914400">
              <a:buFontTx/>
              <a:buNone/>
              <a:defRPr/>
            </a:pPr>
            <a:r>
              <a:rPr lang="en-US">
                <a:cs typeface="+mn-cs"/>
              </a:rPr>
              <a:t>U	- unimportant</a:t>
            </a:r>
          </a:p>
          <a:p>
            <a:pPr marL="628650" indent="-628650" defTabSz="914400">
              <a:buFontTx/>
              <a:buNone/>
              <a:defRPr/>
            </a:pPr>
            <a:r>
              <a:rPr lang="en-US">
                <a:cs typeface="+mn-cs"/>
              </a:rPr>
              <a:t>X	- undesirable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Rectangle 4">
            <a:extLst>
              <a:ext uri="{FF2B5EF4-FFF2-40B4-BE49-F238E27FC236}">
                <a16:creationId xmlns:a16="http://schemas.microsoft.com/office/drawing/2014/main" id="{4C55A3A9-64A2-4E48-8D92-6156289DBD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63563"/>
            <a:ext cx="8458200" cy="1189037"/>
          </a:xfrm>
        </p:spPr>
        <p:txBody>
          <a:bodyPr lIns="90487" tIns="44450" rIns="90487" bIns="44450"/>
          <a:lstStyle/>
          <a:p>
            <a:pPr defTabSz="914400">
              <a:defRPr/>
            </a:pPr>
            <a:r>
              <a:rPr lang="en-US" sz="4400">
                <a:cs typeface="+mj-cs"/>
              </a:rPr>
              <a:t>Relationship Diagramming Example</a:t>
            </a:r>
            <a:endParaRPr lang="en-US">
              <a:cs typeface="+mj-cs"/>
            </a:endParaRPr>
          </a:p>
        </p:txBody>
      </p:sp>
      <p:grpSp>
        <p:nvGrpSpPr>
          <p:cNvPr id="32770" name="Group 45">
            <a:extLst>
              <a:ext uri="{FF2B5EF4-FFF2-40B4-BE49-F238E27FC236}">
                <a16:creationId xmlns:a16="http://schemas.microsoft.com/office/drawing/2014/main" id="{104060A1-892B-FB48-AEB7-715BA49A2EF8}"/>
              </a:ext>
            </a:extLst>
          </p:cNvPr>
          <p:cNvGrpSpPr>
            <a:grpSpLocks/>
          </p:cNvGrpSpPr>
          <p:nvPr/>
        </p:nvGrpSpPr>
        <p:grpSpPr bwMode="auto">
          <a:xfrm>
            <a:off x="1592263" y="2081213"/>
            <a:ext cx="7246937" cy="3716337"/>
            <a:chOff x="1003" y="1311"/>
            <a:chExt cx="4565" cy="2341"/>
          </a:xfrm>
        </p:grpSpPr>
        <p:sp>
          <p:nvSpPr>
            <p:cNvPr id="154629" name="Freeform 5">
              <a:extLst>
                <a:ext uri="{FF2B5EF4-FFF2-40B4-BE49-F238E27FC236}">
                  <a16:creationId xmlns:a16="http://schemas.microsoft.com/office/drawing/2014/main" id="{AF12E6E0-1B60-E347-BDD7-CF7F4C3B00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4" y="1311"/>
              <a:ext cx="2133" cy="1"/>
            </a:xfrm>
            <a:custGeom>
              <a:avLst/>
              <a:gdLst>
                <a:gd name="T0" fmla="*/ 0 w 1969"/>
                <a:gd name="T1" fmla="*/ 0 h 1"/>
                <a:gd name="T2" fmla="*/ 2132 w 1969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69" h="1">
                  <a:moveTo>
                    <a:pt x="0" y="0"/>
                  </a:moveTo>
                  <a:lnTo>
                    <a:pt x="1968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30" name="Freeform 6">
              <a:extLst>
                <a:ext uri="{FF2B5EF4-FFF2-40B4-BE49-F238E27FC236}">
                  <a16:creationId xmlns:a16="http://schemas.microsoft.com/office/drawing/2014/main" id="{256AB7CE-E094-1D46-BF50-4DAB06D1F1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4" y="1695"/>
              <a:ext cx="2133" cy="1"/>
            </a:xfrm>
            <a:custGeom>
              <a:avLst/>
              <a:gdLst>
                <a:gd name="T0" fmla="*/ 0 w 1969"/>
                <a:gd name="T1" fmla="*/ 0 h 1"/>
                <a:gd name="T2" fmla="*/ 2132 w 1969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69" h="1">
                  <a:moveTo>
                    <a:pt x="0" y="0"/>
                  </a:moveTo>
                  <a:lnTo>
                    <a:pt x="1968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31" name="Freeform 7">
              <a:extLst>
                <a:ext uri="{FF2B5EF4-FFF2-40B4-BE49-F238E27FC236}">
                  <a16:creationId xmlns:a16="http://schemas.microsoft.com/office/drawing/2014/main" id="{1D64D06A-F377-C140-B89B-F5CE0B0B4A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4" y="2079"/>
              <a:ext cx="2081" cy="1"/>
            </a:xfrm>
            <a:custGeom>
              <a:avLst/>
              <a:gdLst>
                <a:gd name="T0" fmla="*/ 0 w 1921"/>
                <a:gd name="T1" fmla="*/ 0 h 1"/>
                <a:gd name="T2" fmla="*/ 2080 w 1921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21" h="1">
                  <a:moveTo>
                    <a:pt x="0" y="0"/>
                  </a:moveTo>
                  <a:lnTo>
                    <a:pt x="192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32" name="Freeform 8">
              <a:extLst>
                <a:ext uri="{FF2B5EF4-FFF2-40B4-BE49-F238E27FC236}">
                  <a16:creationId xmlns:a16="http://schemas.microsoft.com/office/drawing/2014/main" id="{E2E94EF4-10D5-1547-B3A9-5B06C4D176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" y="2469"/>
              <a:ext cx="2088" cy="1"/>
            </a:xfrm>
            <a:custGeom>
              <a:avLst/>
              <a:gdLst>
                <a:gd name="T0" fmla="*/ 0 w 1927"/>
                <a:gd name="T1" fmla="*/ 0 h 1"/>
                <a:gd name="T2" fmla="*/ 2087 w 1927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27" h="1">
                  <a:moveTo>
                    <a:pt x="0" y="0"/>
                  </a:moveTo>
                  <a:lnTo>
                    <a:pt x="1926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33" name="Freeform 9">
              <a:extLst>
                <a:ext uri="{FF2B5EF4-FFF2-40B4-BE49-F238E27FC236}">
                  <a16:creationId xmlns:a16="http://schemas.microsoft.com/office/drawing/2014/main" id="{7B4490FC-2144-E943-BBBE-10D1BBD1A8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4" y="2895"/>
              <a:ext cx="2081" cy="1"/>
            </a:xfrm>
            <a:custGeom>
              <a:avLst/>
              <a:gdLst>
                <a:gd name="T0" fmla="*/ 0 w 1921"/>
                <a:gd name="T1" fmla="*/ 0 h 1"/>
                <a:gd name="T2" fmla="*/ 2080 w 1921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21" h="1">
                  <a:moveTo>
                    <a:pt x="0" y="0"/>
                  </a:moveTo>
                  <a:lnTo>
                    <a:pt x="192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34" name="Freeform 10">
              <a:extLst>
                <a:ext uri="{FF2B5EF4-FFF2-40B4-BE49-F238E27FC236}">
                  <a16:creationId xmlns:a16="http://schemas.microsoft.com/office/drawing/2014/main" id="{9D68B4A8-7CA5-3041-995E-3A9DC71BE4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4" y="3279"/>
              <a:ext cx="2081" cy="1"/>
            </a:xfrm>
            <a:custGeom>
              <a:avLst/>
              <a:gdLst>
                <a:gd name="T0" fmla="*/ 0 w 1921"/>
                <a:gd name="T1" fmla="*/ 0 h 1"/>
                <a:gd name="T2" fmla="*/ 2080 w 1921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21" h="1">
                  <a:moveTo>
                    <a:pt x="0" y="0"/>
                  </a:moveTo>
                  <a:lnTo>
                    <a:pt x="192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35" name="Freeform 11">
              <a:extLst>
                <a:ext uri="{FF2B5EF4-FFF2-40B4-BE49-F238E27FC236}">
                  <a16:creationId xmlns:a16="http://schemas.microsoft.com/office/drawing/2014/main" id="{D194C67C-881A-9E43-A9D1-4C6B4E17C3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7" y="3651"/>
              <a:ext cx="2133" cy="1"/>
            </a:xfrm>
            <a:custGeom>
              <a:avLst/>
              <a:gdLst>
                <a:gd name="T0" fmla="*/ 0 w 1969"/>
                <a:gd name="T1" fmla="*/ 0 h 1"/>
                <a:gd name="T2" fmla="*/ 2132 w 1969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69" h="1">
                  <a:moveTo>
                    <a:pt x="0" y="0"/>
                  </a:moveTo>
                  <a:lnTo>
                    <a:pt x="1968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36" name="Freeform 12">
              <a:extLst>
                <a:ext uri="{FF2B5EF4-FFF2-40B4-BE49-F238E27FC236}">
                  <a16:creationId xmlns:a16="http://schemas.microsoft.com/office/drawing/2014/main" id="{28697F8B-D8E6-FD4F-94BE-ABE666912A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7" y="1311"/>
              <a:ext cx="2341" cy="1153"/>
            </a:xfrm>
            <a:custGeom>
              <a:avLst/>
              <a:gdLst>
                <a:gd name="T0" fmla="*/ 0 w 2161"/>
                <a:gd name="T1" fmla="*/ 0 h 1153"/>
                <a:gd name="T2" fmla="*/ 2340 w 2161"/>
                <a:gd name="T3" fmla="*/ 1152 h 115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61" h="1153">
                  <a:moveTo>
                    <a:pt x="0" y="0"/>
                  </a:moveTo>
                  <a:lnTo>
                    <a:pt x="2160" y="1152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37" name="Freeform 13">
              <a:extLst>
                <a:ext uri="{FF2B5EF4-FFF2-40B4-BE49-F238E27FC236}">
                  <a16:creationId xmlns:a16="http://schemas.microsoft.com/office/drawing/2014/main" id="{F7A080BF-AA02-7740-AD2D-0CDE0146A0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" y="2451"/>
              <a:ext cx="2341" cy="1201"/>
            </a:xfrm>
            <a:custGeom>
              <a:avLst/>
              <a:gdLst>
                <a:gd name="T0" fmla="*/ 0 w 2161"/>
                <a:gd name="T1" fmla="*/ 1200 h 1201"/>
                <a:gd name="T2" fmla="*/ 2340 w 2161"/>
                <a:gd name="T3" fmla="*/ 0 h 120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161" h="1201">
                  <a:moveTo>
                    <a:pt x="0" y="1200"/>
                  </a:moveTo>
                  <a:lnTo>
                    <a:pt x="2160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38" name="Freeform 14">
              <a:extLst>
                <a:ext uri="{FF2B5EF4-FFF2-40B4-BE49-F238E27FC236}">
                  <a16:creationId xmlns:a16="http://schemas.microsoft.com/office/drawing/2014/main" id="{66259B99-CF92-074D-91B1-87F8FDEB43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7" y="2271"/>
              <a:ext cx="1977" cy="1009"/>
            </a:xfrm>
            <a:custGeom>
              <a:avLst/>
              <a:gdLst>
                <a:gd name="T0" fmla="*/ 0 w 1825"/>
                <a:gd name="T1" fmla="*/ 1008 h 1009"/>
                <a:gd name="T2" fmla="*/ 1976 w 1825"/>
                <a:gd name="T3" fmla="*/ 0 h 100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25" h="1009">
                  <a:moveTo>
                    <a:pt x="0" y="1008"/>
                  </a:moveTo>
                  <a:lnTo>
                    <a:pt x="1824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39" name="Freeform 15">
              <a:extLst>
                <a:ext uri="{FF2B5EF4-FFF2-40B4-BE49-F238E27FC236}">
                  <a16:creationId xmlns:a16="http://schemas.microsoft.com/office/drawing/2014/main" id="{EFC67628-5072-3341-8871-6CED681306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8" y="2091"/>
              <a:ext cx="1645" cy="805"/>
            </a:xfrm>
            <a:custGeom>
              <a:avLst/>
              <a:gdLst>
                <a:gd name="T0" fmla="*/ 0 w 1519"/>
                <a:gd name="T1" fmla="*/ 804 h 805"/>
                <a:gd name="T2" fmla="*/ 1644 w 1519"/>
                <a:gd name="T3" fmla="*/ 0 h 80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19" h="805">
                  <a:moveTo>
                    <a:pt x="0" y="804"/>
                  </a:moveTo>
                  <a:lnTo>
                    <a:pt x="1518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40" name="Freeform 16">
              <a:extLst>
                <a:ext uri="{FF2B5EF4-FFF2-40B4-BE49-F238E27FC236}">
                  <a16:creationId xmlns:a16="http://schemas.microsoft.com/office/drawing/2014/main" id="{E9998258-8873-8441-8292-3CCA7AEFAC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4" y="1887"/>
              <a:ext cx="1197" cy="577"/>
            </a:xfrm>
            <a:custGeom>
              <a:avLst/>
              <a:gdLst>
                <a:gd name="T0" fmla="*/ 0 w 1105"/>
                <a:gd name="T1" fmla="*/ 576 h 577"/>
                <a:gd name="T2" fmla="*/ 1196 w 1105"/>
                <a:gd name="T3" fmla="*/ 0 h 57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05" h="577">
                  <a:moveTo>
                    <a:pt x="0" y="576"/>
                  </a:moveTo>
                  <a:lnTo>
                    <a:pt x="1104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41" name="Freeform 17">
              <a:extLst>
                <a:ext uri="{FF2B5EF4-FFF2-40B4-BE49-F238E27FC236}">
                  <a16:creationId xmlns:a16="http://schemas.microsoft.com/office/drawing/2014/main" id="{FF6E598F-1FED-304F-AB56-2D29D36623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4" y="1695"/>
              <a:ext cx="833" cy="385"/>
            </a:xfrm>
            <a:custGeom>
              <a:avLst/>
              <a:gdLst>
                <a:gd name="T0" fmla="*/ 0 w 769"/>
                <a:gd name="T1" fmla="*/ 384 h 385"/>
                <a:gd name="T2" fmla="*/ 832 w 769"/>
                <a:gd name="T3" fmla="*/ 0 h 38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69" h="385">
                  <a:moveTo>
                    <a:pt x="0" y="384"/>
                  </a:moveTo>
                  <a:lnTo>
                    <a:pt x="768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42" name="Freeform 18">
              <a:extLst>
                <a:ext uri="{FF2B5EF4-FFF2-40B4-BE49-F238E27FC236}">
                  <a16:creationId xmlns:a16="http://schemas.microsoft.com/office/drawing/2014/main" id="{1A8DE27D-595E-5E41-B724-BFF0284AD4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6" y="1497"/>
              <a:ext cx="385" cy="193"/>
            </a:xfrm>
            <a:custGeom>
              <a:avLst/>
              <a:gdLst>
                <a:gd name="T0" fmla="*/ 0 w 355"/>
                <a:gd name="T1" fmla="*/ 192 h 193"/>
                <a:gd name="T2" fmla="*/ 384 w 355"/>
                <a:gd name="T3" fmla="*/ 0 h 1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55" h="193">
                  <a:moveTo>
                    <a:pt x="0" y="192"/>
                  </a:moveTo>
                  <a:lnTo>
                    <a:pt x="354" y="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43" name="Freeform 19">
              <a:extLst>
                <a:ext uri="{FF2B5EF4-FFF2-40B4-BE49-F238E27FC236}">
                  <a16:creationId xmlns:a16="http://schemas.microsoft.com/office/drawing/2014/main" id="{D7A24646-66A2-9B4E-9BC4-B51643F2A9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6" y="1695"/>
              <a:ext cx="1977" cy="961"/>
            </a:xfrm>
            <a:custGeom>
              <a:avLst/>
              <a:gdLst>
                <a:gd name="T0" fmla="*/ 0 w 1825"/>
                <a:gd name="T1" fmla="*/ 0 h 961"/>
                <a:gd name="T2" fmla="*/ 1976 w 1825"/>
                <a:gd name="T3" fmla="*/ 960 h 96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25" h="961">
                  <a:moveTo>
                    <a:pt x="0" y="0"/>
                  </a:moveTo>
                  <a:lnTo>
                    <a:pt x="1824" y="96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44" name="Freeform 20">
              <a:extLst>
                <a:ext uri="{FF2B5EF4-FFF2-40B4-BE49-F238E27FC236}">
                  <a16:creationId xmlns:a16="http://schemas.microsoft.com/office/drawing/2014/main" id="{E4C78C8A-0D3C-BE43-8E3C-2FA56C7ED3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4" y="2079"/>
              <a:ext cx="1613" cy="769"/>
            </a:xfrm>
            <a:custGeom>
              <a:avLst/>
              <a:gdLst>
                <a:gd name="T0" fmla="*/ 0 w 1489"/>
                <a:gd name="T1" fmla="*/ 0 h 769"/>
                <a:gd name="T2" fmla="*/ 1612 w 1489"/>
                <a:gd name="T3" fmla="*/ 768 h 769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89" h="769">
                  <a:moveTo>
                    <a:pt x="0" y="0"/>
                  </a:moveTo>
                  <a:lnTo>
                    <a:pt x="1488" y="768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45" name="Freeform 21">
              <a:extLst>
                <a:ext uri="{FF2B5EF4-FFF2-40B4-BE49-F238E27FC236}">
                  <a16:creationId xmlns:a16="http://schemas.microsoft.com/office/drawing/2014/main" id="{3D614AEA-5F09-1B49-8BC5-37CF881B21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4" y="2463"/>
              <a:ext cx="1223" cy="595"/>
            </a:xfrm>
            <a:custGeom>
              <a:avLst/>
              <a:gdLst>
                <a:gd name="T0" fmla="*/ 0 w 1129"/>
                <a:gd name="T1" fmla="*/ 0 h 595"/>
                <a:gd name="T2" fmla="*/ 1222 w 1129"/>
                <a:gd name="T3" fmla="*/ 594 h 59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129" h="595">
                  <a:moveTo>
                    <a:pt x="0" y="0"/>
                  </a:moveTo>
                  <a:lnTo>
                    <a:pt x="1128" y="594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46" name="Freeform 22">
              <a:extLst>
                <a:ext uri="{FF2B5EF4-FFF2-40B4-BE49-F238E27FC236}">
                  <a16:creationId xmlns:a16="http://schemas.microsoft.com/office/drawing/2014/main" id="{CB9750D0-C39B-B54E-BCB7-23CA9BA44B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4" y="2895"/>
              <a:ext cx="814" cy="361"/>
            </a:xfrm>
            <a:custGeom>
              <a:avLst/>
              <a:gdLst>
                <a:gd name="T0" fmla="*/ 0 w 751"/>
                <a:gd name="T1" fmla="*/ 0 h 361"/>
                <a:gd name="T2" fmla="*/ 813 w 751"/>
                <a:gd name="T3" fmla="*/ 360 h 36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51" h="361">
                  <a:moveTo>
                    <a:pt x="0" y="0"/>
                  </a:moveTo>
                  <a:lnTo>
                    <a:pt x="750" y="360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47" name="Freeform 23">
              <a:extLst>
                <a:ext uri="{FF2B5EF4-FFF2-40B4-BE49-F238E27FC236}">
                  <a16:creationId xmlns:a16="http://schemas.microsoft.com/office/drawing/2014/main" id="{DE698187-BE46-B343-9E5B-882CD7855C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4" y="3279"/>
              <a:ext cx="417" cy="193"/>
            </a:xfrm>
            <a:custGeom>
              <a:avLst/>
              <a:gdLst>
                <a:gd name="T0" fmla="*/ 0 w 385"/>
                <a:gd name="T1" fmla="*/ 0 h 193"/>
                <a:gd name="T2" fmla="*/ 416 w 385"/>
                <a:gd name="T3" fmla="*/ 192 h 19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85" h="193">
                  <a:moveTo>
                    <a:pt x="0" y="0"/>
                  </a:moveTo>
                  <a:lnTo>
                    <a:pt x="384" y="192"/>
                  </a:lnTo>
                </a:path>
              </a:pathLst>
            </a:custGeom>
            <a:noFill/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648" name="Rectangle 24">
              <a:extLst>
                <a:ext uri="{FF2B5EF4-FFF2-40B4-BE49-F238E27FC236}">
                  <a16:creationId xmlns:a16="http://schemas.microsoft.com/office/drawing/2014/main" id="{0F5BA7DC-FC79-7147-98CC-AAF707156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" y="1351"/>
              <a:ext cx="103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Production</a:t>
              </a:r>
            </a:p>
          </p:txBody>
        </p:sp>
        <p:sp>
          <p:nvSpPr>
            <p:cNvPr id="154649" name="Rectangle 25">
              <a:extLst>
                <a:ext uri="{FF2B5EF4-FFF2-40B4-BE49-F238E27FC236}">
                  <a16:creationId xmlns:a16="http://schemas.microsoft.com/office/drawing/2014/main" id="{580363BB-1307-7149-8B0E-04FB0111A4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" y="1782"/>
              <a:ext cx="711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Offices</a:t>
              </a:r>
            </a:p>
          </p:txBody>
        </p:sp>
        <p:sp>
          <p:nvSpPr>
            <p:cNvPr id="154650" name="Rectangle 26">
              <a:extLst>
                <a:ext uri="{FF2B5EF4-FFF2-40B4-BE49-F238E27FC236}">
                  <a16:creationId xmlns:a16="http://schemas.microsoft.com/office/drawing/2014/main" id="{C7212FD1-4910-6548-B40A-FC230F28A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" y="2166"/>
              <a:ext cx="103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Stockroom</a:t>
              </a:r>
            </a:p>
          </p:txBody>
        </p:sp>
        <p:sp>
          <p:nvSpPr>
            <p:cNvPr id="154651" name="Rectangle 27">
              <a:extLst>
                <a:ext uri="{FF2B5EF4-FFF2-40B4-BE49-F238E27FC236}">
                  <a16:creationId xmlns:a16="http://schemas.microsoft.com/office/drawing/2014/main" id="{7ABD55E8-869C-924C-A29B-0D890BEA2F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" y="2550"/>
              <a:ext cx="2131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Shipping and Receiving</a:t>
              </a:r>
            </a:p>
          </p:txBody>
        </p:sp>
        <p:sp>
          <p:nvSpPr>
            <p:cNvPr id="154652" name="Rectangle 28">
              <a:extLst>
                <a:ext uri="{FF2B5EF4-FFF2-40B4-BE49-F238E27FC236}">
                  <a16:creationId xmlns:a16="http://schemas.microsoft.com/office/drawing/2014/main" id="{BC497348-88A7-B747-AAE8-AE51A1C6C6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" y="2982"/>
              <a:ext cx="1256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Locker Room</a:t>
              </a:r>
            </a:p>
          </p:txBody>
        </p:sp>
        <p:sp>
          <p:nvSpPr>
            <p:cNvPr id="154653" name="Rectangle 29">
              <a:extLst>
                <a:ext uri="{FF2B5EF4-FFF2-40B4-BE49-F238E27FC236}">
                  <a16:creationId xmlns:a16="http://schemas.microsoft.com/office/drawing/2014/main" id="{5F38D685-AAB8-1746-A39B-B1CB82C18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" y="3366"/>
              <a:ext cx="925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Toolroom</a:t>
              </a:r>
            </a:p>
          </p:txBody>
        </p:sp>
        <p:sp>
          <p:nvSpPr>
            <p:cNvPr id="154654" name="Rectangle 30">
              <a:extLst>
                <a:ext uri="{FF2B5EF4-FFF2-40B4-BE49-F238E27FC236}">
                  <a16:creationId xmlns:a16="http://schemas.microsoft.com/office/drawing/2014/main" id="{2FF006DB-A198-1643-A410-374F50F65C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8" y="2358"/>
              <a:ext cx="24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A</a:t>
              </a:r>
            </a:p>
          </p:txBody>
        </p:sp>
        <p:sp>
          <p:nvSpPr>
            <p:cNvPr id="154655" name="Rectangle 31">
              <a:extLst>
                <a:ext uri="{FF2B5EF4-FFF2-40B4-BE49-F238E27FC236}">
                  <a16:creationId xmlns:a16="http://schemas.microsoft.com/office/drawing/2014/main" id="{B1B4D0D2-F187-3742-8972-E0399F10E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9" y="2310"/>
              <a:ext cx="24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A</a:t>
              </a:r>
            </a:p>
          </p:txBody>
        </p:sp>
        <p:sp>
          <p:nvSpPr>
            <p:cNvPr id="154656" name="Rectangle 32">
              <a:extLst>
                <a:ext uri="{FF2B5EF4-FFF2-40B4-BE49-F238E27FC236}">
                  <a16:creationId xmlns:a16="http://schemas.microsoft.com/office/drawing/2014/main" id="{131734FE-2377-BE47-816B-4731EB2AD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3" y="1734"/>
              <a:ext cx="24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A</a:t>
              </a:r>
            </a:p>
          </p:txBody>
        </p:sp>
        <p:sp>
          <p:nvSpPr>
            <p:cNvPr id="154657" name="Rectangle 33">
              <a:extLst>
                <a:ext uri="{FF2B5EF4-FFF2-40B4-BE49-F238E27FC236}">
                  <a16:creationId xmlns:a16="http://schemas.microsoft.com/office/drawing/2014/main" id="{6C658563-00DB-5F40-B345-7644F9900A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" y="1543"/>
              <a:ext cx="317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 O</a:t>
              </a:r>
            </a:p>
          </p:txBody>
        </p:sp>
        <p:sp>
          <p:nvSpPr>
            <p:cNvPr id="154658" name="Rectangle 34">
              <a:extLst>
                <a:ext uri="{FF2B5EF4-FFF2-40B4-BE49-F238E27FC236}">
                  <a16:creationId xmlns:a16="http://schemas.microsoft.com/office/drawing/2014/main" id="{7EE2E9E0-313F-D64F-AA06-29BFCF37BD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2" y="2118"/>
              <a:ext cx="26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O</a:t>
              </a:r>
            </a:p>
          </p:txBody>
        </p:sp>
        <p:sp>
          <p:nvSpPr>
            <p:cNvPr id="154659" name="Rectangle 35">
              <a:extLst>
                <a:ext uri="{FF2B5EF4-FFF2-40B4-BE49-F238E27FC236}">
                  <a16:creationId xmlns:a16="http://schemas.microsoft.com/office/drawing/2014/main" id="{63BA5B66-F482-8742-982B-955124947D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7" y="3174"/>
              <a:ext cx="27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O</a:t>
              </a:r>
            </a:p>
          </p:txBody>
        </p:sp>
        <p:sp>
          <p:nvSpPr>
            <p:cNvPr id="154660" name="Rectangle 36">
              <a:extLst>
                <a:ext uri="{FF2B5EF4-FFF2-40B4-BE49-F238E27FC236}">
                  <a16:creationId xmlns:a16="http://schemas.microsoft.com/office/drawing/2014/main" id="{750A3743-612D-8F46-924E-AFE4B970F4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2" y="2934"/>
              <a:ext cx="26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O</a:t>
              </a:r>
            </a:p>
          </p:txBody>
        </p:sp>
        <p:sp>
          <p:nvSpPr>
            <p:cNvPr id="154661" name="Rectangle 37">
              <a:extLst>
                <a:ext uri="{FF2B5EF4-FFF2-40B4-BE49-F238E27FC236}">
                  <a16:creationId xmlns:a16="http://schemas.microsoft.com/office/drawing/2014/main" id="{7BC5E96E-2545-DA4E-AFF6-71B7D9C88E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8" y="2742"/>
              <a:ext cx="26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O</a:t>
              </a:r>
            </a:p>
          </p:txBody>
        </p:sp>
        <p:sp>
          <p:nvSpPr>
            <p:cNvPr id="154662" name="Rectangle 38">
              <a:extLst>
                <a:ext uri="{FF2B5EF4-FFF2-40B4-BE49-F238E27FC236}">
                  <a16:creationId xmlns:a16="http://schemas.microsoft.com/office/drawing/2014/main" id="{2954FE33-84AD-6A4D-AFE3-A231E3EA33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" y="1926"/>
              <a:ext cx="306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 U</a:t>
              </a:r>
            </a:p>
          </p:txBody>
        </p:sp>
        <p:sp>
          <p:nvSpPr>
            <p:cNvPr id="154663" name="Rectangle 39">
              <a:extLst>
                <a:ext uri="{FF2B5EF4-FFF2-40B4-BE49-F238E27FC236}">
                  <a16:creationId xmlns:a16="http://schemas.microsoft.com/office/drawing/2014/main" id="{E4BFABFF-A247-7C45-935B-06F9069E5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2" y="2550"/>
              <a:ext cx="25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U</a:t>
              </a:r>
            </a:p>
          </p:txBody>
        </p:sp>
        <p:sp>
          <p:nvSpPr>
            <p:cNvPr id="154664" name="Rectangle 40">
              <a:extLst>
                <a:ext uri="{FF2B5EF4-FFF2-40B4-BE49-F238E27FC236}">
                  <a16:creationId xmlns:a16="http://schemas.microsoft.com/office/drawing/2014/main" id="{948E154B-2806-2E4B-8CAC-C6FDAEF50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" y="2742"/>
              <a:ext cx="306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 U</a:t>
              </a:r>
            </a:p>
          </p:txBody>
        </p:sp>
        <p:sp>
          <p:nvSpPr>
            <p:cNvPr id="154665" name="Rectangle 41">
              <a:extLst>
                <a:ext uri="{FF2B5EF4-FFF2-40B4-BE49-F238E27FC236}">
                  <a16:creationId xmlns:a16="http://schemas.microsoft.com/office/drawing/2014/main" id="{2A0907CD-8C1E-A944-9477-A7C88249E4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2" y="2550"/>
              <a:ext cx="306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 U</a:t>
              </a:r>
            </a:p>
          </p:txBody>
        </p:sp>
        <p:sp>
          <p:nvSpPr>
            <p:cNvPr id="154666" name="Rectangle 42">
              <a:extLst>
                <a:ext uri="{FF2B5EF4-FFF2-40B4-BE49-F238E27FC236}">
                  <a16:creationId xmlns:a16="http://schemas.microsoft.com/office/drawing/2014/main" id="{350CFA03-40AB-E140-AA5D-2A7EDCCF46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4" y="2166"/>
              <a:ext cx="242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E</a:t>
              </a:r>
            </a:p>
          </p:txBody>
        </p:sp>
        <p:sp>
          <p:nvSpPr>
            <p:cNvPr id="154667" name="Rectangle 43">
              <a:extLst>
                <a:ext uri="{FF2B5EF4-FFF2-40B4-BE49-F238E27FC236}">
                  <a16:creationId xmlns:a16="http://schemas.microsoft.com/office/drawing/2014/main" id="{33F31117-31AB-E246-87B7-7ACE1DBA27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8" y="2358"/>
              <a:ext cx="274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X</a:t>
              </a:r>
            </a:p>
          </p:txBody>
        </p:sp>
        <p:sp>
          <p:nvSpPr>
            <p:cNvPr id="154668" name="Rectangle 44">
              <a:extLst>
                <a:ext uri="{FF2B5EF4-FFF2-40B4-BE49-F238E27FC236}">
                  <a16:creationId xmlns:a16="http://schemas.microsoft.com/office/drawing/2014/main" id="{A7B0403F-BF24-9545-9AC5-1D790D64D1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9" y="1926"/>
              <a:ext cx="221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 I</a:t>
              </a:r>
            </a:p>
          </p:txBody>
        </p:sp>
      </p:grp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9FD00B7C-52C7-3F4D-83C5-3575B6C596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1200" y="533400"/>
            <a:ext cx="8432800" cy="1143000"/>
          </a:xfrm>
        </p:spPr>
        <p:txBody>
          <a:bodyPr lIns="90487" tIns="44450" rIns="90487" bIns="44450"/>
          <a:lstStyle/>
          <a:p>
            <a:pPr defTabSz="914400">
              <a:defRPr/>
            </a:pPr>
            <a:r>
              <a:rPr lang="en-US">
                <a:cs typeface="+mj-cs"/>
              </a:rPr>
              <a:t>Service Layouts</a:t>
            </a:r>
          </a:p>
        </p:txBody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7B20E9D5-8FF1-904F-99F9-8E67A974C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6275" y="2000250"/>
            <a:ext cx="8239125" cy="3943350"/>
          </a:xfrm>
        </p:spPr>
        <p:txBody>
          <a:bodyPr lIns="90487" tIns="44450" rIns="90487" bIns="44450"/>
          <a:lstStyle/>
          <a:p>
            <a:pPr marL="342900" indent="-342900" defTabSz="914400">
              <a:defRPr/>
            </a:pPr>
            <a:r>
              <a:rPr lang="en-US">
                <a:cs typeface="+mn-cs"/>
              </a:rPr>
              <a:t>Usually process layouts </a:t>
            </a:r>
          </a:p>
          <a:p>
            <a:pPr marL="342900" indent="-342900" defTabSz="914400">
              <a:defRPr/>
            </a:pPr>
            <a:r>
              <a:rPr lang="en-US">
                <a:cs typeface="+mn-cs"/>
              </a:rPr>
              <a:t>Minimize flow of customers or paperwork</a:t>
            </a:r>
          </a:p>
          <a:p>
            <a:pPr marL="342900" indent="-342900" defTabSz="914400">
              <a:defRPr/>
            </a:pPr>
            <a:r>
              <a:rPr lang="en-US">
                <a:cs typeface="+mn-cs"/>
              </a:rPr>
              <a:t>Retailing tries to maximize customer exposure to products</a:t>
            </a:r>
          </a:p>
          <a:p>
            <a:pPr marL="342900" indent="-342900" defTabSz="914400">
              <a:defRPr/>
            </a:pPr>
            <a:r>
              <a:rPr lang="en-US">
                <a:cs typeface="+mn-cs"/>
              </a:rPr>
              <a:t>Computer programs consider shelf space, demand, profitability</a:t>
            </a:r>
          </a:p>
          <a:p>
            <a:pPr marL="342900" indent="-342900" defTabSz="914400">
              <a:defRPr/>
            </a:pPr>
            <a:r>
              <a:rPr lang="en-US">
                <a:cs typeface="+mn-cs"/>
              </a:rPr>
              <a:t>Layouts must be aesthetically pleasing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>
            <a:extLst>
              <a:ext uri="{FF2B5EF4-FFF2-40B4-BE49-F238E27FC236}">
                <a16:creationId xmlns:a16="http://schemas.microsoft.com/office/drawing/2014/main" id="{F453E146-2684-1246-9672-EBE4C25F95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 defTabSz="914400">
              <a:defRPr/>
            </a:pPr>
            <a:r>
              <a:rPr lang="en-US" sz="3600">
                <a:cs typeface="+mj-cs"/>
              </a:rPr>
              <a:t>Designing Product Layouts (assembly lines)</a:t>
            </a:r>
            <a:endParaRPr lang="en-US" sz="4400">
              <a:cs typeface="+mj-cs"/>
            </a:endParaRPr>
          </a:p>
        </p:txBody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896250BC-64CE-4144-8F71-BDEA2FEE04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515350" cy="4371975"/>
          </a:xfrm>
        </p:spPr>
        <p:txBody>
          <a:bodyPr lIns="90487" tIns="44450" rIns="90487" bIns="44450"/>
          <a:lstStyle/>
          <a:p>
            <a:pPr marL="342900" indent="-342900" defTabSz="914400">
              <a:lnSpc>
                <a:spcPct val="90000"/>
              </a:lnSpc>
            </a:pPr>
            <a:r>
              <a:rPr lang="en-US" altLang="en-US"/>
              <a:t>Precedence diagram</a:t>
            </a:r>
          </a:p>
          <a:p>
            <a:pPr marL="685800" lvl="1" indent="0" defTabSz="914400">
              <a:lnSpc>
                <a:spcPct val="90000"/>
              </a:lnSpc>
            </a:pPr>
            <a:r>
              <a:rPr lang="en-US" altLang="en-US"/>
              <a:t>network showing order of tasks and restrictions on their performance</a:t>
            </a:r>
          </a:p>
          <a:p>
            <a:pPr marL="342900" indent="-342900" defTabSz="914400">
              <a:lnSpc>
                <a:spcPct val="90000"/>
              </a:lnSpc>
            </a:pPr>
            <a:r>
              <a:rPr lang="en-US" altLang="en-US"/>
              <a:t>Cycle time</a:t>
            </a:r>
          </a:p>
          <a:p>
            <a:pPr marL="685800" lvl="1" indent="0" defTabSz="914400">
              <a:lnSpc>
                <a:spcPct val="90000"/>
              </a:lnSpc>
            </a:pPr>
            <a:r>
              <a:rPr lang="en-US" altLang="en-US"/>
              <a:t>maximum time product can spend at any one workstation; largest workstation time; how often a product is completed</a:t>
            </a:r>
          </a:p>
          <a:p>
            <a:pPr marL="342900" indent="-342900" defTabSz="914400">
              <a:lnSpc>
                <a:spcPct val="90000"/>
              </a:lnSpc>
            </a:pPr>
            <a:r>
              <a:rPr lang="en-US" altLang="en-US"/>
              <a:t>Example in Chapter 8 – pg 175-177</a:t>
            </a:r>
            <a:endParaRPr lang="en-US" altLang="en-US" sz="2800"/>
          </a:p>
          <a:p>
            <a:pPr marL="685800" lvl="1" indent="0" defTabSz="914400">
              <a:lnSpc>
                <a:spcPct val="90000"/>
              </a:lnSpc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>
            <a:extLst>
              <a:ext uri="{FF2B5EF4-FFF2-40B4-BE49-F238E27FC236}">
                <a16:creationId xmlns:a16="http://schemas.microsoft.com/office/drawing/2014/main" id="{35DBDFFE-76F3-6343-8DE9-F580ECFEAE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400">
                <a:cs typeface="+mj-cs"/>
              </a:rPr>
              <a:t>Product Layouts &amp; Line Balancing</a:t>
            </a:r>
            <a:endParaRPr lang="en-US">
              <a:cs typeface="+mj-cs"/>
            </a:endParaRPr>
          </a:p>
        </p:txBody>
      </p:sp>
      <p:sp>
        <p:nvSpPr>
          <p:cNvPr id="219141" name="Rectangle 5">
            <a:extLst>
              <a:ext uri="{FF2B5EF4-FFF2-40B4-BE49-F238E27FC236}">
                <a16:creationId xmlns:a16="http://schemas.microsoft.com/office/drawing/2014/main" id="{84DE8A88-2212-1A4E-A89D-136436EA16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1978025"/>
            <a:ext cx="8296275" cy="3965575"/>
          </a:xfrm>
        </p:spPr>
        <p:txBody>
          <a:bodyPr/>
          <a:lstStyle/>
          <a:p>
            <a:pPr marL="342900" indent="-342900" defTabSz="914400">
              <a:buFont typeface="Monotype Sorts" charset="0"/>
              <a:buNone/>
              <a:defRPr/>
            </a:pPr>
            <a:r>
              <a:rPr lang="en-US" sz="2800">
                <a:cs typeface="+mn-cs"/>
              </a:rPr>
              <a:t>1. Draw and label a precedence diagram</a:t>
            </a:r>
          </a:p>
          <a:p>
            <a:pPr marL="342900" indent="-342900" defTabSz="914400">
              <a:buFont typeface="Monotype Sorts" charset="0"/>
              <a:buNone/>
              <a:defRPr/>
            </a:pPr>
            <a:r>
              <a:rPr lang="en-US" sz="2800">
                <a:cs typeface="+mn-cs"/>
              </a:rPr>
              <a:t>2. Calculate desired cycle time</a:t>
            </a:r>
          </a:p>
          <a:p>
            <a:pPr marL="342900" indent="-342900" defTabSz="914400">
              <a:buFont typeface="Monotype Sorts" charset="0"/>
              <a:buNone/>
              <a:defRPr/>
            </a:pPr>
            <a:r>
              <a:rPr lang="en-US" sz="2800">
                <a:cs typeface="+mn-cs"/>
              </a:rPr>
              <a:t>3. Calculate theoretical min # of workstations</a:t>
            </a:r>
          </a:p>
          <a:p>
            <a:pPr marL="342900" indent="-342900" defTabSz="914400">
              <a:buFont typeface="Monotype Sorts" charset="0"/>
              <a:buNone/>
              <a:defRPr/>
            </a:pPr>
            <a:r>
              <a:rPr lang="en-US" sz="2800">
                <a:cs typeface="+mn-cs"/>
              </a:rPr>
              <a:t>4. Group elements into the minimum # of workstations recognizing cycle time and precedence constraints</a:t>
            </a:r>
          </a:p>
          <a:p>
            <a:pPr marL="342900" indent="-342900" defTabSz="914400">
              <a:buFont typeface="Monotype Sorts" charset="0"/>
              <a:buNone/>
              <a:defRPr/>
            </a:pPr>
            <a:r>
              <a:rPr lang="en-US" sz="2800">
                <a:cs typeface="+mn-cs"/>
              </a:rPr>
              <a:t>5. Calculate efficiency of the line</a:t>
            </a:r>
          </a:p>
          <a:p>
            <a:pPr marL="342900" indent="-342900" defTabSz="914400">
              <a:buFont typeface="Monotype Sorts" charset="0"/>
              <a:buNone/>
              <a:defRPr/>
            </a:pPr>
            <a:r>
              <a:rPr lang="en-US" sz="2800">
                <a:cs typeface="+mn-cs"/>
              </a:rPr>
              <a:t>6. Stop if desired efficiency or # workstations; else go to step 4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Rectangle 4">
            <a:extLst>
              <a:ext uri="{FF2B5EF4-FFF2-40B4-BE49-F238E27FC236}">
                <a16:creationId xmlns:a16="http://schemas.microsoft.com/office/drawing/2014/main" id="{3F266448-17E6-1243-98D0-5825465464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458200" cy="1143000"/>
          </a:xfrm>
        </p:spPr>
        <p:txBody>
          <a:bodyPr lIns="90487" tIns="44450" rIns="90487" bIns="44450"/>
          <a:lstStyle/>
          <a:p>
            <a:pPr defTabSz="914400">
              <a:defRPr/>
            </a:pPr>
            <a:r>
              <a:rPr lang="en-US">
                <a:latin typeface="Times New Roman" charset="0"/>
                <a:cs typeface="+mj-cs"/>
              </a:rPr>
              <a:t>Drawing A Precedence Diagram</a:t>
            </a:r>
          </a:p>
        </p:txBody>
      </p:sp>
      <p:sp>
        <p:nvSpPr>
          <p:cNvPr id="168965" name="Rectangle 5">
            <a:extLst>
              <a:ext uri="{FF2B5EF4-FFF2-40B4-BE49-F238E27FC236}">
                <a16:creationId xmlns:a16="http://schemas.microsoft.com/office/drawing/2014/main" id="{DB61E02E-079C-3B49-B6A6-205CE36D51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54225"/>
            <a:ext cx="8220075" cy="1908175"/>
          </a:xfrm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  <a:tabLst>
                <a:tab pos="4343400" algn="ctr"/>
                <a:tab pos="6858000" algn="ctr"/>
              </a:tabLst>
              <a:defRPr/>
            </a:pPr>
            <a:r>
              <a:rPr lang="en-US" sz="2000" u="sng">
                <a:latin typeface="Times New Roman" charset="0"/>
                <a:cs typeface="+mn-cs"/>
              </a:rPr>
              <a:t>Work element 	Precedence	time</a:t>
            </a:r>
          </a:p>
          <a:p>
            <a:pPr marL="342900" indent="-342900" defTabSz="914400">
              <a:buFontTx/>
              <a:buNone/>
              <a:tabLst>
                <a:tab pos="4343400" algn="ctr"/>
                <a:tab pos="6858000" algn="ctr"/>
              </a:tabLst>
              <a:defRPr/>
            </a:pPr>
            <a:r>
              <a:rPr lang="en-US" sz="2000">
                <a:latin typeface="Times New Roman" charset="0"/>
                <a:cs typeface="+mn-cs"/>
              </a:rPr>
              <a:t>Press out sheet of fruit	-	0.1</a:t>
            </a:r>
          </a:p>
          <a:p>
            <a:pPr marL="342900" indent="-342900" defTabSz="914400">
              <a:buFontTx/>
              <a:buNone/>
              <a:tabLst>
                <a:tab pos="4343400" algn="ctr"/>
                <a:tab pos="6858000" algn="ctr"/>
              </a:tabLst>
              <a:defRPr/>
            </a:pPr>
            <a:r>
              <a:rPr lang="en-US" sz="2000">
                <a:latin typeface="Times New Roman" charset="0"/>
                <a:cs typeface="+mn-cs"/>
              </a:rPr>
              <a:t>Cut into strips	A	0.2</a:t>
            </a:r>
          </a:p>
          <a:p>
            <a:pPr marL="342900" indent="-342900" defTabSz="914400">
              <a:buFontTx/>
              <a:buNone/>
              <a:tabLst>
                <a:tab pos="4343400" algn="ctr"/>
                <a:tab pos="6858000" algn="ctr"/>
              </a:tabLst>
              <a:defRPr/>
            </a:pPr>
            <a:r>
              <a:rPr lang="en-US" sz="2000">
                <a:latin typeface="Times New Roman" charset="0"/>
                <a:cs typeface="+mn-cs"/>
              </a:rPr>
              <a:t>Outline fun shapes	A	0.4</a:t>
            </a:r>
          </a:p>
          <a:p>
            <a:pPr marL="342900" indent="-342900" defTabSz="914400">
              <a:buFontTx/>
              <a:buNone/>
              <a:tabLst>
                <a:tab pos="4343400" algn="ctr"/>
                <a:tab pos="6858000" algn="ctr"/>
              </a:tabLst>
              <a:defRPr/>
            </a:pPr>
            <a:r>
              <a:rPr lang="en-US" sz="2000">
                <a:latin typeface="Times New Roman" charset="0"/>
                <a:cs typeface="+mn-cs"/>
              </a:rPr>
              <a:t>Roll up and package	B, C	0.3</a:t>
            </a:r>
          </a:p>
        </p:txBody>
      </p:sp>
      <p:grpSp>
        <p:nvGrpSpPr>
          <p:cNvPr id="40963" name="Group 6">
            <a:extLst>
              <a:ext uri="{FF2B5EF4-FFF2-40B4-BE49-F238E27FC236}">
                <a16:creationId xmlns:a16="http://schemas.microsoft.com/office/drawing/2014/main" id="{9935172A-C657-ED4F-8891-C0071A72E2C6}"/>
              </a:ext>
            </a:extLst>
          </p:cNvPr>
          <p:cNvGrpSpPr>
            <a:grpSpLocks/>
          </p:cNvGrpSpPr>
          <p:nvPr/>
        </p:nvGrpSpPr>
        <p:grpSpPr bwMode="auto">
          <a:xfrm>
            <a:off x="4770438" y="5105400"/>
            <a:ext cx="523875" cy="482600"/>
            <a:chOff x="2774" y="3582"/>
            <a:chExt cx="304" cy="304"/>
          </a:xfrm>
        </p:grpSpPr>
        <p:sp>
          <p:nvSpPr>
            <p:cNvPr id="168967" name="Rectangle 7">
              <a:extLst>
                <a:ext uri="{FF2B5EF4-FFF2-40B4-BE49-F238E27FC236}">
                  <a16:creationId xmlns:a16="http://schemas.microsoft.com/office/drawing/2014/main" id="{0DA1B49D-3F34-A547-823C-7897FA14E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7" y="3611"/>
              <a:ext cx="193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 sz="1800">
                  <a:latin typeface="Times New Roman" charset="0"/>
                  <a:ea typeface="ＭＳ Ｐゴシック" charset="0"/>
                </a:rPr>
                <a:t>C</a:t>
              </a:r>
            </a:p>
          </p:txBody>
        </p:sp>
        <p:sp>
          <p:nvSpPr>
            <p:cNvPr id="168968" name="Oval 8">
              <a:extLst>
                <a:ext uri="{FF2B5EF4-FFF2-40B4-BE49-F238E27FC236}">
                  <a16:creationId xmlns:a16="http://schemas.microsoft.com/office/drawing/2014/main" id="{947D1EA6-6CFF-C747-A182-D847360B2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4" y="3582"/>
              <a:ext cx="304" cy="30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</p:grpSp>
      <p:grpSp>
        <p:nvGrpSpPr>
          <p:cNvPr id="40964" name="Group 9">
            <a:extLst>
              <a:ext uri="{FF2B5EF4-FFF2-40B4-BE49-F238E27FC236}">
                <a16:creationId xmlns:a16="http://schemas.microsoft.com/office/drawing/2014/main" id="{1122C61A-CB70-B34E-A851-922B75F87C3E}"/>
              </a:ext>
            </a:extLst>
          </p:cNvPr>
          <p:cNvGrpSpPr>
            <a:grpSpLocks/>
          </p:cNvGrpSpPr>
          <p:nvPr/>
        </p:nvGrpSpPr>
        <p:grpSpPr bwMode="auto">
          <a:xfrm>
            <a:off x="5702300" y="4689475"/>
            <a:ext cx="523875" cy="482600"/>
            <a:chOff x="3316" y="3227"/>
            <a:chExt cx="304" cy="304"/>
          </a:xfrm>
        </p:grpSpPr>
        <p:sp>
          <p:nvSpPr>
            <p:cNvPr id="168970" name="Rectangle 10">
              <a:extLst>
                <a:ext uri="{FF2B5EF4-FFF2-40B4-BE49-F238E27FC236}">
                  <a16:creationId xmlns:a16="http://schemas.microsoft.com/office/drawing/2014/main" id="{D39A6C8A-D010-9841-A66C-0B654952A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3" y="3256"/>
              <a:ext cx="203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 sz="1800">
                  <a:latin typeface="Times New Roman" charset="0"/>
                  <a:ea typeface="ＭＳ Ｐゴシック" charset="0"/>
                </a:rPr>
                <a:t>D</a:t>
              </a:r>
            </a:p>
          </p:txBody>
        </p:sp>
        <p:sp>
          <p:nvSpPr>
            <p:cNvPr id="168971" name="Oval 11">
              <a:extLst>
                <a:ext uri="{FF2B5EF4-FFF2-40B4-BE49-F238E27FC236}">
                  <a16:creationId xmlns:a16="http://schemas.microsoft.com/office/drawing/2014/main" id="{0EF23F20-377B-5A41-A367-E68F6D4BF2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6" y="3227"/>
              <a:ext cx="304" cy="30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</p:grpSp>
      <p:grpSp>
        <p:nvGrpSpPr>
          <p:cNvPr id="40965" name="Group 12">
            <a:extLst>
              <a:ext uri="{FF2B5EF4-FFF2-40B4-BE49-F238E27FC236}">
                <a16:creationId xmlns:a16="http://schemas.microsoft.com/office/drawing/2014/main" id="{1D324B70-0277-0A47-854C-D22A462DAFDF}"/>
              </a:ext>
            </a:extLst>
          </p:cNvPr>
          <p:cNvGrpSpPr>
            <a:grpSpLocks/>
          </p:cNvGrpSpPr>
          <p:nvPr/>
        </p:nvGrpSpPr>
        <p:grpSpPr bwMode="auto">
          <a:xfrm>
            <a:off x="4770438" y="4071938"/>
            <a:ext cx="523875" cy="482600"/>
            <a:chOff x="2774" y="2838"/>
            <a:chExt cx="304" cy="304"/>
          </a:xfrm>
        </p:grpSpPr>
        <p:sp>
          <p:nvSpPr>
            <p:cNvPr id="168973" name="Rectangle 13">
              <a:extLst>
                <a:ext uri="{FF2B5EF4-FFF2-40B4-BE49-F238E27FC236}">
                  <a16:creationId xmlns:a16="http://schemas.microsoft.com/office/drawing/2014/main" id="{0B949DF3-10D3-F34E-9B2E-4407E30824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9" y="2855"/>
              <a:ext cx="193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 sz="1800">
                  <a:latin typeface="Times New Roman" charset="0"/>
                  <a:ea typeface="ＭＳ Ｐゴシック" charset="0"/>
                </a:rPr>
                <a:t>B</a:t>
              </a:r>
            </a:p>
          </p:txBody>
        </p:sp>
        <p:sp>
          <p:nvSpPr>
            <p:cNvPr id="168974" name="Oval 14">
              <a:extLst>
                <a:ext uri="{FF2B5EF4-FFF2-40B4-BE49-F238E27FC236}">
                  <a16:creationId xmlns:a16="http://schemas.microsoft.com/office/drawing/2014/main" id="{6706DB7C-76F9-2549-B72C-1EBBC257F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4" y="2838"/>
              <a:ext cx="304" cy="30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</p:grpSp>
      <p:grpSp>
        <p:nvGrpSpPr>
          <p:cNvPr id="40966" name="Group 15">
            <a:extLst>
              <a:ext uri="{FF2B5EF4-FFF2-40B4-BE49-F238E27FC236}">
                <a16:creationId xmlns:a16="http://schemas.microsoft.com/office/drawing/2014/main" id="{9ED2B4DB-A96E-A843-ABF3-9D7EC73BB256}"/>
              </a:ext>
            </a:extLst>
          </p:cNvPr>
          <p:cNvGrpSpPr>
            <a:grpSpLocks/>
          </p:cNvGrpSpPr>
          <p:nvPr/>
        </p:nvGrpSpPr>
        <p:grpSpPr bwMode="auto">
          <a:xfrm>
            <a:off x="3738563" y="4657725"/>
            <a:ext cx="523875" cy="482600"/>
            <a:chOff x="2174" y="3207"/>
            <a:chExt cx="304" cy="304"/>
          </a:xfrm>
        </p:grpSpPr>
        <p:sp>
          <p:nvSpPr>
            <p:cNvPr id="168976" name="Rectangle 16">
              <a:extLst>
                <a:ext uri="{FF2B5EF4-FFF2-40B4-BE49-F238E27FC236}">
                  <a16:creationId xmlns:a16="http://schemas.microsoft.com/office/drawing/2014/main" id="{5AC05FE3-E094-8845-96C3-F7D99E2A37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1" y="3222"/>
              <a:ext cx="201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 sz="1800">
                  <a:latin typeface="Times New Roman" charset="0"/>
                  <a:ea typeface="ＭＳ Ｐゴシック" charset="0"/>
                </a:rPr>
                <a:t>A</a:t>
              </a:r>
            </a:p>
          </p:txBody>
        </p:sp>
        <p:sp>
          <p:nvSpPr>
            <p:cNvPr id="168977" name="Oval 17">
              <a:extLst>
                <a:ext uri="{FF2B5EF4-FFF2-40B4-BE49-F238E27FC236}">
                  <a16:creationId xmlns:a16="http://schemas.microsoft.com/office/drawing/2014/main" id="{96674EC8-CF23-D84D-B1A7-621026B14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4" y="3207"/>
              <a:ext cx="304" cy="30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</p:grpSp>
      <p:sp>
        <p:nvSpPr>
          <p:cNvPr id="168978" name="Line 18">
            <a:extLst>
              <a:ext uri="{FF2B5EF4-FFF2-40B4-BE49-F238E27FC236}">
                <a16:creationId xmlns:a16="http://schemas.microsoft.com/office/drawing/2014/main" id="{07460E25-64B2-6C46-8772-202C290E49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44975" y="4427538"/>
            <a:ext cx="509588" cy="338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68979" name="Line 19">
            <a:extLst>
              <a:ext uri="{FF2B5EF4-FFF2-40B4-BE49-F238E27FC236}">
                <a16:creationId xmlns:a16="http://schemas.microsoft.com/office/drawing/2014/main" id="{60BD7CE8-8DE1-5F42-B3B1-6FBA1EAE926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25925" y="5105400"/>
            <a:ext cx="574675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68980" name="Line 20">
            <a:extLst>
              <a:ext uri="{FF2B5EF4-FFF2-40B4-BE49-F238E27FC236}">
                <a16:creationId xmlns:a16="http://schemas.microsoft.com/office/drawing/2014/main" id="{4F45ECCE-8730-3C47-99B8-34BC2080AB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2413" y="4419600"/>
            <a:ext cx="458787" cy="328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68981" name="Line 21">
            <a:extLst>
              <a:ext uri="{FF2B5EF4-FFF2-40B4-BE49-F238E27FC236}">
                <a16:creationId xmlns:a16="http://schemas.microsoft.com/office/drawing/2014/main" id="{FBC2E8E4-A835-0A4B-8196-D9517DA560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0" y="5160963"/>
            <a:ext cx="525463" cy="173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68982" name="Rectangle 22">
            <a:extLst>
              <a:ext uri="{FF2B5EF4-FFF2-40B4-BE49-F238E27FC236}">
                <a16:creationId xmlns:a16="http://schemas.microsoft.com/office/drawing/2014/main" id="{97454643-3FAE-3646-9B4A-55CA02F33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325" y="4741863"/>
            <a:ext cx="4667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1800">
                <a:latin typeface="Times New Roman" charset="0"/>
                <a:ea typeface="ＭＳ Ｐゴシック" charset="0"/>
              </a:rPr>
              <a:t>0.1</a:t>
            </a:r>
          </a:p>
        </p:txBody>
      </p:sp>
      <p:sp>
        <p:nvSpPr>
          <p:cNvPr id="168983" name="Rectangle 23">
            <a:extLst>
              <a:ext uri="{FF2B5EF4-FFF2-40B4-BE49-F238E27FC236}">
                <a16:creationId xmlns:a16="http://schemas.microsoft.com/office/drawing/2014/main" id="{AC2EBF41-D8EA-034F-990D-45D27E347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350" y="3962400"/>
            <a:ext cx="4667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1800">
                <a:latin typeface="Times New Roman" charset="0"/>
                <a:ea typeface="ＭＳ Ｐゴシック" charset="0"/>
              </a:rPr>
              <a:t>0.2</a:t>
            </a:r>
          </a:p>
        </p:txBody>
      </p:sp>
      <p:sp>
        <p:nvSpPr>
          <p:cNvPr id="168984" name="Rectangle 24">
            <a:extLst>
              <a:ext uri="{FF2B5EF4-FFF2-40B4-BE49-F238E27FC236}">
                <a16:creationId xmlns:a16="http://schemas.microsoft.com/office/drawing/2014/main" id="{12B92D3F-8461-7746-9A1A-66B687DDC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163" y="5565775"/>
            <a:ext cx="4667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1800">
                <a:latin typeface="Times New Roman" charset="0"/>
                <a:ea typeface="ＭＳ Ｐゴシック" charset="0"/>
              </a:rPr>
              <a:t>0.4</a:t>
            </a:r>
          </a:p>
        </p:txBody>
      </p:sp>
      <p:sp>
        <p:nvSpPr>
          <p:cNvPr id="168985" name="Rectangle 25">
            <a:extLst>
              <a:ext uri="{FF2B5EF4-FFF2-40B4-BE49-F238E27FC236}">
                <a16:creationId xmlns:a16="http://schemas.microsoft.com/office/drawing/2014/main" id="{454EADF1-F6EC-0C41-8A3C-B3D5AB67B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9038" y="4667250"/>
            <a:ext cx="4667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1800">
                <a:latin typeface="Times New Roman" charset="0"/>
                <a:ea typeface="ＭＳ Ｐゴシック" charset="0"/>
              </a:rPr>
              <a:t>0.3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Rectangle 4">
            <a:extLst>
              <a:ext uri="{FF2B5EF4-FFF2-40B4-BE49-F238E27FC236}">
                <a16:creationId xmlns:a16="http://schemas.microsoft.com/office/drawing/2014/main" id="{1E889AC9-254D-DB43-AE28-0BE4D4B72D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 defTabSz="914400">
              <a:defRPr/>
            </a:pPr>
            <a:r>
              <a:rPr lang="en-US">
                <a:cs typeface="+mj-cs"/>
              </a:rPr>
              <a:t>Objectives of Facility Layout</a:t>
            </a:r>
          </a:p>
        </p:txBody>
      </p:sp>
      <p:sp>
        <p:nvSpPr>
          <p:cNvPr id="117765" name="Rectangle 5">
            <a:extLst>
              <a:ext uri="{FF2B5EF4-FFF2-40B4-BE49-F238E27FC236}">
                <a16:creationId xmlns:a16="http://schemas.microsoft.com/office/drawing/2014/main" id="{0B2DB8D2-0FB4-084D-903B-52ABC3B7F5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515350" cy="4371975"/>
          </a:xfrm>
        </p:spPr>
        <p:txBody>
          <a:bodyPr lIns="90487" tIns="44450" rIns="90487" bIns="44450"/>
          <a:lstStyle/>
          <a:p>
            <a:pPr marL="342900" indent="-342900" defTabSz="914400">
              <a:defRPr/>
            </a:pPr>
            <a:r>
              <a:rPr lang="en-US" sz="2800">
                <a:cs typeface="+mn-cs"/>
              </a:rPr>
              <a:t>Minimize material handling costs</a:t>
            </a:r>
          </a:p>
          <a:p>
            <a:pPr marL="342900" indent="-342900" defTabSz="914400">
              <a:defRPr/>
            </a:pPr>
            <a:r>
              <a:rPr lang="en-US" sz="2800">
                <a:cs typeface="+mn-cs"/>
              </a:rPr>
              <a:t>Utilize space and labor efficiently</a:t>
            </a:r>
          </a:p>
          <a:p>
            <a:pPr marL="342900" indent="-342900" defTabSz="914400">
              <a:defRPr/>
            </a:pPr>
            <a:r>
              <a:rPr lang="en-US" sz="2800">
                <a:cs typeface="+mn-cs"/>
              </a:rPr>
              <a:t>Eliminate bottlenecks</a:t>
            </a:r>
          </a:p>
          <a:p>
            <a:pPr marL="342900" indent="-342900" defTabSz="914400">
              <a:defRPr/>
            </a:pPr>
            <a:r>
              <a:rPr lang="en-US" sz="2800">
                <a:cs typeface="+mn-cs"/>
              </a:rPr>
              <a:t>Facilitate communication</a:t>
            </a:r>
          </a:p>
          <a:p>
            <a:pPr marL="342900" indent="-342900" defTabSz="914400">
              <a:defRPr/>
            </a:pPr>
            <a:r>
              <a:rPr lang="en-US" sz="2800">
                <a:cs typeface="+mn-cs"/>
              </a:rPr>
              <a:t>Reduce manuf. cycle time or customer service time</a:t>
            </a:r>
          </a:p>
          <a:p>
            <a:pPr marL="342900" indent="-342900" defTabSz="914400">
              <a:defRPr/>
            </a:pPr>
            <a:r>
              <a:rPr lang="en-US" sz="2800">
                <a:cs typeface="+mn-cs"/>
              </a:rPr>
              <a:t>Promote product and service quality</a:t>
            </a:r>
          </a:p>
          <a:p>
            <a:pPr marL="342900" indent="-342900" defTabSz="914400">
              <a:defRPr/>
            </a:pPr>
            <a:r>
              <a:rPr lang="en-US" sz="2800">
                <a:cs typeface="+mn-cs"/>
              </a:rPr>
              <a:t>&amp; Many others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>
            <a:extLst>
              <a:ext uri="{FF2B5EF4-FFF2-40B4-BE49-F238E27FC236}">
                <a16:creationId xmlns:a16="http://schemas.microsoft.com/office/drawing/2014/main" id="{BA69CE32-7478-6F4F-9F8E-01AD2ACAD2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 defTabSz="914400">
              <a:defRPr/>
            </a:pPr>
            <a:r>
              <a:rPr lang="en-US">
                <a:latin typeface="Times New Roman" charset="0"/>
                <a:cs typeface="+mj-cs"/>
              </a:rPr>
              <a:t>Computing Cycle Time</a:t>
            </a:r>
          </a:p>
        </p:txBody>
      </p:sp>
      <p:sp>
        <p:nvSpPr>
          <p:cNvPr id="173059" name="Rectangle 3">
            <a:extLst>
              <a:ext uri="{FF2B5EF4-FFF2-40B4-BE49-F238E27FC236}">
                <a16:creationId xmlns:a16="http://schemas.microsoft.com/office/drawing/2014/main" id="{B4715840-D0A7-A94A-8E1B-78A29249EF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0200" y="1981200"/>
            <a:ext cx="6618288" cy="493713"/>
          </a:xfrm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  <a:defRPr/>
            </a:pPr>
            <a:r>
              <a:rPr lang="en-US" sz="2600">
                <a:solidFill>
                  <a:schemeClr val="tx2"/>
                </a:solidFill>
                <a:latin typeface="Times New Roman" charset="0"/>
                <a:cs typeface="+mn-cs"/>
              </a:rPr>
              <a:t>Maximum time product can spend at any station</a:t>
            </a:r>
            <a:endParaRPr lang="en-US" sz="2200">
              <a:solidFill>
                <a:schemeClr val="tx2"/>
              </a:solidFill>
              <a:latin typeface="Times New Roman" charset="0"/>
              <a:cs typeface="+mn-cs"/>
            </a:endParaRPr>
          </a:p>
        </p:txBody>
      </p:sp>
      <p:sp>
        <p:nvSpPr>
          <p:cNvPr id="173060" name="Rectangle 4">
            <a:extLst>
              <a:ext uri="{FF2B5EF4-FFF2-40B4-BE49-F238E27FC236}">
                <a16:creationId xmlns:a16="http://schemas.microsoft.com/office/drawing/2014/main" id="{244F0428-B80B-1D47-A628-6D87CC3C6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746500"/>
            <a:ext cx="50292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2200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What cycle time do we need to produce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200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6,000 units in a 40 hour week? </a:t>
            </a:r>
          </a:p>
        </p:txBody>
      </p:sp>
      <p:grpSp>
        <p:nvGrpSpPr>
          <p:cNvPr id="43012" name="Group 10">
            <a:extLst>
              <a:ext uri="{FF2B5EF4-FFF2-40B4-BE49-F238E27FC236}">
                <a16:creationId xmlns:a16="http://schemas.microsoft.com/office/drawing/2014/main" id="{8624E946-934E-F149-9057-0AB93B75F0C5}"/>
              </a:ext>
            </a:extLst>
          </p:cNvPr>
          <p:cNvGrpSpPr>
            <a:grpSpLocks/>
          </p:cNvGrpSpPr>
          <p:nvPr/>
        </p:nvGrpSpPr>
        <p:grpSpPr bwMode="auto">
          <a:xfrm>
            <a:off x="3035300" y="2746375"/>
            <a:ext cx="4203700" cy="758825"/>
            <a:chOff x="1864" y="1682"/>
            <a:chExt cx="2648" cy="478"/>
          </a:xfrm>
        </p:grpSpPr>
        <p:sp>
          <p:nvSpPr>
            <p:cNvPr id="173061" name="Rectangle 5">
              <a:extLst>
                <a:ext uri="{FF2B5EF4-FFF2-40B4-BE49-F238E27FC236}">
                  <a16:creationId xmlns:a16="http://schemas.microsoft.com/office/drawing/2014/main" id="{1FDBC79B-58F9-014F-954F-F5FA4F84AA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1682"/>
              <a:ext cx="2312" cy="4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487" tIns="44450" rIns="90487" bIns="44450">
              <a:spAutoFit/>
            </a:bodyPr>
            <a:lstStyle/>
            <a:p>
              <a:pPr>
                <a:defRPr/>
              </a:pPr>
              <a:r>
                <a:rPr lang="en-US" sz="2200">
                  <a:latin typeface="Times New Roman" charset="0"/>
                  <a:ea typeface="ＭＳ Ｐゴシック" charset="0"/>
                </a:rPr>
                <a:t> </a:t>
              </a:r>
              <a:r>
                <a:rPr lang="en-US" sz="2200" u="sng">
                  <a:latin typeface="Times New Roman" charset="0"/>
                  <a:ea typeface="ＭＳ Ｐゴシック" charset="0"/>
                </a:rPr>
                <a:t>  production time available</a:t>
              </a:r>
              <a:endParaRPr lang="en-US" sz="2200">
                <a:latin typeface="Times New Roman" charset="0"/>
                <a:ea typeface="ＭＳ Ｐゴシック" charset="0"/>
              </a:endParaRPr>
            </a:p>
            <a:p>
              <a:pPr>
                <a:defRPr/>
              </a:pPr>
              <a:r>
                <a:rPr lang="en-US" sz="2200">
                  <a:latin typeface="Times New Roman" charset="0"/>
                  <a:ea typeface="ＭＳ Ｐゴシック" charset="0"/>
                </a:rPr>
                <a:t>	desired output</a:t>
              </a:r>
            </a:p>
          </p:txBody>
        </p:sp>
        <p:sp>
          <p:nvSpPr>
            <p:cNvPr id="173062" name="Rectangle 6">
              <a:extLst>
                <a:ext uri="{FF2B5EF4-FFF2-40B4-BE49-F238E27FC236}">
                  <a16:creationId xmlns:a16="http://schemas.microsoft.com/office/drawing/2014/main" id="{4FC0EA25-1086-E946-838E-F0671F4B7E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4" y="1778"/>
              <a:ext cx="419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 sz="2200">
                  <a:latin typeface="Times New Roman" charset="0"/>
                  <a:ea typeface="ＭＳ Ｐゴシック" charset="0"/>
                </a:rPr>
                <a:t>C = </a:t>
              </a:r>
            </a:p>
          </p:txBody>
        </p:sp>
      </p:grpSp>
      <p:sp>
        <p:nvSpPr>
          <p:cNvPr id="173063" name="Rectangle 7">
            <a:extLst>
              <a:ext uri="{FF2B5EF4-FFF2-40B4-BE49-F238E27FC236}">
                <a16:creationId xmlns:a16="http://schemas.microsoft.com/office/drawing/2014/main" id="{F402A3B6-B8BB-0949-BBD6-CA0424D78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9263" y="4879975"/>
            <a:ext cx="123190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defRPr/>
            </a:pPr>
            <a:r>
              <a:rPr lang="en-US" sz="2200">
                <a:latin typeface="Times New Roman" charset="0"/>
                <a:ea typeface="ＭＳ Ｐゴシック" charset="0"/>
              </a:rPr>
              <a:t> </a:t>
            </a:r>
            <a:r>
              <a:rPr lang="en-US" sz="2200" u="sng">
                <a:latin typeface="Times New Roman" charset="0"/>
                <a:ea typeface="ＭＳ Ｐゴシック" charset="0"/>
              </a:rPr>
              <a:t>  40 x 60</a:t>
            </a:r>
            <a:endParaRPr lang="en-US" sz="2200">
              <a:latin typeface="Times New Roman" charset="0"/>
              <a:ea typeface="ＭＳ Ｐゴシック" charset="0"/>
            </a:endParaRPr>
          </a:p>
          <a:p>
            <a:pPr>
              <a:defRPr/>
            </a:pPr>
            <a:r>
              <a:rPr lang="en-US" sz="2200">
                <a:latin typeface="Times New Roman" charset="0"/>
                <a:ea typeface="ＭＳ Ｐゴシック" charset="0"/>
              </a:rPr>
              <a:t>    6,000</a:t>
            </a:r>
          </a:p>
        </p:txBody>
      </p:sp>
      <p:sp>
        <p:nvSpPr>
          <p:cNvPr id="173064" name="Rectangle 8">
            <a:extLst>
              <a:ext uri="{FF2B5EF4-FFF2-40B4-BE49-F238E27FC236}">
                <a16:creationId xmlns:a16="http://schemas.microsoft.com/office/drawing/2014/main" id="{E6238F48-CC75-5248-9A72-EAD155368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5863" y="5032375"/>
            <a:ext cx="665162" cy="42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2200">
                <a:latin typeface="Times New Roman" charset="0"/>
                <a:ea typeface="ＭＳ Ｐゴシック" charset="0"/>
              </a:rPr>
              <a:t>C = </a:t>
            </a:r>
          </a:p>
        </p:txBody>
      </p:sp>
      <p:sp>
        <p:nvSpPr>
          <p:cNvPr id="173065" name="Rectangle 9">
            <a:extLst>
              <a:ext uri="{FF2B5EF4-FFF2-40B4-BE49-F238E27FC236}">
                <a16:creationId xmlns:a16="http://schemas.microsoft.com/office/drawing/2014/main" id="{B71070AA-3392-DA44-9208-E3066990C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1163" y="5032375"/>
            <a:ext cx="757237" cy="42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2200">
                <a:latin typeface="Times New Roman" charset="0"/>
                <a:ea typeface="ＭＳ Ｐゴシック" charset="0"/>
              </a:rPr>
              <a:t>= 0.4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2" name="Rectangle 4">
            <a:extLst>
              <a:ext uri="{FF2B5EF4-FFF2-40B4-BE49-F238E27FC236}">
                <a16:creationId xmlns:a16="http://schemas.microsoft.com/office/drawing/2014/main" id="{FAEFBE6C-80E5-2A4F-8073-8C86D8449C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 defTabSz="914400">
              <a:defRPr/>
            </a:pPr>
            <a:r>
              <a:rPr lang="en-US">
                <a:cs typeface="+mj-cs"/>
              </a:rPr>
              <a:t>Flow Time vs. Cycle Time</a:t>
            </a:r>
          </a:p>
        </p:txBody>
      </p:sp>
      <p:sp>
        <p:nvSpPr>
          <p:cNvPr id="171013" name="Rectangle 5">
            <a:extLst>
              <a:ext uri="{FF2B5EF4-FFF2-40B4-BE49-F238E27FC236}">
                <a16:creationId xmlns:a16="http://schemas.microsoft.com/office/drawing/2014/main" id="{3762BD60-DF05-B545-99EF-6AF63CC44F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 lIns="90487" tIns="44450" rIns="90487" bIns="44450"/>
          <a:lstStyle/>
          <a:p>
            <a:pPr marL="342900" indent="-342900" defTabSz="914400">
              <a:defRPr/>
            </a:pPr>
            <a:r>
              <a:rPr lang="en-US">
                <a:cs typeface="+mn-cs"/>
              </a:rPr>
              <a:t>Flow time = time to complete all stations</a:t>
            </a:r>
          </a:p>
          <a:p>
            <a:pPr marL="342900" indent="-342900" defTabSz="914400">
              <a:defRPr/>
            </a:pPr>
            <a:r>
              <a:rPr lang="en-US">
                <a:cs typeface="+mn-cs"/>
              </a:rPr>
              <a:t>Cycle time = max time spent at any station</a:t>
            </a:r>
          </a:p>
        </p:txBody>
      </p:sp>
      <p:sp>
        <p:nvSpPr>
          <p:cNvPr id="171029" name="Rectangle 21">
            <a:extLst>
              <a:ext uri="{FF2B5EF4-FFF2-40B4-BE49-F238E27FC236}">
                <a16:creationId xmlns:a16="http://schemas.microsoft.com/office/drawing/2014/main" id="{F66BD108-4D3D-5F44-9A1F-6AD432555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419475"/>
            <a:ext cx="4572000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Flow time = 0.1 + 0.2 + 0.4 + 0.3 </a:t>
            </a:r>
          </a:p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                 = 1.0</a:t>
            </a:r>
          </a:p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Cycle time = max (0.1, 0.2, 0.4,0.3) 	      = 0.4</a:t>
            </a: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5060" name="Group 42">
            <a:extLst>
              <a:ext uri="{FF2B5EF4-FFF2-40B4-BE49-F238E27FC236}">
                <a16:creationId xmlns:a16="http://schemas.microsoft.com/office/drawing/2014/main" id="{4C227320-FFBC-CA4B-8F38-84FD39B75CAF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3138488"/>
            <a:ext cx="3500438" cy="1966912"/>
            <a:chOff x="2038" y="2496"/>
            <a:chExt cx="2205" cy="1239"/>
          </a:xfrm>
        </p:grpSpPr>
        <p:grpSp>
          <p:nvGrpSpPr>
            <p:cNvPr id="45066" name="Group 22">
              <a:extLst>
                <a:ext uri="{FF2B5EF4-FFF2-40B4-BE49-F238E27FC236}">
                  <a16:creationId xmlns:a16="http://schemas.microsoft.com/office/drawing/2014/main" id="{869D58D2-1EC7-9D45-BE08-32AB6AD1D5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05" y="3216"/>
              <a:ext cx="330" cy="304"/>
              <a:chOff x="2774" y="3582"/>
              <a:chExt cx="304" cy="304"/>
            </a:xfrm>
          </p:grpSpPr>
          <p:sp>
            <p:nvSpPr>
              <p:cNvPr id="171031" name="Rectangle 23">
                <a:extLst>
                  <a:ext uri="{FF2B5EF4-FFF2-40B4-BE49-F238E27FC236}">
                    <a16:creationId xmlns:a16="http://schemas.microsoft.com/office/drawing/2014/main" id="{D10ECC10-E29A-B14F-ADF0-A5BB555D67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7" y="3611"/>
                <a:ext cx="193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latin typeface="Times New Roman" charset="0"/>
                    <a:ea typeface="ＭＳ Ｐゴシック" charset="0"/>
                  </a:rPr>
                  <a:t>C</a:t>
                </a:r>
              </a:p>
            </p:txBody>
          </p:sp>
          <p:sp>
            <p:nvSpPr>
              <p:cNvPr id="171032" name="Oval 24">
                <a:extLst>
                  <a:ext uri="{FF2B5EF4-FFF2-40B4-BE49-F238E27FC236}">
                    <a16:creationId xmlns:a16="http://schemas.microsoft.com/office/drawing/2014/main" id="{7CE50C47-2BCF-6148-9C09-EF3D4558ED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4" y="3582"/>
                <a:ext cx="304" cy="30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" charset="0"/>
                  <a:ea typeface="ＭＳ Ｐゴシック" charset="0"/>
                </a:endParaRPr>
              </a:p>
            </p:txBody>
          </p:sp>
        </p:grpSp>
        <p:grpSp>
          <p:nvGrpSpPr>
            <p:cNvPr id="45067" name="Group 25">
              <a:extLst>
                <a:ext uri="{FF2B5EF4-FFF2-40B4-BE49-F238E27FC236}">
                  <a16:creationId xmlns:a16="http://schemas.microsoft.com/office/drawing/2014/main" id="{3F47DDF9-F27F-274B-8F28-C7213B954D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92" y="2954"/>
              <a:ext cx="330" cy="304"/>
              <a:chOff x="3316" y="3227"/>
              <a:chExt cx="304" cy="304"/>
            </a:xfrm>
          </p:grpSpPr>
          <p:sp>
            <p:nvSpPr>
              <p:cNvPr id="171034" name="Rectangle 26">
                <a:extLst>
                  <a:ext uri="{FF2B5EF4-FFF2-40B4-BE49-F238E27FC236}">
                    <a16:creationId xmlns:a16="http://schemas.microsoft.com/office/drawing/2014/main" id="{6B3F1DD3-128D-F642-8837-EF3D74BB15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3" y="3256"/>
                <a:ext cx="203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latin typeface="Times New Roman" charset="0"/>
                    <a:ea typeface="ＭＳ Ｐゴシック" charset="0"/>
                  </a:rPr>
                  <a:t>D</a:t>
                </a:r>
              </a:p>
            </p:txBody>
          </p:sp>
          <p:sp>
            <p:nvSpPr>
              <p:cNvPr id="171035" name="Oval 27">
                <a:extLst>
                  <a:ext uri="{FF2B5EF4-FFF2-40B4-BE49-F238E27FC236}">
                    <a16:creationId xmlns:a16="http://schemas.microsoft.com/office/drawing/2014/main" id="{D329C50A-8D60-D747-B329-5264A82E75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16" y="3227"/>
                <a:ext cx="304" cy="30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" charset="0"/>
                  <a:ea typeface="ＭＳ Ｐゴシック" charset="0"/>
                </a:endParaRPr>
              </a:p>
            </p:txBody>
          </p:sp>
        </p:grpSp>
        <p:grpSp>
          <p:nvGrpSpPr>
            <p:cNvPr id="45068" name="Group 28">
              <a:extLst>
                <a:ext uri="{FF2B5EF4-FFF2-40B4-BE49-F238E27FC236}">
                  <a16:creationId xmlns:a16="http://schemas.microsoft.com/office/drawing/2014/main" id="{2DF044EE-2418-3249-BAC3-962085108F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05" y="2565"/>
              <a:ext cx="330" cy="304"/>
              <a:chOff x="2774" y="2838"/>
              <a:chExt cx="304" cy="304"/>
            </a:xfrm>
          </p:grpSpPr>
          <p:sp>
            <p:nvSpPr>
              <p:cNvPr id="171037" name="Rectangle 29">
                <a:extLst>
                  <a:ext uri="{FF2B5EF4-FFF2-40B4-BE49-F238E27FC236}">
                    <a16:creationId xmlns:a16="http://schemas.microsoft.com/office/drawing/2014/main" id="{985733BD-C35C-BD45-87C5-AA566401BE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9" y="2855"/>
                <a:ext cx="193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latin typeface="Times New Roman" charset="0"/>
                    <a:ea typeface="ＭＳ Ｐゴシック" charset="0"/>
                  </a:rPr>
                  <a:t>B</a:t>
                </a:r>
              </a:p>
            </p:txBody>
          </p:sp>
          <p:sp>
            <p:nvSpPr>
              <p:cNvPr id="171038" name="Oval 30">
                <a:extLst>
                  <a:ext uri="{FF2B5EF4-FFF2-40B4-BE49-F238E27FC236}">
                    <a16:creationId xmlns:a16="http://schemas.microsoft.com/office/drawing/2014/main" id="{79C4FC2D-26D7-904C-8151-B9D66CE08F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4" y="2838"/>
                <a:ext cx="304" cy="30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" charset="0"/>
                  <a:ea typeface="ＭＳ Ｐゴシック" charset="0"/>
                </a:endParaRPr>
              </a:p>
            </p:txBody>
          </p:sp>
        </p:grpSp>
        <p:grpSp>
          <p:nvGrpSpPr>
            <p:cNvPr id="45069" name="Group 31">
              <a:extLst>
                <a:ext uri="{FF2B5EF4-FFF2-40B4-BE49-F238E27FC236}">
                  <a16:creationId xmlns:a16="http://schemas.microsoft.com/office/drawing/2014/main" id="{12315CF5-2295-DA44-A26F-A733565DA3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55" y="2934"/>
              <a:ext cx="330" cy="304"/>
              <a:chOff x="2174" y="3207"/>
              <a:chExt cx="304" cy="304"/>
            </a:xfrm>
          </p:grpSpPr>
          <p:sp>
            <p:nvSpPr>
              <p:cNvPr id="171040" name="Rectangle 32">
                <a:extLst>
                  <a:ext uri="{FF2B5EF4-FFF2-40B4-BE49-F238E27FC236}">
                    <a16:creationId xmlns:a16="http://schemas.microsoft.com/office/drawing/2014/main" id="{02C39F0E-CB6C-0845-BBA1-2CCEEA0F09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1" y="3222"/>
                <a:ext cx="201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pPr>
                  <a:defRPr/>
                </a:pPr>
                <a:r>
                  <a:rPr lang="en-US" sz="1800">
                    <a:latin typeface="Times New Roman" charset="0"/>
                    <a:ea typeface="ＭＳ Ｐゴシック" charset="0"/>
                  </a:rPr>
                  <a:t>A</a:t>
                </a:r>
              </a:p>
            </p:txBody>
          </p:sp>
          <p:sp>
            <p:nvSpPr>
              <p:cNvPr id="171041" name="Oval 33">
                <a:extLst>
                  <a:ext uri="{FF2B5EF4-FFF2-40B4-BE49-F238E27FC236}">
                    <a16:creationId xmlns:a16="http://schemas.microsoft.com/office/drawing/2014/main" id="{033E0FC8-121D-4343-8B5E-AF56A8D2FB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74" y="3207"/>
                <a:ext cx="304" cy="30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" charset="0"/>
                  <a:ea typeface="ＭＳ Ｐゴシック" charset="0"/>
                </a:endParaRPr>
              </a:p>
            </p:txBody>
          </p:sp>
        </p:grpSp>
        <p:sp>
          <p:nvSpPr>
            <p:cNvPr id="171042" name="Line 34">
              <a:extLst>
                <a:ext uri="{FF2B5EF4-FFF2-40B4-BE49-F238E27FC236}">
                  <a16:creationId xmlns:a16="http://schemas.microsoft.com/office/drawing/2014/main" id="{E4B15FEE-A35A-B842-9174-D27AAC9444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74" y="2789"/>
              <a:ext cx="321" cy="2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71043" name="Line 35">
              <a:extLst>
                <a:ext uri="{FF2B5EF4-FFF2-40B4-BE49-F238E27FC236}">
                  <a16:creationId xmlns:a16="http://schemas.microsoft.com/office/drawing/2014/main" id="{D4DEE3E7-1FEE-2646-8A32-822DEF44A5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2" y="3216"/>
              <a:ext cx="362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71044" name="Line 36">
              <a:extLst>
                <a:ext uri="{FF2B5EF4-FFF2-40B4-BE49-F238E27FC236}">
                  <a16:creationId xmlns:a16="http://schemas.microsoft.com/office/drawing/2014/main" id="{3890BD5F-34F6-074D-BC43-663D5638A6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51" y="2814"/>
              <a:ext cx="250" cy="1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71045" name="Line 37">
              <a:extLst>
                <a:ext uri="{FF2B5EF4-FFF2-40B4-BE49-F238E27FC236}">
                  <a16:creationId xmlns:a16="http://schemas.microsoft.com/office/drawing/2014/main" id="{8BF4A568-E9F1-7B42-AE3A-D10CEF6511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60" y="3251"/>
              <a:ext cx="331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71046" name="Rectangle 38">
              <a:extLst>
                <a:ext uri="{FF2B5EF4-FFF2-40B4-BE49-F238E27FC236}">
                  <a16:creationId xmlns:a16="http://schemas.microsoft.com/office/drawing/2014/main" id="{3F68B2A3-5FE5-834D-BC0E-D8249A81CF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8" y="2987"/>
              <a:ext cx="2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 sz="1800">
                  <a:latin typeface="Times New Roman" charset="0"/>
                  <a:ea typeface="ＭＳ Ｐゴシック" charset="0"/>
                </a:rPr>
                <a:t>0.1</a:t>
              </a:r>
            </a:p>
          </p:txBody>
        </p:sp>
        <p:sp>
          <p:nvSpPr>
            <p:cNvPr id="171047" name="Rectangle 39">
              <a:extLst>
                <a:ext uri="{FF2B5EF4-FFF2-40B4-BE49-F238E27FC236}">
                  <a16:creationId xmlns:a16="http://schemas.microsoft.com/office/drawing/2014/main" id="{B2A6C64D-6306-E64B-99ED-624E95590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4" y="2496"/>
              <a:ext cx="2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 sz="1800">
                  <a:latin typeface="Times New Roman" charset="0"/>
                  <a:ea typeface="ＭＳ Ｐゴシック" charset="0"/>
                </a:rPr>
                <a:t>0.2</a:t>
              </a:r>
            </a:p>
          </p:txBody>
        </p:sp>
        <p:sp>
          <p:nvSpPr>
            <p:cNvPr id="171048" name="Rectangle 40">
              <a:extLst>
                <a:ext uri="{FF2B5EF4-FFF2-40B4-BE49-F238E27FC236}">
                  <a16:creationId xmlns:a16="http://schemas.microsoft.com/office/drawing/2014/main" id="{E0CEBB6C-EB37-3B47-8398-63AD451C17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" y="3506"/>
              <a:ext cx="2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 sz="1800">
                  <a:latin typeface="Times New Roman" charset="0"/>
                  <a:ea typeface="ＭＳ Ｐゴシック" charset="0"/>
                </a:rPr>
                <a:t>0.4</a:t>
              </a:r>
            </a:p>
          </p:txBody>
        </p:sp>
        <p:sp>
          <p:nvSpPr>
            <p:cNvPr id="171049" name="Rectangle 41">
              <a:extLst>
                <a:ext uri="{FF2B5EF4-FFF2-40B4-BE49-F238E27FC236}">
                  <a16:creationId xmlns:a16="http://schemas.microsoft.com/office/drawing/2014/main" id="{DB11E888-4FAB-614E-86F6-D20935830C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9" y="2940"/>
              <a:ext cx="2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 sz="1800">
                  <a:latin typeface="Times New Roman" charset="0"/>
                  <a:ea typeface="ＭＳ Ｐゴシック" charset="0"/>
                </a:rPr>
                <a:t>0.3</a:t>
              </a:r>
            </a:p>
          </p:txBody>
        </p:sp>
      </p:grpSp>
      <p:sp>
        <p:nvSpPr>
          <p:cNvPr id="171051" name="Text Box 43">
            <a:extLst>
              <a:ext uri="{FF2B5EF4-FFF2-40B4-BE49-F238E27FC236}">
                <a16:creationId xmlns:a16="http://schemas.microsoft.com/office/drawing/2014/main" id="{B15F85A2-B0B1-FC41-9EDD-14CAE88BF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257800"/>
            <a:ext cx="111125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" charset="0"/>
                <a:ea typeface="ＭＳ Ｐゴシック" charset="0"/>
              </a:rPr>
              <a:t>0.1, 0.2</a:t>
            </a:r>
          </a:p>
        </p:txBody>
      </p:sp>
      <p:sp>
        <p:nvSpPr>
          <p:cNvPr id="171052" name="Text Box 44">
            <a:extLst>
              <a:ext uri="{FF2B5EF4-FFF2-40B4-BE49-F238E27FC236}">
                <a16:creationId xmlns:a16="http://schemas.microsoft.com/office/drawing/2014/main" id="{C57E878F-46F8-FB4E-B8E3-3D08531FB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2550" y="5257800"/>
            <a:ext cx="57785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" charset="0"/>
                <a:ea typeface="ＭＳ Ｐゴシック" charset="0"/>
              </a:rPr>
              <a:t>0.4</a:t>
            </a:r>
          </a:p>
        </p:txBody>
      </p:sp>
      <p:sp>
        <p:nvSpPr>
          <p:cNvPr id="171053" name="Text Box 45">
            <a:extLst>
              <a:ext uri="{FF2B5EF4-FFF2-40B4-BE49-F238E27FC236}">
                <a16:creationId xmlns:a16="http://schemas.microsoft.com/office/drawing/2014/main" id="{AA4CEAA5-C03B-314E-A621-51F943FD1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1750" y="5257800"/>
            <a:ext cx="57785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Times" charset="0"/>
                <a:ea typeface="ＭＳ Ｐゴシック" charset="0"/>
              </a:rPr>
              <a:t>0.3</a:t>
            </a:r>
          </a:p>
        </p:txBody>
      </p:sp>
      <p:sp>
        <p:nvSpPr>
          <p:cNvPr id="171054" name="Line 46">
            <a:extLst>
              <a:ext uri="{FF2B5EF4-FFF2-40B4-BE49-F238E27FC236}">
                <a16:creationId xmlns:a16="http://schemas.microsoft.com/office/drawing/2014/main" id="{685D0ACE-808C-5141-B87A-4119E2AFB609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4063" y="5486400"/>
            <a:ext cx="566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71056" name="Line 48">
            <a:extLst>
              <a:ext uri="{FF2B5EF4-FFF2-40B4-BE49-F238E27FC236}">
                <a16:creationId xmlns:a16="http://schemas.microsoft.com/office/drawing/2014/main" id="{2EE5B79A-FE16-3748-BBFD-0F5A5B3D05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43263" y="5486400"/>
            <a:ext cx="566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8" name="Rectangle 4">
            <a:extLst>
              <a:ext uri="{FF2B5EF4-FFF2-40B4-BE49-F238E27FC236}">
                <a16:creationId xmlns:a16="http://schemas.microsoft.com/office/drawing/2014/main" id="{DC8F2D68-D049-5B4E-9ABE-9CF6ACE37B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 defTabSz="914400">
              <a:defRPr/>
            </a:pPr>
            <a:r>
              <a:rPr lang="en-US">
                <a:latin typeface="Times New Roman" charset="0"/>
                <a:cs typeface="+mj-cs"/>
              </a:rPr>
              <a:t>Balancing The Line - Straight Line</a:t>
            </a:r>
          </a:p>
        </p:txBody>
      </p:sp>
      <p:sp>
        <p:nvSpPr>
          <p:cNvPr id="175109" name="Rectangle 5">
            <a:extLst>
              <a:ext uri="{FF2B5EF4-FFF2-40B4-BE49-F238E27FC236}">
                <a16:creationId xmlns:a16="http://schemas.microsoft.com/office/drawing/2014/main" id="{3A096B5E-6930-344C-96DF-85BC353911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620000" cy="2152650"/>
          </a:xfrm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  <a:tabLst>
                <a:tab pos="628650" algn="l"/>
                <a:tab pos="2057400" algn="l"/>
                <a:tab pos="2286000" algn="l"/>
                <a:tab pos="3314700" algn="l"/>
                <a:tab pos="3829050" algn="l"/>
                <a:tab pos="5772150" algn="l"/>
                <a:tab pos="6400800" algn="l"/>
              </a:tabLst>
              <a:defRPr/>
            </a:pPr>
            <a:r>
              <a:rPr lang="en-US" sz="2200" u="sng">
                <a:latin typeface="Times New Roman" charset="0"/>
                <a:cs typeface="+mn-cs"/>
              </a:rPr>
              <a:t>Workstation 	Task</a:t>
            </a:r>
            <a:r>
              <a:rPr lang="en-US" sz="2200">
                <a:latin typeface="Times New Roman" charset="0"/>
                <a:cs typeface="+mn-cs"/>
              </a:rPr>
              <a:t>	</a:t>
            </a:r>
            <a:r>
              <a:rPr lang="en-US" sz="2200" u="sng">
                <a:latin typeface="Times New Roman" charset="0"/>
                <a:cs typeface="+mn-cs"/>
              </a:rPr>
              <a:t>Remaining time	Feasible tasks</a:t>
            </a:r>
            <a:endParaRPr lang="en-US" sz="2200">
              <a:latin typeface="Times New Roman" charset="0"/>
              <a:cs typeface="+mn-cs"/>
            </a:endParaRPr>
          </a:p>
          <a:p>
            <a:pPr marL="342900" indent="-342900" defTabSz="914400">
              <a:buFontTx/>
              <a:buNone/>
              <a:tabLst>
                <a:tab pos="628650" algn="l"/>
                <a:tab pos="2057400" algn="l"/>
                <a:tab pos="2286000" algn="l"/>
                <a:tab pos="3314700" algn="l"/>
                <a:tab pos="3829050" algn="l"/>
                <a:tab pos="5772150" algn="l"/>
                <a:tab pos="6400800" algn="l"/>
              </a:tabLst>
              <a:defRPr/>
            </a:pPr>
            <a:r>
              <a:rPr lang="en-US" sz="2200">
                <a:latin typeface="Times New Roman" charset="0"/>
                <a:cs typeface="+mn-cs"/>
              </a:rPr>
              <a:t>		1		A 		0.3		B</a:t>
            </a:r>
          </a:p>
          <a:p>
            <a:pPr marL="342900" indent="-342900" defTabSz="914400">
              <a:buFontTx/>
              <a:buNone/>
              <a:tabLst>
                <a:tab pos="628650" algn="l"/>
                <a:tab pos="2057400" algn="l"/>
                <a:tab pos="2286000" algn="l"/>
                <a:tab pos="3314700" algn="l"/>
                <a:tab pos="3829050" algn="l"/>
                <a:tab pos="5772150" algn="l"/>
                <a:tab pos="6400800" algn="l"/>
              </a:tabLst>
              <a:defRPr/>
            </a:pPr>
            <a:r>
              <a:rPr lang="en-US" sz="2200">
                <a:latin typeface="Times New Roman" charset="0"/>
                <a:cs typeface="+mn-cs"/>
              </a:rPr>
              <a:t>				B 		0.1		none</a:t>
            </a:r>
          </a:p>
          <a:p>
            <a:pPr marL="342900" indent="-342900" defTabSz="914400">
              <a:buFontTx/>
              <a:buNone/>
              <a:tabLst>
                <a:tab pos="628650" algn="l"/>
                <a:tab pos="2057400" algn="l"/>
                <a:tab pos="2286000" algn="l"/>
                <a:tab pos="3314700" algn="l"/>
                <a:tab pos="3829050" algn="l"/>
                <a:tab pos="5772150" algn="l"/>
                <a:tab pos="6400800" algn="l"/>
              </a:tabLst>
              <a:defRPr/>
            </a:pPr>
            <a:r>
              <a:rPr lang="en-US" sz="2200">
                <a:latin typeface="Times New Roman" charset="0"/>
                <a:cs typeface="+mn-cs"/>
              </a:rPr>
              <a:t>		2		C 		0.0		none</a:t>
            </a:r>
          </a:p>
          <a:p>
            <a:pPr marL="342900" indent="-342900" defTabSz="914400">
              <a:buFontTx/>
              <a:buNone/>
              <a:tabLst>
                <a:tab pos="628650" algn="l"/>
                <a:tab pos="2057400" algn="l"/>
                <a:tab pos="2286000" algn="l"/>
                <a:tab pos="3314700" algn="l"/>
                <a:tab pos="3829050" algn="l"/>
                <a:tab pos="5772150" algn="l"/>
                <a:tab pos="6400800" algn="l"/>
              </a:tabLst>
              <a:defRPr/>
            </a:pPr>
            <a:r>
              <a:rPr lang="en-US" sz="2200">
                <a:latin typeface="Times New Roman" charset="0"/>
                <a:cs typeface="+mn-cs"/>
              </a:rPr>
              <a:t>		3		D  		0.1		</a:t>
            </a:r>
          </a:p>
        </p:txBody>
      </p:sp>
      <p:grpSp>
        <p:nvGrpSpPr>
          <p:cNvPr id="47107" name="Group 8">
            <a:extLst>
              <a:ext uri="{FF2B5EF4-FFF2-40B4-BE49-F238E27FC236}">
                <a16:creationId xmlns:a16="http://schemas.microsoft.com/office/drawing/2014/main" id="{237D7517-82F5-DD43-9173-E2F4721E0F00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4114800"/>
            <a:ext cx="3787775" cy="1676400"/>
            <a:chOff x="1708" y="2692"/>
            <a:chExt cx="2202" cy="1056"/>
          </a:xfrm>
        </p:grpSpPr>
        <p:sp>
          <p:nvSpPr>
            <p:cNvPr id="175113" name="Rectangle 9">
              <a:extLst>
                <a:ext uri="{FF2B5EF4-FFF2-40B4-BE49-F238E27FC236}">
                  <a16:creationId xmlns:a16="http://schemas.microsoft.com/office/drawing/2014/main" id="{EC6F49DC-2D65-5E4B-A46F-914B1EDB4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5" y="2993"/>
              <a:ext cx="401" cy="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75114" name="Rectangle 10">
              <a:extLst>
                <a:ext uri="{FF2B5EF4-FFF2-40B4-BE49-F238E27FC236}">
                  <a16:creationId xmlns:a16="http://schemas.microsoft.com/office/drawing/2014/main" id="{291E8E00-15C5-AD4C-950A-93959BED2C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9" y="2692"/>
              <a:ext cx="185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 sz="2200">
                  <a:latin typeface="Times New Roman" charset="0"/>
                  <a:ea typeface="ＭＳ Ｐゴシック" charset="0"/>
                </a:rPr>
                <a:t>1</a:t>
              </a:r>
            </a:p>
          </p:txBody>
        </p:sp>
        <p:sp>
          <p:nvSpPr>
            <p:cNvPr id="175115" name="Rectangle 11">
              <a:extLst>
                <a:ext uri="{FF2B5EF4-FFF2-40B4-BE49-F238E27FC236}">
                  <a16:creationId xmlns:a16="http://schemas.microsoft.com/office/drawing/2014/main" id="{8E532CCC-28ED-EC4F-989F-A10A21EFC0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9" y="2692"/>
              <a:ext cx="186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 sz="2200">
                  <a:latin typeface="Times New Roman" charset="0"/>
                  <a:ea typeface="ＭＳ Ｐゴシック" charset="0"/>
                </a:rPr>
                <a:t>2</a:t>
              </a:r>
            </a:p>
          </p:txBody>
        </p:sp>
        <p:sp>
          <p:nvSpPr>
            <p:cNvPr id="175116" name="Rectangle 12">
              <a:extLst>
                <a:ext uri="{FF2B5EF4-FFF2-40B4-BE49-F238E27FC236}">
                  <a16:creationId xmlns:a16="http://schemas.microsoft.com/office/drawing/2014/main" id="{93AE8D5D-8659-FA47-A659-888C7F09C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3" y="2993"/>
              <a:ext cx="401" cy="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75117" name="Rectangle 13">
              <a:extLst>
                <a:ext uri="{FF2B5EF4-FFF2-40B4-BE49-F238E27FC236}">
                  <a16:creationId xmlns:a16="http://schemas.microsoft.com/office/drawing/2014/main" id="{975CAC31-2DFB-E94F-AF68-535072EED6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9" y="2704"/>
              <a:ext cx="186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 sz="2200">
                  <a:latin typeface="Times New Roman" charset="0"/>
                  <a:ea typeface="ＭＳ Ｐゴシック" charset="0"/>
                </a:rPr>
                <a:t>3</a:t>
              </a:r>
            </a:p>
          </p:txBody>
        </p:sp>
        <p:sp>
          <p:nvSpPr>
            <p:cNvPr id="175118" name="Rectangle 14">
              <a:extLst>
                <a:ext uri="{FF2B5EF4-FFF2-40B4-BE49-F238E27FC236}">
                  <a16:creationId xmlns:a16="http://schemas.microsoft.com/office/drawing/2014/main" id="{7BA1BB36-CF0A-5A4A-B541-687FD9708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5" y="2993"/>
              <a:ext cx="401" cy="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75119" name="Line 15">
              <a:extLst>
                <a:ext uri="{FF2B5EF4-FFF2-40B4-BE49-F238E27FC236}">
                  <a16:creationId xmlns:a16="http://schemas.microsoft.com/office/drawing/2014/main" id="{2B9C234D-CD4B-564F-9E70-B08B7C143E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4" y="3190"/>
              <a:ext cx="3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75120" name="Line 16">
              <a:extLst>
                <a:ext uri="{FF2B5EF4-FFF2-40B4-BE49-F238E27FC236}">
                  <a16:creationId xmlns:a16="http://schemas.microsoft.com/office/drawing/2014/main" id="{00CE8E36-9C2F-3540-87E1-29E05A052F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0" y="3193"/>
              <a:ext cx="33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75121" name="Rectangle 17">
              <a:extLst>
                <a:ext uri="{FF2B5EF4-FFF2-40B4-BE49-F238E27FC236}">
                  <a16:creationId xmlns:a16="http://schemas.microsoft.com/office/drawing/2014/main" id="{2DF3F34B-1442-4743-8BF6-3B7F4323FB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8" y="3481"/>
              <a:ext cx="602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 sz="2200">
                  <a:latin typeface="Times New Roman" charset="0"/>
                  <a:ea typeface="ＭＳ Ｐゴシック" charset="0"/>
                </a:rPr>
                <a:t>0.3 min</a:t>
              </a:r>
            </a:p>
          </p:txBody>
        </p:sp>
        <p:sp>
          <p:nvSpPr>
            <p:cNvPr id="175122" name="Rectangle 18">
              <a:extLst>
                <a:ext uri="{FF2B5EF4-FFF2-40B4-BE49-F238E27FC236}">
                  <a16:creationId xmlns:a16="http://schemas.microsoft.com/office/drawing/2014/main" id="{2FEB20AE-0432-9C4B-B8A8-926D909AE2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3" y="3481"/>
              <a:ext cx="602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 sz="2200">
                  <a:latin typeface="Times New Roman" charset="0"/>
                  <a:ea typeface="ＭＳ Ｐゴシック" charset="0"/>
                </a:rPr>
                <a:t>0.4 min</a:t>
              </a:r>
            </a:p>
          </p:txBody>
        </p:sp>
        <p:sp>
          <p:nvSpPr>
            <p:cNvPr id="175123" name="Rectangle 19">
              <a:extLst>
                <a:ext uri="{FF2B5EF4-FFF2-40B4-BE49-F238E27FC236}">
                  <a16:creationId xmlns:a16="http://schemas.microsoft.com/office/drawing/2014/main" id="{E0FDFC2A-23E2-F341-A1FE-DBD388B32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8" y="3481"/>
              <a:ext cx="602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 sz="2200">
                  <a:latin typeface="Times New Roman" charset="0"/>
                  <a:ea typeface="ＭＳ Ｐゴシック" charset="0"/>
                </a:rPr>
                <a:t>0.3 min</a:t>
              </a:r>
            </a:p>
          </p:txBody>
        </p:sp>
        <p:sp>
          <p:nvSpPr>
            <p:cNvPr id="175124" name="Rectangle 20">
              <a:extLst>
                <a:ext uri="{FF2B5EF4-FFF2-40B4-BE49-F238E27FC236}">
                  <a16:creationId xmlns:a16="http://schemas.microsoft.com/office/drawing/2014/main" id="{6EE1A11D-3CEB-EA4E-9D02-7E9E98601C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9" y="3051"/>
              <a:ext cx="41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 sz="2200">
                  <a:latin typeface="Times New Roman" charset="0"/>
                  <a:ea typeface="ＭＳ Ｐゴシック" charset="0"/>
                </a:rPr>
                <a:t>A, B</a:t>
              </a:r>
            </a:p>
          </p:txBody>
        </p:sp>
        <p:sp>
          <p:nvSpPr>
            <p:cNvPr id="175125" name="Rectangle 21">
              <a:extLst>
                <a:ext uri="{FF2B5EF4-FFF2-40B4-BE49-F238E27FC236}">
                  <a16:creationId xmlns:a16="http://schemas.microsoft.com/office/drawing/2014/main" id="{BDEE6D2C-5F4B-A747-BD3D-25A054A6DC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3" y="3051"/>
              <a:ext cx="21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 sz="2200">
                  <a:latin typeface="Times New Roman" charset="0"/>
                  <a:ea typeface="ＭＳ Ｐゴシック" charset="0"/>
                </a:rPr>
                <a:t>C</a:t>
              </a:r>
            </a:p>
          </p:txBody>
        </p:sp>
        <p:sp>
          <p:nvSpPr>
            <p:cNvPr id="175126" name="Rectangle 22">
              <a:extLst>
                <a:ext uri="{FF2B5EF4-FFF2-40B4-BE49-F238E27FC236}">
                  <a16:creationId xmlns:a16="http://schemas.microsoft.com/office/drawing/2014/main" id="{70D70D98-47DC-9B4E-9C98-A11E78797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3" y="3051"/>
              <a:ext cx="221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 sz="2200">
                  <a:latin typeface="Times New Roman" charset="0"/>
                  <a:ea typeface="ＭＳ Ｐゴシック" charset="0"/>
                </a:rPr>
                <a:t>D</a:t>
              </a:r>
            </a:p>
          </p:txBody>
        </p:sp>
      </p:grpSp>
      <p:sp>
        <p:nvSpPr>
          <p:cNvPr id="175127" name="Line 23">
            <a:extLst>
              <a:ext uri="{FF2B5EF4-FFF2-40B4-BE49-F238E27FC236}">
                <a16:creationId xmlns:a16="http://schemas.microsoft.com/office/drawing/2014/main" id="{D567F498-1B4B-0B4C-A082-91A41501D2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200400"/>
            <a:ext cx="7391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75128" name="Line 24">
            <a:extLst>
              <a:ext uri="{FF2B5EF4-FFF2-40B4-BE49-F238E27FC236}">
                <a16:creationId xmlns:a16="http://schemas.microsoft.com/office/drawing/2014/main" id="{DA16C2B1-655E-544F-8523-88204D52C71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581400"/>
            <a:ext cx="7391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75129" name="Rectangle 25">
            <a:extLst>
              <a:ext uri="{FF2B5EF4-FFF2-40B4-BE49-F238E27FC236}">
                <a16:creationId xmlns:a16="http://schemas.microsoft.com/office/drawing/2014/main" id="{AC0E362B-6B4D-AE43-9310-124C332F8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114800"/>
            <a:ext cx="3962400" cy="1676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6" name="Rectangle 4">
            <a:extLst>
              <a:ext uri="{FF2B5EF4-FFF2-40B4-BE49-F238E27FC236}">
                <a16:creationId xmlns:a16="http://schemas.microsoft.com/office/drawing/2014/main" id="{DA8098EF-E482-6440-8F19-67BF9CCCA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663" y="2038350"/>
            <a:ext cx="8729662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77157" name="Rectangle 5">
            <a:extLst>
              <a:ext uri="{FF2B5EF4-FFF2-40B4-BE49-F238E27FC236}">
                <a16:creationId xmlns:a16="http://schemas.microsoft.com/office/drawing/2014/main" id="{BBBC8CBC-BCB4-0B45-94E6-66EED0A7BD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 defTabSz="914400">
              <a:defRPr/>
            </a:pPr>
            <a:r>
              <a:rPr lang="en-US">
                <a:cs typeface="+mj-cs"/>
              </a:rPr>
              <a:t>Calculating Efficiency</a:t>
            </a:r>
          </a:p>
        </p:txBody>
      </p:sp>
      <p:graphicFrame>
        <p:nvGraphicFramePr>
          <p:cNvPr id="49155" name="Object 7">
            <a:hlinkClick r:id="" action="ppaction://ole?verb=0"/>
            <a:extLst>
              <a:ext uri="{FF2B5EF4-FFF2-40B4-BE49-F238E27FC236}">
                <a16:creationId xmlns:a16="http://schemas.microsoft.com/office/drawing/2014/main" id="{93C700A3-002E-7144-AE11-34EB6A69FFE8}"/>
              </a:ext>
            </a:extLst>
          </p:cNvPr>
          <p:cNvGraphicFramePr>
            <a:graphicFrameLocks/>
          </p:cNvGraphicFramePr>
          <p:nvPr/>
        </p:nvGraphicFramePr>
        <p:xfrm>
          <a:off x="784225" y="1981200"/>
          <a:ext cx="4321175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7" name="Equation" r:id="rId4" imgW="2159000" imgH="1193800" progId="Equation.3">
                  <p:embed/>
                </p:oleObj>
              </mc:Choice>
              <mc:Fallback>
                <p:oleObj name="Equation" r:id="rId4" imgW="2159000" imgH="1193800" progId="Equation.3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25" y="1981200"/>
                        <a:ext cx="4321175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6" name="Object 8">
            <a:hlinkClick r:id="" action="ppaction://ole?verb=0"/>
            <a:extLst>
              <a:ext uri="{FF2B5EF4-FFF2-40B4-BE49-F238E27FC236}">
                <a16:creationId xmlns:a16="http://schemas.microsoft.com/office/drawing/2014/main" id="{9E89D9C6-8FFD-264B-B376-58A234CFF1B5}"/>
              </a:ext>
            </a:extLst>
          </p:cNvPr>
          <p:cNvGraphicFramePr>
            <a:graphicFrameLocks/>
          </p:cNvGraphicFramePr>
          <p:nvPr/>
        </p:nvGraphicFramePr>
        <p:xfrm>
          <a:off x="5334000" y="3505200"/>
          <a:ext cx="3657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8" name="Equation" r:id="rId6" imgW="1968500" imgH="419100" progId="Equation.3">
                  <p:embed/>
                </p:oleObj>
              </mc:Choice>
              <mc:Fallback>
                <p:oleObj name="Equation" r:id="rId6" imgW="1968500" imgH="419100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505200"/>
                        <a:ext cx="36576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7" name="Object 9">
            <a:hlinkClick r:id="" action="ppaction://ole?verb=0"/>
            <a:extLst>
              <a:ext uri="{FF2B5EF4-FFF2-40B4-BE49-F238E27FC236}">
                <a16:creationId xmlns:a16="http://schemas.microsoft.com/office/drawing/2014/main" id="{AEFB1D4D-1D70-954D-95EC-781C22794263}"/>
              </a:ext>
            </a:extLst>
          </p:cNvPr>
          <p:cNvGraphicFramePr>
            <a:graphicFrameLocks/>
          </p:cNvGraphicFramePr>
          <p:nvPr/>
        </p:nvGraphicFramePr>
        <p:xfrm>
          <a:off x="5334000" y="2306638"/>
          <a:ext cx="3354388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9" name="Equation" r:id="rId8" imgW="1714500" imgH="393700" progId="Equation.3">
                  <p:embed/>
                </p:oleObj>
              </mc:Choice>
              <mc:Fallback>
                <p:oleObj name="Equation" r:id="rId8" imgW="1714500" imgH="393700" progId="Equation.3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306638"/>
                        <a:ext cx="3354388" cy="89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" name="Object 10">
            <a:hlinkClick r:id="" action="ppaction://ole?verb=0"/>
            <a:extLst>
              <a:ext uri="{FF2B5EF4-FFF2-40B4-BE49-F238E27FC236}">
                <a16:creationId xmlns:a16="http://schemas.microsoft.com/office/drawing/2014/main" id="{6C57CE5F-8A04-DB4C-A10F-0A8C29D68D52}"/>
              </a:ext>
            </a:extLst>
          </p:cNvPr>
          <p:cNvGraphicFramePr>
            <a:graphicFrameLocks/>
          </p:cNvGraphicFramePr>
          <p:nvPr/>
        </p:nvGraphicFramePr>
        <p:xfrm>
          <a:off x="1281113" y="4752975"/>
          <a:ext cx="7329487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0" name="Equation" r:id="rId10" imgW="6870700" imgH="1244600" progId="Equation.3">
                  <p:embed/>
                </p:oleObj>
              </mc:Choice>
              <mc:Fallback>
                <p:oleObj name="Equation" r:id="rId10" imgW="6870700" imgH="1244600" progId="Equation.3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1113" y="4752975"/>
                        <a:ext cx="7329487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Rectangle 4">
            <a:extLst>
              <a:ext uri="{FF2B5EF4-FFF2-40B4-BE49-F238E27FC236}">
                <a16:creationId xmlns:a16="http://schemas.microsoft.com/office/drawing/2014/main" id="{954CF245-3230-004E-B9B3-00DC5A4AC5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 defTabSz="914400">
              <a:defRPr/>
            </a:pPr>
            <a:r>
              <a:rPr lang="en-US">
                <a:cs typeface="+mj-cs"/>
              </a:rPr>
              <a:t>Basic Types of Layouts</a:t>
            </a:r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id="{79A82E9F-9E05-6748-8C86-1E86E10D5A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 lIns="90487" tIns="44450" rIns="90487" bIns="44450"/>
          <a:lstStyle/>
          <a:p>
            <a:pPr marL="342900" indent="-342900" defTabSz="914400">
              <a:defRPr/>
            </a:pPr>
            <a:r>
              <a:rPr lang="en-US">
                <a:cs typeface="+mn-cs"/>
              </a:rPr>
              <a:t>Process Layout</a:t>
            </a:r>
          </a:p>
          <a:p>
            <a:pPr marL="685800" lvl="1" indent="0" defTabSz="914400">
              <a:defRPr/>
            </a:pPr>
            <a:r>
              <a:rPr lang="en-US"/>
              <a:t>machines grouped by process they perform</a:t>
            </a:r>
          </a:p>
          <a:p>
            <a:pPr marL="342900" indent="-342900" defTabSz="914400">
              <a:defRPr/>
            </a:pPr>
            <a:r>
              <a:rPr lang="en-US">
                <a:cs typeface="+mn-cs"/>
              </a:rPr>
              <a:t>Product Layout</a:t>
            </a:r>
          </a:p>
          <a:p>
            <a:pPr marL="685800" lvl="1" indent="0" defTabSz="914400">
              <a:defRPr/>
            </a:pPr>
            <a:r>
              <a:rPr lang="en-US"/>
              <a:t>linear arrangement of workstations to produce a specific product</a:t>
            </a:r>
          </a:p>
          <a:p>
            <a:pPr marL="342900" indent="-342900" defTabSz="914400">
              <a:defRPr/>
            </a:pPr>
            <a:r>
              <a:rPr lang="en-US">
                <a:cs typeface="+mn-cs"/>
              </a:rPr>
              <a:t>Fixed Position Layout</a:t>
            </a:r>
          </a:p>
          <a:p>
            <a:pPr marL="685800" lvl="1" indent="0" defTabSz="914400">
              <a:defRPr/>
            </a:pPr>
            <a:r>
              <a:rPr lang="en-US"/>
              <a:t>used in projects where the product cannot be moved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>
            <a:extLst>
              <a:ext uri="{FF2B5EF4-FFF2-40B4-BE49-F238E27FC236}">
                <a16:creationId xmlns:a16="http://schemas.microsoft.com/office/drawing/2014/main" id="{9F7D7920-6988-B640-A286-8DFCA91F5C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 defTabSz="914400">
              <a:defRPr/>
            </a:pPr>
            <a:r>
              <a:rPr lang="en-US">
                <a:cs typeface="+mj-cs"/>
              </a:rPr>
              <a:t>Hybrid Layouts</a:t>
            </a:r>
          </a:p>
        </p:txBody>
      </p:sp>
      <p:sp>
        <p:nvSpPr>
          <p:cNvPr id="123909" name="Rectangle 5">
            <a:extLst>
              <a:ext uri="{FF2B5EF4-FFF2-40B4-BE49-F238E27FC236}">
                <a16:creationId xmlns:a16="http://schemas.microsoft.com/office/drawing/2014/main" id="{E83F6C87-085A-2446-B0B8-9B0CB2B8C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028825"/>
            <a:ext cx="8296275" cy="3762375"/>
          </a:xfrm>
        </p:spPr>
        <p:txBody>
          <a:bodyPr lIns="90487" tIns="44450" rIns="90487" bIns="44450"/>
          <a:lstStyle/>
          <a:p>
            <a:pPr marL="342900" indent="-342900" defTabSz="914400">
              <a:defRPr/>
            </a:pPr>
            <a:r>
              <a:rPr lang="en-US">
                <a:cs typeface="+mn-cs"/>
              </a:rPr>
              <a:t>Cellular layouts</a:t>
            </a:r>
          </a:p>
          <a:p>
            <a:pPr marL="685800" lvl="1" indent="0" defTabSz="914400">
              <a:defRPr/>
            </a:pPr>
            <a:r>
              <a:rPr lang="en-US"/>
              <a:t>group machines into machining cells</a:t>
            </a:r>
          </a:p>
          <a:p>
            <a:pPr marL="685800" lvl="1" indent="0" defTabSz="914400">
              <a:defRPr/>
            </a:pPr>
            <a:endParaRPr lang="en-US" sz="800"/>
          </a:p>
          <a:p>
            <a:pPr marL="342900" indent="-342900" defTabSz="914400">
              <a:defRPr/>
            </a:pPr>
            <a:r>
              <a:rPr lang="en-US">
                <a:cs typeface="+mn-cs"/>
              </a:rPr>
              <a:t>Flexible manufacturing systems</a:t>
            </a:r>
          </a:p>
          <a:p>
            <a:pPr marL="685800" lvl="1" indent="0" defTabSz="914400">
              <a:defRPr/>
            </a:pPr>
            <a:r>
              <a:rPr lang="en-US"/>
              <a:t>automated machining &amp; material handling systems</a:t>
            </a:r>
          </a:p>
          <a:p>
            <a:pPr marL="685800" lvl="1" indent="0" defTabSz="914400">
              <a:defRPr/>
            </a:pPr>
            <a:endParaRPr lang="en-US" sz="800"/>
          </a:p>
          <a:p>
            <a:pPr marL="342900" indent="-342900" defTabSz="914400">
              <a:defRPr/>
            </a:pPr>
            <a:r>
              <a:rPr lang="en-US">
                <a:cs typeface="+mn-cs"/>
              </a:rPr>
              <a:t>Mixed-model assembly lines</a:t>
            </a:r>
          </a:p>
          <a:p>
            <a:pPr marL="685800" lvl="1" indent="0" defTabSz="914400">
              <a:defRPr/>
            </a:pPr>
            <a:r>
              <a:rPr lang="en-US"/>
              <a:t>produce variety of models on one line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89" name="Group 76">
            <a:extLst>
              <a:ext uri="{FF2B5EF4-FFF2-40B4-BE49-F238E27FC236}">
                <a16:creationId xmlns:a16="http://schemas.microsoft.com/office/drawing/2014/main" id="{9861C95B-9986-4641-A0CD-87A27ACB8506}"/>
              </a:ext>
            </a:extLst>
          </p:cNvPr>
          <p:cNvGrpSpPr>
            <a:grpSpLocks/>
          </p:cNvGrpSpPr>
          <p:nvPr/>
        </p:nvGrpSpPr>
        <p:grpSpPr bwMode="auto">
          <a:xfrm>
            <a:off x="665163" y="1981200"/>
            <a:ext cx="8478837" cy="4114800"/>
            <a:chOff x="419" y="1248"/>
            <a:chExt cx="5341" cy="2592"/>
          </a:xfrm>
        </p:grpSpPr>
        <p:sp>
          <p:nvSpPr>
            <p:cNvPr id="126029" name="Line 77">
              <a:extLst>
                <a:ext uri="{FF2B5EF4-FFF2-40B4-BE49-F238E27FC236}">
                  <a16:creationId xmlns:a16="http://schemas.microsoft.com/office/drawing/2014/main" id="{71483FF7-C2F2-7344-9FBB-80D9462E55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1248"/>
              <a:ext cx="5325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26030" name="Line 78">
              <a:extLst>
                <a:ext uri="{FF2B5EF4-FFF2-40B4-BE49-F238E27FC236}">
                  <a16:creationId xmlns:a16="http://schemas.microsoft.com/office/drawing/2014/main" id="{B7BAF122-4C7D-0E42-BF95-F3C17296A5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26031" name="Line 79">
              <a:extLst>
                <a:ext uri="{FF2B5EF4-FFF2-40B4-BE49-F238E27FC236}">
                  <a16:creationId xmlns:a16="http://schemas.microsoft.com/office/drawing/2014/main" id="{A43D3C26-DA55-C648-9FCD-B779A54EC9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" y="1256"/>
              <a:ext cx="0" cy="2576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26032" name="Line 80">
              <a:extLst>
                <a:ext uri="{FF2B5EF4-FFF2-40B4-BE49-F238E27FC236}">
                  <a16:creationId xmlns:a16="http://schemas.microsoft.com/office/drawing/2014/main" id="{F2C66ABC-924B-EF45-AE2E-FDC28C3597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26033" name="Line 81">
              <a:extLst>
                <a:ext uri="{FF2B5EF4-FFF2-40B4-BE49-F238E27FC236}">
                  <a16:creationId xmlns:a16="http://schemas.microsoft.com/office/drawing/2014/main" id="{E4435E06-FF78-624F-8C21-7DB5FE7C22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" y="3840"/>
              <a:ext cx="1293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</p:grpSp>
      <p:sp>
        <p:nvSpPr>
          <p:cNvPr id="125956" name="Rectangle 4">
            <a:extLst>
              <a:ext uri="{FF2B5EF4-FFF2-40B4-BE49-F238E27FC236}">
                <a16:creationId xmlns:a16="http://schemas.microsoft.com/office/drawing/2014/main" id="{DD071C71-E7E4-AC4B-9EA5-DA0693B6C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1950" y="209550"/>
            <a:ext cx="9163050" cy="857250"/>
          </a:xfrm>
          <a:ln>
            <a:noFill/>
          </a:ln>
          <a:extLst>
            <a:ext uri="{91240B29-F687-4f45-9708-019B960494DF}">
              <a14:hiddenLine xmlns:a14="http://schemas.microsoft.com/office/drawing/2010/main" xmlns="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defTabSz="914400">
              <a:defRPr/>
            </a:pPr>
            <a:r>
              <a:rPr lang="en-US" sz="3800">
                <a:solidFill>
                  <a:schemeClr val="tx1"/>
                </a:solidFill>
                <a:cs typeface="+mj-cs"/>
              </a:rPr>
              <a:t>Manufacturing Process Layout</a:t>
            </a:r>
            <a:endParaRPr lang="en-US">
              <a:solidFill>
                <a:schemeClr val="tx1"/>
              </a:solidFill>
              <a:cs typeface="+mj-cs"/>
            </a:endParaRPr>
          </a:p>
        </p:txBody>
      </p:sp>
      <p:sp>
        <p:nvSpPr>
          <p:cNvPr id="125957" name="Rectangle 5">
            <a:extLst>
              <a:ext uri="{FF2B5EF4-FFF2-40B4-BE49-F238E27FC236}">
                <a16:creationId xmlns:a16="http://schemas.microsoft.com/office/drawing/2014/main" id="{EF54C4BC-7932-BC4C-9C58-951AADDD8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688" y="1009650"/>
            <a:ext cx="8123237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25958" name="Line 6">
            <a:extLst>
              <a:ext uri="{FF2B5EF4-FFF2-40B4-BE49-F238E27FC236}">
                <a16:creationId xmlns:a16="http://schemas.microsoft.com/office/drawing/2014/main" id="{B08C070E-664E-3541-B7FC-375C3582E1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28925" y="1025525"/>
            <a:ext cx="0" cy="4479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25959" name="Line 7">
            <a:extLst>
              <a:ext uri="{FF2B5EF4-FFF2-40B4-BE49-F238E27FC236}">
                <a16:creationId xmlns:a16="http://schemas.microsoft.com/office/drawing/2014/main" id="{B15B6E60-A02F-1D4E-99C1-2D923F6FD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1788" y="3038475"/>
            <a:ext cx="59896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25961" name="Line 9">
            <a:extLst>
              <a:ext uri="{FF2B5EF4-FFF2-40B4-BE49-F238E27FC236}">
                <a16:creationId xmlns:a16="http://schemas.microsoft.com/office/drawing/2014/main" id="{10F7F75B-4302-7F4C-B05C-BD2D1BA16BD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7663" y="5110163"/>
            <a:ext cx="3063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25962" name="Line 10">
            <a:extLst>
              <a:ext uri="{FF2B5EF4-FFF2-40B4-BE49-F238E27FC236}">
                <a16:creationId xmlns:a16="http://schemas.microsoft.com/office/drawing/2014/main" id="{5A1C19EF-A3BE-AA43-A1CB-3592A3F176F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3450" y="4767263"/>
            <a:ext cx="2868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25963" name="Rectangle 11">
            <a:extLst>
              <a:ext uri="{FF2B5EF4-FFF2-40B4-BE49-F238E27FC236}">
                <a16:creationId xmlns:a16="http://schemas.microsoft.com/office/drawing/2014/main" id="{08F57EDA-AAE9-6245-9710-820377340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4659313"/>
            <a:ext cx="387350" cy="387350"/>
          </a:xfrm>
          <a:prstGeom prst="rect">
            <a:avLst/>
          </a:prstGeom>
          <a:solidFill>
            <a:srgbClr val="8CFC6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L</a:t>
            </a:r>
          </a:p>
        </p:txBody>
      </p:sp>
      <p:sp>
        <p:nvSpPr>
          <p:cNvPr id="125964" name="Rectangle 12">
            <a:extLst>
              <a:ext uri="{FF2B5EF4-FFF2-40B4-BE49-F238E27FC236}">
                <a16:creationId xmlns:a16="http://schemas.microsoft.com/office/drawing/2014/main" id="{7EDA4E4A-A6A8-134F-98F0-476C96DE4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3930650"/>
            <a:ext cx="387350" cy="387350"/>
          </a:xfrm>
          <a:prstGeom prst="rect">
            <a:avLst/>
          </a:prstGeom>
          <a:solidFill>
            <a:srgbClr val="8CFC6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L</a:t>
            </a:r>
          </a:p>
        </p:txBody>
      </p:sp>
      <p:sp>
        <p:nvSpPr>
          <p:cNvPr id="125965" name="Rectangle 13">
            <a:extLst>
              <a:ext uri="{FF2B5EF4-FFF2-40B4-BE49-F238E27FC236}">
                <a16:creationId xmlns:a16="http://schemas.microsoft.com/office/drawing/2014/main" id="{CBA24CAF-F45A-294A-B081-328B85184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3144838"/>
            <a:ext cx="387350" cy="387350"/>
          </a:xfrm>
          <a:prstGeom prst="rect">
            <a:avLst/>
          </a:prstGeom>
          <a:solidFill>
            <a:srgbClr val="8CFC6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L</a:t>
            </a:r>
          </a:p>
        </p:txBody>
      </p:sp>
      <p:sp>
        <p:nvSpPr>
          <p:cNvPr id="125966" name="Rectangle 14">
            <a:extLst>
              <a:ext uri="{FF2B5EF4-FFF2-40B4-BE49-F238E27FC236}">
                <a16:creationId xmlns:a16="http://schemas.microsoft.com/office/drawing/2014/main" id="{4F193110-524E-9B47-9895-A69F3C179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2359025"/>
            <a:ext cx="387350" cy="387350"/>
          </a:xfrm>
          <a:prstGeom prst="rect">
            <a:avLst/>
          </a:prstGeom>
          <a:solidFill>
            <a:srgbClr val="8CFC6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L</a:t>
            </a:r>
          </a:p>
        </p:txBody>
      </p:sp>
      <p:sp>
        <p:nvSpPr>
          <p:cNvPr id="125967" name="Rectangle 15">
            <a:extLst>
              <a:ext uri="{FF2B5EF4-FFF2-40B4-BE49-F238E27FC236}">
                <a16:creationId xmlns:a16="http://schemas.microsoft.com/office/drawing/2014/main" id="{B83A6D3F-D808-5947-A8C6-88BDF571F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1573213"/>
            <a:ext cx="387350" cy="387350"/>
          </a:xfrm>
          <a:prstGeom prst="rect">
            <a:avLst/>
          </a:prstGeom>
          <a:solidFill>
            <a:srgbClr val="8CFC6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L</a:t>
            </a:r>
          </a:p>
        </p:txBody>
      </p:sp>
      <p:sp>
        <p:nvSpPr>
          <p:cNvPr id="125968" name="Rectangle 16">
            <a:extLst>
              <a:ext uri="{FF2B5EF4-FFF2-40B4-BE49-F238E27FC236}">
                <a16:creationId xmlns:a16="http://schemas.microsoft.com/office/drawing/2014/main" id="{E991DC0B-DAD0-6A41-BDE6-97354605B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5225" y="4659313"/>
            <a:ext cx="388938" cy="387350"/>
          </a:xfrm>
          <a:prstGeom prst="rect">
            <a:avLst/>
          </a:prstGeom>
          <a:solidFill>
            <a:srgbClr val="8CFC6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L</a:t>
            </a:r>
          </a:p>
        </p:txBody>
      </p:sp>
      <p:sp>
        <p:nvSpPr>
          <p:cNvPr id="125969" name="Rectangle 17">
            <a:extLst>
              <a:ext uri="{FF2B5EF4-FFF2-40B4-BE49-F238E27FC236}">
                <a16:creationId xmlns:a16="http://schemas.microsoft.com/office/drawing/2014/main" id="{A6877E91-3112-B24D-A0DB-964160350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5225" y="3930650"/>
            <a:ext cx="388938" cy="387350"/>
          </a:xfrm>
          <a:prstGeom prst="rect">
            <a:avLst/>
          </a:prstGeom>
          <a:solidFill>
            <a:srgbClr val="8CFC6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L</a:t>
            </a:r>
          </a:p>
        </p:txBody>
      </p:sp>
      <p:sp>
        <p:nvSpPr>
          <p:cNvPr id="125970" name="Rectangle 18">
            <a:extLst>
              <a:ext uri="{FF2B5EF4-FFF2-40B4-BE49-F238E27FC236}">
                <a16:creationId xmlns:a16="http://schemas.microsoft.com/office/drawing/2014/main" id="{088BA395-00B4-DB49-98A5-6B985AC94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5225" y="3144838"/>
            <a:ext cx="388938" cy="387350"/>
          </a:xfrm>
          <a:prstGeom prst="rect">
            <a:avLst/>
          </a:prstGeom>
          <a:solidFill>
            <a:srgbClr val="8CFC6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L</a:t>
            </a:r>
          </a:p>
        </p:txBody>
      </p:sp>
      <p:sp>
        <p:nvSpPr>
          <p:cNvPr id="125971" name="Rectangle 19">
            <a:extLst>
              <a:ext uri="{FF2B5EF4-FFF2-40B4-BE49-F238E27FC236}">
                <a16:creationId xmlns:a16="http://schemas.microsoft.com/office/drawing/2014/main" id="{6DA743C9-ABAC-134C-857E-785F1B170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5225" y="2359025"/>
            <a:ext cx="388938" cy="387350"/>
          </a:xfrm>
          <a:prstGeom prst="rect">
            <a:avLst/>
          </a:prstGeom>
          <a:solidFill>
            <a:srgbClr val="8CFC6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L</a:t>
            </a:r>
          </a:p>
        </p:txBody>
      </p:sp>
      <p:sp>
        <p:nvSpPr>
          <p:cNvPr id="125972" name="Rectangle 20">
            <a:extLst>
              <a:ext uri="{FF2B5EF4-FFF2-40B4-BE49-F238E27FC236}">
                <a16:creationId xmlns:a16="http://schemas.microsoft.com/office/drawing/2014/main" id="{2E9469D7-AF93-0B41-999C-BD6711C35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5225" y="1573213"/>
            <a:ext cx="388938" cy="387350"/>
          </a:xfrm>
          <a:prstGeom prst="rect">
            <a:avLst/>
          </a:prstGeom>
          <a:solidFill>
            <a:srgbClr val="8CFC6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L</a:t>
            </a:r>
          </a:p>
        </p:txBody>
      </p:sp>
      <p:sp>
        <p:nvSpPr>
          <p:cNvPr id="125974" name="Rectangle 22">
            <a:extLst>
              <a:ext uri="{FF2B5EF4-FFF2-40B4-BE49-F238E27FC236}">
                <a16:creationId xmlns:a16="http://schemas.microsoft.com/office/drawing/2014/main" id="{2B7B04BE-8B29-3D48-9978-0EC317D46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088" y="1573213"/>
            <a:ext cx="387350" cy="38735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M</a:t>
            </a:r>
          </a:p>
        </p:txBody>
      </p:sp>
      <p:sp>
        <p:nvSpPr>
          <p:cNvPr id="125975" name="Rectangle 23">
            <a:extLst>
              <a:ext uri="{FF2B5EF4-FFF2-40B4-BE49-F238E27FC236}">
                <a16:creationId xmlns:a16="http://schemas.microsoft.com/office/drawing/2014/main" id="{DCBE2F51-6CA4-584D-B9F9-A7B033BB9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088" y="2259013"/>
            <a:ext cx="387350" cy="38735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M</a:t>
            </a:r>
          </a:p>
        </p:txBody>
      </p:sp>
      <p:sp>
        <p:nvSpPr>
          <p:cNvPr id="125976" name="Rectangle 24">
            <a:extLst>
              <a:ext uri="{FF2B5EF4-FFF2-40B4-BE49-F238E27FC236}">
                <a16:creationId xmlns:a16="http://schemas.microsoft.com/office/drawing/2014/main" id="{39C19E59-CA12-C54B-8A3F-263C6AA68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1150" y="1573213"/>
            <a:ext cx="388938" cy="38735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M</a:t>
            </a:r>
          </a:p>
        </p:txBody>
      </p:sp>
      <p:sp>
        <p:nvSpPr>
          <p:cNvPr id="125977" name="Rectangle 25">
            <a:extLst>
              <a:ext uri="{FF2B5EF4-FFF2-40B4-BE49-F238E27FC236}">
                <a16:creationId xmlns:a16="http://schemas.microsoft.com/office/drawing/2014/main" id="{03C107CE-CB51-FA43-8466-CE23AA4E5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1150" y="2259013"/>
            <a:ext cx="388938" cy="38735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M</a:t>
            </a:r>
          </a:p>
        </p:txBody>
      </p:sp>
      <p:sp>
        <p:nvSpPr>
          <p:cNvPr id="125978" name="Rectangle 26">
            <a:extLst>
              <a:ext uri="{FF2B5EF4-FFF2-40B4-BE49-F238E27FC236}">
                <a16:creationId xmlns:a16="http://schemas.microsoft.com/office/drawing/2014/main" id="{E6F43F9A-1B16-3D43-B37B-FDAAA40A0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1573213"/>
            <a:ext cx="388937" cy="387350"/>
          </a:xfrm>
          <a:prstGeom prst="rect">
            <a:avLst/>
          </a:prstGeom>
          <a:solidFill>
            <a:srgbClr val="F7668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D</a:t>
            </a:r>
          </a:p>
        </p:txBody>
      </p:sp>
      <p:sp>
        <p:nvSpPr>
          <p:cNvPr id="125979" name="Rectangle 27">
            <a:extLst>
              <a:ext uri="{FF2B5EF4-FFF2-40B4-BE49-F238E27FC236}">
                <a16:creationId xmlns:a16="http://schemas.microsoft.com/office/drawing/2014/main" id="{97D3AA85-C40F-F448-A5AA-E93E498A3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2259013"/>
            <a:ext cx="388937" cy="387350"/>
          </a:xfrm>
          <a:prstGeom prst="rect">
            <a:avLst/>
          </a:prstGeom>
          <a:solidFill>
            <a:srgbClr val="F7668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D</a:t>
            </a:r>
          </a:p>
        </p:txBody>
      </p:sp>
      <p:sp>
        <p:nvSpPr>
          <p:cNvPr id="125980" name="Rectangle 28">
            <a:extLst>
              <a:ext uri="{FF2B5EF4-FFF2-40B4-BE49-F238E27FC236}">
                <a16:creationId xmlns:a16="http://schemas.microsoft.com/office/drawing/2014/main" id="{D7F3FE16-3B97-9243-8615-A73AFEF77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2050" y="1573213"/>
            <a:ext cx="388938" cy="387350"/>
          </a:xfrm>
          <a:prstGeom prst="rect">
            <a:avLst/>
          </a:prstGeom>
          <a:solidFill>
            <a:srgbClr val="F7668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D</a:t>
            </a:r>
          </a:p>
        </p:txBody>
      </p:sp>
      <p:sp>
        <p:nvSpPr>
          <p:cNvPr id="125981" name="Rectangle 29">
            <a:extLst>
              <a:ext uri="{FF2B5EF4-FFF2-40B4-BE49-F238E27FC236}">
                <a16:creationId xmlns:a16="http://schemas.microsoft.com/office/drawing/2014/main" id="{03A260FC-B4CE-5042-9786-8BEADD0A8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2050" y="2259013"/>
            <a:ext cx="388938" cy="387350"/>
          </a:xfrm>
          <a:prstGeom prst="rect">
            <a:avLst/>
          </a:prstGeom>
          <a:solidFill>
            <a:srgbClr val="F7668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D</a:t>
            </a:r>
          </a:p>
        </p:txBody>
      </p:sp>
      <p:sp>
        <p:nvSpPr>
          <p:cNvPr id="125982" name="Rectangle 30">
            <a:extLst>
              <a:ext uri="{FF2B5EF4-FFF2-40B4-BE49-F238E27FC236}">
                <a16:creationId xmlns:a16="http://schemas.microsoft.com/office/drawing/2014/main" id="{04BDD646-298E-0F4E-80E1-DA6C0E85D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8963" y="1573213"/>
            <a:ext cx="388937" cy="387350"/>
          </a:xfrm>
          <a:prstGeom prst="rect">
            <a:avLst/>
          </a:prstGeom>
          <a:solidFill>
            <a:srgbClr val="F7668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D</a:t>
            </a:r>
          </a:p>
        </p:txBody>
      </p:sp>
      <p:sp>
        <p:nvSpPr>
          <p:cNvPr id="125983" name="Rectangle 31">
            <a:extLst>
              <a:ext uri="{FF2B5EF4-FFF2-40B4-BE49-F238E27FC236}">
                <a16:creationId xmlns:a16="http://schemas.microsoft.com/office/drawing/2014/main" id="{01EE3E2C-B4E9-D449-8E17-EE3A453DE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8963" y="2259013"/>
            <a:ext cx="388937" cy="387350"/>
          </a:xfrm>
          <a:prstGeom prst="rect">
            <a:avLst/>
          </a:prstGeom>
          <a:solidFill>
            <a:srgbClr val="F7668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D</a:t>
            </a:r>
          </a:p>
        </p:txBody>
      </p:sp>
      <p:sp>
        <p:nvSpPr>
          <p:cNvPr id="125984" name="Rectangle 32">
            <a:extLst>
              <a:ext uri="{FF2B5EF4-FFF2-40B4-BE49-F238E27FC236}">
                <a16:creationId xmlns:a16="http://schemas.microsoft.com/office/drawing/2014/main" id="{A208C390-C523-3C46-88B9-748AAF163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5875" y="1573213"/>
            <a:ext cx="387350" cy="387350"/>
          </a:xfrm>
          <a:prstGeom prst="rect">
            <a:avLst/>
          </a:prstGeom>
          <a:solidFill>
            <a:srgbClr val="F7668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D</a:t>
            </a:r>
          </a:p>
        </p:txBody>
      </p:sp>
      <p:sp>
        <p:nvSpPr>
          <p:cNvPr id="125985" name="Rectangle 33">
            <a:extLst>
              <a:ext uri="{FF2B5EF4-FFF2-40B4-BE49-F238E27FC236}">
                <a16:creationId xmlns:a16="http://schemas.microsoft.com/office/drawing/2014/main" id="{4D4CB7F3-E102-8643-A68C-F68FB04FC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5875" y="2259013"/>
            <a:ext cx="387350" cy="387350"/>
          </a:xfrm>
          <a:prstGeom prst="rect">
            <a:avLst/>
          </a:prstGeom>
          <a:solidFill>
            <a:srgbClr val="F7668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D</a:t>
            </a:r>
          </a:p>
        </p:txBody>
      </p:sp>
      <p:sp>
        <p:nvSpPr>
          <p:cNvPr id="125986" name="Rectangle 34">
            <a:extLst>
              <a:ext uri="{FF2B5EF4-FFF2-40B4-BE49-F238E27FC236}">
                <a16:creationId xmlns:a16="http://schemas.microsoft.com/office/drawing/2014/main" id="{353AD741-C2A4-B149-B66D-06935F6667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088" y="3144838"/>
            <a:ext cx="387350" cy="387350"/>
          </a:xfrm>
          <a:prstGeom prst="rect">
            <a:avLst/>
          </a:prstGeom>
          <a:solidFill>
            <a:srgbClr val="B760F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G</a:t>
            </a:r>
          </a:p>
        </p:txBody>
      </p:sp>
      <p:sp>
        <p:nvSpPr>
          <p:cNvPr id="125987" name="Rectangle 35">
            <a:extLst>
              <a:ext uri="{FF2B5EF4-FFF2-40B4-BE49-F238E27FC236}">
                <a16:creationId xmlns:a16="http://schemas.microsoft.com/office/drawing/2014/main" id="{45E762C8-7A9E-1A46-B3CA-83E6D7CE0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088" y="3830638"/>
            <a:ext cx="387350" cy="387350"/>
          </a:xfrm>
          <a:prstGeom prst="rect">
            <a:avLst/>
          </a:prstGeom>
          <a:solidFill>
            <a:srgbClr val="B760F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G</a:t>
            </a:r>
          </a:p>
        </p:txBody>
      </p:sp>
      <p:sp>
        <p:nvSpPr>
          <p:cNvPr id="125988" name="Rectangle 36">
            <a:extLst>
              <a:ext uri="{FF2B5EF4-FFF2-40B4-BE49-F238E27FC236}">
                <a16:creationId xmlns:a16="http://schemas.microsoft.com/office/drawing/2014/main" id="{F1DC808E-230A-9D49-9BAE-4EDF5A549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1150" y="3144838"/>
            <a:ext cx="388938" cy="387350"/>
          </a:xfrm>
          <a:prstGeom prst="rect">
            <a:avLst/>
          </a:prstGeom>
          <a:solidFill>
            <a:srgbClr val="B760F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G</a:t>
            </a:r>
          </a:p>
        </p:txBody>
      </p:sp>
      <p:sp>
        <p:nvSpPr>
          <p:cNvPr id="125989" name="Rectangle 37">
            <a:extLst>
              <a:ext uri="{FF2B5EF4-FFF2-40B4-BE49-F238E27FC236}">
                <a16:creationId xmlns:a16="http://schemas.microsoft.com/office/drawing/2014/main" id="{5947C15D-828F-9544-8B89-DE0A6B0C7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1150" y="3830638"/>
            <a:ext cx="388938" cy="387350"/>
          </a:xfrm>
          <a:prstGeom prst="rect">
            <a:avLst/>
          </a:prstGeom>
          <a:solidFill>
            <a:srgbClr val="B760F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G</a:t>
            </a:r>
          </a:p>
        </p:txBody>
      </p:sp>
      <p:sp>
        <p:nvSpPr>
          <p:cNvPr id="125990" name="Rectangle 38">
            <a:extLst>
              <a:ext uri="{FF2B5EF4-FFF2-40B4-BE49-F238E27FC236}">
                <a16:creationId xmlns:a16="http://schemas.microsoft.com/office/drawing/2014/main" id="{BF2B9FC5-7495-3C47-B386-6D100A7A4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3144838"/>
            <a:ext cx="388938" cy="387350"/>
          </a:xfrm>
          <a:prstGeom prst="rect">
            <a:avLst/>
          </a:prstGeom>
          <a:solidFill>
            <a:srgbClr val="B760F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G</a:t>
            </a:r>
          </a:p>
        </p:txBody>
      </p:sp>
      <p:sp>
        <p:nvSpPr>
          <p:cNvPr id="125991" name="Rectangle 39">
            <a:extLst>
              <a:ext uri="{FF2B5EF4-FFF2-40B4-BE49-F238E27FC236}">
                <a16:creationId xmlns:a16="http://schemas.microsoft.com/office/drawing/2014/main" id="{658C7157-2060-5443-B65F-901C39882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3830638"/>
            <a:ext cx="388938" cy="387350"/>
          </a:xfrm>
          <a:prstGeom prst="rect">
            <a:avLst/>
          </a:prstGeom>
          <a:solidFill>
            <a:srgbClr val="B760F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G</a:t>
            </a:r>
          </a:p>
        </p:txBody>
      </p:sp>
      <p:sp>
        <p:nvSpPr>
          <p:cNvPr id="125992" name="Rectangle 40">
            <a:extLst>
              <a:ext uri="{FF2B5EF4-FFF2-40B4-BE49-F238E27FC236}">
                <a16:creationId xmlns:a16="http://schemas.microsoft.com/office/drawing/2014/main" id="{3C539C16-311B-DF4D-91DA-D11854526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2050" y="3144838"/>
            <a:ext cx="1595438" cy="38735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P</a:t>
            </a:r>
          </a:p>
        </p:txBody>
      </p:sp>
      <p:sp>
        <p:nvSpPr>
          <p:cNvPr id="125993" name="Rectangle 41">
            <a:extLst>
              <a:ext uri="{FF2B5EF4-FFF2-40B4-BE49-F238E27FC236}">
                <a16:creationId xmlns:a16="http://schemas.microsoft.com/office/drawing/2014/main" id="{F607AEF6-9757-4F49-B417-7DEE59A06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2050" y="3830638"/>
            <a:ext cx="1595438" cy="38735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P</a:t>
            </a:r>
          </a:p>
        </p:txBody>
      </p:sp>
      <p:sp>
        <p:nvSpPr>
          <p:cNvPr id="125994" name="Rectangle 42">
            <a:extLst>
              <a:ext uri="{FF2B5EF4-FFF2-40B4-BE49-F238E27FC236}">
                <a16:creationId xmlns:a16="http://schemas.microsoft.com/office/drawing/2014/main" id="{31527E1C-BBE7-4B4F-A60D-71479C9DC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2050" y="4953000"/>
            <a:ext cx="388938" cy="387350"/>
          </a:xfrm>
          <a:prstGeom prst="rect">
            <a:avLst/>
          </a:prstGeom>
          <a:solidFill>
            <a:srgbClr val="FF7A3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A</a:t>
            </a:r>
          </a:p>
        </p:txBody>
      </p:sp>
      <p:sp>
        <p:nvSpPr>
          <p:cNvPr id="125995" name="Rectangle 43">
            <a:extLst>
              <a:ext uri="{FF2B5EF4-FFF2-40B4-BE49-F238E27FC236}">
                <a16:creationId xmlns:a16="http://schemas.microsoft.com/office/drawing/2014/main" id="{8FEA7787-132C-3341-B6BE-F293A6B46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3088" y="4953000"/>
            <a:ext cx="388937" cy="387350"/>
          </a:xfrm>
          <a:prstGeom prst="rect">
            <a:avLst/>
          </a:prstGeom>
          <a:solidFill>
            <a:srgbClr val="FF7A3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A</a:t>
            </a:r>
          </a:p>
        </p:txBody>
      </p:sp>
      <p:sp>
        <p:nvSpPr>
          <p:cNvPr id="125996" name="Rectangle 44">
            <a:extLst>
              <a:ext uri="{FF2B5EF4-FFF2-40B4-BE49-F238E27FC236}">
                <a16:creationId xmlns:a16="http://schemas.microsoft.com/office/drawing/2014/main" id="{A56C1FB9-0A49-0646-9884-36D8E1E65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25" y="4953000"/>
            <a:ext cx="388938" cy="387350"/>
          </a:xfrm>
          <a:prstGeom prst="rect">
            <a:avLst/>
          </a:prstGeom>
          <a:solidFill>
            <a:srgbClr val="FF7A3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A</a:t>
            </a:r>
          </a:p>
        </p:txBody>
      </p:sp>
      <p:sp>
        <p:nvSpPr>
          <p:cNvPr id="125998" name="Rectangle 46">
            <a:extLst>
              <a:ext uri="{FF2B5EF4-FFF2-40B4-BE49-F238E27FC236}">
                <a16:creationId xmlns:a16="http://schemas.microsoft.com/office/drawing/2014/main" id="{1596CE3A-B68E-D646-B27D-510FA6CEC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610225"/>
            <a:ext cx="1071563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defRPr/>
            </a:pPr>
            <a:r>
              <a:rPr lang="en-US" sz="1600">
                <a:latin typeface="Arial" charset="0"/>
                <a:ea typeface="ＭＳ Ｐゴシック" charset="0"/>
              </a:rPr>
              <a:t>Assembly</a:t>
            </a:r>
          </a:p>
        </p:txBody>
      </p:sp>
      <p:sp>
        <p:nvSpPr>
          <p:cNvPr id="125999" name="Rectangle 47">
            <a:extLst>
              <a:ext uri="{FF2B5EF4-FFF2-40B4-BE49-F238E27FC236}">
                <a16:creationId xmlns:a16="http://schemas.microsoft.com/office/drawing/2014/main" id="{D469258A-7E80-9146-AFC7-A238F2F80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7113" y="4343400"/>
            <a:ext cx="2043112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defRPr/>
            </a:pPr>
            <a:r>
              <a:rPr lang="en-US" sz="1600">
                <a:latin typeface="Arial" charset="0"/>
                <a:ea typeface="ＭＳ Ｐゴシック" charset="0"/>
              </a:rPr>
              <a:t>Painting Department</a:t>
            </a:r>
          </a:p>
        </p:txBody>
      </p:sp>
      <p:sp>
        <p:nvSpPr>
          <p:cNvPr id="126000" name="Rectangle 48">
            <a:extLst>
              <a:ext uri="{FF2B5EF4-FFF2-40B4-BE49-F238E27FC236}">
                <a16:creationId xmlns:a16="http://schemas.microsoft.com/office/drawing/2014/main" id="{92067363-A6AC-594B-8728-BF6617DA5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104900"/>
            <a:ext cx="1817688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defRPr/>
            </a:pPr>
            <a:r>
              <a:rPr lang="en-US" sz="1600">
                <a:latin typeface="Arial" charset="0"/>
                <a:ea typeface="ＭＳ Ｐゴシック" charset="0"/>
              </a:rPr>
              <a:t>Lathe Department</a:t>
            </a:r>
          </a:p>
        </p:txBody>
      </p:sp>
      <p:sp>
        <p:nvSpPr>
          <p:cNvPr id="126001" name="Rectangle 49">
            <a:extLst>
              <a:ext uri="{FF2B5EF4-FFF2-40B4-BE49-F238E27FC236}">
                <a16:creationId xmlns:a16="http://schemas.microsoft.com/office/drawing/2014/main" id="{917D326C-CB5B-0742-B3FD-5A9CD5EFB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154113"/>
            <a:ext cx="19812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sz="1600">
                <a:latin typeface="Arial" charset="0"/>
                <a:ea typeface="ＭＳ Ｐゴシック" charset="0"/>
              </a:rPr>
              <a:t>Milling Department</a:t>
            </a:r>
          </a:p>
        </p:txBody>
      </p:sp>
      <p:sp>
        <p:nvSpPr>
          <p:cNvPr id="126002" name="Rectangle 50">
            <a:extLst>
              <a:ext uri="{FF2B5EF4-FFF2-40B4-BE49-F238E27FC236}">
                <a16:creationId xmlns:a16="http://schemas.microsoft.com/office/drawing/2014/main" id="{F4E73EB6-BA54-0743-A0BD-DCDEB016C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3588" y="1104900"/>
            <a:ext cx="1930400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defRPr/>
            </a:pPr>
            <a:r>
              <a:rPr lang="en-US" sz="1600">
                <a:latin typeface="Arial" charset="0"/>
                <a:ea typeface="ＭＳ Ｐゴシック" charset="0"/>
              </a:rPr>
              <a:t>Drilling Department</a:t>
            </a:r>
          </a:p>
        </p:txBody>
      </p:sp>
      <p:sp>
        <p:nvSpPr>
          <p:cNvPr id="126003" name="Rectangle 51">
            <a:extLst>
              <a:ext uri="{FF2B5EF4-FFF2-40B4-BE49-F238E27FC236}">
                <a16:creationId xmlns:a16="http://schemas.microsoft.com/office/drawing/2014/main" id="{A2827B56-FBBF-8B45-8232-7C19456D2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610100"/>
            <a:ext cx="2286000" cy="342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r>
              <a:rPr lang="en-US" sz="1600">
                <a:latin typeface="Arial" charset="0"/>
                <a:ea typeface="ＭＳ Ｐゴシック" charset="0"/>
              </a:rPr>
              <a:t>Grinding Department</a:t>
            </a:r>
          </a:p>
        </p:txBody>
      </p:sp>
      <p:sp>
        <p:nvSpPr>
          <p:cNvPr id="126004" name="Freeform 52">
            <a:extLst>
              <a:ext uri="{FF2B5EF4-FFF2-40B4-BE49-F238E27FC236}">
                <a16:creationId xmlns:a16="http://schemas.microsoft.com/office/drawing/2014/main" id="{9938E9E7-04A5-A045-B26F-E6793DE25BE6}"/>
              </a:ext>
            </a:extLst>
          </p:cNvPr>
          <p:cNvSpPr>
            <a:spLocks/>
          </p:cNvSpPr>
          <p:nvPr/>
        </p:nvSpPr>
        <p:spPr bwMode="auto">
          <a:xfrm>
            <a:off x="2381250" y="4967288"/>
            <a:ext cx="1131888" cy="458787"/>
          </a:xfrm>
          <a:custGeom>
            <a:avLst/>
            <a:gdLst>
              <a:gd name="T0" fmla="*/ 1130168 w 658"/>
              <a:gd name="T1" fmla="*/ 457200 h 289"/>
              <a:gd name="T2" fmla="*/ 1083723 w 658"/>
              <a:gd name="T3" fmla="*/ 457200 h 289"/>
              <a:gd name="T4" fmla="*/ 1037277 w 658"/>
              <a:gd name="T5" fmla="*/ 457200 h 289"/>
              <a:gd name="T6" fmla="*/ 990832 w 658"/>
              <a:gd name="T7" fmla="*/ 457200 h 289"/>
              <a:gd name="T8" fmla="*/ 928905 w 658"/>
              <a:gd name="T9" fmla="*/ 457200 h 289"/>
              <a:gd name="T10" fmla="*/ 882460 w 658"/>
              <a:gd name="T11" fmla="*/ 457200 h 289"/>
              <a:gd name="T12" fmla="*/ 836015 w 658"/>
              <a:gd name="T13" fmla="*/ 457200 h 289"/>
              <a:gd name="T14" fmla="*/ 774088 w 658"/>
              <a:gd name="T15" fmla="*/ 457200 h 289"/>
              <a:gd name="T16" fmla="*/ 727642 w 658"/>
              <a:gd name="T17" fmla="*/ 442912 h 289"/>
              <a:gd name="T18" fmla="*/ 665715 w 658"/>
              <a:gd name="T19" fmla="*/ 400050 h 289"/>
              <a:gd name="T20" fmla="*/ 619270 w 658"/>
              <a:gd name="T21" fmla="*/ 385762 h 289"/>
              <a:gd name="T22" fmla="*/ 572825 w 658"/>
              <a:gd name="T23" fmla="*/ 342900 h 289"/>
              <a:gd name="T24" fmla="*/ 526380 w 658"/>
              <a:gd name="T25" fmla="*/ 300037 h 289"/>
              <a:gd name="T26" fmla="*/ 479934 w 658"/>
              <a:gd name="T27" fmla="*/ 257175 h 289"/>
              <a:gd name="T28" fmla="*/ 402526 w 658"/>
              <a:gd name="T29" fmla="*/ 200025 h 289"/>
              <a:gd name="T30" fmla="*/ 356080 w 658"/>
              <a:gd name="T31" fmla="*/ 157162 h 289"/>
              <a:gd name="T32" fmla="*/ 309635 w 658"/>
              <a:gd name="T33" fmla="*/ 114300 h 289"/>
              <a:gd name="T34" fmla="*/ 237387 w 658"/>
              <a:gd name="T35" fmla="*/ 0 h 289"/>
              <a:gd name="T36" fmla="*/ 0 w 658"/>
              <a:gd name="T37" fmla="*/ 0 h 28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658" h="289">
                <a:moveTo>
                  <a:pt x="657" y="288"/>
                </a:moveTo>
                <a:lnTo>
                  <a:pt x="630" y="288"/>
                </a:lnTo>
                <a:lnTo>
                  <a:pt x="603" y="288"/>
                </a:lnTo>
                <a:lnTo>
                  <a:pt x="576" y="288"/>
                </a:lnTo>
                <a:lnTo>
                  <a:pt x="540" y="288"/>
                </a:lnTo>
                <a:lnTo>
                  <a:pt x="513" y="288"/>
                </a:lnTo>
                <a:lnTo>
                  <a:pt x="486" y="288"/>
                </a:lnTo>
                <a:lnTo>
                  <a:pt x="450" y="288"/>
                </a:lnTo>
                <a:lnTo>
                  <a:pt x="423" y="279"/>
                </a:lnTo>
                <a:lnTo>
                  <a:pt x="387" y="252"/>
                </a:lnTo>
                <a:lnTo>
                  <a:pt x="360" y="243"/>
                </a:lnTo>
                <a:lnTo>
                  <a:pt x="333" y="216"/>
                </a:lnTo>
                <a:lnTo>
                  <a:pt x="306" y="189"/>
                </a:lnTo>
                <a:lnTo>
                  <a:pt x="279" y="162"/>
                </a:lnTo>
                <a:lnTo>
                  <a:pt x="234" y="126"/>
                </a:lnTo>
                <a:lnTo>
                  <a:pt x="207" y="99"/>
                </a:lnTo>
                <a:lnTo>
                  <a:pt x="180" y="72"/>
                </a:lnTo>
                <a:lnTo>
                  <a:pt x="138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005" name="Freeform 53">
            <a:extLst>
              <a:ext uri="{FF2B5EF4-FFF2-40B4-BE49-F238E27FC236}">
                <a16:creationId xmlns:a16="http://schemas.microsoft.com/office/drawing/2014/main" id="{9B8B3B92-CF1F-3340-ABA6-5EA08B99DA34}"/>
              </a:ext>
            </a:extLst>
          </p:cNvPr>
          <p:cNvSpPr>
            <a:spLocks/>
          </p:cNvSpPr>
          <p:nvPr/>
        </p:nvSpPr>
        <p:spPr bwMode="auto">
          <a:xfrm>
            <a:off x="2566988" y="4095750"/>
            <a:ext cx="1023937" cy="1258888"/>
          </a:xfrm>
          <a:custGeom>
            <a:avLst/>
            <a:gdLst>
              <a:gd name="T0" fmla="*/ 1022216 w 595"/>
              <a:gd name="T1" fmla="*/ 1257300 h 793"/>
              <a:gd name="T2" fmla="*/ 1022216 w 595"/>
              <a:gd name="T3" fmla="*/ 1200150 h 793"/>
              <a:gd name="T4" fmla="*/ 1022216 w 595"/>
              <a:gd name="T5" fmla="*/ 1157288 h 793"/>
              <a:gd name="T6" fmla="*/ 1022216 w 595"/>
              <a:gd name="T7" fmla="*/ 1100138 h 793"/>
              <a:gd name="T8" fmla="*/ 1022216 w 595"/>
              <a:gd name="T9" fmla="*/ 1042988 h 793"/>
              <a:gd name="T10" fmla="*/ 991240 w 595"/>
              <a:gd name="T11" fmla="*/ 1000125 h 793"/>
              <a:gd name="T12" fmla="*/ 960264 w 595"/>
              <a:gd name="T13" fmla="*/ 942975 h 793"/>
              <a:gd name="T14" fmla="*/ 944775 w 595"/>
              <a:gd name="T15" fmla="*/ 900113 h 793"/>
              <a:gd name="T16" fmla="*/ 898311 w 595"/>
              <a:gd name="T17" fmla="*/ 842963 h 793"/>
              <a:gd name="T18" fmla="*/ 882823 w 595"/>
              <a:gd name="T19" fmla="*/ 800100 h 793"/>
              <a:gd name="T20" fmla="*/ 867335 w 595"/>
              <a:gd name="T21" fmla="*/ 742950 h 793"/>
              <a:gd name="T22" fmla="*/ 836359 w 595"/>
              <a:gd name="T23" fmla="*/ 671513 h 793"/>
              <a:gd name="T24" fmla="*/ 805382 w 595"/>
              <a:gd name="T25" fmla="*/ 628650 h 793"/>
              <a:gd name="T26" fmla="*/ 774406 w 595"/>
              <a:gd name="T27" fmla="*/ 571500 h 793"/>
              <a:gd name="T28" fmla="*/ 743430 w 595"/>
              <a:gd name="T29" fmla="*/ 514350 h 793"/>
              <a:gd name="T30" fmla="*/ 727942 w 595"/>
              <a:gd name="T31" fmla="*/ 471488 h 793"/>
              <a:gd name="T32" fmla="*/ 696966 w 595"/>
              <a:gd name="T33" fmla="*/ 428625 h 793"/>
              <a:gd name="T34" fmla="*/ 665989 w 595"/>
              <a:gd name="T35" fmla="*/ 371475 h 793"/>
              <a:gd name="T36" fmla="*/ 635013 w 595"/>
              <a:gd name="T37" fmla="*/ 328613 h 793"/>
              <a:gd name="T38" fmla="*/ 604037 w 595"/>
              <a:gd name="T39" fmla="*/ 257175 h 793"/>
              <a:gd name="T40" fmla="*/ 573061 w 595"/>
              <a:gd name="T41" fmla="*/ 214313 h 793"/>
              <a:gd name="T42" fmla="*/ 542084 w 595"/>
              <a:gd name="T43" fmla="*/ 157163 h 793"/>
              <a:gd name="T44" fmla="*/ 495620 w 595"/>
              <a:gd name="T45" fmla="*/ 114300 h 793"/>
              <a:gd name="T46" fmla="*/ 433667 w 595"/>
              <a:gd name="T47" fmla="*/ 71438 h 793"/>
              <a:gd name="T48" fmla="*/ 371715 w 595"/>
              <a:gd name="T49" fmla="*/ 57150 h 793"/>
              <a:gd name="T50" fmla="*/ 309762 w 595"/>
              <a:gd name="T51" fmla="*/ 28575 h 793"/>
              <a:gd name="T52" fmla="*/ 263298 w 595"/>
              <a:gd name="T53" fmla="*/ 14288 h 793"/>
              <a:gd name="T54" fmla="*/ 185857 w 595"/>
              <a:gd name="T55" fmla="*/ 0 h 793"/>
              <a:gd name="T56" fmla="*/ 139393 w 595"/>
              <a:gd name="T57" fmla="*/ 0 h 793"/>
              <a:gd name="T58" fmla="*/ 92929 w 595"/>
              <a:gd name="T59" fmla="*/ 0 h 793"/>
              <a:gd name="T60" fmla="*/ 46464 w 595"/>
              <a:gd name="T61" fmla="*/ 0 h 793"/>
              <a:gd name="T62" fmla="*/ 0 w 595"/>
              <a:gd name="T63" fmla="*/ 0 h 79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595" h="793">
                <a:moveTo>
                  <a:pt x="594" y="792"/>
                </a:moveTo>
                <a:lnTo>
                  <a:pt x="594" y="756"/>
                </a:lnTo>
                <a:lnTo>
                  <a:pt x="594" y="729"/>
                </a:lnTo>
                <a:lnTo>
                  <a:pt x="594" y="693"/>
                </a:lnTo>
                <a:lnTo>
                  <a:pt x="594" y="657"/>
                </a:lnTo>
                <a:lnTo>
                  <a:pt x="576" y="630"/>
                </a:lnTo>
                <a:lnTo>
                  <a:pt x="558" y="594"/>
                </a:lnTo>
                <a:lnTo>
                  <a:pt x="549" y="567"/>
                </a:lnTo>
                <a:lnTo>
                  <a:pt x="522" y="531"/>
                </a:lnTo>
                <a:lnTo>
                  <a:pt x="513" y="504"/>
                </a:lnTo>
                <a:lnTo>
                  <a:pt x="504" y="468"/>
                </a:lnTo>
                <a:lnTo>
                  <a:pt x="486" y="423"/>
                </a:lnTo>
                <a:lnTo>
                  <a:pt x="468" y="396"/>
                </a:lnTo>
                <a:lnTo>
                  <a:pt x="450" y="360"/>
                </a:lnTo>
                <a:lnTo>
                  <a:pt x="432" y="324"/>
                </a:lnTo>
                <a:lnTo>
                  <a:pt x="423" y="297"/>
                </a:lnTo>
                <a:lnTo>
                  <a:pt x="405" y="270"/>
                </a:lnTo>
                <a:lnTo>
                  <a:pt x="387" y="234"/>
                </a:lnTo>
                <a:lnTo>
                  <a:pt x="369" y="207"/>
                </a:lnTo>
                <a:lnTo>
                  <a:pt x="351" y="162"/>
                </a:lnTo>
                <a:lnTo>
                  <a:pt x="333" y="135"/>
                </a:lnTo>
                <a:lnTo>
                  <a:pt x="315" y="99"/>
                </a:lnTo>
                <a:lnTo>
                  <a:pt x="288" y="72"/>
                </a:lnTo>
                <a:lnTo>
                  <a:pt x="252" y="45"/>
                </a:lnTo>
                <a:lnTo>
                  <a:pt x="216" y="36"/>
                </a:lnTo>
                <a:lnTo>
                  <a:pt x="180" y="18"/>
                </a:lnTo>
                <a:lnTo>
                  <a:pt x="153" y="9"/>
                </a:lnTo>
                <a:lnTo>
                  <a:pt x="108" y="0"/>
                </a:lnTo>
                <a:lnTo>
                  <a:pt x="81" y="0"/>
                </a:lnTo>
                <a:lnTo>
                  <a:pt x="54" y="0"/>
                </a:lnTo>
                <a:lnTo>
                  <a:pt x="27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006" name="Freeform 54">
            <a:extLst>
              <a:ext uri="{FF2B5EF4-FFF2-40B4-BE49-F238E27FC236}">
                <a16:creationId xmlns:a16="http://schemas.microsoft.com/office/drawing/2014/main" id="{B2027774-BE2A-DB4C-95C7-4393F2D23DA7}"/>
              </a:ext>
            </a:extLst>
          </p:cNvPr>
          <p:cNvSpPr>
            <a:spLocks/>
          </p:cNvSpPr>
          <p:nvPr/>
        </p:nvSpPr>
        <p:spPr bwMode="auto">
          <a:xfrm>
            <a:off x="1385888" y="4348163"/>
            <a:ext cx="547687" cy="463550"/>
          </a:xfrm>
          <a:custGeom>
            <a:avLst/>
            <a:gdLst>
              <a:gd name="T0" fmla="*/ 545970 w 319"/>
              <a:gd name="T1" fmla="*/ 461963 h 292"/>
              <a:gd name="T2" fmla="*/ 494463 w 319"/>
              <a:gd name="T3" fmla="*/ 461963 h 292"/>
              <a:gd name="T4" fmla="*/ 442957 w 319"/>
              <a:gd name="T5" fmla="*/ 446088 h 292"/>
              <a:gd name="T6" fmla="*/ 393167 w 319"/>
              <a:gd name="T7" fmla="*/ 395288 h 292"/>
              <a:gd name="T8" fmla="*/ 341661 w 319"/>
              <a:gd name="T9" fmla="*/ 346075 h 292"/>
              <a:gd name="T10" fmla="*/ 290154 w 319"/>
              <a:gd name="T11" fmla="*/ 312738 h 292"/>
              <a:gd name="T12" fmla="*/ 238647 w 319"/>
              <a:gd name="T13" fmla="*/ 280988 h 292"/>
              <a:gd name="T14" fmla="*/ 187141 w 319"/>
              <a:gd name="T15" fmla="*/ 247650 h 292"/>
              <a:gd name="T16" fmla="*/ 137351 w 319"/>
              <a:gd name="T17" fmla="*/ 231775 h 292"/>
              <a:gd name="T18" fmla="*/ 77260 w 319"/>
              <a:gd name="T19" fmla="*/ 180975 h 292"/>
              <a:gd name="T20" fmla="*/ 0 w 319"/>
              <a:gd name="T21" fmla="*/ 0 h 29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19" h="292">
                <a:moveTo>
                  <a:pt x="318" y="291"/>
                </a:moveTo>
                <a:lnTo>
                  <a:pt x="288" y="291"/>
                </a:lnTo>
                <a:lnTo>
                  <a:pt x="258" y="281"/>
                </a:lnTo>
                <a:lnTo>
                  <a:pt x="229" y="249"/>
                </a:lnTo>
                <a:lnTo>
                  <a:pt x="199" y="218"/>
                </a:lnTo>
                <a:lnTo>
                  <a:pt x="169" y="197"/>
                </a:lnTo>
                <a:lnTo>
                  <a:pt x="139" y="177"/>
                </a:lnTo>
                <a:lnTo>
                  <a:pt x="109" y="156"/>
                </a:lnTo>
                <a:lnTo>
                  <a:pt x="80" y="146"/>
                </a:lnTo>
                <a:lnTo>
                  <a:pt x="45" y="11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007" name="Freeform 55">
            <a:extLst>
              <a:ext uri="{FF2B5EF4-FFF2-40B4-BE49-F238E27FC236}">
                <a16:creationId xmlns:a16="http://schemas.microsoft.com/office/drawing/2014/main" id="{66EA12E9-01D3-EF44-8E33-0C80C456AE54}"/>
              </a:ext>
            </a:extLst>
          </p:cNvPr>
          <p:cNvSpPr>
            <a:spLocks/>
          </p:cNvSpPr>
          <p:nvPr/>
        </p:nvSpPr>
        <p:spPr bwMode="auto">
          <a:xfrm>
            <a:off x="1360488" y="3352800"/>
            <a:ext cx="527050" cy="573088"/>
          </a:xfrm>
          <a:custGeom>
            <a:avLst/>
            <a:gdLst>
              <a:gd name="T0" fmla="*/ 0 w 307"/>
              <a:gd name="T1" fmla="*/ 571500 h 361"/>
              <a:gd name="T2" fmla="*/ 46353 w 307"/>
              <a:gd name="T3" fmla="*/ 571500 h 361"/>
              <a:gd name="T4" fmla="*/ 92706 w 307"/>
              <a:gd name="T5" fmla="*/ 528638 h 361"/>
              <a:gd name="T6" fmla="*/ 123608 w 307"/>
              <a:gd name="T7" fmla="*/ 485775 h 361"/>
              <a:gd name="T8" fmla="*/ 154510 w 307"/>
              <a:gd name="T9" fmla="*/ 442913 h 361"/>
              <a:gd name="T10" fmla="*/ 169961 w 307"/>
              <a:gd name="T11" fmla="*/ 400050 h 361"/>
              <a:gd name="T12" fmla="*/ 216314 w 307"/>
              <a:gd name="T13" fmla="*/ 342900 h 361"/>
              <a:gd name="T14" fmla="*/ 262667 w 307"/>
              <a:gd name="T15" fmla="*/ 300038 h 361"/>
              <a:gd name="T16" fmla="*/ 293569 w 307"/>
              <a:gd name="T17" fmla="*/ 257175 h 361"/>
              <a:gd name="T18" fmla="*/ 324471 w 307"/>
              <a:gd name="T19" fmla="*/ 200025 h 361"/>
              <a:gd name="T20" fmla="*/ 355372 w 307"/>
              <a:gd name="T21" fmla="*/ 157163 h 361"/>
              <a:gd name="T22" fmla="*/ 386274 w 307"/>
              <a:gd name="T23" fmla="*/ 114300 h 361"/>
              <a:gd name="T24" fmla="*/ 432627 w 307"/>
              <a:gd name="T25" fmla="*/ 71438 h 361"/>
              <a:gd name="T26" fmla="*/ 478980 w 307"/>
              <a:gd name="T27" fmla="*/ 42863 h 361"/>
              <a:gd name="T28" fmla="*/ 525333 w 307"/>
              <a:gd name="T29" fmla="*/ 0 h 36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307" h="361">
                <a:moveTo>
                  <a:pt x="0" y="360"/>
                </a:moveTo>
                <a:lnTo>
                  <a:pt x="27" y="360"/>
                </a:lnTo>
                <a:lnTo>
                  <a:pt x="54" y="333"/>
                </a:lnTo>
                <a:lnTo>
                  <a:pt x="72" y="306"/>
                </a:lnTo>
                <a:lnTo>
                  <a:pt x="90" y="279"/>
                </a:lnTo>
                <a:lnTo>
                  <a:pt x="99" y="252"/>
                </a:lnTo>
                <a:lnTo>
                  <a:pt x="126" y="216"/>
                </a:lnTo>
                <a:lnTo>
                  <a:pt x="153" y="189"/>
                </a:lnTo>
                <a:lnTo>
                  <a:pt x="171" y="162"/>
                </a:lnTo>
                <a:lnTo>
                  <a:pt x="189" y="126"/>
                </a:lnTo>
                <a:lnTo>
                  <a:pt x="207" y="99"/>
                </a:lnTo>
                <a:lnTo>
                  <a:pt x="225" y="72"/>
                </a:lnTo>
                <a:lnTo>
                  <a:pt x="252" y="45"/>
                </a:lnTo>
                <a:lnTo>
                  <a:pt x="279" y="27"/>
                </a:lnTo>
                <a:lnTo>
                  <a:pt x="306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008" name="Freeform 56">
            <a:extLst>
              <a:ext uri="{FF2B5EF4-FFF2-40B4-BE49-F238E27FC236}">
                <a16:creationId xmlns:a16="http://schemas.microsoft.com/office/drawing/2014/main" id="{0A3F2121-B9A0-6643-9A31-4413BC35EFBF}"/>
              </a:ext>
            </a:extLst>
          </p:cNvPr>
          <p:cNvSpPr>
            <a:spLocks/>
          </p:cNvSpPr>
          <p:nvPr/>
        </p:nvSpPr>
        <p:spPr bwMode="auto">
          <a:xfrm>
            <a:off x="1622425" y="2581275"/>
            <a:ext cx="296863" cy="1516063"/>
          </a:xfrm>
          <a:custGeom>
            <a:avLst/>
            <a:gdLst>
              <a:gd name="T0" fmla="*/ 295137 w 172"/>
              <a:gd name="T1" fmla="*/ 1514475 h 955"/>
              <a:gd name="T2" fmla="*/ 279604 w 172"/>
              <a:gd name="T3" fmla="*/ 1471613 h 955"/>
              <a:gd name="T4" fmla="*/ 248536 w 172"/>
              <a:gd name="T5" fmla="*/ 1428750 h 955"/>
              <a:gd name="T6" fmla="*/ 217469 w 172"/>
              <a:gd name="T7" fmla="*/ 1385888 h 955"/>
              <a:gd name="T8" fmla="*/ 186402 w 172"/>
              <a:gd name="T9" fmla="*/ 1343025 h 955"/>
              <a:gd name="T10" fmla="*/ 139802 w 172"/>
              <a:gd name="T11" fmla="*/ 1285875 h 955"/>
              <a:gd name="T12" fmla="*/ 93201 w 172"/>
              <a:gd name="T13" fmla="*/ 1243013 h 955"/>
              <a:gd name="T14" fmla="*/ 77668 w 172"/>
              <a:gd name="T15" fmla="*/ 1200150 h 955"/>
              <a:gd name="T16" fmla="*/ 46601 w 172"/>
              <a:gd name="T17" fmla="*/ 1143000 h 955"/>
              <a:gd name="T18" fmla="*/ 31067 w 172"/>
              <a:gd name="T19" fmla="*/ 1085850 h 955"/>
              <a:gd name="T20" fmla="*/ 15534 w 172"/>
              <a:gd name="T21" fmla="*/ 1042988 h 955"/>
              <a:gd name="T22" fmla="*/ 0 w 172"/>
              <a:gd name="T23" fmla="*/ 1000125 h 955"/>
              <a:gd name="T24" fmla="*/ 0 w 172"/>
              <a:gd name="T25" fmla="*/ 957263 h 955"/>
              <a:gd name="T26" fmla="*/ 0 w 172"/>
              <a:gd name="T27" fmla="*/ 914400 h 955"/>
              <a:gd name="T28" fmla="*/ 0 w 172"/>
              <a:gd name="T29" fmla="*/ 857250 h 955"/>
              <a:gd name="T30" fmla="*/ 0 w 172"/>
              <a:gd name="T31" fmla="*/ 800100 h 955"/>
              <a:gd name="T32" fmla="*/ 0 w 172"/>
              <a:gd name="T33" fmla="*/ 742950 h 955"/>
              <a:gd name="T34" fmla="*/ 0 w 172"/>
              <a:gd name="T35" fmla="*/ 700088 h 955"/>
              <a:gd name="T36" fmla="*/ 0 w 172"/>
              <a:gd name="T37" fmla="*/ 657225 h 955"/>
              <a:gd name="T38" fmla="*/ 15534 w 172"/>
              <a:gd name="T39" fmla="*/ 585788 h 955"/>
              <a:gd name="T40" fmla="*/ 31067 w 172"/>
              <a:gd name="T41" fmla="*/ 542925 h 955"/>
              <a:gd name="T42" fmla="*/ 46601 w 172"/>
              <a:gd name="T43" fmla="*/ 500063 h 955"/>
              <a:gd name="T44" fmla="*/ 46601 w 172"/>
              <a:gd name="T45" fmla="*/ 457200 h 955"/>
              <a:gd name="T46" fmla="*/ 62134 w 172"/>
              <a:gd name="T47" fmla="*/ 400050 h 955"/>
              <a:gd name="T48" fmla="*/ 77668 w 172"/>
              <a:gd name="T49" fmla="*/ 342900 h 955"/>
              <a:gd name="T50" fmla="*/ 93201 w 172"/>
              <a:gd name="T51" fmla="*/ 285750 h 955"/>
              <a:gd name="T52" fmla="*/ 108735 w 172"/>
              <a:gd name="T53" fmla="*/ 242888 h 955"/>
              <a:gd name="T54" fmla="*/ 108735 w 172"/>
              <a:gd name="T55" fmla="*/ 200025 h 955"/>
              <a:gd name="T56" fmla="*/ 139802 w 172"/>
              <a:gd name="T57" fmla="*/ 157163 h 955"/>
              <a:gd name="T58" fmla="*/ 155335 w 172"/>
              <a:gd name="T59" fmla="*/ 114300 h 955"/>
              <a:gd name="T60" fmla="*/ 186402 w 172"/>
              <a:gd name="T61" fmla="*/ 71438 h 955"/>
              <a:gd name="T62" fmla="*/ 217469 w 172"/>
              <a:gd name="T63" fmla="*/ 28575 h 955"/>
              <a:gd name="T64" fmla="*/ 264070 w 172"/>
              <a:gd name="T65" fmla="*/ 0 h 95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72" h="955">
                <a:moveTo>
                  <a:pt x="171" y="954"/>
                </a:moveTo>
                <a:lnTo>
                  <a:pt x="162" y="927"/>
                </a:lnTo>
                <a:lnTo>
                  <a:pt x="144" y="900"/>
                </a:lnTo>
                <a:lnTo>
                  <a:pt x="126" y="873"/>
                </a:lnTo>
                <a:lnTo>
                  <a:pt x="108" y="846"/>
                </a:lnTo>
                <a:lnTo>
                  <a:pt x="81" y="810"/>
                </a:lnTo>
                <a:lnTo>
                  <a:pt x="54" y="783"/>
                </a:lnTo>
                <a:lnTo>
                  <a:pt x="45" y="756"/>
                </a:lnTo>
                <a:lnTo>
                  <a:pt x="27" y="720"/>
                </a:lnTo>
                <a:lnTo>
                  <a:pt x="18" y="684"/>
                </a:lnTo>
                <a:lnTo>
                  <a:pt x="9" y="657"/>
                </a:lnTo>
                <a:lnTo>
                  <a:pt x="0" y="630"/>
                </a:lnTo>
                <a:lnTo>
                  <a:pt x="0" y="603"/>
                </a:lnTo>
                <a:lnTo>
                  <a:pt x="0" y="576"/>
                </a:lnTo>
                <a:lnTo>
                  <a:pt x="0" y="540"/>
                </a:lnTo>
                <a:lnTo>
                  <a:pt x="0" y="504"/>
                </a:lnTo>
                <a:lnTo>
                  <a:pt x="0" y="468"/>
                </a:lnTo>
                <a:lnTo>
                  <a:pt x="0" y="441"/>
                </a:lnTo>
                <a:lnTo>
                  <a:pt x="0" y="414"/>
                </a:lnTo>
                <a:lnTo>
                  <a:pt x="9" y="369"/>
                </a:lnTo>
                <a:lnTo>
                  <a:pt x="18" y="342"/>
                </a:lnTo>
                <a:lnTo>
                  <a:pt x="27" y="315"/>
                </a:lnTo>
                <a:lnTo>
                  <a:pt x="27" y="288"/>
                </a:lnTo>
                <a:lnTo>
                  <a:pt x="36" y="252"/>
                </a:lnTo>
                <a:lnTo>
                  <a:pt x="45" y="216"/>
                </a:lnTo>
                <a:lnTo>
                  <a:pt x="54" y="180"/>
                </a:lnTo>
                <a:lnTo>
                  <a:pt x="63" y="153"/>
                </a:lnTo>
                <a:lnTo>
                  <a:pt x="63" y="126"/>
                </a:lnTo>
                <a:lnTo>
                  <a:pt x="81" y="99"/>
                </a:lnTo>
                <a:lnTo>
                  <a:pt x="90" y="72"/>
                </a:lnTo>
                <a:lnTo>
                  <a:pt x="108" y="45"/>
                </a:lnTo>
                <a:lnTo>
                  <a:pt x="126" y="18"/>
                </a:lnTo>
                <a:lnTo>
                  <a:pt x="153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009" name="Freeform 57">
            <a:extLst>
              <a:ext uri="{FF2B5EF4-FFF2-40B4-BE49-F238E27FC236}">
                <a16:creationId xmlns:a16="http://schemas.microsoft.com/office/drawing/2014/main" id="{7E776FE2-C951-004A-8ADC-178E2A7A702A}"/>
              </a:ext>
            </a:extLst>
          </p:cNvPr>
          <p:cNvSpPr>
            <a:spLocks/>
          </p:cNvSpPr>
          <p:nvPr/>
        </p:nvSpPr>
        <p:spPr bwMode="auto">
          <a:xfrm>
            <a:off x="2335213" y="2481263"/>
            <a:ext cx="852487" cy="815975"/>
          </a:xfrm>
          <a:custGeom>
            <a:avLst/>
            <a:gdLst>
              <a:gd name="T0" fmla="*/ 0 w 496"/>
              <a:gd name="T1" fmla="*/ 814388 h 514"/>
              <a:gd name="T2" fmla="*/ 46406 w 496"/>
              <a:gd name="T3" fmla="*/ 814388 h 514"/>
              <a:gd name="T4" fmla="*/ 92811 w 496"/>
              <a:gd name="T5" fmla="*/ 814388 h 514"/>
              <a:gd name="T6" fmla="*/ 139217 w 496"/>
              <a:gd name="T7" fmla="*/ 814388 h 514"/>
              <a:gd name="T8" fmla="*/ 175310 w 496"/>
              <a:gd name="T9" fmla="*/ 790575 h 514"/>
              <a:gd name="T10" fmla="*/ 201091 w 496"/>
              <a:gd name="T11" fmla="*/ 752475 h 514"/>
              <a:gd name="T12" fmla="*/ 226872 w 496"/>
              <a:gd name="T13" fmla="*/ 704850 h 514"/>
              <a:gd name="T14" fmla="*/ 247496 w 496"/>
              <a:gd name="T15" fmla="*/ 661988 h 514"/>
              <a:gd name="T16" fmla="*/ 262965 w 496"/>
              <a:gd name="T17" fmla="*/ 600075 h 514"/>
              <a:gd name="T18" fmla="*/ 278433 w 496"/>
              <a:gd name="T19" fmla="*/ 557213 h 514"/>
              <a:gd name="T20" fmla="*/ 293902 w 496"/>
              <a:gd name="T21" fmla="*/ 514350 h 514"/>
              <a:gd name="T22" fmla="*/ 309370 w 496"/>
              <a:gd name="T23" fmla="*/ 457200 h 514"/>
              <a:gd name="T24" fmla="*/ 335151 w 496"/>
              <a:gd name="T25" fmla="*/ 333375 h 514"/>
              <a:gd name="T26" fmla="*/ 355776 w 496"/>
              <a:gd name="T27" fmla="*/ 280988 h 514"/>
              <a:gd name="T28" fmla="*/ 371244 w 496"/>
              <a:gd name="T29" fmla="*/ 223838 h 514"/>
              <a:gd name="T30" fmla="*/ 391869 w 496"/>
              <a:gd name="T31" fmla="*/ 157163 h 514"/>
              <a:gd name="T32" fmla="*/ 422806 w 496"/>
              <a:gd name="T33" fmla="*/ 90488 h 514"/>
              <a:gd name="T34" fmla="*/ 479524 w 496"/>
              <a:gd name="T35" fmla="*/ 42863 h 514"/>
              <a:gd name="T36" fmla="*/ 582647 w 496"/>
              <a:gd name="T37" fmla="*/ 33338 h 514"/>
              <a:gd name="T38" fmla="*/ 757957 w 496"/>
              <a:gd name="T39" fmla="*/ 0 h 514"/>
              <a:gd name="T40" fmla="*/ 804363 w 496"/>
              <a:gd name="T41" fmla="*/ 0 h 514"/>
              <a:gd name="T42" fmla="*/ 850768 w 496"/>
              <a:gd name="T43" fmla="*/ 0 h 51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96" h="514">
                <a:moveTo>
                  <a:pt x="0" y="513"/>
                </a:moveTo>
                <a:lnTo>
                  <a:pt x="27" y="513"/>
                </a:lnTo>
                <a:lnTo>
                  <a:pt x="54" y="513"/>
                </a:lnTo>
                <a:lnTo>
                  <a:pt x="81" y="513"/>
                </a:lnTo>
                <a:lnTo>
                  <a:pt x="102" y="498"/>
                </a:lnTo>
                <a:lnTo>
                  <a:pt x="117" y="474"/>
                </a:lnTo>
                <a:lnTo>
                  <a:pt x="132" y="444"/>
                </a:lnTo>
                <a:lnTo>
                  <a:pt x="144" y="417"/>
                </a:lnTo>
                <a:lnTo>
                  <a:pt x="153" y="378"/>
                </a:lnTo>
                <a:lnTo>
                  <a:pt x="162" y="351"/>
                </a:lnTo>
                <a:lnTo>
                  <a:pt x="171" y="324"/>
                </a:lnTo>
                <a:lnTo>
                  <a:pt x="180" y="288"/>
                </a:lnTo>
                <a:lnTo>
                  <a:pt x="195" y="210"/>
                </a:lnTo>
                <a:lnTo>
                  <a:pt x="207" y="177"/>
                </a:lnTo>
                <a:lnTo>
                  <a:pt x="216" y="141"/>
                </a:lnTo>
                <a:lnTo>
                  <a:pt x="228" y="99"/>
                </a:lnTo>
                <a:lnTo>
                  <a:pt x="246" y="57"/>
                </a:lnTo>
                <a:lnTo>
                  <a:pt x="279" y="27"/>
                </a:lnTo>
                <a:lnTo>
                  <a:pt x="339" y="21"/>
                </a:lnTo>
                <a:lnTo>
                  <a:pt x="441" y="0"/>
                </a:lnTo>
                <a:lnTo>
                  <a:pt x="468" y="0"/>
                </a:lnTo>
                <a:lnTo>
                  <a:pt x="495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010" name="Freeform 58">
            <a:extLst>
              <a:ext uri="{FF2B5EF4-FFF2-40B4-BE49-F238E27FC236}">
                <a16:creationId xmlns:a16="http://schemas.microsoft.com/office/drawing/2014/main" id="{7E0E66AF-89A8-6649-BC51-3E2C3E8F0766}"/>
              </a:ext>
            </a:extLst>
          </p:cNvPr>
          <p:cNvSpPr>
            <a:spLocks/>
          </p:cNvSpPr>
          <p:nvPr/>
        </p:nvSpPr>
        <p:spPr bwMode="auto">
          <a:xfrm>
            <a:off x="2351088" y="1752600"/>
            <a:ext cx="852487" cy="815975"/>
          </a:xfrm>
          <a:custGeom>
            <a:avLst/>
            <a:gdLst>
              <a:gd name="T0" fmla="*/ 0 w 496"/>
              <a:gd name="T1" fmla="*/ 814388 h 514"/>
              <a:gd name="T2" fmla="*/ 46406 w 496"/>
              <a:gd name="T3" fmla="*/ 814388 h 514"/>
              <a:gd name="T4" fmla="*/ 92811 w 496"/>
              <a:gd name="T5" fmla="*/ 814388 h 514"/>
              <a:gd name="T6" fmla="*/ 139217 w 496"/>
              <a:gd name="T7" fmla="*/ 814388 h 514"/>
              <a:gd name="T8" fmla="*/ 175310 w 496"/>
              <a:gd name="T9" fmla="*/ 790575 h 514"/>
              <a:gd name="T10" fmla="*/ 201091 w 496"/>
              <a:gd name="T11" fmla="*/ 752475 h 514"/>
              <a:gd name="T12" fmla="*/ 226872 w 496"/>
              <a:gd name="T13" fmla="*/ 704850 h 514"/>
              <a:gd name="T14" fmla="*/ 247496 w 496"/>
              <a:gd name="T15" fmla="*/ 661988 h 514"/>
              <a:gd name="T16" fmla="*/ 262965 w 496"/>
              <a:gd name="T17" fmla="*/ 600075 h 514"/>
              <a:gd name="T18" fmla="*/ 278433 w 496"/>
              <a:gd name="T19" fmla="*/ 557213 h 514"/>
              <a:gd name="T20" fmla="*/ 293902 w 496"/>
              <a:gd name="T21" fmla="*/ 514350 h 514"/>
              <a:gd name="T22" fmla="*/ 309370 w 496"/>
              <a:gd name="T23" fmla="*/ 457200 h 514"/>
              <a:gd name="T24" fmla="*/ 335151 w 496"/>
              <a:gd name="T25" fmla="*/ 333375 h 514"/>
              <a:gd name="T26" fmla="*/ 355776 w 496"/>
              <a:gd name="T27" fmla="*/ 280988 h 514"/>
              <a:gd name="T28" fmla="*/ 371244 w 496"/>
              <a:gd name="T29" fmla="*/ 223838 h 514"/>
              <a:gd name="T30" fmla="*/ 391869 w 496"/>
              <a:gd name="T31" fmla="*/ 157163 h 514"/>
              <a:gd name="T32" fmla="*/ 422806 w 496"/>
              <a:gd name="T33" fmla="*/ 90488 h 514"/>
              <a:gd name="T34" fmla="*/ 479524 w 496"/>
              <a:gd name="T35" fmla="*/ 42863 h 514"/>
              <a:gd name="T36" fmla="*/ 582647 w 496"/>
              <a:gd name="T37" fmla="*/ 33338 h 514"/>
              <a:gd name="T38" fmla="*/ 757957 w 496"/>
              <a:gd name="T39" fmla="*/ 0 h 514"/>
              <a:gd name="T40" fmla="*/ 804363 w 496"/>
              <a:gd name="T41" fmla="*/ 0 h 514"/>
              <a:gd name="T42" fmla="*/ 850768 w 496"/>
              <a:gd name="T43" fmla="*/ 0 h 51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96" h="514">
                <a:moveTo>
                  <a:pt x="0" y="513"/>
                </a:moveTo>
                <a:lnTo>
                  <a:pt x="27" y="513"/>
                </a:lnTo>
                <a:lnTo>
                  <a:pt x="54" y="513"/>
                </a:lnTo>
                <a:lnTo>
                  <a:pt x="81" y="513"/>
                </a:lnTo>
                <a:lnTo>
                  <a:pt x="102" y="498"/>
                </a:lnTo>
                <a:lnTo>
                  <a:pt x="117" y="474"/>
                </a:lnTo>
                <a:lnTo>
                  <a:pt x="132" y="444"/>
                </a:lnTo>
                <a:lnTo>
                  <a:pt x="144" y="417"/>
                </a:lnTo>
                <a:lnTo>
                  <a:pt x="153" y="378"/>
                </a:lnTo>
                <a:lnTo>
                  <a:pt x="162" y="351"/>
                </a:lnTo>
                <a:lnTo>
                  <a:pt x="171" y="324"/>
                </a:lnTo>
                <a:lnTo>
                  <a:pt x="180" y="288"/>
                </a:lnTo>
                <a:lnTo>
                  <a:pt x="195" y="210"/>
                </a:lnTo>
                <a:lnTo>
                  <a:pt x="207" y="177"/>
                </a:lnTo>
                <a:lnTo>
                  <a:pt x="216" y="141"/>
                </a:lnTo>
                <a:lnTo>
                  <a:pt x="228" y="99"/>
                </a:lnTo>
                <a:lnTo>
                  <a:pt x="246" y="57"/>
                </a:lnTo>
                <a:lnTo>
                  <a:pt x="279" y="27"/>
                </a:lnTo>
                <a:lnTo>
                  <a:pt x="339" y="21"/>
                </a:lnTo>
                <a:lnTo>
                  <a:pt x="441" y="0"/>
                </a:lnTo>
                <a:lnTo>
                  <a:pt x="468" y="0"/>
                </a:lnTo>
                <a:lnTo>
                  <a:pt x="495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011" name="Freeform 59">
            <a:extLst>
              <a:ext uri="{FF2B5EF4-FFF2-40B4-BE49-F238E27FC236}">
                <a16:creationId xmlns:a16="http://schemas.microsoft.com/office/drawing/2014/main" id="{4487F21A-164E-0E4C-8C86-6D4A2AE96ECA}"/>
              </a:ext>
            </a:extLst>
          </p:cNvPr>
          <p:cNvSpPr>
            <a:spLocks/>
          </p:cNvSpPr>
          <p:nvPr/>
        </p:nvSpPr>
        <p:spPr bwMode="auto">
          <a:xfrm>
            <a:off x="3635375" y="2181225"/>
            <a:ext cx="1879600" cy="287338"/>
          </a:xfrm>
          <a:custGeom>
            <a:avLst/>
            <a:gdLst>
              <a:gd name="T0" fmla="*/ 0 w 1093"/>
              <a:gd name="T1" fmla="*/ 271463 h 181"/>
              <a:gd name="T2" fmla="*/ 46431 w 1093"/>
              <a:gd name="T3" fmla="*/ 285750 h 181"/>
              <a:gd name="T4" fmla="*/ 92862 w 1093"/>
              <a:gd name="T5" fmla="*/ 285750 h 181"/>
              <a:gd name="T6" fmla="*/ 139293 w 1093"/>
              <a:gd name="T7" fmla="*/ 271463 h 181"/>
              <a:gd name="T8" fmla="*/ 185724 w 1093"/>
              <a:gd name="T9" fmla="*/ 242888 h 181"/>
              <a:gd name="T10" fmla="*/ 216678 w 1093"/>
              <a:gd name="T11" fmla="*/ 200025 h 181"/>
              <a:gd name="T12" fmla="*/ 263110 w 1093"/>
              <a:gd name="T13" fmla="*/ 157163 h 181"/>
              <a:gd name="T14" fmla="*/ 294064 w 1093"/>
              <a:gd name="T15" fmla="*/ 114300 h 181"/>
              <a:gd name="T16" fmla="*/ 340495 w 1093"/>
              <a:gd name="T17" fmla="*/ 85725 h 181"/>
              <a:gd name="T18" fmla="*/ 386926 w 1093"/>
              <a:gd name="T19" fmla="*/ 57150 h 181"/>
              <a:gd name="T20" fmla="*/ 433357 w 1093"/>
              <a:gd name="T21" fmla="*/ 28575 h 181"/>
              <a:gd name="T22" fmla="*/ 479788 w 1093"/>
              <a:gd name="T23" fmla="*/ 28575 h 181"/>
              <a:gd name="T24" fmla="*/ 526219 w 1093"/>
              <a:gd name="T25" fmla="*/ 14288 h 181"/>
              <a:gd name="T26" fmla="*/ 588127 w 1093"/>
              <a:gd name="T27" fmla="*/ 0 h 181"/>
              <a:gd name="T28" fmla="*/ 634558 w 1093"/>
              <a:gd name="T29" fmla="*/ 0 h 181"/>
              <a:gd name="T30" fmla="*/ 696467 w 1093"/>
              <a:gd name="T31" fmla="*/ 0 h 181"/>
              <a:gd name="T32" fmla="*/ 742898 w 1093"/>
              <a:gd name="T33" fmla="*/ 0 h 181"/>
              <a:gd name="T34" fmla="*/ 804806 w 1093"/>
              <a:gd name="T35" fmla="*/ 0 h 181"/>
              <a:gd name="T36" fmla="*/ 866714 w 1093"/>
              <a:gd name="T37" fmla="*/ 0 h 181"/>
              <a:gd name="T38" fmla="*/ 913145 w 1093"/>
              <a:gd name="T39" fmla="*/ 0 h 181"/>
              <a:gd name="T40" fmla="*/ 975053 w 1093"/>
              <a:gd name="T41" fmla="*/ 0 h 181"/>
              <a:gd name="T42" fmla="*/ 1217527 w 1093"/>
              <a:gd name="T43" fmla="*/ 14288 h 181"/>
              <a:gd name="T44" fmla="*/ 1336184 w 1093"/>
              <a:gd name="T45" fmla="*/ 28575 h 181"/>
              <a:gd name="T46" fmla="*/ 1470318 w 1093"/>
              <a:gd name="T47" fmla="*/ 90488 h 181"/>
              <a:gd name="T48" fmla="*/ 1594135 w 1093"/>
              <a:gd name="T49" fmla="*/ 142875 h 181"/>
              <a:gd name="T50" fmla="*/ 1877880 w 1093"/>
              <a:gd name="T51" fmla="*/ 266700 h 18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093" h="181">
                <a:moveTo>
                  <a:pt x="0" y="171"/>
                </a:moveTo>
                <a:lnTo>
                  <a:pt x="27" y="180"/>
                </a:lnTo>
                <a:lnTo>
                  <a:pt x="54" y="180"/>
                </a:lnTo>
                <a:lnTo>
                  <a:pt x="81" y="171"/>
                </a:lnTo>
                <a:lnTo>
                  <a:pt x="108" y="153"/>
                </a:lnTo>
                <a:lnTo>
                  <a:pt x="126" y="126"/>
                </a:lnTo>
                <a:lnTo>
                  <a:pt x="153" y="99"/>
                </a:lnTo>
                <a:lnTo>
                  <a:pt x="171" y="72"/>
                </a:lnTo>
                <a:lnTo>
                  <a:pt x="198" y="54"/>
                </a:lnTo>
                <a:lnTo>
                  <a:pt x="225" y="36"/>
                </a:lnTo>
                <a:lnTo>
                  <a:pt x="252" y="18"/>
                </a:lnTo>
                <a:lnTo>
                  <a:pt x="279" y="18"/>
                </a:lnTo>
                <a:lnTo>
                  <a:pt x="306" y="9"/>
                </a:lnTo>
                <a:lnTo>
                  <a:pt x="342" y="0"/>
                </a:lnTo>
                <a:lnTo>
                  <a:pt x="369" y="0"/>
                </a:lnTo>
                <a:lnTo>
                  <a:pt x="405" y="0"/>
                </a:lnTo>
                <a:lnTo>
                  <a:pt x="432" y="0"/>
                </a:lnTo>
                <a:lnTo>
                  <a:pt x="468" y="0"/>
                </a:lnTo>
                <a:lnTo>
                  <a:pt x="504" y="0"/>
                </a:lnTo>
                <a:lnTo>
                  <a:pt x="531" y="0"/>
                </a:lnTo>
                <a:lnTo>
                  <a:pt x="567" y="0"/>
                </a:lnTo>
                <a:lnTo>
                  <a:pt x="708" y="9"/>
                </a:lnTo>
                <a:lnTo>
                  <a:pt x="777" y="18"/>
                </a:lnTo>
                <a:lnTo>
                  <a:pt x="855" y="57"/>
                </a:lnTo>
                <a:lnTo>
                  <a:pt x="927" y="90"/>
                </a:lnTo>
                <a:lnTo>
                  <a:pt x="1092" y="16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012" name="Freeform 60">
            <a:extLst>
              <a:ext uri="{FF2B5EF4-FFF2-40B4-BE49-F238E27FC236}">
                <a16:creationId xmlns:a16="http://schemas.microsoft.com/office/drawing/2014/main" id="{2B1CF2D0-BE89-714E-8CF9-962BAD89333C}"/>
              </a:ext>
            </a:extLst>
          </p:cNvPr>
          <p:cNvSpPr>
            <a:spLocks/>
          </p:cNvSpPr>
          <p:nvPr/>
        </p:nvSpPr>
        <p:spPr bwMode="auto">
          <a:xfrm>
            <a:off x="3635375" y="1752600"/>
            <a:ext cx="2555875" cy="387350"/>
          </a:xfrm>
          <a:custGeom>
            <a:avLst/>
            <a:gdLst>
              <a:gd name="T0" fmla="*/ 0 w 1486"/>
              <a:gd name="T1" fmla="*/ 0 h 244"/>
              <a:gd name="T2" fmla="*/ 0 w 1486"/>
              <a:gd name="T3" fmla="*/ 42863 h 244"/>
              <a:gd name="T4" fmla="*/ 15480 w 1486"/>
              <a:gd name="T5" fmla="*/ 85725 h 244"/>
              <a:gd name="T6" fmla="*/ 30959 w 1486"/>
              <a:gd name="T7" fmla="*/ 128588 h 244"/>
              <a:gd name="T8" fmla="*/ 92878 w 1486"/>
              <a:gd name="T9" fmla="*/ 157163 h 244"/>
              <a:gd name="T10" fmla="*/ 154797 w 1486"/>
              <a:gd name="T11" fmla="*/ 171450 h 244"/>
              <a:gd name="T12" fmla="*/ 201236 w 1486"/>
              <a:gd name="T13" fmla="*/ 200025 h 244"/>
              <a:gd name="T14" fmla="*/ 247676 w 1486"/>
              <a:gd name="T15" fmla="*/ 214313 h 244"/>
              <a:gd name="T16" fmla="*/ 294115 w 1486"/>
              <a:gd name="T17" fmla="*/ 228600 h 244"/>
              <a:gd name="T18" fmla="*/ 340554 w 1486"/>
              <a:gd name="T19" fmla="*/ 242888 h 244"/>
              <a:gd name="T20" fmla="*/ 402473 w 1486"/>
              <a:gd name="T21" fmla="*/ 271463 h 244"/>
              <a:gd name="T22" fmla="*/ 448912 w 1486"/>
              <a:gd name="T23" fmla="*/ 285750 h 244"/>
              <a:gd name="T24" fmla="*/ 495351 w 1486"/>
              <a:gd name="T25" fmla="*/ 300038 h 244"/>
              <a:gd name="T26" fmla="*/ 541790 w 1486"/>
              <a:gd name="T27" fmla="*/ 300038 h 244"/>
              <a:gd name="T28" fmla="*/ 588230 w 1486"/>
              <a:gd name="T29" fmla="*/ 314325 h 244"/>
              <a:gd name="T30" fmla="*/ 634669 w 1486"/>
              <a:gd name="T31" fmla="*/ 314325 h 244"/>
              <a:gd name="T32" fmla="*/ 681108 w 1486"/>
              <a:gd name="T33" fmla="*/ 328613 h 244"/>
              <a:gd name="T34" fmla="*/ 727547 w 1486"/>
              <a:gd name="T35" fmla="*/ 328613 h 244"/>
              <a:gd name="T36" fmla="*/ 773986 w 1486"/>
              <a:gd name="T37" fmla="*/ 328613 h 244"/>
              <a:gd name="T38" fmla="*/ 835905 w 1486"/>
              <a:gd name="T39" fmla="*/ 328613 h 244"/>
              <a:gd name="T40" fmla="*/ 897824 w 1486"/>
              <a:gd name="T41" fmla="*/ 342900 h 244"/>
              <a:gd name="T42" fmla="*/ 944263 w 1486"/>
              <a:gd name="T43" fmla="*/ 357188 h 244"/>
              <a:gd name="T44" fmla="*/ 990703 w 1486"/>
              <a:gd name="T45" fmla="*/ 357188 h 244"/>
              <a:gd name="T46" fmla="*/ 1037142 w 1486"/>
              <a:gd name="T47" fmla="*/ 357188 h 244"/>
              <a:gd name="T48" fmla="*/ 1099061 w 1486"/>
              <a:gd name="T49" fmla="*/ 357188 h 244"/>
              <a:gd name="T50" fmla="*/ 1145500 w 1486"/>
              <a:gd name="T51" fmla="*/ 357188 h 244"/>
              <a:gd name="T52" fmla="*/ 1207419 w 1486"/>
              <a:gd name="T53" fmla="*/ 357188 h 244"/>
              <a:gd name="T54" fmla="*/ 1269338 w 1486"/>
              <a:gd name="T55" fmla="*/ 357188 h 244"/>
              <a:gd name="T56" fmla="*/ 1331257 w 1486"/>
              <a:gd name="T57" fmla="*/ 357188 h 244"/>
              <a:gd name="T58" fmla="*/ 1377696 w 1486"/>
              <a:gd name="T59" fmla="*/ 357188 h 244"/>
              <a:gd name="T60" fmla="*/ 1424135 w 1486"/>
              <a:gd name="T61" fmla="*/ 357188 h 244"/>
              <a:gd name="T62" fmla="*/ 1470574 w 1486"/>
              <a:gd name="T63" fmla="*/ 357188 h 244"/>
              <a:gd name="T64" fmla="*/ 1547973 w 1486"/>
              <a:gd name="T65" fmla="*/ 357188 h 244"/>
              <a:gd name="T66" fmla="*/ 1609892 w 1486"/>
              <a:gd name="T67" fmla="*/ 357188 h 244"/>
              <a:gd name="T68" fmla="*/ 1656331 w 1486"/>
              <a:gd name="T69" fmla="*/ 357188 h 244"/>
              <a:gd name="T70" fmla="*/ 1702770 w 1486"/>
              <a:gd name="T71" fmla="*/ 357188 h 244"/>
              <a:gd name="T72" fmla="*/ 1749209 w 1486"/>
              <a:gd name="T73" fmla="*/ 357188 h 244"/>
              <a:gd name="T74" fmla="*/ 1795648 w 1486"/>
              <a:gd name="T75" fmla="*/ 357188 h 244"/>
              <a:gd name="T76" fmla="*/ 1857567 w 1486"/>
              <a:gd name="T77" fmla="*/ 357188 h 244"/>
              <a:gd name="T78" fmla="*/ 1919486 w 1486"/>
              <a:gd name="T79" fmla="*/ 371475 h 244"/>
              <a:gd name="T80" fmla="*/ 1965925 w 1486"/>
              <a:gd name="T81" fmla="*/ 371475 h 244"/>
              <a:gd name="T82" fmla="*/ 2012365 w 1486"/>
              <a:gd name="T83" fmla="*/ 385763 h 244"/>
              <a:gd name="T84" fmla="*/ 2074283 w 1486"/>
              <a:gd name="T85" fmla="*/ 385763 h 244"/>
              <a:gd name="T86" fmla="*/ 2136202 w 1486"/>
              <a:gd name="T87" fmla="*/ 385763 h 244"/>
              <a:gd name="T88" fmla="*/ 2182642 w 1486"/>
              <a:gd name="T89" fmla="*/ 385763 h 244"/>
              <a:gd name="T90" fmla="*/ 2229081 w 1486"/>
              <a:gd name="T91" fmla="*/ 385763 h 244"/>
              <a:gd name="T92" fmla="*/ 2291000 w 1486"/>
              <a:gd name="T93" fmla="*/ 385763 h 244"/>
              <a:gd name="T94" fmla="*/ 2352919 w 1486"/>
              <a:gd name="T95" fmla="*/ 385763 h 244"/>
              <a:gd name="T96" fmla="*/ 2399358 w 1486"/>
              <a:gd name="T97" fmla="*/ 385763 h 244"/>
              <a:gd name="T98" fmla="*/ 2445797 w 1486"/>
              <a:gd name="T99" fmla="*/ 357188 h 244"/>
              <a:gd name="T100" fmla="*/ 2492236 w 1486"/>
              <a:gd name="T101" fmla="*/ 314325 h 244"/>
              <a:gd name="T102" fmla="*/ 2523196 w 1486"/>
              <a:gd name="T103" fmla="*/ 271463 h 244"/>
              <a:gd name="T104" fmla="*/ 2554155 w 1486"/>
              <a:gd name="T105" fmla="*/ 228600 h 244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486" h="244">
                <a:moveTo>
                  <a:pt x="0" y="0"/>
                </a:moveTo>
                <a:lnTo>
                  <a:pt x="0" y="27"/>
                </a:lnTo>
                <a:lnTo>
                  <a:pt x="9" y="54"/>
                </a:lnTo>
                <a:lnTo>
                  <a:pt x="18" y="81"/>
                </a:lnTo>
                <a:lnTo>
                  <a:pt x="54" y="99"/>
                </a:lnTo>
                <a:lnTo>
                  <a:pt x="90" y="108"/>
                </a:lnTo>
                <a:lnTo>
                  <a:pt x="117" y="126"/>
                </a:lnTo>
                <a:lnTo>
                  <a:pt x="144" y="135"/>
                </a:lnTo>
                <a:lnTo>
                  <a:pt x="171" y="144"/>
                </a:lnTo>
                <a:lnTo>
                  <a:pt x="198" y="153"/>
                </a:lnTo>
                <a:lnTo>
                  <a:pt x="234" y="171"/>
                </a:lnTo>
                <a:lnTo>
                  <a:pt x="261" y="180"/>
                </a:lnTo>
                <a:lnTo>
                  <a:pt x="288" y="189"/>
                </a:lnTo>
                <a:lnTo>
                  <a:pt x="315" y="189"/>
                </a:lnTo>
                <a:lnTo>
                  <a:pt x="342" y="198"/>
                </a:lnTo>
                <a:lnTo>
                  <a:pt x="369" y="198"/>
                </a:lnTo>
                <a:lnTo>
                  <a:pt x="396" y="207"/>
                </a:lnTo>
                <a:lnTo>
                  <a:pt x="423" y="207"/>
                </a:lnTo>
                <a:lnTo>
                  <a:pt x="450" y="207"/>
                </a:lnTo>
                <a:lnTo>
                  <a:pt x="486" y="207"/>
                </a:lnTo>
                <a:lnTo>
                  <a:pt x="522" y="216"/>
                </a:lnTo>
                <a:lnTo>
                  <a:pt x="549" y="225"/>
                </a:lnTo>
                <a:lnTo>
                  <a:pt x="576" y="225"/>
                </a:lnTo>
                <a:lnTo>
                  <a:pt x="603" y="225"/>
                </a:lnTo>
                <a:lnTo>
                  <a:pt x="639" y="225"/>
                </a:lnTo>
                <a:lnTo>
                  <a:pt x="666" y="225"/>
                </a:lnTo>
                <a:lnTo>
                  <a:pt x="702" y="225"/>
                </a:lnTo>
                <a:lnTo>
                  <a:pt x="738" y="225"/>
                </a:lnTo>
                <a:lnTo>
                  <a:pt x="774" y="225"/>
                </a:lnTo>
                <a:lnTo>
                  <a:pt x="801" y="225"/>
                </a:lnTo>
                <a:lnTo>
                  <a:pt x="828" y="225"/>
                </a:lnTo>
                <a:lnTo>
                  <a:pt x="855" y="225"/>
                </a:lnTo>
                <a:lnTo>
                  <a:pt x="900" y="225"/>
                </a:lnTo>
                <a:lnTo>
                  <a:pt x="936" y="225"/>
                </a:lnTo>
                <a:lnTo>
                  <a:pt x="963" y="225"/>
                </a:lnTo>
                <a:lnTo>
                  <a:pt x="990" y="225"/>
                </a:lnTo>
                <a:lnTo>
                  <a:pt x="1017" y="225"/>
                </a:lnTo>
                <a:lnTo>
                  <a:pt x="1044" y="225"/>
                </a:lnTo>
                <a:lnTo>
                  <a:pt x="1080" y="225"/>
                </a:lnTo>
                <a:lnTo>
                  <a:pt x="1116" y="234"/>
                </a:lnTo>
                <a:lnTo>
                  <a:pt x="1143" y="234"/>
                </a:lnTo>
                <a:lnTo>
                  <a:pt x="1170" y="243"/>
                </a:lnTo>
                <a:lnTo>
                  <a:pt x="1206" y="243"/>
                </a:lnTo>
                <a:lnTo>
                  <a:pt x="1242" y="243"/>
                </a:lnTo>
                <a:lnTo>
                  <a:pt x="1269" y="243"/>
                </a:lnTo>
                <a:lnTo>
                  <a:pt x="1296" y="243"/>
                </a:lnTo>
                <a:lnTo>
                  <a:pt x="1332" y="243"/>
                </a:lnTo>
                <a:lnTo>
                  <a:pt x="1368" y="243"/>
                </a:lnTo>
                <a:lnTo>
                  <a:pt x="1395" y="243"/>
                </a:lnTo>
                <a:lnTo>
                  <a:pt x="1422" y="225"/>
                </a:lnTo>
                <a:lnTo>
                  <a:pt x="1449" y="198"/>
                </a:lnTo>
                <a:lnTo>
                  <a:pt x="1467" y="171"/>
                </a:lnTo>
                <a:lnTo>
                  <a:pt x="1485" y="14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013" name="Freeform 61">
            <a:extLst>
              <a:ext uri="{FF2B5EF4-FFF2-40B4-BE49-F238E27FC236}">
                <a16:creationId xmlns:a16="http://schemas.microsoft.com/office/drawing/2014/main" id="{F1036DA2-C432-3C4E-A568-D532F3A69990}"/>
              </a:ext>
            </a:extLst>
          </p:cNvPr>
          <p:cNvSpPr>
            <a:spLocks/>
          </p:cNvSpPr>
          <p:nvPr/>
        </p:nvSpPr>
        <p:spPr bwMode="auto">
          <a:xfrm>
            <a:off x="4316413" y="1738313"/>
            <a:ext cx="1177925" cy="515937"/>
          </a:xfrm>
          <a:custGeom>
            <a:avLst/>
            <a:gdLst>
              <a:gd name="T0" fmla="*/ 0 w 685"/>
              <a:gd name="T1" fmla="*/ 514350 h 325"/>
              <a:gd name="T2" fmla="*/ 30953 w 685"/>
              <a:gd name="T3" fmla="*/ 471487 h 325"/>
              <a:gd name="T4" fmla="*/ 77382 w 685"/>
              <a:gd name="T5" fmla="*/ 457200 h 325"/>
              <a:gd name="T6" fmla="*/ 123811 w 685"/>
              <a:gd name="T7" fmla="*/ 400050 h 325"/>
              <a:gd name="T8" fmla="*/ 170240 w 685"/>
              <a:gd name="T9" fmla="*/ 371475 h 325"/>
              <a:gd name="T10" fmla="*/ 201193 w 685"/>
              <a:gd name="T11" fmla="*/ 328612 h 325"/>
              <a:gd name="T12" fmla="*/ 247622 w 685"/>
              <a:gd name="T13" fmla="*/ 285750 h 325"/>
              <a:gd name="T14" fmla="*/ 294051 w 685"/>
              <a:gd name="T15" fmla="*/ 242887 h 325"/>
              <a:gd name="T16" fmla="*/ 340481 w 685"/>
              <a:gd name="T17" fmla="*/ 214312 h 325"/>
              <a:gd name="T18" fmla="*/ 402386 w 685"/>
              <a:gd name="T19" fmla="*/ 185737 h 325"/>
              <a:gd name="T20" fmla="*/ 448815 w 685"/>
              <a:gd name="T21" fmla="*/ 171450 h 325"/>
              <a:gd name="T22" fmla="*/ 495244 w 685"/>
              <a:gd name="T23" fmla="*/ 142875 h 325"/>
              <a:gd name="T24" fmla="*/ 541674 w 685"/>
              <a:gd name="T25" fmla="*/ 128587 h 325"/>
              <a:gd name="T26" fmla="*/ 603579 w 685"/>
              <a:gd name="T27" fmla="*/ 100012 h 325"/>
              <a:gd name="T28" fmla="*/ 665485 w 685"/>
              <a:gd name="T29" fmla="*/ 85725 h 325"/>
              <a:gd name="T30" fmla="*/ 727390 w 685"/>
              <a:gd name="T31" fmla="*/ 57150 h 325"/>
              <a:gd name="T32" fmla="*/ 773819 w 685"/>
              <a:gd name="T33" fmla="*/ 42862 h 325"/>
              <a:gd name="T34" fmla="*/ 820249 w 685"/>
              <a:gd name="T35" fmla="*/ 42862 h 325"/>
              <a:gd name="T36" fmla="*/ 866678 w 685"/>
              <a:gd name="T37" fmla="*/ 28575 h 325"/>
              <a:gd name="T38" fmla="*/ 913107 w 685"/>
              <a:gd name="T39" fmla="*/ 28575 h 325"/>
              <a:gd name="T40" fmla="*/ 959536 w 685"/>
              <a:gd name="T41" fmla="*/ 14287 h 325"/>
              <a:gd name="T42" fmla="*/ 1005965 w 685"/>
              <a:gd name="T43" fmla="*/ 14287 h 325"/>
              <a:gd name="T44" fmla="*/ 1052394 w 685"/>
              <a:gd name="T45" fmla="*/ 0 h 325"/>
              <a:gd name="T46" fmla="*/ 1098823 w 685"/>
              <a:gd name="T47" fmla="*/ 0 h 325"/>
              <a:gd name="T48" fmla="*/ 1145253 w 685"/>
              <a:gd name="T49" fmla="*/ 0 h 325"/>
              <a:gd name="T50" fmla="*/ 1176205 w 685"/>
              <a:gd name="T51" fmla="*/ 0 h 325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685" h="325">
                <a:moveTo>
                  <a:pt x="0" y="324"/>
                </a:moveTo>
                <a:lnTo>
                  <a:pt x="18" y="297"/>
                </a:lnTo>
                <a:lnTo>
                  <a:pt x="45" y="288"/>
                </a:lnTo>
                <a:lnTo>
                  <a:pt x="72" y="252"/>
                </a:lnTo>
                <a:lnTo>
                  <a:pt x="99" y="234"/>
                </a:lnTo>
                <a:lnTo>
                  <a:pt x="117" y="207"/>
                </a:lnTo>
                <a:lnTo>
                  <a:pt x="144" y="180"/>
                </a:lnTo>
                <a:lnTo>
                  <a:pt x="171" y="153"/>
                </a:lnTo>
                <a:lnTo>
                  <a:pt x="198" y="135"/>
                </a:lnTo>
                <a:lnTo>
                  <a:pt x="234" y="117"/>
                </a:lnTo>
                <a:lnTo>
                  <a:pt x="261" y="108"/>
                </a:lnTo>
                <a:lnTo>
                  <a:pt x="288" y="90"/>
                </a:lnTo>
                <a:lnTo>
                  <a:pt x="315" y="81"/>
                </a:lnTo>
                <a:lnTo>
                  <a:pt x="351" y="63"/>
                </a:lnTo>
                <a:lnTo>
                  <a:pt x="387" y="54"/>
                </a:lnTo>
                <a:lnTo>
                  <a:pt x="423" y="36"/>
                </a:lnTo>
                <a:lnTo>
                  <a:pt x="450" y="27"/>
                </a:lnTo>
                <a:lnTo>
                  <a:pt x="477" y="27"/>
                </a:lnTo>
                <a:lnTo>
                  <a:pt x="504" y="18"/>
                </a:lnTo>
                <a:lnTo>
                  <a:pt x="531" y="18"/>
                </a:lnTo>
                <a:lnTo>
                  <a:pt x="558" y="9"/>
                </a:lnTo>
                <a:lnTo>
                  <a:pt x="585" y="9"/>
                </a:lnTo>
                <a:lnTo>
                  <a:pt x="612" y="0"/>
                </a:lnTo>
                <a:lnTo>
                  <a:pt x="639" y="0"/>
                </a:lnTo>
                <a:lnTo>
                  <a:pt x="666" y="0"/>
                </a:lnTo>
                <a:lnTo>
                  <a:pt x="684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014" name="Freeform 62">
            <a:extLst>
              <a:ext uri="{FF2B5EF4-FFF2-40B4-BE49-F238E27FC236}">
                <a16:creationId xmlns:a16="http://schemas.microsoft.com/office/drawing/2014/main" id="{DFEEEE59-A89E-4B49-8170-6EFCC1226693}"/>
              </a:ext>
            </a:extLst>
          </p:cNvPr>
          <p:cNvSpPr>
            <a:spLocks/>
          </p:cNvSpPr>
          <p:nvPr/>
        </p:nvSpPr>
        <p:spPr bwMode="auto">
          <a:xfrm>
            <a:off x="4378325" y="2767013"/>
            <a:ext cx="620713" cy="573087"/>
          </a:xfrm>
          <a:custGeom>
            <a:avLst/>
            <a:gdLst>
              <a:gd name="T0" fmla="*/ 618994 w 361"/>
              <a:gd name="T1" fmla="*/ 571500 h 361"/>
              <a:gd name="T2" fmla="*/ 557094 w 361"/>
              <a:gd name="T3" fmla="*/ 542925 h 361"/>
              <a:gd name="T4" fmla="*/ 510670 w 361"/>
              <a:gd name="T5" fmla="*/ 514350 h 361"/>
              <a:gd name="T6" fmla="*/ 464245 w 361"/>
              <a:gd name="T7" fmla="*/ 485775 h 361"/>
              <a:gd name="T8" fmla="*/ 402346 w 361"/>
              <a:gd name="T9" fmla="*/ 457200 h 361"/>
              <a:gd name="T10" fmla="*/ 355921 w 361"/>
              <a:gd name="T11" fmla="*/ 428625 h 361"/>
              <a:gd name="T12" fmla="*/ 309497 w 361"/>
              <a:gd name="T13" fmla="*/ 371475 h 361"/>
              <a:gd name="T14" fmla="*/ 263072 w 361"/>
              <a:gd name="T15" fmla="*/ 328612 h 361"/>
              <a:gd name="T16" fmla="*/ 201173 w 361"/>
              <a:gd name="T17" fmla="*/ 285750 h 361"/>
              <a:gd name="T18" fmla="*/ 154748 w 361"/>
              <a:gd name="T19" fmla="*/ 242887 h 361"/>
              <a:gd name="T20" fmla="*/ 108324 w 361"/>
              <a:gd name="T21" fmla="*/ 214312 h 361"/>
              <a:gd name="T22" fmla="*/ 92849 w 361"/>
              <a:gd name="T23" fmla="*/ 171450 h 361"/>
              <a:gd name="T24" fmla="*/ 61899 w 361"/>
              <a:gd name="T25" fmla="*/ 114300 h 361"/>
              <a:gd name="T26" fmla="*/ 30950 w 361"/>
              <a:gd name="T27" fmla="*/ 57150 h 361"/>
              <a:gd name="T28" fmla="*/ 0 w 361"/>
              <a:gd name="T29" fmla="*/ 0 h 36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361" h="361">
                <a:moveTo>
                  <a:pt x="360" y="360"/>
                </a:moveTo>
                <a:lnTo>
                  <a:pt x="324" y="342"/>
                </a:lnTo>
                <a:lnTo>
                  <a:pt x="297" y="324"/>
                </a:lnTo>
                <a:lnTo>
                  <a:pt x="270" y="306"/>
                </a:lnTo>
                <a:lnTo>
                  <a:pt x="234" y="288"/>
                </a:lnTo>
                <a:lnTo>
                  <a:pt x="207" y="270"/>
                </a:lnTo>
                <a:lnTo>
                  <a:pt x="180" y="234"/>
                </a:lnTo>
                <a:lnTo>
                  <a:pt x="153" y="207"/>
                </a:lnTo>
                <a:lnTo>
                  <a:pt x="117" y="180"/>
                </a:lnTo>
                <a:lnTo>
                  <a:pt x="90" y="153"/>
                </a:lnTo>
                <a:lnTo>
                  <a:pt x="63" y="135"/>
                </a:lnTo>
                <a:lnTo>
                  <a:pt x="54" y="108"/>
                </a:lnTo>
                <a:lnTo>
                  <a:pt x="36" y="72"/>
                </a:lnTo>
                <a:lnTo>
                  <a:pt x="18" y="3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015" name="Freeform 63">
            <a:extLst>
              <a:ext uri="{FF2B5EF4-FFF2-40B4-BE49-F238E27FC236}">
                <a16:creationId xmlns:a16="http://schemas.microsoft.com/office/drawing/2014/main" id="{4854583E-E118-CB4B-82E6-9427E9F7D67C}"/>
              </a:ext>
            </a:extLst>
          </p:cNvPr>
          <p:cNvSpPr>
            <a:spLocks/>
          </p:cNvSpPr>
          <p:nvPr/>
        </p:nvSpPr>
        <p:spPr bwMode="auto">
          <a:xfrm>
            <a:off x="5260975" y="2652713"/>
            <a:ext cx="511175" cy="458787"/>
          </a:xfrm>
          <a:custGeom>
            <a:avLst/>
            <a:gdLst>
              <a:gd name="T0" fmla="*/ 447707 w 298"/>
              <a:gd name="T1" fmla="*/ 0 h 289"/>
              <a:gd name="T2" fmla="*/ 478583 w 298"/>
              <a:gd name="T3" fmla="*/ 57150 h 289"/>
              <a:gd name="T4" fmla="*/ 509460 w 298"/>
              <a:gd name="T5" fmla="*/ 100012 h 289"/>
              <a:gd name="T6" fmla="*/ 509460 w 298"/>
              <a:gd name="T7" fmla="*/ 142875 h 289"/>
              <a:gd name="T8" fmla="*/ 494021 w 298"/>
              <a:gd name="T9" fmla="*/ 185737 h 289"/>
              <a:gd name="T10" fmla="*/ 447707 w 298"/>
              <a:gd name="T11" fmla="*/ 200025 h 289"/>
              <a:gd name="T12" fmla="*/ 401392 w 298"/>
              <a:gd name="T13" fmla="*/ 228600 h 289"/>
              <a:gd name="T14" fmla="*/ 339640 w 298"/>
              <a:gd name="T15" fmla="*/ 242887 h 289"/>
              <a:gd name="T16" fmla="*/ 262449 w 298"/>
              <a:gd name="T17" fmla="*/ 242887 h 289"/>
              <a:gd name="T18" fmla="*/ 216134 w 298"/>
              <a:gd name="T19" fmla="*/ 257175 h 289"/>
              <a:gd name="T20" fmla="*/ 154382 w 298"/>
              <a:gd name="T21" fmla="*/ 257175 h 289"/>
              <a:gd name="T22" fmla="*/ 0 w 298"/>
              <a:gd name="T23" fmla="*/ 457200 h 28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98" h="289">
                <a:moveTo>
                  <a:pt x="261" y="0"/>
                </a:moveTo>
                <a:lnTo>
                  <a:pt x="279" y="36"/>
                </a:lnTo>
                <a:lnTo>
                  <a:pt x="297" y="63"/>
                </a:lnTo>
                <a:lnTo>
                  <a:pt x="297" y="90"/>
                </a:lnTo>
                <a:lnTo>
                  <a:pt x="288" y="117"/>
                </a:lnTo>
                <a:lnTo>
                  <a:pt x="261" y="126"/>
                </a:lnTo>
                <a:lnTo>
                  <a:pt x="234" y="144"/>
                </a:lnTo>
                <a:lnTo>
                  <a:pt x="198" y="153"/>
                </a:lnTo>
                <a:lnTo>
                  <a:pt x="153" y="153"/>
                </a:lnTo>
                <a:lnTo>
                  <a:pt x="126" y="162"/>
                </a:lnTo>
                <a:lnTo>
                  <a:pt x="90" y="162"/>
                </a:lnTo>
                <a:lnTo>
                  <a:pt x="0" y="2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016" name="Freeform 64">
            <a:extLst>
              <a:ext uri="{FF2B5EF4-FFF2-40B4-BE49-F238E27FC236}">
                <a16:creationId xmlns:a16="http://schemas.microsoft.com/office/drawing/2014/main" id="{A2513510-2860-964A-9BA8-CCA6ED0A720F}"/>
              </a:ext>
            </a:extLst>
          </p:cNvPr>
          <p:cNvSpPr>
            <a:spLocks/>
          </p:cNvSpPr>
          <p:nvPr/>
        </p:nvSpPr>
        <p:spPr bwMode="auto">
          <a:xfrm>
            <a:off x="5848350" y="1766888"/>
            <a:ext cx="352425" cy="1606550"/>
          </a:xfrm>
          <a:custGeom>
            <a:avLst/>
            <a:gdLst>
              <a:gd name="T0" fmla="*/ 110025 w 205"/>
              <a:gd name="T1" fmla="*/ 0 h 1012"/>
              <a:gd name="T2" fmla="*/ 183949 w 205"/>
              <a:gd name="T3" fmla="*/ 0 h 1012"/>
              <a:gd name="T4" fmla="*/ 240680 w 205"/>
              <a:gd name="T5" fmla="*/ 0 h 1012"/>
              <a:gd name="T6" fmla="*/ 295693 w 205"/>
              <a:gd name="T7" fmla="*/ 30163 h 1012"/>
              <a:gd name="T8" fmla="*/ 314604 w 205"/>
              <a:gd name="T9" fmla="*/ 73025 h 1012"/>
              <a:gd name="T10" fmla="*/ 314604 w 205"/>
              <a:gd name="T11" fmla="*/ 117475 h 1012"/>
              <a:gd name="T12" fmla="*/ 314604 w 205"/>
              <a:gd name="T13" fmla="*/ 161925 h 1012"/>
              <a:gd name="T14" fmla="*/ 331795 w 205"/>
              <a:gd name="T15" fmla="*/ 206375 h 1012"/>
              <a:gd name="T16" fmla="*/ 331795 w 205"/>
              <a:gd name="T17" fmla="*/ 250825 h 1012"/>
              <a:gd name="T18" fmla="*/ 350706 w 205"/>
              <a:gd name="T19" fmla="*/ 295275 h 1012"/>
              <a:gd name="T20" fmla="*/ 350706 w 205"/>
              <a:gd name="T21" fmla="*/ 338138 h 1012"/>
              <a:gd name="T22" fmla="*/ 350706 w 205"/>
              <a:gd name="T23" fmla="*/ 396875 h 1012"/>
              <a:gd name="T24" fmla="*/ 350706 w 205"/>
              <a:gd name="T25" fmla="*/ 457200 h 1012"/>
              <a:gd name="T26" fmla="*/ 350706 w 205"/>
              <a:gd name="T27" fmla="*/ 500063 h 1012"/>
              <a:gd name="T28" fmla="*/ 350706 w 205"/>
              <a:gd name="T29" fmla="*/ 544513 h 1012"/>
              <a:gd name="T30" fmla="*/ 350706 w 205"/>
              <a:gd name="T31" fmla="*/ 603250 h 1012"/>
              <a:gd name="T32" fmla="*/ 331795 w 205"/>
              <a:gd name="T33" fmla="*/ 661988 h 1012"/>
              <a:gd name="T34" fmla="*/ 295693 w 205"/>
              <a:gd name="T35" fmla="*/ 720725 h 1012"/>
              <a:gd name="T36" fmla="*/ 257872 w 205"/>
              <a:gd name="T37" fmla="*/ 781050 h 1012"/>
              <a:gd name="T38" fmla="*/ 202859 w 205"/>
              <a:gd name="T39" fmla="*/ 823913 h 1012"/>
              <a:gd name="T40" fmla="*/ 166757 w 205"/>
              <a:gd name="T41" fmla="*/ 868363 h 1012"/>
              <a:gd name="T42" fmla="*/ 128936 w 205"/>
              <a:gd name="T43" fmla="*/ 927100 h 1012"/>
              <a:gd name="T44" fmla="*/ 110025 w 205"/>
              <a:gd name="T45" fmla="*/ 971550 h 1012"/>
              <a:gd name="T46" fmla="*/ 92834 w 205"/>
              <a:gd name="T47" fmla="*/ 1016000 h 1012"/>
              <a:gd name="T48" fmla="*/ 55013 w 205"/>
              <a:gd name="T49" fmla="*/ 1060450 h 1012"/>
              <a:gd name="T50" fmla="*/ 36102 w 205"/>
              <a:gd name="T51" fmla="*/ 1104900 h 1012"/>
              <a:gd name="T52" fmla="*/ 0 w 205"/>
              <a:gd name="T53" fmla="*/ 1163638 h 1012"/>
              <a:gd name="T54" fmla="*/ 0 w 205"/>
              <a:gd name="T55" fmla="*/ 1222375 h 1012"/>
              <a:gd name="T56" fmla="*/ 0 w 205"/>
              <a:gd name="T57" fmla="*/ 1281113 h 1012"/>
              <a:gd name="T58" fmla="*/ 0 w 205"/>
              <a:gd name="T59" fmla="*/ 1339850 h 1012"/>
              <a:gd name="T60" fmla="*/ 0 w 205"/>
              <a:gd name="T61" fmla="*/ 1398588 h 1012"/>
              <a:gd name="T62" fmla="*/ 36102 w 205"/>
              <a:gd name="T63" fmla="*/ 1457325 h 1012"/>
              <a:gd name="T64" fmla="*/ 73923 w 205"/>
              <a:gd name="T65" fmla="*/ 1516063 h 1012"/>
              <a:gd name="T66" fmla="*/ 128936 w 205"/>
              <a:gd name="T67" fmla="*/ 1546225 h 1012"/>
              <a:gd name="T68" fmla="*/ 183949 w 205"/>
              <a:gd name="T69" fmla="*/ 1590675 h 1012"/>
              <a:gd name="T70" fmla="*/ 240680 w 205"/>
              <a:gd name="T71" fmla="*/ 1604963 h 1012"/>
              <a:gd name="T72" fmla="*/ 295693 w 205"/>
              <a:gd name="T73" fmla="*/ 1604963 h 101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05" h="1012">
                <a:moveTo>
                  <a:pt x="64" y="0"/>
                </a:moveTo>
                <a:lnTo>
                  <a:pt x="107" y="0"/>
                </a:lnTo>
                <a:lnTo>
                  <a:pt x="140" y="0"/>
                </a:lnTo>
                <a:lnTo>
                  <a:pt x="172" y="19"/>
                </a:lnTo>
                <a:lnTo>
                  <a:pt x="183" y="46"/>
                </a:lnTo>
                <a:lnTo>
                  <a:pt x="183" y="74"/>
                </a:lnTo>
                <a:lnTo>
                  <a:pt x="183" y="102"/>
                </a:lnTo>
                <a:lnTo>
                  <a:pt x="193" y="130"/>
                </a:lnTo>
                <a:lnTo>
                  <a:pt x="193" y="158"/>
                </a:lnTo>
                <a:lnTo>
                  <a:pt x="204" y="186"/>
                </a:lnTo>
                <a:lnTo>
                  <a:pt x="204" y="213"/>
                </a:lnTo>
                <a:lnTo>
                  <a:pt x="204" y="250"/>
                </a:lnTo>
                <a:lnTo>
                  <a:pt x="204" y="288"/>
                </a:lnTo>
                <a:lnTo>
                  <a:pt x="204" y="315"/>
                </a:lnTo>
                <a:lnTo>
                  <a:pt x="204" y="343"/>
                </a:lnTo>
                <a:lnTo>
                  <a:pt x="204" y="380"/>
                </a:lnTo>
                <a:lnTo>
                  <a:pt x="193" y="417"/>
                </a:lnTo>
                <a:lnTo>
                  <a:pt x="172" y="454"/>
                </a:lnTo>
                <a:lnTo>
                  <a:pt x="150" y="492"/>
                </a:lnTo>
                <a:lnTo>
                  <a:pt x="118" y="519"/>
                </a:lnTo>
                <a:lnTo>
                  <a:pt x="97" y="547"/>
                </a:lnTo>
                <a:lnTo>
                  <a:pt x="75" y="584"/>
                </a:lnTo>
                <a:lnTo>
                  <a:pt x="64" y="612"/>
                </a:lnTo>
                <a:lnTo>
                  <a:pt x="54" y="640"/>
                </a:lnTo>
                <a:lnTo>
                  <a:pt x="32" y="668"/>
                </a:lnTo>
                <a:lnTo>
                  <a:pt x="21" y="696"/>
                </a:lnTo>
                <a:lnTo>
                  <a:pt x="0" y="733"/>
                </a:lnTo>
                <a:lnTo>
                  <a:pt x="0" y="770"/>
                </a:lnTo>
                <a:lnTo>
                  <a:pt x="0" y="807"/>
                </a:lnTo>
                <a:lnTo>
                  <a:pt x="0" y="844"/>
                </a:lnTo>
                <a:lnTo>
                  <a:pt x="0" y="881"/>
                </a:lnTo>
                <a:lnTo>
                  <a:pt x="21" y="918"/>
                </a:lnTo>
                <a:lnTo>
                  <a:pt x="43" y="955"/>
                </a:lnTo>
                <a:lnTo>
                  <a:pt x="75" y="974"/>
                </a:lnTo>
                <a:lnTo>
                  <a:pt x="107" y="1002"/>
                </a:lnTo>
                <a:lnTo>
                  <a:pt x="140" y="1011"/>
                </a:lnTo>
                <a:lnTo>
                  <a:pt x="172" y="101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017" name="Freeform 65">
            <a:extLst>
              <a:ext uri="{FF2B5EF4-FFF2-40B4-BE49-F238E27FC236}">
                <a16:creationId xmlns:a16="http://schemas.microsoft.com/office/drawing/2014/main" id="{D83946BB-EDE6-D843-9A0E-18D32C1CA187}"/>
              </a:ext>
            </a:extLst>
          </p:cNvPr>
          <p:cNvSpPr>
            <a:spLocks/>
          </p:cNvSpPr>
          <p:nvPr/>
        </p:nvSpPr>
        <p:spPr bwMode="auto">
          <a:xfrm>
            <a:off x="4548188" y="2481263"/>
            <a:ext cx="2370137" cy="1373187"/>
          </a:xfrm>
          <a:custGeom>
            <a:avLst/>
            <a:gdLst>
              <a:gd name="T0" fmla="*/ 2368417 w 1378"/>
              <a:gd name="T1" fmla="*/ 0 h 865"/>
              <a:gd name="T2" fmla="*/ 2321977 w 1378"/>
              <a:gd name="T3" fmla="*/ 28575 h 865"/>
              <a:gd name="T4" fmla="*/ 2275538 w 1378"/>
              <a:gd name="T5" fmla="*/ 71437 h 865"/>
              <a:gd name="T6" fmla="*/ 2244578 w 1378"/>
              <a:gd name="T7" fmla="*/ 114300 h 865"/>
              <a:gd name="T8" fmla="*/ 2213619 w 1378"/>
              <a:gd name="T9" fmla="*/ 157162 h 865"/>
              <a:gd name="T10" fmla="*/ 2198139 w 1378"/>
              <a:gd name="T11" fmla="*/ 200025 h 865"/>
              <a:gd name="T12" fmla="*/ 2182659 w 1378"/>
              <a:gd name="T13" fmla="*/ 242887 h 865"/>
              <a:gd name="T14" fmla="*/ 2167179 w 1378"/>
              <a:gd name="T15" fmla="*/ 285750 h 865"/>
              <a:gd name="T16" fmla="*/ 2136219 w 1378"/>
              <a:gd name="T17" fmla="*/ 342900 h 865"/>
              <a:gd name="T18" fmla="*/ 2105260 w 1378"/>
              <a:gd name="T19" fmla="*/ 400050 h 865"/>
              <a:gd name="T20" fmla="*/ 2058820 w 1378"/>
              <a:gd name="T21" fmla="*/ 428625 h 865"/>
              <a:gd name="T22" fmla="*/ 1996901 w 1378"/>
              <a:gd name="T23" fmla="*/ 457200 h 865"/>
              <a:gd name="T24" fmla="*/ 1934981 w 1378"/>
              <a:gd name="T25" fmla="*/ 485775 h 865"/>
              <a:gd name="T26" fmla="*/ 1873062 w 1378"/>
              <a:gd name="T27" fmla="*/ 500062 h 865"/>
              <a:gd name="T28" fmla="*/ 1811142 w 1378"/>
              <a:gd name="T29" fmla="*/ 514350 h 865"/>
              <a:gd name="T30" fmla="*/ 1749223 w 1378"/>
              <a:gd name="T31" fmla="*/ 514350 h 865"/>
              <a:gd name="T32" fmla="*/ 1702783 w 1378"/>
              <a:gd name="T33" fmla="*/ 542925 h 865"/>
              <a:gd name="T34" fmla="*/ 1640864 w 1378"/>
              <a:gd name="T35" fmla="*/ 557212 h 865"/>
              <a:gd name="T36" fmla="*/ 1594425 w 1378"/>
              <a:gd name="T37" fmla="*/ 571500 h 865"/>
              <a:gd name="T38" fmla="*/ 1532505 w 1378"/>
              <a:gd name="T39" fmla="*/ 600075 h 865"/>
              <a:gd name="T40" fmla="*/ 1470586 w 1378"/>
              <a:gd name="T41" fmla="*/ 614362 h 865"/>
              <a:gd name="T42" fmla="*/ 1408666 w 1378"/>
              <a:gd name="T43" fmla="*/ 628650 h 865"/>
              <a:gd name="T44" fmla="*/ 1346747 w 1378"/>
              <a:gd name="T45" fmla="*/ 671512 h 865"/>
              <a:gd name="T46" fmla="*/ 1300307 w 1378"/>
              <a:gd name="T47" fmla="*/ 700087 h 865"/>
              <a:gd name="T48" fmla="*/ 1253868 w 1378"/>
              <a:gd name="T49" fmla="*/ 728662 h 865"/>
              <a:gd name="T50" fmla="*/ 1222908 w 1378"/>
              <a:gd name="T51" fmla="*/ 771525 h 865"/>
              <a:gd name="T52" fmla="*/ 1191948 w 1378"/>
              <a:gd name="T53" fmla="*/ 828675 h 865"/>
              <a:gd name="T54" fmla="*/ 1176469 w 1378"/>
              <a:gd name="T55" fmla="*/ 871537 h 865"/>
              <a:gd name="T56" fmla="*/ 1145509 w 1378"/>
              <a:gd name="T57" fmla="*/ 914400 h 865"/>
              <a:gd name="T58" fmla="*/ 1114549 w 1378"/>
              <a:gd name="T59" fmla="*/ 957262 h 865"/>
              <a:gd name="T60" fmla="*/ 1068110 w 1378"/>
              <a:gd name="T61" fmla="*/ 985837 h 865"/>
              <a:gd name="T62" fmla="*/ 1021670 w 1378"/>
              <a:gd name="T63" fmla="*/ 1028700 h 865"/>
              <a:gd name="T64" fmla="*/ 975231 w 1378"/>
              <a:gd name="T65" fmla="*/ 1057275 h 865"/>
              <a:gd name="T66" fmla="*/ 928791 w 1378"/>
              <a:gd name="T67" fmla="*/ 1100137 h 865"/>
              <a:gd name="T68" fmla="*/ 882351 w 1378"/>
              <a:gd name="T69" fmla="*/ 1143000 h 865"/>
              <a:gd name="T70" fmla="*/ 835912 w 1378"/>
              <a:gd name="T71" fmla="*/ 1171575 h 865"/>
              <a:gd name="T72" fmla="*/ 789472 w 1378"/>
              <a:gd name="T73" fmla="*/ 1200150 h 865"/>
              <a:gd name="T74" fmla="*/ 727553 w 1378"/>
              <a:gd name="T75" fmla="*/ 1200150 h 865"/>
              <a:gd name="T76" fmla="*/ 665634 w 1378"/>
              <a:gd name="T77" fmla="*/ 1200150 h 865"/>
              <a:gd name="T78" fmla="*/ 603714 w 1378"/>
              <a:gd name="T79" fmla="*/ 1200150 h 865"/>
              <a:gd name="T80" fmla="*/ 557275 w 1378"/>
              <a:gd name="T81" fmla="*/ 1200150 h 865"/>
              <a:gd name="T82" fmla="*/ 495355 w 1378"/>
              <a:gd name="T83" fmla="*/ 1200150 h 865"/>
              <a:gd name="T84" fmla="*/ 448916 w 1378"/>
              <a:gd name="T85" fmla="*/ 1200150 h 865"/>
              <a:gd name="T86" fmla="*/ 386996 w 1378"/>
              <a:gd name="T87" fmla="*/ 1200150 h 865"/>
              <a:gd name="T88" fmla="*/ 325077 w 1378"/>
              <a:gd name="T89" fmla="*/ 1200150 h 865"/>
              <a:gd name="T90" fmla="*/ 278637 w 1378"/>
              <a:gd name="T91" fmla="*/ 1200150 h 865"/>
              <a:gd name="T92" fmla="*/ 232198 w 1378"/>
              <a:gd name="T93" fmla="*/ 1214437 h 865"/>
              <a:gd name="T94" fmla="*/ 185758 w 1378"/>
              <a:gd name="T95" fmla="*/ 1243012 h 865"/>
              <a:gd name="T96" fmla="*/ 139319 w 1378"/>
              <a:gd name="T97" fmla="*/ 1271587 h 865"/>
              <a:gd name="T98" fmla="*/ 92879 w 1378"/>
              <a:gd name="T99" fmla="*/ 1314450 h 865"/>
              <a:gd name="T100" fmla="*/ 46440 w 1378"/>
              <a:gd name="T101" fmla="*/ 1343025 h 865"/>
              <a:gd name="T102" fmla="*/ 0 w 1378"/>
              <a:gd name="T103" fmla="*/ 1371600 h 86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378" h="865">
                <a:moveTo>
                  <a:pt x="1377" y="0"/>
                </a:moveTo>
                <a:lnTo>
                  <a:pt x="1350" y="18"/>
                </a:lnTo>
                <a:lnTo>
                  <a:pt x="1323" y="45"/>
                </a:lnTo>
                <a:lnTo>
                  <a:pt x="1305" y="72"/>
                </a:lnTo>
                <a:lnTo>
                  <a:pt x="1287" y="99"/>
                </a:lnTo>
                <a:lnTo>
                  <a:pt x="1278" y="126"/>
                </a:lnTo>
                <a:lnTo>
                  <a:pt x="1269" y="153"/>
                </a:lnTo>
                <a:lnTo>
                  <a:pt x="1260" y="180"/>
                </a:lnTo>
                <a:lnTo>
                  <a:pt x="1242" y="216"/>
                </a:lnTo>
                <a:lnTo>
                  <a:pt x="1224" y="252"/>
                </a:lnTo>
                <a:lnTo>
                  <a:pt x="1197" y="270"/>
                </a:lnTo>
                <a:lnTo>
                  <a:pt x="1161" y="288"/>
                </a:lnTo>
                <a:lnTo>
                  <a:pt x="1125" y="306"/>
                </a:lnTo>
                <a:lnTo>
                  <a:pt x="1089" y="315"/>
                </a:lnTo>
                <a:lnTo>
                  <a:pt x="1053" y="324"/>
                </a:lnTo>
                <a:lnTo>
                  <a:pt x="1017" y="324"/>
                </a:lnTo>
                <a:lnTo>
                  <a:pt x="990" y="342"/>
                </a:lnTo>
                <a:lnTo>
                  <a:pt x="954" y="351"/>
                </a:lnTo>
                <a:lnTo>
                  <a:pt x="927" y="360"/>
                </a:lnTo>
                <a:lnTo>
                  <a:pt x="891" y="378"/>
                </a:lnTo>
                <a:lnTo>
                  <a:pt x="855" y="387"/>
                </a:lnTo>
                <a:lnTo>
                  <a:pt x="819" y="396"/>
                </a:lnTo>
                <a:lnTo>
                  <a:pt x="783" y="423"/>
                </a:lnTo>
                <a:lnTo>
                  <a:pt x="756" y="441"/>
                </a:lnTo>
                <a:lnTo>
                  <a:pt x="729" y="459"/>
                </a:lnTo>
                <a:lnTo>
                  <a:pt x="711" y="486"/>
                </a:lnTo>
                <a:lnTo>
                  <a:pt x="693" y="522"/>
                </a:lnTo>
                <a:lnTo>
                  <a:pt x="684" y="549"/>
                </a:lnTo>
                <a:lnTo>
                  <a:pt x="666" y="576"/>
                </a:lnTo>
                <a:lnTo>
                  <a:pt x="648" y="603"/>
                </a:lnTo>
                <a:lnTo>
                  <a:pt x="621" y="621"/>
                </a:lnTo>
                <a:lnTo>
                  <a:pt x="594" y="648"/>
                </a:lnTo>
                <a:lnTo>
                  <a:pt x="567" y="666"/>
                </a:lnTo>
                <a:lnTo>
                  <a:pt x="540" y="693"/>
                </a:lnTo>
                <a:lnTo>
                  <a:pt x="513" y="720"/>
                </a:lnTo>
                <a:lnTo>
                  <a:pt x="486" y="738"/>
                </a:lnTo>
                <a:lnTo>
                  <a:pt x="459" y="756"/>
                </a:lnTo>
                <a:lnTo>
                  <a:pt x="423" y="756"/>
                </a:lnTo>
                <a:lnTo>
                  <a:pt x="387" y="756"/>
                </a:lnTo>
                <a:lnTo>
                  <a:pt x="351" y="756"/>
                </a:lnTo>
                <a:lnTo>
                  <a:pt x="324" y="756"/>
                </a:lnTo>
                <a:lnTo>
                  <a:pt x="288" y="756"/>
                </a:lnTo>
                <a:lnTo>
                  <a:pt x="261" y="756"/>
                </a:lnTo>
                <a:lnTo>
                  <a:pt x="225" y="756"/>
                </a:lnTo>
                <a:lnTo>
                  <a:pt x="189" y="756"/>
                </a:lnTo>
                <a:lnTo>
                  <a:pt x="162" y="756"/>
                </a:lnTo>
                <a:lnTo>
                  <a:pt x="135" y="765"/>
                </a:lnTo>
                <a:lnTo>
                  <a:pt x="108" y="783"/>
                </a:lnTo>
                <a:lnTo>
                  <a:pt x="81" y="801"/>
                </a:lnTo>
                <a:lnTo>
                  <a:pt x="54" y="828"/>
                </a:lnTo>
                <a:lnTo>
                  <a:pt x="27" y="846"/>
                </a:lnTo>
                <a:lnTo>
                  <a:pt x="0" y="86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018" name="Freeform 66">
            <a:extLst>
              <a:ext uri="{FF2B5EF4-FFF2-40B4-BE49-F238E27FC236}">
                <a16:creationId xmlns:a16="http://schemas.microsoft.com/office/drawing/2014/main" id="{0AEC9BD8-ADDD-1F44-9C81-5EE95257DE5C}"/>
              </a:ext>
            </a:extLst>
          </p:cNvPr>
          <p:cNvSpPr>
            <a:spLocks/>
          </p:cNvSpPr>
          <p:nvPr/>
        </p:nvSpPr>
        <p:spPr bwMode="auto">
          <a:xfrm>
            <a:off x="6637338" y="1752600"/>
            <a:ext cx="450850" cy="458788"/>
          </a:xfrm>
          <a:custGeom>
            <a:avLst/>
            <a:gdLst>
              <a:gd name="T0" fmla="*/ 0 w 262"/>
              <a:gd name="T1" fmla="*/ 0 h 289"/>
              <a:gd name="T2" fmla="*/ 30974 w 262"/>
              <a:gd name="T3" fmla="*/ 57150 h 289"/>
              <a:gd name="T4" fmla="*/ 77436 w 262"/>
              <a:gd name="T5" fmla="*/ 85725 h 289"/>
              <a:gd name="T6" fmla="*/ 123898 w 262"/>
              <a:gd name="T7" fmla="*/ 114300 h 289"/>
              <a:gd name="T8" fmla="*/ 154872 w 262"/>
              <a:gd name="T9" fmla="*/ 157163 h 289"/>
              <a:gd name="T10" fmla="*/ 185847 w 262"/>
              <a:gd name="T11" fmla="*/ 200025 h 289"/>
              <a:gd name="T12" fmla="*/ 232308 w 262"/>
              <a:gd name="T13" fmla="*/ 214313 h 289"/>
              <a:gd name="T14" fmla="*/ 278770 w 262"/>
              <a:gd name="T15" fmla="*/ 242888 h 289"/>
              <a:gd name="T16" fmla="*/ 309744 w 262"/>
              <a:gd name="T17" fmla="*/ 285750 h 289"/>
              <a:gd name="T18" fmla="*/ 325231 w 262"/>
              <a:gd name="T19" fmla="*/ 328613 h 289"/>
              <a:gd name="T20" fmla="*/ 356206 w 262"/>
              <a:gd name="T21" fmla="*/ 371475 h 289"/>
              <a:gd name="T22" fmla="*/ 402668 w 262"/>
              <a:gd name="T23" fmla="*/ 385763 h 289"/>
              <a:gd name="T24" fmla="*/ 418155 w 262"/>
              <a:gd name="T25" fmla="*/ 428625 h 289"/>
              <a:gd name="T26" fmla="*/ 449129 w 262"/>
              <a:gd name="T27" fmla="*/ 457200 h 28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62" h="289">
                <a:moveTo>
                  <a:pt x="0" y="0"/>
                </a:moveTo>
                <a:lnTo>
                  <a:pt x="18" y="36"/>
                </a:lnTo>
                <a:lnTo>
                  <a:pt x="45" y="54"/>
                </a:lnTo>
                <a:lnTo>
                  <a:pt x="72" y="72"/>
                </a:lnTo>
                <a:lnTo>
                  <a:pt x="90" y="99"/>
                </a:lnTo>
                <a:lnTo>
                  <a:pt x="108" y="126"/>
                </a:lnTo>
                <a:lnTo>
                  <a:pt x="135" y="135"/>
                </a:lnTo>
                <a:lnTo>
                  <a:pt x="162" y="153"/>
                </a:lnTo>
                <a:lnTo>
                  <a:pt x="180" y="180"/>
                </a:lnTo>
                <a:lnTo>
                  <a:pt x="189" y="207"/>
                </a:lnTo>
                <a:lnTo>
                  <a:pt x="207" y="234"/>
                </a:lnTo>
                <a:lnTo>
                  <a:pt x="234" y="243"/>
                </a:lnTo>
                <a:lnTo>
                  <a:pt x="243" y="270"/>
                </a:lnTo>
                <a:lnTo>
                  <a:pt x="261" y="28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019" name="Freeform 67">
            <a:extLst>
              <a:ext uri="{FF2B5EF4-FFF2-40B4-BE49-F238E27FC236}">
                <a16:creationId xmlns:a16="http://schemas.microsoft.com/office/drawing/2014/main" id="{56D73EDA-A59F-E843-AC2C-0E1B69AB86EB}"/>
              </a:ext>
            </a:extLst>
          </p:cNvPr>
          <p:cNvSpPr>
            <a:spLocks/>
          </p:cNvSpPr>
          <p:nvPr/>
        </p:nvSpPr>
        <p:spPr bwMode="auto">
          <a:xfrm>
            <a:off x="4300538" y="4181475"/>
            <a:ext cx="1871662" cy="273050"/>
          </a:xfrm>
          <a:custGeom>
            <a:avLst/>
            <a:gdLst>
              <a:gd name="T0" fmla="*/ 0 w 1108"/>
              <a:gd name="T1" fmla="*/ 42863 h 172"/>
              <a:gd name="T2" fmla="*/ 15203 w 1108"/>
              <a:gd name="T3" fmla="*/ 85725 h 172"/>
              <a:gd name="T4" fmla="*/ 60812 w 1108"/>
              <a:gd name="T5" fmla="*/ 128588 h 172"/>
              <a:gd name="T6" fmla="*/ 106421 w 1108"/>
              <a:gd name="T7" fmla="*/ 171450 h 172"/>
              <a:gd name="T8" fmla="*/ 152030 w 1108"/>
              <a:gd name="T9" fmla="*/ 185738 h 172"/>
              <a:gd name="T10" fmla="*/ 197639 w 1108"/>
              <a:gd name="T11" fmla="*/ 200025 h 172"/>
              <a:gd name="T12" fmla="*/ 258452 w 1108"/>
              <a:gd name="T13" fmla="*/ 214313 h 172"/>
              <a:gd name="T14" fmla="*/ 334467 w 1108"/>
              <a:gd name="T15" fmla="*/ 242888 h 172"/>
              <a:gd name="T16" fmla="*/ 380076 w 1108"/>
              <a:gd name="T17" fmla="*/ 257175 h 172"/>
              <a:gd name="T18" fmla="*/ 440888 w 1108"/>
              <a:gd name="T19" fmla="*/ 257175 h 172"/>
              <a:gd name="T20" fmla="*/ 486497 w 1108"/>
              <a:gd name="T21" fmla="*/ 257175 h 172"/>
              <a:gd name="T22" fmla="*/ 547309 w 1108"/>
              <a:gd name="T23" fmla="*/ 271463 h 172"/>
              <a:gd name="T24" fmla="*/ 623324 w 1108"/>
              <a:gd name="T25" fmla="*/ 271463 h 172"/>
              <a:gd name="T26" fmla="*/ 668933 w 1108"/>
              <a:gd name="T27" fmla="*/ 271463 h 172"/>
              <a:gd name="T28" fmla="*/ 729745 w 1108"/>
              <a:gd name="T29" fmla="*/ 271463 h 172"/>
              <a:gd name="T30" fmla="*/ 790558 w 1108"/>
              <a:gd name="T31" fmla="*/ 271463 h 172"/>
              <a:gd name="T32" fmla="*/ 866573 w 1108"/>
              <a:gd name="T33" fmla="*/ 271463 h 172"/>
              <a:gd name="T34" fmla="*/ 912182 w 1108"/>
              <a:gd name="T35" fmla="*/ 271463 h 172"/>
              <a:gd name="T36" fmla="*/ 988197 w 1108"/>
              <a:gd name="T37" fmla="*/ 271463 h 172"/>
              <a:gd name="T38" fmla="*/ 1064212 w 1108"/>
              <a:gd name="T39" fmla="*/ 271463 h 172"/>
              <a:gd name="T40" fmla="*/ 1125024 w 1108"/>
              <a:gd name="T41" fmla="*/ 257175 h 172"/>
              <a:gd name="T42" fmla="*/ 1185836 w 1108"/>
              <a:gd name="T43" fmla="*/ 242888 h 172"/>
              <a:gd name="T44" fmla="*/ 1231445 w 1108"/>
              <a:gd name="T45" fmla="*/ 242888 h 172"/>
              <a:gd name="T46" fmla="*/ 1292258 w 1108"/>
              <a:gd name="T47" fmla="*/ 228600 h 172"/>
              <a:gd name="T48" fmla="*/ 1353070 w 1108"/>
              <a:gd name="T49" fmla="*/ 214313 h 172"/>
              <a:gd name="T50" fmla="*/ 1398679 w 1108"/>
              <a:gd name="T51" fmla="*/ 200025 h 172"/>
              <a:gd name="T52" fmla="*/ 1474694 w 1108"/>
              <a:gd name="T53" fmla="*/ 185738 h 172"/>
              <a:gd name="T54" fmla="*/ 1535506 w 1108"/>
              <a:gd name="T55" fmla="*/ 157163 h 172"/>
              <a:gd name="T56" fmla="*/ 1581115 w 1108"/>
              <a:gd name="T57" fmla="*/ 157163 h 172"/>
              <a:gd name="T58" fmla="*/ 1641927 w 1108"/>
              <a:gd name="T59" fmla="*/ 128588 h 172"/>
              <a:gd name="T60" fmla="*/ 1687536 w 1108"/>
              <a:gd name="T61" fmla="*/ 100013 h 172"/>
              <a:gd name="T62" fmla="*/ 1733145 w 1108"/>
              <a:gd name="T63" fmla="*/ 71438 h 172"/>
              <a:gd name="T64" fmla="*/ 1778755 w 1108"/>
              <a:gd name="T65" fmla="*/ 57150 h 172"/>
              <a:gd name="T66" fmla="*/ 1824364 w 1108"/>
              <a:gd name="T67" fmla="*/ 42863 h 172"/>
              <a:gd name="T68" fmla="*/ 1869973 w 1108"/>
              <a:gd name="T69" fmla="*/ 0 h 17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108" h="172">
                <a:moveTo>
                  <a:pt x="0" y="27"/>
                </a:moveTo>
                <a:lnTo>
                  <a:pt x="9" y="54"/>
                </a:lnTo>
                <a:lnTo>
                  <a:pt x="36" y="81"/>
                </a:lnTo>
                <a:lnTo>
                  <a:pt x="63" y="108"/>
                </a:lnTo>
                <a:lnTo>
                  <a:pt x="90" y="117"/>
                </a:lnTo>
                <a:lnTo>
                  <a:pt x="117" y="126"/>
                </a:lnTo>
                <a:lnTo>
                  <a:pt x="153" y="135"/>
                </a:lnTo>
                <a:lnTo>
                  <a:pt x="198" y="153"/>
                </a:lnTo>
                <a:lnTo>
                  <a:pt x="225" y="162"/>
                </a:lnTo>
                <a:lnTo>
                  <a:pt x="261" y="162"/>
                </a:lnTo>
                <a:lnTo>
                  <a:pt x="288" y="162"/>
                </a:lnTo>
                <a:lnTo>
                  <a:pt x="324" y="171"/>
                </a:lnTo>
                <a:lnTo>
                  <a:pt x="369" y="171"/>
                </a:lnTo>
                <a:lnTo>
                  <a:pt x="396" y="171"/>
                </a:lnTo>
                <a:lnTo>
                  <a:pt x="432" y="171"/>
                </a:lnTo>
                <a:lnTo>
                  <a:pt x="468" y="171"/>
                </a:lnTo>
                <a:lnTo>
                  <a:pt x="513" y="171"/>
                </a:lnTo>
                <a:lnTo>
                  <a:pt x="540" y="171"/>
                </a:lnTo>
                <a:lnTo>
                  <a:pt x="585" y="171"/>
                </a:lnTo>
                <a:lnTo>
                  <a:pt x="630" y="171"/>
                </a:lnTo>
                <a:lnTo>
                  <a:pt x="666" y="162"/>
                </a:lnTo>
                <a:lnTo>
                  <a:pt x="702" y="153"/>
                </a:lnTo>
                <a:lnTo>
                  <a:pt x="729" y="153"/>
                </a:lnTo>
                <a:lnTo>
                  <a:pt x="765" y="144"/>
                </a:lnTo>
                <a:lnTo>
                  <a:pt x="801" y="135"/>
                </a:lnTo>
                <a:lnTo>
                  <a:pt x="828" y="126"/>
                </a:lnTo>
                <a:lnTo>
                  <a:pt x="873" y="117"/>
                </a:lnTo>
                <a:lnTo>
                  <a:pt x="909" y="99"/>
                </a:lnTo>
                <a:lnTo>
                  <a:pt x="936" y="99"/>
                </a:lnTo>
                <a:lnTo>
                  <a:pt x="972" y="81"/>
                </a:lnTo>
                <a:lnTo>
                  <a:pt x="999" y="63"/>
                </a:lnTo>
                <a:lnTo>
                  <a:pt x="1026" y="45"/>
                </a:lnTo>
                <a:lnTo>
                  <a:pt x="1053" y="36"/>
                </a:lnTo>
                <a:lnTo>
                  <a:pt x="1080" y="27"/>
                </a:lnTo>
                <a:lnTo>
                  <a:pt x="1107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020" name="Freeform 68">
            <a:extLst>
              <a:ext uri="{FF2B5EF4-FFF2-40B4-BE49-F238E27FC236}">
                <a16:creationId xmlns:a16="http://schemas.microsoft.com/office/drawing/2014/main" id="{6BE92BD0-46DD-8D4E-A867-4D844762E295}"/>
              </a:ext>
            </a:extLst>
          </p:cNvPr>
          <p:cNvSpPr>
            <a:spLocks/>
          </p:cNvSpPr>
          <p:nvPr/>
        </p:nvSpPr>
        <p:spPr bwMode="auto">
          <a:xfrm>
            <a:off x="5181600" y="5181600"/>
            <a:ext cx="1066800" cy="304800"/>
          </a:xfrm>
          <a:custGeom>
            <a:avLst/>
            <a:gdLst>
              <a:gd name="T0" fmla="*/ 1064481 w 460"/>
              <a:gd name="T1" fmla="*/ 30145 h 91"/>
              <a:gd name="T2" fmla="*/ 1001864 w 460"/>
              <a:gd name="T3" fmla="*/ 0 h 91"/>
              <a:gd name="T4" fmla="*/ 939248 w 460"/>
              <a:gd name="T5" fmla="*/ 0 h 91"/>
              <a:gd name="T6" fmla="*/ 876631 w 460"/>
              <a:gd name="T7" fmla="*/ 0 h 91"/>
              <a:gd name="T8" fmla="*/ 814015 w 460"/>
              <a:gd name="T9" fmla="*/ 0 h 91"/>
              <a:gd name="T10" fmla="*/ 751398 w 460"/>
              <a:gd name="T11" fmla="*/ 0 h 91"/>
              <a:gd name="T12" fmla="*/ 667910 w 460"/>
              <a:gd name="T13" fmla="*/ 0 h 91"/>
              <a:gd name="T14" fmla="*/ 584421 w 460"/>
              <a:gd name="T15" fmla="*/ 0 h 91"/>
              <a:gd name="T16" fmla="*/ 521804 w 460"/>
              <a:gd name="T17" fmla="*/ 0 h 91"/>
              <a:gd name="T18" fmla="*/ 459188 w 460"/>
              <a:gd name="T19" fmla="*/ 0 h 91"/>
              <a:gd name="T20" fmla="*/ 396571 w 460"/>
              <a:gd name="T21" fmla="*/ 30145 h 91"/>
              <a:gd name="T22" fmla="*/ 313083 w 460"/>
              <a:gd name="T23" fmla="*/ 60290 h 91"/>
              <a:gd name="T24" fmla="*/ 229594 w 460"/>
              <a:gd name="T25" fmla="*/ 120580 h 91"/>
              <a:gd name="T26" fmla="*/ 146105 w 460"/>
              <a:gd name="T27" fmla="*/ 180870 h 91"/>
              <a:gd name="T28" fmla="*/ 62617 w 460"/>
              <a:gd name="T29" fmla="*/ 241160 h 91"/>
              <a:gd name="T30" fmla="*/ 0 w 460"/>
              <a:gd name="T31" fmla="*/ 301451 h 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60" h="91">
                <a:moveTo>
                  <a:pt x="459" y="9"/>
                </a:moveTo>
                <a:lnTo>
                  <a:pt x="432" y="0"/>
                </a:lnTo>
                <a:lnTo>
                  <a:pt x="405" y="0"/>
                </a:lnTo>
                <a:lnTo>
                  <a:pt x="378" y="0"/>
                </a:lnTo>
                <a:lnTo>
                  <a:pt x="351" y="0"/>
                </a:lnTo>
                <a:lnTo>
                  <a:pt x="324" y="0"/>
                </a:lnTo>
                <a:lnTo>
                  <a:pt x="288" y="0"/>
                </a:lnTo>
                <a:lnTo>
                  <a:pt x="252" y="0"/>
                </a:lnTo>
                <a:lnTo>
                  <a:pt x="225" y="0"/>
                </a:lnTo>
                <a:lnTo>
                  <a:pt x="198" y="0"/>
                </a:lnTo>
                <a:lnTo>
                  <a:pt x="171" y="9"/>
                </a:lnTo>
                <a:lnTo>
                  <a:pt x="135" y="18"/>
                </a:lnTo>
                <a:lnTo>
                  <a:pt x="99" y="36"/>
                </a:lnTo>
                <a:lnTo>
                  <a:pt x="63" y="54"/>
                </a:lnTo>
                <a:lnTo>
                  <a:pt x="27" y="72"/>
                </a:lnTo>
                <a:lnTo>
                  <a:pt x="0" y="9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021" name="Line 69">
            <a:extLst>
              <a:ext uri="{FF2B5EF4-FFF2-40B4-BE49-F238E27FC236}">
                <a16:creationId xmlns:a16="http://schemas.microsoft.com/office/drawing/2014/main" id="{05B039F1-19CF-8D43-B256-8EDF047DB4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23050" y="5160963"/>
            <a:ext cx="29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26022" name="Line 70">
            <a:extLst>
              <a:ext uri="{FF2B5EF4-FFF2-40B4-BE49-F238E27FC236}">
                <a16:creationId xmlns:a16="http://schemas.microsoft.com/office/drawing/2014/main" id="{EC122ED1-303E-4640-8638-FBEC146D91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72338" y="5160963"/>
            <a:ext cx="300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26023" name="Freeform 71">
            <a:extLst>
              <a:ext uri="{FF2B5EF4-FFF2-40B4-BE49-F238E27FC236}">
                <a16:creationId xmlns:a16="http://schemas.microsoft.com/office/drawing/2014/main" id="{CBAF5E86-98B5-514F-A8C5-CCCB827D1969}"/>
              </a:ext>
            </a:extLst>
          </p:cNvPr>
          <p:cNvSpPr>
            <a:spLocks/>
          </p:cNvSpPr>
          <p:nvPr/>
        </p:nvSpPr>
        <p:spPr bwMode="auto">
          <a:xfrm>
            <a:off x="7848600" y="4010025"/>
            <a:ext cx="833438" cy="1171575"/>
          </a:xfrm>
          <a:custGeom>
            <a:avLst/>
            <a:gdLst>
              <a:gd name="T0" fmla="*/ 0 w 478"/>
              <a:gd name="T1" fmla="*/ 24380 h 865"/>
              <a:gd name="T2" fmla="*/ 47077 w 478"/>
              <a:gd name="T3" fmla="*/ 24380 h 865"/>
              <a:gd name="T4" fmla="*/ 94154 w 478"/>
              <a:gd name="T5" fmla="*/ 12190 h 865"/>
              <a:gd name="T6" fmla="*/ 141231 w 478"/>
              <a:gd name="T7" fmla="*/ 0 h 865"/>
              <a:gd name="T8" fmla="*/ 188308 w 478"/>
              <a:gd name="T9" fmla="*/ 0 h 865"/>
              <a:gd name="T10" fmla="*/ 251078 w 478"/>
              <a:gd name="T11" fmla="*/ 0 h 865"/>
              <a:gd name="T12" fmla="*/ 313847 w 478"/>
              <a:gd name="T13" fmla="*/ 0 h 865"/>
              <a:gd name="T14" fmla="*/ 360924 w 478"/>
              <a:gd name="T15" fmla="*/ 12190 h 865"/>
              <a:gd name="T16" fmla="*/ 423693 w 478"/>
              <a:gd name="T17" fmla="*/ 24380 h 865"/>
              <a:gd name="T18" fmla="*/ 502155 w 478"/>
              <a:gd name="T19" fmla="*/ 36569 h 865"/>
              <a:gd name="T20" fmla="*/ 549232 w 478"/>
              <a:gd name="T21" fmla="*/ 48759 h 865"/>
              <a:gd name="T22" fmla="*/ 596309 w 478"/>
              <a:gd name="T23" fmla="*/ 60949 h 865"/>
              <a:gd name="T24" fmla="*/ 643386 w 478"/>
              <a:gd name="T25" fmla="*/ 85329 h 865"/>
              <a:gd name="T26" fmla="*/ 690463 w 478"/>
              <a:gd name="T27" fmla="*/ 109708 h 865"/>
              <a:gd name="T28" fmla="*/ 737540 w 478"/>
              <a:gd name="T29" fmla="*/ 146278 h 865"/>
              <a:gd name="T30" fmla="*/ 768925 w 478"/>
              <a:gd name="T31" fmla="*/ 182847 h 865"/>
              <a:gd name="T32" fmla="*/ 800310 w 478"/>
              <a:gd name="T33" fmla="*/ 231606 h 865"/>
              <a:gd name="T34" fmla="*/ 816002 w 478"/>
              <a:gd name="T35" fmla="*/ 280365 h 865"/>
              <a:gd name="T36" fmla="*/ 831694 w 478"/>
              <a:gd name="T37" fmla="*/ 329125 h 865"/>
              <a:gd name="T38" fmla="*/ 831694 w 478"/>
              <a:gd name="T39" fmla="*/ 377884 h 865"/>
              <a:gd name="T40" fmla="*/ 831694 w 478"/>
              <a:gd name="T41" fmla="*/ 426643 h 865"/>
              <a:gd name="T42" fmla="*/ 831694 w 478"/>
              <a:gd name="T43" fmla="*/ 475402 h 865"/>
              <a:gd name="T44" fmla="*/ 831694 w 478"/>
              <a:gd name="T45" fmla="*/ 524161 h 865"/>
              <a:gd name="T46" fmla="*/ 816002 w 478"/>
              <a:gd name="T47" fmla="*/ 572920 h 865"/>
              <a:gd name="T48" fmla="*/ 784617 w 478"/>
              <a:gd name="T49" fmla="*/ 621680 h 865"/>
              <a:gd name="T50" fmla="*/ 753233 w 478"/>
              <a:gd name="T51" fmla="*/ 670439 h 865"/>
              <a:gd name="T52" fmla="*/ 721848 w 478"/>
              <a:gd name="T53" fmla="*/ 719198 h 865"/>
              <a:gd name="T54" fmla="*/ 690463 w 478"/>
              <a:gd name="T55" fmla="*/ 767957 h 865"/>
              <a:gd name="T56" fmla="*/ 659079 w 478"/>
              <a:gd name="T57" fmla="*/ 804527 h 865"/>
              <a:gd name="T58" fmla="*/ 612002 w 478"/>
              <a:gd name="T59" fmla="*/ 841096 h 865"/>
              <a:gd name="T60" fmla="*/ 580617 w 478"/>
              <a:gd name="T61" fmla="*/ 877665 h 865"/>
              <a:gd name="T62" fmla="*/ 533540 w 478"/>
              <a:gd name="T63" fmla="*/ 914235 h 865"/>
              <a:gd name="T64" fmla="*/ 486463 w 478"/>
              <a:gd name="T65" fmla="*/ 962994 h 865"/>
              <a:gd name="T66" fmla="*/ 423693 w 478"/>
              <a:gd name="T67" fmla="*/ 1011753 h 865"/>
              <a:gd name="T68" fmla="*/ 392309 w 478"/>
              <a:gd name="T69" fmla="*/ 1048323 h 865"/>
              <a:gd name="T70" fmla="*/ 345232 w 478"/>
              <a:gd name="T71" fmla="*/ 1084892 h 865"/>
              <a:gd name="T72" fmla="*/ 313847 w 478"/>
              <a:gd name="T73" fmla="*/ 1121461 h 865"/>
              <a:gd name="T74" fmla="*/ 266770 w 478"/>
              <a:gd name="T75" fmla="*/ 1145841 h 865"/>
              <a:gd name="T76" fmla="*/ 219693 w 478"/>
              <a:gd name="T77" fmla="*/ 1170221 h 865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478" h="865">
                <a:moveTo>
                  <a:pt x="0" y="18"/>
                </a:moveTo>
                <a:lnTo>
                  <a:pt x="27" y="18"/>
                </a:lnTo>
                <a:lnTo>
                  <a:pt x="54" y="9"/>
                </a:lnTo>
                <a:lnTo>
                  <a:pt x="81" y="0"/>
                </a:lnTo>
                <a:lnTo>
                  <a:pt x="108" y="0"/>
                </a:lnTo>
                <a:lnTo>
                  <a:pt x="144" y="0"/>
                </a:lnTo>
                <a:lnTo>
                  <a:pt x="180" y="0"/>
                </a:lnTo>
                <a:lnTo>
                  <a:pt x="207" y="9"/>
                </a:lnTo>
                <a:lnTo>
                  <a:pt x="243" y="18"/>
                </a:lnTo>
                <a:lnTo>
                  <a:pt x="288" y="27"/>
                </a:lnTo>
                <a:lnTo>
                  <a:pt x="315" y="36"/>
                </a:lnTo>
                <a:lnTo>
                  <a:pt x="342" y="45"/>
                </a:lnTo>
                <a:lnTo>
                  <a:pt x="369" y="63"/>
                </a:lnTo>
                <a:lnTo>
                  <a:pt x="396" y="81"/>
                </a:lnTo>
                <a:lnTo>
                  <a:pt x="423" y="108"/>
                </a:lnTo>
                <a:lnTo>
                  <a:pt x="441" y="135"/>
                </a:lnTo>
                <a:lnTo>
                  <a:pt x="459" y="171"/>
                </a:lnTo>
                <a:lnTo>
                  <a:pt x="468" y="207"/>
                </a:lnTo>
                <a:lnTo>
                  <a:pt x="477" y="243"/>
                </a:lnTo>
                <a:lnTo>
                  <a:pt x="477" y="279"/>
                </a:lnTo>
                <a:lnTo>
                  <a:pt x="477" y="315"/>
                </a:lnTo>
                <a:lnTo>
                  <a:pt x="477" y="351"/>
                </a:lnTo>
                <a:lnTo>
                  <a:pt x="477" y="387"/>
                </a:lnTo>
                <a:lnTo>
                  <a:pt x="468" y="423"/>
                </a:lnTo>
                <a:lnTo>
                  <a:pt x="450" y="459"/>
                </a:lnTo>
                <a:lnTo>
                  <a:pt x="432" y="495"/>
                </a:lnTo>
                <a:lnTo>
                  <a:pt x="414" y="531"/>
                </a:lnTo>
                <a:lnTo>
                  <a:pt x="396" y="567"/>
                </a:lnTo>
                <a:lnTo>
                  <a:pt x="378" y="594"/>
                </a:lnTo>
                <a:lnTo>
                  <a:pt x="351" y="621"/>
                </a:lnTo>
                <a:lnTo>
                  <a:pt x="333" y="648"/>
                </a:lnTo>
                <a:lnTo>
                  <a:pt x="306" y="675"/>
                </a:lnTo>
                <a:lnTo>
                  <a:pt x="279" y="711"/>
                </a:lnTo>
                <a:lnTo>
                  <a:pt x="243" y="747"/>
                </a:lnTo>
                <a:lnTo>
                  <a:pt x="225" y="774"/>
                </a:lnTo>
                <a:lnTo>
                  <a:pt x="198" y="801"/>
                </a:lnTo>
                <a:lnTo>
                  <a:pt x="180" y="828"/>
                </a:lnTo>
                <a:lnTo>
                  <a:pt x="153" y="846"/>
                </a:lnTo>
                <a:lnTo>
                  <a:pt x="126" y="864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024" name="Freeform 72">
            <a:extLst>
              <a:ext uri="{FF2B5EF4-FFF2-40B4-BE49-F238E27FC236}">
                <a16:creationId xmlns:a16="http://schemas.microsoft.com/office/drawing/2014/main" id="{E17E68B7-1079-274B-BA9D-E0BDEC85B0CE}"/>
              </a:ext>
            </a:extLst>
          </p:cNvPr>
          <p:cNvSpPr>
            <a:spLocks/>
          </p:cNvSpPr>
          <p:nvPr/>
        </p:nvSpPr>
        <p:spPr bwMode="auto">
          <a:xfrm>
            <a:off x="7861300" y="3281363"/>
            <a:ext cx="820738" cy="1873250"/>
          </a:xfrm>
          <a:custGeom>
            <a:avLst/>
            <a:gdLst>
              <a:gd name="T0" fmla="*/ 0 w 478"/>
              <a:gd name="T1" fmla="*/ 42863 h 1180"/>
              <a:gd name="T2" fmla="*/ 61813 w 478"/>
              <a:gd name="T3" fmla="*/ 28575 h 1180"/>
              <a:gd name="T4" fmla="*/ 123626 w 478"/>
              <a:gd name="T5" fmla="*/ 14288 h 1180"/>
              <a:gd name="T6" fmla="*/ 169985 w 478"/>
              <a:gd name="T7" fmla="*/ 0 h 1180"/>
              <a:gd name="T8" fmla="*/ 216345 w 478"/>
              <a:gd name="T9" fmla="*/ 0 h 1180"/>
              <a:gd name="T10" fmla="*/ 262705 w 478"/>
              <a:gd name="T11" fmla="*/ 0 h 1180"/>
              <a:gd name="T12" fmla="*/ 309065 w 478"/>
              <a:gd name="T13" fmla="*/ 0 h 1180"/>
              <a:gd name="T14" fmla="*/ 370877 w 478"/>
              <a:gd name="T15" fmla="*/ 0 h 1180"/>
              <a:gd name="T16" fmla="*/ 432690 w 478"/>
              <a:gd name="T17" fmla="*/ 0 h 1180"/>
              <a:gd name="T18" fmla="*/ 494503 w 478"/>
              <a:gd name="T19" fmla="*/ 14288 h 1180"/>
              <a:gd name="T20" fmla="*/ 556316 w 478"/>
              <a:gd name="T21" fmla="*/ 28575 h 1180"/>
              <a:gd name="T22" fmla="*/ 633582 w 478"/>
              <a:gd name="T23" fmla="*/ 85725 h 1180"/>
              <a:gd name="T24" fmla="*/ 679942 w 478"/>
              <a:gd name="T25" fmla="*/ 128588 h 1180"/>
              <a:gd name="T26" fmla="*/ 726302 w 478"/>
              <a:gd name="T27" fmla="*/ 171450 h 1180"/>
              <a:gd name="T28" fmla="*/ 772661 w 478"/>
              <a:gd name="T29" fmla="*/ 200025 h 1180"/>
              <a:gd name="T30" fmla="*/ 788115 w 478"/>
              <a:gd name="T31" fmla="*/ 242888 h 1180"/>
              <a:gd name="T32" fmla="*/ 803568 w 478"/>
              <a:gd name="T33" fmla="*/ 285750 h 1180"/>
              <a:gd name="T34" fmla="*/ 803568 w 478"/>
              <a:gd name="T35" fmla="*/ 342900 h 1180"/>
              <a:gd name="T36" fmla="*/ 803568 w 478"/>
              <a:gd name="T37" fmla="*/ 400050 h 1180"/>
              <a:gd name="T38" fmla="*/ 819021 w 478"/>
              <a:gd name="T39" fmla="*/ 442913 h 1180"/>
              <a:gd name="T40" fmla="*/ 819021 w 478"/>
              <a:gd name="T41" fmla="*/ 485775 h 1180"/>
              <a:gd name="T42" fmla="*/ 819021 w 478"/>
              <a:gd name="T43" fmla="*/ 542925 h 1180"/>
              <a:gd name="T44" fmla="*/ 819021 w 478"/>
              <a:gd name="T45" fmla="*/ 600075 h 1180"/>
              <a:gd name="T46" fmla="*/ 819021 w 478"/>
              <a:gd name="T47" fmla="*/ 642938 h 1180"/>
              <a:gd name="T48" fmla="*/ 819021 w 478"/>
              <a:gd name="T49" fmla="*/ 685800 h 1180"/>
              <a:gd name="T50" fmla="*/ 819021 w 478"/>
              <a:gd name="T51" fmla="*/ 742950 h 1180"/>
              <a:gd name="T52" fmla="*/ 803568 w 478"/>
              <a:gd name="T53" fmla="*/ 800100 h 1180"/>
              <a:gd name="T54" fmla="*/ 788115 w 478"/>
              <a:gd name="T55" fmla="*/ 842963 h 1180"/>
              <a:gd name="T56" fmla="*/ 772661 w 478"/>
              <a:gd name="T57" fmla="*/ 885825 h 1180"/>
              <a:gd name="T58" fmla="*/ 757208 w 478"/>
              <a:gd name="T59" fmla="*/ 942975 h 1180"/>
              <a:gd name="T60" fmla="*/ 726302 w 478"/>
              <a:gd name="T61" fmla="*/ 1000125 h 1180"/>
              <a:gd name="T62" fmla="*/ 695395 w 478"/>
              <a:gd name="T63" fmla="*/ 1042988 h 1180"/>
              <a:gd name="T64" fmla="*/ 664489 w 478"/>
              <a:gd name="T65" fmla="*/ 1085850 h 1180"/>
              <a:gd name="T66" fmla="*/ 649035 w 478"/>
              <a:gd name="T67" fmla="*/ 1143000 h 1180"/>
              <a:gd name="T68" fmla="*/ 633582 w 478"/>
              <a:gd name="T69" fmla="*/ 1200150 h 1180"/>
              <a:gd name="T70" fmla="*/ 618129 w 478"/>
              <a:gd name="T71" fmla="*/ 1243013 h 1180"/>
              <a:gd name="T72" fmla="*/ 602676 w 478"/>
              <a:gd name="T73" fmla="*/ 1285875 h 1180"/>
              <a:gd name="T74" fmla="*/ 571769 w 478"/>
              <a:gd name="T75" fmla="*/ 1328738 h 1180"/>
              <a:gd name="T76" fmla="*/ 540863 w 478"/>
              <a:gd name="T77" fmla="*/ 1371600 h 1180"/>
              <a:gd name="T78" fmla="*/ 509956 w 478"/>
              <a:gd name="T79" fmla="*/ 1414463 h 1180"/>
              <a:gd name="T80" fmla="*/ 494503 w 478"/>
              <a:gd name="T81" fmla="*/ 1457325 h 1180"/>
              <a:gd name="T82" fmla="*/ 448144 w 478"/>
              <a:gd name="T83" fmla="*/ 1514475 h 1180"/>
              <a:gd name="T84" fmla="*/ 401784 w 478"/>
              <a:gd name="T85" fmla="*/ 1571625 h 1180"/>
              <a:gd name="T86" fmla="*/ 370877 w 478"/>
              <a:gd name="T87" fmla="*/ 1628775 h 1180"/>
              <a:gd name="T88" fmla="*/ 324518 w 478"/>
              <a:gd name="T89" fmla="*/ 1685925 h 1180"/>
              <a:gd name="T90" fmla="*/ 293611 w 478"/>
              <a:gd name="T91" fmla="*/ 1743075 h 1180"/>
              <a:gd name="T92" fmla="*/ 262705 w 478"/>
              <a:gd name="T93" fmla="*/ 1785938 h 1180"/>
              <a:gd name="T94" fmla="*/ 231798 w 478"/>
              <a:gd name="T95" fmla="*/ 1828800 h 1180"/>
              <a:gd name="T96" fmla="*/ 200892 w 478"/>
              <a:gd name="T97" fmla="*/ 1871663 h 1180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478" h="1180">
                <a:moveTo>
                  <a:pt x="0" y="27"/>
                </a:moveTo>
                <a:lnTo>
                  <a:pt x="36" y="18"/>
                </a:lnTo>
                <a:lnTo>
                  <a:pt x="72" y="9"/>
                </a:lnTo>
                <a:lnTo>
                  <a:pt x="99" y="0"/>
                </a:lnTo>
                <a:lnTo>
                  <a:pt x="126" y="0"/>
                </a:lnTo>
                <a:lnTo>
                  <a:pt x="153" y="0"/>
                </a:lnTo>
                <a:lnTo>
                  <a:pt x="180" y="0"/>
                </a:lnTo>
                <a:lnTo>
                  <a:pt x="216" y="0"/>
                </a:lnTo>
                <a:lnTo>
                  <a:pt x="252" y="0"/>
                </a:lnTo>
                <a:lnTo>
                  <a:pt x="288" y="9"/>
                </a:lnTo>
                <a:lnTo>
                  <a:pt x="324" y="18"/>
                </a:lnTo>
                <a:lnTo>
                  <a:pt x="369" y="54"/>
                </a:lnTo>
                <a:lnTo>
                  <a:pt x="396" y="81"/>
                </a:lnTo>
                <a:lnTo>
                  <a:pt x="423" y="108"/>
                </a:lnTo>
                <a:lnTo>
                  <a:pt x="450" y="126"/>
                </a:lnTo>
                <a:lnTo>
                  <a:pt x="459" y="153"/>
                </a:lnTo>
                <a:lnTo>
                  <a:pt x="468" y="180"/>
                </a:lnTo>
                <a:lnTo>
                  <a:pt x="468" y="216"/>
                </a:lnTo>
                <a:lnTo>
                  <a:pt x="468" y="252"/>
                </a:lnTo>
                <a:lnTo>
                  <a:pt x="477" y="279"/>
                </a:lnTo>
                <a:lnTo>
                  <a:pt x="477" y="306"/>
                </a:lnTo>
                <a:lnTo>
                  <a:pt x="477" y="342"/>
                </a:lnTo>
                <a:lnTo>
                  <a:pt x="477" y="378"/>
                </a:lnTo>
                <a:lnTo>
                  <a:pt x="477" y="405"/>
                </a:lnTo>
                <a:lnTo>
                  <a:pt x="477" y="432"/>
                </a:lnTo>
                <a:lnTo>
                  <a:pt x="477" y="468"/>
                </a:lnTo>
                <a:lnTo>
                  <a:pt x="468" y="504"/>
                </a:lnTo>
                <a:lnTo>
                  <a:pt x="459" y="531"/>
                </a:lnTo>
                <a:lnTo>
                  <a:pt x="450" y="558"/>
                </a:lnTo>
                <a:lnTo>
                  <a:pt x="441" y="594"/>
                </a:lnTo>
                <a:lnTo>
                  <a:pt x="423" y="630"/>
                </a:lnTo>
                <a:lnTo>
                  <a:pt x="405" y="657"/>
                </a:lnTo>
                <a:lnTo>
                  <a:pt x="387" y="684"/>
                </a:lnTo>
                <a:lnTo>
                  <a:pt x="378" y="720"/>
                </a:lnTo>
                <a:lnTo>
                  <a:pt x="369" y="756"/>
                </a:lnTo>
                <a:lnTo>
                  <a:pt x="360" y="783"/>
                </a:lnTo>
                <a:lnTo>
                  <a:pt x="351" y="810"/>
                </a:lnTo>
                <a:lnTo>
                  <a:pt x="333" y="837"/>
                </a:lnTo>
                <a:lnTo>
                  <a:pt x="315" y="864"/>
                </a:lnTo>
                <a:lnTo>
                  <a:pt x="297" y="891"/>
                </a:lnTo>
                <a:lnTo>
                  <a:pt x="288" y="918"/>
                </a:lnTo>
                <a:lnTo>
                  <a:pt x="261" y="954"/>
                </a:lnTo>
                <a:lnTo>
                  <a:pt x="234" y="990"/>
                </a:lnTo>
                <a:lnTo>
                  <a:pt x="216" y="1026"/>
                </a:lnTo>
                <a:lnTo>
                  <a:pt x="189" y="1062"/>
                </a:lnTo>
                <a:lnTo>
                  <a:pt x="171" y="1098"/>
                </a:lnTo>
                <a:lnTo>
                  <a:pt x="153" y="1125"/>
                </a:lnTo>
                <a:lnTo>
                  <a:pt x="135" y="1152"/>
                </a:lnTo>
                <a:lnTo>
                  <a:pt x="117" y="1179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026" name="Freeform 74">
            <a:extLst>
              <a:ext uri="{FF2B5EF4-FFF2-40B4-BE49-F238E27FC236}">
                <a16:creationId xmlns:a16="http://schemas.microsoft.com/office/drawing/2014/main" id="{5A9244A9-459B-6347-94CF-6101DEFD2BDE}"/>
              </a:ext>
            </a:extLst>
          </p:cNvPr>
          <p:cNvSpPr>
            <a:spLocks/>
          </p:cNvSpPr>
          <p:nvPr/>
        </p:nvSpPr>
        <p:spPr bwMode="auto">
          <a:xfrm>
            <a:off x="7872413" y="3292475"/>
            <a:ext cx="1733550" cy="1987550"/>
          </a:xfrm>
          <a:custGeom>
            <a:avLst/>
            <a:gdLst>
              <a:gd name="T0" fmla="*/ 0 w 1008"/>
              <a:gd name="T1" fmla="*/ 0 h 1252"/>
              <a:gd name="T2" fmla="*/ 330200 w 1008"/>
              <a:gd name="T3" fmla="*/ 44450 h 1252"/>
              <a:gd name="T4" fmla="*/ 629444 w 1008"/>
              <a:gd name="T5" fmla="*/ 80963 h 1252"/>
              <a:gd name="T6" fmla="*/ 928688 w 1008"/>
              <a:gd name="T7" fmla="*/ 134938 h 1252"/>
              <a:gd name="T8" fmla="*/ 1179777 w 1008"/>
              <a:gd name="T9" fmla="*/ 187325 h 1252"/>
              <a:gd name="T10" fmla="*/ 1401630 w 1008"/>
              <a:gd name="T11" fmla="*/ 249238 h 1252"/>
              <a:gd name="T12" fmla="*/ 1573609 w 1008"/>
              <a:gd name="T13" fmla="*/ 330200 h 1252"/>
              <a:gd name="T14" fmla="*/ 1637242 w 1008"/>
              <a:gd name="T15" fmla="*/ 374650 h 1252"/>
              <a:gd name="T16" fmla="*/ 1683676 w 1008"/>
              <a:gd name="T17" fmla="*/ 419100 h 1252"/>
              <a:gd name="T18" fmla="*/ 1716352 w 1008"/>
              <a:gd name="T19" fmla="*/ 473075 h 1252"/>
              <a:gd name="T20" fmla="*/ 1731830 w 1008"/>
              <a:gd name="T21" fmla="*/ 534988 h 1252"/>
              <a:gd name="T22" fmla="*/ 1716352 w 1008"/>
              <a:gd name="T23" fmla="*/ 606425 h 1252"/>
              <a:gd name="T24" fmla="*/ 1652720 w 1008"/>
              <a:gd name="T25" fmla="*/ 685800 h 1252"/>
              <a:gd name="T26" fmla="*/ 1558131 w 1008"/>
              <a:gd name="T27" fmla="*/ 774700 h 1252"/>
              <a:gd name="T28" fmla="*/ 1448065 w 1008"/>
              <a:gd name="T29" fmla="*/ 873125 h 1252"/>
              <a:gd name="T30" fmla="*/ 1307042 w 1008"/>
              <a:gd name="T31" fmla="*/ 971550 h 1252"/>
              <a:gd name="T32" fmla="*/ 1148821 w 1008"/>
              <a:gd name="T33" fmla="*/ 1087438 h 1252"/>
              <a:gd name="T34" fmla="*/ 818621 w 1008"/>
              <a:gd name="T35" fmla="*/ 1300163 h 1252"/>
              <a:gd name="T36" fmla="*/ 488421 w 1008"/>
              <a:gd name="T37" fmla="*/ 1522413 h 1252"/>
              <a:gd name="T38" fmla="*/ 345678 w 1008"/>
              <a:gd name="T39" fmla="*/ 1620838 h 1252"/>
              <a:gd name="T40" fmla="*/ 235611 w 1008"/>
              <a:gd name="T41" fmla="*/ 1719263 h 1252"/>
              <a:gd name="T42" fmla="*/ 141023 w 1008"/>
              <a:gd name="T43" fmla="*/ 1798638 h 1252"/>
              <a:gd name="T44" fmla="*/ 79110 w 1008"/>
              <a:gd name="T45" fmla="*/ 1879600 h 1252"/>
              <a:gd name="T46" fmla="*/ 63632 w 1008"/>
              <a:gd name="T47" fmla="*/ 1941513 h 1252"/>
              <a:gd name="T48" fmla="*/ 79110 w 1008"/>
              <a:gd name="T49" fmla="*/ 1985963 h 125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008" h="1252">
                <a:moveTo>
                  <a:pt x="0" y="0"/>
                </a:moveTo>
                <a:lnTo>
                  <a:pt x="192" y="28"/>
                </a:lnTo>
                <a:lnTo>
                  <a:pt x="366" y="51"/>
                </a:lnTo>
                <a:lnTo>
                  <a:pt x="540" y="85"/>
                </a:lnTo>
                <a:lnTo>
                  <a:pt x="686" y="118"/>
                </a:lnTo>
                <a:lnTo>
                  <a:pt x="815" y="157"/>
                </a:lnTo>
                <a:lnTo>
                  <a:pt x="915" y="208"/>
                </a:lnTo>
                <a:lnTo>
                  <a:pt x="952" y="236"/>
                </a:lnTo>
                <a:lnTo>
                  <a:pt x="979" y="264"/>
                </a:lnTo>
                <a:lnTo>
                  <a:pt x="998" y="298"/>
                </a:lnTo>
                <a:lnTo>
                  <a:pt x="1007" y="337"/>
                </a:lnTo>
                <a:lnTo>
                  <a:pt x="998" y="382"/>
                </a:lnTo>
                <a:lnTo>
                  <a:pt x="961" y="432"/>
                </a:lnTo>
                <a:lnTo>
                  <a:pt x="906" y="488"/>
                </a:lnTo>
                <a:lnTo>
                  <a:pt x="842" y="550"/>
                </a:lnTo>
                <a:lnTo>
                  <a:pt x="760" y="612"/>
                </a:lnTo>
                <a:lnTo>
                  <a:pt x="668" y="685"/>
                </a:lnTo>
                <a:lnTo>
                  <a:pt x="476" y="819"/>
                </a:lnTo>
                <a:lnTo>
                  <a:pt x="284" y="959"/>
                </a:lnTo>
                <a:lnTo>
                  <a:pt x="201" y="1021"/>
                </a:lnTo>
                <a:lnTo>
                  <a:pt x="137" y="1083"/>
                </a:lnTo>
                <a:lnTo>
                  <a:pt x="82" y="1133"/>
                </a:lnTo>
                <a:lnTo>
                  <a:pt x="46" y="1184"/>
                </a:lnTo>
                <a:lnTo>
                  <a:pt x="37" y="1223"/>
                </a:lnTo>
                <a:lnTo>
                  <a:pt x="46" y="1251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027" name="Line 75">
            <a:extLst>
              <a:ext uri="{FF2B5EF4-FFF2-40B4-BE49-F238E27FC236}">
                <a16:creationId xmlns:a16="http://schemas.microsoft.com/office/drawing/2014/main" id="{AB36B9AB-611D-0541-A11E-82F6B02E5D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53125" y="3067050"/>
            <a:ext cx="0" cy="2422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25997" name="Rectangle 45">
            <a:extLst>
              <a:ext uri="{FF2B5EF4-FFF2-40B4-BE49-F238E27FC236}">
                <a16:creationId xmlns:a16="http://schemas.microsoft.com/office/drawing/2014/main" id="{14774C1A-36DD-1F40-9120-8870A0180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267325"/>
            <a:ext cx="1477963" cy="587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defRPr/>
            </a:pPr>
            <a:r>
              <a:rPr lang="en-US" sz="1600">
                <a:latin typeface="Arial" charset="0"/>
                <a:ea typeface="ＭＳ Ｐゴシック" charset="0"/>
              </a:rPr>
              <a:t>Receiving and</a:t>
            </a:r>
          </a:p>
          <a:p>
            <a:pPr algn="ctr">
              <a:defRPr/>
            </a:pPr>
            <a:r>
              <a:rPr lang="en-US" sz="1600">
                <a:latin typeface="Arial" charset="0"/>
                <a:ea typeface="ＭＳ Ｐゴシック" charset="0"/>
              </a:rPr>
              <a:t>Shipping</a:t>
            </a:r>
          </a:p>
        </p:txBody>
      </p:sp>
      <p:sp>
        <p:nvSpPr>
          <p:cNvPr id="126034" name="Line 82">
            <a:extLst>
              <a:ext uri="{FF2B5EF4-FFF2-40B4-BE49-F238E27FC236}">
                <a16:creationId xmlns:a16="http://schemas.microsoft.com/office/drawing/2014/main" id="{C9D5CC0B-C05A-704B-B872-3D7324A86F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1082675"/>
            <a:ext cx="0" cy="1965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Rectangle 4">
            <a:extLst>
              <a:ext uri="{FF2B5EF4-FFF2-40B4-BE49-F238E27FC236}">
                <a16:creationId xmlns:a16="http://schemas.microsoft.com/office/drawing/2014/main" id="{BB701195-3C53-5A4F-B699-DCEE6E01FA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489950" cy="1189038"/>
          </a:xfrm>
        </p:spPr>
        <p:txBody>
          <a:bodyPr lIns="90487" tIns="44450" rIns="90487" bIns="44450"/>
          <a:lstStyle/>
          <a:p>
            <a:pPr defTabSz="914400">
              <a:defRPr/>
            </a:pPr>
            <a:r>
              <a:rPr lang="en-US">
                <a:cs typeface="+mj-cs"/>
              </a:rPr>
              <a:t>Service Process Layout</a:t>
            </a:r>
          </a:p>
        </p:txBody>
      </p:sp>
      <p:grpSp>
        <p:nvGrpSpPr>
          <p:cNvPr id="14338" name="Group 5">
            <a:extLst>
              <a:ext uri="{FF2B5EF4-FFF2-40B4-BE49-F238E27FC236}">
                <a16:creationId xmlns:a16="http://schemas.microsoft.com/office/drawing/2014/main" id="{8B8EFF93-42AE-7942-9D49-47C86DA37B2A}"/>
              </a:ext>
            </a:extLst>
          </p:cNvPr>
          <p:cNvGrpSpPr>
            <a:grpSpLocks/>
          </p:cNvGrpSpPr>
          <p:nvPr/>
        </p:nvGrpSpPr>
        <p:grpSpPr bwMode="auto">
          <a:xfrm>
            <a:off x="1803400" y="2087563"/>
            <a:ext cx="6426200" cy="3644900"/>
            <a:chOff x="916" y="1252"/>
            <a:chExt cx="3736" cy="2296"/>
          </a:xfrm>
        </p:grpSpPr>
        <p:sp>
          <p:nvSpPr>
            <p:cNvPr id="128006" name="Rectangle 6">
              <a:extLst>
                <a:ext uri="{FF2B5EF4-FFF2-40B4-BE49-F238E27FC236}">
                  <a16:creationId xmlns:a16="http://schemas.microsoft.com/office/drawing/2014/main" id="{956766F4-58E3-7C4E-84F4-EB8B7AB09B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" y="1252"/>
              <a:ext cx="3736" cy="229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28007" name="Line 7">
              <a:extLst>
                <a:ext uri="{FF2B5EF4-FFF2-40B4-BE49-F238E27FC236}">
                  <a16:creationId xmlns:a16="http://schemas.microsoft.com/office/drawing/2014/main" id="{7A76A568-4D1F-3A42-ADBD-412A9218D9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1263"/>
              <a:ext cx="0" cy="22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28008" name="Line 8">
              <a:extLst>
                <a:ext uri="{FF2B5EF4-FFF2-40B4-BE49-F238E27FC236}">
                  <a16:creationId xmlns:a16="http://schemas.microsoft.com/office/drawing/2014/main" id="{939F4A4B-DB4F-9B47-8DBA-A34D7B1F41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1263"/>
              <a:ext cx="0" cy="22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28009" name="Line 9">
              <a:extLst>
                <a:ext uri="{FF2B5EF4-FFF2-40B4-BE49-F238E27FC236}">
                  <a16:creationId xmlns:a16="http://schemas.microsoft.com/office/drawing/2014/main" id="{661E8116-7912-204B-BAB4-5D4B6F6FCC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7" y="2016"/>
              <a:ext cx="37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sp>
          <p:nvSpPr>
            <p:cNvPr id="128010" name="Line 10">
              <a:extLst>
                <a:ext uri="{FF2B5EF4-FFF2-40B4-BE49-F238E27FC236}">
                  <a16:creationId xmlns:a16="http://schemas.microsoft.com/office/drawing/2014/main" id="{5D497E96-5601-5148-A823-DAB4EAEAAC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7" y="2784"/>
              <a:ext cx="371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charset="0"/>
                <a:ea typeface="ＭＳ Ｐゴシック" charset="0"/>
              </a:endParaRPr>
            </a:p>
          </p:txBody>
        </p:sp>
        <p:grpSp>
          <p:nvGrpSpPr>
            <p:cNvPr id="14346" name="Group 11">
              <a:extLst>
                <a:ext uri="{FF2B5EF4-FFF2-40B4-BE49-F238E27FC236}">
                  <a16:creationId xmlns:a16="http://schemas.microsoft.com/office/drawing/2014/main" id="{85A151C3-D9DC-EC4C-B56D-EE75149EE1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9" y="1335"/>
              <a:ext cx="972" cy="2052"/>
              <a:chOff x="999" y="1335"/>
              <a:chExt cx="972" cy="2052"/>
            </a:xfrm>
          </p:grpSpPr>
          <p:sp>
            <p:nvSpPr>
              <p:cNvPr id="128012" name="Rectangle 12">
                <a:extLst>
                  <a:ext uri="{FF2B5EF4-FFF2-40B4-BE49-F238E27FC236}">
                    <a16:creationId xmlns:a16="http://schemas.microsoft.com/office/drawing/2014/main" id="{8C5F9EEC-69F7-8D45-B7F4-685BB9386E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8" y="1335"/>
                <a:ext cx="105" cy="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8013" name="Rectangle 13">
                <a:extLst>
                  <a:ext uri="{FF2B5EF4-FFF2-40B4-BE49-F238E27FC236}">
                    <a16:creationId xmlns:a16="http://schemas.microsoft.com/office/drawing/2014/main" id="{678924DD-C423-374D-96A9-9A8ABC4EFB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8" y="2199"/>
                <a:ext cx="844" cy="5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>
                    <a:latin typeface="Arial" panose="020B0604020202020204" pitchFamily="34" charset="0"/>
                  </a:rPr>
                  <a:t>Women</a:t>
                </a:r>
                <a:r>
                  <a:rPr lang="ja-JP" altLang="en-US">
                    <a:latin typeface="Arial" panose="020B0604020202020204" pitchFamily="34" charset="0"/>
                  </a:rPr>
                  <a:t>’</a:t>
                </a:r>
                <a:r>
                  <a:rPr lang="en-US" altLang="ja-JP">
                    <a:latin typeface="Arial" panose="020B0604020202020204" pitchFamily="34" charset="0"/>
                  </a:rPr>
                  <a:t>s</a:t>
                </a:r>
              </a:p>
              <a:p>
                <a:r>
                  <a:rPr lang="en-US" altLang="en-US">
                    <a:latin typeface="Arial" panose="020B0604020202020204" pitchFamily="34" charset="0"/>
                  </a:rPr>
                  <a:t>dresses</a:t>
                </a:r>
              </a:p>
            </p:txBody>
          </p:sp>
          <p:sp>
            <p:nvSpPr>
              <p:cNvPr id="128014" name="Rectangle 14">
                <a:extLst>
                  <a:ext uri="{FF2B5EF4-FFF2-40B4-BE49-F238E27FC236}">
                    <a16:creationId xmlns:a16="http://schemas.microsoft.com/office/drawing/2014/main" id="{C82851F1-38A5-E14F-B713-1C98CF4BC7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99" y="2871"/>
                <a:ext cx="972" cy="5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itchFamily="2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>
                    <a:latin typeface="Arial" panose="020B0604020202020204" pitchFamily="34" charset="0"/>
                  </a:rPr>
                  <a:t>Women</a:t>
                </a:r>
                <a:r>
                  <a:rPr lang="ja-JP" altLang="en-US">
                    <a:latin typeface="Arial" panose="020B0604020202020204" pitchFamily="34" charset="0"/>
                  </a:rPr>
                  <a:t>’</a:t>
                </a:r>
                <a:r>
                  <a:rPr lang="en-US" altLang="ja-JP">
                    <a:latin typeface="Arial" panose="020B0604020202020204" pitchFamily="34" charset="0"/>
                  </a:rPr>
                  <a:t>s</a:t>
                </a:r>
              </a:p>
              <a:p>
                <a:r>
                  <a:rPr lang="en-US" altLang="en-US">
                    <a:latin typeface="Arial" panose="020B0604020202020204" pitchFamily="34" charset="0"/>
                  </a:rPr>
                  <a:t>sportswear</a:t>
                </a:r>
              </a:p>
            </p:txBody>
          </p:sp>
        </p:grpSp>
        <p:sp>
          <p:nvSpPr>
            <p:cNvPr id="128015" name="Rectangle 15">
              <a:extLst>
                <a:ext uri="{FF2B5EF4-FFF2-40B4-BE49-F238E27FC236}">
                  <a16:creationId xmlns:a16="http://schemas.microsoft.com/office/drawing/2014/main" id="{D56C7685-76A6-E14D-82FA-E226001FE5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1" y="1479"/>
              <a:ext cx="607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Shoes</a:t>
              </a:r>
            </a:p>
          </p:txBody>
        </p:sp>
        <p:sp>
          <p:nvSpPr>
            <p:cNvPr id="128016" name="Rectangle 16">
              <a:extLst>
                <a:ext uri="{FF2B5EF4-FFF2-40B4-BE49-F238E27FC236}">
                  <a16:creationId xmlns:a16="http://schemas.microsoft.com/office/drawing/2014/main" id="{4AF9C627-F07F-CB46-8EE9-6ABA5191FD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5" y="2199"/>
              <a:ext cx="932" cy="5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Cosmetics</a:t>
              </a:r>
            </a:p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&amp; Jewelry</a:t>
              </a:r>
            </a:p>
          </p:txBody>
        </p:sp>
        <p:sp>
          <p:nvSpPr>
            <p:cNvPr id="128017" name="Rectangle 17">
              <a:extLst>
                <a:ext uri="{FF2B5EF4-FFF2-40B4-BE49-F238E27FC236}">
                  <a16:creationId xmlns:a16="http://schemas.microsoft.com/office/drawing/2014/main" id="{4F3E1AEB-7AC1-E042-BA71-BC432D4BB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6" y="2871"/>
              <a:ext cx="1060" cy="5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Entry &amp;</a:t>
              </a:r>
            </a:p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display area</a:t>
              </a:r>
            </a:p>
          </p:txBody>
        </p:sp>
        <p:sp>
          <p:nvSpPr>
            <p:cNvPr id="128018" name="Rectangle 18">
              <a:extLst>
                <a:ext uri="{FF2B5EF4-FFF2-40B4-BE49-F238E27FC236}">
                  <a16:creationId xmlns:a16="http://schemas.microsoft.com/office/drawing/2014/main" id="{9A2CED78-967E-0645-A80F-B9768139CA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7" y="1479"/>
              <a:ext cx="109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Housewares</a:t>
              </a:r>
            </a:p>
          </p:txBody>
        </p:sp>
        <p:sp>
          <p:nvSpPr>
            <p:cNvPr id="128019" name="Rectangle 19">
              <a:extLst>
                <a:ext uri="{FF2B5EF4-FFF2-40B4-BE49-F238E27FC236}">
                  <a16:creationId xmlns:a16="http://schemas.microsoft.com/office/drawing/2014/main" id="{E16250CF-DF49-D54E-B865-1C44EC8A14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5" y="2199"/>
              <a:ext cx="105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20" name="Rectangle 20">
              <a:extLst>
                <a:ext uri="{FF2B5EF4-FFF2-40B4-BE49-F238E27FC236}">
                  <a16:creationId xmlns:a16="http://schemas.microsoft.com/office/drawing/2014/main" id="{519283DB-7234-FE46-B045-D4558A669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5" y="2871"/>
              <a:ext cx="1001" cy="5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>
                  <a:latin typeface="Arial" panose="020B0604020202020204" pitchFamily="34" charset="0"/>
                </a:rPr>
                <a:t>Men</a:t>
              </a:r>
              <a:r>
                <a:rPr lang="ja-JP" altLang="en-US">
                  <a:latin typeface="Arial" panose="020B0604020202020204" pitchFamily="34" charset="0"/>
                </a:rPr>
                <a:t>’</a:t>
              </a:r>
              <a:r>
                <a:rPr lang="en-US" altLang="ja-JP">
                  <a:latin typeface="Arial" panose="020B0604020202020204" pitchFamily="34" charset="0"/>
                </a:rPr>
                <a:t>s</a:t>
              </a:r>
            </a:p>
            <a:p>
              <a:r>
                <a:rPr lang="en-US" altLang="en-US">
                  <a:latin typeface="Arial" panose="020B0604020202020204" pitchFamily="34" charset="0"/>
                </a:rPr>
                <a:t>department</a:t>
              </a:r>
            </a:p>
          </p:txBody>
        </p:sp>
      </p:grpSp>
      <p:sp>
        <p:nvSpPr>
          <p:cNvPr id="128021" name="Rectangle 21">
            <a:extLst>
              <a:ext uri="{FF2B5EF4-FFF2-40B4-BE49-F238E27FC236}">
                <a16:creationId xmlns:a16="http://schemas.microsoft.com/office/drawing/2014/main" id="{B8EB2295-362F-9049-84B3-2E103FF25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600" y="2309813"/>
            <a:ext cx="17256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Children</a:t>
            </a:r>
            <a:r>
              <a:rPr lang="ja-JP" altLang="en-US">
                <a:latin typeface="Arial" panose="020B0604020202020204" pitchFamily="34" charset="0"/>
              </a:rPr>
              <a:t>’</a:t>
            </a:r>
            <a:r>
              <a:rPr lang="en-US" altLang="ja-JP">
                <a:latin typeface="Arial" panose="020B0604020202020204" pitchFamily="34" charset="0"/>
              </a:rPr>
              <a:t>s</a:t>
            </a:r>
          </a:p>
          <a:p>
            <a:r>
              <a:rPr lang="en-US" altLang="en-US">
                <a:latin typeface="Arial" panose="020B0604020202020204" pitchFamily="34" charset="0"/>
              </a:rPr>
              <a:t>department</a:t>
            </a:r>
          </a:p>
        </p:txBody>
      </p:sp>
      <p:sp>
        <p:nvSpPr>
          <p:cNvPr id="128022" name="Rectangle 22">
            <a:extLst>
              <a:ext uri="{FF2B5EF4-FFF2-40B4-BE49-F238E27FC236}">
                <a16:creationId xmlns:a16="http://schemas.microsoft.com/office/drawing/2014/main" id="{7C6EF2F9-F95B-EF42-B943-0A3751F58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600" y="3621088"/>
            <a:ext cx="187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Power Tools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78" name="Freeform 30">
            <a:extLst>
              <a:ext uri="{FF2B5EF4-FFF2-40B4-BE49-F238E27FC236}">
                <a16:creationId xmlns:a16="http://schemas.microsoft.com/office/drawing/2014/main" id="{DEE57D86-C82E-0E40-B282-DBDF504100DA}"/>
              </a:ext>
            </a:extLst>
          </p:cNvPr>
          <p:cNvSpPr>
            <a:spLocks/>
          </p:cNvSpPr>
          <p:nvPr/>
        </p:nvSpPr>
        <p:spPr bwMode="auto">
          <a:xfrm>
            <a:off x="7264400" y="2622550"/>
            <a:ext cx="1239838" cy="1220788"/>
          </a:xfrm>
          <a:custGeom>
            <a:avLst/>
            <a:gdLst>
              <a:gd name="T0" fmla="*/ 0 w 721"/>
              <a:gd name="T1" fmla="*/ 0 h 769"/>
              <a:gd name="T2" fmla="*/ 1238118 w 721"/>
              <a:gd name="T3" fmla="*/ 0 h 769"/>
              <a:gd name="T4" fmla="*/ 1238118 w 721"/>
              <a:gd name="T5" fmla="*/ 1219200 h 769"/>
              <a:gd name="T6" fmla="*/ 577789 w 721"/>
              <a:gd name="T7" fmla="*/ 1219200 h 769"/>
              <a:gd name="T8" fmla="*/ 742871 w 721"/>
              <a:gd name="T9" fmla="*/ 1219200 h 7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21" h="769">
                <a:moveTo>
                  <a:pt x="0" y="0"/>
                </a:moveTo>
                <a:lnTo>
                  <a:pt x="720" y="0"/>
                </a:lnTo>
                <a:lnTo>
                  <a:pt x="720" y="768"/>
                </a:lnTo>
                <a:lnTo>
                  <a:pt x="336" y="768"/>
                </a:lnTo>
                <a:lnTo>
                  <a:pt x="432" y="768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082" name="Line 34">
            <a:extLst>
              <a:ext uri="{FF2B5EF4-FFF2-40B4-BE49-F238E27FC236}">
                <a16:creationId xmlns:a16="http://schemas.microsoft.com/office/drawing/2014/main" id="{B1274364-43F2-8346-9C30-597DB7A689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92400" y="2649538"/>
            <a:ext cx="4013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30076" name="Line 28">
            <a:extLst>
              <a:ext uri="{FF2B5EF4-FFF2-40B4-BE49-F238E27FC236}">
                <a16:creationId xmlns:a16="http://schemas.microsoft.com/office/drawing/2014/main" id="{6D22354A-433F-2C4A-8B8E-C2ACA00E0A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654675" y="5060950"/>
            <a:ext cx="21939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30074" name="Line 26">
            <a:extLst>
              <a:ext uri="{FF2B5EF4-FFF2-40B4-BE49-F238E27FC236}">
                <a16:creationId xmlns:a16="http://schemas.microsoft.com/office/drawing/2014/main" id="{692396DA-D73D-F24F-BF57-E6D33DE968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060950"/>
            <a:ext cx="236696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30079" name="Freeform 31">
            <a:extLst>
              <a:ext uri="{FF2B5EF4-FFF2-40B4-BE49-F238E27FC236}">
                <a16:creationId xmlns:a16="http://schemas.microsoft.com/office/drawing/2014/main" id="{6DF5E833-8762-174D-B337-E569D3AD61E2}"/>
              </a:ext>
            </a:extLst>
          </p:cNvPr>
          <p:cNvSpPr>
            <a:spLocks/>
          </p:cNvSpPr>
          <p:nvPr/>
        </p:nvSpPr>
        <p:spPr bwMode="auto">
          <a:xfrm>
            <a:off x="1579563" y="3841750"/>
            <a:ext cx="1239837" cy="1220788"/>
          </a:xfrm>
          <a:custGeom>
            <a:avLst/>
            <a:gdLst>
              <a:gd name="T0" fmla="*/ 1238117 w 721"/>
              <a:gd name="T1" fmla="*/ 0 h 769"/>
              <a:gd name="T2" fmla="*/ 0 w 721"/>
              <a:gd name="T3" fmla="*/ 0 h 769"/>
              <a:gd name="T4" fmla="*/ 0 w 721"/>
              <a:gd name="T5" fmla="*/ 1219200 h 769"/>
              <a:gd name="T6" fmla="*/ 742870 w 721"/>
              <a:gd name="T7" fmla="*/ 1219200 h 76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21" h="769">
                <a:moveTo>
                  <a:pt x="720" y="0"/>
                </a:moveTo>
                <a:lnTo>
                  <a:pt x="0" y="0"/>
                </a:lnTo>
                <a:lnTo>
                  <a:pt x="0" y="768"/>
                </a:lnTo>
                <a:lnTo>
                  <a:pt x="432" y="768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081" name="Line 33">
            <a:extLst>
              <a:ext uri="{FF2B5EF4-FFF2-40B4-BE49-F238E27FC236}">
                <a16:creationId xmlns:a16="http://schemas.microsoft.com/office/drawing/2014/main" id="{40D1800E-D3ED-7449-B5CC-33F0963226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865563"/>
            <a:ext cx="218281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30080" name="Line 32">
            <a:extLst>
              <a:ext uri="{FF2B5EF4-FFF2-40B4-BE49-F238E27FC236}">
                <a16:creationId xmlns:a16="http://schemas.microsoft.com/office/drawing/2014/main" id="{4C1DD952-79FD-464E-A3FC-63FBE53CFF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9788" y="3865563"/>
            <a:ext cx="218281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30052" name="Rectangle 4">
            <a:extLst>
              <a:ext uri="{FF2B5EF4-FFF2-40B4-BE49-F238E27FC236}">
                <a16:creationId xmlns:a16="http://schemas.microsoft.com/office/drawing/2014/main" id="{93F53805-BB8A-8041-9E23-1F1E074A47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 defTabSz="914400">
              <a:defRPr/>
            </a:pPr>
            <a:r>
              <a:rPr lang="en-US">
                <a:cs typeface="+mj-cs"/>
              </a:rPr>
              <a:t>A Product Layout</a:t>
            </a:r>
          </a:p>
        </p:txBody>
      </p:sp>
      <p:sp>
        <p:nvSpPr>
          <p:cNvPr id="130053" name="Rectangle 5">
            <a:extLst>
              <a:ext uri="{FF2B5EF4-FFF2-40B4-BE49-F238E27FC236}">
                <a16:creationId xmlns:a16="http://schemas.microsoft.com/office/drawing/2014/main" id="{2ABF32C9-B281-5A48-8C00-6C9C8DBDB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650" y="2400300"/>
            <a:ext cx="565150" cy="520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30055" name="Rectangle 7">
            <a:extLst>
              <a:ext uri="{FF2B5EF4-FFF2-40B4-BE49-F238E27FC236}">
                <a16:creationId xmlns:a16="http://schemas.microsoft.com/office/drawing/2014/main" id="{BF5718E3-C4A0-0D42-8FAB-EFFC9763D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450" y="4838700"/>
            <a:ext cx="565150" cy="520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30057" name="Rectangle 9">
            <a:extLst>
              <a:ext uri="{FF2B5EF4-FFF2-40B4-BE49-F238E27FC236}">
                <a16:creationId xmlns:a16="http://schemas.microsoft.com/office/drawing/2014/main" id="{5DE4ADA0-CCD7-8E4D-A17F-F26D95179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5200" y="4838700"/>
            <a:ext cx="565150" cy="520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30058" name="Rectangle 10">
            <a:extLst>
              <a:ext uri="{FF2B5EF4-FFF2-40B4-BE49-F238E27FC236}">
                <a16:creationId xmlns:a16="http://schemas.microsoft.com/office/drawing/2014/main" id="{1F3D21E4-1748-054F-A1EC-3B22ABD53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3050" y="3619500"/>
            <a:ext cx="565150" cy="520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30059" name="Rectangle 11">
            <a:extLst>
              <a:ext uri="{FF2B5EF4-FFF2-40B4-BE49-F238E27FC236}">
                <a16:creationId xmlns:a16="http://schemas.microsoft.com/office/drawing/2014/main" id="{E9D92701-363B-3247-8BEC-3AAC3E781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8950" y="3619500"/>
            <a:ext cx="565150" cy="520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30060" name="Rectangle 12">
            <a:extLst>
              <a:ext uri="{FF2B5EF4-FFF2-40B4-BE49-F238E27FC236}">
                <a16:creationId xmlns:a16="http://schemas.microsoft.com/office/drawing/2014/main" id="{4F75D8DC-8FEF-9447-BFE7-1B11ACFC4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4850" y="3619500"/>
            <a:ext cx="565150" cy="520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30061" name="Rectangle 13">
            <a:extLst>
              <a:ext uri="{FF2B5EF4-FFF2-40B4-BE49-F238E27FC236}">
                <a16:creationId xmlns:a16="http://schemas.microsoft.com/office/drawing/2014/main" id="{8197B100-8044-0A41-A541-00725EE7B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0750" y="3619500"/>
            <a:ext cx="565150" cy="520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30062" name="Rectangle 14">
            <a:extLst>
              <a:ext uri="{FF2B5EF4-FFF2-40B4-BE49-F238E27FC236}">
                <a16:creationId xmlns:a16="http://schemas.microsoft.com/office/drawing/2014/main" id="{08DE422D-64AF-9B48-AC28-5C82EADCB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2900" y="2400300"/>
            <a:ext cx="565150" cy="520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30063" name="Rectangle 15">
            <a:extLst>
              <a:ext uri="{FF2B5EF4-FFF2-40B4-BE49-F238E27FC236}">
                <a16:creationId xmlns:a16="http://schemas.microsoft.com/office/drawing/2014/main" id="{D265BDA9-633F-3C40-8DFB-7B9EBA939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0" y="2400300"/>
            <a:ext cx="565150" cy="520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30064" name="Rectangle 16">
            <a:extLst>
              <a:ext uri="{FF2B5EF4-FFF2-40B4-BE49-F238E27FC236}">
                <a16:creationId xmlns:a16="http://schemas.microsoft.com/office/drawing/2014/main" id="{A0B044E1-8DFA-E64F-B160-D52FFAB29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2400300"/>
            <a:ext cx="565150" cy="520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30065" name="Rectangle 17">
            <a:extLst>
              <a:ext uri="{FF2B5EF4-FFF2-40B4-BE49-F238E27FC236}">
                <a16:creationId xmlns:a16="http://schemas.microsoft.com/office/drawing/2014/main" id="{09899AD9-424C-9A41-A10E-CB80F79D7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2379663"/>
            <a:ext cx="5556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2800">
                <a:latin typeface="Times New Roman" charset="0"/>
                <a:ea typeface="ＭＳ Ｐゴシック" charset="0"/>
              </a:rPr>
              <a:t>IN</a:t>
            </a:r>
            <a:endParaRPr lang="en-US" sz="2800">
              <a:latin typeface="Arial" charset="0"/>
              <a:ea typeface="ＭＳ Ｐゴシック" charset="0"/>
            </a:endParaRPr>
          </a:p>
        </p:txBody>
      </p:sp>
      <p:sp>
        <p:nvSpPr>
          <p:cNvPr id="130066" name="Rectangle 18">
            <a:extLst>
              <a:ext uri="{FF2B5EF4-FFF2-40B4-BE49-F238E27FC236}">
                <a16:creationId xmlns:a16="http://schemas.microsoft.com/office/drawing/2014/main" id="{08CD90DE-BED9-6445-8BC5-C8771DA19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800600"/>
            <a:ext cx="9112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2800">
                <a:latin typeface="Times New Roman" charset="0"/>
                <a:ea typeface="ＭＳ Ｐゴシック" charset="0"/>
              </a:rPr>
              <a:t>OUT</a:t>
            </a:r>
            <a:endParaRPr lang="en-US" sz="2800">
              <a:latin typeface="Arial" charset="0"/>
              <a:ea typeface="ＭＳ Ｐゴシック" charset="0"/>
            </a:endParaRPr>
          </a:p>
        </p:txBody>
      </p:sp>
      <p:sp>
        <p:nvSpPr>
          <p:cNvPr id="130075" name="Rectangle 27">
            <a:extLst>
              <a:ext uri="{FF2B5EF4-FFF2-40B4-BE49-F238E27FC236}">
                <a16:creationId xmlns:a16="http://schemas.microsoft.com/office/drawing/2014/main" id="{1EB0AABE-B29B-7941-936D-7D84C733B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550" y="4838700"/>
            <a:ext cx="565150" cy="520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30077" name="Rectangle 29">
            <a:extLst>
              <a:ext uri="{FF2B5EF4-FFF2-40B4-BE49-F238E27FC236}">
                <a16:creationId xmlns:a16="http://schemas.microsoft.com/office/drawing/2014/main" id="{A9FB1B74-CDC8-A74B-94D6-273D70E98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2900" y="4838700"/>
            <a:ext cx="565150" cy="520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130083" name="Line 35">
            <a:extLst>
              <a:ext uri="{FF2B5EF4-FFF2-40B4-BE49-F238E27FC236}">
                <a16:creationId xmlns:a16="http://schemas.microsoft.com/office/drawing/2014/main" id="{B1D3B656-2772-D640-BDB0-160DB1869C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2649538"/>
            <a:ext cx="4476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Rectangle 4">
            <a:extLst>
              <a:ext uri="{FF2B5EF4-FFF2-40B4-BE49-F238E27FC236}">
                <a16:creationId xmlns:a16="http://schemas.microsoft.com/office/drawing/2014/main" id="{612BF9C6-2D00-454B-A913-58F8896539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8458200" cy="1143000"/>
          </a:xfrm>
        </p:spPr>
        <p:txBody>
          <a:bodyPr lIns="90487" tIns="44450" rIns="90487" bIns="44450"/>
          <a:lstStyle/>
          <a:p>
            <a:pPr defTabSz="914400">
              <a:defRPr/>
            </a:pPr>
            <a:r>
              <a:rPr lang="en-US" sz="3800">
                <a:cs typeface="+mj-cs"/>
              </a:rPr>
              <a:t> </a:t>
            </a:r>
            <a:r>
              <a:rPr lang="en-US">
                <a:cs typeface="+mj-cs"/>
              </a:rPr>
              <a:t>Product vs. Process Layouts</a:t>
            </a:r>
            <a:endParaRPr lang="en-US" sz="3800">
              <a:cs typeface="+mj-cs"/>
            </a:endParaRPr>
          </a:p>
        </p:txBody>
      </p:sp>
      <p:sp>
        <p:nvSpPr>
          <p:cNvPr id="136197" name="Rectangle 5">
            <a:extLst>
              <a:ext uri="{FF2B5EF4-FFF2-40B4-BE49-F238E27FC236}">
                <a16:creationId xmlns:a16="http://schemas.microsoft.com/office/drawing/2014/main" id="{906EDD58-0140-924A-AC6B-2B17FDC12F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8432800" cy="3657600"/>
          </a:xfrm>
        </p:spPr>
        <p:txBody>
          <a:bodyPr lIns="90487" tIns="44450" rIns="90487" bIns="44450"/>
          <a:lstStyle/>
          <a:p>
            <a:pPr marL="342900" indent="-342900" defTabSz="914400">
              <a:buFontTx/>
              <a:buNone/>
              <a:tabLst>
                <a:tab pos="2514600" algn="l"/>
                <a:tab pos="2628900" algn="l"/>
                <a:tab pos="5257800" algn="l"/>
                <a:tab pos="5372100" algn="l"/>
              </a:tabLst>
              <a:defRPr/>
            </a:pPr>
            <a:r>
              <a:rPr lang="en-US" sz="1800">
                <a:cs typeface="+mn-cs"/>
              </a:rPr>
              <a:t>                                         </a:t>
            </a:r>
            <a:r>
              <a:rPr lang="en-US" sz="2000" b="1" i="1" u="sng">
                <a:cs typeface="+mn-cs"/>
              </a:rPr>
              <a:t>PRODUCT LAYOUT</a:t>
            </a:r>
            <a:r>
              <a:rPr lang="en-US" sz="2400" i="1" u="sng">
                <a:solidFill>
                  <a:srgbClr val="FFFF66"/>
                </a:solidFill>
                <a:cs typeface="+mn-cs"/>
              </a:rPr>
              <a:t> 	      </a:t>
            </a:r>
            <a:r>
              <a:rPr lang="en-US" sz="2000" b="1" i="1" u="sng">
                <a:cs typeface="+mn-cs"/>
              </a:rPr>
              <a:t>PROCESS LAYOUT</a:t>
            </a:r>
            <a:endParaRPr lang="en-US" sz="2000" b="1" i="1">
              <a:cs typeface="+mn-cs"/>
            </a:endParaRPr>
          </a:p>
          <a:p>
            <a:pPr marL="342900" indent="-342900" defTabSz="914400">
              <a:buFontTx/>
              <a:buNone/>
              <a:tabLst>
                <a:tab pos="2514600" algn="l"/>
                <a:tab pos="2628900" algn="l"/>
                <a:tab pos="5257800" algn="l"/>
                <a:tab pos="5372100" algn="l"/>
              </a:tabLst>
              <a:defRPr/>
            </a:pPr>
            <a:r>
              <a:rPr lang="en-US" sz="2200">
                <a:cs typeface="+mn-cs"/>
              </a:rPr>
              <a:t>1.  Description       Sequential arrangement	      Functional grouping</a:t>
            </a:r>
          </a:p>
          <a:p>
            <a:pPr marL="342900" indent="-342900" defTabSz="914400">
              <a:buFontTx/>
              <a:buNone/>
              <a:tabLst>
                <a:tab pos="2514600" algn="l"/>
                <a:tab pos="2628900" algn="l"/>
                <a:tab pos="5257800" algn="l"/>
                <a:tab pos="5372100" algn="l"/>
              </a:tabLst>
              <a:defRPr/>
            </a:pPr>
            <a:r>
              <a:rPr lang="en-US" sz="2200">
                <a:cs typeface="+mn-cs"/>
              </a:rPr>
              <a:t>			of machines		       of machines/areas</a:t>
            </a:r>
          </a:p>
          <a:p>
            <a:pPr marL="342900" indent="-342900" defTabSz="914400">
              <a:lnSpc>
                <a:spcPct val="20000"/>
              </a:lnSpc>
              <a:buFontTx/>
              <a:buNone/>
              <a:tabLst>
                <a:tab pos="2514600" algn="l"/>
                <a:tab pos="2628900" algn="l"/>
                <a:tab pos="5257800" algn="l"/>
                <a:tab pos="5372100" algn="l"/>
              </a:tabLst>
              <a:defRPr/>
            </a:pPr>
            <a:endParaRPr lang="en-US" sz="1600">
              <a:cs typeface="+mn-cs"/>
            </a:endParaRPr>
          </a:p>
          <a:p>
            <a:pPr marL="342900" indent="-342900" defTabSz="914400">
              <a:buFontTx/>
              <a:buNone/>
              <a:tabLst>
                <a:tab pos="2514600" algn="l"/>
                <a:tab pos="2628900" algn="l"/>
                <a:tab pos="5257800" algn="l"/>
                <a:tab pos="5372100" algn="l"/>
              </a:tabLst>
              <a:defRPr/>
            </a:pPr>
            <a:r>
              <a:rPr lang="en-US" sz="2200">
                <a:cs typeface="+mn-cs"/>
              </a:rPr>
              <a:t>2.  Type of            Continuous, mass 	     Intermittent, job shop,</a:t>
            </a:r>
          </a:p>
          <a:p>
            <a:pPr marL="342900" indent="-342900" defTabSz="914400">
              <a:buFontTx/>
              <a:buNone/>
              <a:tabLst>
                <a:tab pos="2514600" algn="l"/>
                <a:tab pos="2628900" algn="l"/>
                <a:tab pos="5257800" algn="l"/>
                <a:tab pos="5372100" algn="l"/>
              </a:tabLst>
              <a:defRPr/>
            </a:pPr>
            <a:r>
              <a:rPr lang="en-US" sz="2200">
                <a:cs typeface="+mn-cs"/>
              </a:rPr>
              <a:t>	 Process             production, assembly 		       batch production</a:t>
            </a:r>
          </a:p>
          <a:p>
            <a:pPr marL="342900" indent="-342900" defTabSz="914400">
              <a:buFontTx/>
              <a:buNone/>
              <a:tabLst>
                <a:tab pos="2514600" algn="l"/>
                <a:tab pos="2628900" algn="l"/>
                <a:tab pos="5257800" algn="l"/>
                <a:tab pos="5372100" algn="l"/>
              </a:tabLst>
              <a:defRPr/>
            </a:pPr>
            <a:r>
              <a:rPr lang="en-US" sz="1600">
                <a:cs typeface="+mn-cs"/>
              </a:rPr>
              <a:t>	</a:t>
            </a:r>
          </a:p>
          <a:p>
            <a:pPr marL="342900" indent="-342900" defTabSz="914400">
              <a:buFontTx/>
              <a:buNone/>
              <a:tabLst>
                <a:tab pos="2514600" algn="l"/>
                <a:tab pos="2628900" algn="l"/>
                <a:tab pos="5257800" algn="l"/>
                <a:tab pos="5372100" algn="l"/>
              </a:tabLst>
              <a:defRPr/>
            </a:pPr>
            <a:r>
              <a:rPr lang="en-US" sz="2200">
                <a:cs typeface="+mn-cs"/>
              </a:rPr>
              <a:t>3.  Product           Standardized, make-to-stock	 		  Varied, make-to-order</a:t>
            </a:r>
          </a:p>
          <a:p>
            <a:pPr marL="342900" indent="-342900" defTabSz="914400">
              <a:buFontTx/>
              <a:buNone/>
              <a:tabLst>
                <a:tab pos="2514600" algn="l"/>
                <a:tab pos="2628900" algn="l"/>
                <a:tab pos="5257800" algn="l"/>
                <a:tab pos="5372100" algn="l"/>
              </a:tabLst>
              <a:defRPr/>
            </a:pPr>
            <a:endParaRPr lang="en-US" sz="1600">
              <a:cs typeface="+mn-cs"/>
            </a:endParaRPr>
          </a:p>
          <a:p>
            <a:pPr marL="342900" indent="-342900" defTabSz="914400">
              <a:buFontTx/>
              <a:buNone/>
              <a:tabLst>
                <a:tab pos="2514600" algn="l"/>
                <a:tab pos="2628900" algn="l"/>
                <a:tab pos="5257800" algn="l"/>
                <a:tab pos="5372100" algn="l"/>
              </a:tabLst>
              <a:defRPr/>
            </a:pPr>
            <a:r>
              <a:rPr lang="en-US" sz="2200">
                <a:cs typeface="+mn-cs"/>
              </a:rPr>
              <a:t>4.  Storage 		Small				Large</a:t>
            </a:r>
          </a:p>
          <a:p>
            <a:pPr marL="342900" indent="-342900" defTabSz="914400">
              <a:spcBef>
                <a:spcPct val="0"/>
              </a:spcBef>
              <a:buFontTx/>
              <a:buNone/>
              <a:tabLst>
                <a:tab pos="2514600" algn="l"/>
                <a:tab pos="2628900" algn="l"/>
                <a:tab pos="5257800" algn="l"/>
                <a:tab pos="5372100" algn="l"/>
              </a:tabLst>
              <a:defRPr/>
            </a:pPr>
            <a:r>
              <a:rPr lang="en-US" sz="2200">
                <a:cs typeface="+mn-cs"/>
              </a:rPr>
              <a:t>			                           (IKEA?)</a:t>
            </a:r>
          </a:p>
          <a:p>
            <a:pPr marL="342900" indent="-342900" defTabSz="914400">
              <a:lnSpc>
                <a:spcPct val="30000"/>
              </a:lnSpc>
              <a:buFontTx/>
              <a:buNone/>
              <a:tabLst>
                <a:tab pos="2514600" algn="l"/>
                <a:tab pos="2628900" algn="l"/>
                <a:tab pos="5257800" algn="l"/>
                <a:tab pos="5372100" algn="l"/>
              </a:tabLst>
              <a:defRPr/>
            </a:pPr>
            <a:endParaRPr lang="en-US" sz="2200">
              <a:cs typeface="+mn-cs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Rectangle 4">
            <a:extLst>
              <a:ext uri="{FF2B5EF4-FFF2-40B4-BE49-F238E27FC236}">
                <a16:creationId xmlns:a16="http://schemas.microsoft.com/office/drawing/2014/main" id="{E2D8ECF8-9D7A-AB41-BAB6-88134D39B4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 defTabSz="914400">
              <a:defRPr/>
            </a:pPr>
            <a:r>
              <a:rPr lang="en-US">
                <a:cs typeface="+mj-cs"/>
              </a:rPr>
              <a:t>Designing Process Layouts</a:t>
            </a:r>
          </a:p>
        </p:txBody>
      </p:sp>
      <p:sp>
        <p:nvSpPr>
          <p:cNvPr id="140293" name="Rectangle 5">
            <a:extLst>
              <a:ext uri="{FF2B5EF4-FFF2-40B4-BE49-F238E27FC236}">
                <a16:creationId xmlns:a16="http://schemas.microsoft.com/office/drawing/2014/main" id="{EAFD1025-3DCE-BF43-8E44-955660F2A8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 lIns="90487" tIns="44450" rIns="90487" bIns="44450"/>
          <a:lstStyle/>
          <a:p>
            <a:pPr marL="342900" indent="-342900" defTabSz="914400">
              <a:defRPr/>
            </a:pPr>
            <a:r>
              <a:rPr lang="en-US">
                <a:cs typeface="+mn-cs"/>
              </a:rPr>
              <a:t>Minimize material handling costs</a:t>
            </a:r>
          </a:p>
          <a:p>
            <a:pPr marL="342900" indent="-342900" defTabSz="914400">
              <a:defRPr/>
            </a:pPr>
            <a:r>
              <a:rPr lang="en-US">
                <a:cs typeface="+mn-cs"/>
              </a:rPr>
              <a:t>Block Diagramming</a:t>
            </a:r>
          </a:p>
          <a:p>
            <a:pPr marL="685800" lvl="1" indent="0" defTabSz="914400">
              <a:defRPr/>
            </a:pPr>
            <a:r>
              <a:rPr lang="en-US"/>
              <a:t>minimize nonadjacent loads</a:t>
            </a:r>
          </a:p>
          <a:p>
            <a:pPr marL="685800" lvl="1" indent="0" defTabSz="914400">
              <a:defRPr/>
            </a:pPr>
            <a:r>
              <a:rPr lang="en-US"/>
              <a:t>use when quantitative data is available</a:t>
            </a:r>
          </a:p>
          <a:p>
            <a:pPr marL="342900" indent="-342900" defTabSz="914400">
              <a:defRPr/>
            </a:pPr>
            <a:r>
              <a:rPr lang="en-US">
                <a:cs typeface="+mn-cs"/>
              </a:rPr>
              <a:t>Relationship Diagramming</a:t>
            </a:r>
          </a:p>
          <a:p>
            <a:pPr marL="685800" lvl="1" indent="0" defTabSz="914400">
              <a:defRPr/>
            </a:pPr>
            <a:r>
              <a:rPr lang="en-US"/>
              <a:t>based on location preference between areas</a:t>
            </a:r>
          </a:p>
          <a:p>
            <a:pPr marL="685800" lvl="1" indent="0" defTabSz="914400">
              <a:defRPr/>
            </a:pPr>
            <a:r>
              <a:rPr lang="en-US"/>
              <a:t>use when quantitative data is not available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untitled 2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2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Apple Lab 1:JFK:jfkM326F</Template>
  <TotalTime>686</TotalTime>
  <Pages>12</Pages>
  <Words>887</Words>
  <Application>Microsoft Macintosh PowerPoint</Application>
  <PresentationFormat>A4 Paper (210x297 mm)</PresentationFormat>
  <Paragraphs>255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Times</vt:lpstr>
      <vt:lpstr>ＭＳ Ｐゴシック</vt:lpstr>
      <vt:lpstr>Arial</vt:lpstr>
      <vt:lpstr>Times New Roman</vt:lpstr>
      <vt:lpstr>Monotype Sorts</vt:lpstr>
      <vt:lpstr>untitled 2</vt:lpstr>
      <vt:lpstr>Microsoft Equation 3.0</vt:lpstr>
      <vt:lpstr>Facility Layout</vt:lpstr>
      <vt:lpstr>Objectives of Facility Layout</vt:lpstr>
      <vt:lpstr>Basic Types of Layouts</vt:lpstr>
      <vt:lpstr>Hybrid Layouts</vt:lpstr>
      <vt:lpstr>Manufacturing Process Layout</vt:lpstr>
      <vt:lpstr>Service Process Layout</vt:lpstr>
      <vt:lpstr>A Product Layout</vt:lpstr>
      <vt:lpstr> Product vs. Process Layouts</vt:lpstr>
      <vt:lpstr>Designing Process Layouts</vt:lpstr>
      <vt:lpstr>Block Diagramming</vt:lpstr>
      <vt:lpstr>PowerPoint Presentation</vt:lpstr>
      <vt:lpstr>Initial &amp; Final Designs</vt:lpstr>
      <vt:lpstr>Relationship Diagramming</vt:lpstr>
      <vt:lpstr>Ranking System For Departments</vt:lpstr>
      <vt:lpstr>Relationship Diagramming Example</vt:lpstr>
      <vt:lpstr>Service Layouts</vt:lpstr>
      <vt:lpstr>Designing Product Layouts (assembly lines)</vt:lpstr>
      <vt:lpstr>Product Layouts &amp; Line Balancing</vt:lpstr>
      <vt:lpstr>Drawing A Precedence Diagram</vt:lpstr>
      <vt:lpstr>Computing Cycle Time</vt:lpstr>
      <vt:lpstr>Flow Time vs. Cycle Time</vt:lpstr>
      <vt:lpstr>Balancing The Line - Straight Line</vt:lpstr>
      <vt:lpstr>Calculating Efficiency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326 Mathematics for Decision Making</dc:title>
  <dc:subject/>
  <dc:creator>Teacher</dc:creator>
  <cp:keywords/>
  <dc:description/>
  <cp:lastModifiedBy>Kros, John</cp:lastModifiedBy>
  <cp:revision>301</cp:revision>
  <cp:lastPrinted>1998-03-03T16:13:53Z</cp:lastPrinted>
  <dcterms:created xsi:type="dcterms:W3CDTF">1997-08-18T14:58:50Z</dcterms:created>
  <dcterms:modified xsi:type="dcterms:W3CDTF">2020-04-21T18:26:33Z</dcterms:modified>
</cp:coreProperties>
</file>