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2" r:id="rId2"/>
    <p:sldId id="297" r:id="rId3"/>
    <p:sldId id="298" r:id="rId4"/>
    <p:sldId id="299" r:id="rId5"/>
    <p:sldId id="300" r:id="rId6"/>
    <p:sldId id="303" r:id="rId7"/>
    <p:sldId id="304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200" y="1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E64D75F-13C1-8B4F-8A76-037D0E20B7E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97BFCFC-A8D7-4A44-B5FE-76D2282ACAC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F513A212-856C-334C-AA4E-96B0E928CA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DDACFCE2-60C7-C640-9E55-54341926A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B5CACED6-33C8-444A-AA25-81111260D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087FAB78-5BCD-C744-953A-F24E3E1408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8C427499-DAB3-8345-B1C3-3359669A1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EFD359F3-B284-9F40-AA61-18B509BD13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AA355B5-7942-D841-B321-E9C3B4FEE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2E0F0D9-F011-854F-8015-B35BEAD79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8F51E023-75B9-724C-80FA-293CB08586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037EF472-3402-6846-9523-B7C55F2B8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15F62BB4-6990-D54B-8BCB-2050A816DA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AA51AF90-A1A7-DB49-A37E-5259DBE5EC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A54617E2-5F78-1D40-8C0B-C25B1D7AA6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07A34934-424E-A440-9D86-4415D2CC84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BA2DCAF-BCD3-AB4F-9E0E-8BE986061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39A3B980-3198-D647-9BFA-21B71C617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4427B128-73FD-9046-9EEC-9E034198E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4B86E65-B0AA-F644-8698-CEC831C48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7E1733BE-3A4E-9949-98E0-DE42CFF140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FB5914FF-875C-214E-B98F-716F4808B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6F1375BE-A280-BC4B-B492-E208E3D829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FE14B6E9-05BE-5141-9232-C33BFD3F3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A384FBDF-F083-CC41-9440-344BB2E59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0F40B7FE-E15A-A249-8F86-9F3975E7B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C479EA14-9A99-1A43-88D5-CFFC1B195B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C6753D94-A82A-F04E-B6B7-934422B7A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006166C2-2388-9841-8FB0-770C5078D5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EBAA73DE-435E-0B41-A016-55C93932E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49550"/>
            <a:ext cx="3130550" cy="2606675"/>
          </a:xfrm>
          <a:ln/>
        </p:spPr>
        <p:txBody>
          <a:bodyPr lIns="56871" tIns="27937" rIns="56871" bIns="27937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63B073B-ED6B-F24F-8C7B-0B459F2D7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8A7CAE8-D3E2-114C-A567-9B56FF2D4F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C867E-5EE8-4041-8FDA-7B6A4FF00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92231D-2385-0D48-8199-C9DA2AD2B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286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66C4F-C6ED-9E4F-8537-A0712BC7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44D513-FE63-C54C-8F0C-DC95865761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421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A276F9-7F61-A746-8C86-7FC16171B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CDC807-DD4E-F94D-A5AC-AF3C25162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705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54791-63F5-1645-A824-793E2E18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04687-B59E-4946-81FB-C093CE6D5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369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105E7-005B-0E46-8056-35EF3E6F4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ED564-90B5-B447-BD9D-61A718797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565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307E0-455B-3842-A202-FEA7D569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3AA9-9311-954B-B584-EF0010DD83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39D71-B2D9-2044-90D5-140C3755B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57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FF77-81CC-434B-B45E-9A1777FF3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5E420-64CA-C245-81A8-3213AC0F6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2502D7-AF84-FB41-AED0-3B46F1198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5F369-F94C-714C-B96F-0648B840D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81728F-BA26-D04F-B5D1-015072669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43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84F6B-3FCF-514A-B307-210CE6026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132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143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8160-2E17-2846-B967-D11A1D5E0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E4D1C-0008-8140-98B6-38893006E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22A66-24F5-7744-B38D-92F463D1F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35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0D985-97DA-204B-A6B7-0A802A0BE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39C7E5-1266-E848-9DF1-1FB6B5117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0E1EA-309D-8A47-B158-153B4ED06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091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8A6EC3D-388B-2A40-9924-D5F2A8D5CC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C1273B1-2C21-2D48-AA66-125100975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899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2AFDA532-EE6E-344B-8811-52A86A7260BA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37A079F5-EC33-A442-9C3C-E8D927001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116427D0-0444-C549-B4F6-39E85A13D9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FDE09FB9-B7DD-E340-BCF2-098C5B56C2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A5789568-85E8-104E-8570-B869CC190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42CAEB2D-0A19-324B-9190-C913E7274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E3018EEB-8C7F-9546-9E4C-F741E1E35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3741CE8D-D205-A841-8A01-B87D3AE94C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BC70AA1D-127A-E34F-8DE3-B20859553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7735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DSCI 6213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083BA2-EC3A-1746-95D6-35882908AA1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DCE1E710-5B27-F841-84B0-4043C30C0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4400"/>
              <a:t>Process Planning And Technology</a:t>
            </a:r>
            <a:endParaRPr lang="en-US" altLang="en-US" sz="6300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0112FE0D-8AED-4347-AAE7-C6B8ABB24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000"/>
              <a:t>Process Strategy</a:t>
            </a:r>
          </a:p>
          <a:p>
            <a:r>
              <a:rPr lang="en-US" altLang="en-US" sz="3000"/>
              <a:t>Process Planning</a:t>
            </a:r>
          </a:p>
          <a:p>
            <a:r>
              <a:rPr lang="en-US" altLang="en-US" sz="3000"/>
              <a:t>Make-Or-Buy Decisions</a:t>
            </a:r>
          </a:p>
          <a:p>
            <a:r>
              <a:rPr lang="en-US" altLang="en-US" sz="3000"/>
              <a:t>Process &amp; Specific Equipment Selection</a:t>
            </a:r>
          </a:p>
          <a:p>
            <a:r>
              <a:rPr lang="en-US" altLang="en-US" sz="3000"/>
              <a:t>Process Analysis</a:t>
            </a:r>
          </a:p>
          <a:p>
            <a:r>
              <a:rPr lang="en-US" altLang="en-US" sz="3000"/>
              <a:t>Information Technology</a:t>
            </a:r>
          </a:p>
          <a:p>
            <a:r>
              <a:rPr lang="en-US" altLang="en-US" sz="3000"/>
              <a:t>Manufacturing Technology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>
            <a:extLst>
              <a:ext uri="{FF2B5EF4-FFF2-40B4-BE49-F238E27FC236}">
                <a16:creationId xmlns:a16="http://schemas.microsoft.com/office/drawing/2014/main" id="{CFBCD8E3-9D02-4943-AD78-7A7FF7917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Break-Even Analysis</a:t>
            </a: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7DD2129F-656D-3D4D-9BC8-94903640C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066925"/>
            <a:ext cx="81534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>
                <a:latin typeface="Arial" panose="020B0604020202020204" pitchFamily="34" charset="0"/>
              </a:rPr>
              <a:t>Total cost = total fixed cost + total variable cost</a:t>
            </a:r>
          </a:p>
          <a:p>
            <a:r>
              <a:rPr lang="en-US" altLang="en-US">
                <a:latin typeface="Arial" panose="020B0604020202020204" pitchFamily="34" charset="0"/>
              </a:rPr>
              <a:t>	TC = c</a:t>
            </a:r>
            <a:r>
              <a:rPr lang="en-US" altLang="en-US" baseline="-25000">
                <a:latin typeface="Arial" panose="020B0604020202020204" pitchFamily="34" charset="0"/>
              </a:rPr>
              <a:t>f</a:t>
            </a:r>
            <a:r>
              <a:rPr lang="en-US" altLang="en-US">
                <a:latin typeface="Arial" panose="020B0604020202020204" pitchFamily="34" charset="0"/>
              </a:rPr>
              <a:t> + vc</a:t>
            </a:r>
            <a:r>
              <a:rPr lang="en-US" altLang="en-US" baseline="-25000">
                <a:latin typeface="Arial" panose="020B0604020202020204" pitchFamily="34" charset="0"/>
              </a:rPr>
              <a:t>v</a:t>
            </a:r>
            <a:r>
              <a:rPr lang="en-US" altLang="en-US">
                <a:latin typeface="Arial" panose="020B0604020202020204" pitchFamily="34" charset="0"/>
              </a:rPr>
              <a:t> 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Total revenue =  volume  x  price</a:t>
            </a:r>
          </a:p>
          <a:p>
            <a:r>
              <a:rPr lang="en-US" altLang="en-US">
                <a:latin typeface="Arial" panose="020B0604020202020204" pitchFamily="34" charset="0"/>
              </a:rPr>
              <a:t>	       TR = vp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Total profit = total revenue - total cost</a:t>
            </a:r>
          </a:p>
          <a:p>
            <a:r>
              <a:rPr lang="en-US" altLang="en-US">
                <a:latin typeface="Arial" panose="020B0604020202020204" pitchFamily="34" charset="0"/>
              </a:rPr>
              <a:t>               Z = TR - TC = vp - (c</a:t>
            </a:r>
            <a:r>
              <a:rPr lang="en-US" altLang="en-US" baseline="-25000">
                <a:latin typeface="Arial" panose="020B0604020202020204" pitchFamily="34" charset="0"/>
              </a:rPr>
              <a:t>f</a:t>
            </a:r>
            <a:r>
              <a:rPr lang="en-US" altLang="en-US">
                <a:latin typeface="Arial" panose="020B0604020202020204" pitchFamily="34" charset="0"/>
              </a:rPr>
              <a:t>  + vc</a:t>
            </a:r>
            <a:r>
              <a:rPr lang="en-US" altLang="en-US" baseline="-25000">
                <a:latin typeface="Arial" panose="020B0604020202020204" pitchFamily="34" charset="0"/>
              </a:rPr>
              <a:t>v</a:t>
            </a:r>
            <a:r>
              <a:rPr lang="en-US" altLang="en-US">
                <a:latin typeface="Arial" panose="020B0604020202020204" pitchFamily="34" charset="0"/>
              </a:rPr>
              <a:t>)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	where,</a:t>
            </a:r>
            <a:r>
              <a:rPr lang="en-US" altLang="en-US">
                <a:latin typeface="Arial" panose="020B0604020202020204" pitchFamily="34" charset="0"/>
              </a:rPr>
              <a:t> </a:t>
            </a:r>
          </a:p>
          <a:p>
            <a:r>
              <a:rPr lang="en-US" altLang="en-US">
                <a:latin typeface="Arial" panose="020B0604020202020204" pitchFamily="34" charset="0"/>
              </a:rPr>
              <a:t>	         </a:t>
            </a:r>
          </a:p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932F197A-D39A-2840-932A-C60C3186B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2100" y="5105400"/>
            <a:ext cx="52451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000">
                <a:latin typeface="Arial" panose="020B0604020202020204" pitchFamily="34" charset="0"/>
              </a:rPr>
              <a:t>c</a:t>
            </a:r>
            <a:r>
              <a:rPr lang="en-US" altLang="en-US" sz="2000" baseline="-25000">
                <a:latin typeface="Arial" panose="020B0604020202020204" pitchFamily="34" charset="0"/>
              </a:rPr>
              <a:t>f</a:t>
            </a:r>
            <a:r>
              <a:rPr lang="en-US" altLang="en-US" sz="2000">
                <a:latin typeface="Arial" panose="020B0604020202020204" pitchFamily="34" charset="0"/>
              </a:rPr>
              <a:t> = fixed cost, v = volume,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c</a:t>
            </a:r>
            <a:r>
              <a:rPr lang="en-US" altLang="en-US" sz="2000" baseline="-25000">
                <a:latin typeface="Arial" panose="020B0604020202020204" pitchFamily="34" charset="0"/>
              </a:rPr>
              <a:t>v</a:t>
            </a:r>
            <a:r>
              <a:rPr lang="en-US" altLang="en-US" sz="2000">
                <a:latin typeface="Arial" panose="020B0604020202020204" pitchFamily="34" charset="0"/>
              </a:rPr>
              <a:t> = variable cost per unit, p =price per unit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>
            <a:extLst>
              <a:ext uri="{FF2B5EF4-FFF2-40B4-BE49-F238E27FC236}">
                <a16:creationId xmlns:a16="http://schemas.microsoft.com/office/drawing/2014/main" id="{79FEE142-7A98-7749-9196-BBF358E55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Solving For Break-Even Point</a:t>
            </a:r>
          </a:p>
        </p:txBody>
      </p:sp>
      <p:grpSp>
        <p:nvGrpSpPr>
          <p:cNvPr id="104456" name="Group 8">
            <a:extLst>
              <a:ext uri="{FF2B5EF4-FFF2-40B4-BE49-F238E27FC236}">
                <a16:creationId xmlns:a16="http://schemas.microsoft.com/office/drawing/2014/main" id="{6A9DF56C-9D5D-C445-8A88-ED6826FD6A72}"/>
              </a:ext>
            </a:extLst>
          </p:cNvPr>
          <p:cNvGrpSpPr>
            <a:grpSpLocks/>
          </p:cNvGrpSpPr>
          <p:nvPr/>
        </p:nvGrpSpPr>
        <p:grpSpPr bwMode="auto">
          <a:xfrm>
            <a:off x="2471738" y="2087563"/>
            <a:ext cx="4137025" cy="4237037"/>
            <a:chOff x="1557" y="1238"/>
            <a:chExt cx="2606" cy="2669"/>
          </a:xfrm>
        </p:grpSpPr>
        <p:sp>
          <p:nvSpPr>
            <p:cNvPr id="104453" name="Rectangle 5">
              <a:extLst>
                <a:ext uri="{FF2B5EF4-FFF2-40B4-BE49-F238E27FC236}">
                  <a16:creationId xmlns:a16="http://schemas.microsoft.com/office/drawing/2014/main" id="{0F048F50-1B81-B748-B581-2A92C6961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7" y="1238"/>
              <a:ext cx="2606" cy="26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2800">
                  <a:latin typeface="Arial" panose="020B0604020202020204" pitchFamily="34" charset="0"/>
                </a:rPr>
                <a:t>       TR  =   TC</a:t>
              </a:r>
            </a:p>
            <a:p>
              <a:endParaRPr lang="en-US" altLang="en-US" sz="2000">
                <a:latin typeface="Arial" panose="020B0604020202020204" pitchFamily="34" charset="0"/>
              </a:endParaRPr>
            </a:p>
            <a:p>
              <a:r>
                <a:rPr lang="en-US" altLang="en-US" sz="2800">
                  <a:latin typeface="Arial" panose="020B0604020202020204" pitchFamily="34" charset="0"/>
                </a:rPr>
                <a:t>       vp   =  (c</a:t>
              </a:r>
              <a:r>
                <a:rPr lang="en-US" altLang="en-US" sz="2800" baseline="-25000">
                  <a:latin typeface="Arial" panose="020B0604020202020204" pitchFamily="34" charset="0"/>
                </a:rPr>
                <a:t>f</a:t>
              </a:r>
              <a:r>
                <a:rPr lang="en-US" altLang="en-US" sz="2800">
                  <a:latin typeface="Arial" panose="020B0604020202020204" pitchFamily="34" charset="0"/>
                </a:rPr>
                <a:t>  + vc</a:t>
              </a:r>
              <a:r>
                <a:rPr lang="en-US" altLang="en-US" sz="2800" baseline="-25000">
                  <a:latin typeface="Arial" panose="020B0604020202020204" pitchFamily="34" charset="0"/>
                </a:rPr>
                <a:t>v</a:t>
              </a:r>
              <a:r>
                <a:rPr lang="en-US" altLang="en-US" sz="2800">
                  <a:latin typeface="Arial" panose="020B0604020202020204" pitchFamily="34" charset="0"/>
                </a:rPr>
                <a:t>)</a:t>
              </a:r>
            </a:p>
            <a:p>
              <a:endParaRPr lang="en-US" altLang="en-US" sz="2000">
                <a:latin typeface="Arial" panose="020B0604020202020204" pitchFamily="34" charset="0"/>
              </a:endParaRPr>
            </a:p>
            <a:p>
              <a:r>
                <a:rPr lang="en-US" altLang="en-US" sz="2800">
                  <a:latin typeface="Arial" panose="020B0604020202020204" pitchFamily="34" charset="0"/>
                </a:rPr>
                <a:t> vp - vc</a:t>
              </a:r>
              <a:r>
                <a:rPr lang="en-US" altLang="en-US" sz="2800" baseline="-25000">
                  <a:latin typeface="Arial" panose="020B0604020202020204" pitchFamily="34" charset="0"/>
                </a:rPr>
                <a:t>v  </a:t>
              </a:r>
              <a:r>
                <a:rPr lang="en-US" altLang="en-US" sz="2800">
                  <a:latin typeface="Arial" panose="020B0604020202020204" pitchFamily="34" charset="0"/>
                </a:rPr>
                <a:t>= c</a:t>
              </a:r>
              <a:r>
                <a:rPr lang="en-US" altLang="en-US" sz="2800" baseline="-25000">
                  <a:latin typeface="Arial" panose="020B0604020202020204" pitchFamily="34" charset="0"/>
                </a:rPr>
                <a:t>f </a:t>
              </a:r>
            </a:p>
            <a:p>
              <a:endParaRPr lang="en-US" altLang="en-US" baseline="-25000">
                <a:latin typeface="Arial" panose="020B0604020202020204" pitchFamily="34" charset="0"/>
              </a:endParaRPr>
            </a:p>
            <a:p>
              <a:r>
                <a:rPr lang="en-US" altLang="en-US" sz="2800">
                  <a:latin typeface="Arial" panose="020B0604020202020204" pitchFamily="34" charset="0"/>
                </a:rPr>
                <a:t>v(p - c</a:t>
              </a:r>
              <a:r>
                <a:rPr lang="en-US" altLang="en-US" sz="2800" baseline="-25000">
                  <a:latin typeface="Arial" panose="020B0604020202020204" pitchFamily="34" charset="0"/>
                </a:rPr>
                <a:t>v</a:t>
              </a:r>
              <a:r>
                <a:rPr lang="en-US" altLang="en-US" sz="2800">
                  <a:latin typeface="Arial" panose="020B0604020202020204" pitchFamily="34" charset="0"/>
                </a:rPr>
                <a:t>)  = c</a:t>
              </a:r>
              <a:r>
                <a:rPr lang="en-US" altLang="en-US" sz="2800" baseline="-25000">
                  <a:latin typeface="Arial" panose="020B0604020202020204" pitchFamily="34" charset="0"/>
                </a:rPr>
                <a:t>f </a:t>
              </a:r>
            </a:p>
            <a:p>
              <a:endParaRPr lang="en-US" altLang="en-US" sz="2000">
                <a:latin typeface="Arial" panose="020B0604020202020204" pitchFamily="34" charset="0"/>
              </a:endParaRPr>
            </a:p>
            <a:p>
              <a:r>
                <a:rPr lang="en-US" altLang="en-US" sz="2800">
                  <a:latin typeface="Arial" panose="020B0604020202020204" pitchFamily="34" charset="0"/>
                </a:rPr>
                <a:t>           v  =  </a:t>
              </a:r>
            </a:p>
            <a:p>
              <a:r>
                <a:rPr lang="en-US" altLang="en-US" sz="2800">
                  <a:latin typeface="Arial" panose="020B0604020202020204" pitchFamily="34" charset="0"/>
                </a:rPr>
                <a:t> </a:t>
              </a:r>
            </a:p>
            <a:p>
              <a:endParaRPr lang="en-US" altLang="en-US" sz="2800">
                <a:latin typeface="Arial" panose="020B0604020202020204" pitchFamily="34" charset="0"/>
              </a:endParaRPr>
            </a:p>
          </p:txBody>
        </p:sp>
        <p:sp>
          <p:nvSpPr>
            <p:cNvPr id="104454" name="Rectangle 6">
              <a:extLst>
                <a:ext uri="{FF2B5EF4-FFF2-40B4-BE49-F238E27FC236}">
                  <a16:creationId xmlns:a16="http://schemas.microsoft.com/office/drawing/2014/main" id="{431C5CDC-70F4-CF48-B26C-7CAE15FF5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928"/>
              <a:ext cx="892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2800">
                  <a:latin typeface="Arial" panose="020B0604020202020204" pitchFamily="34" charset="0"/>
                </a:rPr>
                <a:t>    c</a:t>
              </a:r>
              <a:r>
                <a:rPr lang="en-US" altLang="en-US" sz="3200" baseline="-25000">
                  <a:latin typeface="Arial" panose="020B0604020202020204" pitchFamily="34" charset="0"/>
                </a:rPr>
                <a:t>f  </a:t>
              </a:r>
              <a:r>
                <a:rPr lang="en-US" altLang="en-US" sz="2800" baseline="-25000">
                  <a:latin typeface="Arial" panose="020B0604020202020204" pitchFamily="34" charset="0"/>
                </a:rPr>
                <a:t> </a:t>
              </a:r>
            </a:p>
            <a:p>
              <a:r>
                <a:rPr lang="en-US" altLang="en-US" sz="2800">
                  <a:latin typeface="Arial" panose="020B0604020202020204" pitchFamily="34" charset="0"/>
                </a:rPr>
                <a:t>  p - c</a:t>
              </a:r>
              <a:r>
                <a:rPr lang="en-US" altLang="en-US" sz="3200" baseline="-25000">
                  <a:latin typeface="Arial" panose="020B0604020202020204" pitchFamily="34" charset="0"/>
                </a:rPr>
                <a:t>v</a:t>
              </a:r>
            </a:p>
          </p:txBody>
        </p:sp>
      </p:grpSp>
      <p:sp>
        <p:nvSpPr>
          <p:cNvPr id="104455" name="Line 7">
            <a:extLst>
              <a:ext uri="{FF2B5EF4-FFF2-40B4-BE49-F238E27FC236}">
                <a16:creationId xmlns:a16="http://schemas.microsoft.com/office/drawing/2014/main" id="{69C802A8-6B89-7648-BCB5-92387E369B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181600"/>
            <a:ext cx="13700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>
            <a:extLst>
              <a:ext uri="{FF2B5EF4-FFF2-40B4-BE49-F238E27FC236}">
                <a16:creationId xmlns:a16="http://schemas.microsoft.com/office/drawing/2014/main" id="{F3DFDCB4-1253-E248-8E83-8C7856667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Break-Even Example</a:t>
            </a:r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BBC868C9-187A-874E-9F10-EF1EA2029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1981200"/>
            <a:ext cx="5546725" cy="307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endParaRPr lang="en-US" altLang="en-US" sz="2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Fixed cost 		 c</a:t>
            </a:r>
            <a:r>
              <a:rPr lang="en-US" altLang="en-US" sz="2800" baseline="-25000">
                <a:latin typeface="Arial" panose="020B0604020202020204" pitchFamily="34" charset="0"/>
              </a:rPr>
              <a:t>f</a:t>
            </a:r>
            <a:r>
              <a:rPr lang="en-US" altLang="en-US" sz="2800">
                <a:latin typeface="Arial" panose="020B0604020202020204" pitchFamily="34" charset="0"/>
              </a:rPr>
              <a:t> =  $2,000</a:t>
            </a:r>
          </a:p>
          <a:p>
            <a:r>
              <a:rPr lang="en-US" altLang="en-US" sz="2800">
                <a:latin typeface="Arial" panose="020B0604020202020204" pitchFamily="34" charset="0"/>
              </a:rPr>
              <a:t>Variable cost  	 c</a:t>
            </a:r>
            <a:r>
              <a:rPr lang="en-US" altLang="en-US" sz="2800" baseline="-25000">
                <a:latin typeface="Arial" panose="020B0604020202020204" pitchFamily="34" charset="0"/>
              </a:rPr>
              <a:t>v</a:t>
            </a:r>
            <a:r>
              <a:rPr lang="en-US" altLang="en-US" sz="2800">
                <a:latin typeface="Arial" panose="020B0604020202020204" pitchFamily="34" charset="0"/>
              </a:rPr>
              <a:t> = $5 per raft</a:t>
            </a:r>
          </a:p>
          <a:p>
            <a:r>
              <a:rPr lang="en-US" altLang="en-US" sz="2800">
                <a:latin typeface="Arial" panose="020B0604020202020204" pitchFamily="34" charset="0"/>
              </a:rPr>
              <a:t>Price 			  p = $10 per raft</a:t>
            </a:r>
          </a:p>
          <a:p>
            <a:endParaRPr lang="en-US" altLang="en-US" sz="2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		v  = 		  =</a:t>
            </a:r>
          </a:p>
          <a:p>
            <a:r>
              <a:rPr lang="en-US" altLang="en-US" sz="2800" u="sng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106502" name="Rectangle 6">
            <a:extLst>
              <a:ext uri="{FF2B5EF4-FFF2-40B4-BE49-F238E27FC236}">
                <a16:creationId xmlns:a16="http://schemas.microsoft.com/office/drawing/2014/main" id="{1656C8D7-C767-C942-94BD-BC4B3D8FF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4708525"/>
            <a:ext cx="25685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 altLang="en-US" sz="2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=  400 rafts</a:t>
            </a:r>
          </a:p>
        </p:txBody>
      </p:sp>
      <p:sp>
        <p:nvSpPr>
          <p:cNvPr id="106503" name="Rectangle 7">
            <a:extLst>
              <a:ext uri="{FF2B5EF4-FFF2-40B4-BE49-F238E27FC236}">
                <a16:creationId xmlns:a16="http://schemas.microsoft.com/office/drawing/2014/main" id="{2A5A6CF1-48F9-4E46-AE24-C966AFD2C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870325"/>
            <a:ext cx="19907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latin typeface="Arial" panose="020B0604020202020204" pitchFamily="34" charset="0"/>
              </a:rPr>
              <a:t>    c</a:t>
            </a:r>
            <a:r>
              <a:rPr lang="en-US" altLang="en-US" sz="2800" baseline="-25000">
                <a:latin typeface="Arial" panose="020B0604020202020204" pitchFamily="34" charset="0"/>
              </a:rPr>
              <a:t>f</a:t>
            </a:r>
          </a:p>
          <a:p>
            <a:r>
              <a:rPr lang="en-US" altLang="en-US" sz="2800">
                <a:latin typeface="Arial" panose="020B0604020202020204" pitchFamily="34" charset="0"/>
              </a:rPr>
              <a:t> p  -  c</a:t>
            </a:r>
            <a:r>
              <a:rPr lang="en-US" altLang="en-US" sz="2800" baseline="-25000">
                <a:latin typeface="Arial" panose="020B0604020202020204" pitchFamily="34" charset="0"/>
              </a:rPr>
              <a:t>v</a:t>
            </a:r>
            <a:r>
              <a:rPr lang="en-US" altLang="en-US" sz="2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6504" name="Line 8">
            <a:extLst>
              <a:ext uri="{FF2B5EF4-FFF2-40B4-BE49-F238E27FC236}">
                <a16:creationId xmlns:a16="http://schemas.microsoft.com/office/drawing/2014/main" id="{AF091830-FD7D-F745-9379-088A0D2F0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32300"/>
            <a:ext cx="971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5" name="Rectangle 9">
            <a:extLst>
              <a:ext uri="{FF2B5EF4-FFF2-40B4-BE49-F238E27FC236}">
                <a16:creationId xmlns:a16="http://schemas.microsoft.com/office/drawing/2014/main" id="{89D2D3BA-C5CC-4149-A26A-22033834F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946525"/>
            <a:ext cx="10922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>
                <a:latin typeface="Arial" panose="020B0604020202020204" pitchFamily="34" charset="0"/>
              </a:rPr>
              <a:t> 2000</a:t>
            </a:r>
          </a:p>
          <a:p>
            <a:r>
              <a:rPr lang="en-US" altLang="en-US" sz="2800">
                <a:latin typeface="Arial" panose="020B0604020202020204" pitchFamily="34" charset="0"/>
              </a:rPr>
              <a:t>10 - 5</a:t>
            </a:r>
          </a:p>
        </p:txBody>
      </p:sp>
      <p:sp>
        <p:nvSpPr>
          <p:cNvPr id="106506" name="Line 10">
            <a:extLst>
              <a:ext uri="{FF2B5EF4-FFF2-40B4-BE49-F238E27FC236}">
                <a16:creationId xmlns:a16="http://schemas.microsoft.com/office/drawing/2014/main" id="{066B9A5D-D73A-9B4A-8C6A-171C86EB07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432300"/>
            <a:ext cx="971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>
            <a:extLst>
              <a:ext uri="{FF2B5EF4-FFF2-40B4-BE49-F238E27FC236}">
                <a16:creationId xmlns:a16="http://schemas.microsoft.com/office/drawing/2014/main" id="{8FC9CC38-C551-524C-A7FF-B29E4DFF04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89950" cy="1189038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Break-Even Graph</a:t>
            </a:r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9E112D4E-276D-AE4F-96EE-8F45F7218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450" y="2286000"/>
            <a:ext cx="6584950" cy="3581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A8EEE5A4-C4F6-7744-81DB-36643D11A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736850"/>
            <a:ext cx="3849687" cy="2255838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1" name="Line 7">
            <a:extLst>
              <a:ext uri="{FF2B5EF4-FFF2-40B4-BE49-F238E27FC236}">
                <a16:creationId xmlns:a16="http://schemas.microsoft.com/office/drawing/2014/main" id="{9DDE3A5F-A726-EE4E-AA5C-4B6BA1298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2813" y="2741613"/>
            <a:ext cx="1587" cy="2238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Line 8">
            <a:extLst>
              <a:ext uri="{FF2B5EF4-FFF2-40B4-BE49-F238E27FC236}">
                <a16:creationId xmlns:a16="http://schemas.microsoft.com/office/drawing/2014/main" id="{619AB931-D209-A949-AA80-7001979448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4992688"/>
            <a:ext cx="13811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3" name="Line 9">
            <a:extLst>
              <a:ext uri="{FF2B5EF4-FFF2-40B4-BE49-F238E27FC236}">
                <a16:creationId xmlns:a16="http://schemas.microsoft.com/office/drawing/2014/main" id="{F2233559-4B35-7942-947C-36BC2A64B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4546600"/>
            <a:ext cx="138112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4" name="Line 10">
            <a:extLst>
              <a:ext uri="{FF2B5EF4-FFF2-40B4-BE49-F238E27FC236}">
                <a16:creationId xmlns:a16="http://schemas.microsoft.com/office/drawing/2014/main" id="{1B446A4D-4B50-564D-A706-2926845715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4087813"/>
            <a:ext cx="13811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5" name="Line 11">
            <a:extLst>
              <a:ext uri="{FF2B5EF4-FFF2-40B4-BE49-F238E27FC236}">
                <a16:creationId xmlns:a16="http://schemas.microsoft.com/office/drawing/2014/main" id="{C2966D42-3984-854A-B743-F086ED4AEF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3641725"/>
            <a:ext cx="138112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6" name="Line 12">
            <a:extLst>
              <a:ext uri="{FF2B5EF4-FFF2-40B4-BE49-F238E27FC236}">
                <a16:creationId xmlns:a16="http://schemas.microsoft.com/office/drawing/2014/main" id="{FCE70D26-BF50-4D41-9800-623FD3081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3182938"/>
            <a:ext cx="13811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7" name="Line 13">
            <a:extLst>
              <a:ext uri="{FF2B5EF4-FFF2-40B4-BE49-F238E27FC236}">
                <a16:creationId xmlns:a16="http://schemas.microsoft.com/office/drawing/2014/main" id="{EDC1542F-20A2-5C48-A37C-E4625D783A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2736850"/>
            <a:ext cx="138112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8" name="Line 14">
            <a:extLst>
              <a:ext uri="{FF2B5EF4-FFF2-40B4-BE49-F238E27FC236}">
                <a16:creationId xmlns:a16="http://schemas.microsoft.com/office/drawing/2014/main" id="{4F494A47-909F-D341-83CE-C588FAA3D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5513" y="4986338"/>
            <a:ext cx="383063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9" name="Line 15">
            <a:extLst>
              <a:ext uri="{FF2B5EF4-FFF2-40B4-BE49-F238E27FC236}">
                <a16:creationId xmlns:a16="http://schemas.microsoft.com/office/drawing/2014/main" id="{A634AEFA-1714-D846-867F-BBE4E852AB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2813" y="4916488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0" name="Line 16">
            <a:extLst>
              <a:ext uri="{FF2B5EF4-FFF2-40B4-BE49-F238E27FC236}">
                <a16:creationId xmlns:a16="http://schemas.microsoft.com/office/drawing/2014/main" id="{E6BCE0E6-64EC-4344-983E-AF3C3C2B61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25925" y="4916488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1" name="Line 17">
            <a:extLst>
              <a:ext uri="{FF2B5EF4-FFF2-40B4-BE49-F238E27FC236}">
                <a16:creationId xmlns:a16="http://schemas.microsoft.com/office/drawing/2014/main" id="{15806B66-C92C-0643-BE81-2699B2B808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7450" y="4916488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2" name="Line 18">
            <a:extLst>
              <a:ext uri="{FF2B5EF4-FFF2-40B4-BE49-F238E27FC236}">
                <a16:creationId xmlns:a16="http://schemas.microsoft.com/office/drawing/2014/main" id="{AFE6DC04-A98C-6D45-87F0-765C7FA342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863" y="4916488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3" name="Line 19">
            <a:extLst>
              <a:ext uri="{FF2B5EF4-FFF2-40B4-BE49-F238E27FC236}">
                <a16:creationId xmlns:a16="http://schemas.microsoft.com/office/drawing/2014/main" id="{B1559546-53CC-464F-B53A-2E70B24E46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29388" y="4916488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4" name="Line 20">
            <a:extLst>
              <a:ext uri="{FF2B5EF4-FFF2-40B4-BE49-F238E27FC236}">
                <a16:creationId xmlns:a16="http://schemas.microsoft.com/office/drawing/2014/main" id="{EE1FE5EC-1590-0F4C-BAE2-AC8E467F7B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02500" y="4916488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5" name="Freeform 21">
            <a:extLst>
              <a:ext uri="{FF2B5EF4-FFF2-40B4-BE49-F238E27FC236}">
                <a16:creationId xmlns:a16="http://schemas.microsoft.com/office/drawing/2014/main" id="{B16D9149-22BA-1543-8B60-C8E1853F6814}"/>
              </a:ext>
            </a:extLst>
          </p:cNvPr>
          <p:cNvSpPr>
            <a:spLocks/>
          </p:cNvSpPr>
          <p:nvPr/>
        </p:nvSpPr>
        <p:spPr bwMode="auto">
          <a:xfrm>
            <a:off x="3452813" y="2959100"/>
            <a:ext cx="3851275" cy="1123950"/>
          </a:xfrm>
          <a:custGeom>
            <a:avLst/>
            <a:gdLst>
              <a:gd name="T0" fmla="*/ 0 w 2239"/>
              <a:gd name="T1" fmla="*/ 707 h 708"/>
              <a:gd name="T2" fmla="*/ 449 w 2239"/>
              <a:gd name="T3" fmla="*/ 570 h 708"/>
              <a:gd name="T4" fmla="*/ 898 w 2239"/>
              <a:gd name="T5" fmla="*/ 426 h 708"/>
              <a:gd name="T6" fmla="*/ 1340 w 2239"/>
              <a:gd name="T7" fmla="*/ 281 h 708"/>
              <a:gd name="T8" fmla="*/ 1789 w 2239"/>
              <a:gd name="T9" fmla="*/ 137 h 708"/>
              <a:gd name="T10" fmla="*/ 2238 w 2239"/>
              <a:gd name="T11" fmla="*/ 0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39" h="708">
                <a:moveTo>
                  <a:pt x="0" y="707"/>
                </a:moveTo>
                <a:lnTo>
                  <a:pt x="449" y="570"/>
                </a:lnTo>
                <a:lnTo>
                  <a:pt x="898" y="426"/>
                </a:lnTo>
                <a:lnTo>
                  <a:pt x="1340" y="281"/>
                </a:lnTo>
                <a:lnTo>
                  <a:pt x="1789" y="137"/>
                </a:lnTo>
                <a:lnTo>
                  <a:pt x="223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6" name="Freeform 22">
            <a:extLst>
              <a:ext uri="{FF2B5EF4-FFF2-40B4-BE49-F238E27FC236}">
                <a16:creationId xmlns:a16="http://schemas.microsoft.com/office/drawing/2014/main" id="{CE256325-EFC3-254C-AD5A-5BDC3CFEBA07}"/>
              </a:ext>
            </a:extLst>
          </p:cNvPr>
          <p:cNvSpPr>
            <a:spLocks/>
          </p:cNvSpPr>
          <p:nvPr/>
        </p:nvSpPr>
        <p:spPr bwMode="auto">
          <a:xfrm>
            <a:off x="3452813" y="2730500"/>
            <a:ext cx="3851275" cy="2257425"/>
          </a:xfrm>
          <a:custGeom>
            <a:avLst/>
            <a:gdLst>
              <a:gd name="T0" fmla="*/ 0 w 2239"/>
              <a:gd name="T1" fmla="*/ 1421 h 1422"/>
              <a:gd name="T2" fmla="*/ 449 w 2239"/>
              <a:gd name="T3" fmla="*/ 1140 h 1422"/>
              <a:gd name="T4" fmla="*/ 898 w 2239"/>
              <a:gd name="T5" fmla="*/ 851 h 1422"/>
              <a:gd name="T6" fmla="*/ 1340 w 2239"/>
              <a:gd name="T7" fmla="*/ 570 h 1422"/>
              <a:gd name="T8" fmla="*/ 1789 w 2239"/>
              <a:gd name="T9" fmla="*/ 281 h 1422"/>
              <a:gd name="T10" fmla="*/ 2238 w 2239"/>
              <a:gd name="T11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39" h="1422">
                <a:moveTo>
                  <a:pt x="0" y="1421"/>
                </a:moveTo>
                <a:lnTo>
                  <a:pt x="449" y="1140"/>
                </a:lnTo>
                <a:lnTo>
                  <a:pt x="898" y="851"/>
                </a:lnTo>
                <a:lnTo>
                  <a:pt x="1340" y="570"/>
                </a:lnTo>
                <a:lnTo>
                  <a:pt x="1789" y="281"/>
                </a:lnTo>
                <a:lnTo>
                  <a:pt x="223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7" name="Rectangle 23">
            <a:extLst>
              <a:ext uri="{FF2B5EF4-FFF2-40B4-BE49-F238E27FC236}">
                <a16:creationId xmlns:a16="http://schemas.microsoft.com/office/drawing/2014/main" id="{49117CFC-F858-6D47-BE3D-C63FF091B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275" y="4848225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$0</a:t>
            </a:r>
          </a:p>
        </p:txBody>
      </p:sp>
      <p:sp>
        <p:nvSpPr>
          <p:cNvPr id="108568" name="Rectangle 24">
            <a:extLst>
              <a:ext uri="{FF2B5EF4-FFF2-40B4-BE49-F238E27FC236}">
                <a16:creationId xmlns:a16="http://schemas.microsoft.com/office/drawing/2014/main" id="{847068D3-0489-EC42-BEA1-9F06F4059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4400550"/>
            <a:ext cx="698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$1,000</a:t>
            </a:r>
          </a:p>
        </p:txBody>
      </p:sp>
      <p:sp>
        <p:nvSpPr>
          <p:cNvPr id="108569" name="Rectangle 25">
            <a:extLst>
              <a:ext uri="{FF2B5EF4-FFF2-40B4-BE49-F238E27FC236}">
                <a16:creationId xmlns:a16="http://schemas.microsoft.com/office/drawing/2014/main" id="{614B4E63-39C5-FA41-8F38-BEF970C7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3941763"/>
            <a:ext cx="698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$2,000</a:t>
            </a:r>
          </a:p>
        </p:txBody>
      </p:sp>
      <p:sp>
        <p:nvSpPr>
          <p:cNvPr id="108570" name="Rectangle 26">
            <a:extLst>
              <a:ext uri="{FF2B5EF4-FFF2-40B4-BE49-F238E27FC236}">
                <a16:creationId xmlns:a16="http://schemas.microsoft.com/office/drawing/2014/main" id="{6528B950-FE31-BE4E-9133-10C45A366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3495675"/>
            <a:ext cx="698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$3,000</a:t>
            </a:r>
          </a:p>
        </p:txBody>
      </p:sp>
      <p:sp>
        <p:nvSpPr>
          <p:cNvPr id="108571" name="Rectangle 27">
            <a:extLst>
              <a:ext uri="{FF2B5EF4-FFF2-40B4-BE49-F238E27FC236}">
                <a16:creationId xmlns:a16="http://schemas.microsoft.com/office/drawing/2014/main" id="{D64A147A-BED2-1542-8873-D2089CD81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3036888"/>
            <a:ext cx="698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$4,000</a:t>
            </a:r>
          </a:p>
        </p:txBody>
      </p:sp>
      <p:sp>
        <p:nvSpPr>
          <p:cNvPr id="108572" name="Rectangle 28">
            <a:extLst>
              <a:ext uri="{FF2B5EF4-FFF2-40B4-BE49-F238E27FC236}">
                <a16:creationId xmlns:a16="http://schemas.microsoft.com/office/drawing/2014/main" id="{D9B0645E-BDAA-4C42-A80C-7BE32F464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90800"/>
            <a:ext cx="698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$5,000</a:t>
            </a:r>
          </a:p>
        </p:txBody>
      </p:sp>
      <p:sp>
        <p:nvSpPr>
          <p:cNvPr id="108573" name="Rectangle 29">
            <a:extLst>
              <a:ext uri="{FF2B5EF4-FFF2-40B4-BE49-F238E27FC236}">
                <a16:creationId xmlns:a16="http://schemas.microsoft.com/office/drawing/2014/main" id="{A81262B2-79C1-F64D-9D81-9F735BBF3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488" y="51847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400</a:t>
            </a:r>
          </a:p>
        </p:txBody>
      </p:sp>
      <p:sp>
        <p:nvSpPr>
          <p:cNvPr id="108574" name="Rectangle 30">
            <a:extLst>
              <a:ext uri="{FF2B5EF4-FFF2-40B4-BE49-F238E27FC236}">
                <a16:creationId xmlns:a16="http://schemas.microsoft.com/office/drawing/2014/main" id="{0EEF6E06-4234-514B-A481-BF441D751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0" y="5092700"/>
            <a:ext cx="571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Units</a:t>
            </a:r>
          </a:p>
        </p:txBody>
      </p:sp>
      <p:sp>
        <p:nvSpPr>
          <p:cNvPr id="108575" name="Rectangle 31">
            <a:extLst>
              <a:ext uri="{FF2B5EF4-FFF2-40B4-BE49-F238E27FC236}">
                <a16:creationId xmlns:a16="http://schemas.microsoft.com/office/drawing/2014/main" id="{234A7208-BB30-6C46-A638-BD9EEC07263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777207" y="3621881"/>
            <a:ext cx="774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Dollars</a:t>
            </a:r>
          </a:p>
        </p:txBody>
      </p:sp>
      <p:sp>
        <p:nvSpPr>
          <p:cNvPr id="108576" name="Line 32">
            <a:extLst>
              <a:ext uri="{FF2B5EF4-FFF2-40B4-BE49-F238E27FC236}">
                <a16:creationId xmlns:a16="http://schemas.microsoft.com/office/drawing/2014/main" id="{EAB94A35-8D51-F54F-8998-EB5F00AEC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1450" y="3205163"/>
            <a:ext cx="0" cy="18113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77" name="Rectangle 33">
            <a:extLst>
              <a:ext uri="{FF2B5EF4-FFF2-40B4-BE49-F238E27FC236}">
                <a16:creationId xmlns:a16="http://schemas.microsoft.com/office/drawing/2014/main" id="{5F560F62-C87C-4242-8DAB-B60ACAC8C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738" y="3265488"/>
            <a:ext cx="7239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chemeClr val="bg2"/>
                </a:solidFill>
                <a:latin typeface="Arial" panose="020B0604020202020204" pitchFamily="34" charset="0"/>
              </a:rPr>
              <a:t>TC</a:t>
            </a:r>
          </a:p>
        </p:txBody>
      </p:sp>
      <p:sp>
        <p:nvSpPr>
          <p:cNvPr id="108578" name="Rectangle 34">
            <a:extLst>
              <a:ext uri="{FF2B5EF4-FFF2-40B4-BE49-F238E27FC236}">
                <a16:creationId xmlns:a16="http://schemas.microsoft.com/office/drawing/2014/main" id="{09B9E3ED-D74B-304C-8037-F633C9806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325" y="3940175"/>
            <a:ext cx="6556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>
                <a:solidFill>
                  <a:schemeClr val="bg2"/>
                </a:solidFill>
                <a:latin typeface="Arial" panose="020B0604020202020204" pitchFamily="34" charset="0"/>
              </a:rPr>
              <a:t>TR</a:t>
            </a:r>
          </a:p>
        </p:txBody>
      </p:sp>
      <p:sp>
        <p:nvSpPr>
          <p:cNvPr id="108579" name="Rectangle 35">
            <a:extLst>
              <a:ext uri="{FF2B5EF4-FFF2-40B4-BE49-F238E27FC236}">
                <a16:creationId xmlns:a16="http://schemas.microsoft.com/office/drawing/2014/main" id="{09AA5205-78CD-5547-945B-086689360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8638" y="5445125"/>
            <a:ext cx="2085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>
                <a:solidFill>
                  <a:schemeClr val="bg2"/>
                </a:solidFill>
                <a:latin typeface="Arial" panose="020B0604020202020204" pitchFamily="34" charset="0"/>
              </a:rPr>
              <a:t>Break even point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F6E01E0A-7CA6-9545-ABB5-AC8BAF7EA1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Choosing Between Two Processes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EB830C06-AC0C-3F44-B173-225CB3E79A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Find volume where </a:t>
            </a:r>
          </a:p>
          <a:p>
            <a:pPr marL="685800" lvl="1" indent="0" defTabSz="914400">
              <a:buFontTx/>
              <a:buNone/>
            </a:pPr>
            <a:r>
              <a:rPr lang="en-US" altLang="en-US" sz="3200"/>
              <a:t>Cost of process A = Cost of process B</a:t>
            </a:r>
          </a:p>
          <a:p>
            <a:pPr marL="342900" indent="-3429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Above point of indifference, choose process with </a:t>
            </a:r>
            <a:r>
              <a:rPr lang="en-US" altLang="en-US">
                <a:solidFill>
                  <a:schemeClr val="tx2"/>
                </a:solidFill>
              </a:rPr>
              <a:t>lowest </a:t>
            </a:r>
            <a:r>
              <a:rPr lang="en-US" altLang="en-US" i="1">
                <a:solidFill>
                  <a:schemeClr val="tx2"/>
                </a:solidFill>
              </a:rPr>
              <a:t>variable</a:t>
            </a:r>
            <a:r>
              <a:rPr lang="en-US" altLang="en-US">
                <a:solidFill>
                  <a:schemeClr val="tx2"/>
                </a:solidFill>
              </a:rPr>
              <a:t> cost</a:t>
            </a:r>
          </a:p>
          <a:p>
            <a:pPr marL="342900" indent="-3429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Below point of indifference, choose process with </a:t>
            </a:r>
            <a:r>
              <a:rPr lang="en-US" altLang="en-US">
                <a:solidFill>
                  <a:schemeClr val="tx2"/>
                </a:solidFill>
              </a:rPr>
              <a:t>lowest</a:t>
            </a:r>
            <a:r>
              <a:rPr lang="en-US" altLang="en-US" i="1">
                <a:solidFill>
                  <a:schemeClr val="tx2"/>
                </a:solidFill>
              </a:rPr>
              <a:t> fixed</a:t>
            </a:r>
            <a:r>
              <a:rPr lang="en-US" altLang="en-US">
                <a:solidFill>
                  <a:schemeClr val="tx2"/>
                </a:solidFill>
              </a:rPr>
              <a:t> cost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D842147D-CC04-1043-8261-31BBBA43A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Point Of Indifference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23F36E43-4317-BE4F-BFC3-1E7BE553A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390900"/>
            <a:ext cx="23907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3000">
                <a:latin typeface="Arial" panose="020B0604020202020204" pitchFamily="34" charset="0"/>
              </a:rPr>
              <a:t>$3v = $8,000</a:t>
            </a:r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0E113520-84D4-694B-A8C2-554B26DF1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4152900"/>
            <a:ext cx="2605087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3000">
                <a:latin typeface="Arial" panose="020B0604020202020204" pitchFamily="34" charset="0"/>
              </a:rPr>
              <a:t>v = </a:t>
            </a:r>
            <a:r>
              <a:rPr lang="en-US" altLang="en-US" sz="3000" i="1">
                <a:latin typeface="Arial" panose="020B0604020202020204" pitchFamily="34" charset="0"/>
              </a:rPr>
              <a:t>2,667 rafts</a:t>
            </a:r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2AC37DB7-8FBB-804F-9167-DE2FF4FB6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913" y="2705100"/>
            <a:ext cx="5246687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3000">
                <a:latin typeface="Arial" panose="020B0604020202020204" pitchFamily="34" charset="0"/>
              </a:rPr>
              <a:t>$2,000 + $5v = $10,000 + $2v</a:t>
            </a:r>
          </a:p>
        </p:txBody>
      </p:sp>
      <p:sp>
        <p:nvSpPr>
          <p:cNvPr id="112646" name="Rectangle 6">
            <a:extLst>
              <a:ext uri="{FF2B5EF4-FFF2-40B4-BE49-F238E27FC236}">
                <a16:creationId xmlns:a16="http://schemas.microsoft.com/office/drawing/2014/main" id="{5AC5542B-1914-4643-8509-27AB7787A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600" y="1981200"/>
            <a:ext cx="40640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>
                <a:latin typeface="Arial" panose="020B0604020202020204" pitchFamily="34" charset="0"/>
              </a:rPr>
              <a:t>Process A	   Process B</a:t>
            </a:r>
          </a:p>
        </p:txBody>
      </p:sp>
      <p:sp>
        <p:nvSpPr>
          <p:cNvPr id="112647" name="Rectangle 7">
            <a:extLst>
              <a:ext uri="{FF2B5EF4-FFF2-40B4-BE49-F238E27FC236}">
                <a16:creationId xmlns:a16="http://schemas.microsoft.com/office/drawing/2014/main" id="{1079DC01-7C1E-4A4A-A949-ADD8A4C7E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388" y="4838700"/>
            <a:ext cx="528161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3000">
                <a:solidFill>
                  <a:schemeClr val="tx2"/>
                </a:solidFill>
                <a:latin typeface="Arial" panose="020B0604020202020204" pitchFamily="34" charset="0"/>
              </a:rPr>
              <a:t>Below  2,667 rafts,   choose A</a:t>
            </a:r>
          </a:p>
          <a:p>
            <a:pPr algn="ctr"/>
            <a:r>
              <a:rPr lang="en-US" altLang="en-US" sz="3000">
                <a:solidFill>
                  <a:schemeClr val="tx2"/>
                </a:solidFill>
                <a:latin typeface="Arial" panose="020B0604020202020204" pitchFamily="34" charset="0"/>
              </a:rPr>
              <a:t>Above  2,667 rafts,   choose B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>
            <a:extLst>
              <a:ext uri="{FF2B5EF4-FFF2-40B4-BE49-F238E27FC236}">
                <a16:creationId xmlns:a16="http://schemas.microsoft.com/office/drawing/2014/main" id="{DC862649-20AE-8D4E-B240-A7C261C89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Graphical Solution to </a:t>
            </a:r>
            <a:br>
              <a:rPr lang="en-US" altLang="en-US" sz="4200"/>
            </a:br>
            <a:r>
              <a:rPr lang="en-US" altLang="en-US" sz="4200"/>
              <a:t>Process Selection</a:t>
            </a:r>
          </a:p>
        </p:txBody>
      </p:sp>
      <p:graphicFrame>
        <p:nvGraphicFramePr>
          <p:cNvPr id="114693" name="Object 5">
            <a:hlinkClick r:id="" action="ppaction://ole?verb=0"/>
            <a:extLst>
              <a:ext uri="{FF2B5EF4-FFF2-40B4-BE49-F238E27FC236}">
                <a16:creationId xmlns:a16="http://schemas.microsoft.com/office/drawing/2014/main" id="{44CA830C-FD0D-AD40-9973-5EA4E723938B}"/>
              </a:ext>
            </a:extLst>
          </p:cNvPr>
          <p:cNvGraphicFramePr>
            <a:graphicFrameLocks/>
          </p:cNvGraphicFramePr>
          <p:nvPr/>
        </p:nvGraphicFramePr>
        <p:xfrm>
          <a:off x="1600200" y="1981200"/>
          <a:ext cx="69342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8" name="Chart" r:id="rId4" imgW="8153400" imgH="4673600" progId="Excel.Chart.8">
                  <p:embed followColorScheme="full"/>
                </p:oleObj>
              </mc:Choice>
              <mc:Fallback>
                <p:oleObj name="Chart" r:id="rId4" imgW="8153400" imgH="4673600" progId="Excel.Chart.8">
                  <p:embed followColorScheme="full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81200"/>
                        <a:ext cx="69342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4" name="Rectangle 6">
            <a:extLst>
              <a:ext uri="{FF2B5EF4-FFF2-40B4-BE49-F238E27FC236}">
                <a16:creationId xmlns:a16="http://schemas.microsoft.com/office/drawing/2014/main" id="{9A4E7111-01F9-3445-99B8-0BFEC1A4C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736975"/>
            <a:ext cx="5953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14695" name="Rectangle 7">
            <a:extLst>
              <a:ext uri="{FF2B5EF4-FFF2-40B4-BE49-F238E27FC236}">
                <a16:creationId xmlns:a16="http://schemas.microsoft.com/office/drawing/2014/main" id="{50F06CC3-6866-1644-AA6B-070A2B348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895600"/>
            <a:ext cx="5127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14696" name="Line 8">
            <a:extLst>
              <a:ext uri="{FF2B5EF4-FFF2-40B4-BE49-F238E27FC236}">
                <a16:creationId xmlns:a16="http://schemas.microsoft.com/office/drawing/2014/main" id="{6E9644BA-93DA-8E4B-9F8B-CCB568A19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9100" y="3059113"/>
            <a:ext cx="0" cy="1506537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C04111BA-AACE-C54B-898D-726EE8584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66812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Process Strategy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BA275AF9-8492-4940-81A2-575ADCEB5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4225" y="2057400"/>
            <a:ext cx="8207375" cy="38862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Approach to producing goods &amp;services</a:t>
            </a:r>
          </a:p>
          <a:p>
            <a:pPr marL="342900" indent="-342900" defTabSz="914400"/>
            <a:r>
              <a:rPr lang="en-US" altLang="en-US"/>
              <a:t>Process strategy defines</a:t>
            </a:r>
          </a:p>
          <a:p>
            <a:pPr marL="685800" lvl="1" indent="0" defTabSz="914400"/>
            <a:r>
              <a:rPr lang="en-US" altLang="en-US" sz="3200">
                <a:solidFill>
                  <a:schemeClr val="tx2"/>
                </a:solidFill>
              </a:rPr>
              <a:t>Capital intensity &amp; investment</a:t>
            </a:r>
            <a:endParaRPr lang="en-US" altLang="en-US" sz="3200"/>
          </a:p>
          <a:p>
            <a:pPr marL="685800" lvl="1" indent="0" defTabSz="914400"/>
            <a:r>
              <a:rPr lang="en-US" altLang="en-US" sz="3200"/>
              <a:t>Process flexibility</a:t>
            </a:r>
          </a:p>
          <a:p>
            <a:pPr marL="685800" lvl="1" indent="0" defTabSz="914400"/>
            <a:r>
              <a:rPr lang="en-US" altLang="en-US" sz="3200"/>
              <a:t>Vertical integration</a:t>
            </a:r>
          </a:p>
          <a:p>
            <a:pPr marL="685800" lvl="1" indent="0" defTabSz="914400"/>
            <a:r>
              <a:rPr lang="en-US" altLang="en-US" sz="3200"/>
              <a:t>Customer involvement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F187171E-491F-E647-B936-AB03D2054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Process Planning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A6A65778-E453-4C4E-B26B-2EC714818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924800" cy="39624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 sz="4000"/>
              <a:t>Make-or-buy decisions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4000"/>
              <a:t>Process &amp; specific equipment selection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4000"/>
              <a:t>Process plans &amp; process analysis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FA79C1F-340E-C04B-A9E9-B4809DA3D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Make-Or-Buy Decisions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3690390-4ACB-ED49-A02E-1FC468765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8550" y="2171700"/>
            <a:ext cx="7740650" cy="43815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/>
              <a:t>1.  Cost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2.  Capacity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3.  Quality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4.  Speed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5.  Reliability 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6.  Expertise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44FE9CD4-0621-2345-833B-170E1A2D1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Process &amp; Specific Equipment Selection</a:t>
            </a:r>
            <a:endParaRPr lang="en-US" alt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636AE1FE-1BE8-DD42-9944-E394B45AF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019300"/>
            <a:ext cx="8229600" cy="37719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600"/>
              <a:t>1. Purchase cost -</a:t>
            </a:r>
            <a:r>
              <a:rPr lang="en-US" altLang="en-US"/>
              <a:t> </a:t>
            </a:r>
            <a:r>
              <a:rPr lang="en-US" altLang="en-US" sz="2200">
                <a:solidFill>
                  <a:schemeClr val="tx2"/>
                </a:solidFill>
              </a:rPr>
              <a:t>basic price, installation, programming, support</a:t>
            </a:r>
            <a:r>
              <a:rPr lang="en-US" altLang="en-US" sz="2400">
                <a:solidFill>
                  <a:schemeClr val="tx2"/>
                </a:solidFill>
              </a:rPr>
              <a:t> </a:t>
            </a:r>
          </a:p>
          <a:p>
            <a:pPr marL="342900" indent="-342900" defTabSz="914400">
              <a:buFontTx/>
              <a:buNone/>
            </a:pPr>
            <a:r>
              <a:rPr lang="en-US" altLang="en-US" sz="2600"/>
              <a:t>2. Operating cost -</a:t>
            </a:r>
            <a:r>
              <a:rPr lang="en-US" altLang="en-US"/>
              <a:t> </a:t>
            </a:r>
            <a:r>
              <a:rPr lang="en-US" altLang="en-US" sz="2200">
                <a:solidFill>
                  <a:schemeClr val="tx2"/>
                </a:solidFill>
              </a:rPr>
              <a:t>$ assoc. with operation, maintenance, repair, etc. </a:t>
            </a:r>
          </a:p>
          <a:p>
            <a:pPr marL="342900" indent="-342900" defTabSz="914400">
              <a:buFontTx/>
              <a:buNone/>
            </a:pPr>
            <a:r>
              <a:rPr lang="en-US" altLang="en-US" sz="2600"/>
              <a:t>3. Annual savings -</a:t>
            </a:r>
            <a:r>
              <a:rPr lang="en-US" altLang="en-US" sz="2800"/>
              <a:t> </a:t>
            </a:r>
            <a:r>
              <a:rPr lang="en-US" altLang="en-US" sz="2200">
                <a:solidFill>
                  <a:schemeClr val="tx2"/>
                </a:solidFill>
              </a:rPr>
              <a:t>$ saved from less:  labor, material, rework &amp; scrap</a:t>
            </a:r>
          </a:p>
          <a:p>
            <a:pPr marL="342900" indent="-342900" defTabSz="914400">
              <a:buFontTx/>
              <a:buNone/>
            </a:pPr>
            <a:r>
              <a:rPr lang="en-US" altLang="en-US" sz="2600"/>
              <a:t>4. Revenue enhancement -</a:t>
            </a:r>
            <a:r>
              <a:rPr lang="en-US" altLang="en-US" sz="2800"/>
              <a:t> </a:t>
            </a:r>
            <a:r>
              <a:rPr lang="en-US" altLang="en-US" sz="2200">
                <a:solidFill>
                  <a:schemeClr val="tx2"/>
                </a:solidFill>
              </a:rPr>
              <a:t>improved quality, lower cost, more flexible</a:t>
            </a:r>
            <a:endParaRPr lang="en-US" altLang="en-US"/>
          </a:p>
          <a:p>
            <a:pPr marL="342900" indent="-342900" defTabSz="914400">
              <a:buFontTx/>
              <a:buNone/>
            </a:pPr>
            <a:r>
              <a:rPr lang="en-US" altLang="en-US" sz="2600"/>
              <a:t>5. Replacement &amp; risk analysis -</a:t>
            </a:r>
            <a:r>
              <a:rPr lang="en-US" altLang="en-US" sz="2800"/>
              <a:t> </a:t>
            </a:r>
            <a:r>
              <a:rPr lang="en-US" altLang="en-US" sz="2200">
                <a:solidFill>
                  <a:schemeClr val="tx2"/>
                </a:solidFill>
              </a:rPr>
              <a:t>salvage value, replacement cycle, expected life, operating cost, risk-adjusted hurdle rates</a:t>
            </a:r>
            <a:endParaRPr lang="en-US" altLang="en-US"/>
          </a:p>
          <a:p>
            <a:pPr marL="342900" indent="-342900" defTabSz="914400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>
            <a:extLst>
              <a:ext uri="{FF2B5EF4-FFF2-40B4-BE49-F238E27FC236}">
                <a16:creationId xmlns:a16="http://schemas.microsoft.com/office/drawing/2014/main" id="{9970E06A-29F4-904F-A4F3-A4CB2DE68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Process Analysis</a:t>
            </a:r>
          </a:p>
        </p:txBody>
      </p:sp>
      <p:sp>
        <p:nvSpPr>
          <p:cNvPr id="86019" name="Rectangle 1027">
            <a:extLst>
              <a:ext uri="{FF2B5EF4-FFF2-40B4-BE49-F238E27FC236}">
                <a16:creationId xmlns:a16="http://schemas.microsoft.com/office/drawing/2014/main" id="{22DCA4E3-268A-EA40-9C0B-9B6A1CC0D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902575" cy="38100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3000"/>
              <a:t>Process flowchart and Process Maps</a:t>
            </a:r>
          </a:p>
          <a:p>
            <a:pPr marL="685800" lvl="1" indent="0" defTabSz="914400"/>
            <a:r>
              <a:rPr lang="en-US" altLang="en-US" sz="2400"/>
              <a:t>Standardized method for documenting steps in a process</a:t>
            </a:r>
          </a:p>
          <a:p>
            <a:pPr marL="685800" lvl="1" indent="0" defTabSz="914400"/>
            <a:r>
              <a:rPr lang="en-US" altLang="en-US" sz="2400"/>
              <a:t>Quality control and certification</a:t>
            </a:r>
          </a:p>
          <a:p>
            <a:pPr marL="685800" lvl="1" indent="0" defTabSz="914400"/>
            <a:r>
              <a:rPr lang="en-US" altLang="en-US" sz="2400"/>
              <a:t>Continuous improvement</a:t>
            </a:r>
          </a:p>
          <a:p>
            <a:pPr marL="685800" lvl="1" indent="0" defTabSz="914400"/>
            <a:r>
              <a:rPr lang="en-US" altLang="en-US" sz="2400"/>
              <a:t>Process maps are higher level</a:t>
            </a:r>
            <a:endParaRPr lang="en-US" altLang="en-US"/>
          </a:p>
          <a:p>
            <a:pPr marL="342900" indent="-342900" defTabSz="914400"/>
            <a:r>
              <a:rPr lang="en-US" altLang="en-US" sz="3000"/>
              <a:t>Gantt Chart</a:t>
            </a:r>
          </a:p>
          <a:p>
            <a:pPr marL="685800" lvl="1" indent="0" defTabSz="914400"/>
            <a:r>
              <a:rPr lang="en-US" altLang="en-US" sz="2600"/>
              <a:t>Project management</a:t>
            </a:r>
          </a:p>
          <a:p>
            <a:pPr marL="685800" lvl="1" indent="0" defTabSz="914400"/>
            <a:r>
              <a:rPr lang="en-US" altLang="en-US" sz="2600"/>
              <a:t>Time management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CEA9654A-B162-6E4E-B06F-2CD0AEB66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66812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Information Technology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1E52E844-AED4-6845-89E6-391AF3C35C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7400" y="1981200"/>
            <a:ext cx="8204200" cy="42672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3000"/>
              <a:t>Management information systems (MIS)</a:t>
            </a:r>
          </a:p>
          <a:p>
            <a:pPr marL="342900" indent="-342900" defTabSz="914400"/>
            <a:r>
              <a:rPr lang="en-US" altLang="en-US" sz="3000"/>
              <a:t>Decision support systems (DSS)</a:t>
            </a:r>
            <a:endParaRPr lang="en-US" altLang="en-US"/>
          </a:p>
          <a:p>
            <a:pPr marL="342900" indent="-342900" defTabSz="914400"/>
            <a:r>
              <a:rPr lang="en-US" altLang="en-US" sz="3000"/>
              <a:t>Expert systems (ES)</a:t>
            </a:r>
          </a:p>
          <a:p>
            <a:pPr marL="342900" indent="-342900" defTabSz="914400"/>
            <a:r>
              <a:rPr lang="en-US" altLang="en-US"/>
              <a:t>Artificial Intelligence (AI)</a:t>
            </a:r>
          </a:p>
          <a:p>
            <a:pPr marL="685800" lvl="1" indent="0" defTabSz="914400"/>
            <a:r>
              <a:rPr lang="en-US" altLang="en-US"/>
              <a:t>Neural networks</a:t>
            </a:r>
          </a:p>
          <a:p>
            <a:pPr marL="685800" lvl="1" indent="0" defTabSz="914400"/>
            <a:r>
              <a:rPr lang="en-US" altLang="en-US"/>
              <a:t>Genetic algorithms</a:t>
            </a:r>
          </a:p>
          <a:p>
            <a:pPr marL="685800" lvl="1" indent="0" defTabSz="914400"/>
            <a:r>
              <a:rPr lang="en-US" altLang="en-US"/>
              <a:t>Fuzzy logic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E897A274-442D-8D48-A839-73D5F532DE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Manufacturing Technology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9D9BA067-A7A7-F240-B26F-D6243FB59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2057400"/>
            <a:ext cx="8280400" cy="3733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Numerically controlled (NC) machines</a:t>
            </a:r>
            <a:endParaRPr lang="en-US" altLang="en-US"/>
          </a:p>
          <a:p>
            <a:pPr marL="685800" lvl="1" indent="0" defTabSz="914400"/>
            <a:r>
              <a:rPr lang="en-US" altLang="en-US" sz="2400"/>
              <a:t>used in cutting, boring, sawing, sewing, etc.</a:t>
            </a:r>
          </a:p>
          <a:p>
            <a:pPr marL="342900" indent="-342900" defTabSz="914400"/>
            <a:r>
              <a:rPr lang="en-US" altLang="en-US" sz="2800"/>
              <a:t>Flexible Manufacturing Systems (FMS)</a:t>
            </a:r>
          </a:p>
          <a:p>
            <a:pPr marL="685800" lvl="1" indent="0" defTabSz="914400"/>
            <a:r>
              <a:rPr lang="en-US" altLang="en-US" sz="2400"/>
              <a:t>Networked computer/machine system providing easy changes, reducing setup &amp; queue times, improving quality</a:t>
            </a:r>
          </a:p>
          <a:p>
            <a:pPr marL="342900" indent="-342900" defTabSz="914400"/>
            <a:r>
              <a:rPr lang="en-US" altLang="en-US" sz="2800"/>
              <a:t>Computer Integrated Manufacturing (CIM)</a:t>
            </a:r>
          </a:p>
          <a:p>
            <a:pPr marL="685800" lvl="1" indent="0" defTabSz="914400"/>
            <a:r>
              <a:rPr lang="en-US" altLang="en-US" sz="2400"/>
              <a:t>Integration of design, manufacture &amp; delivery via 		computer technology (CAD, CAM, CASE, etc.)</a:t>
            </a:r>
            <a:endParaRPr lang="en-US" altLang="en-US" sz="2000"/>
          </a:p>
          <a:p>
            <a:pPr marL="685800" lvl="1" indent="0" defTabSz="914400"/>
            <a:endParaRPr lang="en-US" altLang="en-US" sz="2400"/>
          </a:p>
          <a:p>
            <a:pPr marL="685800" lvl="1" indent="0" defTabSz="914400"/>
            <a:endParaRPr lang="en-US" altLang="en-US" sz="24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5E7ECFFA-E756-6F4B-9D60-57713813E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Process Selection w/ Break-Even Analysis</a:t>
            </a:r>
            <a:endParaRPr lang="en-US" altLang="en-US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F4F33BC9-C28B-A349-869B-68EE8EB781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133600"/>
            <a:ext cx="8097837" cy="4114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For a single process,</a:t>
            </a:r>
          </a:p>
          <a:p>
            <a:pPr marL="685800" lvl="1" indent="0" defTabSz="914400"/>
            <a:r>
              <a:rPr lang="en-US" altLang="en-US"/>
              <a:t>	</a:t>
            </a:r>
            <a:r>
              <a:rPr lang="en-US" altLang="en-US" sz="3200"/>
              <a:t>find the breakeven point</a:t>
            </a:r>
          </a:p>
          <a:p>
            <a:pPr marL="685800" lvl="1" indent="0" defTabSz="914400"/>
            <a:endParaRPr lang="en-US" altLang="en-US"/>
          </a:p>
          <a:p>
            <a:pPr marL="342900" indent="-342900" defTabSz="914400"/>
            <a:r>
              <a:rPr lang="en-US" altLang="en-US"/>
              <a:t>Among several processes,</a:t>
            </a:r>
          </a:p>
          <a:p>
            <a:pPr marL="685800" lvl="1" indent="0" defTabSz="914400"/>
            <a:r>
              <a:rPr lang="en-US" altLang="en-US"/>
              <a:t>	</a:t>
            </a:r>
            <a:r>
              <a:rPr lang="en-US" altLang="en-US" sz="3200"/>
              <a:t>find the point of indifference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308</TotalTime>
  <Pages>12</Pages>
  <Words>602</Words>
  <Application>Microsoft Macintosh PowerPoint</Application>
  <PresentationFormat>A4 Paper (210x297 mm)</PresentationFormat>
  <Paragraphs>133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</vt:lpstr>
      <vt:lpstr>untitled 2</vt:lpstr>
      <vt:lpstr>Chart</vt:lpstr>
      <vt:lpstr>Process Planning And Technology</vt:lpstr>
      <vt:lpstr>Process Strategy</vt:lpstr>
      <vt:lpstr>Process Planning</vt:lpstr>
      <vt:lpstr>Make-Or-Buy Decisions</vt:lpstr>
      <vt:lpstr>Process &amp; Specific Equipment Selection</vt:lpstr>
      <vt:lpstr>Process Analysis</vt:lpstr>
      <vt:lpstr>Information Technology</vt:lpstr>
      <vt:lpstr>Manufacturing Technology</vt:lpstr>
      <vt:lpstr>Process Selection w/ Break-Even Analysis</vt:lpstr>
      <vt:lpstr>Break-Even Analysis</vt:lpstr>
      <vt:lpstr>Solving For Break-Even Point</vt:lpstr>
      <vt:lpstr>Break-Even Example</vt:lpstr>
      <vt:lpstr>Break-Even Graph</vt:lpstr>
      <vt:lpstr>Choosing Between Two Processes</vt:lpstr>
      <vt:lpstr>Point Of Indifference</vt:lpstr>
      <vt:lpstr>Graphical Solution to  Process Selection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207</cp:revision>
  <cp:lastPrinted>1998-03-03T16:13:53Z</cp:lastPrinted>
  <dcterms:created xsi:type="dcterms:W3CDTF">1997-08-18T14:58:50Z</dcterms:created>
  <dcterms:modified xsi:type="dcterms:W3CDTF">2021-05-24T19:00:48Z</dcterms:modified>
</cp:coreProperties>
</file>