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68" r:id="rId5"/>
    <p:sldId id="269" r:id="rId6"/>
    <p:sldId id="270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906000" cy="6858000" type="A4"/>
  <p:notesSz cx="4267200" cy="579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3"/>
  </p:normalViewPr>
  <p:slideViewPr>
    <p:cSldViewPr>
      <p:cViewPr varScale="1">
        <p:scale>
          <a:sx n="117" d="100"/>
          <a:sy n="117" d="100"/>
        </p:scale>
        <p:origin x="1200" y="17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C93DFF96-2C7B-4D48-B234-BC989D0A5C8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69913" y="2749550"/>
            <a:ext cx="3127375" cy="260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5562" tIns="26987" rIns="55562" bIns="269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253D5C9D-2219-7348-8D2A-697D46316355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711200" y="534988"/>
            <a:ext cx="2844800" cy="19700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1pPr>
    <a:lvl2pPr marL="273050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2pPr>
    <a:lvl3pPr marL="544513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3pPr>
    <a:lvl4pPr marL="817563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4pPr>
    <a:lvl5pPr marL="1085850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23A3A19-65AA-A546-8095-7554A487C0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515C55AB-6A25-A14F-BF69-2807F3B8A9E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77367-474E-DB44-81A9-2D7E3CB107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BD200E-5BCB-2F44-AAA3-8E84609668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32039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ECEF2-8D53-6A45-810D-B93C95167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D23A2B-F7DA-3440-8B52-90422EE3EF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63715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0A6537-AE72-DD42-8CCE-69F502FD0B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1838" y="585788"/>
            <a:ext cx="2128837" cy="57642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8A00C5-D7B9-984F-916F-45B7B0855F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95325" y="585788"/>
            <a:ext cx="6234113" cy="57642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90739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80D7E-8696-0F45-BB46-E38F75CC3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82B7C4-2F16-854F-9863-25E7E2DFDC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64094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1AFAA-2880-C447-8C27-92465ABB9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B52157-1F31-4D40-A474-F408531A8F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76404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A0FB0-CDF7-9945-A6DE-30F9CD513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F11F7-B8DC-9242-BE8E-97B49FAA89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5325" y="1978025"/>
            <a:ext cx="4181475" cy="4371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AD17A0-A477-8F47-931C-B5A2268847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1978025"/>
            <a:ext cx="4181475" cy="4371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24217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B3065-E37C-CD43-B210-8F57FA055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EC4C88-ECD9-6147-BB86-44CEFE183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4CA5EC-896A-D04C-A3EA-6F0C96BF96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9E8392-86B1-6E4C-9037-FC29C0FE94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11487B-0620-614F-9062-86F9912E2F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10857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329C2-0EF5-DA4D-A58B-B299C0F64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54325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4485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0D02D-8491-0A4F-AA0F-8E4E99106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8969BF-AC21-3A46-8D4D-01FA213BF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F5733F-D883-BD4A-A91A-E4044504AD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41420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F5EE5-C609-5A42-9D0B-E052C68C7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DA0531-88D0-674A-BCE1-668916EBD1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18FCF-DC40-8146-A799-4CDCEF827C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90774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F55CA8E-3BC5-A64F-ACD4-2844CCE1A5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95325" y="1978025"/>
            <a:ext cx="8515350" cy="437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50" tIns="47625" rIns="95250" bIns="476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D8B4947-EF05-E34E-A1DC-CF3BA60126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08025" y="585788"/>
            <a:ext cx="8489950" cy="11890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50" tIns="47625" rIns="95250" bIns="476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grpSp>
        <p:nvGrpSpPr>
          <p:cNvPr id="1034" name="Group 10">
            <a:extLst>
              <a:ext uri="{FF2B5EF4-FFF2-40B4-BE49-F238E27FC236}">
                <a16:creationId xmlns:a16="http://schemas.microsoft.com/office/drawing/2014/main" id="{16D7BEF5-1E9F-204E-B549-752FFA74E220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1029" name="Line 5">
              <a:extLst>
                <a:ext uri="{FF2B5EF4-FFF2-40B4-BE49-F238E27FC236}">
                  <a16:creationId xmlns:a16="http://schemas.microsoft.com/office/drawing/2014/main" id="{54A26238-CE2E-A641-B7D6-0CF0EE08BC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" name="Line 6">
              <a:extLst>
                <a:ext uri="{FF2B5EF4-FFF2-40B4-BE49-F238E27FC236}">
                  <a16:creationId xmlns:a16="http://schemas.microsoft.com/office/drawing/2014/main" id="{76477BF2-58CD-6C4B-9142-3F6559F094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" name="Line 7">
              <a:extLst>
                <a:ext uri="{FF2B5EF4-FFF2-40B4-BE49-F238E27FC236}">
                  <a16:creationId xmlns:a16="http://schemas.microsoft.com/office/drawing/2014/main" id="{EFA365A2-A490-194F-9A6A-02319D34C4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" name="Line 8">
              <a:extLst>
                <a:ext uri="{FF2B5EF4-FFF2-40B4-BE49-F238E27FC236}">
                  <a16:creationId xmlns:a16="http://schemas.microsoft.com/office/drawing/2014/main" id="{BB5D34B1-673B-0442-8753-1DC5CEEFDD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" name="Line 9">
              <a:extLst>
                <a:ext uri="{FF2B5EF4-FFF2-40B4-BE49-F238E27FC236}">
                  <a16:creationId xmlns:a16="http://schemas.microsoft.com/office/drawing/2014/main" id="{42281067-AFFF-1342-B801-BD298E80DF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5" name="Rectangle 11">
            <a:extLst>
              <a:ext uri="{FF2B5EF4-FFF2-40B4-BE49-F238E27FC236}">
                <a16:creationId xmlns:a16="http://schemas.microsoft.com/office/drawing/2014/main" id="{848DC226-4556-734E-8058-281156D9DE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96313" y="6234113"/>
            <a:ext cx="5365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fld id="{11B54A54-3AA2-8B4A-961B-A65E4B3B983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A3D8B7B3-B0A1-E245-B242-0A31FEC385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513" y="6157913"/>
            <a:ext cx="1705594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dirty="0"/>
              <a:t>OMGT6213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BDEAB6D-D671-5845-969F-BE4108DA283D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104791" y="5923913"/>
            <a:ext cx="1689100" cy="927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39800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2pPr>
      <a:lvl3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3pPr>
      <a:lvl4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4pPr>
      <a:lvl5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5pPr>
      <a:lvl6pPr marL="4572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6pPr>
      <a:lvl7pPr marL="9144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7pPr>
      <a:lvl8pPr marL="13716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8pPr>
      <a:lvl9pPr marL="18288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9pPr>
    </p:titleStyle>
    <p:bodyStyle>
      <a:lvl1pPr marL="352425" indent="-352425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63588" indent="-293688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76338" indent="-236538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4650" indent="-234950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550" indent="-233363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989B02B-39E1-8046-AB0E-665F8E639D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 altLang="en-US" sz="4400" b="1" u="sng"/>
              <a:t>Quality Management and SQC</a:t>
            </a:r>
            <a:endParaRPr lang="en-US" altLang="en-US" sz="370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C043374-AD0A-BA4E-9FA1-DCF4FFAE71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2181225"/>
            <a:ext cx="8515350" cy="4371975"/>
          </a:xfrm>
          <a:noFill/>
          <a:ln/>
        </p:spPr>
        <p:txBody>
          <a:bodyPr/>
          <a:lstStyle/>
          <a:p>
            <a:r>
              <a:rPr lang="en-US" altLang="en-US" sz="2700"/>
              <a:t>Outline Quality Control</a:t>
            </a:r>
          </a:p>
          <a:p>
            <a:pPr lvl="1"/>
            <a:r>
              <a:rPr lang="en-US" altLang="en-US" sz="2500"/>
              <a:t>Definition of Quality</a:t>
            </a:r>
          </a:p>
          <a:p>
            <a:pPr lvl="1"/>
            <a:r>
              <a:rPr lang="en-US" altLang="en-US" sz="2500"/>
              <a:t>Commonly Used Terms</a:t>
            </a:r>
          </a:p>
          <a:p>
            <a:pPr lvl="1"/>
            <a:r>
              <a:rPr lang="en-US" altLang="en-US" sz="2500"/>
              <a:t>TQM</a:t>
            </a:r>
          </a:p>
          <a:p>
            <a:pPr lvl="1"/>
            <a:r>
              <a:rPr lang="en-US" altLang="en-US" sz="2500"/>
              <a:t>Seven QC tools</a:t>
            </a:r>
            <a:endParaRPr lang="en-US" altLang="en-US"/>
          </a:p>
          <a:p>
            <a:pPr lvl="1"/>
            <a:r>
              <a:rPr lang="en-US" altLang="en-US" sz="2500"/>
              <a:t>Variance reduction</a:t>
            </a:r>
          </a:p>
          <a:p>
            <a:pPr lvl="1"/>
            <a:r>
              <a:rPr lang="en-US" altLang="en-US" sz="2500"/>
              <a:t>Control Charts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A29BEBEA-EBD7-EA4A-AE2F-A5605806C3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 altLang="en-US"/>
              <a:t>Seven QC Tools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8982141-8AB8-2C49-8633-D8E6CECF63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sz="3100"/>
              <a:t>Scatter Diagrams - depict relationships between paired data</a:t>
            </a:r>
          </a:p>
        </p:txBody>
      </p:sp>
      <p:sp>
        <p:nvSpPr>
          <p:cNvPr id="11268" name="Line 4">
            <a:extLst>
              <a:ext uri="{FF2B5EF4-FFF2-40B4-BE49-F238E27FC236}">
                <a16:creationId xmlns:a16="http://schemas.microsoft.com/office/drawing/2014/main" id="{BA5B049E-7672-D541-BDDD-B7091644BBCA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3054350"/>
            <a:ext cx="0" cy="2654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Line 5">
            <a:extLst>
              <a:ext uri="{FF2B5EF4-FFF2-40B4-BE49-F238E27FC236}">
                <a16:creationId xmlns:a16="http://schemas.microsoft.com/office/drawing/2014/main" id="{C6D8FF04-42C2-B745-B289-AF16F6587E7C}"/>
              </a:ext>
            </a:extLst>
          </p:cNvPr>
          <p:cNvSpPr>
            <a:spLocks noChangeShapeType="1"/>
          </p:cNvSpPr>
          <p:nvPr/>
        </p:nvSpPr>
        <p:spPr bwMode="auto">
          <a:xfrm>
            <a:off x="2673350" y="5562600"/>
            <a:ext cx="4559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27D45811-BCC7-F648-81F1-A2DE21A362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1313" y="5594350"/>
            <a:ext cx="40925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2000"/>
              <a:t>5	10	15	20	25</a:t>
            </a:r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06CE771E-07AF-6443-84F8-5945A271BE44}"/>
              </a:ext>
            </a:extLst>
          </p:cNvPr>
          <p:cNvSpPr>
            <a:spLocks noChangeArrowheads="1"/>
          </p:cNvSpPr>
          <p:nvPr/>
        </p:nvSpPr>
        <p:spPr bwMode="auto">
          <a:xfrm rot="16140000">
            <a:off x="1127125" y="3840163"/>
            <a:ext cx="2657475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2000"/>
              <a:t>	Number</a:t>
            </a:r>
          </a:p>
          <a:p>
            <a:r>
              <a:rPr lang="en-US" altLang="en-US" sz="2000"/>
              <a:t> 0     10     20     30     40</a:t>
            </a:r>
          </a:p>
          <a:p>
            <a:r>
              <a:rPr lang="en-US" altLang="en-US" sz="2000"/>
              <a:t>          |        |        |        |</a:t>
            </a:r>
          </a:p>
        </p:txBody>
      </p:sp>
      <p:sp>
        <p:nvSpPr>
          <p:cNvPr id="11272" name="Line 8">
            <a:extLst>
              <a:ext uri="{FF2B5EF4-FFF2-40B4-BE49-F238E27FC236}">
                <a16:creationId xmlns:a16="http://schemas.microsoft.com/office/drawing/2014/main" id="{D412D98D-691E-9A43-A4FD-5A475D263263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5492750"/>
            <a:ext cx="0" cy="139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Line 9">
            <a:extLst>
              <a:ext uri="{FF2B5EF4-FFF2-40B4-BE49-F238E27FC236}">
                <a16:creationId xmlns:a16="http://schemas.microsoft.com/office/drawing/2014/main" id="{F642BDF0-0165-A44A-9472-5AF651FA858B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5492750"/>
            <a:ext cx="0" cy="139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>
            <a:extLst>
              <a:ext uri="{FF2B5EF4-FFF2-40B4-BE49-F238E27FC236}">
                <a16:creationId xmlns:a16="http://schemas.microsoft.com/office/drawing/2014/main" id="{20A0930A-7C0A-C345-AAE6-58A169ED6F99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5492750"/>
            <a:ext cx="0" cy="139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Line 11">
            <a:extLst>
              <a:ext uri="{FF2B5EF4-FFF2-40B4-BE49-F238E27FC236}">
                <a16:creationId xmlns:a16="http://schemas.microsoft.com/office/drawing/2014/main" id="{584DEE9F-AE75-5B43-9826-1B59A361058D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5492750"/>
            <a:ext cx="0" cy="139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Line 12">
            <a:extLst>
              <a:ext uri="{FF2B5EF4-FFF2-40B4-BE49-F238E27FC236}">
                <a16:creationId xmlns:a16="http://schemas.microsoft.com/office/drawing/2014/main" id="{4F0F6DC5-98BC-924E-86F4-8980C6535437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5492750"/>
            <a:ext cx="0" cy="139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Oval 13">
            <a:extLst>
              <a:ext uri="{FF2B5EF4-FFF2-40B4-BE49-F238E27FC236}">
                <a16:creationId xmlns:a16="http://schemas.microsoft.com/office/drawing/2014/main" id="{D6A88285-5680-3D4C-9E4F-E2AFC495EC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0550" y="50355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Oval 14">
            <a:extLst>
              <a:ext uri="{FF2B5EF4-FFF2-40B4-BE49-F238E27FC236}">
                <a16:creationId xmlns:a16="http://schemas.microsoft.com/office/drawing/2014/main" id="{0293AD4F-6144-544A-B101-243863DC84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2950" y="48069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Oval 15">
            <a:extLst>
              <a:ext uri="{FF2B5EF4-FFF2-40B4-BE49-F238E27FC236}">
                <a16:creationId xmlns:a16="http://schemas.microsoft.com/office/drawing/2014/main" id="{8A26571E-576B-B644-B4B3-EC3056BB0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5350" y="45783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Oval 16">
            <a:extLst>
              <a:ext uri="{FF2B5EF4-FFF2-40B4-BE49-F238E27FC236}">
                <a16:creationId xmlns:a16="http://schemas.microsoft.com/office/drawing/2014/main" id="{815032E8-CE37-6E4C-8CAB-7537BFB15C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1150" y="42735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Oval 17">
            <a:extLst>
              <a:ext uri="{FF2B5EF4-FFF2-40B4-BE49-F238E27FC236}">
                <a16:creationId xmlns:a16="http://schemas.microsoft.com/office/drawing/2014/main" id="{76F1237F-DC9D-684B-B9F4-C82C2DCA9B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0150" y="43497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Oval 18">
            <a:extLst>
              <a:ext uri="{FF2B5EF4-FFF2-40B4-BE49-F238E27FC236}">
                <a16:creationId xmlns:a16="http://schemas.microsoft.com/office/drawing/2014/main" id="{377AA86F-1B55-3140-A2E7-DDFE9B6001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0350" y="38163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Oval 19">
            <a:extLst>
              <a:ext uri="{FF2B5EF4-FFF2-40B4-BE49-F238E27FC236}">
                <a16:creationId xmlns:a16="http://schemas.microsoft.com/office/drawing/2014/main" id="{98F35F61-3B76-9C4F-B617-251D576C0D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3150" y="38925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Oval 20">
            <a:extLst>
              <a:ext uri="{FF2B5EF4-FFF2-40B4-BE49-F238E27FC236}">
                <a16:creationId xmlns:a16="http://schemas.microsoft.com/office/drawing/2014/main" id="{B444CA30-E838-F349-A00A-0AE0640B0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8350" y="41211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5" name="Line 21">
            <a:extLst>
              <a:ext uri="{FF2B5EF4-FFF2-40B4-BE49-F238E27FC236}">
                <a16:creationId xmlns:a16="http://schemas.microsoft.com/office/drawing/2014/main" id="{147DECC5-2B99-1D4B-ADA1-17B10FBD674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01950" y="3429000"/>
            <a:ext cx="2730500" cy="175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6" name="Rectangle 22">
            <a:extLst>
              <a:ext uri="{FF2B5EF4-FFF2-40B4-BE49-F238E27FC236}">
                <a16:creationId xmlns:a16="http://schemas.microsoft.com/office/drawing/2014/main" id="{6075A089-89F8-034B-B8F4-327D1188E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1113" y="2971800"/>
            <a:ext cx="365601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600"/>
              <a:t>Linear Relationship - possible high r value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683B5806-0187-1241-B458-10C9FD6333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 altLang="en-US"/>
              <a:t>Seven QC Tools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E4D90F16-41E6-0C4D-860D-00705C7311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Cause and Effect Diagram</a:t>
            </a:r>
          </a:p>
        </p:txBody>
      </p:sp>
      <p:sp>
        <p:nvSpPr>
          <p:cNvPr id="12292" name="Line 4">
            <a:extLst>
              <a:ext uri="{FF2B5EF4-FFF2-40B4-BE49-F238E27FC236}">
                <a16:creationId xmlns:a16="http://schemas.microsoft.com/office/drawing/2014/main" id="{885F1734-EF23-C541-89F5-A18AEB87FB76}"/>
              </a:ext>
            </a:extLst>
          </p:cNvPr>
          <p:cNvSpPr>
            <a:spLocks noChangeShapeType="1"/>
          </p:cNvSpPr>
          <p:nvPr/>
        </p:nvSpPr>
        <p:spPr bwMode="auto">
          <a:xfrm>
            <a:off x="1835150" y="4191000"/>
            <a:ext cx="5702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Line 5">
            <a:extLst>
              <a:ext uri="{FF2B5EF4-FFF2-40B4-BE49-F238E27FC236}">
                <a16:creationId xmlns:a16="http://schemas.microsoft.com/office/drawing/2014/main" id="{3EE292F3-8472-4E44-8B03-B847092ED28C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8950" y="3359150"/>
            <a:ext cx="977900" cy="825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Line 6">
            <a:extLst>
              <a:ext uri="{FF2B5EF4-FFF2-40B4-BE49-F238E27FC236}">
                <a16:creationId xmlns:a16="http://schemas.microsoft.com/office/drawing/2014/main" id="{A23B4DD7-014A-D449-9261-C9A5079703ED}"/>
              </a:ext>
            </a:extLst>
          </p:cNvPr>
          <p:cNvSpPr>
            <a:spLocks noChangeShapeType="1"/>
          </p:cNvSpPr>
          <p:nvPr/>
        </p:nvSpPr>
        <p:spPr bwMode="auto">
          <a:xfrm>
            <a:off x="5645150" y="3359150"/>
            <a:ext cx="977900" cy="825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Line 7">
            <a:extLst>
              <a:ext uri="{FF2B5EF4-FFF2-40B4-BE49-F238E27FC236}">
                <a16:creationId xmlns:a16="http://schemas.microsoft.com/office/drawing/2014/main" id="{794F964C-51C7-DA47-9D79-ACC8B5675E6B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7750" y="3359150"/>
            <a:ext cx="977900" cy="825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Line 8">
            <a:extLst>
              <a:ext uri="{FF2B5EF4-FFF2-40B4-BE49-F238E27FC236}">
                <a16:creationId xmlns:a16="http://schemas.microsoft.com/office/drawing/2014/main" id="{ADE87CDB-FD58-7E40-90CC-42C1358098A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44750" y="4191000"/>
            <a:ext cx="10541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Line 9">
            <a:extLst>
              <a:ext uri="{FF2B5EF4-FFF2-40B4-BE49-F238E27FC236}">
                <a16:creationId xmlns:a16="http://schemas.microsoft.com/office/drawing/2014/main" id="{B96B4F07-3147-1E45-A992-BF51DC1A666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06950" y="4191000"/>
            <a:ext cx="10541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Rectangle 10">
            <a:extLst>
              <a:ext uri="{FF2B5EF4-FFF2-40B4-BE49-F238E27FC236}">
                <a16:creationId xmlns:a16="http://schemas.microsoft.com/office/drawing/2014/main" id="{A9953CD2-7ADF-4945-8B3B-1EBB4CD03B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313" y="3048000"/>
            <a:ext cx="14763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600"/>
              <a:t>Product Quality</a:t>
            </a:r>
          </a:p>
        </p:txBody>
      </p:sp>
      <p:sp>
        <p:nvSpPr>
          <p:cNvPr id="12299" name="Rectangle 11">
            <a:extLst>
              <a:ext uri="{FF2B5EF4-FFF2-40B4-BE49-F238E27FC236}">
                <a16:creationId xmlns:a16="http://schemas.microsoft.com/office/drawing/2014/main" id="{06C2C679-9A42-D14C-AD1B-4C078B992B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5913" y="5181600"/>
            <a:ext cx="16256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600"/>
              <a:t>Order Fulfillment</a:t>
            </a:r>
          </a:p>
        </p:txBody>
      </p:sp>
      <p:sp>
        <p:nvSpPr>
          <p:cNvPr id="12300" name="Rectangle 12">
            <a:extLst>
              <a:ext uri="{FF2B5EF4-FFF2-40B4-BE49-F238E27FC236}">
                <a16:creationId xmlns:a16="http://schemas.microsoft.com/office/drawing/2014/main" id="{62254FB5-077F-0C4A-8818-B751B61D90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6113" y="3048000"/>
            <a:ext cx="79216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600"/>
              <a:t>Service</a:t>
            </a:r>
          </a:p>
        </p:txBody>
      </p:sp>
      <p:sp>
        <p:nvSpPr>
          <p:cNvPr id="12301" name="Rectangle 13">
            <a:extLst>
              <a:ext uri="{FF2B5EF4-FFF2-40B4-BE49-F238E27FC236}">
                <a16:creationId xmlns:a16="http://schemas.microsoft.com/office/drawing/2014/main" id="{0F9C3AF5-625B-DB40-98C0-1E372A597A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1913" y="5181600"/>
            <a:ext cx="18176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600"/>
              <a:t>Distribution System</a:t>
            </a:r>
          </a:p>
        </p:txBody>
      </p:sp>
      <p:sp>
        <p:nvSpPr>
          <p:cNvPr id="12302" name="Rectangle 14">
            <a:extLst>
              <a:ext uri="{FF2B5EF4-FFF2-40B4-BE49-F238E27FC236}">
                <a16:creationId xmlns:a16="http://schemas.microsoft.com/office/drawing/2014/main" id="{43A28E53-D0DD-FC4B-8443-138AF2CC6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7713" y="3048000"/>
            <a:ext cx="223996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600"/>
              <a:t>Order Processing System</a:t>
            </a:r>
          </a:p>
        </p:txBody>
      </p:sp>
      <p:sp>
        <p:nvSpPr>
          <p:cNvPr id="12303" name="Rectangle 15">
            <a:extLst>
              <a:ext uri="{FF2B5EF4-FFF2-40B4-BE49-F238E27FC236}">
                <a16:creationId xmlns:a16="http://schemas.microsoft.com/office/drawing/2014/main" id="{3A3FB191-0FC3-1543-8643-4A86B0B056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1913" y="3886200"/>
            <a:ext cx="1352550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600"/>
              <a:t>Customers are</a:t>
            </a:r>
          </a:p>
          <a:p>
            <a:r>
              <a:rPr lang="en-US" altLang="en-US" sz="1600"/>
              <a:t>   dissatisfied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86992756-B55A-CC4E-9DFB-09B8EBA926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 altLang="en-US"/>
              <a:t>Seven QC Tools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C2B9E2B8-CB09-F540-8AF6-4E3DC2F196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Run Charts</a:t>
            </a:r>
          </a:p>
          <a:p>
            <a:pPr lvl="1"/>
            <a:r>
              <a:rPr lang="en-US" altLang="en-US"/>
              <a:t>Run charts are used to detect trends or patterns</a:t>
            </a:r>
          </a:p>
          <a:p>
            <a:pPr lvl="1"/>
            <a:r>
              <a:rPr lang="en-US" altLang="en-US"/>
              <a:t>Same model as scatter plots</a:t>
            </a:r>
          </a:p>
          <a:p>
            <a:r>
              <a:rPr lang="en-US" altLang="en-US"/>
              <a:t>Control Charts</a:t>
            </a:r>
          </a:p>
          <a:p>
            <a:pPr lvl="1"/>
            <a:r>
              <a:rPr lang="en-US" altLang="en-US"/>
              <a:t>Run charts turn into control charts</a:t>
            </a:r>
          </a:p>
          <a:p>
            <a:pPr lvl="1"/>
            <a:r>
              <a:rPr lang="en-US" altLang="en-US"/>
              <a:t>One of the single most effective quality control devices for managers and employees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2172CF2F-9283-054C-B42B-C68AAC6E2F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 altLang="en-US"/>
              <a:t>Control Chart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43682A3-4880-E041-8DED-2F3F74721D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sz="2700"/>
              <a:t>Periodic tracking of a process</a:t>
            </a:r>
          </a:p>
          <a:p>
            <a:r>
              <a:rPr lang="en-US" altLang="en-US" sz="2700"/>
              <a:t>Common types</a:t>
            </a:r>
          </a:p>
          <a:p>
            <a:pPr lvl="1"/>
            <a:r>
              <a:rPr lang="en-US" altLang="en-US" sz="2300"/>
              <a:t>Xbar, R or range, p or percent nonconforming</a:t>
            </a:r>
          </a:p>
          <a:p>
            <a:r>
              <a:rPr lang="en-US" altLang="en-US" sz="2700"/>
              <a:t>Elements of a control chart</a:t>
            </a:r>
          </a:p>
          <a:p>
            <a:pPr lvl="1"/>
            <a:r>
              <a:rPr lang="en-US" altLang="en-US" sz="2300"/>
              <a:t>upper control limit (UCL), the highest value a process should produce</a:t>
            </a:r>
          </a:p>
          <a:p>
            <a:pPr lvl="1"/>
            <a:r>
              <a:rPr lang="en-US" altLang="en-US" sz="2300"/>
              <a:t>central line (Xbar), the average value of consecutive samples</a:t>
            </a:r>
          </a:p>
          <a:p>
            <a:pPr lvl="1"/>
            <a:r>
              <a:rPr lang="en-US" altLang="en-US" sz="2300"/>
              <a:t>lower control limit (LCL), the lowest value a process should produce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678AE51D-B0A6-764F-B79A-5DBCE61B44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 altLang="en-US"/>
              <a:t>Control Charts - Xbar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A8D5F73F-C6DC-C846-ADF5-F23425EA62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sz="3100"/>
              <a:t>Shows average outputs of a process</a:t>
            </a:r>
          </a:p>
        </p:txBody>
      </p:sp>
      <p:sp>
        <p:nvSpPr>
          <p:cNvPr id="15364" name="Line 4">
            <a:extLst>
              <a:ext uri="{FF2B5EF4-FFF2-40B4-BE49-F238E27FC236}">
                <a16:creationId xmlns:a16="http://schemas.microsoft.com/office/drawing/2014/main" id="{B9883DCF-56B6-4B40-8BFB-C6BDF034F909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2673350"/>
            <a:ext cx="0" cy="2730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Line 5">
            <a:extLst>
              <a:ext uri="{FF2B5EF4-FFF2-40B4-BE49-F238E27FC236}">
                <a16:creationId xmlns:a16="http://schemas.microsoft.com/office/drawing/2014/main" id="{1948A82E-A5CC-C744-8A46-2D0B4C5B4C75}"/>
              </a:ext>
            </a:extLst>
          </p:cNvPr>
          <p:cNvSpPr>
            <a:spLocks noChangeShapeType="1"/>
          </p:cNvSpPr>
          <p:nvPr/>
        </p:nvSpPr>
        <p:spPr bwMode="auto">
          <a:xfrm>
            <a:off x="1301750" y="5257800"/>
            <a:ext cx="60071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Line 6">
            <a:extLst>
              <a:ext uri="{FF2B5EF4-FFF2-40B4-BE49-F238E27FC236}">
                <a16:creationId xmlns:a16="http://schemas.microsoft.com/office/drawing/2014/main" id="{EDD274AF-5F2A-5846-8EC0-59EAA620EE4A}"/>
              </a:ext>
            </a:extLst>
          </p:cNvPr>
          <p:cNvSpPr>
            <a:spLocks noChangeShapeType="1"/>
          </p:cNvSpPr>
          <p:nvPr/>
        </p:nvSpPr>
        <p:spPr bwMode="auto">
          <a:xfrm>
            <a:off x="1301750" y="4038600"/>
            <a:ext cx="6007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Line 7">
            <a:extLst>
              <a:ext uri="{FF2B5EF4-FFF2-40B4-BE49-F238E27FC236}">
                <a16:creationId xmlns:a16="http://schemas.microsoft.com/office/drawing/2014/main" id="{E20F1D69-3A46-334A-A4A9-7C7DDA9AFD5B}"/>
              </a:ext>
            </a:extLst>
          </p:cNvPr>
          <p:cNvSpPr>
            <a:spLocks noChangeShapeType="1"/>
          </p:cNvSpPr>
          <p:nvPr/>
        </p:nvSpPr>
        <p:spPr bwMode="auto">
          <a:xfrm>
            <a:off x="1301750" y="2895600"/>
            <a:ext cx="60071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Rectangle 8">
            <a:extLst>
              <a:ext uri="{FF2B5EF4-FFF2-40B4-BE49-F238E27FC236}">
                <a16:creationId xmlns:a16="http://schemas.microsoft.com/office/drawing/2014/main" id="{B7EDD01D-9D58-9449-98F6-60F480A858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7113" y="2743200"/>
            <a:ext cx="5857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600"/>
              <a:t>UCL</a:t>
            </a:r>
          </a:p>
        </p:txBody>
      </p:sp>
      <p:sp>
        <p:nvSpPr>
          <p:cNvPr id="15369" name="Rectangle 9">
            <a:extLst>
              <a:ext uri="{FF2B5EF4-FFF2-40B4-BE49-F238E27FC236}">
                <a16:creationId xmlns:a16="http://schemas.microsoft.com/office/drawing/2014/main" id="{D0D82DA0-15D2-A848-AA04-ED65123E91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7113" y="5105400"/>
            <a:ext cx="56356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600"/>
              <a:t>LCL</a:t>
            </a:r>
          </a:p>
        </p:txBody>
      </p:sp>
      <p:sp>
        <p:nvSpPr>
          <p:cNvPr id="15370" name="Rectangle 10">
            <a:extLst>
              <a:ext uri="{FF2B5EF4-FFF2-40B4-BE49-F238E27FC236}">
                <a16:creationId xmlns:a16="http://schemas.microsoft.com/office/drawing/2014/main" id="{805AE4D4-3FCB-714A-8626-904FDFF961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3313" y="3886200"/>
            <a:ext cx="16637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600"/>
              <a:t>Central line- Xbar</a:t>
            </a:r>
          </a:p>
        </p:txBody>
      </p:sp>
      <p:sp>
        <p:nvSpPr>
          <p:cNvPr id="15371" name="Line 11">
            <a:extLst>
              <a:ext uri="{FF2B5EF4-FFF2-40B4-BE49-F238E27FC236}">
                <a16:creationId xmlns:a16="http://schemas.microsoft.com/office/drawing/2014/main" id="{FEE005A3-CFC2-4846-806C-5B30D31FD2BF}"/>
              </a:ext>
            </a:extLst>
          </p:cNvPr>
          <p:cNvSpPr>
            <a:spLocks noChangeShapeType="1"/>
          </p:cNvSpPr>
          <p:nvPr/>
        </p:nvSpPr>
        <p:spPr bwMode="auto">
          <a:xfrm>
            <a:off x="1454150" y="3359150"/>
            <a:ext cx="901700" cy="1511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Line 12">
            <a:extLst>
              <a:ext uri="{FF2B5EF4-FFF2-40B4-BE49-F238E27FC236}">
                <a16:creationId xmlns:a16="http://schemas.microsoft.com/office/drawing/2014/main" id="{054ED9C9-E19C-9A4E-B1F2-914C9390146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8550" y="3962400"/>
            <a:ext cx="4445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Line 13">
            <a:extLst>
              <a:ext uri="{FF2B5EF4-FFF2-40B4-BE49-F238E27FC236}">
                <a16:creationId xmlns:a16="http://schemas.microsoft.com/office/drawing/2014/main" id="{868623D3-5174-854A-8DD4-F77D06C011F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40150" y="3429000"/>
            <a:ext cx="4445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Line 14">
            <a:extLst>
              <a:ext uri="{FF2B5EF4-FFF2-40B4-BE49-F238E27FC236}">
                <a16:creationId xmlns:a16="http://schemas.microsoft.com/office/drawing/2014/main" id="{877CE173-48C7-0541-A60A-5D00FDDB01BE}"/>
              </a:ext>
            </a:extLst>
          </p:cNvPr>
          <p:cNvSpPr>
            <a:spLocks noChangeShapeType="1"/>
          </p:cNvSpPr>
          <p:nvPr/>
        </p:nvSpPr>
        <p:spPr bwMode="auto">
          <a:xfrm>
            <a:off x="2825750" y="3968750"/>
            <a:ext cx="90170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Line 15">
            <a:extLst>
              <a:ext uri="{FF2B5EF4-FFF2-40B4-BE49-F238E27FC236}">
                <a16:creationId xmlns:a16="http://schemas.microsoft.com/office/drawing/2014/main" id="{EFC20D54-437C-4A4A-BBFD-286A388BFF43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7350" y="3435350"/>
            <a:ext cx="90170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Line 16">
            <a:extLst>
              <a:ext uri="{FF2B5EF4-FFF2-40B4-BE49-F238E27FC236}">
                <a16:creationId xmlns:a16="http://schemas.microsoft.com/office/drawing/2014/main" id="{D0D6FF30-B5BA-0943-8ABC-68C7F18FD617}"/>
              </a:ext>
            </a:extLst>
          </p:cNvPr>
          <p:cNvSpPr>
            <a:spLocks noChangeShapeType="1"/>
          </p:cNvSpPr>
          <p:nvPr/>
        </p:nvSpPr>
        <p:spPr bwMode="auto">
          <a:xfrm>
            <a:off x="5111750" y="3816350"/>
            <a:ext cx="673100" cy="673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Line 17">
            <a:extLst>
              <a:ext uri="{FF2B5EF4-FFF2-40B4-BE49-F238E27FC236}">
                <a16:creationId xmlns:a16="http://schemas.microsoft.com/office/drawing/2014/main" id="{16E5F3E0-C62C-8B4B-B087-2D1E034A091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97550" y="3581400"/>
            <a:ext cx="4445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Line 18">
            <a:extLst>
              <a:ext uri="{FF2B5EF4-FFF2-40B4-BE49-F238E27FC236}">
                <a16:creationId xmlns:a16="http://schemas.microsoft.com/office/drawing/2014/main" id="{AB571728-DB9B-4944-A31C-4AEDA82E0113}"/>
              </a:ext>
            </a:extLst>
          </p:cNvPr>
          <p:cNvSpPr>
            <a:spLocks noChangeShapeType="1"/>
          </p:cNvSpPr>
          <p:nvPr/>
        </p:nvSpPr>
        <p:spPr bwMode="auto">
          <a:xfrm>
            <a:off x="6254750" y="3587750"/>
            <a:ext cx="90170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Rectangle 19">
            <a:extLst>
              <a:ext uri="{FF2B5EF4-FFF2-40B4-BE49-F238E27FC236}">
                <a16:creationId xmlns:a16="http://schemas.microsoft.com/office/drawing/2014/main" id="{EDE79D8C-FD5B-744D-85B0-66AFE5B249CF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746126" y="3884612"/>
            <a:ext cx="6223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600"/>
              <a:t>Scale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FB1567A4-EA78-4646-A62D-577ADB3514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 altLang="en-US"/>
              <a:t>Control Charts - R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E9717A8B-A2A5-F74E-B361-342F6D6507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Shows the uniformity/dispersion of the process</a:t>
            </a:r>
          </a:p>
        </p:txBody>
      </p:sp>
      <p:sp>
        <p:nvSpPr>
          <p:cNvPr id="16388" name="Line 4">
            <a:extLst>
              <a:ext uri="{FF2B5EF4-FFF2-40B4-BE49-F238E27FC236}">
                <a16:creationId xmlns:a16="http://schemas.microsoft.com/office/drawing/2014/main" id="{777580AF-85BC-E248-B4E7-6D55B05ADD25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2673350"/>
            <a:ext cx="0" cy="2730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Line 5">
            <a:extLst>
              <a:ext uri="{FF2B5EF4-FFF2-40B4-BE49-F238E27FC236}">
                <a16:creationId xmlns:a16="http://schemas.microsoft.com/office/drawing/2014/main" id="{0CA39816-0103-9D4E-A5C3-47E9A69B0F2E}"/>
              </a:ext>
            </a:extLst>
          </p:cNvPr>
          <p:cNvSpPr>
            <a:spLocks noChangeShapeType="1"/>
          </p:cNvSpPr>
          <p:nvPr/>
        </p:nvSpPr>
        <p:spPr bwMode="auto">
          <a:xfrm>
            <a:off x="1301750" y="5257800"/>
            <a:ext cx="60071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Line 6">
            <a:extLst>
              <a:ext uri="{FF2B5EF4-FFF2-40B4-BE49-F238E27FC236}">
                <a16:creationId xmlns:a16="http://schemas.microsoft.com/office/drawing/2014/main" id="{CF73C737-A617-984E-8A3B-E600B8A5EE7F}"/>
              </a:ext>
            </a:extLst>
          </p:cNvPr>
          <p:cNvSpPr>
            <a:spLocks noChangeShapeType="1"/>
          </p:cNvSpPr>
          <p:nvPr/>
        </p:nvSpPr>
        <p:spPr bwMode="auto">
          <a:xfrm>
            <a:off x="1301750" y="4038600"/>
            <a:ext cx="6007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Line 7">
            <a:extLst>
              <a:ext uri="{FF2B5EF4-FFF2-40B4-BE49-F238E27FC236}">
                <a16:creationId xmlns:a16="http://schemas.microsoft.com/office/drawing/2014/main" id="{4A8653F8-7068-1E4B-B4C8-0D13110F689B}"/>
              </a:ext>
            </a:extLst>
          </p:cNvPr>
          <p:cNvSpPr>
            <a:spLocks noChangeShapeType="1"/>
          </p:cNvSpPr>
          <p:nvPr/>
        </p:nvSpPr>
        <p:spPr bwMode="auto">
          <a:xfrm>
            <a:off x="1301750" y="2895600"/>
            <a:ext cx="60071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2" name="Rectangle 8">
            <a:extLst>
              <a:ext uri="{FF2B5EF4-FFF2-40B4-BE49-F238E27FC236}">
                <a16:creationId xmlns:a16="http://schemas.microsoft.com/office/drawing/2014/main" id="{3127A574-5698-9940-8F93-7F1797089B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7113" y="2743200"/>
            <a:ext cx="5857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600"/>
              <a:t>UCL</a:t>
            </a:r>
          </a:p>
        </p:txBody>
      </p:sp>
      <p:sp>
        <p:nvSpPr>
          <p:cNvPr id="16393" name="Rectangle 9">
            <a:extLst>
              <a:ext uri="{FF2B5EF4-FFF2-40B4-BE49-F238E27FC236}">
                <a16:creationId xmlns:a16="http://schemas.microsoft.com/office/drawing/2014/main" id="{B0398AAB-9B97-B041-8A60-F494AD2F11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7113" y="5105400"/>
            <a:ext cx="56356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600"/>
              <a:t>LCL</a:t>
            </a: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191A62A2-D50B-504F-BEE6-F658B0FBD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3313" y="3886200"/>
            <a:ext cx="16525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600"/>
              <a:t>Central line- Rbar</a:t>
            </a:r>
          </a:p>
        </p:txBody>
      </p:sp>
      <p:sp>
        <p:nvSpPr>
          <p:cNvPr id="16395" name="Line 11">
            <a:extLst>
              <a:ext uri="{FF2B5EF4-FFF2-40B4-BE49-F238E27FC236}">
                <a16:creationId xmlns:a16="http://schemas.microsoft.com/office/drawing/2014/main" id="{109902E3-FC95-A74D-8EC9-E6A42D2717B4}"/>
              </a:ext>
            </a:extLst>
          </p:cNvPr>
          <p:cNvSpPr>
            <a:spLocks noChangeShapeType="1"/>
          </p:cNvSpPr>
          <p:nvPr/>
        </p:nvSpPr>
        <p:spPr bwMode="auto">
          <a:xfrm>
            <a:off x="1454150" y="3359150"/>
            <a:ext cx="901700" cy="1511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Line 12">
            <a:extLst>
              <a:ext uri="{FF2B5EF4-FFF2-40B4-BE49-F238E27FC236}">
                <a16:creationId xmlns:a16="http://schemas.microsoft.com/office/drawing/2014/main" id="{47386A09-BCF2-0F40-B026-EC22909F29D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8550" y="3962400"/>
            <a:ext cx="4445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Line 13">
            <a:extLst>
              <a:ext uri="{FF2B5EF4-FFF2-40B4-BE49-F238E27FC236}">
                <a16:creationId xmlns:a16="http://schemas.microsoft.com/office/drawing/2014/main" id="{C7F41081-64AA-0B46-894C-C4A08CA0511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40150" y="3429000"/>
            <a:ext cx="4445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Line 14">
            <a:extLst>
              <a:ext uri="{FF2B5EF4-FFF2-40B4-BE49-F238E27FC236}">
                <a16:creationId xmlns:a16="http://schemas.microsoft.com/office/drawing/2014/main" id="{11067AB0-BB44-3644-9FCD-70274ED86206}"/>
              </a:ext>
            </a:extLst>
          </p:cNvPr>
          <p:cNvSpPr>
            <a:spLocks noChangeShapeType="1"/>
          </p:cNvSpPr>
          <p:nvPr/>
        </p:nvSpPr>
        <p:spPr bwMode="auto">
          <a:xfrm>
            <a:off x="2825750" y="3968750"/>
            <a:ext cx="90170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Line 15">
            <a:extLst>
              <a:ext uri="{FF2B5EF4-FFF2-40B4-BE49-F238E27FC236}">
                <a16:creationId xmlns:a16="http://schemas.microsoft.com/office/drawing/2014/main" id="{6D9B5930-8F88-D942-A895-31356E004B6E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7350" y="3435350"/>
            <a:ext cx="90170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Line 16">
            <a:extLst>
              <a:ext uri="{FF2B5EF4-FFF2-40B4-BE49-F238E27FC236}">
                <a16:creationId xmlns:a16="http://schemas.microsoft.com/office/drawing/2014/main" id="{A1CBD3BA-98DC-B342-B4F4-66FC997F59F7}"/>
              </a:ext>
            </a:extLst>
          </p:cNvPr>
          <p:cNvSpPr>
            <a:spLocks noChangeShapeType="1"/>
          </p:cNvSpPr>
          <p:nvPr/>
        </p:nvSpPr>
        <p:spPr bwMode="auto">
          <a:xfrm>
            <a:off x="5111750" y="3816350"/>
            <a:ext cx="673100" cy="673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Line 17">
            <a:extLst>
              <a:ext uri="{FF2B5EF4-FFF2-40B4-BE49-F238E27FC236}">
                <a16:creationId xmlns:a16="http://schemas.microsoft.com/office/drawing/2014/main" id="{11B7F4E9-C09B-FE44-A1D3-4290192247D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97550" y="3581400"/>
            <a:ext cx="4445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2" name="Line 18">
            <a:extLst>
              <a:ext uri="{FF2B5EF4-FFF2-40B4-BE49-F238E27FC236}">
                <a16:creationId xmlns:a16="http://schemas.microsoft.com/office/drawing/2014/main" id="{FF5EC120-7491-324B-9B20-6182E0DCB330}"/>
              </a:ext>
            </a:extLst>
          </p:cNvPr>
          <p:cNvSpPr>
            <a:spLocks noChangeShapeType="1"/>
          </p:cNvSpPr>
          <p:nvPr/>
        </p:nvSpPr>
        <p:spPr bwMode="auto">
          <a:xfrm>
            <a:off x="6254750" y="3587750"/>
            <a:ext cx="90170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3" name="Rectangle 19">
            <a:extLst>
              <a:ext uri="{FF2B5EF4-FFF2-40B4-BE49-F238E27FC236}">
                <a16:creationId xmlns:a16="http://schemas.microsoft.com/office/drawing/2014/main" id="{55F9ECA1-01FA-9E4F-A9C3-A88F21D8A5CA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746126" y="3884612"/>
            <a:ext cx="6223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600"/>
              <a:t>Scale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101CB08-64D2-7747-922B-7F2F40503E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 altLang="en-US"/>
              <a:t>Definition of Quality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B570981-9F7C-6547-9207-A77C75F23E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sz="2700"/>
              <a:t>Fitness for use 				- J.M. Juran</a:t>
            </a:r>
          </a:p>
          <a:p>
            <a:pPr>
              <a:buFontTx/>
              <a:buNone/>
            </a:pPr>
            <a:endParaRPr lang="en-US" altLang="en-US" sz="1600"/>
          </a:p>
          <a:p>
            <a:r>
              <a:rPr lang="en-US" altLang="en-US" sz="2700"/>
              <a:t>Conformance to requirements		- P.B. Crosby</a:t>
            </a:r>
          </a:p>
          <a:p>
            <a:pPr>
              <a:buFontTx/>
              <a:buNone/>
            </a:pPr>
            <a:endParaRPr lang="en-US" altLang="en-US" sz="1600"/>
          </a:p>
          <a:p>
            <a:r>
              <a:rPr lang="en-US" altLang="en-US" sz="2700"/>
              <a:t>Meets expectations of the customer	- A. Feigenbaum</a:t>
            </a:r>
          </a:p>
          <a:p>
            <a:pPr>
              <a:buFontTx/>
              <a:buNone/>
            </a:pPr>
            <a:endParaRPr lang="en-US" altLang="en-US" sz="1600"/>
          </a:p>
          <a:p>
            <a:r>
              <a:rPr lang="en-US" altLang="en-US" sz="2700"/>
              <a:t>The totality of features and characteristics of a product or service that bear on its ability to satisfy given needs</a:t>
            </a:r>
          </a:p>
          <a:p>
            <a:pPr>
              <a:buFontTx/>
              <a:buNone/>
            </a:pPr>
            <a:r>
              <a:rPr lang="en-US" altLang="en-US" sz="2700"/>
              <a:t>							- ANSI/ASQC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3A367E9-B684-F446-8869-1EF431C951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 altLang="en-US"/>
              <a:t>Terms Commonly Used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D5C1C3C0-DCBE-D74A-9767-389A8CB085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Statistical Quality Control</a:t>
            </a:r>
          </a:p>
          <a:p>
            <a:r>
              <a:rPr lang="en-US" altLang="en-US"/>
              <a:t>TQM</a:t>
            </a:r>
          </a:p>
          <a:p>
            <a:r>
              <a:rPr lang="en-US" altLang="en-US"/>
              <a:t>Design of experiments</a:t>
            </a:r>
          </a:p>
          <a:p>
            <a:r>
              <a:rPr lang="en-US" altLang="en-US"/>
              <a:t>Control Charts</a:t>
            </a:r>
          </a:p>
          <a:p>
            <a:r>
              <a:rPr lang="en-US" altLang="en-US"/>
              <a:t>Deming’s 14 points</a:t>
            </a:r>
          </a:p>
          <a:p>
            <a:r>
              <a:rPr lang="en-US" altLang="en-US"/>
              <a:t>ISO 9000 Certification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BA63157C-649F-0645-96E7-015E1950C0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/>
              <a:t>Deming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B188CFBA-34F5-2648-A594-97BC2144C9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900"/>
              <a:t>Overall philosophy embodied in 14 points</a:t>
            </a:r>
          </a:p>
          <a:p>
            <a:r>
              <a:rPr lang="en-US" altLang="en-US" sz="2900"/>
              <a:t>Promoted employee empowerment</a:t>
            </a:r>
          </a:p>
          <a:p>
            <a:r>
              <a:rPr lang="en-US" altLang="en-US" sz="2900"/>
              <a:t>Encouraged worker training</a:t>
            </a:r>
          </a:p>
          <a:p>
            <a:r>
              <a:rPr lang="en-US" altLang="en-US" sz="2900"/>
              <a:t>Developed PDCA Cycle</a:t>
            </a:r>
            <a:endParaRPr lang="en-US" altLang="en-US"/>
          </a:p>
          <a:p>
            <a:pPr lvl="1"/>
            <a:r>
              <a:rPr lang="en-US" altLang="en-US" sz="2500"/>
              <a:t>Plan</a:t>
            </a:r>
          </a:p>
          <a:p>
            <a:pPr lvl="1"/>
            <a:r>
              <a:rPr lang="en-US" altLang="en-US" sz="2500"/>
              <a:t>Do</a:t>
            </a:r>
          </a:p>
          <a:p>
            <a:pPr lvl="1"/>
            <a:r>
              <a:rPr lang="en-US" altLang="en-US" sz="2500"/>
              <a:t>Check</a:t>
            </a:r>
          </a:p>
          <a:p>
            <a:pPr lvl="1"/>
            <a:r>
              <a:rPr lang="en-US" altLang="en-US" sz="2500"/>
              <a:t>Act </a:t>
            </a:r>
          </a:p>
        </p:txBody>
      </p:sp>
      <p:sp>
        <p:nvSpPr>
          <p:cNvPr id="17412" name="Oval 4">
            <a:extLst>
              <a:ext uri="{FF2B5EF4-FFF2-40B4-BE49-F238E27FC236}">
                <a16:creationId xmlns:a16="http://schemas.microsoft.com/office/drawing/2014/main" id="{886B5CBF-BE78-E84D-A263-5DE39B132B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3429000"/>
            <a:ext cx="2362200" cy="2286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Line 5">
            <a:extLst>
              <a:ext uri="{FF2B5EF4-FFF2-40B4-BE49-F238E27FC236}">
                <a16:creationId xmlns:a16="http://schemas.microsoft.com/office/drawing/2014/main" id="{7932D769-0C8A-1F48-BFF2-E9290A130A97}"/>
              </a:ext>
            </a:extLst>
          </p:cNvPr>
          <p:cNvSpPr>
            <a:spLocks noChangeShapeType="1"/>
          </p:cNvSpPr>
          <p:nvPr/>
        </p:nvSpPr>
        <p:spPr bwMode="auto">
          <a:xfrm>
            <a:off x="7521575" y="3429000"/>
            <a:ext cx="0" cy="2286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Line 6">
            <a:extLst>
              <a:ext uri="{FF2B5EF4-FFF2-40B4-BE49-F238E27FC236}">
                <a16:creationId xmlns:a16="http://schemas.microsoft.com/office/drawing/2014/main" id="{BBAB54DF-0088-6A4E-A186-E851C7B32632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4572000"/>
            <a:ext cx="2362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Text Box 7">
            <a:extLst>
              <a:ext uri="{FF2B5EF4-FFF2-40B4-BE49-F238E27FC236}">
                <a16:creationId xmlns:a16="http://schemas.microsoft.com/office/drawing/2014/main" id="{82D99421-341F-3E41-A55E-0A1660A461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3840163"/>
            <a:ext cx="889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1. Plan</a:t>
            </a:r>
          </a:p>
        </p:txBody>
      </p:sp>
      <p:sp>
        <p:nvSpPr>
          <p:cNvPr id="17416" name="Text Box 8">
            <a:extLst>
              <a:ext uri="{FF2B5EF4-FFF2-40B4-BE49-F238E27FC236}">
                <a16:creationId xmlns:a16="http://schemas.microsoft.com/office/drawing/2014/main" id="{A5A6DAE7-A93C-BD49-96B4-8FAC9CD60F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2700" y="4784725"/>
            <a:ext cx="749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2. Do</a:t>
            </a:r>
          </a:p>
        </p:txBody>
      </p:sp>
      <p:sp>
        <p:nvSpPr>
          <p:cNvPr id="17417" name="Text Box 9">
            <a:extLst>
              <a:ext uri="{FF2B5EF4-FFF2-40B4-BE49-F238E27FC236}">
                <a16:creationId xmlns:a16="http://schemas.microsoft.com/office/drawing/2014/main" id="{B35F0E4B-B7F4-DB4C-80BF-463CCCB343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1125" y="4754563"/>
            <a:ext cx="1087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3. Check</a:t>
            </a:r>
          </a:p>
        </p:txBody>
      </p:sp>
      <p:sp>
        <p:nvSpPr>
          <p:cNvPr id="17418" name="Text Box 10">
            <a:extLst>
              <a:ext uri="{FF2B5EF4-FFF2-40B4-BE49-F238E27FC236}">
                <a16:creationId xmlns:a16="http://schemas.microsoft.com/office/drawing/2014/main" id="{F0F3C4B5-7C4D-F84A-A153-2BD840D424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6538" y="3870325"/>
            <a:ext cx="8048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4. Act</a:t>
            </a:r>
          </a:p>
        </p:txBody>
      </p:sp>
      <p:sp>
        <p:nvSpPr>
          <p:cNvPr id="17421" name="AutoShape 13">
            <a:extLst>
              <a:ext uri="{FF2B5EF4-FFF2-40B4-BE49-F238E27FC236}">
                <a16:creationId xmlns:a16="http://schemas.microsoft.com/office/drawing/2014/main" id="{747F4823-1FCE-B14D-B978-82424950E2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3962400"/>
            <a:ext cx="533400" cy="1219200"/>
          </a:xfrm>
          <a:prstGeom prst="curvedLeftArrow">
            <a:avLst>
              <a:gd name="adj1" fmla="val 45714"/>
              <a:gd name="adj2" fmla="val 91429"/>
              <a:gd name="adj3" fmla="val 33333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AutoShape 14">
            <a:extLst>
              <a:ext uri="{FF2B5EF4-FFF2-40B4-BE49-F238E27FC236}">
                <a16:creationId xmlns:a16="http://schemas.microsoft.com/office/drawing/2014/main" id="{92505783-D1F3-A445-AFEB-A2F07403B731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7277100" y="2857500"/>
            <a:ext cx="533400" cy="1219200"/>
          </a:xfrm>
          <a:prstGeom prst="curvedLeftArrow">
            <a:avLst>
              <a:gd name="adj1" fmla="val 45714"/>
              <a:gd name="adj2" fmla="val 91429"/>
              <a:gd name="adj3" fmla="val 33333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AutoShape 15">
            <a:extLst>
              <a:ext uri="{FF2B5EF4-FFF2-40B4-BE49-F238E27FC236}">
                <a16:creationId xmlns:a16="http://schemas.microsoft.com/office/drawing/2014/main" id="{2DBA9921-3334-DD4A-A02B-0A3EC46279AB}"/>
              </a:ext>
            </a:extLst>
          </p:cNvPr>
          <p:cNvSpPr>
            <a:spLocks noChangeArrowheads="1"/>
          </p:cNvSpPr>
          <p:nvPr/>
        </p:nvSpPr>
        <p:spPr bwMode="auto">
          <a:xfrm rot="-10800000">
            <a:off x="5943600" y="3886200"/>
            <a:ext cx="533400" cy="1219200"/>
          </a:xfrm>
          <a:prstGeom prst="curvedLeftArrow">
            <a:avLst>
              <a:gd name="adj1" fmla="val 45714"/>
              <a:gd name="adj2" fmla="val 91429"/>
              <a:gd name="adj3" fmla="val 33333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AutoShape 16">
            <a:extLst>
              <a:ext uri="{FF2B5EF4-FFF2-40B4-BE49-F238E27FC236}">
                <a16:creationId xmlns:a16="http://schemas.microsoft.com/office/drawing/2014/main" id="{53CCD597-FBD3-AD48-9CC1-AE220E89422C}"/>
              </a:ext>
            </a:extLst>
          </p:cNvPr>
          <p:cNvSpPr>
            <a:spLocks noChangeArrowheads="1"/>
          </p:cNvSpPr>
          <p:nvPr/>
        </p:nvSpPr>
        <p:spPr bwMode="auto">
          <a:xfrm rot="-16200000">
            <a:off x="7277100" y="4991100"/>
            <a:ext cx="533400" cy="1219200"/>
          </a:xfrm>
          <a:prstGeom prst="curvedLeftArrow">
            <a:avLst>
              <a:gd name="adj1" fmla="val 45714"/>
              <a:gd name="adj2" fmla="val 91429"/>
              <a:gd name="adj3" fmla="val 33333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79C9FAE1-429E-D94A-8BA8-E87D9E8E1B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/>
              <a:t>TQM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A8E9C0A7-FCC9-A844-AFA2-95F828C124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Initiated by Feigenbaum, Total Quality Control</a:t>
            </a:r>
          </a:p>
          <a:p>
            <a:r>
              <a:rPr lang="en-US" altLang="en-US"/>
              <a:t>Idea reflecting total organizational commitment to quality</a:t>
            </a:r>
          </a:p>
          <a:p>
            <a:r>
              <a:rPr lang="en-US" altLang="en-US"/>
              <a:t>Referred to as continuous quality improvement</a:t>
            </a:r>
          </a:p>
          <a:p>
            <a:r>
              <a:rPr lang="en-US" altLang="en-US"/>
              <a:t>Total Quality Management today</a:t>
            </a:r>
          </a:p>
          <a:p>
            <a:r>
              <a:rPr lang="en-US" altLang="en-US"/>
              <a:t>Buzz-word all over Corporate America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B958A70B-291C-2040-BBE3-7758514545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/>
              <a:t>TQM Principles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160E9C75-114E-7340-B67F-9F3F7E6E23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600"/>
              <a:t>Customer defines quality</a:t>
            </a:r>
          </a:p>
          <a:p>
            <a:r>
              <a:rPr lang="en-US" altLang="en-US" sz="2600"/>
              <a:t>Top management must lead effort</a:t>
            </a:r>
          </a:p>
          <a:p>
            <a:r>
              <a:rPr lang="en-US" altLang="en-US" sz="2600"/>
              <a:t>View quality as a strategic issue</a:t>
            </a:r>
          </a:p>
          <a:p>
            <a:r>
              <a:rPr lang="en-US" altLang="en-US" sz="2600"/>
              <a:t>Quality is everyone’s responsibility</a:t>
            </a:r>
          </a:p>
          <a:p>
            <a:r>
              <a:rPr lang="en-US" altLang="en-US" sz="2600"/>
              <a:t>Focus on continuous quality improvement</a:t>
            </a:r>
          </a:p>
          <a:p>
            <a:r>
              <a:rPr lang="en-US" altLang="en-US" sz="2600"/>
              <a:t>Employees/Management must cooperate to establish quality </a:t>
            </a:r>
          </a:p>
          <a:p>
            <a:r>
              <a:rPr lang="en-US" altLang="en-US" sz="2600"/>
              <a:t>Use Statistical quality control methods</a:t>
            </a:r>
          </a:p>
          <a:p>
            <a:r>
              <a:rPr lang="en-US" altLang="en-US" sz="2600"/>
              <a:t>Training and education are fundamental to all the above</a:t>
            </a:r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0C4057D-B357-EB41-B5A8-7DDE138116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 altLang="en-US"/>
              <a:t>Seven QC Tools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7AD41274-BE3D-2A43-98A0-B7E168F9BC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sz="3100"/>
              <a:t>Flowcharts - i.e., how a process flows</a:t>
            </a: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4C81EBD6-2F81-D64F-8F5D-A250F761F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4150" y="3587750"/>
            <a:ext cx="1282700" cy="749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CE2A90F3-86B6-0144-A0FC-19A21CC966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5350" y="3587750"/>
            <a:ext cx="1282700" cy="749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EB378EF1-AB3F-8D44-8740-FB479A5720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4150" y="3587750"/>
            <a:ext cx="1282700" cy="749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0119555C-0471-CA42-B7E4-B3ABE4FFF6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6750" y="3587750"/>
            <a:ext cx="1282700" cy="749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Rectangle 8">
            <a:extLst>
              <a:ext uri="{FF2B5EF4-FFF2-40B4-BE49-F238E27FC236}">
                <a16:creationId xmlns:a16="http://schemas.microsoft.com/office/drawing/2014/main" id="{F7A32437-13F3-534B-A6F5-BD1D16C415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4750" y="4806950"/>
            <a:ext cx="1282700" cy="749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Line 9">
            <a:extLst>
              <a:ext uri="{FF2B5EF4-FFF2-40B4-BE49-F238E27FC236}">
                <a16:creationId xmlns:a16="http://schemas.microsoft.com/office/drawing/2014/main" id="{60699D0F-37B1-0D48-B431-B784769A6933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9550" y="3962400"/>
            <a:ext cx="673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>
            <a:extLst>
              <a:ext uri="{FF2B5EF4-FFF2-40B4-BE49-F238E27FC236}">
                <a16:creationId xmlns:a16="http://schemas.microsoft.com/office/drawing/2014/main" id="{B17A7AA1-7AD7-DB4A-AFBC-BF30F99DDA23}"/>
              </a:ext>
            </a:extLst>
          </p:cNvPr>
          <p:cNvSpPr>
            <a:spLocks noChangeShapeType="1"/>
          </p:cNvSpPr>
          <p:nvPr/>
        </p:nvSpPr>
        <p:spPr bwMode="auto">
          <a:xfrm>
            <a:off x="2063750" y="5181600"/>
            <a:ext cx="368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Line 11">
            <a:extLst>
              <a:ext uri="{FF2B5EF4-FFF2-40B4-BE49-F238E27FC236}">
                <a16:creationId xmlns:a16="http://schemas.microsoft.com/office/drawing/2014/main" id="{67BA6246-B903-C94E-A200-B9AFE0A4CE4A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9550" y="3962400"/>
            <a:ext cx="44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Line 12">
            <a:extLst>
              <a:ext uri="{FF2B5EF4-FFF2-40B4-BE49-F238E27FC236}">
                <a16:creationId xmlns:a16="http://schemas.microsoft.com/office/drawing/2014/main" id="{D4B01DA4-CE4D-6544-8CE7-17A8E7C91078}"/>
              </a:ext>
            </a:extLst>
          </p:cNvPr>
          <p:cNvSpPr>
            <a:spLocks noChangeShapeType="1"/>
          </p:cNvSpPr>
          <p:nvPr/>
        </p:nvSpPr>
        <p:spPr bwMode="auto">
          <a:xfrm>
            <a:off x="4730750" y="3962400"/>
            <a:ext cx="52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Line 13">
            <a:extLst>
              <a:ext uri="{FF2B5EF4-FFF2-40B4-BE49-F238E27FC236}">
                <a16:creationId xmlns:a16="http://schemas.microsoft.com/office/drawing/2014/main" id="{675C41E4-5BBB-CE45-AAAB-2EBA7B0126F0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4349750"/>
            <a:ext cx="0" cy="825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14">
            <a:extLst>
              <a:ext uri="{FF2B5EF4-FFF2-40B4-BE49-F238E27FC236}">
                <a16:creationId xmlns:a16="http://schemas.microsoft.com/office/drawing/2014/main" id="{8C41F2C7-4D89-0340-AB1F-81AAA6CF7865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4349750"/>
            <a:ext cx="0" cy="825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Line 15">
            <a:extLst>
              <a:ext uri="{FF2B5EF4-FFF2-40B4-BE49-F238E27FC236}">
                <a16:creationId xmlns:a16="http://schemas.microsoft.com/office/drawing/2014/main" id="{AE0F2170-1878-B24B-9641-2BD222527706}"/>
              </a:ext>
            </a:extLst>
          </p:cNvPr>
          <p:cNvSpPr>
            <a:spLocks noChangeShapeType="1"/>
          </p:cNvSpPr>
          <p:nvPr/>
        </p:nvSpPr>
        <p:spPr bwMode="auto">
          <a:xfrm>
            <a:off x="3740150" y="5181600"/>
            <a:ext cx="368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Rectangle 16">
            <a:extLst>
              <a:ext uri="{FF2B5EF4-FFF2-40B4-BE49-F238E27FC236}">
                <a16:creationId xmlns:a16="http://schemas.microsoft.com/office/drawing/2014/main" id="{0BBDDA62-C730-C44B-8136-9D1269C417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0713" y="3719513"/>
            <a:ext cx="33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/>
              <a:t>1</a:t>
            </a:r>
          </a:p>
        </p:txBody>
      </p:sp>
      <p:sp>
        <p:nvSpPr>
          <p:cNvPr id="8209" name="Rectangle 17">
            <a:extLst>
              <a:ext uri="{FF2B5EF4-FFF2-40B4-BE49-F238E27FC236}">
                <a16:creationId xmlns:a16="http://schemas.microsoft.com/office/drawing/2014/main" id="{5A57114D-6AAE-E54A-B430-2571F119F9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1913" y="3719513"/>
            <a:ext cx="33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/>
              <a:t>2</a:t>
            </a:r>
          </a:p>
        </p:txBody>
      </p:sp>
      <p:sp>
        <p:nvSpPr>
          <p:cNvPr id="8210" name="Rectangle 18">
            <a:extLst>
              <a:ext uri="{FF2B5EF4-FFF2-40B4-BE49-F238E27FC236}">
                <a16:creationId xmlns:a16="http://schemas.microsoft.com/office/drawing/2014/main" id="{06D81F96-D2B1-494E-98BD-F4BA420425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0713" y="3719513"/>
            <a:ext cx="33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/>
              <a:t>3</a:t>
            </a:r>
          </a:p>
        </p:txBody>
      </p:sp>
      <p:sp>
        <p:nvSpPr>
          <p:cNvPr id="8211" name="Rectangle 19">
            <a:extLst>
              <a:ext uri="{FF2B5EF4-FFF2-40B4-BE49-F238E27FC236}">
                <a16:creationId xmlns:a16="http://schemas.microsoft.com/office/drawing/2014/main" id="{4AA51997-848B-E245-8E35-B75DA1EA7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3313" y="3719513"/>
            <a:ext cx="33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/>
              <a:t>4</a:t>
            </a:r>
          </a:p>
        </p:txBody>
      </p:sp>
      <p:sp>
        <p:nvSpPr>
          <p:cNvPr id="8212" name="Rectangle 20">
            <a:extLst>
              <a:ext uri="{FF2B5EF4-FFF2-40B4-BE49-F238E27FC236}">
                <a16:creationId xmlns:a16="http://schemas.microsoft.com/office/drawing/2014/main" id="{46D02C93-395F-954D-97FA-BB463E7787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1313" y="4938713"/>
            <a:ext cx="4683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/>
              <a:t>1a</a:t>
            </a:r>
          </a:p>
        </p:txBody>
      </p:sp>
      <p:sp>
        <p:nvSpPr>
          <p:cNvPr id="8213" name="Rectangle 21">
            <a:extLst>
              <a:ext uri="{FF2B5EF4-FFF2-40B4-BE49-F238E27FC236}">
                <a16:creationId xmlns:a16="http://schemas.microsoft.com/office/drawing/2014/main" id="{EA55E6C8-6118-8B48-9548-0539C9C8AE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5113" y="3536950"/>
            <a:ext cx="5191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2000"/>
              <a:t>yes</a:t>
            </a:r>
          </a:p>
        </p:txBody>
      </p:sp>
      <p:sp>
        <p:nvSpPr>
          <p:cNvPr id="8214" name="Rectangle 22">
            <a:extLst>
              <a:ext uri="{FF2B5EF4-FFF2-40B4-BE49-F238E27FC236}">
                <a16:creationId xmlns:a16="http://schemas.microsoft.com/office/drawing/2014/main" id="{5E5A20CF-6E55-FD44-AA9C-121B3E3574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9713" y="4603750"/>
            <a:ext cx="434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2000"/>
              <a:t>no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0782FCC0-DF3C-D549-BD44-86AEADAB37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 altLang="en-US"/>
              <a:t>Seven QC Tools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F07BFE01-C132-674D-A3E7-DFBE297067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sz="3100"/>
              <a:t>Pareto Diagrams - measures the distribution of quality losses</a:t>
            </a:r>
          </a:p>
        </p:txBody>
      </p:sp>
      <p:sp>
        <p:nvSpPr>
          <p:cNvPr id="9220" name="Line 4">
            <a:extLst>
              <a:ext uri="{FF2B5EF4-FFF2-40B4-BE49-F238E27FC236}">
                <a16:creationId xmlns:a16="http://schemas.microsoft.com/office/drawing/2014/main" id="{B6861685-4CCF-F247-B7BB-A50683CDD1E5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282950"/>
            <a:ext cx="0" cy="2273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Line 5">
            <a:extLst>
              <a:ext uri="{FF2B5EF4-FFF2-40B4-BE49-F238E27FC236}">
                <a16:creationId xmlns:a16="http://schemas.microsoft.com/office/drawing/2014/main" id="{0014DF57-CFEE-D84F-AF06-BB14EFE9F30E}"/>
              </a:ext>
            </a:extLst>
          </p:cNvPr>
          <p:cNvSpPr>
            <a:spLocks noChangeShapeType="1"/>
          </p:cNvSpPr>
          <p:nvPr/>
        </p:nvSpPr>
        <p:spPr bwMode="auto">
          <a:xfrm>
            <a:off x="2825750" y="5410200"/>
            <a:ext cx="4559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641C1526-76A0-C44C-A734-52CEB8955C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3713" y="5395913"/>
            <a:ext cx="40243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/>
              <a:t>A	B	C	D	E</a:t>
            </a:r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BB05057A-7371-F749-A595-9A1A9CB71D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350" y="3511550"/>
            <a:ext cx="368300" cy="1892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Rectangle 8">
            <a:extLst>
              <a:ext uri="{FF2B5EF4-FFF2-40B4-BE49-F238E27FC236}">
                <a16:creationId xmlns:a16="http://schemas.microsoft.com/office/drawing/2014/main" id="{5CC9385F-0224-A44C-9AA3-6BD70547AB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2550" y="4883150"/>
            <a:ext cx="3683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Rectangle 9">
            <a:extLst>
              <a:ext uri="{FF2B5EF4-FFF2-40B4-BE49-F238E27FC236}">
                <a16:creationId xmlns:a16="http://schemas.microsoft.com/office/drawing/2014/main" id="{E1E70D14-50B6-BA40-8E1A-AD72C1FF4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3150" y="4959350"/>
            <a:ext cx="368300" cy="444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Rectangle 10">
            <a:extLst>
              <a:ext uri="{FF2B5EF4-FFF2-40B4-BE49-F238E27FC236}">
                <a16:creationId xmlns:a16="http://schemas.microsoft.com/office/drawing/2014/main" id="{2B4F8923-AD00-514B-BC17-6B882A8737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7550" y="5187950"/>
            <a:ext cx="3683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Rectangle 11">
            <a:extLst>
              <a:ext uri="{FF2B5EF4-FFF2-40B4-BE49-F238E27FC236}">
                <a16:creationId xmlns:a16="http://schemas.microsoft.com/office/drawing/2014/main" id="{25FB5173-5C5E-A041-9937-B15FC34C4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5750" y="5264150"/>
            <a:ext cx="368300" cy="139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Rectangle 12">
            <a:extLst>
              <a:ext uri="{FF2B5EF4-FFF2-40B4-BE49-F238E27FC236}">
                <a16:creationId xmlns:a16="http://schemas.microsoft.com/office/drawing/2014/main" id="{04ECDC04-18C5-344C-95A6-9C108A968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3713" y="3155950"/>
            <a:ext cx="6461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2000"/>
              <a:t>61%</a:t>
            </a:r>
          </a:p>
        </p:txBody>
      </p:sp>
      <p:sp>
        <p:nvSpPr>
          <p:cNvPr id="9229" name="Rectangle 13">
            <a:extLst>
              <a:ext uri="{FF2B5EF4-FFF2-40B4-BE49-F238E27FC236}">
                <a16:creationId xmlns:a16="http://schemas.microsoft.com/office/drawing/2014/main" id="{3759C7BB-CC0A-DF44-B2BD-7008A42C57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5113" y="4756150"/>
            <a:ext cx="5191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2000"/>
              <a:t>4%</a:t>
            </a:r>
          </a:p>
        </p:txBody>
      </p:sp>
      <p:sp>
        <p:nvSpPr>
          <p:cNvPr id="9230" name="Rectangle 14">
            <a:extLst>
              <a:ext uri="{FF2B5EF4-FFF2-40B4-BE49-F238E27FC236}">
                <a16:creationId xmlns:a16="http://schemas.microsoft.com/office/drawing/2014/main" id="{F6927D4D-8ABB-D142-927B-A364271B34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6913" y="4756150"/>
            <a:ext cx="5191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2000"/>
              <a:t>5%</a:t>
            </a:r>
          </a:p>
        </p:txBody>
      </p:sp>
      <p:sp>
        <p:nvSpPr>
          <p:cNvPr id="9231" name="Rectangle 15">
            <a:extLst>
              <a:ext uri="{FF2B5EF4-FFF2-40B4-BE49-F238E27FC236}">
                <a16:creationId xmlns:a16="http://schemas.microsoft.com/office/drawing/2014/main" id="{4E4480BD-EB97-3C47-A88D-BFE8C0ACC9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2513" y="4527550"/>
            <a:ext cx="6461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2000"/>
              <a:t>13%</a:t>
            </a:r>
          </a:p>
        </p:txBody>
      </p:sp>
      <p:sp>
        <p:nvSpPr>
          <p:cNvPr id="9232" name="Rectangle 16">
            <a:extLst>
              <a:ext uri="{FF2B5EF4-FFF2-40B4-BE49-F238E27FC236}">
                <a16:creationId xmlns:a16="http://schemas.microsoft.com/office/drawing/2014/main" id="{12DFEF1A-FFA3-7B4A-A49E-3876412F0B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1913" y="4375150"/>
            <a:ext cx="6461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2000"/>
              <a:t>17%</a:t>
            </a:r>
          </a:p>
        </p:txBody>
      </p:sp>
      <p:sp>
        <p:nvSpPr>
          <p:cNvPr id="9233" name="Rectangle 17">
            <a:extLst>
              <a:ext uri="{FF2B5EF4-FFF2-40B4-BE49-F238E27FC236}">
                <a16:creationId xmlns:a16="http://schemas.microsoft.com/office/drawing/2014/main" id="{8F767303-6BED-2744-B9CD-7E87C38AFD61}"/>
              </a:ext>
            </a:extLst>
          </p:cNvPr>
          <p:cNvSpPr>
            <a:spLocks noChangeArrowheads="1"/>
          </p:cNvSpPr>
          <p:nvPr/>
        </p:nvSpPr>
        <p:spPr bwMode="auto">
          <a:xfrm rot="16140000">
            <a:off x="1737519" y="4067969"/>
            <a:ext cx="14462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2000"/>
              <a:t>% ERRORS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60E3F2C1-D812-DF4A-B190-03CDE51334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 altLang="en-US"/>
              <a:t>Seven QC Tools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5B43FC7B-BFA5-D242-BFCE-09EB78BDE8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sz="3100"/>
              <a:t>Histograms - a graphic summary of dispersion</a:t>
            </a:r>
          </a:p>
          <a:p>
            <a:endParaRPr lang="en-US" altLang="en-US" sz="3100"/>
          </a:p>
        </p:txBody>
      </p:sp>
      <p:sp>
        <p:nvSpPr>
          <p:cNvPr id="10244" name="Line 4">
            <a:extLst>
              <a:ext uri="{FF2B5EF4-FFF2-40B4-BE49-F238E27FC236}">
                <a16:creationId xmlns:a16="http://schemas.microsoft.com/office/drawing/2014/main" id="{F38E4FD7-BA3A-C648-9D4E-499A8683A51B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2901950"/>
            <a:ext cx="0" cy="2654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5">
            <a:extLst>
              <a:ext uri="{FF2B5EF4-FFF2-40B4-BE49-F238E27FC236}">
                <a16:creationId xmlns:a16="http://schemas.microsoft.com/office/drawing/2014/main" id="{967866FD-951C-F34F-BFB6-983470BBEB61}"/>
              </a:ext>
            </a:extLst>
          </p:cNvPr>
          <p:cNvSpPr>
            <a:spLocks noChangeShapeType="1"/>
          </p:cNvSpPr>
          <p:nvPr/>
        </p:nvSpPr>
        <p:spPr bwMode="auto">
          <a:xfrm>
            <a:off x="2673350" y="5410200"/>
            <a:ext cx="4559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CCF614C3-4CAC-F64C-B61C-2C3EC3D37A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1313" y="5441950"/>
            <a:ext cx="40925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2000"/>
              <a:t>5	10	15	20	25</a:t>
            </a:r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ED849712-3FC1-874B-911C-F68B7F6F3B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1950" y="4273550"/>
            <a:ext cx="368300" cy="1130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Rectangle 8">
            <a:extLst>
              <a:ext uri="{FF2B5EF4-FFF2-40B4-BE49-F238E27FC236}">
                <a16:creationId xmlns:a16="http://schemas.microsoft.com/office/drawing/2014/main" id="{BE498FC6-6436-B546-AA3F-5CAB7A1B70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0150" y="3359150"/>
            <a:ext cx="368300" cy="2044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Rectangle 9">
            <a:extLst>
              <a:ext uri="{FF2B5EF4-FFF2-40B4-BE49-F238E27FC236}">
                <a16:creationId xmlns:a16="http://schemas.microsoft.com/office/drawing/2014/main" id="{EE7B6C04-1C02-2C46-9B08-2A23DBCF9B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0750" y="3968750"/>
            <a:ext cx="368300" cy="1435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Rectangle 10">
            <a:extLst>
              <a:ext uri="{FF2B5EF4-FFF2-40B4-BE49-F238E27FC236}">
                <a16:creationId xmlns:a16="http://schemas.microsoft.com/office/drawing/2014/main" id="{805ADF72-FEE8-7041-AC1B-EB026D0740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150" y="4654550"/>
            <a:ext cx="368300" cy="749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Rectangle 11">
            <a:extLst>
              <a:ext uri="{FF2B5EF4-FFF2-40B4-BE49-F238E27FC236}">
                <a16:creationId xmlns:a16="http://schemas.microsoft.com/office/drawing/2014/main" id="{82E76193-4D34-8445-8794-CE76921B37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3350" y="5035550"/>
            <a:ext cx="368300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Rectangle 12">
            <a:extLst>
              <a:ext uri="{FF2B5EF4-FFF2-40B4-BE49-F238E27FC236}">
                <a16:creationId xmlns:a16="http://schemas.microsoft.com/office/drawing/2014/main" id="{0CA9655F-E184-F242-9667-6ED6E03F82A3}"/>
              </a:ext>
            </a:extLst>
          </p:cNvPr>
          <p:cNvSpPr>
            <a:spLocks noChangeArrowheads="1"/>
          </p:cNvSpPr>
          <p:nvPr/>
        </p:nvSpPr>
        <p:spPr bwMode="auto">
          <a:xfrm rot="16140000">
            <a:off x="1127125" y="3687763"/>
            <a:ext cx="2657475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2000"/>
              <a:t>	Number</a:t>
            </a:r>
          </a:p>
          <a:p>
            <a:r>
              <a:rPr lang="en-US" altLang="en-US" sz="2000"/>
              <a:t> 0     10     20     30     40</a:t>
            </a:r>
          </a:p>
          <a:p>
            <a:r>
              <a:rPr lang="en-US" altLang="en-US" sz="2000"/>
              <a:t>          |        |        |        |</a:t>
            </a:r>
          </a:p>
        </p:txBody>
      </p:sp>
      <p:sp>
        <p:nvSpPr>
          <p:cNvPr id="10253" name="Line 13">
            <a:extLst>
              <a:ext uri="{FF2B5EF4-FFF2-40B4-BE49-F238E27FC236}">
                <a16:creationId xmlns:a16="http://schemas.microsoft.com/office/drawing/2014/main" id="{300786BB-79FD-7642-A85E-736365D61DE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34000" y="3200400"/>
            <a:ext cx="0" cy="2209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Rectangle 14">
            <a:extLst>
              <a:ext uri="{FF2B5EF4-FFF2-40B4-BE49-F238E27FC236}">
                <a16:creationId xmlns:a16="http://schemas.microsoft.com/office/drawing/2014/main" id="{2AFDB1AF-5259-A24D-8EAF-DCEBD320F6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7713" y="2895600"/>
            <a:ext cx="153193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600"/>
              <a:t>Suggested Mean</a:t>
            </a:r>
          </a:p>
        </p:txBody>
      </p:sp>
      <p:sp>
        <p:nvSpPr>
          <p:cNvPr id="10255" name="Rectangle 15">
            <a:extLst>
              <a:ext uri="{FF2B5EF4-FFF2-40B4-BE49-F238E27FC236}">
                <a16:creationId xmlns:a16="http://schemas.microsoft.com/office/drawing/2014/main" id="{694FDDD2-6B59-F644-96B4-18B3377CE9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7113" y="5365750"/>
            <a:ext cx="9001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2000"/>
              <a:t>Length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untitled 2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untitled 2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2" charset="0"/>
          </a:defRPr>
        </a:defPPr>
      </a:lstStyle>
    </a:lnDef>
  </a:objectDefaults>
  <a:extraClrSchemeLst>
    <a:extraClrScheme>
      <a:clrScheme name="untitled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titled 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Apple Lab 1:JFK:jfkM326F</Template>
  <TotalTime>28</TotalTime>
  <Pages>12</Pages>
  <Words>388</Words>
  <Application>Microsoft Macintosh PowerPoint</Application>
  <PresentationFormat>A4 Paper (210x297 mm)</PresentationFormat>
  <Paragraphs>121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Times</vt:lpstr>
      <vt:lpstr>untitled 2</vt:lpstr>
      <vt:lpstr>Quality Management and SQC</vt:lpstr>
      <vt:lpstr>Definition of Quality</vt:lpstr>
      <vt:lpstr>Terms Commonly Used</vt:lpstr>
      <vt:lpstr>Deming</vt:lpstr>
      <vt:lpstr>TQM</vt:lpstr>
      <vt:lpstr>TQM Principles</vt:lpstr>
      <vt:lpstr>Seven QC Tools</vt:lpstr>
      <vt:lpstr>Seven QC Tools</vt:lpstr>
      <vt:lpstr>Seven QC Tools</vt:lpstr>
      <vt:lpstr>Seven QC Tools</vt:lpstr>
      <vt:lpstr>Seven QC Tools</vt:lpstr>
      <vt:lpstr>Seven QC Tools</vt:lpstr>
      <vt:lpstr>Control Chart</vt:lpstr>
      <vt:lpstr>Control Charts - Xbar</vt:lpstr>
      <vt:lpstr>Control Charts - 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326 Mathematics for Decision Making</dc:title>
  <dc:subject/>
  <dc:creator>Teacher</dc:creator>
  <cp:keywords/>
  <dc:description/>
  <cp:lastModifiedBy>Kros, John</cp:lastModifiedBy>
  <cp:revision>29</cp:revision>
  <cp:lastPrinted>1998-03-03T16:13:53Z</cp:lastPrinted>
  <dcterms:created xsi:type="dcterms:W3CDTF">1997-08-18T14:58:50Z</dcterms:created>
  <dcterms:modified xsi:type="dcterms:W3CDTF">2019-08-20T20:24:50Z</dcterms:modified>
</cp:coreProperties>
</file>