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200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3DFF96-2C7B-4D48-B234-BC989D0A5C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53D5C9D-2219-7348-8D2A-697D4631635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3A3A19-65AA-A546-8095-7554A487C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15C55AB-6A25-A14F-BF69-2807F3B8A9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77367-474E-DB44-81A9-2D7E3CB10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D200E-5BCB-2F44-AAA3-8E8460966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3203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CEF2-8D53-6A45-810D-B93C95167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D23A2B-F7DA-3440-8B52-90422EE3E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371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6537-AE72-DD42-8CCE-69F502FD0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1838" y="585788"/>
            <a:ext cx="2128837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A00C5-D7B9-984F-916F-45B7B0855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5325" y="585788"/>
            <a:ext cx="6234113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073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80D7E-8696-0F45-BB46-E38F75CC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2B7C4-2F16-854F-9863-25E7E2DFD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409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AFAA-2880-C447-8C27-92465ABB9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52157-1F31-4D40-A474-F408531A8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40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A0FB0-CDF7-9945-A6DE-30F9CD51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F11F7-B8DC-9242-BE8E-97B49FAA89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D17A0-A477-8F47-931C-B5A226884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21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B3065-E37C-CD43-B210-8F57FA05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C4C88-ECD9-6147-BB86-44CEFE183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CA5EC-896A-D04C-A3EA-6F0C96BF9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9E8392-86B1-6E4C-9037-FC29C0FE9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1487B-0620-614F-9062-86F9912E2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085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29C2-0EF5-DA4D-A58B-B299C0F6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432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48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02D-8491-0A4F-AA0F-8E4E9910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969BF-AC21-3A46-8D4D-01FA213BF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5733F-D883-BD4A-A91A-E4044504A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14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5EE5-C609-5A42-9D0B-E052C68C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A0531-88D0-674A-BCE1-668916EBD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18FCF-DC40-8146-A799-4CDCEF827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77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55CA8E-3BC5-A64F-ACD4-2844CCE1A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8B4947-EF05-E34E-A1DC-CF3BA6012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585788"/>
            <a:ext cx="84899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16D7BEF5-1E9F-204E-B549-752FFA74E220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54A26238-CE2E-A641-B7D6-0CF0EE08BC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76477BF2-58CD-6C4B-9142-3F6559F09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EFA365A2-A490-194F-9A6A-02319D34C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BB5D34B1-673B-0442-8753-1DC5CEEFDD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42281067-AFFF-1342-B801-BD298E80D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848DC226-4556-734E-8058-281156D9D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11B54A54-3AA2-8B4A-961B-A65E4B3B98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A3D8B7B3-B0A1-E245-B242-0A31FEC38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70559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/>
              <a:t>OMGT6213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DEAB6D-D671-5845-969F-BE4108DA283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4791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989B02B-39E1-8046-AB0E-665F8E639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 sz="4400" b="1" u="sng"/>
              <a:t>Quality Management and SQC</a:t>
            </a:r>
            <a:endParaRPr lang="en-US" altLang="en-US" sz="37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C043374-AD0A-BA4E-9FA1-DCF4FFAE7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81225"/>
            <a:ext cx="8515350" cy="4371975"/>
          </a:xfrm>
          <a:noFill/>
          <a:ln/>
        </p:spPr>
        <p:txBody>
          <a:bodyPr/>
          <a:lstStyle/>
          <a:p>
            <a:r>
              <a:rPr lang="en-US" altLang="en-US" sz="2700"/>
              <a:t>Outline Quality Control</a:t>
            </a:r>
          </a:p>
          <a:p>
            <a:pPr lvl="1"/>
            <a:r>
              <a:rPr lang="en-US" altLang="en-US" sz="2500"/>
              <a:t>Definition of Quality</a:t>
            </a:r>
          </a:p>
          <a:p>
            <a:pPr lvl="1"/>
            <a:r>
              <a:rPr lang="en-US" altLang="en-US" sz="2500"/>
              <a:t>Commonly Used Terms</a:t>
            </a:r>
          </a:p>
          <a:p>
            <a:pPr lvl="1"/>
            <a:r>
              <a:rPr lang="en-US" altLang="en-US" sz="2500"/>
              <a:t>TQM</a:t>
            </a:r>
          </a:p>
          <a:p>
            <a:pPr lvl="1"/>
            <a:r>
              <a:rPr lang="en-US" altLang="en-US" sz="2500"/>
              <a:t>Seven QC tools</a:t>
            </a:r>
            <a:endParaRPr lang="en-US" altLang="en-US"/>
          </a:p>
          <a:p>
            <a:pPr lvl="1"/>
            <a:r>
              <a:rPr lang="en-US" altLang="en-US" sz="2500"/>
              <a:t>Variance reduction</a:t>
            </a:r>
          </a:p>
          <a:p>
            <a:pPr lvl="1"/>
            <a:r>
              <a:rPr lang="en-US" altLang="en-US" sz="2500"/>
              <a:t>Control Charts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29BEBEA-EBD7-EA4A-AE2F-A5605806C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Seven QC Tools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8982141-8AB8-2C49-8633-D8E6CECF6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100"/>
              <a:t>Scatter Diagrams - depict relationships between paired data</a:t>
            </a: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BA5B049E-7672-D541-BDDD-B7091644B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054350"/>
            <a:ext cx="0" cy="265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C6D8FF04-42C2-B745-B289-AF16F6587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5562600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7D45811-BCC7-F648-81F1-A2DE21A36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5594350"/>
            <a:ext cx="40925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5	10	15	20	25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6CE771E-07AF-6443-84F8-5945A271BE44}"/>
              </a:ext>
            </a:extLst>
          </p:cNvPr>
          <p:cNvSpPr>
            <a:spLocks noChangeArrowheads="1"/>
          </p:cNvSpPr>
          <p:nvPr/>
        </p:nvSpPr>
        <p:spPr bwMode="auto">
          <a:xfrm rot="16140000">
            <a:off x="1127125" y="3840163"/>
            <a:ext cx="2657475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	Number</a:t>
            </a:r>
          </a:p>
          <a:p>
            <a:r>
              <a:rPr lang="en-US" altLang="en-US" sz="2000"/>
              <a:t> 0     10     20     30     40</a:t>
            </a:r>
          </a:p>
          <a:p>
            <a:r>
              <a:rPr lang="en-US" altLang="en-US" sz="2000"/>
              <a:t>          |        |        |        |</a:t>
            </a: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D412D98D-691E-9A43-A4FD-5A475D263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4927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F642BDF0-0165-A44A-9472-5AF651FA8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4927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20A0930A-7C0A-C345-AAE6-58A169ED6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4927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584DEE9F-AE75-5B43-9826-1B59A3610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54927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4F0F6DC5-98BC-924E-86F4-8980C6535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492750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>
            <a:extLst>
              <a:ext uri="{FF2B5EF4-FFF2-40B4-BE49-F238E27FC236}">
                <a16:creationId xmlns:a16="http://schemas.microsoft.com/office/drawing/2014/main" id="{D6A88285-5680-3D4C-9E4F-E2AFC495E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5035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4">
            <a:extLst>
              <a:ext uri="{FF2B5EF4-FFF2-40B4-BE49-F238E27FC236}">
                <a16:creationId xmlns:a16="http://schemas.microsoft.com/office/drawing/2014/main" id="{0293AD4F-6144-544A-B101-243863DC8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950" y="48069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5">
            <a:extLst>
              <a:ext uri="{FF2B5EF4-FFF2-40B4-BE49-F238E27FC236}">
                <a16:creationId xmlns:a16="http://schemas.microsoft.com/office/drawing/2014/main" id="{8A26571E-576B-B644-B4B3-EC3056BB0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4578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6">
            <a:extLst>
              <a:ext uri="{FF2B5EF4-FFF2-40B4-BE49-F238E27FC236}">
                <a16:creationId xmlns:a16="http://schemas.microsoft.com/office/drawing/2014/main" id="{815032E8-CE37-6E4C-8CAB-7537BFB15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4273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7">
            <a:extLst>
              <a:ext uri="{FF2B5EF4-FFF2-40B4-BE49-F238E27FC236}">
                <a16:creationId xmlns:a16="http://schemas.microsoft.com/office/drawing/2014/main" id="{76F1237F-DC9D-684B-B9F4-C82C2DCA9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150" y="43497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8">
            <a:extLst>
              <a:ext uri="{FF2B5EF4-FFF2-40B4-BE49-F238E27FC236}">
                <a16:creationId xmlns:a16="http://schemas.microsoft.com/office/drawing/2014/main" id="{377AA86F-1B55-3140-A2E7-DDFE9B600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0" y="38163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9">
            <a:extLst>
              <a:ext uri="{FF2B5EF4-FFF2-40B4-BE49-F238E27FC236}">
                <a16:creationId xmlns:a16="http://schemas.microsoft.com/office/drawing/2014/main" id="{98F35F61-3B76-9C4F-B617-251D576C0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38925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Oval 20">
            <a:extLst>
              <a:ext uri="{FF2B5EF4-FFF2-40B4-BE49-F238E27FC236}">
                <a16:creationId xmlns:a16="http://schemas.microsoft.com/office/drawing/2014/main" id="{B444CA30-E838-F349-A00A-0AE0640B0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4121150"/>
            <a:ext cx="63500" cy="63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147DECC5-2B99-1D4B-ADA1-17B10FBD67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1950" y="3429000"/>
            <a:ext cx="27305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>
            <a:extLst>
              <a:ext uri="{FF2B5EF4-FFF2-40B4-BE49-F238E27FC236}">
                <a16:creationId xmlns:a16="http://schemas.microsoft.com/office/drawing/2014/main" id="{6075A089-89F8-034B-B8F4-327D1188E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113" y="2971800"/>
            <a:ext cx="36560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Linear Relationship - possible high r value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83B5806-0187-1241-B458-10C9FD633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Seven QC Tools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4D90F16-41E6-0C4D-860D-00705C731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Cause and Effect Diagram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885F1734-EF23-C541-89F5-A18AEB87F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4191000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3EE292F3-8472-4E44-8B03-B847092ED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8950" y="3359150"/>
            <a:ext cx="9779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A23B4DD7-014A-D449-9261-C9A507970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3359150"/>
            <a:ext cx="9779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794F964C-51C7-DA47-9D79-ACC8B5675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7750" y="3359150"/>
            <a:ext cx="9779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ADE87CDB-FD58-7E40-90CC-42C1358098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44750" y="4191000"/>
            <a:ext cx="10541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B96B4F07-3147-1E45-A992-BF51DC1A66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6950" y="4191000"/>
            <a:ext cx="10541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A9953CD2-7ADF-4945-8B3B-1EBB4CD03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3048000"/>
            <a:ext cx="1476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Product Quality</a:t>
            </a: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06C2C679-9A42-D14C-AD1B-4C078B992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5181600"/>
            <a:ext cx="162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Order Fulfillment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62254FB5-077F-0C4A-8818-B751B61D9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3048000"/>
            <a:ext cx="7921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Service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0F9C3AF5-625B-DB40-98C0-1E372A597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5181600"/>
            <a:ext cx="18176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Distribution System</a:t>
            </a:r>
          </a:p>
        </p:txBody>
      </p:sp>
      <p:sp>
        <p:nvSpPr>
          <p:cNvPr id="12302" name="Rectangle 14">
            <a:extLst>
              <a:ext uri="{FF2B5EF4-FFF2-40B4-BE49-F238E27FC236}">
                <a16:creationId xmlns:a16="http://schemas.microsoft.com/office/drawing/2014/main" id="{43A28E53-D0DD-FC4B-8443-138AF2CC6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3048000"/>
            <a:ext cx="22399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Order Processing System</a:t>
            </a:r>
          </a:p>
        </p:txBody>
      </p: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3A3FB191-0FC3-1543-8643-4A86B0B05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1913" y="3886200"/>
            <a:ext cx="13525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Customers are</a:t>
            </a:r>
          </a:p>
          <a:p>
            <a:r>
              <a:rPr lang="en-US" altLang="en-US" sz="1600"/>
              <a:t>   dissatisfied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6992756-B55A-CC4E-9DFB-09B8EBA92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Seven QC Tools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2B9E2B8-CB09-F540-8AF6-4E3DC2F19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Run Charts</a:t>
            </a:r>
          </a:p>
          <a:p>
            <a:pPr lvl="1"/>
            <a:r>
              <a:rPr lang="en-US" altLang="en-US"/>
              <a:t>Run charts are used to detect trends or patterns</a:t>
            </a:r>
          </a:p>
          <a:p>
            <a:pPr lvl="1"/>
            <a:r>
              <a:rPr lang="en-US" altLang="en-US"/>
              <a:t>Same model as scatter plots</a:t>
            </a:r>
          </a:p>
          <a:p>
            <a:r>
              <a:rPr lang="en-US" altLang="en-US"/>
              <a:t>Control Charts</a:t>
            </a:r>
          </a:p>
          <a:p>
            <a:pPr lvl="1"/>
            <a:r>
              <a:rPr lang="en-US" altLang="en-US"/>
              <a:t>Run charts turn into control charts</a:t>
            </a:r>
          </a:p>
          <a:p>
            <a:pPr lvl="1"/>
            <a:r>
              <a:rPr lang="en-US" altLang="en-US"/>
              <a:t>One of the single most effective quality control devices for managers and employees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172CF2F-9283-054C-B42B-C68AAC6E2F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Control Chart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43682A3-4880-E041-8DED-2F3F74721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700"/>
              <a:t>Periodic tracking of a process</a:t>
            </a:r>
          </a:p>
          <a:p>
            <a:r>
              <a:rPr lang="en-US" altLang="en-US" sz="2700"/>
              <a:t>Common types</a:t>
            </a:r>
          </a:p>
          <a:p>
            <a:pPr lvl="1"/>
            <a:r>
              <a:rPr lang="en-US" altLang="en-US" sz="2300"/>
              <a:t>Xbar, R or range, p or percent nonconforming</a:t>
            </a:r>
          </a:p>
          <a:p>
            <a:r>
              <a:rPr lang="en-US" altLang="en-US" sz="2700"/>
              <a:t>Elements of a control chart</a:t>
            </a:r>
          </a:p>
          <a:p>
            <a:pPr lvl="1"/>
            <a:r>
              <a:rPr lang="en-US" altLang="en-US" sz="2300"/>
              <a:t>upper control limit (UCL), the highest value a process should produce</a:t>
            </a:r>
          </a:p>
          <a:p>
            <a:pPr lvl="1"/>
            <a:r>
              <a:rPr lang="en-US" altLang="en-US" sz="2300"/>
              <a:t>central line (Xbar), the average value of consecutive samples</a:t>
            </a:r>
          </a:p>
          <a:p>
            <a:pPr lvl="1"/>
            <a:r>
              <a:rPr lang="en-US" altLang="en-US" sz="2300"/>
              <a:t>lower control limit (LCL), the lowest value a process should produce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78AE51D-B0A6-764F-B79A-5DBCE61B4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Control Charts - Xbar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8D5F73F-C6DC-C846-ADF5-F23425EA6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100"/>
              <a:t>Shows average outputs of a process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B9883DCF-56B6-4B40-8BFB-C6BDF034F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6733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1948A82E-A5CC-C744-8A46-2D0B4C5B4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1750" y="5257800"/>
            <a:ext cx="6007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EDD274AF-5F2A-5846-8EC0-59EAA620E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1750" y="4038600"/>
            <a:ext cx="600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E20F1D69-3A46-334A-A4A9-7C7DDA9AF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1750" y="2895600"/>
            <a:ext cx="6007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B7EDD01D-9D58-9449-98F6-60F480A85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113" y="2743200"/>
            <a:ext cx="5857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UCL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D0D82DA0-15D2-A848-AA04-ED65123E9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113" y="5105400"/>
            <a:ext cx="5635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LCL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805AE4D4-3FCB-714A-8626-904FDFF96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886200"/>
            <a:ext cx="16637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Central line- Xbar</a:t>
            </a:r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FEE005A3-CFC2-4846-806C-5B30D31FD2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0" y="3359150"/>
            <a:ext cx="901700" cy="151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054ED9C9-E19C-9A4E-B1F2-914C939014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8550" y="3962400"/>
            <a:ext cx="4445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868623D3-5174-854A-8DD4-F77D06C011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0150" y="3429000"/>
            <a:ext cx="4445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877CE173-48C7-0541-A60A-5D00FDDB0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5750" y="3968750"/>
            <a:ext cx="9017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EFC20D54-437C-4A4A-BBFD-286A388BFF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3435350"/>
            <a:ext cx="9017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D0D6FF30-B5BA-0943-8ABC-68C7F18FD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0" y="3816350"/>
            <a:ext cx="6731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16E5F3E0-C62C-8B4B-B087-2D1E034A09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7550" y="3581400"/>
            <a:ext cx="4445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AB571728-DB9B-4944-A31C-4AEDA82E01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4750" y="3587750"/>
            <a:ext cx="9017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>
            <a:extLst>
              <a:ext uri="{FF2B5EF4-FFF2-40B4-BE49-F238E27FC236}">
                <a16:creationId xmlns:a16="http://schemas.microsoft.com/office/drawing/2014/main" id="{EDE79D8C-FD5B-744D-85B0-66AFE5B249C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6126" y="388461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Scale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B1567A4-EA78-4646-A62D-577ADB351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Control Charts - 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9717A8B-A2A5-F74E-B361-342F6D650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Shows the uniformity/dispersion of the process</a:t>
            </a: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777580AF-85BC-E248-B4E7-6D55B05AD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673350"/>
            <a:ext cx="0" cy="273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0CA39816-0103-9D4E-A5C3-47E9A69B0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1750" y="5257800"/>
            <a:ext cx="6007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CF73C737-A617-984E-8A3B-E600B8A5E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1750" y="4038600"/>
            <a:ext cx="600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4A8653F8-7068-1E4B-B4C8-0D13110F68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1750" y="2895600"/>
            <a:ext cx="6007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3127A574-5698-9940-8F93-7F1797089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113" y="2743200"/>
            <a:ext cx="5857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UCL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B0398AAB-9B97-B041-8A60-F494AD2F1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113" y="5105400"/>
            <a:ext cx="5635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LCL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191A62A2-D50B-504F-BEE6-F658B0FBD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886200"/>
            <a:ext cx="16525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Central line- Rbar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109902E3-FC95-A74D-8EC9-E6A42D271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4150" y="3359150"/>
            <a:ext cx="901700" cy="151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>
            <a:extLst>
              <a:ext uri="{FF2B5EF4-FFF2-40B4-BE49-F238E27FC236}">
                <a16:creationId xmlns:a16="http://schemas.microsoft.com/office/drawing/2014/main" id="{47386A09-BCF2-0F40-B026-EC22909F29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8550" y="3962400"/>
            <a:ext cx="4445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C7F41081-64AA-0B46-894C-C4A08CA051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0150" y="3429000"/>
            <a:ext cx="4445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11067AB0-BB44-3644-9FCD-70274ED862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5750" y="3968750"/>
            <a:ext cx="9017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6D9B5930-8F88-D942-A895-31356E004B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7350" y="3435350"/>
            <a:ext cx="9017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A1CBD3BA-98DC-B342-B4F4-66FC997F5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1750" y="3816350"/>
            <a:ext cx="6731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id="{11B7F4E9-C09B-FE44-A1D3-4290192247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7550" y="3581400"/>
            <a:ext cx="4445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>
            <a:extLst>
              <a:ext uri="{FF2B5EF4-FFF2-40B4-BE49-F238E27FC236}">
                <a16:creationId xmlns:a16="http://schemas.microsoft.com/office/drawing/2014/main" id="{FF5EC120-7491-324B-9B20-6182E0DCB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4750" y="3587750"/>
            <a:ext cx="9017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>
            <a:extLst>
              <a:ext uri="{FF2B5EF4-FFF2-40B4-BE49-F238E27FC236}">
                <a16:creationId xmlns:a16="http://schemas.microsoft.com/office/drawing/2014/main" id="{55F9ECA1-01FA-9E4F-A9C3-A88F21D8A5C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46126" y="3884612"/>
            <a:ext cx="622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Scale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101CB08-64D2-7747-922B-7F2F40503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Definition of Quality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570981-9F7C-6547-9207-A77C75F23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700"/>
              <a:t>Fitness for use 				- J.M. Juran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 sz="2700"/>
              <a:t>Conformance to requirements		- P.B. Crosby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 sz="2700"/>
              <a:t>Meets expectations of the customer	- A. Feigenbaum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 sz="2700"/>
              <a:t>The totality of features and characteristics of a product or service that bear on its ability to satisfy given needs</a:t>
            </a:r>
          </a:p>
          <a:p>
            <a:pPr>
              <a:buFontTx/>
              <a:buNone/>
            </a:pPr>
            <a:r>
              <a:rPr lang="en-US" altLang="en-US" sz="2700"/>
              <a:t>							- ANSI/ASQC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3A367E9-B684-F446-8869-1EF431C95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Terms Commonly Used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5C1C3C0-DCBE-D74A-9767-389A8CB08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Statistical Quality Control</a:t>
            </a:r>
          </a:p>
          <a:p>
            <a:r>
              <a:rPr lang="en-US" altLang="en-US"/>
              <a:t>TQM</a:t>
            </a:r>
          </a:p>
          <a:p>
            <a:r>
              <a:rPr lang="en-US" altLang="en-US"/>
              <a:t>Design of experiments</a:t>
            </a:r>
          </a:p>
          <a:p>
            <a:r>
              <a:rPr lang="en-US" altLang="en-US"/>
              <a:t>Control Charts</a:t>
            </a:r>
          </a:p>
          <a:p>
            <a:r>
              <a:rPr lang="en-US" altLang="en-US"/>
              <a:t>Deming’s 14 points</a:t>
            </a:r>
          </a:p>
          <a:p>
            <a:r>
              <a:rPr lang="en-US" altLang="en-US"/>
              <a:t>ISO 9000 Certification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A63157C-649F-0645-96E7-015E1950C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Deming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188CFBA-34F5-2648-A594-97BC2144C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900"/>
              <a:t>Overall philosophy embodied in 14 points</a:t>
            </a:r>
          </a:p>
          <a:p>
            <a:r>
              <a:rPr lang="en-US" altLang="en-US" sz="2900"/>
              <a:t>Promoted employee empowerment</a:t>
            </a:r>
          </a:p>
          <a:p>
            <a:r>
              <a:rPr lang="en-US" altLang="en-US" sz="2900"/>
              <a:t>Encouraged worker training</a:t>
            </a:r>
          </a:p>
          <a:p>
            <a:r>
              <a:rPr lang="en-US" altLang="en-US" sz="2900"/>
              <a:t>Developed PDCA Cycle</a:t>
            </a:r>
            <a:endParaRPr lang="en-US" altLang="en-US"/>
          </a:p>
          <a:p>
            <a:pPr lvl="1"/>
            <a:r>
              <a:rPr lang="en-US" altLang="en-US" sz="2500"/>
              <a:t>Plan</a:t>
            </a:r>
          </a:p>
          <a:p>
            <a:pPr lvl="1"/>
            <a:r>
              <a:rPr lang="en-US" altLang="en-US" sz="2500"/>
              <a:t>Do</a:t>
            </a:r>
          </a:p>
          <a:p>
            <a:pPr lvl="1"/>
            <a:r>
              <a:rPr lang="en-US" altLang="en-US" sz="2500"/>
              <a:t>Check</a:t>
            </a:r>
          </a:p>
          <a:p>
            <a:pPr lvl="1"/>
            <a:r>
              <a:rPr lang="en-US" altLang="en-US" sz="2500"/>
              <a:t>Act 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886B5CBF-BE78-E84D-A263-5DE39B132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29000"/>
            <a:ext cx="2362200" cy="2286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7932D769-0C8A-1F48-BFF2-E9290A130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1575" y="3429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BBAB54DF-0088-6A4E-A186-E851C7B32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4572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82D99421-341F-3E41-A55E-0A1660A46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840163"/>
            <a:ext cx="88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1. Plan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A5A6DAE7-A93C-BD49-96B4-8FAC9CD60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4784725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2. Do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B35F0E4B-B7F4-DB4C-80BF-463CCCB34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4754563"/>
            <a:ext cx="1087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3. Check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F0F3C4B5-7C4D-F84A-A153-2BD840D42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538" y="3870325"/>
            <a:ext cx="80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4. Act</a:t>
            </a:r>
          </a:p>
        </p:txBody>
      </p:sp>
      <p:sp>
        <p:nvSpPr>
          <p:cNvPr id="17421" name="AutoShape 13">
            <a:extLst>
              <a:ext uri="{FF2B5EF4-FFF2-40B4-BE49-F238E27FC236}">
                <a16:creationId xmlns:a16="http://schemas.microsoft.com/office/drawing/2014/main" id="{747F4823-1FCE-B14D-B978-82424950E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962400"/>
            <a:ext cx="533400" cy="1219200"/>
          </a:xfrm>
          <a:prstGeom prst="curvedLeftArrow">
            <a:avLst>
              <a:gd name="adj1" fmla="val 45714"/>
              <a:gd name="adj2" fmla="val 91429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AutoShape 14">
            <a:extLst>
              <a:ext uri="{FF2B5EF4-FFF2-40B4-BE49-F238E27FC236}">
                <a16:creationId xmlns:a16="http://schemas.microsoft.com/office/drawing/2014/main" id="{92505783-D1F3-A445-AFEB-A2F07403B73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277100" y="2857500"/>
            <a:ext cx="533400" cy="1219200"/>
          </a:xfrm>
          <a:prstGeom prst="curvedLeftArrow">
            <a:avLst>
              <a:gd name="adj1" fmla="val 45714"/>
              <a:gd name="adj2" fmla="val 91429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AutoShape 15">
            <a:extLst>
              <a:ext uri="{FF2B5EF4-FFF2-40B4-BE49-F238E27FC236}">
                <a16:creationId xmlns:a16="http://schemas.microsoft.com/office/drawing/2014/main" id="{2DBA9921-3334-DD4A-A02B-0A3EC46279AB}"/>
              </a:ext>
            </a:extLst>
          </p:cNvPr>
          <p:cNvSpPr>
            <a:spLocks noChangeArrowheads="1"/>
          </p:cNvSpPr>
          <p:nvPr/>
        </p:nvSpPr>
        <p:spPr bwMode="auto">
          <a:xfrm rot="-10800000">
            <a:off x="5943600" y="3886200"/>
            <a:ext cx="533400" cy="1219200"/>
          </a:xfrm>
          <a:prstGeom prst="curvedLeftArrow">
            <a:avLst>
              <a:gd name="adj1" fmla="val 45714"/>
              <a:gd name="adj2" fmla="val 91429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AutoShape 16">
            <a:extLst>
              <a:ext uri="{FF2B5EF4-FFF2-40B4-BE49-F238E27FC236}">
                <a16:creationId xmlns:a16="http://schemas.microsoft.com/office/drawing/2014/main" id="{53CCD597-FBD3-AD48-9CC1-AE220E89422C}"/>
              </a:ext>
            </a:extLst>
          </p:cNvPr>
          <p:cNvSpPr>
            <a:spLocks noChangeArrowheads="1"/>
          </p:cNvSpPr>
          <p:nvPr/>
        </p:nvSpPr>
        <p:spPr bwMode="auto">
          <a:xfrm rot="-16200000">
            <a:off x="7277100" y="4991100"/>
            <a:ext cx="533400" cy="1219200"/>
          </a:xfrm>
          <a:prstGeom prst="curvedLeftArrow">
            <a:avLst>
              <a:gd name="adj1" fmla="val 45714"/>
              <a:gd name="adj2" fmla="val 91429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C9FAE1-429E-D94A-8BA8-E87D9E8E1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TQM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8E9C0A7-FCC9-A844-AFA2-95F828C12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Initiated by Feigenbaum, Total Quality Control</a:t>
            </a:r>
          </a:p>
          <a:p>
            <a:r>
              <a:rPr lang="en-US" altLang="en-US"/>
              <a:t>Idea reflecting total organizational commitment to quality</a:t>
            </a:r>
          </a:p>
          <a:p>
            <a:r>
              <a:rPr lang="en-US" altLang="en-US"/>
              <a:t>Referred to as continuous quality improvement</a:t>
            </a:r>
          </a:p>
          <a:p>
            <a:r>
              <a:rPr lang="en-US" altLang="en-US"/>
              <a:t>Total Quality Management today</a:t>
            </a:r>
          </a:p>
          <a:p>
            <a:r>
              <a:rPr lang="en-US" altLang="en-US"/>
              <a:t>Buzz-word all over Corporate America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958A70B-291C-2040-BBE3-775851454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TQM Principles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60E9C75-114E-7340-B67F-9F3F7E6E2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600"/>
              <a:t>Customer defines quality</a:t>
            </a:r>
          </a:p>
          <a:p>
            <a:r>
              <a:rPr lang="en-US" altLang="en-US" sz="2600"/>
              <a:t>Top management must lead effort</a:t>
            </a:r>
          </a:p>
          <a:p>
            <a:r>
              <a:rPr lang="en-US" altLang="en-US" sz="2600"/>
              <a:t>View quality as a strategic issue</a:t>
            </a:r>
          </a:p>
          <a:p>
            <a:r>
              <a:rPr lang="en-US" altLang="en-US" sz="2600"/>
              <a:t>Quality is everyone’s responsibility</a:t>
            </a:r>
          </a:p>
          <a:p>
            <a:r>
              <a:rPr lang="en-US" altLang="en-US" sz="2600"/>
              <a:t>Focus on continuous quality improvement</a:t>
            </a:r>
          </a:p>
          <a:p>
            <a:r>
              <a:rPr lang="en-US" altLang="en-US" sz="2600"/>
              <a:t>Employees/Management must cooperate to establish quality </a:t>
            </a:r>
          </a:p>
          <a:p>
            <a:r>
              <a:rPr lang="en-US" altLang="en-US" sz="2600"/>
              <a:t>Use Statistical quality control methods</a:t>
            </a:r>
          </a:p>
          <a:p>
            <a:r>
              <a:rPr lang="en-US" altLang="en-US" sz="2600"/>
              <a:t>Training and education are fundamental to all the above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0C4057D-B357-EB41-B5A8-7DDE13811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Seven QC Tools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D41274-BE3D-2A43-98A0-B7E168F9B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100"/>
              <a:t>Flowcharts - i.e., how a process flows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C81EBD6-2F81-D64F-8F5D-A250F761F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3587750"/>
            <a:ext cx="12827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CE2A90F3-86B6-0144-A0FC-19A21CC96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3587750"/>
            <a:ext cx="12827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EB378EF1-AB3F-8D44-8740-FB479A572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3587750"/>
            <a:ext cx="12827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0119555C-0471-CA42-B7E4-B3ABE4FFF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3587750"/>
            <a:ext cx="12827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F7A32437-13F3-534B-A6F5-BD1D16C41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4806950"/>
            <a:ext cx="12827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60699D0F-37B1-0D48-B431-B784769A69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550" y="3962400"/>
            <a:ext cx="673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B17A7AA1-7AD7-DB4A-AFBC-BF30F99DD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51816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67BA6246-B903-C94E-A200-B9AFE0A4C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9550" y="3962400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D4B01DA4-CE4D-6544-8CE7-17A8E7C91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0750" y="39624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675C41E4-5BBB-CE45-AAAB-2EBA7B0126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34975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8C41F2C7-4D89-0340-AB1F-81AAA6CF7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349750"/>
            <a:ext cx="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AE0F2170-1878-B24B-9641-2BD222527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0150" y="51816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0BBDDA62-C730-C44B-8136-9D1269C41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3719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5A57114D-6AAE-E54A-B430-2571F119F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3719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06D81F96-D2B1-494E-98BD-F4BA42042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713" y="3719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/>
              <a:t>3</a:t>
            </a:r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4AA51997-848B-E245-8E35-B75DA1EA7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13" y="3719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/>
              <a:t>4</a:t>
            </a:r>
          </a:p>
        </p:txBody>
      </p:sp>
      <p:sp>
        <p:nvSpPr>
          <p:cNvPr id="8212" name="Rectangle 20">
            <a:extLst>
              <a:ext uri="{FF2B5EF4-FFF2-40B4-BE49-F238E27FC236}">
                <a16:creationId xmlns:a16="http://schemas.microsoft.com/office/drawing/2014/main" id="{46D02C93-395F-954D-97FA-BB463E778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4938713"/>
            <a:ext cx="4683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/>
              <a:t>1a</a:t>
            </a:r>
          </a:p>
        </p:txBody>
      </p:sp>
      <p:sp>
        <p:nvSpPr>
          <p:cNvPr id="8213" name="Rectangle 21">
            <a:extLst>
              <a:ext uri="{FF2B5EF4-FFF2-40B4-BE49-F238E27FC236}">
                <a16:creationId xmlns:a16="http://schemas.microsoft.com/office/drawing/2014/main" id="{EA55E6C8-6118-8B48-9548-0539C9C8A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113" y="3536950"/>
            <a:ext cx="519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yes</a:t>
            </a:r>
          </a:p>
        </p:txBody>
      </p:sp>
      <p:sp>
        <p:nvSpPr>
          <p:cNvPr id="8214" name="Rectangle 22">
            <a:extLst>
              <a:ext uri="{FF2B5EF4-FFF2-40B4-BE49-F238E27FC236}">
                <a16:creationId xmlns:a16="http://schemas.microsoft.com/office/drawing/2014/main" id="{5E5A20CF-6E55-FD44-AA9C-121B3E357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4603750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no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782FCC0-DF3C-D549-BD44-86AEADAB3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Seven QC Tools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07BFE01-C132-674D-A3E7-DFBE29706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100"/>
              <a:t>Pareto Diagrams - measures the distribution of quality losses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B6861685-4CCF-F247-B7BB-A50683CDD1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282950"/>
            <a:ext cx="0" cy="227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0014DF57-CFEE-D84F-AF06-BB14EFE9F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5750" y="5410200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641C1526-76A0-C44C-A734-52CEB8955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5395913"/>
            <a:ext cx="40243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/>
              <a:t>A	B	C	D	E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BB05057A-7371-F749-A595-9A1A9CB71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350" y="3511550"/>
            <a:ext cx="368300" cy="1892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5CC9385F-0224-A44C-9AA3-6BD70547A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550" y="4883150"/>
            <a:ext cx="3683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E1E70D14-50B6-BA40-8E1A-AD72C1FF4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4959350"/>
            <a:ext cx="3683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2B4F8923-AD00-514B-BC17-6B882A873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5187950"/>
            <a:ext cx="3683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25FB5173-5C5E-A041-9937-B15FC34C4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5264150"/>
            <a:ext cx="368300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04ECDC04-18C5-344C-95A6-9C108A96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3155950"/>
            <a:ext cx="646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61%</a:t>
            </a: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3759C7BB-CC0A-DF44-B2BD-7008A42C5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4756150"/>
            <a:ext cx="519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4%</a:t>
            </a: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F6927D4D-8ABB-D142-927B-A364271B3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4756150"/>
            <a:ext cx="519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5%</a:t>
            </a:r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4E4480BD-EB97-3C47-A88D-BFE8C0ACC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513" y="4527550"/>
            <a:ext cx="646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13%</a:t>
            </a:r>
          </a:p>
        </p:txBody>
      </p:sp>
      <p:sp>
        <p:nvSpPr>
          <p:cNvPr id="9232" name="Rectangle 16">
            <a:extLst>
              <a:ext uri="{FF2B5EF4-FFF2-40B4-BE49-F238E27FC236}">
                <a16:creationId xmlns:a16="http://schemas.microsoft.com/office/drawing/2014/main" id="{12DFEF1A-FFA3-7B4A-A49E-3876412F0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4375150"/>
            <a:ext cx="646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17%</a:t>
            </a: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8F767303-6BED-2744-B9CD-7E87C38AFD61}"/>
              </a:ext>
            </a:extLst>
          </p:cNvPr>
          <p:cNvSpPr>
            <a:spLocks noChangeArrowheads="1"/>
          </p:cNvSpPr>
          <p:nvPr/>
        </p:nvSpPr>
        <p:spPr bwMode="auto">
          <a:xfrm rot="16140000">
            <a:off x="1737519" y="4067969"/>
            <a:ext cx="14462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% ERRORS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0E3F2C1-D812-DF4A-B190-03CDE5133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Seven QC Tools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B43FC7B-BFA5-D242-BFCE-09EB78BDE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100"/>
              <a:t>Histograms - a graphic summary of dispersion</a:t>
            </a:r>
          </a:p>
          <a:p>
            <a:endParaRPr lang="en-US" altLang="en-US" sz="3100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F38E4FD7-BA3A-C648-9D4E-499A8683A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901950"/>
            <a:ext cx="0" cy="2654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967866FD-951C-F34F-BFB6-983470BBE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5410200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CCF614C3-4CAC-F64C-B61C-2C3EC3D37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313" y="5441950"/>
            <a:ext cx="40925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5	10	15	20	25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D849712-3FC1-874B-911C-F68B7F6F3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4273550"/>
            <a:ext cx="368300" cy="1130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BE498FC6-6436-B546-AA3F-5CAB7A1B7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150" y="3359150"/>
            <a:ext cx="368300" cy="204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EE7B6C04-1C02-2C46-9B08-2A23DBCF9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3968750"/>
            <a:ext cx="368300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805ADF72-FEE8-7041-AC1B-EB026D07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654550"/>
            <a:ext cx="368300" cy="749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82E76193-4D34-8445-8794-CE76921B3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350" y="5035550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0CA9655F-E184-F242-9667-6ED6E03F82A3}"/>
              </a:ext>
            </a:extLst>
          </p:cNvPr>
          <p:cNvSpPr>
            <a:spLocks noChangeArrowheads="1"/>
          </p:cNvSpPr>
          <p:nvPr/>
        </p:nvSpPr>
        <p:spPr bwMode="auto">
          <a:xfrm rot="16140000">
            <a:off x="1127125" y="3687763"/>
            <a:ext cx="2657475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	Number</a:t>
            </a:r>
          </a:p>
          <a:p>
            <a:r>
              <a:rPr lang="en-US" altLang="en-US" sz="2000"/>
              <a:t> 0     10     20     30     40</a:t>
            </a:r>
          </a:p>
          <a:p>
            <a:r>
              <a:rPr lang="en-US" altLang="en-US" sz="2000"/>
              <a:t>          |        |        |        |</a:t>
            </a:r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300786BB-79FD-7642-A85E-736365D61D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2004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2AFDB1AF-5259-A24D-8EAF-DCEBD320F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2895600"/>
            <a:ext cx="15319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600"/>
              <a:t>Suggested Mean</a:t>
            </a:r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694FDDD2-6B59-F644-96B4-18B3377CE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113" y="5365750"/>
            <a:ext cx="9001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/>
              <a:t>Length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28</TotalTime>
  <Pages>12</Pages>
  <Words>388</Words>
  <Application>Microsoft Macintosh PowerPoint</Application>
  <PresentationFormat>A4 Paper (210x297 mm)</PresentationFormat>
  <Paragraphs>121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</vt:lpstr>
      <vt:lpstr>untitled 2</vt:lpstr>
      <vt:lpstr>Quality Management and SQC</vt:lpstr>
      <vt:lpstr>Definition of Quality</vt:lpstr>
      <vt:lpstr>Terms Commonly Used</vt:lpstr>
      <vt:lpstr>Deming</vt:lpstr>
      <vt:lpstr>TQM</vt:lpstr>
      <vt:lpstr>TQM Principles</vt:lpstr>
      <vt:lpstr>Seven QC Tools</vt:lpstr>
      <vt:lpstr>Seven QC Tools</vt:lpstr>
      <vt:lpstr>Seven QC Tools</vt:lpstr>
      <vt:lpstr>Seven QC Tools</vt:lpstr>
      <vt:lpstr>Seven QC Tools</vt:lpstr>
      <vt:lpstr>Seven QC Tools</vt:lpstr>
      <vt:lpstr>Control Chart</vt:lpstr>
      <vt:lpstr>Control Charts - Xbar</vt:lpstr>
      <vt:lpstr>Control Charts - 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29</cp:revision>
  <cp:lastPrinted>1998-03-03T16:13:53Z</cp:lastPrinted>
  <dcterms:created xsi:type="dcterms:W3CDTF">1997-08-18T14:58:50Z</dcterms:created>
  <dcterms:modified xsi:type="dcterms:W3CDTF">2019-08-20T20:24:50Z</dcterms:modified>
</cp:coreProperties>
</file>