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73" r:id="rId2"/>
    <p:sldId id="274" r:id="rId3"/>
    <p:sldId id="275" r:id="rId4"/>
    <p:sldId id="276" r:id="rId5"/>
    <p:sldId id="264" r:id="rId6"/>
    <p:sldId id="265" r:id="rId7"/>
    <p:sldId id="266" r:id="rId8"/>
    <p:sldId id="267" r:id="rId9"/>
    <p:sldId id="278" r:id="rId10"/>
    <p:sldId id="279" r:id="rId11"/>
    <p:sldId id="280" r:id="rId12"/>
    <p:sldId id="281" r:id="rId13"/>
    <p:sldId id="282" r:id="rId14"/>
    <p:sldId id="283" r:id="rId15"/>
    <p:sldId id="284" r:id="rId16"/>
    <p:sldId id="285" r:id="rId17"/>
    <p:sldId id="288" r:id="rId18"/>
    <p:sldId id="291" r:id="rId19"/>
    <p:sldId id="292" r:id="rId20"/>
    <p:sldId id="293" r:id="rId21"/>
    <p:sldId id="294" r:id="rId22"/>
    <p:sldId id="296" r:id="rId23"/>
    <p:sldId id="298" r:id="rId24"/>
    <p:sldId id="299" r:id="rId25"/>
    <p:sldId id="300" r:id="rId26"/>
    <p:sldId id="301" r:id="rId27"/>
    <p:sldId id="302" r:id="rId28"/>
    <p:sldId id="303" r:id="rId29"/>
  </p:sldIdLst>
  <p:sldSz cx="9906000" cy="6858000" type="A4"/>
  <p:notesSz cx="4267200" cy="5791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itchFamily="2"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2"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2"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mn-ea"/>
        <a:cs typeface="+mn-cs"/>
      </a:defRPr>
    </a:lvl5pPr>
    <a:lvl6pPr marL="2286000" algn="l" defTabSz="914400" rtl="0" eaLnBrk="1" latinLnBrk="0" hangingPunct="1">
      <a:defRPr sz="2400" kern="1200">
        <a:solidFill>
          <a:schemeClr val="tx1"/>
        </a:solidFill>
        <a:latin typeface="Times" pitchFamily="2" charset="0"/>
        <a:ea typeface="+mn-ea"/>
        <a:cs typeface="+mn-cs"/>
      </a:defRPr>
    </a:lvl6pPr>
    <a:lvl7pPr marL="2743200" algn="l" defTabSz="914400" rtl="0" eaLnBrk="1" latinLnBrk="0" hangingPunct="1">
      <a:defRPr sz="2400" kern="1200">
        <a:solidFill>
          <a:schemeClr val="tx1"/>
        </a:solidFill>
        <a:latin typeface="Times" pitchFamily="2" charset="0"/>
        <a:ea typeface="+mn-ea"/>
        <a:cs typeface="+mn-cs"/>
      </a:defRPr>
    </a:lvl7pPr>
    <a:lvl8pPr marL="3200400" algn="l" defTabSz="914400" rtl="0" eaLnBrk="1" latinLnBrk="0" hangingPunct="1">
      <a:defRPr sz="2400" kern="1200">
        <a:solidFill>
          <a:schemeClr val="tx1"/>
        </a:solidFill>
        <a:latin typeface="Times" pitchFamily="2" charset="0"/>
        <a:ea typeface="+mn-ea"/>
        <a:cs typeface="+mn-cs"/>
      </a:defRPr>
    </a:lvl8pPr>
    <a:lvl9pPr marL="3657600" algn="l" defTabSz="914400" rtl="0" eaLnBrk="1" latinLnBrk="0" hangingPunct="1">
      <a:defRPr sz="2400" kern="1200">
        <a:solidFill>
          <a:schemeClr val="tx1"/>
        </a:solidFill>
        <a:latin typeface="Times"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117" d="100"/>
          <a:sy n="117" d="100"/>
        </p:scale>
        <p:origin x="1200" y="176"/>
      </p:cViewPr>
      <p:guideLst>
        <p:guide orient="horz" pos="2160"/>
        <p:guide pos="312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C766562-7B18-BC40-A2DB-F42B84D4E563}"/>
              </a:ext>
            </a:extLst>
          </p:cNvPr>
          <p:cNvSpPr>
            <a:spLocks noGrp="1" noChangeArrowheads="1"/>
          </p:cNvSpPr>
          <p:nvPr>
            <p:ph type="body" sz="quarter" idx="3"/>
          </p:nvPr>
        </p:nvSpPr>
        <p:spPr bwMode="auto">
          <a:xfrm>
            <a:off x="569913" y="2749550"/>
            <a:ext cx="3127375" cy="260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562" tIns="26987" rIns="55562" bIns="2698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1" name="Rectangle 3">
            <a:extLst>
              <a:ext uri="{FF2B5EF4-FFF2-40B4-BE49-F238E27FC236}">
                <a16:creationId xmlns:a16="http://schemas.microsoft.com/office/drawing/2014/main" id="{FAC7C516-4405-C742-8B50-162CCEC5DCEC}"/>
              </a:ext>
            </a:extLst>
          </p:cNvPr>
          <p:cNvSpPr>
            <a:spLocks noChangeArrowheads="1" noTextEdit="1"/>
          </p:cNvSpPr>
          <p:nvPr>
            <p:ph type="sldImg" idx="2"/>
          </p:nvPr>
        </p:nvSpPr>
        <p:spPr bwMode="auto">
          <a:xfrm>
            <a:off x="711200" y="534988"/>
            <a:ext cx="2844800" cy="19700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defTabSz="544513" rtl="0" eaLnBrk="0" fontAlgn="base" hangingPunct="0">
      <a:spcBef>
        <a:spcPct val="30000"/>
      </a:spcBef>
      <a:spcAft>
        <a:spcPct val="0"/>
      </a:spcAft>
      <a:defRPr sz="700" kern="1200">
        <a:solidFill>
          <a:schemeClr val="tx1"/>
        </a:solidFill>
        <a:latin typeface="Times" pitchFamily="2" charset="0"/>
        <a:ea typeface="+mn-ea"/>
        <a:cs typeface="+mn-cs"/>
      </a:defRPr>
    </a:lvl1pPr>
    <a:lvl2pPr marL="273050" algn="l" defTabSz="544513" rtl="0" eaLnBrk="0" fontAlgn="base" hangingPunct="0">
      <a:spcBef>
        <a:spcPct val="30000"/>
      </a:spcBef>
      <a:spcAft>
        <a:spcPct val="0"/>
      </a:spcAft>
      <a:defRPr sz="700" kern="1200">
        <a:solidFill>
          <a:schemeClr val="tx1"/>
        </a:solidFill>
        <a:latin typeface="Times" pitchFamily="2" charset="0"/>
        <a:ea typeface="+mn-ea"/>
        <a:cs typeface="+mn-cs"/>
      </a:defRPr>
    </a:lvl2pPr>
    <a:lvl3pPr marL="544513" algn="l" defTabSz="544513" rtl="0" eaLnBrk="0" fontAlgn="base" hangingPunct="0">
      <a:spcBef>
        <a:spcPct val="30000"/>
      </a:spcBef>
      <a:spcAft>
        <a:spcPct val="0"/>
      </a:spcAft>
      <a:defRPr sz="700" kern="1200">
        <a:solidFill>
          <a:schemeClr val="tx1"/>
        </a:solidFill>
        <a:latin typeface="Times" pitchFamily="2" charset="0"/>
        <a:ea typeface="+mn-ea"/>
        <a:cs typeface="+mn-cs"/>
      </a:defRPr>
    </a:lvl3pPr>
    <a:lvl4pPr marL="817563" algn="l" defTabSz="544513" rtl="0" eaLnBrk="0" fontAlgn="base" hangingPunct="0">
      <a:spcBef>
        <a:spcPct val="30000"/>
      </a:spcBef>
      <a:spcAft>
        <a:spcPct val="0"/>
      </a:spcAft>
      <a:defRPr sz="700" kern="1200">
        <a:solidFill>
          <a:schemeClr val="tx1"/>
        </a:solidFill>
        <a:latin typeface="Times" pitchFamily="2" charset="0"/>
        <a:ea typeface="+mn-ea"/>
        <a:cs typeface="+mn-cs"/>
      </a:defRPr>
    </a:lvl4pPr>
    <a:lvl5pPr marL="1085850" algn="l" defTabSz="544513" rtl="0" eaLnBrk="0" fontAlgn="base" hangingPunct="0">
      <a:spcBef>
        <a:spcPct val="30000"/>
      </a:spcBef>
      <a:spcAft>
        <a:spcPct val="0"/>
      </a:spcAft>
      <a:defRPr sz="700" kern="1200">
        <a:solidFill>
          <a:schemeClr val="tx1"/>
        </a:solidFill>
        <a:latin typeface="Times"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E056AC4-1B0B-1740-9652-EE97FD0376B4}"/>
              </a:ext>
            </a:extLst>
          </p:cNvPr>
          <p:cNvSpPr>
            <a:spLocks noChangeArrowheads="1" noTextEdit="1"/>
          </p:cNvSpPr>
          <p:nvPr>
            <p:ph type="sldImg"/>
          </p:nvPr>
        </p:nvSpPr>
        <p:spPr>
          <a:xfrm>
            <a:off x="573088" y="438150"/>
            <a:ext cx="3122612" cy="2163763"/>
          </a:xfrm>
          <a:ln cap="flat"/>
        </p:spPr>
      </p:sp>
      <p:sp>
        <p:nvSpPr>
          <p:cNvPr id="25603" name="Rectangle 3">
            <a:extLst>
              <a:ext uri="{FF2B5EF4-FFF2-40B4-BE49-F238E27FC236}">
                <a16:creationId xmlns:a16="http://schemas.microsoft.com/office/drawing/2014/main" id="{E3AFCEA2-3DDA-CF48-974B-4407981686F0}"/>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0B63B27-D4E5-9149-820B-9899342A5E3A}"/>
              </a:ext>
            </a:extLst>
          </p:cNvPr>
          <p:cNvSpPr>
            <a:spLocks noChangeArrowheads="1" noTextEdit="1"/>
          </p:cNvSpPr>
          <p:nvPr>
            <p:ph type="sldImg"/>
          </p:nvPr>
        </p:nvSpPr>
        <p:spPr>
          <a:xfrm>
            <a:off x="581025" y="436563"/>
            <a:ext cx="3108325" cy="2152650"/>
          </a:xfrm>
          <a:ln cap="flat"/>
        </p:spPr>
      </p:sp>
      <p:sp>
        <p:nvSpPr>
          <p:cNvPr id="46083" name="Rectangle 3">
            <a:extLst>
              <a:ext uri="{FF2B5EF4-FFF2-40B4-BE49-F238E27FC236}">
                <a16:creationId xmlns:a16="http://schemas.microsoft.com/office/drawing/2014/main" id="{30EB50AA-0C0C-F549-9A13-7A8BC7CBD214}"/>
              </a:ext>
            </a:extLst>
          </p:cNvPr>
          <p:cNvSpPr>
            <a:spLocks noGrp="1" noChangeArrowheads="1"/>
          </p:cNvSpPr>
          <p:nvPr>
            <p:ph type="body" idx="1"/>
          </p:nvPr>
        </p:nvSpPr>
        <p:spPr>
          <a:xfrm>
            <a:off x="568325" y="2749550"/>
            <a:ext cx="3130550" cy="2606675"/>
          </a:xfrm>
          <a:noFill/>
          <a:ln/>
        </p:spPr>
        <p:txBody>
          <a:bodyPr lIns="57869" tIns="28934" rIns="57869" bIns="28934"/>
          <a:lstStyle/>
          <a:p>
            <a:r>
              <a:rPr lang="en-US" altLang="en-US"/>
              <a:t>Control charts exist for attributes and variables.  Within each category there are several different types of control charts.  We will discuss mean and range charts for variables, and p-charts and c-charts for attributes.</a:t>
            </a:r>
          </a:p>
          <a:p>
            <a:r>
              <a:rPr lang="en-US" altLang="en-US"/>
              <a:t>Variable data describe product or service characteristics that can be measured, such as weight, length, or time. Attribute data describe product or service characteristics that can be counted or classified, such as number of defective items, number of customer complaints, or percent of students who passed a test.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F03B0C1-8C85-1841-A4F6-67C1586F8514}"/>
              </a:ext>
            </a:extLst>
          </p:cNvPr>
          <p:cNvSpPr>
            <a:spLocks noChangeArrowheads="1" noTextEdit="1"/>
          </p:cNvSpPr>
          <p:nvPr>
            <p:ph type="sldImg"/>
          </p:nvPr>
        </p:nvSpPr>
        <p:spPr>
          <a:xfrm>
            <a:off x="581025" y="436563"/>
            <a:ext cx="3108325" cy="2152650"/>
          </a:xfrm>
          <a:ln cap="flat"/>
        </p:spPr>
      </p:sp>
      <p:sp>
        <p:nvSpPr>
          <p:cNvPr id="48131" name="Rectangle 3">
            <a:extLst>
              <a:ext uri="{FF2B5EF4-FFF2-40B4-BE49-F238E27FC236}">
                <a16:creationId xmlns:a16="http://schemas.microsoft.com/office/drawing/2014/main" id="{9AA47380-4EA5-7140-86D5-59DB1CF284CA}"/>
              </a:ext>
            </a:extLst>
          </p:cNvPr>
          <p:cNvSpPr>
            <a:spLocks noGrp="1" noChangeArrowheads="1"/>
          </p:cNvSpPr>
          <p:nvPr>
            <p:ph type="body" idx="1"/>
          </p:nvPr>
        </p:nvSpPr>
        <p:spPr>
          <a:xfrm>
            <a:off x="568325" y="2749550"/>
            <a:ext cx="3130550" cy="2606675"/>
          </a:xfrm>
          <a:noFill/>
          <a:ln/>
        </p:spPr>
        <p:txBody>
          <a:bodyPr lIns="58867" tIns="29932" rIns="58867" bIns="29932"/>
          <a:lstStyle/>
          <a:p>
            <a:r>
              <a:rPr lang="en-US" altLang="en-US"/>
              <a:t>A p-chart measures the number of defectives as a percentage of the total number of possible defectives.</a:t>
            </a:r>
          </a:p>
          <a:p>
            <a:endParaRPr lang="en-US" altLang="en-US"/>
          </a:p>
          <a:p>
            <a:r>
              <a:rPr lang="en-US" altLang="en-US"/>
              <a:t>A c-chart measures the actual number of defectives in a sample when the total number of possible defectives is not known.  For example, the number of blemishes in a paint job, the number of bubbles in a sheet of glass, or the number of picks in a bolt of cloth would be graphed on a c-chart.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488756A8-5D2A-F54B-86E4-790D7C366FF1}"/>
              </a:ext>
            </a:extLst>
          </p:cNvPr>
          <p:cNvSpPr>
            <a:spLocks noChangeArrowheads="1" noTextEdit="1"/>
          </p:cNvSpPr>
          <p:nvPr>
            <p:ph type="sldImg"/>
          </p:nvPr>
        </p:nvSpPr>
        <p:spPr>
          <a:xfrm>
            <a:off x="581025" y="436563"/>
            <a:ext cx="3108325" cy="2152650"/>
          </a:xfrm>
          <a:ln cap="flat"/>
        </p:spPr>
      </p:sp>
      <p:sp>
        <p:nvSpPr>
          <p:cNvPr id="50179" name="Rectangle 3">
            <a:extLst>
              <a:ext uri="{FF2B5EF4-FFF2-40B4-BE49-F238E27FC236}">
                <a16:creationId xmlns:a16="http://schemas.microsoft.com/office/drawing/2014/main" id="{D57B61D5-2DD0-7C47-BA43-3DB10353B572}"/>
              </a:ext>
            </a:extLst>
          </p:cNvPr>
          <p:cNvSpPr>
            <a:spLocks noGrp="1" noChangeArrowheads="1"/>
          </p:cNvSpPr>
          <p:nvPr>
            <p:ph type="body" idx="1"/>
          </p:nvPr>
        </p:nvSpPr>
        <p:spPr>
          <a:xfrm>
            <a:off x="568325" y="2749550"/>
            <a:ext cx="3130550" cy="2606675"/>
          </a:xfrm>
          <a:ln/>
        </p:spPr>
        <p:txBody>
          <a:bodyPr lIns="57869" tIns="28934" rIns="57869" bIns="28934"/>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D342103-952B-0548-B3AC-F656803F7FF7}"/>
              </a:ext>
            </a:extLst>
          </p:cNvPr>
          <p:cNvSpPr>
            <a:spLocks noChangeArrowheads="1" noTextEdit="1"/>
          </p:cNvSpPr>
          <p:nvPr>
            <p:ph type="sldImg"/>
          </p:nvPr>
        </p:nvSpPr>
        <p:spPr>
          <a:xfrm>
            <a:off x="581025" y="436563"/>
            <a:ext cx="3108325" cy="2152650"/>
          </a:xfrm>
          <a:ln cap="flat"/>
        </p:spPr>
      </p:sp>
      <p:sp>
        <p:nvSpPr>
          <p:cNvPr id="56323" name="Rectangle 3">
            <a:extLst>
              <a:ext uri="{FF2B5EF4-FFF2-40B4-BE49-F238E27FC236}">
                <a16:creationId xmlns:a16="http://schemas.microsoft.com/office/drawing/2014/main" id="{2F1AAE97-46D5-1243-AA50-F75C1526A79B}"/>
              </a:ext>
            </a:extLst>
          </p:cNvPr>
          <p:cNvSpPr>
            <a:spLocks noGrp="1" noChangeArrowheads="1"/>
          </p:cNvSpPr>
          <p:nvPr>
            <p:ph type="body" idx="1"/>
          </p:nvPr>
        </p:nvSpPr>
        <p:spPr>
          <a:xfrm>
            <a:off x="568325" y="2749550"/>
            <a:ext cx="3130550" cy="2606675"/>
          </a:xfrm>
          <a:ln/>
        </p:spPr>
        <p:txBody>
          <a:bodyPr lIns="57869" tIns="28934" rIns="57869" bIns="28934"/>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2A62294F-441D-684C-BD9E-931C22D22849}"/>
              </a:ext>
            </a:extLst>
          </p:cNvPr>
          <p:cNvSpPr>
            <a:spLocks noChangeArrowheads="1" noTextEdit="1"/>
          </p:cNvSpPr>
          <p:nvPr>
            <p:ph type="sldImg"/>
          </p:nvPr>
        </p:nvSpPr>
        <p:spPr>
          <a:xfrm>
            <a:off x="581025" y="436563"/>
            <a:ext cx="3108325" cy="2152650"/>
          </a:xfrm>
          <a:ln cap="flat"/>
        </p:spPr>
      </p:sp>
      <p:sp>
        <p:nvSpPr>
          <p:cNvPr id="62467" name="Rectangle 3">
            <a:extLst>
              <a:ext uri="{FF2B5EF4-FFF2-40B4-BE49-F238E27FC236}">
                <a16:creationId xmlns:a16="http://schemas.microsoft.com/office/drawing/2014/main" id="{38D3B187-6F5A-6A4C-83ED-0EF5C183C7EB}"/>
              </a:ext>
            </a:extLst>
          </p:cNvPr>
          <p:cNvSpPr>
            <a:spLocks noGrp="1" noChangeArrowheads="1"/>
          </p:cNvSpPr>
          <p:nvPr>
            <p:ph type="body" idx="1"/>
          </p:nvPr>
        </p:nvSpPr>
        <p:spPr>
          <a:xfrm>
            <a:off x="568325" y="2749550"/>
            <a:ext cx="3130550" cy="2606675"/>
          </a:xfrm>
          <a:noFill/>
          <a:ln/>
        </p:spPr>
        <p:txBody>
          <a:bodyPr lIns="57869" tIns="28934" rIns="57869" bIns="28934"/>
          <a:lstStyle/>
          <a:p>
            <a:r>
              <a:rPr lang="en-US" altLang="en-US"/>
              <a:t>The mean or X-bar chart indicates how sample results relate to the process average or mean.  The range or R chart reflects the amount of dispersion that is present in each sample.  These charts are normally used together to determine if a process is in control.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04E819F9-9FED-FF40-8C38-01D5F6686DC2}"/>
              </a:ext>
            </a:extLst>
          </p:cNvPr>
          <p:cNvSpPr>
            <a:spLocks noChangeArrowheads="1" noTextEdit="1"/>
          </p:cNvSpPr>
          <p:nvPr>
            <p:ph type="sldImg"/>
          </p:nvPr>
        </p:nvSpPr>
        <p:spPr>
          <a:xfrm>
            <a:off x="573088" y="438150"/>
            <a:ext cx="3122612" cy="2163763"/>
          </a:xfrm>
          <a:ln cap="flat"/>
        </p:spPr>
      </p:sp>
      <p:sp>
        <p:nvSpPr>
          <p:cNvPr id="64515" name="Rectangle 3">
            <a:extLst>
              <a:ext uri="{FF2B5EF4-FFF2-40B4-BE49-F238E27FC236}">
                <a16:creationId xmlns:a16="http://schemas.microsoft.com/office/drawing/2014/main" id="{91D190C9-6F76-C241-B7C1-75E472C8B881}"/>
              </a:ext>
            </a:extLst>
          </p:cNvPr>
          <p:cNvSpPr>
            <a:spLocks noGrp="1" noChangeArrowheads="1"/>
          </p:cNvSpPr>
          <p:nvPr>
            <p:ph type="body" idx="1"/>
          </p:nvPr>
        </p:nvSpPr>
        <p:spPr>
          <a:xfrm>
            <a:off x="568325" y="2751138"/>
            <a:ext cx="3128963" cy="2605087"/>
          </a:xfrm>
          <a:noFill/>
          <a:ln/>
        </p:spPr>
        <p:txBody>
          <a:bodyPr lIns="58867" tIns="29932" rIns="58867" bIns="29932"/>
          <a:lstStyle/>
          <a:p>
            <a:r>
              <a:rPr lang="en-US" altLang="en-US"/>
              <a:t>Example4.3</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E8F23FD-151E-0C43-8EBB-07AEFF5AABFC}"/>
              </a:ext>
            </a:extLst>
          </p:cNvPr>
          <p:cNvSpPr>
            <a:spLocks noChangeArrowheads="1" noTextEdit="1"/>
          </p:cNvSpPr>
          <p:nvPr>
            <p:ph type="sldImg"/>
          </p:nvPr>
        </p:nvSpPr>
        <p:spPr>
          <a:xfrm>
            <a:off x="573088" y="438150"/>
            <a:ext cx="3122612" cy="2163763"/>
          </a:xfrm>
          <a:ln cap="flat"/>
        </p:spPr>
      </p:sp>
      <p:sp>
        <p:nvSpPr>
          <p:cNvPr id="66563" name="Rectangle 3">
            <a:extLst>
              <a:ext uri="{FF2B5EF4-FFF2-40B4-BE49-F238E27FC236}">
                <a16:creationId xmlns:a16="http://schemas.microsoft.com/office/drawing/2014/main" id="{6EDEFA3B-D813-0542-A04F-08EA72A7CA49}"/>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9CCB716C-0485-D843-92AC-18711C0584F3}"/>
              </a:ext>
            </a:extLst>
          </p:cNvPr>
          <p:cNvSpPr>
            <a:spLocks noChangeArrowheads="1" noTextEdit="1"/>
          </p:cNvSpPr>
          <p:nvPr>
            <p:ph type="sldImg"/>
          </p:nvPr>
        </p:nvSpPr>
        <p:spPr>
          <a:xfrm>
            <a:off x="573088" y="438150"/>
            <a:ext cx="3122612" cy="2163763"/>
          </a:xfrm>
          <a:ln cap="flat"/>
        </p:spPr>
      </p:sp>
      <p:sp>
        <p:nvSpPr>
          <p:cNvPr id="68611" name="Rectangle 3">
            <a:extLst>
              <a:ext uri="{FF2B5EF4-FFF2-40B4-BE49-F238E27FC236}">
                <a16:creationId xmlns:a16="http://schemas.microsoft.com/office/drawing/2014/main" id="{49275169-BF17-264E-8E12-873406D6CB57}"/>
              </a:ext>
            </a:extLst>
          </p:cNvPr>
          <p:cNvSpPr>
            <a:spLocks noGrp="1" noChangeArrowheads="1"/>
          </p:cNvSpPr>
          <p:nvPr>
            <p:ph type="body" idx="1"/>
          </p:nvPr>
        </p:nvSpPr>
        <p:spPr>
          <a:xfrm>
            <a:off x="568325" y="2751138"/>
            <a:ext cx="3128963" cy="2605087"/>
          </a:xfrm>
          <a:noFill/>
          <a:ln/>
        </p:spPr>
        <p:txBody>
          <a:bodyPr lIns="58867" tIns="29932" rIns="58867" bIns="29932"/>
          <a:lstStyle/>
          <a:p>
            <a:r>
              <a:rPr lang="en-US" altLang="en-US"/>
              <a:t>Table 4.1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FD8946BB-92AF-E049-B1CB-11B568A053DA}"/>
              </a:ext>
            </a:extLst>
          </p:cNvPr>
          <p:cNvSpPr>
            <a:spLocks noChangeArrowheads="1" noTextEdit="1"/>
          </p:cNvSpPr>
          <p:nvPr>
            <p:ph type="sldImg"/>
          </p:nvPr>
        </p:nvSpPr>
        <p:spPr>
          <a:xfrm>
            <a:off x="573088" y="438150"/>
            <a:ext cx="3122612" cy="2163763"/>
          </a:xfrm>
          <a:ln cap="flat"/>
        </p:spPr>
      </p:sp>
      <p:sp>
        <p:nvSpPr>
          <p:cNvPr id="72707" name="Rectangle 3">
            <a:extLst>
              <a:ext uri="{FF2B5EF4-FFF2-40B4-BE49-F238E27FC236}">
                <a16:creationId xmlns:a16="http://schemas.microsoft.com/office/drawing/2014/main" id="{5F0A74D7-BEF3-6A4C-9F60-C8EF7EFDEA0C}"/>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E45516A-0FF0-334D-AC2C-1C6CCC35A708}"/>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76803" name="Rectangle 3">
            <a:extLst>
              <a:ext uri="{FF2B5EF4-FFF2-40B4-BE49-F238E27FC236}">
                <a16:creationId xmlns:a16="http://schemas.microsoft.com/office/drawing/2014/main" id="{CAB48897-B7CF-894A-9460-403BA5E1D9D2}"/>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A46CF04-EC68-3A4C-AAEF-191FB342136B}"/>
              </a:ext>
            </a:extLst>
          </p:cNvPr>
          <p:cNvSpPr>
            <a:spLocks noGrp="1" noChangeArrowheads="1"/>
          </p:cNvSpPr>
          <p:nvPr>
            <p:ph type="body" idx="1"/>
          </p:nvPr>
        </p:nvSpPr>
        <p:spPr>
          <a:xfrm>
            <a:off x="568325" y="2751138"/>
            <a:ext cx="3128963" cy="2605087"/>
          </a:xfrm>
          <a:noFill/>
          <a:ln/>
        </p:spPr>
        <p:txBody>
          <a:bodyPr lIns="58867" tIns="29932" rIns="58867" bIns="29932"/>
          <a:lstStyle/>
          <a:p>
            <a:r>
              <a:rPr lang="en-US" altLang="en-US"/>
              <a:t>Attribute data describe product or service characteristics that can be counted or classified, such as number of defective items, number of customer complaints, or percent of students who passed a test.</a:t>
            </a:r>
          </a:p>
          <a:p>
            <a:endParaRPr lang="en-US" altLang="en-US"/>
          </a:p>
          <a:p>
            <a:r>
              <a:rPr lang="en-US" altLang="en-US"/>
              <a:t>Variable data describe product or service characteristics that can be measured, such as weight, length, or time.</a:t>
            </a:r>
          </a:p>
        </p:txBody>
      </p:sp>
      <p:sp>
        <p:nvSpPr>
          <p:cNvPr id="27651" name="Rectangle 3">
            <a:extLst>
              <a:ext uri="{FF2B5EF4-FFF2-40B4-BE49-F238E27FC236}">
                <a16:creationId xmlns:a16="http://schemas.microsoft.com/office/drawing/2014/main" id="{8277EF64-99D5-DE4B-B67C-82E3EE3B80F8}"/>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96163044-0DF0-594E-A6C5-8BB3081C40F0}"/>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78851" name="Rectangle 3">
            <a:extLst>
              <a:ext uri="{FF2B5EF4-FFF2-40B4-BE49-F238E27FC236}">
                <a16:creationId xmlns:a16="http://schemas.microsoft.com/office/drawing/2014/main" id="{7766280E-27A4-F444-AABE-1AE9A9E7C8C9}"/>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FE5D1F03-5891-A141-9DAD-09565405E474}"/>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80899" name="Rectangle 3">
            <a:extLst>
              <a:ext uri="{FF2B5EF4-FFF2-40B4-BE49-F238E27FC236}">
                <a16:creationId xmlns:a16="http://schemas.microsoft.com/office/drawing/2014/main" id="{71A391B1-6D08-2D4F-96FF-CD0621910ADC}"/>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B5B810E3-5A96-7445-90C4-5E173D0F7810}"/>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82947" name="Rectangle 3">
            <a:extLst>
              <a:ext uri="{FF2B5EF4-FFF2-40B4-BE49-F238E27FC236}">
                <a16:creationId xmlns:a16="http://schemas.microsoft.com/office/drawing/2014/main" id="{D4A6ABB0-9474-D040-9E9A-B8FC63F68D30}"/>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C866B0CC-8FF2-1743-BB77-658C9B6F1945}"/>
              </a:ext>
            </a:extLst>
          </p:cNvPr>
          <p:cNvSpPr>
            <a:spLocks noChangeArrowheads="1" noTextEdit="1"/>
          </p:cNvSpPr>
          <p:nvPr>
            <p:ph type="sldImg"/>
          </p:nvPr>
        </p:nvSpPr>
        <p:spPr>
          <a:xfrm>
            <a:off x="573088" y="438150"/>
            <a:ext cx="3122612" cy="2163763"/>
          </a:xfrm>
          <a:ln cap="flat"/>
        </p:spPr>
      </p:sp>
      <p:sp>
        <p:nvSpPr>
          <p:cNvPr id="84995" name="Rectangle 3">
            <a:extLst>
              <a:ext uri="{FF2B5EF4-FFF2-40B4-BE49-F238E27FC236}">
                <a16:creationId xmlns:a16="http://schemas.microsoft.com/office/drawing/2014/main" id="{DB43D62E-7C48-BA4F-A31F-82CC8BD9BE4F}"/>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41172CB0-FA03-FD4A-A028-EB75B10184E9}"/>
              </a:ext>
            </a:extLst>
          </p:cNvPr>
          <p:cNvSpPr>
            <a:spLocks noChangeArrowheads="1" noTextEdit="1"/>
          </p:cNvSpPr>
          <p:nvPr>
            <p:ph type="sldImg"/>
          </p:nvPr>
        </p:nvSpPr>
        <p:spPr>
          <a:xfrm>
            <a:off x="573088" y="438150"/>
            <a:ext cx="3122612" cy="2163763"/>
          </a:xfrm>
          <a:ln cap="flat"/>
        </p:spPr>
      </p:sp>
      <p:sp>
        <p:nvSpPr>
          <p:cNvPr id="87043" name="Rectangle 3">
            <a:extLst>
              <a:ext uri="{FF2B5EF4-FFF2-40B4-BE49-F238E27FC236}">
                <a16:creationId xmlns:a16="http://schemas.microsoft.com/office/drawing/2014/main" id="{904F68F0-BCFE-0F4A-8ED6-A991F8FB5F4F}"/>
              </a:ext>
            </a:extLst>
          </p:cNvPr>
          <p:cNvSpPr>
            <a:spLocks noGrp="1" noChangeArrowheads="1"/>
          </p:cNvSpPr>
          <p:nvPr>
            <p:ph type="body" idx="1"/>
          </p:nvPr>
        </p:nvSpPr>
        <p:spPr>
          <a:xfrm>
            <a:off x="568325" y="2751138"/>
            <a:ext cx="3128963" cy="2605087"/>
          </a:xfrm>
          <a:noFill/>
          <a:ln/>
        </p:spPr>
        <p:txBody>
          <a:bodyPr lIns="58867" tIns="29932" rIns="58867" bIns="29932"/>
          <a:lstStyle/>
          <a:p>
            <a:r>
              <a:rPr lang="en-US" altLang="en-US"/>
              <a:t>Figure 4.4</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D0012F0-D551-3841-BB82-5F4AB052881E}"/>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29699" name="Rectangle 3">
            <a:extLst>
              <a:ext uri="{FF2B5EF4-FFF2-40B4-BE49-F238E27FC236}">
                <a16:creationId xmlns:a16="http://schemas.microsoft.com/office/drawing/2014/main" id="{1FD5A06F-1EB2-7B4C-94FF-A1EDFFEC0402}"/>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8339DF2-A108-6D44-A793-F56E18C9E85E}"/>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31747" name="Rectangle 3">
            <a:extLst>
              <a:ext uri="{FF2B5EF4-FFF2-40B4-BE49-F238E27FC236}">
                <a16:creationId xmlns:a16="http://schemas.microsoft.com/office/drawing/2014/main" id="{90933094-50A1-7047-BFA8-49B4E6AA931C}"/>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DF856C6-EE9D-4C4F-A132-6C247526656B}"/>
              </a:ext>
            </a:extLst>
          </p:cNvPr>
          <p:cNvSpPr>
            <a:spLocks noChangeArrowheads="1" noTextEdit="1"/>
          </p:cNvSpPr>
          <p:nvPr>
            <p:ph type="sldImg"/>
          </p:nvPr>
        </p:nvSpPr>
        <p:spPr>
          <a:xfrm>
            <a:off x="581025" y="436563"/>
            <a:ext cx="3108325" cy="2152650"/>
          </a:xfrm>
          <a:ln cap="flat"/>
        </p:spPr>
      </p:sp>
      <p:sp>
        <p:nvSpPr>
          <p:cNvPr id="35843" name="Rectangle 3">
            <a:extLst>
              <a:ext uri="{FF2B5EF4-FFF2-40B4-BE49-F238E27FC236}">
                <a16:creationId xmlns:a16="http://schemas.microsoft.com/office/drawing/2014/main" id="{35F17CE9-D0CB-7647-B4D2-A23414413CCF}"/>
              </a:ext>
            </a:extLst>
          </p:cNvPr>
          <p:cNvSpPr>
            <a:spLocks noGrp="1" noChangeArrowheads="1"/>
          </p:cNvSpPr>
          <p:nvPr>
            <p:ph type="body" idx="1"/>
          </p:nvPr>
        </p:nvSpPr>
        <p:spPr>
          <a:xfrm>
            <a:off x="568325" y="2749550"/>
            <a:ext cx="3130550" cy="2606675"/>
          </a:xfrm>
          <a:ln/>
        </p:spPr>
        <p:txBody>
          <a:bodyPr lIns="58867" tIns="29932" rIns="58867" bIns="29932"/>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11950B3-CF68-8F42-8FAE-CBEF9658EC88}"/>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37891" name="Rectangle 3">
            <a:extLst>
              <a:ext uri="{FF2B5EF4-FFF2-40B4-BE49-F238E27FC236}">
                <a16:creationId xmlns:a16="http://schemas.microsoft.com/office/drawing/2014/main" id="{EAED6CD5-1811-E645-958A-F227001944FB}"/>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68B8439-702F-9247-8E68-E3EF12E1F180}"/>
              </a:ext>
            </a:extLst>
          </p:cNvPr>
          <p:cNvSpPr>
            <a:spLocks noGrp="1" noChangeArrowheads="1"/>
          </p:cNvSpPr>
          <p:nvPr>
            <p:ph type="body" idx="1"/>
          </p:nvPr>
        </p:nvSpPr>
        <p:spPr>
          <a:xfrm>
            <a:off x="568325" y="2751138"/>
            <a:ext cx="3128963" cy="2605087"/>
          </a:xfrm>
          <a:noFill/>
          <a:ln/>
        </p:spPr>
        <p:txBody>
          <a:bodyPr lIns="58867" tIns="29932" rIns="58867" bIns="29932"/>
          <a:lstStyle/>
          <a:p>
            <a:r>
              <a:rPr lang="en-US" altLang="en-US"/>
              <a:t>Figure 4.2</a:t>
            </a:r>
          </a:p>
        </p:txBody>
      </p:sp>
      <p:sp>
        <p:nvSpPr>
          <p:cNvPr id="39939" name="Rectangle 3">
            <a:extLst>
              <a:ext uri="{FF2B5EF4-FFF2-40B4-BE49-F238E27FC236}">
                <a16:creationId xmlns:a16="http://schemas.microsoft.com/office/drawing/2014/main" id="{AF226CB3-0904-AD4C-830C-CD6DF9A16B77}"/>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88412EC-72FE-974C-BF31-3C1939DE1047}"/>
              </a:ext>
            </a:extLst>
          </p:cNvPr>
          <p:cNvSpPr>
            <a:spLocks noGrp="1" noChangeArrowheads="1"/>
          </p:cNvSpPr>
          <p:nvPr>
            <p:ph type="body" idx="1"/>
          </p:nvPr>
        </p:nvSpPr>
        <p:spPr>
          <a:xfrm>
            <a:off x="568325" y="2751138"/>
            <a:ext cx="3128963" cy="2605087"/>
          </a:xfrm>
          <a:ln/>
        </p:spPr>
        <p:txBody>
          <a:bodyPr lIns="58867" tIns="29932" rIns="58867" bIns="29932"/>
          <a:lstStyle/>
          <a:p>
            <a:endParaRPr lang="en-US" altLang="en-US"/>
          </a:p>
        </p:txBody>
      </p:sp>
      <p:sp>
        <p:nvSpPr>
          <p:cNvPr id="41987" name="Rectangle 3">
            <a:extLst>
              <a:ext uri="{FF2B5EF4-FFF2-40B4-BE49-F238E27FC236}">
                <a16:creationId xmlns:a16="http://schemas.microsoft.com/office/drawing/2014/main" id="{692C6FD9-2F70-D041-94B6-E3A1D71C90D3}"/>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B1811F4-500F-E649-833A-909941D60082}"/>
              </a:ext>
            </a:extLst>
          </p:cNvPr>
          <p:cNvSpPr>
            <a:spLocks noChangeArrowheads="1" noTextEdit="1"/>
          </p:cNvSpPr>
          <p:nvPr>
            <p:ph type="sldImg"/>
          </p:nvPr>
        </p:nvSpPr>
        <p:spPr>
          <a:xfrm>
            <a:off x="581025" y="436563"/>
            <a:ext cx="3108325" cy="2152650"/>
          </a:xfrm>
          <a:ln cap="flat"/>
        </p:spPr>
      </p:sp>
      <p:sp>
        <p:nvSpPr>
          <p:cNvPr id="44035" name="Rectangle 3">
            <a:extLst>
              <a:ext uri="{FF2B5EF4-FFF2-40B4-BE49-F238E27FC236}">
                <a16:creationId xmlns:a16="http://schemas.microsoft.com/office/drawing/2014/main" id="{2369BE1D-868F-3A40-8077-D4A26B16F3B7}"/>
              </a:ext>
            </a:extLst>
          </p:cNvPr>
          <p:cNvSpPr>
            <a:spLocks noGrp="1" noChangeArrowheads="1"/>
          </p:cNvSpPr>
          <p:nvPr>
            <p:ph type="body" idx="1"/>
          </p:nvPr>
        </p:nvSpPr>
        <p:spPr>
          <a:xfrm>
            <a:off x="568325" y="2749550"/>
            <a:ext cx="3130550" cy="2606675"/>
          </a:xfrm>
          <a:ln/>
        </p:spPr>
        <p:txBody>
          <a:bodyPr lIns="58867" tIns="29932" rIns="58867" bIns="29932"/>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6660-FB55-524D-892E-C018C6073D82}"/>
              </a:ext>
            </a:extLst>
          </p:cNvPr>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5B7020-4683-3245-89D0-046A190FF38B}"/>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83125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525D4-CE09-7148-8BCC-78A84A1780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745ADD-734A-3C48-8BBC-6D98E87B12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088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19B4B5-14DE-9842-904B-826929B43F0C}"/>
              </a:ext>
            </a:extLst>
          </p:cNvPr>
          <p:cNvSpPr>
            <a:spLocks noGrp="1"/>
          </p:cNvSpPr>
          <p:nvPr>
            <p:ph type="title" orient="vert"/>
          </p:nvPr>
        </p:nvSpPr>
        <p:spPr>
          <a:xfrm>
            <a:off x="7081838" y="585788"/>
            <a:ext cx="2128837" cy="57642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CCE428-E35E-AA46-9B22-73615FE3B781}"/>
              </a:ext>
            </a:extLst>
          </p:cNvPr>
          <p:cNvSpPr>
            <a:spLocks noGrp="1"/>
          </p:cNvSpPr>
          <p:nvPr>
            <p:ph type="body" orient="vert" idx="1"/>
          </p:nvPr>
        </p:nvSpPr>
        <p:spPr>
          <a:xfrm>
            <a:off x="695325" y="585788"/>
            <a:ext cx="6234113" cy="5764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635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D780-240F-7C49-8CF7-03441AD0DF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EA21F9-FA1A-E745-9D06-35425EBFAD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110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1D6C2-2651-1C4B-BA59-9B82C2546656}"/>
              </a:ext>
            </a:extLst>
          </p:cNvPr>
          <p:cNvSpPr>
            <a:spLocks noGrp="1"/>
          </p:cNvSpPr>
          <p:nvPr>
            <p:ph type="title"/>
          </p:nvPr>
        </p:nvSpPr>
        <p:spPr>
          <a:xfrm>
            <a:off x="676275" y="1709738"/>
            <a:ext cx="85439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194C8D-A876-0B43-9C27-B3B42FC9788F}"/>
              </a:ext>
            </a:extLst>
          </p:cNvPr>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8716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9CA-C009-F341-ACE7-997D7AD343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AE256-3F2D-CA4E-B621-95BC26EB1F33}"/>
              </a:ext>
            </a:extLst>
          </p:cNvPr>
          <p:cNvSpPr>
            <a:spLocks noGrp="1"/>
          </p:cNvSpPr>
          <p:nvPr>
            <p:ph sz="half" idx="1"/>
          </p:nvPr>
        </p:nvSpPr>
        <p:spPr>
          <a:xfrm>
            <a:off x="695325" y="1978025"/>
            <a:ext cx="4181475" cy="4371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9A98E8-3D3D-6644-95A1-1804AAFB707B}"/>
              </a:ext>
            </a:extLst>
          </p:cNvPr>
          <p:cNvSpPr>
            <a:spLocks noGrp="1"/>
          </p:cNvSpPr>
          <p:nvPr>
            <p:ph sz="half" idx="2"/>
          </p:nvPr>
        </p:nvSpPr>
        <p:spPr>
          <a:xfrm>
            <a:off x="5029200" y="1978025"/>
            <a:ext cx="4181475" cy="4371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8981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B3E64-02C9-B24A-8588-BD662CD5CF56}"/>
              </a:ext>
            </a:extLst>
          </p:cNvPr>
          <p:cNvSpPr>
            <a:spLocks noGrp="1"/>
          </p:cNvSpPr>
          <p:nvPr>
            <p:ph type="title"/>
          </p:nvPr>
        </p:nvSpPr>
        <p:spPr>
          <a:xfrm>
            <a:off x="682625" y="365125"/>
            <a:ext cx="85439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35B8F4-9FAA-F44E-98DD-24775E5D56EF}"/>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FD23A3-FB50-BA43-8A1D-FF1D306C0375}"/>
              </a:ext>
            </a:extLst>
          </p:cNvPr>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0C2693-E3C8-4E44-B852-92356D7EAB5F}"/>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5A97EF-861C-7647-AB19-2D35B949A1A8}"/>
              </a:ext>
            </a:extLst>
          </p:cNvPr>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3834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1F085-2768-B048-AE78-18617F8946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9767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52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B031F-C7D5-D54D-8DDD-AD65C6D09E3D}"/>
              </a:ext>
            </a:extLst>
          </p:cNvPr>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4B9901-27BE-A642-9BF0-F00A4861A046}"/>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9A467-98F1-3440-9322-37DADFF6FCB0}"/>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2378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A351B-8D8A-A848-8238-3D5FA010BA50}"/>
              </a:ext>
            </a:extLst>
          </p:cNvPr>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00DA1C-C257-9546-A69C-740CB8005F7F}"/>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3900C6-78C0-564C-AA20-B7C0276B6C87}"/>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7113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6245225-663C-3046-807B-03204F00CA50}"/>
              </a:ext>
            </a:extLst>
          </p:cNvPr>
          <p:cNvSpPr>
            <a:spLocks noGrp="1" noChangeArrowheads="1"/>
          </p:cNvSpPr>
          <p:nvPr>
            <p:ph type="body" idx="1"/>
          </p:nvPr>
        </p:nvSpPr>
        <p:spPr bwMode="auto">
          <a:xfrm>
            <a:off x="695325" y="1978025"/>
            <a:ext cx="8515350" cy="437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50" tIns="47625" rIns="95250" bIns="4762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3">
            <a:extLst>
              <a:ext uri="{FF2B5EF4-FFF2-40B4-BE49-F238E27FC236}">
                <a16:creationId xmlns:a16="http://schemas.microsoft.com/office/drawing/2014/main" id="{0AE9FB0D-0572-AA49-A4A4-677F1ABC3A58}"/>
              </a:ext>
            </a:extLst>
          </p:cNvPr>
          <p:cNvSpPr>
            <a:spLocks noGrp="1" noChangeArrowheads="1"/>
          </p:cNvSpPr>
          <p:nvPr>
            <p:ph type="title"/>
          </p:nvPr>
        </p:nvSpPr>
        <p:spPr bwMode="auto">
          <a:xfrm>
            <a:off x="708025" y="585788"/>
            <a:ext cx="8489950" cy="1189037"/>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50" tIns="47625" rIns="95250" bIns="47625" numCol="1" anchor="ctr" anchorCtr="0" compatLnSpc="1">
            <a:prstTxWarp prst="textNoShape">
              <a:avLst/>
            </a:prstTxWarp>
          </a:bodyPr>
          <a:lstStyle/>
          <a:p>
            <a:pPr lvl="0"/>
            <a:r>
              <a:rPr lang="en-US" altLang="en-US"/>
              <a:t>Click to edit Master title style</a:t>
            </a:r>
          </a:p>
        </p:txBody>
      </p:sp>
      <p:grpSp>
        <p:nvGrpSpPr>
          <p:cNvPr id="1034" name="Group 10">
            <a:extLst>
              <a:ext uri="{FF2B5EF4-FFF2-40B4-BE49-F238E27FC236}">
                <a16:creationId xmlns:a16="http://schemas.microsoft.com/office/drawing/2014/main" id="{4D854041-C289-404A-BB13-0CEE1CA9BC48}"/>
              </a:ext>
            </a:extLst>
          </p:cNvPr>
          <p:cNvGrpSpPr>
            <a:grpSpLocks/>
          </p:cNvGrpSpPr>
          <p:nvPr/>
        </p:nvGrpSpPr>
        <p:grpSpPr bwMode="auto">
          <a:xfrm>
            <a:off x="665163" y="1981200"/>
            <a:ext cx="8478837" cy="4114800"/>
            <a:chOff x="419" y="1248"/>
            <a:chExt cx="5341" cy="2592"/>
          </a:xfrm>
        </p:grpSpPr>
        <p:sp>
          <p:nvSpPr>
            <p:cNvPr id="1029" name="Line 5">
              <a:extLst>
                <a:ext uri="{FF2B5EF4-FFF2-40B4-BE49-F238E27FC236}">
                  <a16:creationId xmlns:a16="http://schemas.microsoft.com/office/drawing/2014/main" id="{5397006F-3F58-3942-9FD7-4B29AC715CB1}"/>
                </a:ext>
              </a:extLst>
            </p:cNvPr>
            <p:cNvSpPr>
              <a:spLocks noChangeShapeType="1"/>
            </p:cNvSpPr>
            <p:nvPr/>
          </p:nvSpPr>
          <p:spPr bwMode="auto">
            <a:xfrm>
              <a:off x="427" y="1248"/>
              <a:ext cx="53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Line 6">
              <a:extLst>
                <a:ext uri="{FF2B5EF4-FFF2-40B4-BE49-F238E27FC236}">
                  <a16:creationId xmlns:a16="http://schemas.microsoft.com/office/drawing/2014/main" id="{A13DD26C-49E1-EC46-B1DB-646A639913A5}"/>
                </a:ext>
              </a:extLst>
            </p:cNvPr>
            <p:cNvSpPr>
              <a:spLocks noChangeShapeType="1"/>
            </p:cNvSpPr>
            <p:nvPr/>
          </p:nvSpPr>
          <p:spPr bwMode="auto">
            <a:xfrm>
              <a:off x="419"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Line 7">
              <a:extLst>
                <a:ext uri="{FF2B5EF4-FFF2-40B4-BE49-F238E27FC236}">
                  <a16:creationId xmlns:a16="http://schemas.microsoft.com/office/drawing/2014/main" id="{F1E0531C-8DF4-0C4E-B47F-C4B0CC246860}"/>
                </a:ext>
              </a:extLst>
            </p:cNvPr>
            <p:cNvSpPr>
              <a:spLocks noChangeShapeType="1"/>
            </p:cNvSpPr>
            <p:nvPr/>
          </p:nvSpPr>
          <p:spPr bwMode="auto">
            <a:xfrm>
              <a:off x="5760"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Line 8">
              <a:extLst>
                <a:ext uri="{FF2B5EF4-FFF2-40B4-BE49-F238E27FC236}">
                  <a16:creationId xmlns:a16="http://schemas.microsoft.com/office/drawing/2014/main" id="{7BDD07DD-114C-F343-869C-0D04A8C8D97B}"/>
                </a:ext>
              </a:extLst>
            </p:cNvPr>
            <p:cNvSpPr>
              <a:spLocks noChangeShapeType="1"/>
            </p:cNvSpPr>
            <p:nvPr/>
          </p:nvSpPr>
          <p:spPr bwMode="auto">
            <a:xfrm>
              <a:off x="427"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Line 9">
              <a:extLst>
                <a:ext uri="{FF2B5EF4-FFF2-40B4-BE49-F238E27FC236}">
                  <a16:creationId xmlns:a16="http://schemas.microsoft.com/office/drawing/2014/main" id="{7D1AF8D9-7CFE-194A-A174-C7881566D70B}"/>
                </a:ext>
              </a:extLst>
            </p:cNvPr>
            <p:cNvSpPr>
              <a:spLocks noChangeShapeType="1"/>
            </p:cNvSpPr>
            <p:nvPr/>
          </p:nvSpPr>
          <p:spPr bwMode="auto">
            <a:xfrm>
              <a:off x="4459"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5" name="Rectangle 11">
            <a:extLst>
              <a:ext uri="{FF2B5EF4-FFF2-40B4-BE49-F238E27FC236}">
                <a16:creationId xmlns:a16="http://schemas.microsoft.com/office/drawing/2014/main" id="{D8A79BD2-F1EC-0E45-8839-65965AD82666}"/>
              </a:ext>
            </a:extLst>
          </p:cNvPr>
          <p:cNvSpPr>
            <a:spLocks noChangeArrowheads="1"/>
          </p:cNvSpPr>
          <p:nvPr/>
        </p:nvSpPr>
        <p:spPr bwMode="auto">
          <a:xfrm>
            <a:off x="8596313" y="6234113"/>
            <a:ext cx="5365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fld id="{2841DC96-9F6E-DE47-A487-81C96258C5E5}" type="slidenum">
              <a:rPr lang="en-US" altLang="en-US"/>
              <a:pPr/>
              <a:t>‹#›</a:t>
            </a:fld>
            <a:endParaRPr lang="en-US" altLang="en-US"/>
          </a:p>
        </p:txBody>
      </p:sp>
      <p:sp>
        <p:nvSpPr>
          <p:cNvPr id="1036" name="Rectangle 12">
            <a:extLst>
              <a:ext uri="{FF2B5EF4-FFF2-40B4-BE49-F238E27FC236}">
                <a16:creationId xmlns:a16="http://schemas.microsoft.com/office/drawing/2014/main" id="{ABA13D3B-B320-DD48-AE66-803FB1CD28B8}"/>
              </a:ext>
            </a:extLst>
          </p:cNvPr>
          <p:cNvSpPr>
            <a:spLocks noChangeArrowheads="1"/>
          </p:cNvSpPr>
          <p:nvPr/>
        </p:nvSpPr>
        <p:spPr bwMode="auto">
          <a:xfrm>
            <a:off x="671513" y="6157913"/>
            <a:ext cx="1705594"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dirty="0"/>
              <a:t>OMGT6213</a:t>
            </a:r>
          </a:p>
        </p:txBody>
      </p:sp>
      <p:sp>
        <p:nvSpPr>
          <p:cNvPr id="1038" name="Rectangle 14">
            <a:extLst>
              <a:ext uri="{FF2B5EF4-FFF2-40B4-BE49-F238E27FC236}">
                <a16:creationId xmlns:a16="http://schemas.microsoft.com/office/drawing/2014/main" id="{C23F6391-1F17-F942-BB2D-3729AC4AE194}"/>
              </a:ext>
            </a:extLst>
          </p:cNvPr>
          <p:cNvSpPr>
            <a:spLocks noChangeArrowheads="1"/>
          </p:cNvSpPr>
          <p:nvPr/>
        </p:nvSpPr>
        <p:spPr bwMode="auto">
          <a:xfrm>
            <a:off x="685800" y="609600"/>
            <a:ext cx="8489950" cy="118903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250" tIns="47625" rIns="95250" bIns="47625" anchor="ctr"/>
          <a:lstStyle>
            <a:lvl1pPr algn="ctr" defTabSz="939800">
              <a:defRPr sz="4600">
                <a:solidFill>
                  <a:schemeClr val="tx2"/>
                </a:solidFill>
                <a:latin typeface="Times" pitchFamily="2" charset="0"/>
              </a:defRPr>
            </a:lvl1pPr>
            <a:lvl2pPr algn="ctr" defTabSz="939800">
              <a:defRPr sz="4600">
                <a:solidFill>
                  <a:schemeClr val="tx2"/>
                </a:solidFill>
                <a:latin typeface="Times" pitchFamily="2" charset="0"/>
              </a:defRPr>
            </a:lvl2pPr>
            <a:lvl3pPr algn="ctr" defTabSz="939800">
              <a:defRPr sz="4600">
                <a:solidFill>
                  <a:schemeClr val="tx2"/>
                </a:solidFill>
                <a:latin typeface="Times" pitchFamily="2" charset="0"/>
              </a:defRPr>
            </a:lvl3pPr>
            <a:lvl4pPr algn="ctr" defTabSz="939800">
              <a:defRPr sz="4600">
                <a:solidFill>
                  <a:schemeClr val="tx2"/>
                </a:solidFill>
                <a:latin typeface="Times" pitchFamily="2" charset="0"/>
              </a:defRPr>
            </a:lvl4pPr>
            <a:lvl5pPr algn="ctr" defTabSz="939800">
              <a:defRPr sz="4600">
                <a:solidFill>
                  <a:schemeClr val="tx2"/>
                </a:solidFill>
                <a:latin typeface="Times" pitchFamily="2" charset="0"/>
              </a:defRPr>
            </a:lvl5pPr>
            <a:lvl6pPr marL="457200" algn="ctr" defTabSz="939800" eaLnBrk="0" fontAlgn="base" hangingPunct="0">
              <a:spcBef>
                <a:spcPct val="0"/>
              </a:spcBef>
              <a:spcAft>
                <a:spcPct val="0"/>
              </a:spcAft>
              <a:defRPr sz="4600">
                <a:solidFill>
                  <a:schemeClr val="tx2"/>
                </a:solidFill>
                <a:latin typeface="Times" pitchFamily="2" charset="0"/>
              </a:defRPr>
            </a:lvl6pPr>
            <a:lvl7pPr marL="914400" algn="ctr" defTabSz="939800" eaLnBrk="0" fontAlgn="base" hangingPunct="0">
              <a:spcBef>
                <a:spcPct val="0"/>
              </a:spcBef>
              <a:spcAft>
                <a:spcPct val="0"/>
              </a:spcAft>
              <a:defRPr sz="4600">
                <a:solidFill>
                  <a:schemeClr val="tx2"/>
                </a:solidFill>
                <a:latin typeface="Times" pitchFamily="2" charset="0"/>
              </a:defRPr>
            </a:lvl7pPr>
            <a:lvl8pPr marL="1371600" algn="ctr" defTabSz="939800" eaLnBrk="0" fontAlgn="base" hangingPunct="0">
              <a:spcBef>
                <a:spcPct val="0"/>
              </a:spcBef>
              <a:spcAft>
                <a:spcPct val="0"/>
              </a:spcAft>
              <a:defRPr sz="4600">
                <a:solidFill>
                  <a:schemeClr val="tx2"/>
                </a:solidFill>
                <a:latin typeface="Times" pitchFamily="2" charset="0"/>
              </a:defRPr>
            </a:lvl8pPr>
            <a:lvl9pPr marL="1828800" algn="ctr" defTabSz="939800" eaLnBrk="0" fontAlgn="base" hangingPunct="0">
              <a:spcBef>
                <a:spcPct val="0"/>
              </a:spcBef>
              <a:spcAft>
                <a:spcPct val="0"/>
              </a:spcAft>
              <a:defRPr sz="4600">
                <a:solidFill>
                  <a:schemeClr val="tx2"/>
                </a:solidFill>
                <a:latin typeface="Times" pitchFamily="2" charset="0"/>
              </a:defRPr>
            </a:lvl9pPr>
          </a:lstStyle>
          <a:p>
            <a:endParaRPr lang="en-US" altLang="en-US"/>
          </a:p>
        </p:txBody>
      </p:sp>
      <p:pic>
        <p:nvPicPr>
          <p:cNvPr id="3" name="Picture 2">
            <a:extLst>
              <a:ext uri="{FF2B5EF4-FFF2-40B4-BE49-F238E27FC236}">
                <a16:creationId xmlns:a16="http://schemas.microsoft.com/office/drawing/2014/main" id="{CD0F1053-81CB-5B49-B10B-4A5438676FF4}"/>
              </a:ext>
            </a:extLst>
          </p:cNvPr>
          <p:cNvPicPr>
            <a:picLocks noChangeAspect="1"/>
          </p:cNvPicPr>
          <p:nvPr userDrawn="1"/>
        </p:nvPicPr>
        <p:blipFill>
          <a:blip r:embed="rId13"/>
          <a:stretch>
            <a:fillRect/>
          </a:stretch>
        </p:blipFill>
        <p:spPr>
          <a:xfrm>
            <a:off x="4108450" y="5930900"/>
            <a:ext cx="1689100" cy="927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800" rtl="0" eaLnBrk="0" fontAlgn="base" hangingPunct="0">
        <a:spcBef>
          <a:spcPct val="0"/>
        </a:spcBef>
        <a:spcAft>
          <a:spcPct val="0"/>
        </a:spcAft>
        <a:defRPr sz="4600" kern="1200">
          <a:solidFill>
            <a:schemeClr val="tx2"/>
          </a:solidFill>
          <a:latin typeface="+mj-lt"/>
          <a:ea typeface="+mj-ea"/>
          <a:cs typeface="+mj-cs"/>
        </a:defRPr>
      </a:lvl1pPr>
      <a:lvl2pPr algn="ctr" defTabSz="939800" rtl="0" eaLnBrk="0" fontAlgn="base" hangingPunct="0">
        <a:spcBef>
          <a:spcPct val="0"/>
        </a:spcBef>
        <a:spcAft>
          <a:spcPct val="0"/>
        </a:spcAft>
        <a:defRPr sz="4600">
          <a:solidFill>
            <a:schemeClr val="tx2"/>
          </a:solidFill>
          <a:latin typeface="Times" pitchFamily="2" charset="0"/>
        </a:defRPr>
      </a:lvl2pPr>
      <a:lvl3pPr algn="ctr" defTabSz="939800" rtl="0" eaLnBrk="0" fontAlgn="base" hangingPunct="0">
        <a:spcBef>
          <a:spcPct val="0"/>
        </a:spcBef>
        <a:spcAft>
          <a:spcPct val="0"/>
        </a:spcAft>
        <a:defRPr sz="4600">
          <a:solidFill>
            <a:schemeClr val="tx2"/>
          </a:solidFill>
          <a:latin typeface="Times" pitchFamily="2" charset="0"/>
        </a:defRPr>
      </a:lvl3pPr>
      <a:lvl4pPr algn="ctr" defTabSz="939800" rtl="0" eaLnBrk="0" fontAlgn="base" hangingPunct="0">
        <a:spcBef>
          <a:spcPct val="0"/>
        </a:spcBef>
        <a:spcAft>
          <a:spcPct val="0"/>
        </a:spcAft>
        <a:defRPr sz="4600">
          <a:solidFill>
            <a:schemeClr val="tx2"/>
          </a:solidFill>
          <a:latin typeface="Times" pitchFamily="2" charset="0"/>
        </a:defRPr>
      </a:lvl4pPr>
      <a:lvl5pPr algn="ctr" defTabSz="939800" rtl="0" eaLnBrk="0" fontAlgn="base" hangingPunct="0">
        <a:spcBef>
          <a:spcPct val="0"/>
        </a:spcBef>
        <a:spcAft>
          <a:spcPct val="0"/>
        </a:spcAft>
        <a:defRPr sz="4600">
          <a:solidFill>
            <a:schemeClr val="tx2"/>
          </a:solidFill>
          <a:latin typeface="Times" pitchFamily="2" charset="0"/>
        </a:defRPr>
      </a:lvl5pPr>
      <a:lvl6pPr marL="457200" algn="ctr" defTabSz="939800" rtl="0" eaLnBrk="0" fontAlgn="base" hangingPunct="0">
        <a:spcBef>
          <a:spcPct val="0"/>
        </a:spcBef>
        <a:spcAft>
          <a:spcPct val="0"/>
        </a:spcAft>
        <a:defRPr sz="4600">
          <a:solidFill>
            <a:schemeClr val="tx2"/>
          </a:solidFill>
          <a:latin typeface="Times" pitchFamily="2" charset="0"/>
        </a:defRPr>
      </a:lvl6pPr>
      <a:lvl7pPr marL="914400" algn="ctr" defTabSz="939800" rtl="0" eaLnBrk="0" fontAlgn="base" hangingPunct="0">
        <a:spcBef>
          <a:spcPct val="0"/>
        </a:spcBef>
        <a:spcAft>
          <a:spcPct val="0"/>
        </a:spcAft>
        <a:defRPr sz="4600">
          <a:solidFill>
            <a:schemeClr val="tx2"/>
          </a:solidFill>
          <a:latin typeface="Times" pitchFamily="2" charset="0"/>
        </a:defRPr>
      </a:lvl7pPr>
      <a:lvl8pPr marL="1371600" algn="ctr" defTabSz="939800" rtl="0" eaLnBrk="0" fontAlgn="base" hangingPunct="0">
        <a:spcBef>
          <a:spcPct val="0"/>
        </a:spcBef>
        <a:spcAft>
          <a:spcPct val="0"/>
        </a:spcAft>
        <a:defRPr sz="4600">
          <a:solidFill>
            <a:schemeClr val="tx2"/>
          </a:solidFill>
          <a:latin typeface="Times" pitchFamily="2" charset="0"/>
        </a:defRPr>
      </a:lvl8pPr>
      <a:lvl9pPr marL="1828800" algn="ctr" defTabSz="939800" rtl="0" eaLnBrk="0" fontAlgn="base" hangingPunct="0">
        <a:spcBef>
          <a:spcPct val="0"/>
        </a:spcBef>
        <a:spcAft>
          <a:spcPct val="0"/>
        </a:spcAft>
        <a:defRPr sz="4600">
          <a:solidFill>
            <a:schemeClr val="tx2"/>
          </a:solidFill>
          <a:latin typeface="Times" pitchFamily="2" charset="0"/>
        </a:defRPr>
      </a:lvl9pPr>
    </p:titleStyle>
    <p:bodyStyle>
      <a:lvl1pPr marL="352425" indent="-352425" algn="l" defTabSz="939800"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63588" indent="-293688" algn="l" defTabSz="939800"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76338" indent="-236538" algn="l" defTabSz="939800" rtl="0" eaLnBrk="0" fontAlgn="base" hangingPunct="0">
        <a:spcBef>
          <a:spcPct val="20000"/>
        </a:spcBef>
        <a:spcAft>
          <a:spcPct val="0"/>
        </a:spcAft>
        <a:buSzPct val="100000"/>
        <a:buChar char="•"/>
        <a:defRPr sz="2500" kern="1200">
          <a:solidFill>
            <a:schemeClr val="tx1"/>
          </a:solidFill>
          <a:latin typeface="+mn-lt"/>
          <a:ea typeface="+mn-ea"/>
          <a:cs typeface="+mn-cs"/>
        </a:defRPr>
      </a:lvl3pPr>
      <a:lvl4pPr marL="1644650" indent="-234950" algn="l" defTabSz="939800" rtl="0" eaLnBrk="0" fontAlgn="base" hangingPunct="0">
        <a:spcBef>
          <a:spcPct val="20000"/>
        </a:spcBef>
        <a:spcAft>
          <a:spcPct val="0"/>
        </a:spcAft>
        <a:buSzPct val="100000"/>
        <a:buChar char="–"/>
        <a:defRPr sz="2100" kern="1200">
          <a:solidFill>
            <a:schemeClr val="tx1"/>
          </a:solidFill>
          <a:latin typeface="+mn-lt"/>
          <a:ea typeface="+mn-ea"/>
          <a:cs typeface="+mn-cs"/>
        </a:defRPr>
      </a:lvl4pPr>
      <a:lvl5pPr marL="2114550" indent="-233363" algn="l" defTabSz="939800" rtl="0" eaLnBrk="0" fontAlgn="base" hangingPunct="0">
        <a:spcBef>
          <a:spcPct val="20000"/>
        </a:spcBef>
        <a:spcAft>
          <a:spcPct val="0"/>
        </a:spcAft>
        <a:buSzPct val="100000"/>
        <a:buChar char="•"/>
        <a:defRPr sz="2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67A4025-A2C9-F042-AAB4-46D0F542D779}"/>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Statistical Process Control</a:t>
            </a:r>
          </a:p>
        </p:txBody>
      </p:sp>
      <p:sp>
        <p:nvSpPr>
          <p:cNvPr id="24579" name="Rectangle 3">
            <a:extLst>
              <a:ext uri="{FF2B5EF4-FFF2-40B4-BE49-F238E27FC236}">
                <a16:creationId xmlns:a16="http://schemas.microsoft.com/office/drawing/2014/main" id="{641CBCD3-1B70-3E4F-AA33-D3C6F1F30B30}"/>
              </a:ext>
            </a:extLst>
          </p:cNvPr>
          <p:cNvSpPr>
            <a:spLocks noGrp="1" noChangeArrowheads="1"/>
          </p:cNvSpPr>
          <p:nvPr>
            <p:ph type="body" idx="1"/>
          </p:nvPr>
        </p:nvSpPr>
        <p:spPr>
          <a:xfrm>
            <a:off x="858838" y="2105025"/>
            <a:ext cx="7980362" cy="4371975"/>
          </a:xfrm>
          <a:noFill/>
          <a:ln/>
        </p:spPr>
        <p:txBody>
          <a:bodyPr lIns="92075" tIns="46037" rIns="92075" bIns="46037"/>
          <a:lstStyle/>
          <a:p>
            <a:r>
              <a:rPr lang="en-US" altLang="en-US"/>
              <a:t>Take periodic samples from a process</a:t>
            </a:r>
          </a:p>
          <a:p>
            <a:pPr>
              <a:lnSpc>
                <a:spcPct val="160000"/>
              </a:lnSpc>
            </a:pPr>
            <a:r>
              <a:rPr lang="en-US" altLang="en-US"/>
              <a:t>Plot the sample points on a control chart</a:t>
            </a:r>
          </a:p>
          <a:p>
            <a:pPr>
              <a:lnSpc>
                <a:spcPct val="160000"/>
              </a:lnSpc>
            </a:pPr>
            <a:r>
              <a:rPr lang="en-US" altLang="en-US"/>
              <a:t>Determine if the process is within limits</a:t>
            </a:r>
          </a:p>
          <a:p>
            <a:pPr>
              <a:lnSpc>
                <a:spcPct val="160000"/>
              </a:lnSpc>
            </a:pPr>
            <a:r>
              <a:rPr lang="en-US" altLang="en-US"/>
              <a:t>Correct the process before defects occur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a:extLst>
              <a:ext uri="{FF2B5EF4-FFF2-40B4-BE49-F238E27FC236}">
                <a16:creationId xmlns:a16="http://schemas.microsoft.com/office/drawing/2014/main" id="{07662B9C-88E7-FD4D-B5A8-DDE0C3F0FC7C}"/>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A Process Is In Control If</a:t>
            </a:r>
          </a:p>
        </p:txBody>
      </p:sp>
      <p:sp>
        <p:nvSpPr>
          <p:cNvPr id="36869" name="Rectangle 5">
            <a:extLst>
              <a:ext uri="{FF2B5EF4-FFF2-40B4-BE49-F238E27FC236}">
                <a16:creationId xmlns:a16="http://schemas.microsoft.com/office/drawing/2014/main" id="{AE994D9B-5680-2344-99A6-42DA6F6E988D}"/>
              </a:ext>
            </a:extLst>
          </p:cNvPr>
          <p:cNvSpPr>
            <a:spLocks noGrp="1" noChangeArrowheads="1"/>
          </p:cNvSpPr>
          <p:nvPr>
            <p:ph type="body" idx="1"/>
          </p:nvPr>
        </p:nvSpPr>
        <p:spPr>
          <a:xfrm>
            <a:off x="695325" y="2105025"/>
            <a:ext cx="8515350" cy="4371975"/>
          </a:xfrm>
          <a:noFill/>
          <a:ln/>
        </p:spPr>
        <p:txBody>
          <a:bodyPr lIns="90487" tIns="44450" rIns="90487" bIns="44450"/>
          <a:lstStyle/>
          <a:p>
            <a:r>
              <a:rPr lang="en-US" altLang="en-US"/>
              <a:t>No sample points are outside control limits</a:t>
            </a:r>
          </a:p>
          <a:p>
            <a:pPr>
              <a:lnSpc>
                <a:spcPct val="40000"/>
              </a:lnSpc>
              <a:buFontTx/>
              <a:buNone/>
            </a:pPr>
            <a:endParaRPr lang="en-US" altLang="en-US" sz="2800"/>
          </a:p>
          <a:p>
            <a:r>
              <a:rPr lang="en-US" altLang="en-US"/>
              <a:t>Most points are near the process average</a:t>
            </a:r>
          </a:p>
          <a:p>
            <a:pPr>
              <a:lnSpc>
                <a:spcPct val="30000"/>
              </a:lnSpc>
              <a:buFontTx/>
              <a:buNone/>
            </a:pPr>
            <a:endParaRPr lang="en-US" altLang="en-US" sz="2800"/>
          </a:p>
          <a:p>
            <a:r>
              <a:rPr lang="en-US" altLang="en-US"/>
              <a:t>About an equal # points are above &amp; below the centerline</a:t>
            </a:r>
          </a:p>
          <a:p>
            <a:pPr>
              <a:lnSpc>
                <a:spcPct val="30000"/>
              </a:lnSpc>
              <a:buFontTx/>
              <a:buNone/>
            </a:pPr>
            <a:endParaRPr lang="en-US" altLang="en-US" sz="2800"/>
          </a:p>
          <a:p>
            <a:r>
              <a:rPr lang="en-US" altLang="en-US"/>
              <a:t>Points appear randomly distributed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A795393-53B2-9544-926F-355B322782EF}"/>
              </a:ext>
            </a:extLst>
          </p:cNvPr>
          <p:cNvSpPr>
            <a:spLocks noChangeArrowheads="1"/>
          </p:cNvSpPr>
          <p:nvPr/>
        </p:nvSpPr>
        <p:spPr bwMode="auto">
          <a:xfrm>
            <a:off x="1568450" y="1752600"/>
            <a:ext cx="734695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a:extLst>
              <a:ext uri="{FF2B5EF4-FFF2-40B4-BE49-F238E27FC236}">
                <a16:creationId xmlns:a16="http://schemas.microsoft.com/office/drawing/2014/main" id="{DE70F70B-CDE2-514D-9F30-FF656BD187D4}"/>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sz="5000"/>
              <a:t>The Normal Distribution</a:t>
            </a:r>
          </a:p>
        </p:txBody>
      </p:sp>
      <p:grpSp>
        <p:nvGrpSpPr>
          <p:cNvPr id="39109" name="Group 197">
            <a:extLst>
              <a:ext uri="{FF2B5EF4-FFF2-40B4-BE49-F238E27FC236}">
                <a16:creationId xmlns:a16="http://schemas.microsoft.com/office/drawing/2014/main" id="{FC70EE08-BA0D-B14C-BDED-18B00782E32C}"/>
              </a:ext>
            </a:extLst>
          </p:cNvPr>
          <p:cNvGrpSpPr>
            <a:grpSpLocks/>
          </p:cNvGrpSpPr>
          <p:nvPr/>
        </p:nvGrpSpPr>
        <p:grpSpPr bwMode="auto">
          <a:xfrm>
            <a:off x="2386013" y="5305425"/>
            <a:ext cx="4879975" cy="485775"/>
            <a:chOff x="1296" y="3216"/>
            <a:chExt cx="2837" cy="306"/>
          </a:xfrm>
        </p:grpSpPr>
        <p:sp>
          <p:nvSpPr>
            <p:cNvPr id="39110" name="Rectangle 198">
              <a:extLst>
                <a:ext uri="{FF2B5EF4-FFF2-40B4-BE49-F238E27FC236}">
                  <a16:creationId xmlns:a16="http://schemas.microsoft.com/office/drawing/2014/main" id="{88089637-6D95-BF46-B2FA-19A091E0695B}"/>
                </a:ext>
              </a:extLst>
            </p:cNvPr>
            <p:cNvSpPr>
              <a:spLocks noChangeArrowheads="1"/>
            </p:cNvSpPr>
            <p:nvPr/>
          </p:nvSpPr>
          <p:spPr bwMode="auto">
            <a:xfrm>
              <a:off x="2590" y="3236"/>
              <a:ext cx="503"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latin typeface="Symbol" pitchFamily="2" charset="2"/>
                </a:rPr>
                <a:t>m </a:t>
              </a:r>
              <a:r>
                <a:rPr lang="en-US" altLang="en-US">
                  <a:latin typeface="Arial" panose="020B0604020202020204" pitchFamily="34" charset="0"/>
                </a:rPr>
                <a:t>= 0</a:t>
              </a:r>
            </a:p>
          </p:txBody>
        </p:sp>
        <p:sp>
          <p:nvSpPr>
            <p:cNvPr id="39111" name="Rectangle 199">
              <a:extLst>
                <a:ext uri="{FF2B5EF4-FFF2-40B4-BE49-F238E27FC236}">
                  <a16:creationId xmlns:a16="http://schemas.microsoft.com/office/drawing/2014/main" id="{9949116A-8057-E244-BE01-C324405763B9}"/>
                </a:ext>
              </a:extLst>
            </p:cNvPr>
            <p:cNvSpPr>
              <a:spLocks noChangeArrowheads="1"/>
            </p:cNvSpPr>
            <p:nvPr/>
          </p:nvSpPr>
          <p:spPr bwMode="auto">
            <a:xfrm>
              <a:off x="2966" y="3236"/>
              <a:ext cx="45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latin typeface="Arial" panose="020B0604020202020204" pitchFamily="34" charset="0"/>
                </a:rPr>
                <a:t>   1</a:t>
              </a:r>
              <a:r>
                <a:rPr lang="en-US" altLang="en-US">
                  <a:latin typeface="Symbol" pitchFamily="2" charset="2"/>
                </a:rPr>
                <a:t>s</a:t>
              </a:r>
            </a:p>
          </p:txBody>
        </p:sp>
        <p:sp>
          <p:nvSpPr>
            <p:cNvPr id="39112" name="Rectangle 200">
              <a:extLst>
                <a:ext uri="{FF2B5EF4-FFF2-40B4-BE49-F238E27FC236}">
                  <a16:creationId xmlns:a16="http://schemas.microsoft.com/office/drawing/2014/main" id="{55C719A7-33B3-564F-B3B5-79A3CC469A69}"/>
                </a:ext>
              </a:extLst>
            </p:cNvPr>
            <p:cNvSpPr>
              <a:spLocks noChangeArrowheads="1"/>
            </p:cNvSpPr>
            <p:nvPr/>
          </p:nvSpPr>
          <p:spPr bwMode="auto">
            <a:xfrm>
              <a:off x="3421" y="3236"/>
              <a:ext cx="31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latin typeface="Arial" panose="020B0604020202020204" pitchFamily="34" charset="0"/>
                </a:rPr>
                <a:t>2</a:t>
              </a:r>
              <a:r>
                <a:rPr lang="en-US" altLang="en-US">
                  <a:latin typeface="Symbol" pitchFamily="2" charset="2"/>
                </a:rPr>
                <a:t>s</a:t>
              </a:r>
            </a:p>
          </p:txBody>
        </p:sp>
        <p:sp>
          <p:nvSpPr>
            <p:cNvPr id="39113" name="Rectangle 201">
              <a:extLst>
                <a:ext uri="{FF2B5EF4-FFF2-40B4-BE49-F238E27FC236}">
                  <a16:creationId xmlns:a16="http://schemas.microsoft.com/office/drawing/2014/main" id="{314B0472-E970-5542-A6A2-34F280629715}"/>
                </a:ext>
              </a:extLst>
            </p:cNvPr>
            <p:cNvSpPr>
              <a:spLocks noChangeArrowheads="1"/>
            </p:cNvSpPr>
            <p:nvPr/>
          </p:nvSpPr>
          <p:spPr bwMode="auto">
            <a:xfrm>
              <a:off x="3822" y="3236"/>
              <a:ext cx="31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latin typeface="Arial" panose="020B0604020202020204" pitchFamily="34" charset="0"/>
                </a:rPr>
                <a:t>3</a:t>
              </a:r>
              <a:r>
                <a:rPr lang="en-US" altLang="en-US">
                  <a:latin typeface="Symbol" pitchFamily="2" charset="2"/>
                </a:rPr>
                <a:t>s</a:t>
              </a:r>
            </a:p>
          </p:txBody>
        </p:sp>
        <p:sp>
          <p:nvSpPr>
            <p:cNvPr id="39114" name="Rectangle 202">
              <a:extLst>
                <a:ext uri="{FF2B5EF4-FFF2-40B4-BE49-F238E27FC236}">
                  <a16:creationId xmlns:a16="http://schemas.microsoft.com/office/drawing/2014/main" id="{8BA2C30E-E284-0F44-B7A5-4C8557D4AEAF}"/>
                </a:ext>
              </a:extLst>
            </p:cNvPr>
            <p:cNvSpPr>
              <a:spLocks noChangeArrowheads="1"/>
            </p:cNvSpPr>
            <p:nvPr/>
          </p:nvSpPr>
          <p:spPr bwMode="auto">
            <a:xfrm>
              <a:off x="2156" y="3216"/>
              <a:ext cx="35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800">
                  <a:latin typeface="Arial" panose="020B0604020202020204" pitchFamily="34" charset="0"/>
                </a:rPr>
                <a:t>-</a:t>
              </a:r>
              <a:r>
                <a:rPr lang="en-US" altLang="en-US">
                  <a:latin typeface="Arial" panose="020B0604020202020204" pitchFamily="34" charset="0"/>
                </a:rPr>
                <a:t>1</a:t>
              </a:r>
              <a:r>
                <a:rPr lang="en-US" altLang="en-US">
                  <a:latin typeface="Symbol" pitchFamily="2" charset="2"/>
                </a:rPr>
                <a:t>s</a:t>
              </a:r>
            </a:p>
          </p:txBody>
        </p:sp>
        <p:sp>
          <p:nvSpPr>
            <p:cNvPr id="39115" name="Rectangle 203">
              <a:extLst>
                <a:ext uri="{FF2B5EF4-FFF2-40B4-BE49-F238E27FC236}">
                  <a16:creationId xmlns:a16="http://schemas.microsoft.com/office/drawing/2014/main" id="{6CA71D46-4D58-5A46-98F9-7CC534CBE72A}"/>
                </a:ext>
              </a:extLst>
            </p:cNvPr>
            <p:cNvSpPr>
              <a:spLocks noChangeArrowheads="1"/>
            </p:cNvSpPr>
            <p:nvPr/>
          </p:nvSpPr>
          <p:spPr bwMode="auto">
            <a:xfrm>
              <a:off x="1732" y="3236"/>
              <a:ext cx="35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800">
                  <a:latin typeface="Arial" panose="020B0604020202020204" pitchFamily="34" charset="0"/>
                </a:rPr>
                <a:t>-</a:t>
              </a:r>
              <a:r>
                <a:rPr lang="en-US" altLang="en-US">
                  <a:latin typeface="Arial" panose="020B0604020202020204" pitchFamily="34" charset="0"/>
                </a:rPr>
                <a:t>2</a:t>
              </a:r>
              <a:r>
                <a:rPr lang="en-US" altLang="en-US">
                  <a:latin typeface="Symbol" pitchFamily="2" charset="2"/>
                </a:rPr>
                <a:t>s</a:t>
              </a:r>
            </a:p>
          </p:txBody>
        </p:sp>
        <p:sp>
          <p:nvSpPr>
            <p:cNvPr id="39116" name="Rectangle 204">
              <a:extLst>
                <a:ext uri="{FF2B5EF4-FFF2-40B4-BE49-F238E27FC236}">
                  <a16:creationId xmlns:a16="http://schemas.microsoft.com/office/drawing/2014/main" id="{2AD09CFA-031C-7042-A0FF-FCB4F4AB77F8}"/>
                </a:ext>
              </a:extLst>
            </p:cNvPr>
            <p:cNvSpPr>
              <a:spLocks noChangeArrowheads="1"/>
            </p:cNvSpPr>
            <p:nvPr/>
          </p:nvSpPr>
          <p:spPr bwMode="auto">
            <a:xfrm>
              <a:off x="1296" y="3236"/>
              <a:ext cx="37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latin typeface="Arial" panose="020B0604020202020204" pitchFamily="34" charset="0"/>
                </a:rPr>
                <a:t>-3</a:t>
              </a:r>
              <a:r>
                <a:rPr lang="en-US" altLang="en-US">
                  <a:latin typeface="Symbol" pitchFamily="2" charset="2"/>
                </a:rPr>
                <a:t>s</a:t>
              </a:r>
            </a:p>
          </p:txBody>
        </p:sp>
      </p:grpSp>
      <p:grpSp>
        <p:nvGrpSpPr>
          <p:cNvPr id="39125" name="Group 213">
            <a:extLst>
              <a:ext uri="{FF2B5EF4-FFF2-40B4-BE49-F238E27FC236}">
                <a16:creationId xmlns:a16="http://schemas.microsoft.com/office/drawing/2014/main" id="{0773F333-3BE2-3148-A57E-A397DFC09B34}"/>
              </a:ext>
            </a:extLst>
          </p:cNvPr>
          <p:cNvGrpSpPr>
            <a:grpSpLocks/>
          </p:cNvGrpSpPr>
          <p:nvPr/>
        </p:nvGrpSpPr>
        <p:grpSpPr bwMode="auto">
          <a:xfrm>
            <a:off x="1981200" y="2333625"/>
            <a:ext cx="6272213" cy="2894013"/>
            <a:chOff x="1093" y="1345"/>
            <a:chExt cx="3951" cy="1823"/>
          </a:xfrm>
        </p:grpSpPr>
        <p:sp>
          <p:nvSpPr>
            <p:cNvPr id="38915" name="Rectangle 3">
              <a:extLst>
                <a:ext uri="{FF2B5EF4-FFF2-40B4-BE49-F238E27FC236}">
                  <a16:creationId xmlns:a16="http://schemas.microsoft.com/office/drawing/2014/main" id="{F6EE1257-4325-1B49-BCF0-EE780BC69776}"/>
                </a:ext>
              </a:extLst>
            </p:cNvPr>
            <p:cNvSpPr>
              <a:spLocks noChangeArrowheads="1"/>
            </p:cNvSpPr>
            <p:nvPr/>
          </p:nvSpPr>
          <p:spPr bwMode="auto">
            <a:xfrm>
              <a:off x="2600" y="2688"/>
              <a:ext cx="887"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b="1">
                  <a:solidFill>
                    <a:schemeClr val="accent2"/>
                  </a:solidFill>
                  <a:latin typeface="Arial" panose="020B0604020202020204" pitchFamily="34" charset="0"/>
                </a:rPr>
                <a:t>99.74 %</a:t>
              </a:r>
            </a:p>
          </p:txBody>
        </p:sp>
        <p:grpSp>
          <p:nvGrpSpPr>
            <p:cNvPr id="38919" name="Group 7">
              <a:extLst>
                <a:ext uri="{FF2B5EF4-FFF2-40B4-BE49-F238E27FC236}">
                  <a16:creationId xmlns:a16="http://schemas.microsoft.com/office/drawing/2014/main" id="{754B6B5F-AFD1-3E44-9733-63DB769FC3C5}"/>
                </a:ext>
              </a:extLst>
            </p:cNvPr>
            <p:cNvGrpSpPr>
              <a:grpSpLocks/>
            </p:cNvGrpSpPr>
            <p:nvPr/>
          </p:nvGrpSpPr>
          <p:grpSpPr bwMode="auto">
            <a:xfrm>
              <a:off x="1236" y="1345"/>
              <a:ext cx="3468" cy="1775"/>
              <a:chOff x="1153" y="1392"/>
              <a:chExt cx="3201" cy="1775"/>
            </a:xfrm>
          </p:grpSpPr>
          <p:grpSp>
            <p:nvGrpSpPr>
              <p:cNvPr id="38920" name="Group 8">
                <a:extLst>
                  <a:ext uri="{FF2B5EF4-FFF2-40B4-BE49-F238E27FC236}">
                    <a16:creationId xmlns:a16="http://schemas.microsoft.com/office/drawing/2014/main" id="{91EB2CA2-9022-B64A-A3B8-A4E3F615B8DE}"/>
                  </a:ext>
                </a:extLst>
              </p:cNvPr>
              <p:cNvGrpSpPr>
                <a:grpSpLocks/>
              </p:cNvGrpSpPr>
              <p:nvPr/>
            </p:nvGrpSpPr>
            <p:grpSpPr bwMode="auto">
              <a:xfrm>
                <a:off x="2752" y="1392"/>
                <a:ext cx="1602" cy="1770"/>
                <a:chOff x="2752" y="1392"/>
                <a:chExt cx="1602" cy="1770"/>
              </a:xfrm>
            </p:grpSpPr>
            <p:sp>
              <p:nvSpPr>
                <p:cNvPr id="38921" name="Freeform 9">
                  <a:extLst>
                    <a:ext uri="{FF2B5EF4-FFF2-40B4-BE49-F238E27FC236}">
                      <a16:creationId xmlns:a16="http://schemas.microsoft.com/office/drawing/2014/main" id="{92217B54-04F1-AD49-AF46-1BDDC1E996B0}"/>
                    </a:ext>
                  </a:extLst>
                </p:cNvPr>
                <p:cNvSpPr>
                  <a:spLocks/>
                </p:cNvSpPr>
                <p:nvPr/>
              </p:nvSpPr>
              <p:spPr bwMode="auto">
                <a:xfrm>
                  <a:off x="2752" y="1392"/>
                  <a:ext cx="17" cy="26"/>
                </a:xfrm>
                <a:custGeom>
                  <a:avLst/>
                  <a:gdLst>
                    <a:gd name="T0" fmla="*/ 0 w 17"/>
                    <a:gd name="T1" fmla="*/ 0 h 26"/>
                    <a:gd name="T2" fmla="*/ 14 w 17"/>
                    <a:gd name="T3" fmla="*/ 25 h 26"/>
                    <a:gd name="T4" fmla="*/ 16 w 17"/>
                    <a:gd name="T5" fmla="*/ 25 h 26"/>
                  </a:gdLst>
                  <a:ahLst/>
                  <a:cxnLst>
                    <a:cxn ang="0">
                      <a:pos x="T0" y="T1"/>
                    </a:cxn>
                    <a:cxn ang="0">
                      <a:pos x="T2" y="T3"/>
                    </a:cxn>
                    <a:cxn ang="0">
                      <a:pos x="T4" y="T5"/>
                    </a:cxn>
                  </a:cxnLst>
                  <a:rect l="0" t="0" r="r" b="b"/>
                  <a:pathLst>
                    <a:path w="17" h="26">
                      <a:moveTo>
                        <a:pt x="0" y="0"/>
                      </a:moveTo>
                      <a:lnTo>
                        <a:pt x="14" y="25"/>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2" name="Freeform 10">
                  <a:extLst>
                    <a:ext uri="{FF2B5EF4-FFF2-40B4-BE49-F238E27FC236}">
                      <a16:creationId xmlns:a16="http://schemas.microsoft.com/office/drawing/2014/main" id="{9C143C1F-3111-6541-938C-B1C72DADDBEC}"/>
                    </a:ext>
                  </a:extLst>
                </p:cNvPr>
                <p:cNvSpPr>
                  <a:spLocks/>
                </p:cNvSpPr>
                <p:nvPr/>
              </p:nvSpPr>
              <p:spPr bwMode="auto">
                <a:xfrm>
                  <a:off x="2765" y="1395"/>
                  <a:ext cx="18" cy="26"/>
                </a:xfrm>
                <a:custGeom>
                  <a:avLst/>
                  <a:gdLst>
                    <a:gd name="T0" fmla="*/ 0 w 18"/>
                    <a:gd name="T1" fmla="*/ 0 h 26"/>
                    <a:gd name="T2" fmla="*/ 17 w 18"/>
                    <a:gd name="T3" fmla="*/ 0 h 26"/>
                    <a:gd name="T4" fmla="*/ 17 w 18"/>
                    <a:gd name="T5" fmla="*/ 25 h 26"/>
                  </a:gdLst>
                  <a:ahLst/>
                  <a:cxnLst>
                    <a:cxn ang="0">
                      <a:pos x="T0" y="T1"/>
                    </a:cxn>
                    <a:cxn ang="0">
                      <a:pos x="T2" y="T3"/>
                    </a:cxn>
                    <a:cxn ang="0">
                      <a:pos x="T4" y="T5"/>
                    </a:cxn>
                  </a:cxnLst>
                  <a:rect l="0" t="0" r="r" b="b"/>
                  <a:pathLst>
                    <a:path w="18" h="26">
                      <a:moveTo>
                        <a:pt x="0" y="0"/>
                      </a:moveTo>
                      <a:lnTo>
                        <a:pt x="17" y="0"/>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3" name="Freeform 11">
                  <a:extLst>
                    <a:ext uri="{FF2B5EF4-FFF2-40B4-BE49-F238E27FC236}">
                      <a16:creationId xmlns:a16="http://schemas.microsoft.com/office/drawing/2014/main" id="{9718F0A1-B5EE-AD41-A935-A9A0E6098855}"/>
                    </a:ext>
                  </a:extLst>
                </p:cNvPr>
                <p:cNvSpPr>
                  <a:spLocks/>
                </p:cNvSpPr>
                <p:nvPr/>
              </p:nvSpPr>
              <p:spPr bwMode="auto">
                <a:xfrm>
                  <a:off x="2780" y="1395"/>
                  <a:ext cx="17" cy="26"/>
                </a:xfrm>
                <a:custGeom>
                  <a:avLst/>
                  <a:gdLst>
                    <a:gd name="T0" fmla="*/ 0 w 17"/>
                    <a:gd name="T1" fmla="*/ 0 h 26"/>
                    <a:gd name="T2" fmla="*/ 16 w 17"/>
                    <a:gd name="T3" fmla="*/ 19 h 26"/>
                    <a:gd name="T4" fmla="*/ 16 w 17"/>
                    <a:gd name="T5" fmla="*/ 25 h 26"/>
                  </a:gdLst>
                  <a:ahLst/>
                  <a:cxnLst>
                    <a:cxn ang="0">
                      <a:pos x="T0" y="T1"/>
                    </a:cxn>
                    <a:cxn ang="0">
                      <a:pos x="T2" y="T3"/>
                    </a:cxn>
                    <a:cxn ang="0">
                      <a:pos x="T4" y="T5"/>
                    </a:cxn>
                  </a:cxnLst>
                  <a:rect l="0" t="0" r="r" b="b"/>
                  <a:pathLst>
                    <a:path w="17" h="26">
                      <a:moveTo>
                        <a:pt x="0" y="0"/>
                      </a:moveTo>
                      <a:lnTo>
                        <a:pt x="16" y="19"/>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4" name="Freeform 12">
                  <a:extLst>
                    <a:ext uri="{FF2B5EF4-FFF2-40B4-BE49-F238E27FC236}">
                      <a16:creationId xmlns:a16="http://schemas.microsoft.com/office/drawing/2014/main" id="{496AE2E3-7E14-3D49-A084-7D0E4CC05E59}"/>
                    </a:ext>
                  </a:extLst>
                </p:cNvPr>
                <p:cNvSpPr>
                  <a:spLocks/>
                </p:cNvSpPr>
                <p:nvPr/>
              </p:nvSpPr>
              <p:spPr bwMode="auto">
                <a:xfrm>
                  <a:off x="2793" y="1400"/>
                  <a:ext cx="17" cy="26"/>
                </a:xfrm>
                <a:custGeom>
                  <a:avLst/>
                  <a:gdLst>
                    <a:gd name="T0" fmla="*/ 0 w 17"/>
                    <a:gd name="T1" fmla="*/ 0 h 26"/>
                    <a:gd name="T2" fmla="*/ 14 w 17"/>
                    <a:gd name="T3" fmla="*/ 13 h 26"/>
                    <a:gd name="T4" fmla="*/ 16 w 17"/>
                    <a:gd name="T5" fmla="*/ 25 h 26"/>
                  </a:gdLst>
                  <a:ahLst/>
                  <a:cxnLst>
                    <a:cxn ang="0">
                      <a:pos x="T0" y="T1"/>
                    </a:cxn>
                    <a:cxn ang="0">
                      <a:pos x="T2" y="T3"/>
                    </a:cxn>
                    <a:cxn ang="0">
                      <a:pos x="T4" y="T5"/>
                    </a:cxn>
                  </a:cxnLst>
                  <a:rect l="0" t="0" r="r" b="b"/>
                  <a:pathLst>
                    <a:path w="17" h="26">
                      <a:moveTo>
                        <a:pt x="0" y="0"/>
                      </a:moveTo>
                      <a:lnTo>
                        <a:pt x="14" y="13"/>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5" name="Freeform 13">
                  <a:extLst>
                    <a:ext uri="{FF2B5EF4-FFF2-40B4-BE49-F238E27FC236}">
                      <a16:creationId xmlns:a16="http://schemas.microsoft.com/office/drawing/2014/main" id="{7D028426-DC3C-AF4D-9B9F-59C7740CE4CB}"/>
                    </a:ext>
                  </a:extLst>
                </p:cNvPr>
                <p:cNvSpPr>
                  <a:spLocks/>
                </p:cNvSpPr>
                <p:nvPr/>
              </p:nvSpPr>
              <p:spPr bwMode="auto">
                <a:xfrm>
                  <a:off x="2806" y="1402"/>
                  <a:ext cx="18" cy="26"/>
                </a:xfrm>
                <a:custGeom>
                  <a:avLst/>
                  <a:gdLst>
                    <a:gd name="T0" fmla="*/ 0 w 18"/>
                    <a:gd name="T1" fmla="*/ 0 h 26"/>
                    <a:gd name="T2" fmla="*/ 15 w 18"/>
                    <a:gd name="T3" fmla="*/ 19 h 26"/>
                    <a:gd name="T4" fmla="*/ 17 w 18"/>
                    <a:gd name="T5" fmla="*/ 25 h 26"/>
                  </a:gdLst>
                  <a:ahLst/>
                  <a:cxnLst>
                    <a:cxn ang="0">
                      <a:pos x="T0" y="T1"/>
                    </a:cxn>
                    <a:cxn ang="0">
                      <a:pos x="T2" y="T3"/>
                    </a:cxn>
                    <a:cxn ang="0">
                      <a:pos x="T4" y="T5"/>
                    </a:cxn>
                  </a:cxnLst>
                  <a:rect l="0" t="0" r="r" b="b"/>
                  <a:pathLst>
                    <a:path w="18" h="26">
                      <a:moveTo>
                        <a:pt x="0" y="0"/>
                      </a:moveTo>
                      <a:lnTo>
                        <a:pt x="15" y="19"/>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6" name="Freeform 14">
                  <a:extLst>
                    <a:ext uri="{FF2B5EF4-FFF2-40B4-BE49-F238E27FC236}">
                      <a16:creationId xmlns:a16="http://schemas.microsoft.com/office/drawing/2014/main" id="{545D4599-EC21-D24F-B5F6-366D09C34129}"/>
                    </a:ext>
                  </a:extLst>
                </p:cNvPr>
                <p:cNvSpPr>
                  <a:spLocks/>
                </p:cNvSpPr>
                <p:nvPr/>
              </p:nvSpPr>
              <p:spPr bwMode="auto">
                <a:xfrm>
                  <a:off x="2820" y="1406"/>
                  <a:ext cx="17" cy="27"/>
                </a:xfrm>
                <a:custGeom>
                  <a:avLst/>
                  <a:gdLst>
                    <a:gd name="T0" fmla="*/ 0 w 17"/>
                    <a:gd name="T1" fmla="*/ 0 h 27"/>
                    <a:gd name="T2" fmla="*/ 14 w 17"/>
                    <a:gd name="T3" fmla="*/ 20 h 27"/>
                    <a:gd name="T4" fmla="*/ 16 w 17"/>
                    <a:gd name="T5" fmla="*/ 26 h 27"/>
                  </a:gdLst>
                  <a:ahLst/>
                  <a:cxnLst>
                    <a:cxn ang="0">
                      <a:pos x="T0" y="T1"/>
                    </a:cxn>
                    <a:cxn ang="0">
                      <a:pos x="T2" y="T3"/>
                    </a:cxn>
                    <a:cxn ang="0">
                      <a:pos x="T4" y="T5"/>
                    </a:cxn>
                  </a:cxnLst>
                  <a:rect l="0" t="0" r="r" b="b"/>
                  <a:pathLst>
                    <a:path w="17" h="27">
                      <a:moveTo>
                        <a:pt x="0" y="0"/>
                      </a:moveTo>
                      <a:lnTo>
                        <a:pt x="14" y="20"/>
                      </a:lnTo>
                      <a:lnTo>
                        <a:pt x="16"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7" name="Freeform 15">
                  <a:extLst>
                    <a:ext uri="{FF2B5EF4-FFF2-40B4-BE49-F238E27FC236}">
                      <a16:creationId xmlns:a16="http://schemas.microsoft.com/office/drawing/2014/main" id="{B94BCBCB-3FA1-0642-A354-B2073689A9C2}"/>
                    </a:ext>
                  </a:extLst>
                </p:cNvPr>
                <p:cNvSpPr>
                  <a:spLocks/>
                </p:cNvSpPr>
                <p:nvPr/>
              </p:nvSpPr>
              <p:spPr bwMode="auto">
                <a:xfrm>
                  <a:off x="2833" y="1411"/>
                  <a:ext cx="17" cy="26"/>
                </a:xfrm>
                <a:custGeom>
                  <a:avLst/>
                  <a:gdLst>
                    <a:gd name="T0" fmla="*/ 0 w 17"/>
                    <a:gd name="T1" fmla="*/ 0 h 26"/>
                    <a:gd name="T2" fmla="*/ 16 w 17"/>
                    <a:gd name="T3" fmla="*/ 19 h 26"/>
                    <a:gd name="T4" fmla="*/ 16 w 17"/>
                    <a:gd name="T5" fmla="*/ 25 h 26"/>
                  </a:gdLst>
                  <a:ahLst/>
                  <a:cxnLst>
                    <a:cxn ang="0">
                      <a:pos x="T0" y="T1"/>
                    </a:cxn>
                    <a:cxn ang="0">
                      <a:pos x="T2" y="T3"/>
                    </a:cxn>
                    <a:cxn ang="0">
                      <a:pos x="T4" y="T5"/>
                    </a:cxn>
                  </a:cxnLst>
                  <a:rect l="0" t="0" r="r" b="b"/>
                  <a:pathLst>
                    <a:path w="17" h="26">
                      <a:moveTo>
                        <a:pt x="0" y="0"/>
                      </a:moveTo>
                      <a:lnTo>
                        <a:pt x="16" y="19"/>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8" name="Freeform 16">
                  <a:extLst>
                    <a:ext uri="{FF2B5EF4-FFF2-40B4-BE49-F238E27FC236}">
                      <a16:creationId xmlns:a16="http://schemas.microsoft.com/office/drawing/2014/main" id="{B334A68F-B4F6-6241-B1A9-D0A95263DD4E}"/>
                    </a:ext>
                  </a:extLst>
                </p:cNvPr>
                <p:cNvSpPr>
                  <a:spLocks/>
                </p:cNvSpPr>
                <p:nvPr/>
              </p:nvSpPr>
              <p:spPr bwMode="auto">
                <a:xfrm>
                  <a:off x="2847" y="1416"/>
                  <a:ext cx="18" cy="26"/>
                </a:xfrm>
                <a:custGeom>
                  <a:avLst/>
                  <a:gdLst>
                    <a:gd name="T0" fmla="*/ 0 w 18"/>
                    <a:gd name="T1" fmla="*/ 0 h 26"/>
                    <a:gd name="T2" fmla="*/ 17 w 18"/>
                    <a:gd name="T3" fmla="*/ 19 h 26"/>
                    <a:gd name="T4" fmla="*/ 17 w 18"/>
                    <a:gd name="T5" fmla="*/ 25 h 26"/>
                  </a:gdLst>
                  <a:ahLst/>
                  <a:cxnLst>
                    <a:cxn ang="0">
                      <a:pos x="T0" y="T1"/>
                    </a:cxn>
                    <a:cxn ang="0">
                      <a:pos x="T2" y="T3"/>
                    </a:cxn>
                    <a:cxn ang="0">
                      <a:pos x="T4" y="T5"/>
                    </a:cxn>
                  </a:cxnLst>
                  <a:rect l="0" t="0" r="r" b="b"/>
                  <a:pathLst>
                    <a:path w="18" h="26">
                      <a:moveTo>
                        <a:pt x="0" y="0"/>
                      </a:moveTo>
                      <a:lnTo>
                        <a:pt x="17" y="19"/>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9" name="Freeform 17">
                  <a:extLst>
                    <a:ext uri="{FF2B5EF4-FFF2-40B4-BE49-F238E27FC236}">
                      <a16:creationId xmlns:a16="http://schemas.microsoft.com/office/drawing/2014/main" id="{DE78D885-F11A-6C45-9883-8BB72D01ED73}"/>
                    </a:ext>
                  </a:extLst>
                </p:cNvPr>
                <p:cNvSpPr>
                  <a:spLocks/>
                </p:cNvSpPr>
                <p:nvPr/>
              </p:nvSpPr>
              <p:spPr bwMode="auto">
                <a:xfrm>
                  <a:off x="2861" y="1422"/>
                  <a:ext cx="17" cy="26"/>
                </a:xfrm>
                <a:custGeom>
                  <a:avLst/>
                  <a:gdLst>
                    <a:gd name="T0" fmla="*/ 0 w 17"/>
                    <a:gd name="T1" fmla="*/ 0 h 26"/>
                    <a:gd name="T2" fmla="*/ 14 w 17"/>
                    <a:gd name="T3" fmla="*/ 19 h 26"/>
                    <a:gd name="T4" fmla="*/ 16 w 17"/>
                    <a:gd name="T5" fmla="*/ 25 h 26"/>
                  </a:gdLst>
                  <a:ahLst/>
                  <a:cxnLst>
                    <a:cxn ang="0">
                      <a:pos x="T0" y="T1"/>
                    </a:cxn>
                    <a:cxn ang="0">
                      <a:pos x="T2" y="T3"/>
                    </a:cxn>
                    <a:cxn ang="0">
                      <a:pos x="T4" y="T5"/>
                    </a:cxn>
                  </a:cxnLst>
                  <a:rect l="0" t="0" r="r" b="b"/>
                  <a:pathLst>
                    <a:path w="17" h="26">
                      <a:moveTo>
                        <a:pt x="0" y="0"/>
                      </a:moveTo>
                      <a:lnTo>
                        <a:pt x="14" y="19"/>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0" name="Freeform 18">
                  <a:extLst>
                    <a:ext uri="{FF2B5EF4-FFF2-40B4-BE49-F238E27FC236}">
                      <a16:creationId xmlns:a16="http://schemas.microsoft.com/office/drawing/2014/main" id="{C9ADFAB8-B75F-CD4F-A848-83B7AB4D39BE}"/>
                    </a:ext>
                  </a:extLst>
                </p:cNvPr>
                <p:cNvSpPr>
                  <a:spLocks/>
                </p:cNvSpPr>
                <p:nvPr/>
              </p:nvSpPr>
              <p:spPr bwMode="auto">
                <a:xfrm>
                  <a:off x="2873" y="1429"/>
                  <a:ext cx="18" cy="26"/>
                </a:xfrm>
                <a:custGeom>
                  <a:avLst/>
                  <a:gdLst>
                    <a:gd name="T0" fmla="*/ 0 w 18"/>
                    <a:gd name="T1" fmla="*/ 0 h 26"/>
                    <a:gd name="T2" fmla="*/ 15 w 18"/>
                    <a:gd name="T3" fmla="*/ 21 h 26"/>
                    <a:gd name="T4" fmla="*/ 17 w 18"/>
                    <a:gd name="T5" fmla="*/ 25 h 26"/>
                  </a:gdLst>
                  <a:ahLst/>
                  <a:cxnLst>
                    <a:cxn ang="0">
                      <a:pos x="T0" y="T1"/>
                    </a:cxn>
                    <a:cxn ang="0">
                      <a:pos x="T2" y="T3"/>
                    </a:cxn>
                    <a:cxn ang="0">
                      <a:pos x="T4" y="T5"/>
                    </a:cxn>
                  </a:cxnLst>
                  <a:rect l="0" t="0" r="r" b="b"/>
                  <a:pathLst>
                    <a:path w="18" h="26">
                      <a:moveTo>
                        <a:pt x="0" y="0"/>
                      </a:moveTo>
                      <a:lnTo>
                        <a:pt x="15" y="21"/>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1" name="Freeform 19">
                  <a:extLst>
                    <a:ext uri="{FF2B5EF4-FFF2-40B4-BE49-F238E27FC236}">
                      <a16:creationId xmlns:a16="http://schemas.microsoft.com/office/drawing/2014/main" id="{93649CE8-D554-1541-B2CF-ABE86F22F3EA}"/>
                    </a:ext>
                  </a:extLst>
                </p:cNvPr>
                <p:cNvSpPr>
                  <a:spLocks/>
                </p:cNvSpPr>
                <p:nvPr/>
              </p:nvSpPr>
              <p:spPr bwMode="auto">
                <a:xfrm>
                  <a:off x="2886" y="1438"/>
                  <a:ext cx="18" cy="26"/>
                </a:xfrm>
                <a:custGeom>
                  <a:avLst/>
                  <a:gdLst>
                    <a:gd name="T0" fmla="*/ 0 w 18"/>
                    <a:gd name="T1" fmla="*/ 0 h 26"/>
                    <a:gd name="T2" fmla="*/ 15 w 18"/>
                    <a:gd name="T3" fmla="*/ 21 h 26"/>
                    <a:gd name="T4" fmla="*/ 17 w 18"/>
                    <a:gd name="T5" fmla="*/ 25 h 26"/>
                  </a:gdLst>
                  <a:ahLst/>
                  <a:cxnLst>
                    <a:cxn ang="0">
                      <a:pos x="T0" y="T1"/>
                    </a:cxn>
                    <a:cxn ang="0">
                      <a:pos x="T2" y="T3"/>
                    </a:cxn>
                    <a:cxn ang="0">
                      <a:pos x="T4" y="T5"/>
                    </a:cxn>
                  </a:cxnLst>
                  <a:rect l="0" t="0" r="r" b="b"/>
                  <a:pathLst>
                    <a:path w="18" h="26">
                      <a:moveTo>
                        <a:pt x="0" y="0"/>
                      </a:moveTo>
                      <a:lnTo>
                        <a:pt x="15" y="21"/>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2" name="Freeform 20">
                  <a:extLst>
                    <a:ext uri="{FF2B5EF4-FFF2-40B4-BE49-F238E27FC236}">
                      <a16:creationId xmlns:a16="http://schemas.microsoft.com/office/drawing/2014/main" id="{8F6F983E-74E6-5C4E-BBF4-819ECAA609F0}"/>
                    </a:ext>
                  </a:extLst>
                </p:cNvPr>
                <p:cNvSpPr>
                  <a:spLocks/>
                </p:cNvSpPr>
                <p:nvPr/>
              </p:nvSpPr>
              <p:spPr bwMode="auto">
                <a:xfrm>
                  <a:off x="2900" y="1446"/>
                  <a:ext cx="17" cy="26"/>
                </a:xfrm>
                <a:custGeom>
                  <a:avLst/>
                  <a:gdLst>
                    <a:gd name="T0" fmla="*/ 0 w 17"/>
                    <a:gd name="T1" fmla="*/ 0 h 26"/>
                    <a:gd name="T2" fmla="*/ 14 w 17"/>
                    <a:gd name="T3" fmla="*/ 21 h 26"/>
                    <a:gd name="T4" fmla="*/ 16 w 17"/>
                    <a:gd name="T5" fmla="*/ 25 h 26"/>
                  </a:gdLst>
                  <a:ahLst/>
                  <a:cxnLst>
                    <a:cxn ang="0">
                      <a:pos x="T0" y="T1"/>
                    </a:cxn>
                    <a:cxn ang="0">
                      <a:pos x="T2" y="T3"/>
                    </a:cxn>
                    <a:cxn ang="0">
                      <a:pos x="T4" y="T5"/>
                    </a:cxn>
                  </a:cxnLst>
                  <a:rect l="0" t="0" r="r" b="b"/>
                  <a:pathLst>
                    <a:path w="17" h="26">
                      <a:moveTo>
                        <a:pt x="0" y="0"/>
                      </a:moveTo>
                      <a:lnTo>
                        <a:pt x="14" y="21"/>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3" name="Freeform 21">
                  <a:extLst>
                    <a:ext uri="{FF2B5EF4-FFF2-40B4-BE49-F238E27FC236}">
                      <a16:creationId xmlns:a16="http://schemas.microsoft.com/office/drawing/2014/main" id="{343A093F-BFAF-1646-A505-2B3760CCEAD2}"/>
                    </a:ext>
                  </a:extLst>
                </p:cNvPr>
                <p:cNvSpPr>
                  <a:spLocks/>
                </p:cNvSpPr>
                <p:nvPr/>
              </p:nvSpPr>
              <p:spPr bwMode="auto">
                <a:xfrm>
                  <a:off x="2913" y="1454"/>
                  <a:ext cx="18" cy="26"/>
                </a:xfrm>
                <a:custGeom>
                  <a:avLst/>
                  <a:gdLst>
                    <a:gd name="T0" fmla="*/ 0 w 18"/>
                    <a:gd name="T1" fmla="*/ 0 h 26"/>
                    <a:gd name="T2" fmla="*/ 15 w 18"/>
                    <a:gd name="T3" fmla="*/ 21 h 26"/>
                    <a:gd name="T4" fmla="*/ 17 w 18"/>
                    <a:gd name="T5" fmla="*/ 25 h 26"/>
                  </a:gdLst>
                  <a:ahLst/>
                  <a:cxnLst>
                    <a:cxn ang="0">
                      <a:pos x="T0" y="T1"/>
                    </a:cxn>
                    <a:cxn ang="0">
                      <a:pos x="T2" y="T3"/>
                    </a:cxn>
                    <a:cxn ang="0">
                      <a:pos x="T4" y="T5"/>
                    </a:cxn>
                  </a:cxnLst>
                  <a:rect l="0" t="0" r="r" b="b"/>
                  <a:pathLst>
                    <a:path w="18" h="26">
                      <a:moveTo>
                        <a:pt x="0" y="0"/>
                      </a:moveTo>
                      <a:lnTo>
                        <a:pt x="15" y="21"/>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4" name="Freeform 22">
                  <a:extLst>
                    <a:ext uri="{FF2B5EF4-FFF2-40B4-BE49-F238E27FC236}">
                      <a16:creationId xmlns:a16="http://schemas.microsoft.com/office/drawing/2014/main" id="{5435A24E-0C28-4245-BEA8-5282FD874CE3}"/>
                    </a:ext>
                  </a:extLst>
                </p:cNvPr>
                <p:cNvSpPr>
                  <a:spLocks/>
                </p:cNvSpPr>
                <p:nvPr/>
              </p:nvSpPr>
              <p:spPr bwMode="auto">
                <a:xfrm>
                  <a:off x="2927" y="1464"/>
                  <a:ext cx="17" cy="26"/>
                </a:xfrm>
                <a:custGeom>
                  <a:avLst/>
                  <a:gdLst>
                    <a:gd name="T0" fmla="*/ 0 w 17"/>
                    <a:gd name="T1" fmla="*/ 0 h 26"/>
                    <a:gd name="T2" fmla="*/ 14 w 17"/>
                    <a:gd name="T3" fmla="*/ 21 h 26"/>
                    <a:gd name="T4" fmla="*/ 16 w 17"/>
                    <a:gd name="T5" fmla="*/ 25 h 26"/>
                  </a:gdLst>
                  <a:ahLst/>
                  <a:cxnLst>
                    <a:cxn ang="0">
                      <a:pos x="T0" y="T1"/>
                    </a:cxn>
                    <a:cxn ang="0">
                      <a:pos x="T2" y="T3"/>
                    </a:cxn>
                    <a:cxn ang="0">
                      <a:pos x="T4" y="T5"/>
                    </a:cxn>
                  </a:cxnLst>
                  <a:rect l="0" t="0" r="r" b="b"/>
                  <a:pathLst>
                    <a:path w="17" h="26">
                      <a:moveTo>
                        <a:pt x="0" y="0"/>
                      </a:moveTo>
                      <a:lnTo>
                        <a:pt x="14" y="21"/>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5" name="Freeform 23">
                  <a:extLst>
                    <a:ext uri="{FF2B5EF4-FFF2-40B4-BE49-F238E27FC236}">
                      <a16:creationId xmlns:a16="http://schemas.microsoft.com/office/drawing/2014/main" id="{B2962EBA-CF97-2C44-B4B6-04239EFEE7F4}"/>
                    </a:ext>
                  </a:extLst>
                </p:cNvPr>
                <p:cNvSpPr>
                  <a:spLocks/>
                </p:cNvSpPr>
                <p:nvPr/>
              </p:nvSpPr>
              <p:spPr bwMode="auto">
                <a:xfrm>
                  <a:off x="2939" y="1472"/>
                  <a:ext cx="17" cy="26"/>
                </a:xfrm>
                <a:custGeom>
                  <a:avLst/>
                  <a:gdLst>
                    <a:gd name="T0" fmla="*/ 0 w 17"/>
                    <a:gd name="T1" fmla="*/ 0 h 26"/>
                    <a:gd name="T2" fmla="*/ 14 w 17"/>
                    <a:gd name="T3" fmla="*/ 21 h 26"/>
                    <a:gd name="T4" fmla="*/ 16 w 17"/>
                    <a:gd name="T5" fmla="*/ 25 h 26"/>
                  </a:gdLst>
                  <a:ahLst/>
                  <a:cxnLst>
                    <a:cxn ang="0">
                      <a:pos x="T0" y="T1"/>
                    </a:cxn>
                    <a:cxn ang="0">
                      <a:pos x="T2" y="T3"/>
                    </a:cxn>
                    <a:cxn ang="0">
                      <a:pos x="T4" y="T5"/>
                    </a:cxn>
                  </a:cxnLst>
                  <a:rect l="0" t="0" r="r" b="b"/>
                  <a:pathLst>
                    <a:path w="17" h="26">
                      <a:moveTo>
                        <a:pt x="0" y="0"/>
                      </a:moveTo>
                      <a:lnTo>
                        <a:pt x="14" y="21"/>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6" name="Freeform 24">
                  <a:extLst>
                    <a:ext uri="{FF2B5EF4-FFF2-40B4-BE49-F238E27FC236}">
                      <a16:creationId xmlns:a16="http://schemas.microsoft.com/office/drawing/2014/main" id="{3B2CC0C9-8D3A-A44E-A815-58EC20B9EB34}"/>
                    </a:ext>
                  </a:extLst>
                </p:cNvPr>
                <p:cNvSpPr>
                  <a:spLocks/>
                </p:cNvSpPr>
                <p:nvPr/>
              </p:nvSpPr>
              <p:spPr bwMode="auto">
                <a:xfrm>
                  <a:off x="2952" y="1481"/>
                  <a:ext cx="18" cy="27"/>
                </a:xfrm>
                <a:custGeom>
                  <a:avLst/>
                  <a:gdLst>
                    <a:gd name="T0" fmla="*/ 0 w 18"/>
                    <a:gd name="T1" fmla="*/ 0 h 27"/>
                    <a:gd name="T2" fmla="*/ 15 w 18"/>
                    <a:gd name="T3" fmla="*/ 21 h 27"/>
                    <a:gd name="T4" fmla="*/ 17 w 18"/>
                    <a:gd name="T5" fmla="*/ 26 h 27"/>
                  </a:gdLst>
                  <a:ahLst/>
                  <a:cxnLst>
                    <a:cxn ang="0">
                      <a:pos x="T0" y="T1"/>
                    </a:cxn>
                    <a:cxn ang="0">
                      <a:pos x="T2" y="T3"/>
                    </a:cxn>
                    <a:cxn ang="0">
                      <a:pos x="T4" y="T5"/>
                    </a:cxn>
                  </a:cxnLst>
                  <a:rect l="0" t="0" r="r" b="b"/>
                  <a:pathLst>
                    <a:path w="18" h="27">
                      <a:moveTo>
                        <a:pt x="0" y="0"/>
                      </a:moveTo>
                      <a:lnTo>
                        <a:pt x="15" y="21"/>
                      </a:lnTo>
                      <a:lnTo>
                        <a:pt x="17"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7" name="Freeform 25">
                  <a:extLst>
                    <a:ext uri="{FF2B5EF4-FFF2-40B4-BE49-F238E27FC236}">
                      <a16:creationId xmlns:a16="http://schemas.microsoft.com/office/drawing/2014/main" id="{71B5A073-B69A-6A4F-98FA-16DCFF0D01DC}"/>
                    </a:ext>
                  </a:extLst>
                </p:cNvPr>
                <p:cNvSpPr>
                  <a:spLocks/>
                </p:cNvSpPr>
                <p:nvPr/>
              </p:nvSpPr>
              <p:spPr bwMode="auto">
                <a:xfrm>
                  <a:off x="2966" y="1491"/>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8" name="Freeform 26">
                  <a:extLst>
                    <a:ext uri="{FF2B5EF4-FFF2-40B4-BE49-F238E27FC236}">
                      <a16:creationId xmlns:a16="http://schemas.microsoft.com/office/drawing/2014/main" id="{CCE4045F-B61E-774E-B595-1F519F485096}"/>
                    </a:ext>
                  </a:extLst>
                </p:cNvPr>
                <p:cNvSpPr>
                  <a:spLocks/>
                </p:cNvSpPr>
                <p:nvPr/>
              </p:nvSpPr>
              <p:spPr bwMode="auto">
                <a:xfrm>
                  <a:off x="2978" y="1502"/>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9" name="Freeform 27">
                  <a:extLst>
                    <a:ext uri="{FF2B5EF4-FFF2-40B4-BE49-F238E27FC236}">
                      <a16:creationId xmlns:a16="http://schemas.microsoft.com/office/drawing/2014/main" id="{94254488-1F21-BD47-B9E9-CD0A7239B13B}"/>
                    </a:ext>
                  </a:extLst>
                </p:cNvPr>
                <p:cNvSpPr>
                  <a:spLocks/>
                </p:cNvSpPr>
                <p:nvPr/>
              </p:nvSpPr>
              <p:spPr bwMode="auto">
                <a:xfrm>
                  <a:off x="2990" y="1513"/>
                  <a:ext cx="18" cy="27"/>
                </a:xfrm>
                <a:custGeom>
                  <a:avLst/>
                  <a:gdLst>
                    <a:gd name="T0" fmla="*/ 0 w 18"/>
                    <a:gd name="T1" fmla="*/ 0 h 27"/>
                    <a:gd name="T2" fmla="*/ 15 w 18"/>
                    <a:gd name="T3" fmla="*/ 23 h 27"/>
                    <a:gd name="T4" fmla="*/ 17 w 18"/>
                    <a:gd name="T5" fmla="*/ 26 h 27"/>
                  </a:gdLst>
                  <a:ahLst/>
                  <a:cxnLst>
                    <a:cxn ang="0">
                      <a:pos x="T0" y="T1"/>
                    </a:cxn>
                    <a:cxn ang="0">
                      <a:pos x="T2" y="T3"/>
                    </a:cxn>
                    <a:cxn ang="0">
                      <a:pos x="T4" y="T5"/>
                    </a:cxn>
                  </a:cxnLst>
                  <a:rect l="0" t="0" r="r" b="b"/>
                  <a:pathLst>
                    <a:path w="18" h="27">
                      <a:moveTo>
                        <a:pt x="0" y="0"/>
                      </a:moveTo>
                      <a:lnTo>
                        <a:pt x="15" y="23"/>
                      </a:lnTo>
                      <a:lnTo>
                        <a:pt x="17"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0" name="Freeform 28">
                  <a:extLst>
                    <a:ext uri="{FF2B5EF4-FFF2-40B4-BE49-F238E27FC236}">
                      <a16:creationId xmlns:a16="http://schemas.microsoft.com/office/drawing/2014/main" id="{EE0E27BA-CBD9-394A-BF02-9303D204D371}"/>
                    </a:ext>
                  </a:extLst>
                </p:cNvPr>
                <p:cNvSpPr>
                  <a:spLocks/>
                </p:cNvSpPr>
                <p:nvPr/>
              </p:nvSpPr>
              <p:spPr bwMode="auto">
                <a:xfrm>
                  <a:off x="3002" y="1526"/>
                  <a:ext cx="17" cy="26"/>
                </a:xfrm>
                <a:custGeom>
                  <a:avLst/>
                  <a:gdLst>
                    <a:gd name="T0" fmla="*/ 0 w 17"/>
                    <a:gd name="T1" fmla="*/ 0 h 26"/>
                    <a:gd name="T2" fmla="*/ 16 w 17"/>
                    <a:gd name="T3" fmla="*/ 22 h 26"/>
                    <a:gd name="T4" fmla="*/ 16 w 17"/>
                    <a:gd name="T5" fmla="*/ 25 h 26"/>
                  </a:gdLst>
                  <a:ahLst/>
                  <a:cxnLst>
                    <a:cxn ang="0">
                      <a:pos x="T0" y="T1"/>
                    </a:cxn>
                    <a:cxn ang="0">
                      <a:pos x="T2" y="T3"/>
                    </a:cxn>
                    <a:cxn ang="0">
                      <a:pos x="T4" y="T5"/>
                    </a:cxn>
                  </a:cxnLst>
                  <a:rect l="0" t="0" r="r" b="b"/>
                  <a:pathLst>
                    <a:path w="17" h="26">
                      <a:moveTo>
                        <a:pt x="0" y="0"/>
                      </a:moveTo>
                      <a:lnTo>
                        <a:pt x="16"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1" name="Freeform 29">
                  <a:extLst>
                    <a:ext uri="{FF2B5EF4-FFF2-40B4-BE49-F238E27FC236}">
                      <a16:creationId xmlns:a16="http://schemas.microsoft.com/office/drawing/2014/main" id="{4855F7B8-853B-5846-92FC-ABC413BFD364}"/>
                    </a:ext>
                  </a:extLst>
                </p:cNvPr>
                <p:cNvSpPr>
                  <a:spLocks/>
                </p:cNvSpPr>
                <p:nvPr/>
              </p:nvSpPr>
              <p:spPr bwMode="auto">
                <a:xfrm>
                  <a:off x="3014" y="1541"/>
                  <a:ext cx="32" cy="43"/>
                </a:xfrm>
                <a:custGeom>
                  <a:avLst/>
                  <a:gdLst>
                    <a:gd name="T0" fmla="*/ 0 w 32"/>
                    <a:gd name="T1" fmla="*/ 0 h 43"/>
                    <a:gd name="T2" fmla="*/ 29 w 32"/>
                    <a:gd name="T3" fmla="*/ 41 h 43"/>
                    <a:gd name="T4" fmla="*/ 31 w 32"/>
                    <a:gd name="T5" fmla="*/ 42 h 43"/>
                  </a:gdLst>
                  <a:ahLst/>
                  <a:cxnLst>
                    <a:cxn ang="0">
                      <a:pos x="T0" y="T1"/>
                    </a:cxn>
                    <a:cxn ang="0">
                      <a:pos x="T2" y="T3"/>
                    </a:cxn>
                    <a:cxn ang="0">
                      <a:pos x="T4" y="T5"/>
                    </a:cxn>
                  </a:cxnLst>
                  <a:rect l="0" t="0" r="r" b="b"/>
                  <a:pathLst>
                    <a:path w="32" h="43">
                      <a:moveTo>
                        <a:pt x="0" y="0"/>
                      </a:moveTo>
                      <a:lnTo>
                        <a:pt x="29" y="41"/>
                      </a:lnTo>
                      <a:lnTo>
                        <a:pt x="31" y="42"/>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2" name="Freeform 30">
                  <a:extLst>
                    <a:ext uri="{FF2B5EF4-FFF2-40B4-BE49-F238E27FC236}">
                      <a16:creationId xmlns:a16="http://schemas.microsoft.com/office/drawing/2014/main" id="{8E656E75-EC68-A645-BD9A-9EC17E625790}"/>
                    </a:ext>
                  </a:extLst>
                </p:cNvPr>
                <p:cNvSpPr>
                  <a:spLocks/>
                </p:cNvSpPr>
                <p:nvPr/>
              </p:nvSpPr>
              <p:spPr bwMode="auto">
                <a:xfrm>
                  <a:off x="3044" y="1582"/>
                  <a:ext cx="33" cy="45"/>
                </a:xfrm>
                <a:custGeom>
                  <a:avLst/>
                  <a:gdLst>
                    <a:gd name="T0" fmla="*/ 0 w 33"/>
                    <a:gd name="T1" fmla="*/ 0 h 45"/>
                    <a:gd name="T2" fmla="*/ 30 w 33"/>
                    <a:gd name="T3" fmla="*/ 43 h 45"/>
                    <a:gd name="T4" fmla="*/ 32 w 33"/>
                    <a:gd name="T5" fmla="*/ 44 h 45"/>
                  </a:gdLst>
                  <a:ahLst/>
                  <a:cxnLst>
                    <a:cxn ang="0">
                      <a:pos x="T0" y="T1"/>
                    </a:cxn>
                    <a:cxn ang="0">
                      <a:pos x="T2" y="T3"/>
                    </a:cxn>
                    <a:cxn ang="0">
                      <a:pos x="T4" y="T5"/>
                    </a:cxn>
                  </a:cxnLst>
                  <a:rect l="0" t="0" r="r" b="b"/>
                  <a:pathLst>
                    <a:path w="33" h="45">
                      <a:moveTo>
                        <a:pt x="0" y="0"/>
                      </a:moveTo>
                      <a:lnTo>
                        <a:pt x="30" y="43"/>
                      </a:lnTo>
                      <a:lnTo>
                        <a:pt x="32"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3" name="Freeform 31">
                  <a:extLst>
                    <a:ext uri="{FF2B5EF4-FFF2-40B4-BE49-F238E27FC236}">
                      <a16:creationId xmlns:a16="http://schemas.microsoft.com/office/drawing/2014/main" id="{82538F32-A045-9D48-A68D-9A358EED68B7}"/>
                    </a:ext>
                  </a:extLst>
                </p:cNvPr>
                <p:cNvSpPr>
                  <a:spLocks/>
                </p:cNvSpPr>
                <p:nvPr/>
              </p:nvSpPr>
              <p:spPr bwMode="auto">
                <a:xfrm>
                  <a:off x="3075" y="1625"/>
                  <a:ext cx="30" cy="45"/>
                </a:xfrm>
                <a:custGeom>
                  <a:avLst/>
                  <a:gdLst>
                    <a:gd name="T0" fmla="*/ 0 w 30"/>
                    <a:gd name="T1" fmla="*/ 0 h 45"/>
                    <a:gd name="T2" fmla="*/ 28 w 30"/>
                    <a:gd name="T3" fmla="*/ 44 h 45"/>
                    <a:gd name="T4" fmla="*/ 29 w 30"/>
                    <a:gd name="T5" fmla="*/ 44 h 45"/>
                  </a:gdLst>
                  <a:ahLst/>
                  <a:cxnLst>
                    <a:cxn ang="0">
                      <a:pos x="T0" y="T1"/>
                    </a:cxn>
                    <a:cxn ang="0">
                      <a:pos x="T2" y="T3"/>
                    </a:cxn>
                    <a:cxn ang="0">
                      <a:pos x="T4" y="T5"/>
                    </a:cxn>
                  </a:cxnLst>
                  <a:rect l="0" t="0" r="r" b="b"/>
                  <a:pathLst>
                    <a:path w="30" h="45">
                      <a:moveTo>
                        <a:pt x="0" y="0"/>
                      </a:moveTo>
                      <a:lnTo>
                        <a:pt x="28" y="44"/>
                      </a:lnTo>
                      <a:lnTo>
                        <a:pt x="29"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4" name="Freeform 32">
                  <a:extLst>
                    <a:ext uri="{FF2B5EF4-FFF2-40B4-BE49-F238E27FC236}">
                      <a16:creationId xmlns:a16="http://schemas.microsoft.com/office/drawing/2014/main" id="{1800FF8D-81BB-254D-ADC4-39BF9754FCCB}"/>
                    </a:ext>
                  </a:extLst>
                </p:cNvPr>
                <p:cNvSpPr>
                  <a:spLocks/>
                </p:cNvSpPr>
                <p:nvPr/>
              </p:nvSpPr>
              <p:spPr bwMode="auto">
                <a:xfrm>
                  <a:off x="3103" y="1670"/>
                  <a:ext cx="32" cy="45"/>
                </a:xfrm>
                <a:custGeom>
                  <a:avLst/>
                  <a:gdLst>
                    <a:gd name="T0" fmla="*/ 0 w 32"/>
                    <a:gd name="T1" fmla="*/ 0 h 45"/>
                    <a:gd name="T2" fmla="*/ 29 w 32"/>
                    <a:gd name="T3" fmla="*/ 44 h 45"/>
                    <a:gd name="T4" fmla="*/ 31 w 32"/>
                    <a:gd name="T5" fmla="*/ 44 h 45"/>
                  </a:gdLst>
                  <a:ahLst/>
                  <a:cxnLst>
                    <a:cxn ang="0">
                      <a:pos x="T0" y="T1"/>
                    </a:cxn>
                    <a:cxn ang="0">
                      <a:pos x="T2" y="T3"/>
                    </a:cxn>
                    <a:cxn ang="0">
                      <a:pos x="T4" y="T5"/>
                    </a:cxn>
                  </a:cxnLst>
                  <a:rect l="0" t="0" r="r" b="b"/>
                  <a:pathLst>
                    <a:path w="32" h="45">
                      <a:moveTo>
                        <a:pt x="0" y="0"/>
                      </a:moveTo>
                      <a:lnTo>
                        <a:pt x="29" y="44"/>
                      </a:lnTo>
                      <a:lnTo>
                        <a:pt x="31"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5" name="Freeform 33">
                  <a:extLst>
                    <a:ext uri="{FF2B5EF4-FFF2-40B4-BE49-F238E27FC236}">
                      <a16:creationId xmlns:a16="http://schemas.microsoft.com/office/drawing/2014/main" id="{53093F89-4652-0944-9D5D-72FF075DDE5E}"/>
                    </a:ext>
                  </a:extLst>
                </p:cNvPr>
                <p:cNvSpPr>
                  <a:spLocks/>
                </p:cNvSpPr>
                <p:nvPr/>
              </p:nvSpPr>
              <p:spPr bwMode="auto">
                <a:xfrm>
                  <a:off x="3133" y="1715"/>
                  <a:ext cx="30" cy="48"/>
                </a:xfrm>
                <a:custGeom>
                  <a:avLst/>
                  <a:gdLst>
                    <a:gd name="T0" fmla="*/ 0 w 30"/>
                    <a:gd name="T1" fmla="*/ 0 h 48"/>
                    <a:gd name="T2" fmla="*/ 29 w 30"/>
                    <a:gd name="T3" fmla="*/ 46 h 48"/>
                    <a:gd name="T4" fmla="*/ 29 w 30"/>
                    <a:gd name="T5" fmla="*/ 47 h 48"/>
                  </a:gdLst>
                  <a:ahLst/>
                  <a:cxnLst>
                    <a:cxn ang="0">
                      <a:pos x="T0" y="T1"/>
                    </a:cxn>
                    <a:cxn ang="0">
                      <a:pos x="T2" y="T3"/>
                    </a:cxn>
                    <a:cxn ang="0">
                      <a:pos x="T4" y="T5"/>
                    </a:cxn>
                  </a:cxnLst>
                  <a:rect l="0" t="0" r="r" b="b"/>
                  <a:pathLst>
                    <a:path w="30" h="48">
                      <a:moveTo>
                        <a:pt x="0" y="0"/>
                      </a:moveTo>
                      <a:lnTo>
                        <a:pt x="29" y="46"/>
                      </a:lnTo>
                      <a:lnTo>
                        <a:pt x="29" y="4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6" name="Freeform 34">
                  <a:extLst>
                    <a:ext uri="{FF2B5EF4-FFF2-40B4-BE49-F238E27FC236}">
                      <a16:creationId xmlns:a16="http://schemas.microsoft.com/office/drawing/2014/main" id="{A6E95864-C2B9-4D41-ACC1-D39E7B97EFB8}"/>
                    </a:ext>
                  </a:extLst>
                </p:cNvPr>
                <p:cNvSpPr>
                  <a:spLocks/>
                </p:cNvSpPr>
                <p:nvPr/>
              </p:nvSpPr>
              <p:spPr bwMode="auto">
                <a:xfrm>
                  <a:off x="3162" y="1761"/>
                  <a:ext cx="29" cy="50"/>
                </a:xfrm>
                <a:custGeom>
                  <a:avLst/>
                  <a:gdLst>
                    <a:gd name="T0" fmla="*/ 0 w 29"/>
                    <a:gd name="T1" fmla="*/ 0 h 50"/>
                    <a:gd name="T2" fmla="*/ 26 w 29"/>
                    <a:gd name="T3" fmla="*/ 48 h 50"/>
                    <a:gd name="T4" fmla="*/ 28 w 29"/>
                    <a:gd name="T5" fmla="*/ 49 h 50"/>
                  </a:gdLst>
                  <a:ahLst/>
                  <a:cxnLst>
                    <a:cxn ang="0">
                      <a:pos x="T0" y="T1"/>
                    </a:cxn>
                    <a:cxn ang="0">
                      <a:pos x="T2" y="T3"/>
                    </a:cxn>
                    <a:cxn ang="0">
                      <a:pos x="T4" y="T5"/>
                    </a:cxn>
                  </a:cxnLst>
                  <a:rect l="0" t="0" r="r" b="b"/>
                  <a:pathLst>
                    <a:path w="29" h="50">
                      <a:moveTo>
                        <a:pt x="0" y="0"/>
                      </a:moveTo>
                      <a:lnTo>
                        <a:pt x="26" y="48"/>
                      </a:lnTo>
                      <a:lnTo>
                        <a:pt x="28" y="49"/>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7" name="Freeform 35">
                  <a:extLst>
                    <a:ext uri="{FF2B5EF4-FFF2-40B4-BE49-F238E27FC236}">
                      <a16:creationId xmlns:a16="http://schemas.microsoft.com/office/drawing/2014/main" id="{77D3548B-AB70-1F4F-BDD1-E7F60A44F526}"/>
                    </a:ext>
                  </a:extLst>
                </p:cNvPr>
                <p:cNvSpPr>
                  <a:spLocks/>
                </p:cNvSpPr>
                <p:nvPr/>
              </p:nvSpPr>
              <p:spPr bwMode="auto">
                <a:xfrm>
                  <a:off x="3189" y="1809"/>
                  <a:ext cx="28" cy="48"/>
                </a:xfrm>
                <a:custGeom>
                  <a:avLst/>
                  <a:gdLst>
                    <a:gd name="T0" fmla="*/ 0 w 28"/>
                    <a:gd name="T1" fmla="*/ 0 h 48"/>
                    <a:gd name="T2" fmla="*/ 26 w 28"/>
                    <a:gd name="T3" fmla="*/ 46 h 48"/>
                    <a:gd name="T4" fmla="*/ 27 w 28"/>
                    <a:gd name="T5" fmla="*/ 47 h 48"/>
                  </a:gdLst>
                  <a:ahLst/>
                  <a:cxnLst>
                    <a:cxn ang="0">
                      <a:pos x="T0" y="T1"/>
                    </a:cxn>
                    <a:cxn ang="0">
                      <a:pos x="T2" y="T3"/>
                    </a:cxn>
                    <a:cxn ang="0">
                      <a:pos x="T4" y="T5"/>
                    </a:cxn>
                  </a:cxnLst>
                  <a:rect l="0" t="0" r="r" b="b"/>
                  <a:pathLst>
                    <a:path w="28" h="48">
                      <a:moveTo>
                        <a:pt x="0" y="0"/>
                      </a:moveTo>
                      <a:lnTo>
                        <a:pt x="26" y="46"/>
                      </a:lnTo>
                      <a:lnTo>
                        <a:pt x="27" y="4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8" name="Freeform 36">
                  <a:extLst>
                    <a:ext uri="{FF2B5EF4-FFF2-40B4-BE49-F238E27FC236}">
                      <a16:creationId xmlns:a16="http://schemas.microsoft.com/office/drawing/2014/main" id="{D95825CD-E46B-D940-974B-32B49EB16517}"/>
                    </a:ext>
                  </a:extLst>
                </p:cNvPr>
                <p:cNvSpPr>
                  <a:spLocks/>
                </p:cNvSpPr>
                <p:nvPr/>
              </p:nvSpPr>
              <p:spPr bwMode="auto">
                <a:xfrm>
                  <a:off x="3215" y="1855"/>
                  <a:ext cx="28" cy="52"/>
                </a:xfrm>
                <a:custGeom>
                  <a:avLst/>
                  <a:gdLst>
                    <a:gd name="T0" fmla="*/ 0 w 28"/>
                    <a:gd name="T1" fmla="*/ 0 h 52"/>
                    <a:gd name="T2" fmla="*/ 25 w 28"/>
                    <a:gd name="T3" fmla="*/ 51 h 52"/>
                    <a:gd name="T4" fmla="*/ 27 w 28"/>
                    <a:gd name="T5" fmla="*/ 51 h 52"/>
                  </a:gdLst>
                  <a:ahLst/>
                  <a:cxnLst>
                    <a:cxn ang="0">
                      <a:pos x="T0" y="T1"/>
                    </a:cxn>
                    <a:cxn ang="0">
                      <a:pos x="T2" y="T3"/>
                    </a:cxn>
                    <a:cxn ang="0">
                      <a:pos x="T4" y="T5"/>
                    </a:cxn>
                  </a:cxnLst>
                  <a:rect l="0" t="0" r="r" b="b"/>
                  <a:pathLst>
                    <a:path w="28" h="52">
                      <a:moveTo>
                        <a:pt x="0" y="0"/>
                      </a:moveTo>
                      <a:lnTo>
                        <a:pt x="25" y="51"/>
                      </a:lnTo>
                      <a:lnTo>
                        <a:pt x="27"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9" name="Freeform 37">
                  <a:extLst>
                    <a:ext uri="{FF2B5EF4-FFF2-40B4-BE49-F238E27FC236}">
                      <a16:creationId xmlns:a16="http://schemas.microsoft.com/office/drawing/2014/main" id="{CE840A45-00E1-4F48-977E-282B54A89397}"/>
                    </a:ext>
                  </a:extLst>
                </p:cNvPr>
                <p:cNvSpPr>
                  <a:spLocks/>
                </p:cNvSpPr>
                <p:nvPr/>
              </p:nvSpPr>
              <p:spPr bwMode="auto">
                <a:xfrm>
                  <a:off x="3241" y="1906"/>
                  <a:ext cx="27" cy="52"/>
                </a:xfrm>
                <a:custGeom>
                  <a:avLst/>
                  <a:gdLst>
                    <a:gd name="T0" fmla="*/ 0 w 27"/>
                    <a:gd name="T1" fmla="*/ 0 h 52"/>
                    <a:gd name="T2" fmla="*/ 24 w 27"/>
                    <a:gd name="T3" fmla="*/ 51 h 52"/>
                    <a:gd name="T4" fmla="*/ 26 w 27"/>
                    <a:gd name="T5" fmla="*/ 51 h 52"/>
                  </a:gdLst>
                  <a:ahLst/>
                  <a:cxnLst>
                    <a:cxn ang="0">
                      <a:pos x="T0" y="T1"/>
                    </a:cxn>
                    <a:cxn ang="0">
                      <a:pos x="T2" y="T3"/>
                    </a:cxn>
                    <a:cxn ang="0">
                      <a:pos x="T4" y="T5"/>
                    </a:cxn>
                  </a:cxnLst>
                  <a:rect l="0" t="0" r="r" b="b"/>
                  <a:pathLst>
                    <a:path w="27" h="52">
                      <a:moveTo>
                        <a:pt x="0" y="0"/>
                      </a:moveTo>
                      <a:lnTo>
                        <a:pt x="24" y="51"/>
                      </a:lnTo>
                      <a:lnTo>
                        <a:pt x="26"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0" name="Freeform 38">
                  <a:extLst>
                    <a:ext uri="{FF2B5EF4-FFF2-40B4-BE49-F238E27FC236}">
                      <a16:creationId xmlns:a16="http://schemas.microsoft.com/office/drawing/2014/main" id="{C9E29323-13CC-AC44-B6B5-185510E05F8E}"/>
                    </a:ext>
                  </a:extLst>
                </p:cNvPr>
                <p:cNvSpPr>
                  <a:spLocks/>
                </p:cNvSpPr>
                <p:nvPr/>
              </p:nvSpPr>
              <p:spPr bwMode="auto">
                <a:xfrm>
                  <a:off x="3266" y="1957"/>
                  <a:ext cx="25" cy="52"/>
                </a:xfrm>
                <a:custGeom>
                  <a:avLst/>
                  <a:gdLst>
                    <a:gd name="T0" fmla="*/ 0 w 25"/>
                    <a:gd name="T1" fmla="*/ 0 h 52"/>
                    <a:gd name="T2" fmla="*/ 23 w 25"/>
                    <a:gd name="T3" fmla="*/ 51 h 52"/>
                    <a:gd name="T4" fmla="*/ 24 w 25"/>
                    <a:gd name="T5" fmla="*/ 51 h 52"/>
                  </a:gdLst>
                  <a:ahLst/>
                  <a:cxnLst>
                    <a:cxn ang="0">
                      <a:pos x="T0" y="T1"/>
                    </a:cxn>
                    <a:cxn ang="0">
                      <a:pos x="T2" y="T3"/>
                    </a:cxn>
                    <a:cxn ang="0">
                      <a:pos x="T4" y="T5"/>
                    </a:cxn>
                  </a:cxnLst>
                  <a:rect l="0" t="0" r="r" b="b"/>
                  <a:pathLst>
                    <a:path w="25" h="52">
                      <a:moveTo>
                        <a:pt x="0" y="0"/>
                      </a:moveTo>
                      <a:lnTo>
                        <a:pt x="23" y="51"/>
                      </a:lnTo>
                      <a:lnTo>
                        <a:pt x="24"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1" name="Freeform 39">
                  <a:extLst>
                    <a:ext uri="{FF2B5EF4-FFF2-40B4-BE49-F238E27FC236}">
                      <a16:creationId xmlns:a16="http://schemas.microsoft.com/office/drawing/2014/main" id="{D58B3217-A081-3940-A178-3C3725786AFA}"/>
                    </a:ext>
                  </a:extLst>
                </p:cNvPr>
                <p:cNvSpPr>
                  <a:spLocks/>
                </p:cNvSpPr>
                <p:nvPr/>
              </p:nvSpPr>
              <p:spPr bwMode="auto">
                <a:xfrm>
                  <a:off x="3289" y="2008"/>
                  <a:ext cx="19" cy="38"/>
                </a:xfrm>
                <a:custGeom>
                  <a:avLst/>
                  <a:gdLst>
                    <a:gd name="T0" fmla="*/ 0 w 19"/>
                    <a:gd name="T1" fmla="*/ 0 h 38"/>
                    <a:gd name="T2" fmla="*/ 16 w 19"/>
                    <a:gd name="T3" fmla="*/ 36 h 38"/>
                    <a:gd name="T4" fmla="*/ 18 w 19"/>
                    <a:gd name="T5" fmla="*/ 37 h 38"/>
                  </a:gdLst>
                  <a:ahLst/>
                  <a:cxnLst>
                    <a:cxn ang="0">
                      <a:pos x="T0" y="T1"/>
                    </a:cxn>
                    <a:cxn ang="0">
                      <a:pos x="T2" y="T3"/>
                    </a:cxn>
                    <a:cxn ang="0">
                      <a:pos x="T4" y="T5"/>
                    </a:cxn>
                  </a:cxnLst>
                  <a:rect l="0" t="0" r="r" b="b"/>
                  <a:pathLst>
                    <a:path w="19" h="38">
                      <a:moveTo>
                        <a:pt x="0" y="0"/>
                      </a:moveTo>
                      <a:lnTo>
                        <a:pt x="16" y="36"/>
                      </a:lnTo>
                      <a:lnTo>
                        <a:pt x="18" y="3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2" name="Freeform 40">
                  <a:extLst>
                    <a:ext uri="{FF2B5EF4-FFF2-40B4-BE49-F238E27FC236}">
                      <a16:creationId xmlns:a16="http://schemas.microsoft.com/office/drawing/2014/main" id="{BB45C41C-E02D-5E4B-BD07-3792A47EA960}"/>
                    </a:ext>
                  </a:extLst>
                </p:cNvPr>
                <p:cNvSpPr>
                  <a:spLocks/>
                </p:cNvSpPr>
                <p:nvPr/>
              </p:nvSpPr>
              <p:spPr bwMode="auto">
                <a:xfrm>
                  <a:off x="3306" y="2044"/>
                  <a:ext cx="17" cy="35"/>
                </a:xfrm>
                <a:custGeom>
                  <a:avLst/>
                  <a:gdLst>
                    <a:gd name="T0" fmla="*/ 0 w 17"/>
                    <a:gd name="T1" fmla="*/ 0 h 35"/>
                    <a:gd name="T2" fmla="*/ 15 w 17"/>
                    <a:gd name="T3" fmla="*/ 34 h 35"/>
                    <a:gd name="T4" fmla="*/ 16 w 17"/>
                    <a:gd name="T5" fmla="*/ 34 h 35"/>
                  </a:gdLst>
                  <a:ahLst/>
                  <a:cxnLst>
                    <a:cxn ang="0">
                      <a:pos x="T0" y="T1"/>
                    </a:cxn>
                    <a:cxn ang="0">
                      <a:pos x="T2" y="T3"/>
                    </a:cxn>
                    <a:cxn ang="0">
                      <a:pos x="T4" y="T5"/>
                    </a:cxn>
                  </a:cxnLst>
                  <a:rect l="0" t="0" r="r" b="b"/>
                  <a:pathLst>
                    <a:path w="17" h="35">
                      <a:moveTo>
                        <a:pt x="0" y="0"/>
                      </a:moveTo>
                      <a:lnTo>
                        <a:pt x="15" y="34"/>
                      </a:lnTo>
                      <a:lnTo>
                        <a:pt x="16" y="3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3" name="Freeform 41">
                  <a:extLst>
                    <a:ext uri="{FF2B5EF4-FFF2-40B4-BE49-F238E27FC236}">
                      <a16:creationId xmlns:a16="http://schemas.microsoft.com/office/drawing/2014/main" id="{E0AA3CD1-D7E8-5446-8D75-7830030AC1FF}"/>
                    </a:ext>
                  </a:extLst>
                </p:cNvPr>
                <p:cNvSpPr>
                  <a:spLocks/>
                </p:cNvSpPr>
                <p:nvPr/>
              </p:nvSpPr>
              <p:spPr bwMode="auto">
                <a:xfrm>
                  <a:off x="3321" y="2079"/>
                  <a:ext cx="18" cy="37"/>
                </a:xfrm>
                <a:custGeom>
                  <a:avLst/>
                  <a:gdLst>
                    <a:gd name="T0" fmla="*/ 0 w 18"/>
                    <a:gd name="T1" fmla="*/ 0 h 37"/>
                    <a:gd name="T2" fmla="*/ 15 w 18"/>
                    <a:gd name="T3" fmla="*/ 35 h 37"/>
                    <a:gd name="T4" fmla="*/ 17 w 18"/>
                    <a:gd name="T5" fmla="*/ 36 h 37"/>
                  </a:gdLst>
                  <a:ahLst/>
                  <a:cxnLst>
                    <a:cxn ang="0">
                      <a:pos x="T0" y="T1"/>
                    </a:cxn>
                    <a:cxn ang="0">
                      <a:pos x="T2" y="T3"/>
                    </a:cxn>
                    <a:cxn ang="0">
                      <a:pos x="T4" y="T5"/>
                    </a:cxn>
                  </a:cxnLst>
                  <a:rect l="0" t="0" r="r" b="b"/>
                  <a:pathLst>
                    <a:path w="18" h="37">
                      <a:moveTo>
                        <a:pt x="0" y="0"/>
                      </a:moveTo>
                      <a:lnTo>
                        <a:pt x="15" y="35"/>
                      </a:lnTo>
                      <a:lnTo>
                        <a:pt x="17"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4" name="Freeform 42">
                  <a:extLst>
                    <a:ext uri="{FF2B5EF4-FFF2-40B4-BE49-F238E27FC236}">
                      <a16:creationId xmlns:a16="http://schemas.microsoft.com/office/drawing/2014/main" id="{0E2EE4AD-E0FD-E94A-95AA-0716048017CE}"/>
                    </a:ext>
                  </a:extLst>
                </p:cNvPr>
                <p:cNvSpPr>
                  <a:spLocks/>
                </p:cNvSpPr>
                <p:nvPr/>
              </p:nvSpPr>
              <p:spPr bwMode="auto">
                <a:xfrm>
                  <a:off x="3337" y="2114"/>
                  <a:ext cx="17" cy="37"/>
                </a:xfrm>
                <a:custGeom>
                  <a:avLst/>
                  <a:gdLst>
                    <a:gd name="T0" fmla="*/ 0 w 17"/>
                    <a:gd name="T1" fmla="*/ 0 h 37"/>
                    <a:gd name="T2" fmla="*/ 15 w 17"/>
                    <a:gd name="T3" fmla="*/ 35 h 37"/>
                    <a:gd name="T4" fmla="*/ 16 w 17"/>
                    <a:gd name="T5" fmla="*/ 36 h 37"/>
                  </a:gdLst>
                  <a:ahLst/>
                  <a:cxnLst>
                    <a:cxn ang="0">
                      <a:pos x="T0" y="T1"/>
                    </a:cxn>
                    <a:cxn ang="0">
                      <a:pos x="T2" y="T3"/>
                    </a:cxn>
                    <a:cxn ang="0">
                      <a:pos x="T4" y="T5"/>
                    </a:cxn>
                  </a:cxnLst>
                  <a:rect l="0" t="0" r="r" b="b"/>
                  <a:pathLst>
                    <a:path w="17" h="37">
                      <a:moveTo>
                        <a:pt x="0" y="0"/>
                      </a:moveTo>
                      <a:lnTo>
                        <a:pt x="15" y="35"/>
                      </a:lnTo>
                      <a:lnTo>
                        <a:pt x="16"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5" name="Freeform 43">
                  <a:extLst>
                    <a:ext uri="{FF2B5EF4-FFF2-40B4-BE49-F238E27FC236}">
                      <a16:creationId xmlns:a16="http://schemas.microsoft.com/office/drawing/2014/main" id="{5479D614-A79F-2C45-ADD9-06C5CBBDFA47}"/>
                    </a:ext>
                  </a:extLst>
                </p:cNvPr>
                <p:cNvSpPr>
                  <a:spLocks/>
                </p:cNvSpPr>
                <p:nvPr/>
              </p:nvSpPr>
              <p:spPr bwMode="auto">
                <a:xfrm>
                  <a:off x="3352" y="2149"/>
                  <a:ext cx="18" cy="37"/>
                </a:xfrm>
                <a:custGeom>
                  <a:avLst/>
                  <a:gdLst>
                    <a:gd name="T0" fmla="*/ 0 w 18"/>
                    <a:gd name="T1" fmla="*/ 0 h 37"/>
                    <a:gd name="T2" fmla="*/ 16 w 18"/>
                    <a:gd name="T3" fmla="*/ 35 h 37"/>
                    <a:gd name="T4" fmla="*/ 17 w 18"/>
                    <a:gd name="T5" fmla="*/ 36 h 37"/>
                  </a:gdLst>
                  <a:ahLst/>
                  <a:cxnLst>
                    <a:cxn ang="0">
                      <a:pos x="T0" y="T1"/>
                    </a:cxn>
                    <a:cxn ang="0">
                      <a:pos x="T2" y="T3"/>
                    </a:cxn>
                    <a:cxn ang="0">
                      <a:pos x="T4" y="T5"/>
                    </a:cxn>
                  </a:cxnLst>
                  <a:rect l="0" t="0" r="r" b="b"/>
                  <a:pathLst>
                    <a:path w="18" h="37">
                      <a:moveTo>
                        <a:pt x="0" y="0"/>
                      </a:moveTo>
                      <a:lnTo>
                        <a:pt x="16" y="35"/>
                      </a:lnTo>
                      <a:lnTo>
                        <a:pt x="17"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6" name="Freeform 44">
                  <a:extLst>
                    <a:ext uri="{FF2B5EF4-FFF2-40B4-BE49-F238E27FC236}">
                      <a16:creationId xmlns:a16="http://schemas.microsoft.com/office/drawing/2014/main" id="{04A7BA47-03FC-BC44-A6F7-6F75BA17182D}"/>
                    </a:ext>
                  </a:extLst>
                </p:cNvPr>
                <p:cNvSpPr>
                  <a:spLocks/>
                </p:cNvSpPr>
                <p:nvPr/>
              </p:nvSpPr>
              <p:spPr bwMode="auto">
                <a:xfrm>
                  <a:off x="3368" y="2184"/>
                  <a:ext cx="18" cy="37"/>
                </a:xfrm>
                <a:custGeom>
                  <a:avLst/>
                  <a:gdLst>
                    <a:gd name="T0" fmla="*/ 0 w 18"/>
                    <a:gd name="T1" fmla="*/ 0 h 37"/>
                    <a:gd name="T2" fmla="*/ 15 w 18"/>
                    <a:gd name="T3" fmla="*/ 35 h 37"/>
                    <a:gd name="T4" fmla="*/ 17 w 18"/>
                    <a:gd name="T5" fmla="*/ 36 h 37"/>
                  </a:gdLst>
                  <a:ahLst/>
                  <a:cxnLst>
                    <a:cxn ang="0">
                      <a:pos x="T0" y="T1"/>
                    </a:cxn>
                    <a:cxn ang="0">
                      <a:pos x="T2" y="T3"/>
                    </a:cxn>
                    <a:cxn ang="0">
                      <a:pos x="T4" y="T5"/>
                    </a:cxn>
                  </a:cxnLst>
                  <a:rect l="0" t="0" r="r" b="b"/>
                  <a:pathLst>
                    <a:path w="18" h="37">
                      <a:moveTo>
                        <a:pt x="0" y="0"/>
                      </a:moveTo>
                      <a:lnTo>
                        <a:pt x="15" y="35"/>
                      </a:lnTo>
                      <a:lnTo>
                        <a:pt x="17"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7" name="Freeform 45">
                  <a:extLst>
                    <a:ext uri="{FF2B5EF4-FFF2-40B4-BE49-F238E27FC236}">
                      <a16:creationId xmlns:a16="http://schemas.microsoft.com/office/drawing/2014/main" id="{D9DCC98F-4FF8-364A-983A-2A8A229F4C35}"/>
                    </a:ext>
                  </a:extLst>
                </p:cNvPr>
                <p:cNvSpPr>
                  <a:spLocks/>
                </p:cNvSpPr>
                <p:nvPr/>
              </p:nvSpPr>
              <p:spPr bwMode="auto">
                <a:xfrm>
                  <a:off x="3384" y="2219"/>
                  <a:ext cx="17" cy="39"/>
                </a:xfrm>
                <a:custGeom>
                  <a:avLst/>
                  <a:gdLst>
                    <a:gd name="T0" fmla="*/ 0 w 17"/>
                    <a:gd name="T1" fmla="*/ 0 h 39"/>
                    <a:gd name="T2" fmla="*/ 15 w 17"/>
                    <a:gd name="T3" fmla="*/ 37 h 39"/>
                    <a:gd name="T4" fmla="*/ 16 w 17"/>
                    <a:gd name="T5" fmla="*/ 38 h 39"/>
                  </a:gdLst>
                  <a:ahLst/>
                  <a:cxnLst>
                    <a:cxn ang="0">
                      <a:pos x="T0" y="T1"/>
                    </a:cxn>
                    <a:cxn ang="0">
                      <a:pos x="T2" y="T3"/>
                    </a:cxn>
                    <a:cxn ang="0">
                      <a:pos x="T4" y="T5"/>
                    </a:cxn>
                  </a:cxnLst>
                  <a:rect l="0" t="0" r="r" b="b"/>
                  <a:pathLst>
                    <a:path w="17" h="39">
                      <a:moveTo>
                        <a:pt x="0" y="0"/>
                      </a:moveTo>
                      <a:lnTo>
                        <a:pt x="15" y="37"/>
                      </a:lnTo>
                      <a:lnTo>
                        <a:pt x="16" y="3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8" name="Freeform 46">
                  <a:extLst>
                    <a:ext uri="{FF2B5EF4-FFF2-40B4-BE49-F238E27FC236}">
                      <a16:creationId xmlns:a16="http://schemas.microsoft.com/office/drawing/2014/main" id="{8B6802D5-0D11-8949-8625-F772B5ECDB4F}"/>
                    </a:ext>
                  </a:extLst>
                </p:cNvPr>
                <p:cNvSpPr>
                  <a:spLocks/>
                </p:cNvSpPr>
                <p:nvPr/>
              </p:nvSpPr>
              <p:spPr bwMode="auto">
                <a:xfrm>
                  <a:off x="3399" y="2256"/>
                  <a:ext cx="18" cy="36"/>
                </a:xfrm>
                <a:custGeom>
                  <a:avLst/>
                  <a:gdLst>
                    <a:gd name="T0" fmla="*/ 0 w 18"/>
                    <a:gd name="T1" fmla="*/ 0 h 36"/>
                    <a:gd name="T2" fmla="*/ 15 w 18"/>
                    <a:gd name="T3" fmla="*/ 34 h 36"/>
                    <a:gd name="T4" fmla="*/ 17 w 18"/>
                    <a:gd name="T5" fmla="*/ 35 h 36"/>
                  </a:gdLst>
                  <a:ahLst/>
                  <a:cxnLst>
                    <a:cxn ang="0">
                      <a:pos x="T0" y="T1"/>
                    </a:cxn>
                    <a:cxn ang="0">
                      <a:pos x="T2" y="T3"/>
                    </a:cxn>
                    <a:cxn ang="0">
                      <a:pos x="T4" y="T5"/>
                    </a:cxn>
                  </a:cxnLst>
                  <a:rect l="0" t="0" r="r" b="b"/>
                  <a:pathLst>
                    <a:path w="18" h="36">
                      <a:moveTo>
                        <a:pt x="0" y="0"/>
                      </a:moveTo>
                      <a:lnTo>
                        <a:pt x="15" y="34"/>
                      </a:lnTo>
                      <a:lnTo>
                        <a:pt x="17" y="3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9" name="Freeform 47">
                  <a:extLst>
                    <a:ext uri="{FF2B5EF4-FFF2-40B4-BE49-F238E27FC236}">
                      <a16:creationId xmlns:a16="http://schemas.microsoft.com/office/drawing/2014/main" id="{820AB48B-F166-CA49-9587-37CD549D208A}"/>
                    </a:ext>
                  </a:extLst>
                </p:cNvPr>
                <p:cNvSpPr>
                  <a:spLocks/>
                </p:cNvSpPr>
                <p:nvPr/>
              </p:nvSpPr>
              <p:spPr bwMode="auto">
                <a:xfrm>
                  <a:off x="3415" y="2289"/>
                  <a:ext cx="18" cy="39"/>
                </a:xfrm>
                <a:custGeom>
                  <a:avLst/>
                  <a:gdLst>
                    <a:gd name="T0" fmla="*/ 0 w 18"/>
                    <a:gd name="T1" fmla="*/ 0 h 39"/>
                    <a:gd name="T2" fmla="*/ 16 w 18"/>
                    <a:gd name="T3" fmla="*/ 37 h 39"/>
                    <a:gd name="T4" fmla="*/ 17 w 18"/>
                    <a:gd name="T5" fmla="*/ 38 h 39"/>
                  </a:gdLst>
                  <a:ahLst/>
                  <a:cxnLst>
                    <a:cxn ang="0">
                      <a:pos x="T0" y="T1"/>
                    </a:cxn>
                    <a:cxn ang="0">
                      <a:pos x="T2" y="T3"/>
                    </a:cxn>
                    <a:cxn ang="0">
                      <a:pos x="T4" y="T5"/>
                    </a:cxn>
                  </a:cxnLst>
                  <a:rect l="0" t="0" r="r" b="b"/>
                  <a:pathLst>
                    <a:path w="18" h="39">
                      <a:moveTo>
                        <a:pt x="0" y="0"/>
                      </a:moveTo>
                      <a:lnTo>
                        <a:pt x="16" y="37"/>
                      </a:lnTo>
                      <a:lnTo>
                        <a:pt x="17" y="3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0" name="Freeform 48">
                  <a:extLst>
                    <a:ext uri="{FF2B5EF4-FFF2-40B4-BE49-F238E27FC236}">
                      <a16:creationId xmlns:a16="http://schemas.microsoft.com/office/drawing/2014/main" id="{B83EAE78-1D4C-B140-8568-E41D970604F9}"/>
                    </a:ext>
                  </a:extLst>
                </p:cNvPr>
                <p:cNvSpPr>
                  <a:spLocks/>
                </p:cNvSpPr>
                <p:nvPr/>
              </p:nvSpPr>
              <p:spPr bwMode="auto">
                <a:xfrm>
                  <a:off x="3431" y="2326"/>
                  <a:ext cx="18" cy="38"/>
                </a:xfrm>
                <a:custGeom>
                  <a:avLst/>
                  <a:gdLst>
                    <a:gd name="T0" fmla="*/ 0 w 18"/>
                    <a:gd name="T1" fmla="*/ 0 h 38"/>
                    <a:gd name="T2" fmla="*/ 15 w 18"/>
                    <a:gd name="T3" fmla="*/ 36 h 38"/>
                    <a:gd name="T4" fmla="*/ 17 w 18"/>
                    <a:gd name="T5" fmla="*/ 37 h 38"/>
                  </a:gdLst>
                  <a:ahLst/>
                  <a:cxnLst>
                    <a:cxn ang="0">
                      <a:pos x="T0" y="T1"/>
                    </a:cxn>
                    <a:cxn ang="0">
                      <a:pos x="T2" y="T3"/>
                    </a:cxn>
                    <a:cxn ang="0">
                      <a:pos x="T4" y="T5"/>
                    </a:cxn>
                  </a:cxnLst>
                  <a:rect l="0" t="0" r="r" b="b"/>
                  <a:pathLst>
                    <a:path w="18" h="38">
                      <a:moveTo>
                        <a:pt x="0" y="0"/>
                      </a:moveTo>
                      <a:lnTo>
                        <a:pt x="15" y="36"/>
                      </a:lnTo>
                      <a:lnTo>
                        <a:pt x="17" y="3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1" name="Freeform 49">
                  <a:extLst>
                    <a:ext uri="{FF2B5EF4-FFF2-40B4-BE49-F238E27FC236}">
                      <a16:creationId xmlns:a16="http://schemas.microsoft.com/office/drawing/2014/main" id="{468F7B4E-7542-0146-A43D-6623CDCA9030}"/>
                    </a:ext>
                  </a:extLst>
                </p:cNvPr>
                <p:cNvSpPr>
                  <a:spLocks/>
                </p:cNvSpPr>
                <p:nvPr/>
              </p:nvSpPr>
              <p:spPr bwMode="auto">
                <a:xfrm>
                  <a:off x="3447" y="2361"/>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2" name="Freeform 50">
                  <a:extLst>
                    <a:ext uri="{FF2B5EF4-FFF2-40B4-BE49-F238E27FC236}">
                      <a16:creationId xmlns:a16="http://schemas.microsoft.com/office/drawing/2014/main" id="{77832ABB-E282-734E-A303-8B382C02F72F}"/>
                    </a:ext>
                  </a:extLst>
                </p:cNvPr>
                <p:cNvSpPr>
                  <a:spLocks/>
                </p:cNvSpPr>
                <p:nvPr/>
              </p:nvSpPr>
              <p:spPr bwMode="auto">
                <a:xfrm>
                  <a:off x="3455" y="2382"/>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3" name="Freeform 51">
                  <a:extLst>
                    <a:ext uri="{FF2B5EF4-FFF2-40B4-BE49-F238E27FC236}">
                      <a16:creationId xmlns:a16="http://schemas.microsoft.com/office/drawing/2014/main" id="{8C60C054-5599-5E43-9857-E4DAA67C278F}"/>
                    </a:ext>
                  </a:extLst>
                </p:cNvPr>
                <p:cNvSpPr>
                  <a:spLocks/>
                </p:cNvSpPr>
                <p:nvPr/>
              </p:nvSpPr>
              <p:spPr bwMode="auto">
                <a:xfrm>
                  <a:off x="3464" y="2403"/>
                  <a:ext cx="17" cy="26"/>
                </a:xfrm>
                <a:custGeom>
                  <a:avLst/>
                  <a:gdLst>
                    <a:gd name="T0" fmla="*/ 0 w 17"/>
                    <a:gd name="T1" fmla="*/ 0 h 26"/>
                    <a:gd name="T2" fmla="*/ 14 w 17"/>
                    <a:gd name="T3" fmla="*/ 25 h 26"/>
                    <a:gd name="T4" fmla="*/ 16 w 17"/>
                    <a:gd name="T5" fmla="*/ 25 h 26"/>
                  </a:gdLst>
                  <a:ahLst/>
                  <a:cxnLst>
                    <a:cxn ang="0">
                      <a:pos x="T0" y="T1"/>
                    </a:cxn>
                    <a:cxn ang="0">
                      <a:pos x="T2" y="T3"/>
                    </a:cxn>
                    <a:cxn ang="0">
                      <a:pos x="T4" y="T5"/>
                    </a:cxn>
                  </a:cxnLst>
                  <a:rect l="0" t="0" r="r" b="b"/>
                  <a:pathLst>
                    <a:path w="17" h="26">
                      <a:moveTo>
                        <a:pt x="0" y="0"/>
                      </a:moveTo>
                      <a:lnTo>
                        <a:pt x="14" y="25"/>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4" name="Freeform 52">
                  <a:extLst>
                    <a:ext uri="{FF2B5EF4-FFF2-40B4-BE49-F238E27FC236}">
                      <a16:creationId xmlns:a16="http://schemas.microsoft.com/office/drawing/2014/main" id="{1DA2E6ED-DF20-8748-A6CA-72FFA15DC175}"/>
                    </a:ext>
                  </a:extLst>
                </p:cNvPr>
                <p:cNvSpPr>
                  <a:spLocks/>
                </p:cNvSpPr>
                <p:nvPr/>
              </p:nvSpPr>
              <p:spPr bwMode="auto">
                <a:xfrm>
                  <a:off x="3473" y="2424"/>
                  <a:ext cx="18" cy="26"/>
                </a:xfrm>
                <a:custGeom>
                  <a:avLst/>
                  <a:gdLst>
                    <a:gd name="T0" fmla="*/ 0 w 18"/>
                    <a:gd name="T1" fmla="*/ 0 h 26"/>
                    <a:gd name="T2" fmla="*/ 17 w 18"/>
                    <a:gd name="T3" fmla="*/ 22 h 26"/>
                    <a:gd name="T4" fmla="*/ 17 w 18"/>
                    <a:gd name="T5" fmla="*/ 25 h 26"/>
                  </a:gdLst>
                  <a:ahLst/>
                  <a:cxnLst>
                    <a:cxn ang="0">
                      <a:pos x="T0" y="T1"/>
                    </a:cxn>
                    <a:cxn ang="0">
                      <a:pos x="T2" y="T3"/>
                    </a:cxn>
                    <a:cxn ang="0">
                      <a:pos x="T4" y="T5"/>
                    </a:cxn>
                  </a:cxnLst>
                  <a:rect l="0" t="0" r="r" b="b"/>
                  <a:pathLst>
                    <a:path w="18" h="26">
                      <a:moveTo>
                        <a:pt x="0" y="0"/>
                      </a:moveTo>
                      <a:lnTo>
                        <a:pt x="17" y="22"/>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5" name="Freeform 53">
                  <a:extLst>
                    <a:ext uri="{FF2B5EF4-FFF2-40B4-BE49-F238E27FC236}">
                      <a16:creationId xmlns:a16="http://schemas.microsoft.com/office/drawing/2014/main" id="{142B8290-8294-E149-8B26-DE0D185C8556}"/>
                    </a:ext>
                  </a:extLst>
                </p:cNvPr>
                <p:cNvSpPr>
                  <a:spLocks/>
                </p:cNvSpPr>
                <p:nvPr/>
              </p:nvSpPr>
              <p:spPr bwMode="auto">
                <a:xfrm>
                  <a:off x="3482" y="2443"/>
                  <a:ext cx="18" cy="26"/>
                </a:xfrm>
                <a:custGeom>
                  <a:avLst/>
                  <a:gdLst>
                    <a:gd name="T0" fmla="*/ 0 w 18"/>
                    <a:gd name="T1" fmla="*/ 0 h 26"/>
                    <a:gd name="T2" fmla="*/ 15 w 18"/>
                    <a:gd name="T3" fmla="*/ 22 h 26"/>
                    <a:gd name="T4" fmla="*/ 17 w 18"/>
                    <a:gd name="T5" fmla="*/ 25 h 26"/>
                  </a:gdLst>
                  <a:ahLst/>
                  <a:cxnLst>
                    <a:cxn ang="0">
                      <a:pos x="T0" y="T1"/>
                    </a:cxn>
                    <a:cxn ang="0">
                      <a:pos x="T2" y="T3"/>
                    </a:cxn>
                    <a:cxn ang="0">
                      <a:pos x="T4" y="T5"/>
                    </a:cxn>
                  </a:cxnLst>
                  <a:rect l="0" t="0" r="r" b="b"/>
                  <a:pathLst>
                    <a:path w="18" h="26">
                      <a:moveTo>
                        <a:pt x="0" y="0"/>
                      </a:moveTo>
                      <a:lnTo>
                        <a:pt x="15" y="22"/>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6" name="Freeform 54">
                  <a:extLst>
                    <a:ext uri="{FF2B5EF4-FFF2-40B4-BE49-F238E27FC236}">
                      <a16:creationId xmlns:a16="http://schemas.microsoft.com/office/drawing/2014/main" id="{DF9F10E6-51C3-5B41-9158-4C35657FF8F3}"/>
                    </a:ext>
                  </a:extLst>
                </p:cNvPr>
                <p:cNvSpPr>
                  <a:spLocks/>
                </p:cNvSpPr>
                <p:nvPr/>
              </p:nvSpPr>
              <p:spPr bwMode="auto">
                <a:xfrm>
                  <a:off x="3491" y="2464"/>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7" name="Freeform 55">
                  <a:extLst>
                    <a:ext uri="{FF2B5EF4-FFF2-40B4-BE49-F238E27FC236}">
                      <a16:creationId xmlns:a16="http://schemas.microsoft.com/office/drawing/2014/main" id="{138BE576-DCE9-7F4F-9F0A-7B43D6B27F80}"/>
                    </a:ext>
                  </a:extLst>
                </p:cNvPr>
                <p:cNvSpPr>
                  <a:spLocks/>
                </p:cNvSpPr>
                <p:nvPr/>
              </p:nvSpPr>
              <p:spPr bwMode="auto">
                <a:xfrm>
                  <a:off x="3500" y="2484"/>
                  <a:ext cx="17" cy="26"/>
                </a:xfrm>
                <a:custGeom>
                  <a:avLst/>
                  <a:gdLst>
                    <a:gd name="T0" fmla="*/ 0 w 17"/>
                    <a:gd name="T1" fmla="*/ 0 h 26"/>
                    <a:gd name="T2" fmla="*/ 16 w 17"/>
                    <a:gd name="T3" fmla="*/ 22 h 26"/>
                    <a:gd name="T4" fmla="*/ 16 w 17"/>
                    <a:gd name="T5" fmla="*/ 25 h 26"/>
                  </a:gdLst>
                  <a:ahLst/>
                  <a:cxnLst>
                    <a:cxn ang="0">
                      <a:pos x="T0" y="T1"/>
                    </a:cxn>
                    <a:cxn ang="0">
                      <a:pos x="T2" y="T3"/>
                    </a:cxn>
                    <a:cxn ang="0">
                      <a:pos x="T4" y="T5"/>
                    </a:cxn>
                  </a:cxnLst>
                  <a:rect l="0" t="0" r="r" b="b"/>
                  <a:pathLst>
                    <a:path w="17" h="26">
                      <a:moveTo>
                        <a:pt x="0" y="0"/>
                      </a:moveTo>
                      <a:lnTo>
                        <a:pt x="16"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8" name="Line 56">
                  <a:extLst>
                    <a:ext uri="{FF2B5EF4-FFF2-40B4-BE49-F238E27FC236}">
                      <a16:creationId xmlns:a16="http://schemas.microsoft.com/office/drawing/2014/main" id="{5674B4C7-3A92-684E-8762-E5B5215535B8}"/>
                    </a:ext>
                  </a:extLst>
                </p:cNvPr>
                <p:cNvSpPr>
                  <a:spLocks noChangeShapeType="1"/>
                </p:cNvSpPr>
                <p:nvPr/>
              </p:nvSpPr>
              <p:spPr bwMode="auto">
                <a:xfrm>
                  <a:off x="3513" y="2512"/>
                  <a:ext cx="1" cy="7"/>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9" name="Freeform 57">
                  <a:extLst>
                    <a:ext uri="{FF2B5EF4-FFF2-40B4-BE49-F238E27FC236}">
                      <a16:creationId xmlns:a16="http://schemas.microsoft.com/office/drawing/2014/main" id="{04130B6D-55B6-3946-BA51-EB0EE2F5F71D}"/>
                    </a:ext>
                  </a:extLst>
                </p:cNvPr>
                <p:cNvSpPr>
                  <a:spLocks/>
                </p:cNvSpPr>
                <p:nvPr/>
              </p:nvSpPr>
              <p:spPr bwMode="auto">
                <a:xfrm>
                  <a:off x="3518" y="2526"/>
                  <a:ext cx="18" cy="26"/>
                </a:xfrm>
                <a:custGeom>
                  <a:avLst/>
                  <a:gdLst>
                    <a:gd name="T0" fmla="*/ 0 w 18"/>
                    <a:gd name="T1" fmla="*/ 0 h 26"/>
                    <a:gd name="T2" fmla="*/ 15 w 18"/>
                    <a:gd name="T3" fmla="*/ 22 h 26"/>
                    <a:gd name="T4" fmla="*/ 17 w 18"/>
                    <a:gd name="T5" fmla="*/ 25 h 26"/>
                  </a:gdLst>
                  <a:ahLst/>
                  <a:cxnLst>
                    <a:cxn ang="0">
                      <a:pos x="T0" y="T1"/>
                    </a:cxn>
                    <a:cxn ang="0">
                      <a:pos x="T2" y="T3"/>
                    </a:cxn>
                    <a:cxn ang="0">
                      <a:pos x="T4" y="T5"/>
                    </a:cxn>
                  </a:cxnLst>
                  <a:rect l="0" t="0" r="r" b="b"/>
                  <a:pathLst>
                    <a:path w="18" h="26">
                      <a:moveTo>
                        <a:pt x="0" y="0"/>
                      </a:moveTo>
                      <a:lnTo>
                        <a:pt x="15" y="22"/>
                      </a:lnTo>
                      <a:lnTo>
                        <a:pt x="17"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0" name="Freeform 58">
                  <a:extLst>
                    <a:ext uri="{FF2B5EF4-FFF2-40B4-BE49-F238E27FC236}">
                      <a16:creationId xmlns:a16="http://schemas.microsoft.com/office/drawing/2014/main" id="{97441ED4-BA7E-3143-A13C-CD8DA2D2DD64}"/>
                    </a:ext>
                  </a:extLst>
                </p:cNvPr>
                <p:cNvSpPr>
                  <a:spLocks/>
                </p:cNvSpPr>
                <p:nvPr/>
              </p:nvSpPr>
              <p:spPr bwMode="auto">
                <a:xfrm>
                  <a:off x="3527" y="2545"/>
                  <a:ext cx="17" cy="26"/>
                </a:xfrm>
                <a:custGeom>
                  <a:avLst/>
                  <a:gdLst>
                    <a:gd name="T0" fmla="*/ 0 w 17"/>
                    <a:gd name="T1" fmla="*/ 0 h 26"/>
                    <a:gd name="T2" fmla="*/ 14 w 17"/>
                    <a:gd name="T3" fmla="*/ 22 h 26"/>
                    <a:gd name="T4" fmla="*/ 16 w 17"/>
                    <a:gd name="T5" fmla="*/ 25 h 26"/>
                  </a:gdLst>
                  <a:ahLst/>
                  <a:cxnLst>
                    <a:cxn ang="0">
                      <a:pos x="T0" y="T1"/>
                    </a:cxn>
                    <a:cxn ang="0">
                      <a:pos x="T2" y="T3"/>
                    </a:cxn>
                    <a:cxn ang="0">
                      <a:pos x="T4" y="T5"/>
                    </a:cxn>
                  </a:cxnLst>
                  <a:rect l="0" t="0" r="r" b="b"/>
                  <a:pathLst>
                    <a:path w="17" h="26">
                      <a:moveTo>
                        <a:pt x="0" y="0"/>
                      </a:moveTo>
                      <a:lnTo>
                        <a:pt x="14" y="22"/>
                      </a:lnTo>
                      <a:lnTo>
                        <a:pt x="1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1" name="Freeform 59">
                  <a:extLst>
                    <a:ext uri="{FF2B5EF4-FFF2-40B4-BE49-F238E27FC236}">
                      <a16:creationId xmlns:a16="http://schemas.microsoft.com/office/drawing/2014/main" id="{867E362C-F4B2-9643-996F-0BD9684A98EA}"/>
                    </a:ext>
                  </a:extLst>
                </p:cNvPr>
                <p:cNvSpPr>
                  <a:spLocks/>
                </p:cNvSpPr>
                <p:nvPr/>
              </p:nvSpPr>
              <p:spPr bwMode="auto">
                <a:xfrm>
                  <a:off x="3536" y="2566"/>
                  <a:ext cx="19" cy="37"/>
                </a:xfrm>
                <a:custGeom>
                  <a:avLst/>
                  <a:gdLst>
                    <a:gd name="T0" fmla="*/ 0 w 19"/>
                    <a:gd name="T1" fmla="*/ 0 h 37"/>
                    <a:gd name="T2" fmla="*/ 17 w 19"/>
                    <a:gd name="T3" fmla="*/ 36 h 37"/>
                    <a:gd name="T4" fmla="*/ 18 w 19"/>
                    <a:gd name="T5" fmla="*/ 36 h 37"/>
                  </a:gdLst>
                  <a:ahLst/>
                  <a:cxnLst>
                    <a:cxn ang="0">
                      <a:pos x="T0" y="T1"/>
                    </a:cxn>
                    <a:cxn ang="0">
                      <a:pos x="T2" y="T3"/>
                    </a:cxn>
                    <a:cxn ang="0">
                      <a:pos x="T4" y="T5"/>
                    </a:cxn>
                  </a:cxnLst>
                  <a:rect l="0" t="0" r="r" b="b"/>
                  <a:pathLst>
                    <a:path w="19" h="37">
                      <a:moveTo>
                        <a:pt x="0" y="0"/>
                      </a:moveTo>
                      <a:lnTo>
                        <a:pt x="17" y="36"/>
                      </a:lnTo>
                      <a:lnTo>
                        <a:pt x="18"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2" name="Line 60">
                  <a:extLst>
                    <a:ext uri="{FF2B5EF4-FFF2-40B4-BE49-F238E27FC236}">
                      <a16:creationId xmlns:a16="http://schemas.microsoft.com/office/drawing/2014/main" id="{BC6CC875-835C-7844-8E9A-0FC77F9D289B}"/>
                    </a:ext>
                  </a:extLst>
                </p:cNvPr>
                <p:cNvSpPr>
                  <a:spLocks noChangeShapeType="1"/>
                </p:cNvSpPr>
                <p:nvPr/>
              </p:nvSpPr>
              <p:spPr bwMode="auto">
                <a:xfrm>
                  <a:off x="3558" y="2610"/>
                  <a:ext cx="10" cy="18"/>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3" name="Freeform 61">
                  <a:extLst>
                    <a:ext uri="{FF2B5EF4-FFF2-40B4-BE49-F238E27FC236}">
                      <a16:creationId xmlns:a16="http://schemas.microsoft.com/office/drawing/2014/main" id="{CCF28F4B-3004-7E4C-A29B-4A20108E0FE9}"/>
                    </a:ext>
                  </a:extLst>
                </p:cNvPr>
                <p:cNvSpPr>
                  <a:spLocks/>
                </p:cNvSpPr>
                <p:nvPr/>
              </p:nvSpPr>
              <p:spPr bwMode="auto">
                <a:xfrm>
                  <a:off x="3572" y="2634"/>
                  <a:ext cx="20" cy="33"/>
                </a:xfrm>
                <a:custGeom>
                  <a:avLst/>
                  <a:gdLst>
                    <a:gd name="T0" fmla="*/ 0 w 20"/>
                    <a:gd name="T1" fmla="*/ 0 h 33"/>
                    <a:gd name="T2" fmla="*/ 18 w 20"/>
                    <a:gd name="T3" fmla="*/ 31 h 33"/>
                    <a:gd name="T4" fmla="*/ 19 w 20"/>
                    <a:gd name="T5" fmla="*/ 32 h 33"/>
                  </a:gdLst>
                  <a:ahLst/>
                  <a:cxnLst>
                    <a:cxn ang="0">
                      <a:pos x="T0" y="T1"/>
                    </a:cxn>
                    <a:cxn ang="0">
                      <a:pos x="T2" y="T3"/>
                    </a:cxn>
                    <a:cxn ang="0">
                      <a:pos x="T4" y="T5"/>
                    </a:cxn>
                  </a:cxnLst>
                  <a:rect l="0" t="0" r="r" b="b"/>
                  <a:pathLst>
                    <a:path w="20" h="33">
                      <a:moveTo>
                        <a:pt x="0" y="0"/>
                      </a:moveTo>
                      <a:lnTo>
                        <a:pt x="18" y="31"/>
                      </a:lnTo>
                      <a:lnTo>
                        <a:pt x="19" y="32"/>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4" name="Freeform 62">
                  <a:extLst>
                    <a:ext uri="{FF2B5EF4-FFF2-40B4-BE49-F238E27FC236}">
                      <a16:creationId xmlns:a16="http://schemas.microsoft.com/office/drawing/2014/main" id="{27210203-BCEB-7C43-88D5-05161E4845E0}"/>
                    </a:ext>
                  </a:extLst>
                </p:cNvPr>
                <p:cNvSpPr>
                  <a:spLocks/>
                </p:cNvSpPr>
                <p:nvPr/>
              </p:nvSpPr>
              <p:spPr bwMode="auto">
                <a:xfrm>
                  <a:off x="3590" y="2665"/>
                  <a:ext cx="24" cy="31"/>
                </a:xfrm>
                <a:custGeom>
                  <a:avLst/>
                  <a:gdLst>
                    <a:gd name="T0" fmla="*/ 0 w 24"/>
                    <a:gd name="T1" fmla="*/ 0 h 31"/>
                    <a:gd name="T2" fmla="*/ 21 w 24"/>
                    <a:gd name="T3" fmla="*/ 29 h 31"/>
                    <a:gd name="T4" fmla="*/ 23 w 24"/>
                    <a:gd name="T5" fmla="*/ 30 h 31"/>
                  </a:gdLst>
                  <a:ahLst/>
                  <a:cxnLst>
                    <a:cxn ang="0">
                      <a:pos x="T0" y="T1"/>
                    </a:cxn>
                    <a:cxn ang="0">
                      <a:pos x="T2" y="T3"/>
                    </a:cxn>
                    <a:cxn ang="0">
                      <a:pos x="T4" y="T5"/>
                    </a:cxn>
                  </a:cxnLst>
                  <a:rect l="0" t="0" r="r" b="b"/>
                  <a:pathLst>
                    <a:path w="24" h="31">
                      <a:moveTo>
                        <a:pt x="0" y="0"/>
                      </a:moveTo>
                      <a:lnTo>
                        <a:pt x="21" y="29"/>
                      </a:lnTo>
                      <a:lnTo>
                        <a:pt x="23" y="30"/>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5" name="Freeform 63">
                  <a:extLst>
                    <a:ext uri="{FF2B5EF4-FFF2-40B4-BE49-F238E27FC236}">
                      <a16:creationId xmlns:a16="http://schemas.microsoft.com/office/drawing/2014/main" id="{E20983A9-F255-B446-BD63-84423BB57B4A}"/>
                    </a:ext>
                  </a:extLst>
                </p:cNvPr>
                <p:cNvSpPr>
                  <a:spLocks/>
                </p:cNvSpPr>
                <p:nvPr/>
              </p:nvSpPr>
              <p:spPr bwMode="auto">
                <a:xfrm>
                  <a:off x="3612" y="2694"/>
                  <a:ext cx="24" cy="29"/>
                </a:xfrm>
                <a:custGeom>
                  <a:avLst/>
                  <a:gdLst>
                    <a:gd name="T0" fmla="*/ 0 w 24"/>
                    <a:gd name="T1" fmla="*/ 0 h 29"/>
                    <a:gd name="T2" fmla="*/ 21 w 24"/>
                    <a:gd name="T3" fmla="*/ 27 h 29"/>
                    <a:gd name="T4" fmla="*/ 23 w 24"/>
                    <a:gd name="T5" fmla="*/ 28 h 29"/>
                  </a:gdLst>
                  <a:ahLst/>
                  <a:cxnLst>
                    <a:cxn ang="0">
                      <a:pos x="T0" y="T1"/>
                    </a:cxn>
                    <a:cxn ang="0">
                      <a:pos x="T2" y="T3"/>
                    </a:cxn>
                    <a:cxn ang="0">
                      <a:pos x="T4" y="T5"/>
                    </a:cxn>
                  </a:cxnLst>
                  <a:rect l="0" t="0" r="r" b="b"/>
                  <a:pathLst>
                    <a:path w="24" h="29">
                      <a:moveTo>
                        <a:pt x="0" y="0"/>
                      </a:moveTo>
                      <a:lnTo>
                        <a:pt x="21" y="27"/>
                      </a:lnTo>
                      <a:lnTo>
                        <a:pt x="23" y="2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6" name="Freeform 64">
                  <a:extLst>
                    <a:ext uri="{FF2B5EF4-FFF2-40B4-BE49-F238E27FC236}">
                      <a16:creationId xmlns:a16="http://schemas.microsoft.com/office/drawing/2014/main" id="{BE02C055-B9C0-1B4D-A0D5-277D850ADE4E}"/>
                    </a:ext>
                  </a:extLst>
                </p:cNvPr>
                <p:cNvSpPr>
                  <a:spLocks/>
                </p:cNvSpPr>
                <p:nvPr/>
              </p:nvSpPr>
              <p:spPr bwMode="auto">
                <a:xfrm>
                  <a:off x="3634" y="2721"/>
                  <a:ext cx="24" cy="29"/>
                </a:xfrm>
                <a:custGeom>
                  <a:avLst/>
                  <a:gdLst>
                    <a:gd name="T0" fmla="*/ 0 w 24"/>
                    <a:gd name="T1" fmla="*/ 0 h 29"/>
                    <a:gd name="T2" fmla="*/ 23 w 24"/>
                    <a:gd name="T3" fmla="*/ 27 h 29"/>
                    <a:gd name="T4" fmla="*/ 23 w 24"/>
                    <a:gd name="T5" fmla="*/ 28 h 29"/>
                  </a:gdLst>
                  <a:ahLst/>
                  <a:cxnLst>
                    <a:cxn ang="0">
                      <a:pos x="T0" y="T1"/>
                    </a:cxn>
                    <a:cxn ang="0">
                      <a:pos x="T2" y="T3"/>
                    </a:cxn>
                    <a:cxn ang="0">
                      <a:pos x="T4" y="T5"/>
                    </a:cxn>
                  </a:cxnLst>
                  <a:rect l="0" t="0" r="r" b="b"/>
                  <a:pathLst>
                    <a:path w="24" h="29">
                      <a:moveTo>
                        <a:pt x="0" y="0"/>
                      </a:moveTo>
                      <a:lnTo>
                        <a:pt x="23" y="27"/>
                      </a:lnTo>
                      <a:lnTo>
                        <a:pt x="23" y="2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7" name="Freeform 65">
                  <a:extLst>
                    <a:ext uri="{FF2B5EF4-FFF2-40B4-BE49-F238E27FC236}">
                      <a16:creationId xmlns:a16="http://schemas.microsoft.com/office/drawing/2014/main" id="{F001E962-C2A8-5749-A27F-13433D0A96AA}"/>
                    </a:ext>
                  </a:extLst>
                </p:cNvPr>
                <p:cNvSpPr>
                  <a:spLocks/>
                </p:cNvSpPr>
                <p:nvPr/>
              </p:nvSpPr>
              <p:spPr bwMode="auto">
                <a:xfrm>
                  <a:off x="3657" y="2748"/>
                  <a:ext cx="25" cy="26"/>
                </a:xfrm>
                <a:custGeom>
                  <a:avLst/>
                  <a:gdLst>
                    <a:gd name="T0" fmla="*/ 0 w 25"/>
                    <a:gd name="T1" fmla="*/ 0 h 26"/>
                    <a:gd name="T2" fmla="*/ 22 w 25"/>
                    <a:gd name="T3" fmla="*/ 24 h 26"/>
                    <a:gd name="T4" fmla="*/ 24 w 25"/>
                    <a:gd name="T5" fmla="*/ 25 h 26"/>
                  </a:gdLst>
                  <a:ahLst/>
                  <a:cxnLst>
                    <a:cxn ang="0">
                      <a:pos x="T0" y="T1"/>
                    </a:cxn>
                    <a:cxn ang="0">
                      <a:pos x="T2" y="T3"/>
                    </a:cxn>
                    <a:cxn ang="0">
                      <a:pos x="T4" y="T5"/>
                    </a:cxn>
                  </a:cxnLst>
                  <a:rect l="0" t="0" r="r" b="b"/>
                  <a:pathLst>
                    <a:path w="25" h="26">
                      <a:moveTo>
                        <a:pt x="0" y="0"/>
                      </a:moveTo>
                      <a:lnTo>
                        <a:pt x="22" y="24"/>
                      </a:lnTo>
                      <a:lnTo>
                        <a:pt x="24"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8" name="Freeform 66">
                  <a:extLst>
                    <a:ext uri="{FF2B5EF4-FFF2-40B4-BE49-F238E27FC236}">
                      <a16:creationId xmlns:a16="http://schemas.microsoft.com/office/drawing/2014/main" id="{132E3CE3-8778-324F-897B-14C87EEEDE3C}"/>
                    </a:ext>
                  </a:extLst>
                </p:cNvPr>
                <p:cNvSpPr>
                  <a:spLocks/>
                </p:cNvSpPr>
                <p:nvPr/>
              </p:nvSpPr>
              <p:spPr bwMode="auto">
                <a:xfrm>
                  <a:off x="3680" y="2772"/>
                  <a:ext cx="25" cy="26"/>
                </a:xfrm>
                <a:custGeom>
                  <a:avLst/>
                  <a:gdLst>
                    <a:gd name="T0" fmla="*/ 0 w 25"/>
                    <a:gd name="T1" fmla="*/ 0 h 26"/>
                    <a:gd name="T2" fmla="*/ 23 w 25"/>
                    <a:gd name="T3" fmla="*/ 22 h 26"/>
                    <a:gd name="T4" fmla="*/ 24 w 25"/>
                    <a:gd name="T5" fmla="*/ 25 h 26"/>
                  </a:gdLst>
                  <a:ahLst/>
                  <a:cxnLst>
                    <a:cxn ang="0">
                      <a:pos x="T0" y="T1"/>
                    </a:cxn>
                    <a:cxn ang="0">
                      <a:pos x="T2" y="T3"/>
                    </a:cxn>
                    <a:cxn ang="0">
                      <a:pos x="T4" y="T5"/>
                    </a:cxn>
                  </a:cxnLst>
                  <a:rect l="0" t="0" r="r" b="b"/>
                  <a:pathLst>
                    <a:path w="25" h="26">
                      <a:moveTo>
                        <a:pt x="0" y="0"/>
                      </a:moveTo>
                      <a:lnTo>
                        <a:pt x="23" y="22"/>
                      </a:lnTo>
                      <a:lnTo>
                        <a:pt x="24"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79" name="Freeform 67">
                  <a:extLst>
                    <a:ext uri="{FF2B5EF4-FFF2-40B4-BE49-F238E27FC236}">
                      <a16:creationId xmlns:a16="http://schemas.microsoft.com/office/drawing/2014/main" id="{4573DF81-2467-6143-8E74-3F2A27F2F262}"/>
                    </a:ext>
                  </a:extLst>
                </p:cNvPr>
                <p:cNvSpPr>
                  <a:spLocks/>
                </p:cNvSpPr>
                <p:nvPr/>
              </p:nvSpPr>
              <p:spPr bwMode="auto">
                <a:xfrm>
                  <a:off x="3703" y="2794"/>
                  <a:ext cx="27" cy="26"/>
                </a:xfrm>
                <a:custGeom>
                  <a:avLst/>
                  <a:gdLst>
                    <a:gd name="T0" fmla="*/ 0 w 27"/>
                    <a:gd name="T1" fmla="*/ 0 h 26"/>
                    <a:gd name="T2" fmla="*/ 24 w 27"/>
                    <a:gd name="T3" fmla="*/ 24 h 26"/>
                    <a:gd name="T4" fmla="*/ 26 w 27"/>
                    <a:gd name="T5" fmla="*/ 25 h 26"/>
                  </a:gdLst>
                  <a:ahLst/>
                  <a:cxnLst>
                    <a:cxn ang="0">
                      <a:pos x="T0" y="T1"/>
                    </a:cxn>
                    <a:cxn ang="0">
                      <a:pos x="T2" y="T3"/>
                    </a:cxn>
                    <a:cxn ang="0">
                      <a:pos x="T4" y="T5"/>
                    </a:cxn>
                  </a:cxnLst>
                  <a:rect l="0" t="0" r="r" b="b"/>
                  <a:pathLst>
                    <a:path w="27" h="26">
                      <a:moveTo>
                        <a:pt x="0" y="0"/>
                      </a:moveTo>
                      <a:lnTo>
                        <a:pt x="24" y="24"/>
                      </a:lnTo>
                      <a:lnTo>
                        <a:pt x="2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0" name="Freeform 68">
                  <a:extLst>
                    <a:ext uri="{FF2B5EF4-FFF2-40B4-BE49-F238E27FC236}">
                      <a16:creationId xmlns:a16="http://schemas.microsoft.com/office/drawing/2014/main" id="{7DA51066-F068-354F-8C62-BB78EA82D97A}"/>
                    </a:ext>
                  </a:extLst>
                </p:cNvPr>
                <p:cNvSpPr>
                  <a:spLocks/>
                </p:cNvSpPr>
                <p:nvPr/>
              </p:nvSpPr>
              <p:spPr bwMode="auto">
                <a:xfrm>
                  <a:off x="3728" y="2818"/>
                  <a:ext cx="27" cy="26"/>
                </a:xfrm>
                <a:custGeom>
                  <a:avLst/>
                  <a:gdLst>
                    <a:gd name="T0" fmla="*/ 0 w 27"/>
                    <a:gd name="T1" fmla="*/ 0 h 26"/>
                    <a:gd name="T2" fmla="*/ 24 w 27"/>
                    <a:gd name="T3" fmla="*/ 22 h 26"/>
                    <a:gd name="T4" fmla="*/ 26 w 27"/>
                    <a:gd name="T5" fmla="*/ 25 h 26"/>
                  </a:gdLst>
                  <a:ahLst/>
                  <a:cxnLst>
                    <a:cxn ang="0">
                      <a:pos x="T0" y="T1"/>
                    </a:cxn>
                    <a:cxn ang="0">
                      <a:pos x="T2" y="T3"/>
                    </a:cxn>
                    <a:cxn ang="0">
                      <a:pos x="T4" y="T5"/>
                    </a:cxn>
                  </a:cxnLst>
                  <a:rect l="0" t="0" r="r" b="b"/>
                  <a:pathLst>
                    <a:path w="27" h="26">
                      <a:moveTo>
                        <a:pt x="0" y="0"/>
                      </a:moveTo>
                      <a:lnTo>
                        <a:pt x="24" y="22"/>
                      </a:lnTo>
                      <a:lnTo>
                        <a:pt x="26"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1" name="Freeform 69">
                  <a:extLst>
                    <a:ext uri="{FF2B5EF4-FFF2-40B4-BE49-F238E27FC236}">
                      <a16:creationId xmlns:a16="http://schemas.microsoft.com/office/drawing/2014/main" id="{AFD40F29-C1F3-9249-9630-A047C278B0B5}"/>
                    </a:ext>
                  </a:extLst>
                </p:cNvPr>
                <p:cNvSpPr>
                  <a:spLocks/>
                </p:cNvSpPr>
                <p:nvPr/>
              </p:nvSpPr>
              <p:spPr bwMode="auto">
                <a:xfrm>
                  <a:off x="3753" y="2840"/>
                  <a:ext cx="22" cy="27"/>
                </a:xfrm>
                <a:custGeom>
                  <a:avLst/>
                  <a:gdLst>
                    <a:gd name="T0" fmla="*/ 0 w 22"/>
                    <a:gd name="T1" fmla="*/ 0 h 27"/>
                    <a:gd name="T2" fmla="*/ 20 w 22"/>
                    <a:gd name="T3" fmla="*/ 23 h 27"/>
                    <a:gd name="T4" fmla="*/ 21 w 22"/>
                    <a:gd name="T5" fmla="*/ 26 h 27"/>
                  </a:gdLst>
                  <a:ahLst/>
                  <a:cxnLst>
                    <a:cxn ang="0">
                      <a:pos x="T0" y="T1"/>
                    </a:cxn>
                    <a:cxn ang="0">
                      <a:pos x="T2" y="T3"/>
                    </a:cxn>
                    <a:cxn ang="0">
                      <a:pos x="T4" y="T5"/>
                    </a:cxn>
                  </a:cxnLst>
                  <a:rect l="0" t="0" r="r" b="b"/>
                  <a:pathLst>
                    <a:path w="22" h="27">
                      <a:moveTo>
                        <a:pt x="0" y="0"/>
                      </a:moveTo>
                      <a:lnTo>
                        <a:pt x="20" y="23"/>
                      </a:lnTo>
                      <a:lnTo>
                        <a:pt x="21"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2" name="Freeform 70">
                  <a:extLst>
                    <a:ext uri="{FF2B5EF4-FFF2-40B4-BE49-F238E27FC236}">
                      <a16:creationId xmlns:a16="http://schemas.microsoft.com/office/drawing/2014/main" id="{8DA85826-CC25-3F4B-A41B-EAEA9C2CA2F0}"/>
                    </a:ext>
                  </a:extLst>
                </p:cNvPr>
                <p:cNvSpPr>
                  <a:spLocks/>
                </p:cNvSpPr>
                <p:nvPr/>
              </p:nvSpPr>
              <p:spPr bwMode="auto">
                <a:xfrm>
                  <a:off x="3773" y="2858"/>
                  <a:ext cx="22" cy="26"/>
                </a:xfrm>
                <a:custGeom>
                  <a:avLst/>
                  <a:gdLst>
                    <a:gd name="T0" fmla="*/ 0 w 22"/>
                    <a:gd name="T1" fmla="*/ 0 h 26"/>
                    <a:gd name="T2" fmla="*/ 19 w 22"/>
                    <a:gd name="T3" fmla="*/ 22 h 26"/>
                    <a:gd name="T4" fmla="*/ 21 w 22"/>
                    <a:gd name="T5" fmla="*/ 25 h 26"/>
                  </a:gdLst>
                  <a:ahLst/>
                  <a:cxnLst>
                    <a:cxn ang="0">
                      <a:pos x="T0" y="T1"/>
                    </a:cxn>
                    <a:cxn ang="0">
                      <a:pos x="T2" y="T3"/>
                    </a:cxn>
                    <a:cxn ang="0">
                      <a:pos x="T4" y="T5"/>
                    </a:cxn>
                  </a:cxnLst>
                  <a:rect l="0" t="0" r="r" b="b"/>
                  <a:pathLst>
                    <a:path w="22" h="26">
                      <a:moveTo>
                        <a:pt x="0" y="0"/>
                      </a:moveTo>
                      <a:lnTo>
                        <a:pt x="19" y="22"/>
                      </a:lnTo>
                      <a:lnTo>
                        <a:pt x="21"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3" name="Freeform 71">
                  <a:extLst>
                    <a:ext uri="{FF2B5EF4-FFF2-40B4-BE49-F238E27FC236}">
                      <a16:creationId xmlns:a16="http://schemas.microsoft.com/office/drawing/2014/main" id="{94291A8B-8C06-A842-9029-F362A8AD6F92}"/>
                    </a:ext>
                  </a:extLst>
                </p:cNvPr>
                <p:cNvSpPr>
                  <a:spLocks/>
                </p:cNvSpPr>
                <p:nvPr/>
              </p:nvSpPr>
              <p:spPr bwMode="auto">
                <a:xfrm>
                  <a:off x="3793" y="2876"/>
                  <a:ext cx="23" cy="26"/>
                </a:xfrm>
                <a:custGeom>
                  <a:avLst/>
                  <a:gdLst>
                    <a:gd name="T0" fmla="*/ 0 w 23"/>
                    <a:gd name="T1" fmla="*/ 0 h 26"/>
                    <a:gd name="T2" fmla="*/ 21 w 23"/>
                    <a:gd name="T3" fmla="*/ 22 h 26"/>
                    <a:gd name="T4" fmla="*/ 22 w 23"/>
                    <a:gd name="T5" fmla="*/ 25 h 26"/>
                  </a:gdLst>
                  <a:ahLst/>
                  <a:cxnLst>
                    <a:cxn ang="0">
                      <a:pos x="T0" y="T1"/>
                    </a:cxn>
                    <a:cxn ang="0">
                      <a:pos x="T2" y="T3"/>
                    </a:cxn>
                    <a:cxn ang="0">
                      <a:pos x="T4" y="T5"/>
                    </a:cxn>
                  </a:cxnLst>
                  <a:rect l="0" t="0" r="r" b="b"/>
                  <a:pathLst>
                    <a:path w="23" h="26">
                      <a:moveTo>
                        <a:pt x="0" y="0"/>
                      </a:moveTo>
                      <a:lnTo>
                        <a:pt x="21" y="22"/>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4" name="Freeform 72">
                  <a:extLst>
                    <a:ext uri="{FF2B5EF4-FFF2-40B4-BE49-F238E27FC236}">
                      <a16:creationId xmlns:a16="http://schemas.microsoft.com/office/drawing/2014/main" id="{4EEB36C1-9767-1A4B-99A0-59490DED27C8}"/>
                    </a:ext>
                  </a:extLst>
                </p:cNvPr>
                <p:cNvSpPr>
                  <a:spLocks/>
                </p:cNvSpPr>
                <p:nvPr/>
              </p:nvSpPr>
              <p:spPr bwMode="auto">
                <a:xfrm>
                  <a:off x="3814" y="2892"/>
                  <a:ext cx="23" cy="26"/>
                </a:xfrm>
                <a:custGeom>
                  <a:avLst/>
                  <a:gdLst>
                    <a:gd name="T0" fmla="*/ 0 w 23"/>
                    <a:gd name="T1" fmla="*/ 0 h 26"/>
                    <a:gd name="T2" fmla="*/ 20 w 23"/>
                    <a:gd name="T3" fmla="*/ 25 h 26"/>
                    <a:gd name="T4" fmla="*/ 22 w 23"/>
                    <a:gd name="T5" fmla="*/ 25 h 26"/>
                  </a:gdLst>
                  <a:ahLst/>
                  <a:cxnLst>
                    <a:cxn ang="0">
                      <a:pos x="T0" y="T1"/>
                    </a:cxn>
                    <a:cxn ang="0">
                      <a:pos x="T2" y="T3"/>
                    </a:cxn>
                    <a:cxn ang="0">
                      <a:pos x="T4" y="T5"/>
                    </a:cxn>
                  </a:cxnLst>
                  <a:rect l="0" t="0" r="r" b="b"/>
                  <a:pathLst>
                    <a:path w="23" h="26">
                      <a:moveTo>
                        <a:pt x="0" y="0"/>
                      </a:moveTo>
                      <a:lnTo>
                        <a:pt x="20" y="25"/>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5" name="Freeform 73">
                  <a:extLst>
                    <a:ext uri="{FF2B5EF4-FFF2-40B4-BE49-F238E27FC236}">
                      <a16:creationId xmlns:a16="http://schemas.microsoft.com/office/drawing/2014/main" id="{4073D0C9-1CFE-184C-8012-3902520537ED}"/>
                    </a:ext>
                  </a:extLst>
                </p:cNvPr>
                <p:cNvSpPr>
                  <a:spLocks/>
                </p:cNvSpPr>
                <p:nvPr/>
              </p:nvSpPr>
              <p:spPr bwMode="auto">
                <a:xfrm>
                  <a:off x="3835" y="2909"/>
                  <a:ext cx="23" cy="26"/>
                </a:xfrm>
                <a:custGeom>
                  <a:avLst/>
                  <a:gdLst>
                    <a:gd name="T0" fmla="*/ 0 w 23"/>
                    <a:gd name="T1" fmla="*/ 0 h 26"/>
                    <a:gd name="T2" fmla="*/ 20 w 23"/>
                    <a:gd name="T3" fmla="*/ 22 h 26"/>
                    <a:gd name="T4" fmla="*/ 22 w 23"/>
                    <a:gd name="T5" fmla="*/ 25 h 26"/>
                  </a:gdLst>
                  <a:ahLst/>
                  <a:cxnLst>
                    <a:cxn ang="0">
                      <a:pos x="T0" y="T1"/>
                    </a:cxn>
                    <a:cxn ang="0">
                      <a:pos x="T2" y="T3"/>
                    </a:cxn>
                    <a:cxn ang="0">
                      <a:pos x="T4" y="T5"/>
                    </a:cxn>
                  </a:cxnLst>
                  <a:rect l="0" t="0" r="r" b="b"/>
                  <a:pathLst>
                    <a:path w="23" h="26">
                      <a:moveTo>
                        <a:pt x="0" y="0"/>
                      </a:moveTo>
                      <a:lnTo>
                        <a:pt x="20" y="22"/>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6" name="Freeform 74">
                  <a:extLst>
                    <a:ext uri="{FF2B5EF4-FFF2-40B4-BE49-F238E27FC236}">
                      <a16:creationId xmlns:a16="http://schemas.microsoft.com/office/drawing/2014/main" id="{8637C5C6-DCF3-1144-BF27-54DE929C45F0}"/>
                    </a:ext>
                  </a:extLst>
                </p:cNvPr>
                <p:cNvSpPr>
                  <a:spLocks/>
                </p:cNvSpPr>
                <p:nvPr/>
              </p:nvSpPr>
              <p:spPr bwMode="auto">
                <a:xfrm>
                  <a:off x="3856" y="2925"/>
                  <a:ext cx="23" cy="26"/>
                </a:xfrm>
                <a:custGeom>
                  <a:avLst/>
                  <a:gdLst>
                    <a:gd name="T0" fmla="*/ 0 w 23"/>
                    <a:gd name="T1" fmla="*/ 0 h 26"/>
                    <a:gd name="T2" fmla="*/ 21 w 23"/>
                    <a:gd name="T3" fmla="*/ 25 h 26"/>
                    <a:gd name="T4" fmla="*/ 22 w 23"/>
                    <a:gd name="T5" fmla="*/ 25 h 26"/>
                  </a:gdLst>
                  <a:ahLst/>
                  <a:cxnLst>
                    <a:cxn ang="0">
                      <a:pos x="T0" y="T1"/>
                    </a:cxn>
                    <a:cxn ang="0">
                      <a:pos x="T2" y="T3"/>
                    </a:cxn>
                    <a:cxn ang="0">
                      <a:pos x="T4" y="T5"/>
                    </a:cxn>
                  </a:cxnLst>
                  <a:rect l="0" t="0" r="r" b="b"/>
                  <a:pathLst>
                    <a:path w="23" h="26">
                      <a:moveTo>
                        <a:pt x="0" y="0"/>
                      </a:moveTo>
                      <a:lnTo>
                        <a:pt x="21" y="25"/>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7" name="Freeform 75">
                  <a:extLst>
                    <a:ext uri="{FF2B5EF4-FFF2-40B4-BE49-F238E27FC236}">
                      <a16:creationId xmlns:a16="http://schemas.microsoft.com/office/drawing/2014/main" id="{AB194763-6169-E842-8B17-B750AFCF30C8}"/>
                    </a:ext>
                  </a:extLst>
                </p:cNvPr>
                <p:cNvSpPr>
                  <a:spLocks/>
                </p:cNvSpPr>
                <p:nvPr/>
              </p:nvSpPr>
              <p:spPr bwMode="auto">
                <a:xfrm>
                  <a:off x="3877" y="2941"/>
                  <a:ext cx="23" cy="26"/>
                </a:xfrm>
                <a:custGeom>
                  <a:avLst/>
                  <a:gdLst>
                    <a:gd name="T0" fmla="*/ 0 w 23"/>
                    <a:gd name="T1" fmla="*/ 0 h 26"/>
                    <a:gd name="T2" fmla="*/ 20 w 23"/>
                    <a:gd name="T3" fmla="*/ 22 h 26"/>
                    <a:gd name="T4" fmla="*/ 22 w 23"/>
                    <a:gd name="T5" fmla="*/ 25 h 26"/>
                  </a:gdLst>
                  <a:ahLst/>
                  <a:cxnLst>
                    <a:cxn ang="0">
                      <a:pos x="T0" y="T1"/>
                    </a:cxn>
                    <a:cxn ang="0">
                      <a:pos x="T2" y="T3"/>
                    </a:cxn>
                    <a:cxn ang="0">
                      <a:pos x="T4" y="T5"/>
                    </a:cxn>
                  </a:cxnLst>
                  <a:rect l="0" t="0" r="r" b="b"/>
                  <a:pathLst>
                    <a:path w="23" h="26">
                      <a:moveTo>
                        <a:pt x="0" y="0"/>
                      </a:moveTo>
                      <a:lnTo>
                        <a:pt x="20" y="22"/>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8" name="Freeform 76">
                  <a:extLst>
                    <a:ext uri="{FF2B5EF4-FFF2-40B4-BE49-F238E27FC236}">
                      <a16:creationId xmlns:a16="http://schemas.microsoft.com/office/drawing/2014/main" id="{C76037FA-06E2-884F-83C7-0259C7190C30}"/>
                    </a:ext>
                  </a:extLst>
                </p:cNvPr>
                <p:cNvSpPr>
                  <a:spLocks/>
                </p:cNvSpPr>
                <p:nvPr/>
              </p:nvSpPr>
              <p:spPr bwMode="auto">
                <a:xfrm>
                  <a:off x="3898" y="2955"/>
                  <a:ext cx="23" cy="27"/>
                </a:xfrm>
                <a:custGeom>
                  <a:avLst/>
                  <a:gdLst>
                    <a:gd name="T0" fmla="*/ 0 w 23"/>
                    <a:gd name="T1" fmla="*/ 0 h 27"/>
                    <a:gd name="T2" fmla="*/ 21 w 23"/>
                    <a:gd name="T3" fmla="*/ 23 h 27"/>
                    <a:gd name="T4" fmla="*/ 22 w 23"/>
                    <a:gd name="T5" fmla="*/ 26 h 27"/>
                  </a:gdLst>
                  <a:ahLst/>
                  <a:cxnLst>
                    <a:cxn ang="0">
                      <a:pos x="T0" y="T1"/>
                    </a:cxn>
                    <a:cxn ang="0">
                      <a:pos x="T2" y="T3"/>
                    </a:cxn>
                    <a:cxn ang="0">
                      <a:pos x="T4" y="T5"/>
                    </a:cxn>
                  </a:cxnLst>
                  <a:rect l="0" t="0" r="r" b="b"/>
                  <a:pathLst>
                    <a:path w="23" h="27">
                      <a:moveTo>
                        <a:pt x="0" y="0"/>
                      </a:moveTo>
                      <a:lnTo>
                        <a:pt x="21" y="23"/>
                      </a:lnTo>
                      <a:lnTo>
                        <a:pt x="22"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9" name="Freeform 77">
                  <a:extLst>
                    <a:ext uri="{FF2B5EF4-FFF2-40B4-BE49-F238E27FC236}">
                      <a16:creationId xmlns:a16="http://schemas.microsoft.com/office/drawing/2014/main" id="{D17B6BF2-E67A-2948-AE00-7356793D327E}"/>
                    </a:ext>
                  </a:extLst>
                </p:cNvPr>
                <p:cNvSpPr>
                  <a:spLocks/>
                </p:cNvSpPr>
                <p:nvPr/>
              </p:nvSpPr>
              <p:spPr bwMode="auto">
                <a:xfrm>
                  <a:off x="3919" y="2971"/>
                  <a:ext cx="24" cy="27"/>
                </a:xfrm>
                <a:custGeom>
                  <a:avLst/>
                  <a:gdLst>
                    <a:gd name="T0" fmla="*/ 0 w 24"/>
                    <a:gd name="T1" fmla="*/ 0 h 27"/>
                    <a:gd name="T2" fmla="*/ 21 w 24"/>
                    <a:gd name="T3" fmla="*/ 26 h 27"/>
                    <a:gd name="T4" fmla="*/ 23 w 24"/>
                    <a:gd name="T5" fmla="*/ 26 h 27"/>
                  </a:gdLst>
                  <a:ahLst/>
                  <a:cxnLst>
                    <a:cxn ang="0">
                      <a:pos x="T0" y="T1"/>
                    </a:cxn>
                    <a:cxn ang="0">
                      <a:pos x="T2" y="T3"/>
                    </a:cxn>
                    <a:cxn ang="0">
                      <a:pos x="T4" y="T5"/>
                    </a:cxn>
                  </a:cxnLst>
                  <a:rect l="0" t="0" r="r" b="b"/>
                  <a:pathLst>
                    <a:path w="24" h="27">
                      <a:moveTo>
                        <a:pt x="0" y="0"/>
                      </a:moveTo>
                      <a:lnTo>
                        <a:pt x="21" y="26"/>
                      </a:lnTo>
                      <a:lnTo>
                        <a:pt x="23"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0" name="Freeform 78">
                  <a:extLst>
                    <a:ext uri="{FF2B5EF4-FFF2-40B4-BE49-F238E27FC236}">
                      <a16:creationId xmlns:a16="http://schemas.microsoft.com/office/drawing/2014/main" id="{F397B094-7BA1-2144-8608-120F392C9F33}"/>
                    </a:ext>
                  </a:extLst>
                </p:cNvPr>
                <p:cNvSpPr>
                  <a:spLocks/>
                </p:cNvSpPr>
                <p:nvPr/>
              </p:nvSpPr>
              <p:spPr bwMode="auto">
                <a:xfrm>
                  <a:off x="3941" y="2986"/>
                  <a:ext cx="23" cy="26"/>
                </a:xfrm>
                <a:custGeom>
                  <a:avLst/>
                  <a:gdLst>
                    <a:gd name="T0" fmla="*/ 0 w 23"/>
                    <a:gd name="T1" fmla="*/ 0 h 26"/>
                    <a:gd name="T2" fmla="*/ 21 w 23"/>
                    <a:gd name="T3" fmla="*/ 22 h 26"/>
                    <a:gd name="T4" fmla="*/ 22 w 23"/>
                    <a:gd name="T5" fmla="*/ 25 h 26"/>
                  </a:gdLst>
                  <a:ahLst/>
                  <a:cxnLst>
                    <a:cxn ang="0">
                      <a:pos x="T0" y="T1"/>
                    </a:cxn>
                    <a:cxn ang="0">
                      <a:pos x="T2" y="T3"/>
                    </a:cxn>
                    <a:cxn ang="0">
                      <a:pos x="T4" y="T5"/>
                    </a:cxn>
                  </a:cxnLst>
                  <a:rect l="0" t="0" r="r" b="b"/>
                  <a:pathLst>
                    <a:path w="23" h="26">
                      <a:moveTo>
                        <a:pt x="0" y="0"/>
                      </a:moveTo>
                      <a:lnTo>
                        <a:pt x="21" y="22"/>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1" name="Freeform 79">
                  <a:extLst>
                    <a:ext uri="{FF2B5EF4-FFF2-40B4-BE49-F238E27FC236}">
                      <a16:creationId xmlns:a16="http://schemas.microsoft.com/office/drawing/2014/main" id="{B39A32A7-7141-EE4B-9632-4542B60AEB6C}"/>
                    </a:ext>
                  </a:extLst>
                </p:cNvPr>
                <p:cNvSpPr>
                  <a:spLocks/>
                </p:cNvSpPr>
                <p:nvPr/>
              </p:nvSpPr>
              <p:spPr bwMode="auto">
                <a:xfrm>
                  <a:off x="3962" y="3000"/>
                  <a:ext cx="21" cy="26"/>
                </a:xfrm>
                <a:custGeom>
                  <a:avLst/>
                  <a:gdLst>
                    <a:gd name="T0" fmla="*/ 0 w 21"/>
                    <a:gd name="T1" fmla="*/ 0 h 26"/>
                    <a:gd name="T2" fmla="*/ 18 w 21"/>
                    <a:gd name="T3" fmla="*/ 22 h 26"/>
                    <a:gd name="T4" fmla="*/ 20 w 21"/>
                    <a:gd name="T5" fmla="*/ 25 h 26"/>
                  </a:gdLst>
                  <a:ahLst/>
                  <a:cxnLst>
                    <a:cxn ang="0">
                      <a:pos x="T0" y="T1"/>
                    </a:cxn>
                    <a:cxn ang="0">
                      <a:pos x="T2" y="T3"/>
                    </a:cxn>
                    <a:cxn ang="0">
                      <a:pos x="T4" y="T5"/>
                    </a:cxn>
                  </a:cxnLst>
                  <a:rect l="0" t="0" r="r" b="b"/>
                  <a:pathLst>
                    <a:path w="21" h="26">
                      <a:moveTo>
                        <a:pt x="0" y="0"/>
                      </a:moveTo>
                      <a:lnTo>
                        <a:pt x="18" y="22"/>
                      </a:lnTo>
                      <a:lnTo>
                        <a:pt x="2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2" name="Freeform 80">
                  <a:extLst>
                    <a:ext uri="{FF2B5EF4-FFF2-40B4-BE49-F238E27FC236}">
                      <a16:creationId xmlns:a16="http://schemas.microsoft.com/office/drawing/2014/main" id="{03E03E2F-9760-DD46-9D5F-BB276A7EEAAB}"/>
                    </a:ext>
                  </a:extLst>
                </p:cNvPr>
                <p:cNvSpPr>
                  <a:spLocks/>
                </p:cNvSpPr>
                <p:nvPr/>
              </p:nvSpPr>
              <p:spPr bwMode="auto">
                <a:xfrm>
                  <a:off x="3981" y="3011"/>
                  <a:ext cx="20" cy="26"/>
                </a:xfrm>
                <a:custGeom>
                  <a:avLst/>
                  <a:gdLst>
                    <a:gd name="T0" fmla="*/ 0 w 20"/>
                    <a:gd name="T1" fmla="*/ 0 h 26"/>
                    <a:gd name="T2" fmla="*/ 18 w 20"/>
                    <a:gd name="T3" fmla="*/ 25 h 26"/>
                    <a:gd name="T4" fmla="*/ 19 w 20"/>
                    <a:gd name="T5" fmla="*/ 25 h 26"/>
                  </a:gdLst>
                  <a:ahLst/>
                  <a:cxnLst>
                    <a:cxn ang="0">
                      <a:pos x="T0" y="T1"/>
                    </a:cxn>
                    <a:cxn ang="0">
                      <a:pos x="T2" y="T3"/>
                    </a:cxn>
                    <a:cxn ang="0">
                      <a:pos x="T4" y="T5"/>
                    </a:cxn>
                  </a:cxnLst>
                  <a:rect l="0" t="0" r="r" b="b"/>
                  <a:pathLst>
                    <a:path w="20" h="26">
                      <a:moveTo>
                        <a:pt x="0" y="0"/>
                      </a:moveTo>
                      <a:lnTo>
                        <a:pt x="18" y="25"/>
                      </a:lnTo>
                      <a:lnTo>
                        <a:pt x="19"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3" name="Freeform 81">
                  <a:extLst>
                    <a:ext uri="{FF2B5EF4-FFF2-40B4-BE49-F238E27FC236}">
                      <a16:creationId xmlns:a16="http://schemas.microsoft.com/office/drawing/2014/main" id="{DE8E853B-9B21-044A-8FE4-0D9BC419F3AC}"/>
                    </a:ext>
                  </a:extLst>
                </p:cNvPr>
                <p:cNvSpPr>
                  <a:spLocks/>
                </p:cNvSpPr>
                <p:nvPr/>
              </p:nvSpPr>
              <p:spPr bwMode="auto">
                <a:xfrm>
                  <a:off x="3999" y="3024"/>
                  <a:ext cx="20" cy="26"/>
                </a:xfrm>
                <a:custGeom>
                  <a:avLst/>
                  <a:gdLst>
                    <a:gd name="T0" fmla="*/ 0 w 20"/>
                    <a:gd name="T1" fmla="*/ 0 h 26"/>
                    <a:gd name="T2" fmla="*/ 19 w 20"/>
                    <a:gd name="T3" fmla="*/ 21 h 26"/>
                    <a:gd name="T4" fmla="*/ 19 w 20"/>
                    <a:gd name="T5" fmla="*/ 25 h 26"/>
                  </a:gdLst>
                  <a:ahLst/>
                  <a:cxnLst>
                    <a:cxn ang="0">
                      <a:pos x="T0" y="T1"/>
                    </a:cxn>
                    <a:cxn ang="0">
                      <a:pos x="T2" y="T3"/>
                    </a:cxn>
                    <a:cxn ang="0">
                      <a:pos x="T4" y="T5"/>
                    </a:cxn>
                  </a:cxnLst>
                  <a:rect l="0" t="0" r="r" b="b"/>
                  <a:pathLst>
                    <a:path w="20" h="26">
                      <a:moveTo>
                        <a:pt x="0" y="0"/>
                      </a:moveTo>
                      <a:lnTo>
                        <a:pt x="19" y="21"/>
                      </a:lnTo>
                      <a:lnTo>
                        <a:pt x="19"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4" name="Freeform 82">
                  <a:extLst>
                    <a:ext uri="{FF2B5EF4-FFF2-40B4-BE49-F238E27FC236}">
                      <a16:creationId xmlns:a16="http://schemas.microsoft.com/office/drawing/2014/main" id="{D3EF1CD4-465F-B347-A15A-665CEC355EAF}"/>
                    </a:ext>
                  </a:extLst>
                </p:cNvPr>
                <p:cNvSpPr>
                  <a:spLocks/>
                </p:cNvSpPr>
                <p:nvPr/>
              </p:nvSpPr>
              <p:spPr bwMode="auto">
                <a:xfrm>
                  <a:off x="4018" y="3034"/>
                  <a:ext cx="19" cy="26"/>
                </a:xfrm>
                <a:custGeom>
                  <a:avLst/>
                  <a:gdLst>
                    <a:gd name="T0" fmla="*/ 0 w 19"/>
                    <a:gd name="T1" fmla="*/ 0 h 26"/>
                    <a:gd name="T2" fmla="*/ 18 w 19"/>
                    <a:gd name="T3" fmla="*/ 21 h 26"/>
                    <a:gd name="T4" fmla="*/ 18 w 19"/>
                    <a:gd name="T5" fmla="*/ 25 h 26"/>
                  </a:gdLst>
                  <a:ahLst/>
                  <a:cxnLst>
                    <a:cxn ang="0">
                      <a:pos x="T0" y="T1"/>
                    </a:cxn>
                    <a:cxn ang="0">
                      <a:pos x="T2" y="T3"/>
                    </a:cxn>
                    <a:cxn ang="0">
                      <a:pos x="T4" y="T5"/>
                    </a:cxn>
                  </a:cxnLst>
                  <a:rect l="0" t="0" r="r" b="b"/>
                  <a:pathLst>
                    <a:path w="19" h="26">
                      <a:moveTo>
                        <a:pt x="0" y="0"/>
                      </a:moveTo>
                      <a:lnTo>
                        <a:pt x="18" y="21"/>
                      </a:lnTo>
                      <a:lnTo>
                        <a:pt x="18"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5" name="Freeform 83">
                  <a:extLst>
                    <a:ext uri="{FF2B5EF4-FFF2-40B4-BE49-F238E27FC236}">
                      <a16:creationId xmlns:a16="http://schemas.microsoft.com/office/drawing/2014/main" id="{E32F5FAA-3A4A-E547-A206-F8EE453E869E}"/>
                    </a:ext>
                  </a:extLst>
                </p:cNvPr>
                <p:cNvSpPr>
                  <a:spLocks/>
                </p:cNvSpPr>
                <p:nvPr/>
              </p:nvSpPr>
              <p:spPr bwMode="auto">
                <a:xfrm>
                  <a:off x="4036" y="3043"/>
                  <a:ext cx="20" cy="26"/>
                </a:xfrm>
                <a:custGeom>
                  <a:avLst/>
                  <a:gdLst>
                    <a:gd name="T0" fmla="*/ 0 w 20"/>
                    <a:gd name="T1" fmla="*/ 0 h 26"/>
                    <a:gd name="T2" fmla="*/ 17 w 20"/>
                    <a:gd name="T3" fmla="*/ 22 h 26"/>
                    <a:gd name="T4" fmla="*/ 19 w 20"/>
                    <a:gd name="T5" fmla="*/ 25 h 26"/>
                  </a:gdLst>
                  <a:ahLst/>
                  <a:cxnLst>
                    <a:cxn ang="0">
                      <a:pos x="T0" y="T1"/>
                    </a:cxn>
                    <a:cxn ang="0">
                      <a:pos x="T2" y="T3"/>
                    </a:cxn>
                    <a:cxn ang="0">
                      <a:pos x="T4" y="T5"/>
                    </a:cxn>
                  </a:cxnLst>
                  <a:rect l="0" t="0" r="r" b="b"/>
                  <a:pathLst>
                    <a:path w="20" h="26">
                      <a:moveTo>
                        <a:pt x="0" y="0"/>
                      </a:moveTo>
                      <a:lnTo>
                        <a:pt x="17" y="22"/>
                      </a:lnTo>
                      <a:lnTo>
                        <a:pt x="19"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6" name="Freeform 84">
                  <a:extLst>
                    <a:ext uri="{FF2B5EF4-FFF2-40B4-BE49-F238E27FC236}">
                      <a16:creationId xmlns:a16="http://schemas.microsoft.com/office/drawing/2014/main" id="{B37C9C1A-FDD7-A84B-B188-46092881AF69}"/>
                    </a:ext>
                  </a:extLst>
                </p:cNvPr>
                <p:cNvSpPr>
                  <a:spLocks/>
                </p:cNvSpPr>
                <p:nvPr/>
              </p:nvSpPr>
              <p:spPr bwMode="auto">
                <a:xfrm>
                  <a:off x="4054" y="3054"/>
                  <a:ext cx="21" cy="27"/>
                </a:xfrm>
                <a:custGeom>
                  <a:avLst/>
                  <a:gdLst>
                    <a:gd name="T0" fmla="*/ 0 w 21"/>
                    <a:gd name="T1" fmla="*/ 0 h 27"/>
                    <a:gd name="T2" fmla="*/ 19 w 21"/>
                    <a:gd name="T3" fmla="*/ 21 h 27"/>
                    <a:gd name="T4" fmla="*/ 20 w 21"/>
                    <a:gd name="T5" fmla="*/ 26 h 27"/>
                  </a:gdLst>
                  <a:ahLst/>
                  <a:cxnLst>
                    <a:cxn ang="0">
                      <a:pos x="T0" y="T1"/>
                    </a:cxn>
                    <a:cxn ang="0">
                      <a:pos x="T2" y="T3"/>
                    </a:cxn>
                    <a:cxn ang="0">
                      <a:pos x="T4" y="T5"/>
                    </a:cxn>
                  </a:cxnLst>
                  <a:rect l="0" t="0" r="r" b="b"/>
                  <a:pathLst>
                    <a:path w="21" h="27">
                      <a:moveTo>
                        <a:pt x="0" y="0"/>
                      </a:moveTo>
                      <a:lnTo>
                        <a:pt x="19" y="21"/>
                      </a:lnTo>
                      <a:lnTo>
                        <a:pt x="2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7" name="Freeform 85">
                  <a:extLst>
                    <a:ext uri="{FF2B5EF4-FFF2-40B4-BE49-F238E27FC236}">
                      <a16:creationId xmlns:a16="http://schemas.microsoft.com/office/drawing/2014/main" id="{B6D742F0-BA22-C644-9378-558138126BC6}"/>
                    </a:ext>
                  </a:extLst>
                </p:cNvPr>
                <p:cNvSpPr>
                  <a:spLocks/>
                </p:cNvSpPr>
                <p:nvPr/>
              </p:nvSpPr>
              <p:spPr bwMode="auto">
                <a:xfrm>
                  <a:off x="4073" y="3064"/>
                  <a:ext cx="21" cy="26"/>
                </a:xfrm>
                <a:custGeom>
                  <a:avLst/>
                  <a:gdLst>
                    <a:gd name="T0" fmla="*/ 0 w 21"/>
                    <a:gd name="T1" fmla="*/ 0 h 26"/>
                    <a:gd name="T2" fmla="*/ 18 w 21"/>
                    <a:gd name="T3" fmla="*/ 25 h 26"/>
                    <a:gd name="T4" fmla="*/ 20 w 21"/>
                    <a:gd name="T5" fmla="*/ 25 h 26"/>
                  </a:gdLst>
                  <a:ahLst/>
                  <a:cxnLst>
                    <a:cxn ang="0">
                      <a:pos x="T0" y="T1"/>
                    </a:cxn>
                    <a:cxn ang="0">
                      <a:pos x="T2" y="T3"/>
                    </a:cxn>
                    <a:cxn ang="0">
                      <a:pos x="T4" y="T5"/>
                    </a:cxn>
                  </a:cxnLst>
                  <a:rect l="0" t="0" r="r" b="b"/>
                  <a:pathLst>
                    <a:path w="21" h="26">
                      <a:moveTo>
                        <a:pt x="0" y="0"/>
                      </a:moveTo>
                      <a:lnTo>
                        <a:pt x="18" y="25"/>
                      </a:lnTo>
                      <a:lnTo>
                        <a:pt x="2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8" name="Freeform 86">
                  <a:extLst>
                    <a:ext uri="{FF2B5EF4-FFF2-40B4-BE49-F238E27FC236}">
                      <a16:creationId xmlns:a16="http://schemas.microsoft.com/office/drawing/2014/main" id="{DD67D3C8-7B84-884E-BFCF-2BEE113525A7}"/>
                    </a:ext>
                  </a:extLst>
                </p:cNvPr>
                <p:cNvSpPr>
                  <a:spLocks/>
                </p:cNvSpPr>
                <p:nvPr/>
              </p:nvSpPr>
              <p:spPr bwMode="auto">
                <a:xfrm>
                  <a:off x="4092" y="3075"/>
                  <a:ext cx="21" cy="26"/>
                </a:xfrm>
                <a:custGeom>
                  <a:avLst/>
                  <a:gdLst>
                    <a:gd name="T0" fmla="*/ 0 w 21"/>
                    <a:gd name="T1" fmla="*/ 0 h 26"/>
                    <a:gd name="T2" fmla="*/ 19 w 21"/>
                    <a:gd name="T3" fmla="*/ 21 h 26"/>
                    <a:gd name="T4" fmla="*/ 20 w 21"/>
                    <a:gd name="T5" fmla="*/ 25 h 26"/>
                  </a:gdLst>
                  <a:ahLst/>
                  <a:cxnLst>
                    <a:cxn ang="0">
                      <a:pos x="T0" y="T1"/>
                    </a:cxn>
                    <a:cxn ang="0">
                      <a:pos x="T2" y="T3"/>
                    </a:cxn>
                    <a:cxn ang="0">
                      <a:pos x="T4" y="T5"/>
                    </a:cxn>
                  </a:cxnLst>
                  <a:rect l="0" t="0" r="r" b="b"/>
                  <a:pathLst>
                    <a:path w="21" h="26">
                      <a:moveTo>
                        <a:pt x="0" y="0"/>
                      </a:moveTo>
                      <a:lnTo>
                        <a:pt x="19" y="21"/>
                      </a:lnTo>
                      <a:lnTo>
                        <a:pt x="2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9" name="Freeform 87">
                  <a:extLst>
                    <a:ext uri="{FF2B5EF4-FFF2-40B4-BE49-F238E27FC236}">
                      <a16:creationId xmlns:a16="http://schemas.microsoft.com/office/drawing/2014/main" id="{E32D1036-4B28-0C41-ACF5-5CF6F225AF8B}"/>
                    </a:ext>
                  </a:extLst>
                </p:cNvPr>
                <p:cNvSpPr>
                  <a:spLocks/>
                </p:cNvSpPr>
                <p:nvPr/>
              </p:nvSpPr>
              <p:spPr bwMode="auto">
                <a:xfrm>
                  <a:off x="4111" y="3083"/>
                  <a:ext cx="21" cy="26"/>
                </a:xfrm>
                <a:custGeom>
                  <a:avLst/>
                  <a:gdLst>
                    <a:gd name="T0" fmla="*/ 0 w 21"/>
                    <a:gd name="T1" fmla="*/ 0 h 26"/>
                    <a:gd name="T2" fmla="*/ 18 w 21"/>
                    <a:gd name="T3" fmla="*/ 25 h 26"/>
                    <a:gd name="T4" fmla="*/ 20 w 21"/>
                    <a:gd name="T5" fmla="*/ 25 h 26"/>
                  </a:gdLst>
                  <a:ahLst/>
                  <a:cxnLst>
                    <a:cxn ang="0">
                      <a:pos x="T0" y="T1"/>
                    </a:cxn>
                    <a:cxn ang="0">
                      <a:pos x="T2" y="T3"/>
                    </a:cxn>
                    <a:cxn ang="0">
                      <a:pos x="T4" y="T5"/>
                    </a:cxn>
                  </a:cxnLst>
                  <a:rect l="0" t="0" r="r" b="b"/>
                  <a:pathLst>
                    <a:path w="21" h="26">
                      <a:moveTo>
                        <a:pt x="0" y="0"/>
                      </a:moveTo>
                      <a:lnTo>
                        <a:pt x="18" y="25"/>
                      </a:lnTo>
                      <a:lnTo>
                        <a:pt x="2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0" name="Freeform 88">
                  <a:extLst>
                    <a:ext uri="{FF2B5EF4-FFF2-40B4-BE49-F238E27FC236}">
                      <a16:creationId xmlns:a16="http://schemas.microsoft.com/office/drawing/2014/main" id="{8DE9E912-84D9-A34F-8218-929D058C3137}"/>
                    </a:ext>
                  </a:extLst>
                </p:cNvPr>
                <p:cNvSpPr>
                  <a:spLocks/>
                </p:cNvSpPr>
                <p:nvPr/>
              </p:nvSpPr>
              <p:spPr bwMode="auto">
                <a:xfrm>
                  <a:off x="4130" y="3094"/>
                  <a:ext cx="20" cy="26"/>
                </a:xfrm>
                <a:custGeom>
                  <a:avLst/>
                  <a:gdLst>
                    <a:gd name="T0" fmla="*/ 0 w 20"/>
                    <a:gd name="T1" fmla="*/ 0 h 26"/>
                    <a:gd name="T2" fmla="*/ 18 w 20"/>
                    <a:gd name="T3" fmla="*/ 21 h 26"/>
                    <a:gd name="T4" fmla="*/ 19 w 20"/>
                    <a:gd name="T5" fmla="*/ 25 h 26"/>
                  </a:gdLst>
                  <a:ahLst/>
                  <a:cxnLst>
                    <a:cxn ang="0">
                      <a:pos x="T0" y="T1"/>
                    </a:cxn>
                    <a:cxn ang="0">
                      <a:pos x="T2" y="T3"/>
                    </a:cxn>
                    <a:cxn ang="0">
                      <a:pos x="T4" y="T5"/>
                    </a:cxn>
                  </a:cxnLst>
                  <a:rect l="0" t="0" r="r" b="b"/>
                  <a:pathLst>
                    <a:path w="20" h="26">
                      <a:moveTo>
                        <a:pt x="0" y="0"/>
                      </a:moveTo>
                      <a:lnTo>
                        <a:pt x="18" y="21"/>
                      </a:lnTo>
                      <a:lnTo>
                        <a:pt x="19"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1" name="Freeform 89">
                  <a:extLst>
                    <a:ext uri="{FF2B5EF4-FFF2-40B4-BE49-F238E27FC236}">
                      <a16:creationId xmlns:a16="http://schemas.microsoft.com/office/drawing/2014/main" id="{11AD8E04-6213-4A44-820D-FBCB633BFE5A}"/>
                    </a:ext>
                  </a:extLst>
                </p:cNvPr>
                <p:cNvSpPr>
                  <a:spLocks/>
                </p:cNvSpPr>
                <p:nvPr/>
              </p:nvSpPr>
              <p:spPr bwMode="auto">
                <a:xfrm>
                  <a:off x="4148" y="3102"/>
                  <a:ext cx="23" cy="26"/>
                </a:xfrm>
                <a:custGeom>
                  <a:avLst/>
                  <a:gdLst>
                    <a:gd name="T0" fmla="*/ 0 w 23"/>
                    <a:gd name="T1" fmla="*/ 0 h 26"/>
                    <a:gd name="T2" fmla="*/ 20 w 23"/>
                    <a:gd name="T3" fmla="*/ 21 h 26"/>
                    <a:gd name="T4" fmla="*/ 22 w 23"/>
                    <a:gd name="T5" fmla="*/ 25 h 26"/>
                  </a:gdLst>
                  <a:ahLst/>
                  <a:cxnLst>
                    <a:cxn ang="0">
                      <a:pos x="T0" y="T1"/>
                    </a:cxn>
                    <a:cxn ang="0">
                      <a:pos x="T2" y="T3"/>
                    </a:cxn>
                    <a:cxn ang="0">
                      <a:pos x="T4" y="T5"/>
                    </a:cxn>
                  </a:cxnLst>
                  <a:rect l="0" t="0" r="r" b="b"/>
                  <a:pathLst>
                    <a:path w="23" h="26">
                      <a:moveTo>
                        <a:pt x="0" y="0"/>
                      </a:moveTo>
                      <a:lnTo>
                        <a:pt x="20" y="21"/>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2" name="Freeform 90">
                  <a:extLst>
                    <a:ext uri="{FF2B5EF4-FFF2-40B4-BE49-F238E27FC236}">
                      <a16:creationId xmlns:a16="http://schemas.microsoft.com/office/drawing/2014/main" id="{026FCC01-89BF-9F49-9C05-20107E805E73}"/>
                    </a:ext>
                  </a:extLst>
                </p:cNvPr>
                <p:cNvSpPr>
                  <a:spLocks/>
                </p:cNvSpPr>
                <p:nvPr/>
              </p:nvSpPr>
              <p:spPr bwMode="auto">
                <a:xfrm>
                  <a:off x="4169" y="3112"/>
                  <a:ext cx="23" cy="26"/>
                </a:xfrm>
                <a:custGeom>
                  <a:avLst/>
                  <a:gdLst>
                    <a:gd name="T0" fmla="*/ 0 w 23"/>
                    <a:gd name="T1" fmla="*/ 0 h 26"/>
                    <a:gd name="T2" fmla="*/ 20 w 23"/>
                    <a:gd name="T3" fmla="*/ 25 h 26"/>
                    <a:gd name="T4" fmla="*/ 22 w 23"/>
                    <a:gd name="T5" fmla="*/ 25 h 26"/>
                  </a:gdLst>
                  <a:ahLst/>
                  <a:cxnLst>
                    <a:cxn ang="0">
                      <a:pos x="T0" y="T1"/>
                    </a:cxn>
                    <a:cxn ang="0">
                      <a:pos x="T2" y="T3"/>
                    </a:cxn>
                    <a:cxn ang="0">
                      <a:pos x="T4" y="T5"/>
                    </a:cxn>
                  </a:cxnLst>
                  <a:rect l="0" t="0" r="r" b="b"/>
                  <a:pathLst>
                    <a:path w="23" h="26">
                      <a:moveTo>
                        <a:pt x="0" y="0"/>
                      </a:moveTo>
                      <a:lnTo>
                        <a:pt x="20" y="25"/>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3" name="Freeform 91">
                  <a:extLst>
                    <a:ext uri="{FF2B5EF4-FFF2-40B4-BE49-F238E27FC236}">
                      <a16:creationId xmlns:a16="http://schemas.microsoft.com/office/drawing/2014/main" id="{A9DC37E9-498C-C84D-A769-5C0A95006702}"/>
                    </a:ext>
                  </a:extLst>
                </p:cNvPr>
                <p:cNvSpPr>
                  <a:spLocks/>
                </p:cNvSpPr>
                <p:nvPr/>
              </p:nvSpPr>
              <p:spPr bwMode="auto">
                <a:xfrm>
                  <a:off x="4189" y="3120"/>
                  <a:ext cx="23" cy="26"/>
                </a:xfrm>
                <a:custGeom>
                  <a:avLst/>
                  <a:gdLst>
                    <a:gd name="T0" fmla="*/ 0 w 23"/>
                    <a:gd name="T1" fmla="*/ 0 h 26"/>
                    <a:gd name="T2" fmla="*/ 20 w 23"/>
                    <a:gd name="T3" fmla="*/ 25 h 26"/>
                    <a:gd name="T4" fmla="*/ 22 w 23"/>
                    <a:gd name="T5" fmla="*/ 25 h 26"/>
                  </a:gdLst>
                  <a:ahLst/>
                  <a:cxnLst>
                    <a:cxn ang="0">
                      <a:pos x="T0" y="T1"/>
                    </a:cxn>
                    <a:cxn ang="0">
                      <a:pos x="T2" y="T3"/>
                    </a:cxn>
                    <a:cxn ang="0">
                      <a:pos x="T4" y="T5"/>
                    </a:cxn>
                  </a:cxnLst>
                  <a:rect l="0" t="0" r="r" b="b"/>
                  <a:pathLst>
                    <a:path w="23" h="26">
                      <a:moveTo>
                        <a:pt x="0" y="0"/>
                      </a:moveTo>
                      <a:lnTo>
                        <a:pt x="20" y="25"/>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4" name="Freeform 92">
                  <a:extLst>
                    <a:ext uri="{FF2B5EF4-FFF2-40B4-BE49-F238E27FC236}">
                      <a16:creationId xmlns:a16="http://schemas.microsoft.com/office/drawing/2014/main" id="{E7C6A43B-435D-B248-96FE-15E8D049C1DE}"/>
                    </a:ext>
                  </a:extLst>
                </p:cNvPr>
                <p:cNvSpPr>
                  <a:spLocks/>
                </p:cNvSpPr>
                <p:nvPr/>
              </p:nvSpPr>
              <p:spPr bwMode="auto">
                <a:xfrm>
                  <a:off x="4210" y="3126"/>
                  <a:ext cx="23" cy="26"/>
                </a:xfrm>
                <a:custGeom>
                  <a:avLst/>
                  <a:gdLst>
                    <a:gd name="T0" fmla="*/ 0 w 23"/>
                    <a:gd name="T1" fmla="*/ 0 h 26"/>
                    <a:gd name="T2" fmla="*/ 20 w 23"/>
                    <a:gd name="T3" fmla="*/ 16 h 26"/>
                    <a:gd name="T4" fmla="*/ 22 w 23"/>
                    <a:gd name="T5" fmla="*/ 25 h 26"/>
                  </a:gdLst>
                  <a:ahLst/>
                  <a:cxnLst>
                    <a:cxn ang="0">
                      <a:pos x="T0" y="T1"/>
                    </a:cxn>
                    <a:cxn ang="0">
                      <a:pos x="T2" y="T3"/>
                    </a:cxn>
                    <a:cxn ang="0">
                      <a:pos x="T4" y="T5"/>
                    </a:cxn>
                  </a:cxnLst>
                  <a:rect l="0" t="0" r="r" b="b"/>
                  <a:pathLst>
                    <a:path w="23" h="26">
                      <a:moveTo>
                        <a:pt x="0" y="0"/>
                      </a:moveTo>
                      <a:lnTo>
                        <a:pt x="20" y="16"/>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5" name="Freeform 93">
                  <a:extLst>
                    <a:ext uri="{FF2B5EF4-FFF2-40B4-BE49-F238E27FC236}">
                      <a16:creationId xmlns:a16="http://schemas.microsoft.com/office/drawing/2014/main" id="{B76528F0-3375-F749-AD80-9957556CC95A}"/>
                    </a:ext>
                  </a:extLst>
                </p:cNvPr>
                <p:cNvSpPr>
                  <a:spLocks/>
                </p:cNvSpPr>
                <p:nvPr/>
              </p:nvSpPr>
              <p:spPr bwMode="auto">
                <a:xfrm>
                  <a:off x="4231" y="3129"/>
                  <a:ext cx="22" cy="27"/>
                </a:xfrm>
                <a:custGeom>
                  <a:avLst/>
                  <a:gdLst>
                    <a:gd name="T0" fmla="*/ 0 w 22"/>
                    <a:gd name="T1" fmla="*/ 0 h 27"/>
                    <a:gd name="T2" fmla="*/ 21 w 22"/>
                    <a:gd name="T3" fmla="*/ 16 h 27"/>
                    <a:gd name="T4" fmla="*/ 21 w 22"/>
                    <a:gd name="T5" fmla="*/ 26 h 27"/>
                  </a:gdLst>
                  <a:ahLst/>
                  <a:cxnLst>
                    <a:cxn ang="0">
                      <a:pos x="T0" y="T1"/>
                    </a:cxn>
                    <a:cxn ang="0">
                      <a:pos x="T2" y="T3"/>
                    </a:cxn>
                    <a:cxn ang="0">
                      <a:pos x="T4" y="T5"/>
                    </a:cxn>
                  </a:cxnLst>
                  <a:rect l="0" t="0" r="r" b="b"/>
                  <a:pathLst>
                    <a:path w="22" h="27">
                      <a:moveTo>
                        <a:pt x="0" y="0"/>
                      </a:moveTo>
                      <a:lnTo>
                        <a:pt x="21" y="16"/>
                      </a:lnTo>
                      <a:lnTo>
                        <a:pt x="21"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6" name="Freeform 94">
                  <a:extLst>
                    <a:ext uri="{FF2B5EF4-FFF2-40B4-BE49-F238E27FC236}">
                      <a16:creationId xmlns:a16="http://schemas.microsoft.com/office/drawing/2014/main" id="{21F6F5FA-A6F3-7D4E-8BEB-8A11E8B561F2}"/>
                    </a:ext>
                  </a:extLst>
                </p:cNvPr>
                <p:cNvSpPr>
                  <a:spLocks/>
                </p:cNvSpPr>
                <p:nvPr/>
              </p:nvSpPr>
              <p:spPr bwMode="auto">
                <a:xfrm>
                  <a:off x="4252" y="3133"/>
                  <a:ext cx="24" cy="26"/>
                </a:xfrm>
                <a:custGeom>
                  <a:avLst/>
                  <a:gdLst>
                    <a:gd name="T0" fmla="*/ 0 w 24"/>
                    <a:gd name="T1" fmla="*/ 0 h 26"/>
                    <a:gd name="T2" fmla="*/ 21 w 24"/>
                    <a:gd name="T3" fmla="*/ 13 h 26"/>
                    <a:gd name="T4" fmla="*/ 23 w 24"/>
                    <a:gd name="T5" fmla="*/ 25 h 26"/>
                  </a:gdLst>
                  <a:ahLst/>
                  <a:cxnLst>
                    <a:cxn ang="0">
                      <a:pos x="T0" y="T1"/>
                    </a:cxn>
                    <a:cxn ang="0">
                      <a:pos x="T2" y="T3"/>
                    </a:cxn>
                    <a:cxn ang="0">
                      <a:pos x="T4" y="T5"/>
                    </a:cxn>
                  </a:cxnLst>
                  <a:rect l="0" t="0" r="r" b="b"/>
                  <a:pathLst>
                    <a:path w="24" h="26">
                      <a:moveTo>
                        <a:pt x="0" y="0"/>
                      </a:moveTo>
                      <a:lnTo>
                        <a:pt x="21" y="13"/>
                      </a:lnTo>
                      <a:lnTo>
                        <a:pt x="23"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7" name="Freeform 95">
                  <a:extLst>
                    <a:ext uri="{FF2B5EF4-FFF2-40B4-BE49-F238E27FC236}">
                      <a16:creationId xmlns:a16="http://schemas.microsoft.com/office/drawing/2014/main" id="{02EAFE5A-08B6-B945-B501-BE2721C9D2B3}"/>
                    </a:ext>
                  </a:extLst>
                </p:cNvPr>
                <p:cNvSpPr>
                  <a:spLocks/>
                </p:cNvSpPr>
                <p:nvPr/>
              </p:nvSpPr>
              <p:spPr bwMode="auto">
                <a:xfrm>
                  <a:off x="4274" y="3134"/>
                  <a:ext cx="22" cy="26"/>
                </a:xfrm>
                <a:custGeom>
                  <a:avLst/>
                  <a:gdLst>
                    <a:gd name="T0" fmla="*/ 0 w 22"/>
                    <a:gd name="T1" fmla="*/ 0 h 26"/>
                    <a:gd name="T2" fmla="*/ 20 w 22"/>
                    <a:gd name="T3" fmla="*/ 13 h 26"/>
                    <a:gd name="T4" fmla="*/ 21 w 22"/>
                    <a:gd name="T5" fmla="*/ 25 h 26"/>
                  </a:gdLst>
                  <a:ahLst/>
                  <a:cxnLst>
                    <a:cxn ang="0">
                      <a:pos x="T0" y="T1"/>
                    </a:cxn>
                    <a:cxn ang="0">
                      <a:pos x="T2" y="T3"/>
                    </a:cxn>
                    <a:cxn ang="0">
                      <a:pos x="T4" y="T5"/>
                    </a:cxn>
                  </a:cxnLst>
                  <a:rect l="0" t="0" r="r" b="b"/>
                  <a:pathLst>
                    <a:path w="22" h="26">
                      <a:moveTo>
                        <a:pt x="0" y="0"/>
                      </a:moveTo>
                      <a:lnTo>
                        <a:pt x="20" y="13"/>
                      </a:lnTo>
                      <a:lnTo>
                        <a:pt x="21"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8" name="Freeform 96">
                  <a:extLst>
                    <a:ext uri="{FF2B5EF4-FFF2-40B4-BE49-F238E27FC236}">
                      <a16:creationId xmlns:a16="http://schemas.microsoft.com/office/drawing/2014/main" id="{93210DB4-63BD-604D-A8B2-6CDA62574C09}"/>
                    </a:ext>
                  </a:extLst>
                </p:cNvPr>
                <p:cNvSpPr>
                  <a:spLocks/>
                </p:cNvSpPr>
                <p:nvPr/>
              </p:nvSpPr>
              <p:spPr bwMode="auto">
                <a:xfrm>
                  <a:off x="4294" y="3136"/>
                  <a:ext cx="23" cy="26"/>
                </a:xfrm>
                <a:custGeom>
                  <a:avLst/>
                  <a:gdLst>
                    <a:gd name="T0" fmla="*/ 0 w 23"/>
                    <a:gd name="T1" fmla="*/ 0 h 26"/>
                    <a:gd name="T2" fmla="*/ 20 w 23"/>
                    <a:gd name="T3" fmla="*/ 13 h 26"/>
                    <a:gd name="T4" fmla="*/ 22 w 23"/>
                    <a:gd name="T5" fmla="*/ 25 h 26"/>
                  </a:gdLst>
                  <a:ahLst/>
                  <a:cxnLst>
                    <a:cxn ang="0">
                      <a:pos x="T0" y="T1"/>
                    </a:cxn>
                    <a:cxn ang="0">
                      <a:pos x="T2" y="T3"/>
                    </a:cxn>
                    <a:cxn ang="0">
                      <a:pos x="T4" y="T5"/>
                    </a:cxn>
                  </a:cxnLst>
                  <a:rect l="0" t="0" r="r" b="b"/>
                  <a:pathLst>
                    <a:path w="23" h="26">
                      <a:moveTo>
                        <a:pt x="0" y="0"/>
                      </a:moveTo>
                      <a:lnTo>
                        <a:pt x="20" y="13"/>
                      </a:lnTo>
                      <a:lnTo>
                        <a:pt x="22"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9" name="Line 97">
                  <a:extLst>
                    <a:ext uri="{FF2B5EF4-FFF2-40B4-BE49-F238E27FC236}">
                      <a16:creationId xmlns:a16="http://schemas.microsoft.com/office/drawing/2014/main" id="{E10F766B-210A-5546-ABF5-3E70EE25BC36}"/>
                    </a:ext>
                  </a:extLst>
                </p:cNvPr>
                <p:cNvSpPr>
                  <a:spLocks noChangeShapeType="1"/>
                </p:cNvSpPr>
                <p:nvPr/>
              </p:nvSpPr>
              <p:spPr bwMode="auto">
                <a:xfrm>
                  <a:off x="4320" y="3137"/>
                  <a:ext cx="13" cy="0"/>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0" name="Line 98">
                  <a:extLst>
                    <a:ext uri="{FF2B5EF4-FFF2-40B4-BE49-F238E27FC236}">
                      <a16:creationId xmlns:a16="http://schemas.microsoft.com/office/drawing/2014/main" id="{6AE67E42-F676-7241-ABFB-62D5BFE437A0}"/>
                    </a:ext>
                  </a:extLst>
                </p:cNvPr>
                <p:cNvSpPr>
                  <a:spLocks noChangeShapeType="1"/>
                </p:cNvSpPr>
                <p:nvPr/>
              </p:nvSpPr>
              <p:spPr bwMode="auto">
                <a:xfrm>
                  <a:off x="4342" y="3137"/>
                  <a:ext cx="12" cy="0"/>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011" name="Group 99">
                <a:extLst>
                  <a:ext uri="{FF2B5EF4-FFF2-40B4-BE49-F238E27FC236}">
                    <a16:creationId xmlns:a16="http://schemas.microsoft.com/office/drawing/2014/main" id="{B83F3217-D80A-2045-882C-B64652E6DDC0}"/>
                  </a:ext>
                </a:extLst>
              </p:cNvPr>
              <p:cNvGrpSpPr>
                <a:grpSpLocks/>
              </p:cNvGrpSpPr>
              <p:nvPr/>
            </p:nvGrpSpPr>
            <p:grpSpPr bwMode="auto">
              <a:xfrm>
                <a:off x="1153" y="1397"/>
                <a:ext cx="1612" cy="1770"/>
                <a:chOff x="1153" y="1397"/>
                <a:chExt cx="1612" cy="1770"/>
              </a:xfrm>
            </p:grpSpPr>
            <p:sp>
              <p:nvSpPr>
                <p:cNvPr id="39012" name="Freeform 100">
                  <a:extLst>
                    <a:ext uri="{FF2B5EF4-FFF2-40B4-BE49-F238E27FC236}">
                      <a16:creationId xmlns:a16="http://schemas.microsoft.com/office/drawing/2014/main" id="{04C2BC29-AFC0-694C-BC4C-DCD2FA0B5AFF}"/>
                    </a:ext>
                  </a:extLst>
                </p:cNvPr>
                <p:cNvSpPr>
                  <a:spLocks/>
                </p:cNvSpPr>
                <p:nvPr/>
              </p:nvSpPr>
              <p:spPr bwMode="auto">
                <a:xfrm>
                  <a:off x="2748" y="1397"/>
                  <a:ext cx="17" cy="26"/>
                </a:xfrm>
                <a:custGeom>
                  <a:avLst/>
                  <a:gdLst>
                    <a:gd name="T0" fmla="*/ 16 w 17"/>
                    <a:gd name="T1" fmla="*/ 0 h 26"/>
                    <a:gd name="T2" fmla="*/ 1 w 17"/>
                    <a:gd name="T3" fmla="*/ 25 h 26"/>
                    <a:gd name="T4" fmla="*/ 0 w 17"/>
                    <a:gd name="T5" fmla="*/ 25 h 26"/>
                  </a:gdLst>
                  <a:ahLst/>
                  <a:cxnLst>
                    <a:cxn ang="0">
                      <a:pos x="T0" y="T1"/>
                    </a:cxn>
                    <a:cxn ang="0">
                      <a:pos x="T2" y="T3"/>
                    </a:cxn>
                    <a:cxn ang="0">
                      <a:pos x="T4" y="T5"/>
                    </a:cxn>
                  </a:cxnLst>
                  <a:rect l="0" t="0" r="r" b="b"/>
                  <a:pathLst>
                    <a:path w="17" h="26">
                      <a:moveTo>
                        <a:pt x="16"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3" name="Freeform 101">
                  <a:extLst>
                    <a:ext uri="{FF2B5EF4-FFF2-40B4-BE49-F238E27FC236}">
                      <a16:creationId xmlns:a16="http://schemas.microsoft.com/office/drawing/2014/main" id="{5ABED666-E742-DE42-B961-5999B969BA42}"/>
                    </a:ext>
                  </a:extLst>
                </p:cNvPr>
                <p:cNvSpPr>
                  <a:spLocks/>
                </p:cNvSpPr>
                <p:nvPr/>
              </p:nvSpPr>
              <p:spPr bwMode="auto">
                <a:xfrm>
                  <a:off x="2734" y="1400"/>
                  <a:ext cx="18" cy="26"/>
                </a:xfrm>
                <a:custGeom>
                  <a:avLst/>
                  <a:gdLst>
                    <a:gd name="T0" fmla="*/ 17 w 18"/>
                    <a:gd name="T1" fmla="*/ 0 h 26"/>
                    <a:gd name="T2" fmla="*/ 0 w 18"/>
                    <a:gd name="T3" fmla="*/ 0 h 26"/>
                    <a:gd name="T4" fmla="*/ 0 w 18"/>
                    <a:gd name="T5" fmla="*/ 25 h 26"/>
                  </a:gdLst>
                  <a:ahLst/>
                  <a:cxnLst>
                    <a:cxn ang="0">
                      <a:pos x="T0" y="T1"/>
                    </a:cxn>
                    <a:cxn ang="0">
                      <a:pos x="T2" y="T3"/>
                    </a:cxn>
                    <a:cxn ang="0">
                      <a:pos x="T4" y="T5"/>
                    </a:cxn>
                  </a:cxnLst>
                  <a:rect l="0" t="0" r="r" b="b"/>
                  <a:pathLst>
                    <a:path w="18" h="26">
                      <a:moveTo>
                        <a:pt x="17" y="0"/>
                      </a:moveTo>
                      <a:lnTo>
                        <a:pt x="0" y="0"/>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4" name="Freeform 102">
                  <a:extLst>
                    <a:ext uri="{FF2B5EF4-FFF2-40B4-BE49-F238E27FC236}">
                      <a16:creationId xmlns:a16="http://schemas.microsoft.com/office/drawing/2014/main" id="{02AF77D3-406D-6A4F-82ED-EE67CEDB52FE}"/>
                    </a:ext>
                  </a:extLst>
                </p:cNvPr>
                <p:cNvSpPr>
                  <a:spLocks/>
                </p:cNvSpPr>
                <p:nvPr/>
              </p:nvSpPr>
              <p:spPr bwMode="auto">
                <a:xfrm>
                  <a:off x="2721" y="1400"/>
                  <a:ext cx="17" cy="26"/>
                </a:xfrm>
                <a:custGeom>
                  <a:avLst/>
                  <a:gdLst>
                    <a:gd name="T0" fmla="*/ 16 w 17"/>
                    <a:gd name="T1" fmla="*/ 0 h 26"/>
                    <a:gd name="T2" fmla="*/ 0 w 17"/>
                    <a:gd name="T3" fmla="*/ 19 h 26"/>
                    <a:gd name="T4" fmla="*/ 0 w 17"/>
                    <a:gd name="T5" fmla="*/ 25 h 26"/>
                  </a:gdLst>
                  <a:ahLst/>
                  <a:cxnLst>
                    <a:cxn ang="0">
                      <a:pos x="T0" y="T1"/>
                    </a:cxn>
                    <a:cxn ang="0">
                      <a:pos x="T2" y="T3"/>
                    </a:cxn>
                    <a:cxn ang="0">
                      <a:pos x="T4" y="T5"/>
                    </a:cxn>
                  </a:cxnLst>
                  <a:rect l="0" t="0" r="r" b="b"/>
                  <a:pathLst>
                    <a:path w="17" h="26">
                      <a:moveTo>
                        <a:pt x="16" y="0"/>
                      </a:moveTo>
                      <a:lnTo>
                        <a:pt x="0" y="19"/>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5" name="Freeform 103">
                  <a:extLst>
                    <a:ext uri="{FF2B5EF4-FFF2-40B4-BE49-F238E27FC236}">
                      <a16:creationId xmlns:a16="http://schemas.microsoft.com/office/drawing/2014/main" id="{E10BEF6D-FB01-AF48-A07A-29F3C87E83E1}"/>
                    </a:ext>
                  </a:extLst>
                </p:cNvPr>
                <p:cNvSpPr>
                  <a:spLocks/>
                </p:cNvSpPr>
                <p:nvPr/>
              </p:nvSpPr>
              <p:spPr bwMode="auto">
                <a:xfrm>
                  <a:off x="2707" y="1405"/>
                  <a:ext cx="17" cy="26"/>
                </a:xfrm>
                <a:custGeom>
                  <a:avLst/>
                  <a:gdLst>
                    <a:gd name="T0" fmla="*/ 16 w 17"/>
                    <a:gd name="T1" fmla="*/ 0 h 26"/>
                    <a:gd name="T2" fmla="*/ 1 w 17"/>
                    <a:gd name="T3" fmla="*/ 13 h 26"/>
                    <a:gd name="T4" fmla="*/ 0 w 17"/>
                    <a:gd name="T5" fmla="*/ 25 h 26"/>
                  </a:gdLst>
                  <a:ahLst/>
                  <a:cxnLst>
                    <a:cxn ang="0">
                      <a:pos x="T0" y="T1"/>
                    </a:cxn>
                    <a:cxn ang="0">
                      <a:pos x="T2" y="T3"/>
                    </a:cxn>
                    <a:cxn ang="0">
                      <a:pos x="T4" y="T5"/>
                    </a:cxn>
                  </a:cxnLst>
                  <a:rect l="0" t="0" r="r" b="b"/>
                  <a:pathLst>
                    <a:path w="17" h="26">
                      <a:moveTo>
                        <a:pt x="16" y="0"/>
                      </a:moveTo>
                      <a:lnTo>
                        <a:pt x="1" y="13"/>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6" name="Freeform 104">
                  <a:extLst>
                    <a:ext uri="{FF2B5EF4-FFF2-40B4-BE49-F238E27FC236}">
                      <a16:creationId xmlns:a16="http://schemas.microsoft.com/office/drawing/2014/main" id="{05A4CFB4-DCF6-CF4C-B9D9-B02FF579284A}"/>
                    </a:ext>
                  </a:extLst>
                </p:cNvPr>
                <p:cNvSpPr>
                  <a:spLocks/>
                </p:cNvSpPr>
                <p:nvPr/>
              </p:nvSpPr>
              <p:spPr bwMode="auto">
                <a:xfrm>
                  <a:off x="2693" y="1407"/>
                  <a:ext cx="18" cy="26"/>
                </a:xfrm>
                <a:custGeom>
                  <a:avLst/>
                  <a:gdLst>
                    <a:gd name="T0" fmla="*/ 17 w 18"/>
                    <a:gd name="T1" fmla="*/ 0 h 26"/>
                    <a:gd name="T2" fmla="*/ 1 w 18"/>
                    <a:gd name="T3" fmla="*/ 19 h 26"/>
                    <a:gd name="T4" fmla="*/ 0 w 18"/>
                    <a:gd name="T5" fmla="*/ 25 h 26"/>
                  </a:gdLst>
                  <a:ahLst/>
                  <a:cxnLst>
                    <a:cxn ang="0">
                      <a:pos x="T0" y="T1"/>
                    </a:cxn>
                    <a:cxn ang="0">
                      <a:pos x="T2" y="T3"/>
                    </a:cxn>
                    <a:cxn ang="0">
                      <a:pos x="T4" y="T5"/>
                    </a:cxn>
                  </a:cxnLst>
                  <a:rect l="0" t="0" r="r" b="b"/>
                  <a:pathLst>
                    <a:path w="18" h="26">
                      <a:moveTo>
                        <a:pt x="17" y="0"/>
                      </a:moveTo>
                      <a:lnTo>
                        <a:pt x="1" y="19"/>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7" name="Freeform 105">
                  <a:extLst>
                    <a:ext uri="{FF2B5EF4-FFF2-40B4-BE49-F238E27FC236}">
                      <a16:creationId xmlns:a16="http://schemas.microsoft.com/office/drawing/2014/main" id="{0D25CF01-72BC-5F4E-AA61-6AE7EA48BEB2}"/>
                    </a:ext>
                  </a:extLst>
                </p:cNvPr>
                <p:cNvSpPr>
                  <a:spLocks/>
                </p:cNvSpPr>
                <p:nvPr/>
              </p:nvSpPr>
              <p:spPr bwMode="auto">
                <a:xfrm>
                  <a:off x="2680" y="1411"/>
                  <a:ext cx="17" cy="27"/>
                </a:xfrm>
                <a:custGeom>
                  <a:avLst/>
                  <a:gdLst>
                    <a:gd name="T0" fmla="*/ 16 w 17"/>
                    <a:gd name="T1" fmla="*/ 0 h 27"/>
                    <a:gd name="T2" fmla="*/ 1 w 17"/>
                    <a:gd name="T3" fmla="*/ 20 h 27"/>
                    <a:gd name="T4" fmla="*/ 0 w 17"/>
                    <a:gd name="T5" fmla="*/ 26 h 27"/>
                  </a:gdLst>
                  <a:ahLst/>
                  <a:cxnLst>
                    <a:cxn ang="0">
                      <a:pos x="T0" y="T1"/>
                    </a:cxn>
                    <a:cxn ang="0">
                      <a:pos x="T2" y="T3"/>
                    </a:cxn>
                    <a:cxn ang="0">
                      <a:pos x="T4" y="T5"/>
                    </a:cxn>
                  </a:cxnLst>
                  <a:rect l="0" t="0" r="r" b="b"/>
                  <a:pathLst>
                    <a:path w="17" h="27">
                      <a:moveTo>
                        <a:pt x="16" y="0"/>
                      </a:moveTo>
                      <a:lnTo>
                        <a:pt x="1" y="20"/>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8" name="Freeform 106">
                  <a:extLst>
                    <a:ext uri="{FF2B5EF4-FFF2-40B4-BE49-F238E27FC236}">
                      <a16:creationId xmlns:a16="http://schemas.microsoft.com/office/drawing/2014/main" id="{7DADA5E3-5D1D-4947-B5B6-7DF3AD46F8F7}"/>
                    </a:ext>
                  </a:extLst>
                </p:cNvPr>
                <p:cNvSpPr>
                  <a:spLocks/>
                </p:cNvSpPr>
                <p:nvPr/>
              </p:nvSpPr>
              <p:spPr bwMode="auto">
                <a:xfrm>
                  <a:off x="2667" y="1416"/>
                  <a:ext cx="17" cy="26"/>
                </a:xfrm>
                <a:custGeom>
                  <a:avLst/>
                  <a:gdLst>
                    <a:gd name="T0" fmla="*/ 16 w 17"/>
                    <a:gd name="T1" fmla="*/ 0 h 26"/>
                    <a:gd name="T2" fmla="*/ 0 w 17"/>
                    <a:gd name="T3" fmla="*/ 19 h 26"/>
                    <a:gd name="T4" fmla="*/ 0 w 17"/>
                    <a:gd name="T5" fmla="*/ 25 h 26"/>
                  </a:gdLst>
                  <a:ahLst/>
                  <a:cxnLst>
                    <a:cxn ang="0">
                      <a:pos x="T0" y="T1"/>
                    </a:cxn>
                    <a:cxn ang="0">
                      <a:pos x="T2" y="T3"/>
                    </a:cxn>
                    <a:cxn ang="0">
                      <a:pos x="T4" y="T5"/>
                    </a:cxn>
                  </a:cxnLst>
                  <a:rect l="0" t="0" r="r" b="b"/>
                  <a:pathLst>
                    <a:path w="17" h="26">
                      <a:moveTo>
                        <a:pt x="16" y="0"/>
                      </a:moveTo>
                      <a:lnTo>
                        <a:pt x="0" y="19"/>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19" name="Freeform 107">
                  <a:extLst>
                    <a:ext uri="{FF2B5EF4-FFF2-40B4-BE49-F238E27FC236}">
                      <a16:creationId xmlns:a16="http://schemas.microsoft.com/office/drawing/2014/main" id="{202EDE6A-8B51-304C-BD00-BBA687E0B30E}"/>
                    </a:ext>
                  </a:extLst>
                </p:cNvPr>
                <p:cNvSpPr>
                  <a:spLocks/>
                </p:cNvSpPr>
                <p:nvPr/>
              </p:nvSpPr>
              <p:spPr bwMode="auto">
                <a:xfrm>
                  <a:off x="2653" y="1421"/>
                  <a:ext cx="18" cy="26"/>
                </a:xfrm>
                <a:custGeom>
                  <a:avLst/>
                  <a:gdLst>
                    <a:gd name="T0" fmla="*/ 17 w 18"/>
                    <a:gd name="T1" fmla="*/ 0 h 26"/>
                    <a:gd name="T2" fmla="*/ 0 w 18"/>
                    <a:gd name="T3" fmla="*/ 19 h 26"/>
                    <a:gd name="T4" fmla="*/ 0 w 18"/>
                    <a:gd name="T5" fmla="*/ 25 h 26"/>
                  </a:gdLst>
                  <a:ahLst/>
                  <a:cxnLst>
                    <a:cxn ang="0">
                      <a:pos x="T0" y="T1"/>
                    </a:cxn>
                    <a:cxn ang="0">
                      <a:pos x="T2" y="T3"/>
                    </a:cxn>
                    <a:cxn ang="0">
                      <a:pos x="T4" y="T5"/>
                    </a:cxn>
                  </a:cxnLst>
                  <a:rect l="0" t="0" r="r" b="b"/>
                  <a:pathLst>
                    <a:path w="18" h="26">
                      <a:moveTo>
                        <a:pt x="17" y="0"/>
                      </a:moveTo>
                      <a:lnTo>
                        <a:pt x="0" y="19"/>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0" name="Freeform 108">
                  <a:extLst>
                    <a:ext uri="{FF2B5EF4-FFF2-40B4-BE49-F238E27FC236}">
                      <a16:creationId xmlns:a16="http://schemas.microsoft.com/office/drawing/2014/main" id="{BFE86838-8EB7-C04B-8959-9E4D586C3660}"/>
                    </a:ext>
                  </a:extLst>
                </p:cNvPr>
                <p:cNvSpPr>
                  <a:spLocks/>
                </p:cNvSpPr>
                <p:nvPr/>
              </p:nvSpPr>
              <p:spPr bwMode="auto">
                <a:xfrm>
                  <a:off x="2640" y="1427"/>
                  <a:ext cx="17" cy="26"/>
                </a:xfrm>
                <a:custGeom>
                  <a:avLst/>
                  <a:gdLst>
                    <a:gd name="T0" fmla="*/ 16 w 17"/>
                    <a:gd name="T1" fmla="*/ 0 h 26"/>
                    <a:gd name="T2" fmla="*/ 1 w 17"/>
                    <a:gd name="T3" fmla="*/ 19 h 26"/>
                    <a:gd name="T4" fmla="*/ 0 w 17"/>
                    <a:gd name="T5" fmla="*/ 25 h 26"/>
                  </a:gdLst>
                  <a:ahLst/>
                  <a:cxnLst>
                    <a:cxn ang="0">
                      <a:pos x="T0" y="T1"/>
                    </a:cxn>
                    <a:cxn ang="0">
                      <a:pos x="T2" y="T3"/>
                    </a:cxn>
                    <a:cxn ang="0">
                      <a:pos x="T4" y="T5"/>
                    </a:cxn>
                  </a:cxnLst>
                  <a:rect l="0" t="0" r="r" b="b"/>
                  <a:pathLst>
                    <a:path w="17" h="26">
                      <a:moveTo>
                        <a:pt x="16" y="0"/>
                      </a:moveTo>
                      <a:lnTo>
                        <a:pt x="1" y="19"/>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1" name="Freeform 109">
                  <a:extLst>
                    <a:ext uri="{FF2B5EF4-FFF2-40B4-BE49-F238E27FC236}">
                      <a16:creationId xmlns:a16="http://schemas.microsoft.com/office/drawing/2014/main" id="{DBF98110-7323-7249-932F-F62529C57146}"/>
                    </a:ext>
                  </a:extLst>
                </p:cNvPr>
                <p:cNvSpPr>
                  <a:spLocks/>
                </p:cNvSpPr>
                <p:nvPr/>
              </p:nvSpPr>
              <p:spPr bwMode="auto">
                <a:xfrm>
                  <a:off x="2626" y="1434"/>
                  <a:ext cx="18" cy="26"/>
                </a:xfrm>
                <a:custGeom>
                  <a:avLst/>
                  <a:gdLst>
                    <a:gd name="T0" fmla="*/ 17 w 18"/>
                    <a:gd name="T1" fmla="*/ 0 h 26"/>
                    <a:gd name="T2" fmla="*/ 1 w 18"/>
                    <a:gd name="T3" fmla="*/ 21 h 26"/>
                    <a:gd name="T4" fmla="*/ 0 w 18"/>
                    <a:gd name="T5" fmla="*/ 25 h 26"/>
                  </a:gdLst>
                  <a:ahLst/>
                  <a:cxnLst>
                    <a:cxn ang="0">
                      <a:pos x="T0" y="T1"/>
                    </a:cxn>
                    <a:cxn ang="0">
                      <a:pos x="T2" y="T3"/>
                    </a:cxn>
                    <a:cxn ang="0">
                      <a:pos x="T4" y="T5"/>
                    </a:cxn>
                  </a:cxnLst>
                  <a:rect l="0" t="0" r="r" b="b"/>
                  <a:pathLst>
                    <a:path w="18" h="26">
                      <a:moveTo>
                        <a:pt x="17"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2" name="Freeform 110">
                  <a:extLst>
                    <a:ext uri="{FF2B5EF4-FFF2-40B4-BE49-F238E27FC236}">
                      <a16:creationId xmlns:a16="http://schemas.microsoft.com/office/drawing/2014/main" id="{55DCC5B1-BA14-3C41-8719-A391FD147EBB}"/>
                    </a:ext>
                  </a:extLst>
                </p:cNvPr>
                <p:cNvSpPr>
                  <a:spLocks/>
                </p:cNvSpPr>
                <p:nvPr/>
              </p:nvSpPr>
              <p:spPr bwMode="auto">
                <a:xfrm>
                  <a:off x="2613" y="1443"/>
                  <a:ext cx="18" cy="26"/>
                </a:xfrm>
                <a:custGeom>
                  <a:avLst/>
                  <a:gdLst>
                    <a:gd name="T0" fmla="*/ 17 w 18"/>
                    <a:gd name="T1" fmla="*/ 0 h 26"/>
                    <a:gd name="T2" fmla="*/ 1 w 18"/>
                    <a:gd name="T3" fmla="*/ 21 h 26"/>
                    <a:gd name="T4" fmla="*/ 0 w 18"/>
                    <a:gd name="T5" fmla="*/ 25 h 26"/>
                  </a:gdLst>
                  <a:ahLst/>
                  <a:cxnLst>
                    <a:cxn ang="0">
                      <a:pos x="T0" y="T1"/>
                    </a:cxn>
                    <a:cxn ang="0">
                      <a:pos x="T2" y="T3"/>
                    </a:cxn>
                    <a:cxn ang="0">
                      <a:pos x="T4" y="T5"/>
                    </a:cxn>
                  </a:cxnLst>
                  <a:rect l="0" t="0" r="r" b="b"/>
                  <a:pathLst>
                    <a:path w="18" h="26">
                      <a:moveTo>
                        <a:pt x="17"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3" name="Freeform 111">
                  <a:extLst>
                    <a:ext uri="{FF2B5EF4-FFF2-40B4-BE49-F238E27FC236}">
                      <a16:creationId xmlns:a16="http://schemas.microsoft.com/office/drawing/2014/main" id="{358A86B1-84D4-364C-8D66-62EADFFE14A0}"/>
                    </a:ext>
                  </a:extLst>
                </p:cNvPr>
                <p:cNvSpPr>
                  <a:spLocks/>
                </p:cNvSpPr>
                <p:nvPr/>
              </p:nvSpPr>
              <p:spPr bwMode="auto">
                <a:xfrm>
                  <a:off x="2600" y="1451"/>
                  <a:ext cx="17" cy="26"/>
                </a:xfrm>
                <a:custGeom>
                  <a:avLst/>
                  <a:gdLst>
                    <a:gd name="T0" fmla="*/ 16 w 17"/>
                    <a:gd name="T1" fmla="*/ 0 h 26"/>
                    <a:gd name="T2" fmla="*/ 1 w 17"/>
                    <a:gd name="T3" fmla="*/ 21 h 26"/>
                    <a:gd name="T4" fmla="*/ 0 w 17"/>
                    <a:gd name="T5" fmla="*/ 25 h 26"/>
                  </a:gdLst>
                  <a:ahLst/>
                  <a:cxnLst>
                    <a:cxn ang="0">
                      <a:pos x="T0" y="T1"/>
                    </a:cxn>
                    <a:cxn ang="0">
                      <a:pos x="T2" y="T3"/>
                    </a:cxn>
                    <a:cxn ang="0">
                      <a:pos x="T4" y="T5"/>
                    </a:cxn>
                  </a:cxnLst>
                  <a:rect l="0" t="0" r="r" b="b"/>
                  <a:pathLst>
                    <a:path w="17" h="26">
                      <a:moveTo>
                        <a:pt x="16"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4" name="Freeform 112">
                  <a:extLst>
                    <a:ext uri="{FF2B5EF4-FFF2-40B4-BE49-F238E27FC236}">
                      <a16:creationId xmlns:a16="http://schemas.microsoft.com/office/drawing/2014/main" id="{5A14AC73-CE23-254F-B1C6-FA7533F0411F}"/>
                    </a:ext>
                  </a:extLst>
                </p:cNvPr>
                <p:cNvSpPr>
                  <a:spLocks/>
                </p:cNvSpPr>
                <p:nvPr/>
              </p:nvSpPr>
              <p:spPr bwMode="auto">
                <a:xfrm>
                  <a:off x="2586" y="1459"/>
                  <a:ext cx="18" cy="26"/>
                </a:xfrm>
                <a:custGeom>
                  <a:avLst/>
                  <a:gdLst>
                    <a:gd name="T0" fmla="*/ 17 w 18"/>
                    <a:gd name="T1" fmla="*/ 0 h 26"/>
                    <a:gd name="T2" fmla="*/ 1 w 18"/>
                    <a:gd name="T3" fmla="*/ 21 h 26"/>
                    <a:gd name="T4" fmla="*/ 0 w 18"/>
                    <a:gd name="T5" fmla="*/ 25 h 26"/>
                  </a:gdLst>
                  <a:ahLst/>
                  <a:cxnLst>
                    <a:cxn ang="0">
                      <a:pos x="T0" y="T1"/>
                    </a:cxn>
                    <a:cxn ang="0">
                      <a:pos x="T2" y="T3"/>
                    </a:cxn>
                    <a:cxn ang="0">
                      <a:pos x="T4" y="T5"/>
                    </a:cxn>
                  </a:cxnLst>
                  <a:rect l="0" t="0" r="r" b="b"/>
                  <a:pathLst>
                    <a:path w="18" h="26">
                      <a:moveTo>
                        <a:pt x="17"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5" name="Freeform 113">
                  <a:extLst>
                    <a:ext uri="{FF2B5EF4-FFF2-40B4-BE49-F238E27FC236}">
                      <a16:creationId xmlns:a16="http://schemas.microsoft.com/office/drawing/2014/main" id="{540B5ED5-C451-B04D-B3FC-DCA0D1EF3934}"/>
                    </a:ext>
                  </a:extLst>
                </p:cNvPr>
                <p:cNvSpPr>
                  <a:spLocks/>
                </p:cNvSpPr>
                <p:nvPr/>
              </p:nvSpPr>
              <p:spPr bwMode="auto">
                <a:xfrm>
                  <a:off x="2574" y="1469"/>
                  <a:ext cx="18" cy="26"/>
                </a:xfrm>
                <a:custGeom>
                  <a:avLst/>
                  <a:gdLst>
                    <a:gd name="T0" fmla="*/ 17 w 18"/>
                    <a:gd name="T1" fmla="*/ 0 h 26"/>
                    <a:gd name="T2" fmla="*/ 1 w 18"/>
                    <a:gd name="T3" fmla="*/ 21 h 26"/>
                    <a:gd name="T4" fmla="*/ 0 w 18"/>
                    <a:gd name="T5" fmla="*/ 25 h 26"/>
                  </a:gdLst>
                  <a:ahLst/>
                  <a:cxnLst>
                    <a:cxn ang="0">
                      <a:pos x="T0" y="T1"/>
                    </a:cxn>
                    <a:cxn ang="0">
                      <a:pos x="T2" y="T3"/>
                    </a:cxn>
                    <a:cxn ang="0">
                      <a:pos x="T4" y="T5"/>
                    </a:cxn>
                  </a:cxnLst>
                  <a:rect l="0" t="0" r="r" b="b"/>
                  <a:pathLst>
                    <a:path w="18" h="26">
                      <a:moveTo>
                        <a:pt x="17"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6" name="Freeform 114">
                  <a:extLst>
                    <a:ext uri="{FF2B5EF4-FFF2-40B4-BE49-F238E27FC236}">
                      <a16:creationId xmlns:a16="http://schemas.microsoft.com/office/drawing/2014/main" id="{7C756E8D-E1F6-CC4C-8D8A-644BA6288049}"/>
                    </a:ext>
                  </a:extLst>
                </p:cNvPr>
                <p:cNvSpPr>
                  <a:spLocks/>
                </p:cNvSpPr>
                <p:nvPr/>
              </p:nvSpPr>
              <p:spPr bwMode="auto">
                <a:xfrm>
                  <a:off x="2561" y="1477"/>
                  <a:ext cx="17" cy="26"/>
                </a:xfrm>
                <a:custGeom>
                  <a:avLst/>
                  <a:gdLst>
                    <a:gd name="T0" fmla="*/ 16 w 17"/>
                    <a:gd name="T1" fmla="*/ 0 h 26"/>
                    <a:gd name="T2" fmla="*/ 1 w 17"/>
                    <a:gd name="T3" fmla="*/ 21 h 26"/>
                    <a:gd name="T4" fmla="*/ 0 w 17"/>
                    <a:gd name="T5" fmla="*/ 25 h 26"/>
                  </a:gdLst>
                  <a:ahLst/>
                  <a:cxnLst>
                    <a:cxn ang="0">
                      <a:pos x="T0" y="T1"/>
                    </a:cxn>
                    <a:cxn ang="0">
                      <a:pos x="T2" y="T3"/>
                    </a:cxn>
                    <a:cxn ang="0">
                      <a:pos x="T4" y="T5"/>
                    </a:cxn>
                  </a:cxnLst>
                  <a:rect l="0" t="0" r="r" b="b"/>
                  <a:pathLst>
                    <a:path w="17" h="26">
                      <a:moveTo>
                        <a:pt x="16"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7" name="Freeform 115">
                  <a:extLst>
                    <a:ext uri="{FF2B5EF4-FFF2-40B4-BE49-F238E27FC236}">
                      <a16:creationId xmlns:a16="http://schemas.microsoft.com/office/drawing/2014/main" id="{CF71B11C-301A-8543-BCB2-CCD5D778A297}"/>
                    </a:ext>
                  </a:extLst>
                </p:cNvPr>
                <p:cNvSpPr>
                  <a:spLocks/>
                </p:cNvSpPr>
                <p:nvPr/>
              </p:nvSpPr>
              <p:spPr bwMode="auto">
                <a:xfrm>
                  <a:off x="2547" y="1486"/>
                  <a:ext cx="18" cy="27"/>
                </a:xfrm>
                <a:custGeom>
                  <a:avLst/>
                  <a:gdLst>
                    <a:gd name="T0" fmla="*/ 17 w 18"/>
                    <a:gd name="T1" fmla="*/ 0 h 27"/>
                    <a:gd name="T2" fmla="*/ 1 w 18"/>
                    <a:gd name="T3" fmla="*/ 21 h 27"/>
                    <a:gd name="T4" fmla="*/ 0 w 18"/>
                    <a:gd name="T5" fmla="*/ 26 h 27"/>
                  </a:gdLst>
                  <a:ahLst/>
                  <a:cxnLst>
                    <a:cxn ang="0">
                      <a:pos x="T0" y="T1"/>
                    </a:cxn>
                    <a:cxn ang="0">
                      <a:pos x="T2" y="T3"/>
                    </a:cxn>
                    <a:cxn ang="0">
                      <a:pos x="T4" y="T5"/>
                    </a:cxn>
                  </a:cxnLst>
                  <a:rect l="0" t="0" r="r" b="b"/>
                  <a:pathLst>
                    <a:path w="18" h="27">
                      <a:moveTo>
                        <a:pt x="17" y="0"/>
                      </a:moveTo>
                      <a:lnTo>
                        <a:pt x="1" y="21"/>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8" name="Freeform 116">
                  <a:extLst>
                    <a:ext uri="{FF2B5EF4-FFF2-40B4-BE49-F238E27FC236}">
                      <a16:creationId xmlns:a16="http://schemas.microsoft.com/office/drawing/2014/main" id="{760AE6FB-B1A1-4F49-A14B-AA6DEA2CC77F}"/>
                    </a:ext>
                  </a:extLst>
                </p:cNvPr>
                <p:cNvSpPr>
                  <a:spLocks/>
                </p:cNvSpPr>
                <p:nvPr/>
              </p:nvSpPr>
              <p:spPr bwMode="auto">
                <a:xfrm>
                  <a:off x="2535" y="1496"/>
                  <a:ext cx="17" cy="26"/>
                </a:xfrm>
                <a:custGeom>
                  <a:avLst/>
                  <a:gdLst>
                    <a:gd name="T0" fmla="*/ 16 w 17"/>
                    <a:gd name="T1" fmla="*/ 0 h 26"/>
                    <a:gd name="T2" fmla="*/ 1 w 17"/>
                    <a:gd name="T3" fmla="*/ 22 h 26"/>
                    <a:gd name="T4" fmla="*/ 0 w 17"/>
                    <a:gd name="T5" fmla="*/ 25 h 26"/>
                  </a:gdLst>
                  <a:ahLst/>
                  <a:cxnLst>
                    <a:cxn ang="0">
                      <a:pos x="T0" y="T1"/>
                    </a:cxn>
                    <a:cxn ang="0">
                      <a:pos x="T2" y="T3"/>
                    </a:cxn>
                    <a:cxn ang="0">
                      <a:pos x="T4" y="T5"/>
                    </a:cxn>
                  </a:cxnLst>
                  <a:rect l="0" t="0" r="r" b="b"/>
                  <a:pathLst>
                    <a:path w="17" h="26">
                      <a:moveTo>
                        <a:pt x="1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29" name="Freeform 117">
                  <a:extLst>
                    <a:ext uri="{FF2B5EF4-FFF2-40B4-BE49-F238E27FC236}">
                      <a16:creationId xmlns:a16="http://schemas.microsoft.com/office/drawing/2014/main" id="{29ED2A0D-E2F1-F444-94A9-4963219776E4}"/>
                    </a:ext>
                  </a:extLst>
                </p:cNvPr>
                <p:cNvSpPr>
                  <a:spLocks/>
                </p:cNvSpPr>
                <p:nvPr/>
              </p:nvSpPr>
              <p:spPr bwMode="auto">
                <a:xfrm>
                  <a:off x="2523" y="1507"/>
                  <a:ext cx="17" cy="26"/>
                </a:xfrm>
                <a:custGeom>
                  <a:avLst/>
                  <a:gdLst>
                    <a:gd name="T0" fmla="*/ 16 w 17"/>
                    <a:gd name="T1" fmla="*/ 0 h 26"/>
                    <a:gd name="T2" fmla="*/ 1 w 17"/>
                    <a:gd name="T3" fmla="*/ 22 h 26"/>
                    <a:gd name="T4" fmla="*/ 0 w 17"/>
                    <a:gd name="T5" fmla="*/ 25 h 26"/>
                  </a:gdLst>
                  <a:ahLst/>
                  <a:cxnLst>
                    <a:cxn ang="0">
                      <a:pos x="T0" y="T1"/>
                    </a:cxn>
                    <a:cxn ang="0">
                      <a:pos x="T2" y="T3"/>
                    </a:cxn>
                    <a:cxn ang="0">
                      <a:pos x="T4" y="T5"/>
                    </a:cxn>
                  </a:cxnLst>
                  <a:rect l="0" t="0" r="r" b="b"/>
                  <a:pathLst>
                    <a:path w="17" h="26">
                      <a:moveTo>
                        <a:pt x="1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0" name="Freeform 118">
                  <a:extLst>
                    <a:ext uri="{FF2B5EF4-FFF2-40B4-BE49-F238E27FC236}">
                      <a16:creationId xmlns:a16="http://schemas.microsoft.com/office/drawing/2014/main" id="{FEF5F213-4B89-CB4C-8CCF-334DB97DAA4E}"/>
                    </a:ext>
                  </a:extLst>
                </p:cNvPr>
                <p:cNvSpPr>
                  <a:spLocks/>
                </p:cNvSpPr>
                <p:nvPr/>
              </p:nvSpPr>
              <p:spPr bwMode="auto">
                <a:xfrm>
                  <a:off x="2511" y="1518"/>
                  <a:ext cx="18" cy="27"/>
                </a:xfrm>
                <a:custGeom>
                  <a:avLst/>
                  <a:gdLst>
                    <a:gd name="T0" fmla="*/ 17 w 18"/>
                    <a:gd name="T1" fmla="*/ 0 h 27"/>
                    <a:gd name="T2" fmla="*/ 1 w 18"/>
                    <a:gd name="T3" fmla="*/ 23 h 27"/>
                    <a:gd name="T4" fmla="*/ 0 w 18"/>
                    <a:gd name="T5" fmla="*/ 26 h 27"/>
                  </a:gdLst>
                  <a:ahLst/>
                  <a:cxnLst>
                    <a:cxn ang="0">
                      <a:pos x="T0" y="T1"/>
                    </a:cxn>
                    <a:cxn ang="0">
                      <a:pos x="T2" y="T3"/>
                    </a:cxn>
                    <a:cxn ang="0">
                      <a:pos x="T4" y="T5"/>
                    </a:cxn>
                  </a:cxnLst>
                  <a:rect l="0" t="0" r="r" b="b"/>
                  <a:pathLst>
                    <a:path w="18" h="27">
                      <a:moveTo>
                        <a:pt x="17" y="0"/>
                      </a:moveTo>
                      <a:lnTo>
                        <a:pt x="1" y="23"/>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1" name="Freeform 119">
                  <a:extLst>
                    <a:ext uri="{FF2B5EF4-FFF2-40B4-BE49-F238E27FC236}">
                      <a16:creationId xmlns:a16="http://schemas.microsoft.com/office/drawing/2014/main" id="{4B9FD3A6-9DD3-264D-9AE6-2130477ED3F6}"/>
                    </a:ext>
                  </a:extLst>
                </p:cNvPr>
                <p:cNvSpPr>
                  <a:spLocks/>
                </p:cNvSpPr>
                <p:nvPr/>
              </p:nvSpPr>
              <p:spPr bwMode="auto">
                <a:xfrm>
                  <a:off x="2500" y="1531"/>
                  <a:ext cx="18" cy="26"/>
                </a:xfrm>
                <a:custGeom>
                  <a:avLst/>
                  <a:gdLst>
                    <a:gd name="T0" fmla="*/ 17 w 18"/>
                    <a:gd name="T1" fmla="*/ 0 h 26"/>
                    <a:gd name="T2" fmla="*/ 0 w 18"/>
                    <a:gd name="T3" fmla="*/ 22 h 26"/>
                    <a:gd name="T4" fmla="*/ 0 w 18"/>
                    <a:gd name="T5" fmla="*/ 25 h 26"/>
                  </a:gdLst>
                  <a:ahLst/>
                  <a:cxnLst>
                    <a:cxn ang="0">
                      <a:pos x="T0" y="T1"/>
                    </a:cxn>
                    <a:cxn ang="0">
                      <a:pos x="T2" y="T3"/>
                    </a:cxn>
                    <a:cxn ang="0">
                      <a:pos x="T4" y="T5"/>
                    </a:cxn>
                  </a:cxnLst>
                  <a:rect l="0" t="0" r="r" b="b"/>
                  <a:pathLst>
                    <a:path w="18" h="26">
                      <a:moveTo>
                        <a:pt x="17" y="0"/>
                      </a:moveTo>
                      <a:lnTo>
                        <a:pt x="0"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2" name="Freeform 120">
                  <a:extLst>
                    <a:ext uri="{FF2B5EF4-FFF2-40B4-BE49-F238E27FC236}">
                      <a16:creationId xmlns:a16="http://schemas.microsoft.com/office/drawing/2014/main" id="{BC17C474-C773-AB47-833F-F31888BCBF55}"/>
                    </a:ext>
                  </a:extLst>
                </p:cNvPr>
                <p:cNvSpPr>
                  <a:spLocks/>
                </p:cNvSpPr>
                <p:nvPr/>
              </p:nvSpPr>
              <p:spPr bwMode="auto">
                <a:xfrm>
                  <a:off x="2469" y="1546"/>
                  <a:ext cx="32" cy="43"/>
                </a:xfrm>
                <a:custGeom>
                  <a:avLst/>
                  <a:gdLst>
                    <a:gd name="T0" fmla="*/ 31 w 32"/>
                    <a:gd name="T1" fmla="*/ 0 h 43"/>
                    <a:gd name="T2" fmla="*/ 1 w 32"/>
                    <a:gd name="T3" fmla="*/ 41 h 43"/>
                    <a:gd name="T4" fmla="*/ 0 w 32"/>
                    <a:gd name="T5" fmla="*/ 42 h 43"/>
                  </a:gdLst>
                  <a:ahLst/>
                  <a:cxnLst>
                    <a:cxn ang="0">
                      <a:pos x="T0" y="T1"/>
                    </a:cxn>
                    <a:cxn ang="0">
                      <a:pos x="T2" y="T3"/>
                    </a:cxn>
                    <a:cxn ang="0">
                      <a:pos x="T4" y="T5"/>
                    </a:cxn>
                  </a:cxnLst>
                  <a:rect l="0" t="0" r="r" b="b"/>
                  <a:pathLst>
                    <a:path w="32" h="43">
                      <a:moveTo>
                        <a:pt x="31" y="0"/>
                      </a:moveTo>
                      <a:lnTo>
                        <a:pt x="1" y="41"/>
                      </a:lnTo>
                      <a:lnTo>
                        <a:pt x="0" y="42"/>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3" name="Freeform 121">
                  <a:extLst>
                    <a:ext uri="{FF2B5EF4-FFF2-40B4-BE49-F238E27FC236}">
                      <a16:creationId xmlns:a16="http://schemas.microsoft.com/office/drawing/2014/main" id="{D49CB918-12FA-1D41-B722-E13603BC41C8}"/>
                    </a:ext>
                  </a:extLst>
                </p:cNvPr>
                <p:cNvSpPr>
                  <a:spLocks/>
                </p:cNvSpPr>
                <p:nvPr/>
              </p:nvSpPr>
              <p:spPr bwMode="auto">
                <a:xfrm>
                  <a:off x="2438" y="1587"/>
                  <a:ext cx="33" cy="45"/>
                </a:xfrm>
                <a:custGeom>
                  <a:avLst/>
                  <a:gdLst>
                    <a:gd name="T0" fmla="*/ 32 w 33"/>
                    <a:gd name="T1" fmla="*/ 0 h 45"/>
                    <a:gd name="T2" fmla="*/ 1 w 33"/>
                    <a:gd name="T3" fmla="*/ 43 h 45"/>
                    <a:gd name="T4" fmla="*/ 0 w 33"/>
                    <a:gd name="T5" fmla="*/ 44 h 45"/>
                  </a:gdLst>
                  <a:ahLst/>
                  <a:cxnLst>
                    <a:cxn ang="0">
                      <a:pos x="T0" y="T1"/>
                    </a:cxn>
                    <a:cxn ang="0">
                      <a:pos x="T2" y="T3"/>
                    </a:cxn>
                    <a:cxn ang="0">
                      <a:pos x="T4" y="T5"/>
                    </a:cxn>
                  </a:cxnLst>
                  <a:rect l="0" t="0" r="r" b="b"/>
                  <a:pathLst>
                    <a:path w="33" h="45">
                      <a:moveTo>
                        <a:pt x="32" y="0"/>
                      </a:moveTo>
                      <a:lnTo>
                        <a:pt x="1" y="43"/>
                      </a:lnTo>
                      <a:lnTo>
                        <a:pt x="0"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4" name="Freeform 122">
                  <a:extLst>
                    <a:ext uri="{FF2B5EF4-FFF2-40B4-BE49-F238E27FC236}">
                      <a16:creationId xmlns:a16="http://schemas.microsoft.com/office/drawing/2014/main" id="{2DAD7F0C-A872-8F4A-8482-EAFCB61D1F92}"/>
                    </a:ext>
                  </a:extLst>
                </p:cNvPr>
                <p:cNvSpPr>
                  <a:spLocks/>
                </p:cNvSpPr>
                <p:nvPr/>
              </p:nvSpPr>
              <p:spPr bwMode="auto">
                <a:xfrm>
                  <a:off x="2410" y="1630"/>
                  <a:ext cx="30" cy="45"/>
                </a:xfrm>
                <a:custGeom>
                  <a:avLst/>
                  <a:gdLst>
                    <a:gd name="T0" fmla="*/ 29 w 30"/>
                    <a:gd name="T1" fmla="*/ 0 h 45"/>
                    <a:gd name="T2" fmla="*/ 1 w 30"/>
                    <a:gd name="T3" fmla="*/ 44 h 45"/>
                    <a:gd name="T4" fmla="*/ 0 w 30"/>
                    <a:gd name="T5" fmla="*/ 44 h 45"/>
                  </a:gdLst>
                  <a:ahLst/>
                  <a:cxnLst>
                    <a:cxn ang="0">
                      <a:pos x="T0" y="T1"/>
                    </a:cxn>
                    <a:cxn ang="0">
                      <a:pos x="T2" y="T3"/>
                    </a:cxn>
                    <a:cxn ang="0">
                      <a:pos x="T4" y="T5"/>
                    </a:cxn>
                  </a:cxnLst>
                  <a:rect l="0" t="0" r="r" b="b"/>
                  <a:pathLst>
                    <a:path w="30" h="45">
                      <a:moveTo>
                        <a:pt x="29" y="0"/>
                      </a:moveTo>
                      <a:lnTo>
                        <a:pt x="1" y="44"/>
                      </a:lnTo>
                      <a:lnTo>
                        <a:pt x="0"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5" name="Freeform 123">
                  <a:extLst>
                    <a:ext uri="{FF2B5EF4-FFF2-40B4-BE49-F238E27FC236}">
                      <a16:creationId xmlns:a16="http://schemas.microsoft.com/office/drawing/2014/main" id="{F4D73DAD-8D05-8747-887E-B06BB483402D}"/>
                    </a:ext>
                  </a:extLst>
                </p:cNvPr>
                <p:cNvSpPr>
                  <a:spLocks/>
                </p:cNvSpPr>
                <p:nvPr/>
              </p:nvSpPr>
              <p:spPr bwMode="auto">
                <a:xfrm>
                  <a:off x="2380" y="1675"/>
                  <a:ext cx="32" cy="45"/>
                </a:xfrm>
                <a:custGeom>
                  <a:avLst/>
                  <a:gdLst>
                    <a:gd name="T0" fmla="*/ 31 w 32"/>
                    <a:gd name="T1" fmla="*/ 0 h 45"/>
                    <a:gd name="T2" fmla="*/ 1 w 32"/>
                    <a:gd name="T3" fmla="*/ 44 h 45"/>
                    <a:gd name="T4" fmla="*/ 0 w 32"/>
                    <a:gd name="T5" fmla="*/ 44 h 45"/>
                  </a:gdLst>
                  <a:ahLst/>
                  <a:cxnLst>
                    <a:cxn ang="0">
                      <a:pos x="T0" y="T1"/>
                    </a:cxn>
                    <a:cxn ang="0">
                      <a:pos x="T2" y="T3"/>
                    </a:cxn>
                    <a:cxn ang="0">
                      <a:pos x="T4" y="T5"/>
                    </a:cxn>
                  </a:cxnLst>
                  <a:rect l="0" t="0" r="r" b="b"/>
                  <a:pathLst>
                    <a:path w="32" h="45">
                      <a:moveTo>
                        <a:pt x="31" y="0"/>
                      </a:moveTo>
                      <a:lnTo>
                        <a:pt x="1" y="44"/>
                      </a:lnTo>
                      <a:lnTo>
                        <a:pt x="0" y="4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6" name="Freeform 124">
                  <a:extLst>
                    <a:ext uri="{FF2B5EF4-FFF2-40B4-BE49-F238E27FC236}">
                      <a16:creationId xmlns:a16="http://schemas.microsoft.com/office/drawing/2014/main" id="{F5F6D154-496C-6A41-919F-AF25628EC50E}"/>
                    </a:ext>
                  </a:extLst>
                </p:cNvPr>
                <p:cNvSpPr>
                  <a:spLocks/>
                </p:cNvSpPr>
                <p:nvPr/>
              </p:nvSpPr>
              <p:spPr bwMode="auto">
                <a:xfrm>
                  <a:off x="2352" y="1720"/>
                  <a:ext cx="30" cy="48"/>
                </a:xfrm>
                <a:custGeom>
                  <a:avLst/>
                  <a:gdLst>
                    <a:gd name="T0" fmla="*/ 29 w 30"/>
                    <a:gd name="T1" fmla="*/ 0 h 48"/>
                    <a:gd name="T2" fmla="*/ 0 w 30"/>
                    <a:gd name="T3" fmla="*/ 46 h 48"/>
                    <a:gd name="T4" fmla="*/ 0 w 30"/>
                    <a:gd name="T5" fmla="*/ 47 h 48"/>
                  </a:gdLst>
                  <a:ahLst/>
                  <a:cxnLst>
                    <a:cxn ang="0">
                      <a:pos x="T0" y="T1"/>
                    </a:cxn>
                    <a:cxn ang="0">
                      <a:pos x="T2" y="T3"/>
                    </a:cxn>
                    <a:cxn ang="0">
                      <a:pos x="T4" y="T5"/>
                    </a:cxn>
                  </a:cxnLst>
                  <a:rect l="0" t="0" r="r" b="b"/>
                  <a:pathLst>
                    <a:path w="30" h="48">
                      <a:moveTo>
                        <a:pt x="29" y="0"/>
                      </a:moveTo>
                      <a:lnTo>
                        <a:pt x="0" y="46"/>
                      </a:lnTo>
                      <a:lnTo>
                        <a:pt x="0" y="4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7" name="Freeform 125">
                  <a:extLst>
                    <a:ext uri="{FF2B5EF4-FFF2-40B4-BE49-F238E27FC236}">
                      <a16:creationId xmlns:a16="http://schemas.microsoft.com/office/drawing/2014/main" id="{107E9020-DFB2-D247-B50E-2A1A77BADC02}"/>
                    </a:ext>
                  </a:extLst>
                </p:cNvPr>
                <p:cNvSpPr>
                  <a:spLocks/>
                </p:cNvSpPr>
                <p:nvPr/>
              </p:nvSpPr>
              <p:spPr bwMode="auto">
                <a:xfrm>
                  <a:off x="2324" y="1766"/>
                  <a:ext cx="29" cy="50"/>
                </a:xfrm>
                <a:custGeom>
                  <a:avLst/>
                  <a:gdLst>
                    <a:gd name="T0" fmla="*/ 28 w 29"/>
                    <a:gd name="T1" fmla="*/ 0 h 50"/>
                    <a:gd name="T2" fmla="*/ 1 w 29"/>
                    <a:gd name="T3" fmla="*/ 48 h 50"/>
                    <a:gd name="T4" fmla="*/ 0 w 29"/>
                    <a:gd name="T5" fmla="*/ 49 h 50"/>
                  </a:gdLst>
                  <a:ahLst/>
                  <a:cxnLst>
                    <a:cxn ang="0">
                      <a:pos x="T0" y="T1"/>
                    </a:cxn>
                    <a:cxn ang="0">
                      <a:pos x="T2" y="T3"/>
                    </a:cxn>
                    <a:cxn ang="0">
                      <a:pos x="T4" y="T5"/>
                    </a:cxn>
                  </a:cxnLst>
                  <a:rect l="0" t="0" r="r" b="b"/>
                  <a:pathLst>
                    <a:path w="29" h="50">
                      <a:moveTo>
                        <a:pt x="28" y="0"/>
                      </a:moveTo>
                      <a:lnTo>
                        <a:pt x="1" y="48"/>
                      </a:lnTo>
                      <a:lnTo>
                        <a:pt x="0" y="49"/>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8" name="Freeform 126">
                  <a:extLst>
                    <a:ext uri="{FF2B5EF4-FFF2-40B4-BE49-F238E27FC236}">
                      <a16:creationId xmlns:a16="http://schemas.microsoft.com/office/drawing/2014/main" id="{774F3C17-917E-5D4F-B12A-3A6CAAFFDFE7}"/>
                    </a:ext>
                  </a:extLst>
                </p:cNvPr>
                <p:cNvSpPr>
                  <a:spLocks/>
                </p:cNvSpPr>
                <p:nvPr/>
              </p:nvSpPr>
              <p:spPr bwMode="auto">
                <a:xfrm>
                  <a:off x="2298" y="1814"/>
                  <a:ext cx="28" cy="48"/>
                </a:xfrm>
                <a:custGeom>
                  <a:avLst/>
                  <a:gdLst>
                    <a:gd name="T0" fmla="*/ 27 w 28"/>
                    <a:gd name="T1" fmla="*/ 0 h 48"/>
                    <a:gd name="T2" fmla="*/ 1 w 28"/>
                    <a:gd name="T3" fmla="*/ 46 h 48"/>
                    <a:gd name="T4" fmla="*/ 0 w 28"/>
                    <a:gd name="T5" fmla="*/ 47 h 48"/>
                  </a:gdLst>
                  <a:ahLst/>
                  <a:cxnLst>
                    <a:cxn ang="0">
                      <a:pos x="T0" y="T1"/>
                    </a:cxn>
                    <a:cxn ang="0">
                      <a:pos x="T2" y="T3"/>
                    </a:cxn>
                    <a:cxn ang="0">
                      <a:pos x="T4" y="T5"/>
                    </a:cxn>
                  </a:cxnLst>
                  <a:rect l="0" t="0" r="r" b="b"/>
                  <a:pathLst>
                    <a:path w="28" h="48">
                      <a:moveTo>
                        <a:pt x="27" y="0"/>
                      </a:moveTo>
                      <a:lnTo>
                        <a:pt x="1" y="46"/>
                      </a:lnTo>
                      <a:lnTo>
                        <a:pt x="0" y="4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9" name="Freeform 127">
                  <a:extLst>
                    <a:ext uri="{FF2B5EF4-FFF2-40B4-BE49-F238E27FC236}">
                      <a16:creationId xmlns:a16="http://schemas.microsoft.com/office/drawing/2014/main" id="{3ED86900-709B-A34B-9C2C-A8DCE62E5EFF}"/>
                    </a:ext>
                  </a:extLst>
                </p:cNvPr>
                <p:cNvSpPr>
                  <a:spLocks/>
                </p:cNvSpPr>
                <p:nvPr/>
              </p:nvSpPr>
              <p:spPr bwMode="auto">
                <a:xfrm>
                  <a:off x="2272" y="1860"/>
                  <a:ext cx="28" cy="52"/>
                </a:xfrm>
                <a:custGeom>
                  <a:avLst/>
                  <a:gdLst>
                    <a:gd name="T0" fmla="*/ 27 w 28"/>
                    <a:gd name="T1" fmla="*/ 0 h 52"/>
                    <a:gd name="T2" fmla="*/ 1 w 28"/>
                    <a:gd name="T3" fmla="*/ 51 h 52"/>
                    <a:gd name="T4" fmla="*/ 0 w 28"/>
                    <a:gd name="T5" fmla="*/ 51 h 52"/>
                  </a:gdLst>
                  <a:ahLst/>
                  <a:cxnLst>
                    <a:cxn ang="0">
                      <a:pos x="T0" y="T1"/>
                    </a:cxn>
                    <a:cxn ang="0">
                      <a:pos x="T2" y="T3"/>
                    </a:cxn>
                    <a:cxn ang="0">
                      <a:pos x="T4" y="T5"/>
                    </a:cxn>
                  </a:cxnLst>
                  <a:rect l="0" t="0" r="r" b="b"/>
                  <a:pathLst>
                    <a:path w="28" h="52">
                      <a:moveTo>
                        <a:pt x="27" y="0"/>
                      </a:moveTo>
                      <a:lnTo>
                        <a:pt x="1" y="51"/>
                      </a:lnTo>
                      <a:lnTo>
                        <a:pt x="0"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0" name="Freeform 128">
                  <a:extLst>
                    <a:ext uri="{FF2B5EF4-FFF2-40B4-BE49-F238E27FC236}">
                      <a16:creationId xmlns:a16="http://schemas.microsoft.com/office/drawing/2014/main" id="{C4F3066D-4A1B-B947-A92B-106FD2354A83}"/>
                    </a:ext>
                  </a:extLst>
                </p:cNvPr>
                <p:cNvSpPr>
                  <a:spLocks/>
                </p:cNvSpPr>
                <p:nvPr/>
              </p:nvSpPr>
              <p:spPr bwMode="auto">
                <a:xfrm>
                  <a:off x="2247" y="1911"/>
                  <a:ext cx="27" cy="52"/>
                </a:xfrm>
                <a:custGeom>
                  <a:avLst/>
                  <a:gdLst>
                    <a:gd name="T0" fmla="*/ 26 w 27"/>
                    <a:gd name="T1" fmla="*/ 0 h 52"/>
                    <a:gd name="T2" fmla="*/ 1 w 27"/>
                    <a:gd name="T3" fmla="*/ 51 h 52"/>
                    <a:gd name="T4" fmla="*/ 0 w 27"/>
                    <a:gd name="T5" fmla="*/ 51 h 52"/>
                  </a:gdLst>
                  <a:ahLst/>
                  <a:cxnLst>
                    <a:cxn ang="0">
                      <a:pos x="T0" y="T1"/>
                    </a:cxn>
                    <a:cxn ang="0">
                      <a:pos x="T2" y="T3"/>
                    </a:cxn>
                    <a:cxn ang="0">
                      <a:pos x="T4" y="T5"/>
                    </a:cxn>
                  </a:cxnLst>
                  <a:rect l="0" t="0" r="r" b="b"/>
                  <a:pathLst>
                    <a:path w="27" h="52">
                      <a:moveTo>
                        <a:pt x="26" y="0"/>
                      </a:moveTo>
                      <a:lnTo>
                        <a:pt x="1" y="51"/>
                      </a:lnTo>
                      <a:lnTo>
                        <a:pt x="0"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1" name="Freeform 129">
                  <a:extLst>
                    <a:ext uri="{FF2B5EF4-FFF2-40B4-BE49-F238E27FC236}">
                      <a16:creationId xmlns:a16="http://schemas.microsoft.com/office/drawing/2014/main" id="{7D2843E2-DD6F-104C-BDD4-3283AC5C86D6}"/>
                    </a:ext>
                  </a:extLst>
                </p:cNvPr>
                <p:cNvSpPr>
                  <a:spLocks/>
                </p:cNvSpPr>
                <p:nvPr/>
              </p:nvSpPr>
              <p:spPr bwMode="auto">
                <a:xfrm>
                  <a:off x="2224" y="1962"/>
                  <a:ext cx="25" cy="52"/>
                </a:xfrm>
                <a:custGeom>
                  <a:avLst/>
                  <a:gdLst>
                    <a:gd name="T0" fmla="*/ 24 w 25"/>
                    <a:gd name="T1" fmla="*/ 0 h 52"/>
                    <a:gd name="T2" fmla="*/ 1 w 25"/>
                    <a:gd name="T3" fmla="*/ 51 h 52"/>
                    <a:gd name="T4" fmla="*/ 0 w 25"/>
                    <a:gd name="T5" fmla="*/ 51 h 52"/>
                  </a:gdLst>
                  <a:ahLst/>
                  <a:cxnLst>
                    <a:cxn ang="0">
                      <a:pos x="T0" y="T1"/>
                    </a:cxn>
                    <a:cxn ang="0">
                      <a:pos x="T2" y="T3"/>
                    </a:cxn>
                    <a:cxn ang="0">
                      <a:pos x="T4" y="T5"/>
                    </a:cxn>
                  </a:cxnLst>
                  <a:rect l="0" t="0" r="r" b="b"/>
                  <a:pathLst>
                    <a:path w="25" h="52">
                      <a:moveTo>
                        <a:pt x="24" y="0"/>
                      </a:moveTo>
                      <a:lnTo>
                        <a:pt x="1" y="51"/>
                      </a:lnTo>
                      <a:lnTo>
                        <a:pt x="0" y="51"/>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2" name="Freeform 130">
                  <a:extLst>
                    <a:ext uri="{FF2B5EF4-FFF2-40B4-BE49-F238E27FC236}">
                      <a16:creationId xmlns:a16="http://schemas.microsoft.com/office/drawing/2014/main" id="{BFF18556-9576-BA40-9FBD-2C6FB4A8E65D}"/>
                    </a:ext>
                  </a:extLst>
                </p:cNvPr>
                <p:cNvSpPr>
                  <a:spLocks/>
                </p:cNvSpPr>
                <p:nvPr/>
              </p:nvSpPr>
              <p:spPr bwMode="auto">
                <a:xfrm>
                  <a:off x="2207" y="2013"/>
                  <a:ext cx="19" cy="38"/>
                </a:xfrm>
                <a:custGeom>
                  <a:avLst/>
                  <a:gdLst>
                    <a:gd name="T0" fmla="*/ 18 w 19"/>
                    <a:gd name="T1" fmla="*/ 0 h 38"/>
                    <a:gd name="T2" fmla="*/ 1 w 19"/>
                    <a:gd name="T3" fmla="*/ 36 h 38"/>
                    <a:gd name="T4" fmla="*/ 0 w 19"/>
                    <a:gd name="T5" fmla="*/ 37 h 38"/>
                  </a:gdLst>
                  <a:ahLst/>
                  <a:cxnLst>
                    <a:cxn ang="0">
                      <a:pos x="T0" y="T1"/>
                    </a:cxn>
                    <a:cxn ang="0">
                      <a:pos x="T2" y="T3"/>
                    </a:cxn>
                    <a:cxn ang="0">
                      <a:pos x="T4" y="T5"/>
                    </a:cxn>
                  </a:cxnLst>
                  <a:rect l="0" t="0" r="r" b="b"/>
                  <a:pathLst>
                    <a:path w="19" h="38">
                      <a:moveTo>
                        <a:pt x="18" y="0"/>
                      </a:moveTo>
                      <a:lnTo>
                        <a:pt x="1" y="36"/>
                      </a:lnTo>
                      <a:lnTo>
                        <a:pt x="0" y="3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3" name="Freeform 131">
                  <a:extLst>
                    <a:ext uri="{FF2B5EF4-FFF2-40B4-BE49-F238E27FC236}">
                      <a16:creationId xmlns:a16="http://schemas.microsoft.com/office/drawing/2014/main" id="{9F0BAB8A-997D-364B-9DA6-E50047E72F09}"/>
                    </a:ext>
                  </a:extLst>
                </p:cNvPr>
                <p:cNvSpPr>
                  <a:spLocks/>
                </p:cNvSpPr>
                <p:nvPr/>
              </p:nvSpPr>
              <p:spPr bwMode="auto">
                <a:xfrm>
                  <a:off x="2192" y="2049"/>
                  <a:ext cx="17" cy="35"/>
                </a:xfrm>
                <a:custGeom>
                  <a:avLst/>
                  <a:gdLst>
                    <a:gd name="T0" fmla="*/ 16 w 17"/>
                    <a:gd name="T1" fmla="*/ 0 h 35"/>
                    <a:gd name="T2" fmla="*/ 1 w 17"/>
                    <a:gd name="T3" fmla="*/ 34 h 35"/>
                    <a:gd name="T4" fmla="*/ 0 w 17"/>
                    <a:gd name="T5" fmla="*/ 34 h 35"/>
                  </a:gdLst>
                  <a:ahLst/>
                  <a:cxnLst>
                    <a:cxn ang="0">
                      <a:pos x="T0" y="T1"/>
                    </a:cxn>
                    <a:cxn ang="0">
                      <a:pos x="T2" y="T3"/>
                    </a:cxn>
                    <a:cxn ang="0">
                      <a:pos x="T4" y="T5"/>
                    </a:cxn>
                  </a:cxnLst>
                  <a:rect l="0" t="0" r="r" b="b"/>
                  <a:pathLst>
                    <a:path w="17" h="35">
                      <a:moveTo>
                        <a:pt x="16" y="0"/>
                      </a:moveTo>
                      <a:lnTo>
                        <a:pt x="1" y="34"/>
                      </a:lnTo>
                      <a:lnTo>
                        <a:pt x="0" y="34"/>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4" name="Freeform 132">
                  <a:extLst>
                    <a:ext uri="{FF2B5EF4-FFF2-40B4-BE49-F238E27FC236}">
                      <a16:creationId xmlns:a16="http://schemas.microsoft.com/office/drawing/2014/main" id="{657AF9D2-BA63-B240-94E4-02891C7AB991}"/>
                    </a:ext>
                  </a:extLst>
                </p:cNvPr>
                <p:cNvSpPr>
                  <a:spLocks/>
                </p:cNvSpPr>
                <p:nvPr/>
              </p:nvSpPr>
              <p:spPr bwMode="auto">
                <a:xfrm>
                  <a:off x="2176" y="2084"/>
                  <a:ext cx="18" cy="37"/>
                </a:xfrm>
                <a:custGeom>
                  <a:avLst/>
                  <a:gdLst>
                    <a:gd name="T0" fmla="*/ 17 w 18"/>
                    <a:gd name="T1" fmla="*/ 0 h 37"/>
                    <a:gd name="T2" fmla="*/ 1 w 18"/>
                    <a:gd name="T3" fmla="*/ 35 h 37"/>
                    <a:gd name="T4" fmla="*/ 0 w 18"/>
                    <a:gd name="T5" fmla="*/ 36 h 37"/>
                  </a:gdLst>
                  <a:ahLst/>
                  <a:cxnLst>
                    <a:cxn ang="0">
                      <a:pos x="T0" y="T1"/>
                    </a:cxn>
                    <a:cxn ang="0">
                      <a:pos x="T2" y="T3"/>
                    </a:cxn>
                    <a:cxn ang="0">
                      <a:pos x="T4" y="T5"/>
                    </a:cxn>
                  </a:cxnLst>
                  <a:rect l="0" t="0" r="r" b="b"/>
                  <a:pathLst>
                    <a:path w="18" h="37">
                      <a:moveTo>
                        <a:pt x="17" y="0"/>
                      </a:moveTo>
                      <a:lnTo>
                        <a:pt x="1" y="35"/>
                      </a:lnTo>
                      <a:lnTo>
                        <a:pt x="0"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5" name="Freeform 133">
                  <a:extLst>
                    <a:ext uri="{FF2B5EF4-FFF2-40B4-BE49-F238E27FC236}">
                      <a16:creationId xmlns:a16="http://schemas.microsoft.com/office/drawing/2014/main" id="{A7FFC167-AB94-CD48-AF20-D885DA749CD1}"/>
                    </a:ext>
                  </a:extLst>
                </p:cNvPr>
                <p:cNvSpPr>
                  <a:spLocks/>
                </p:cNvSpPr>
                <p:nvPr/>
              </p:nvSpPr>
              <p:spPr bwMode="auto">
                <a:xfrm>
                  <a:off x="2161" y="2119"/>
                  <a:ext cx="17" cy="37"/>
                </a:xfrm>
                <a:custGeom>
                  <a:avLst/>
                  <a:gdLst>
                    <a:gd name="T0" fmla="*/ 16 w 17"/>
                    <a:gd name="T1" fmla="*/ 0 h 37"/>
                    <a:gd name="T2" fmla="*/ 1 w 17"/>
                    <a:gd name="T3" fmla="*/ 35 h 37"/>
                    <a:gd name="T4" fmla="*/ 0 w 17"/>
                    <a:gd name="T5" fmla="*/ 36 h 37"/>
                  </a:gdLst>
                  <a:ahLst/>
                  <a:cxnLst>
                    <a:cxn ang="0">
                      <a:pos x="T0" y="T1"/>
                    </a:cxn>
                    <a:cxn ang="0">
                      <a:pos x="T2" y="T3"/>
                    </a:cxn>
                    <a:cxn ang="0">
                      <a:pos x="T4" y="T5"/>
                    </a:cxn>
                  </a:cxnLst>
                  <a:rect l="0" t="0" r="r" b="b"/>
                  <a:pathLst>
                    <a:path w="17" h="37">
                      <a:moveTo>
                        <a:pt x="16" y="0"/>
                      </a:moveTo>
                      <a:lnTo>
                        <a:pt x="1" y="35"/>
                      </a:lnTo>
                      <a:lnTo>
                        <a:pt x="0"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6" name="Freeform 134">
                  <a:extLst>
                    <a:ext uri="{FF2B5EF4-FFF2-40B4-BE49-F238E27FC236}">
                      <a16:creationId xmlns:a16="http://schemas.microsoft.com/office/drawing/2014/main" id="{9CABAFF4-B57E-7E43-8A66-F5DDDDEFC45A}"/>
                    </a:ext>
                  </a:extLst>
                </p:cNvPr>
                <p:cNvSpPr>
                  <a:spLocks/>
                </p:cNvSpPr>
                <p:nvPr/>
              </p:nvSpPr>
              <p:spPr bwMode="auto">
                <a:xfrm>
                  <a:off x="2145" y="2154"/>
                  <a:ext cx="18" cy="37"/>
                </a:xfrm>
                <a:custGeom>
                  <a:avLst/>
                  <a:gdLst>
                    <a:gd name="T0" fmla="*/ 17 w 18"/>
                    <a:gd name="T1" fmla="*/ 0 h 37"/>
                    <a:gd name="T2" fmla="*/ 1 w 18"/>
                    <a:gd name="T3" fmla="*/ 35 h 37"/>
                    <a:gd name="T4" fmla="*/ 0 w 18"/>
                    <a:gd name="T5" fmla="*/ 36 h 37"/>
                  </a:gdLst>
                  <a:ahLst/>
                  <a:cxnLst>
                    <a:cxn ang="0">
                      <a:pos x="T0" y="T1"/>
                    </a:cxn>
                    <a:cxn ang="0">
                      <a:pos x="T2" y="T3"/>
                    </a:cxn>
                    <a:cxn ang="0">
                      <a:pos x="T4" y="T5"/>
                    </a:cxn>
                  </a:cxnLst>
                  <a:rect l="0" t="0" r="r" b="b"/>
                  <a:pathLst>
                    <a:path w="18" h="37">
                      <a:moveTo>
                        <a:pt x="17" y="0"/>
                      </a:moveTo>
                      <a:lnTo>
                        <a:pt x="1" y="35"/>
                      </a:lnTo>
                      <a:lnTo>
                        <a:pt x="0"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7" name="Freeform 135">
                  <a:extLst>
                    <a:ext uri="{FF2B5EF4-FFF2-40B4-BE49-F238E27FC236}">
                      <a16:creationId xmlns:a16="http://schemas.microsoft.com/office/drawing/2014/main" id="{3F07ED0B-1322-0541-8ECA-41EDCBDAE4B0}"/>
                    </a:ext>
                  </a:extLst>
                </p:cNvPr>
                <p:cNvSpPr>
                  <a:spLocks/>
                </p:cNvSpPr>
                <p:nvPr/>
              </p:nvSpPr>
              <p:spPr bwMode="auto">
                <a:xfrm>
                  <a:off x="2129" y="2189"/>
                  <a:ext cx="18" cy="37"/>
                </a:xfrm>
                <a:custGeom>
                  <a:avLst/>
                  <a:gdLst>
                    <a:gd name="T0" fmla="*/ 17 w 18"/>
                    <a:gd name="T1" fmla="*/ 0 h 37"/>
                    <a:gd name="T2" fmla="*/ 1 w 18"/>
                    <a:gd name="T3" fmla="*/ 35 h 37"/>
                    <a:gd name="T4" fmla="*/ 0 w 18"/>
                    <a:gd name="T5" fmla="*/ 36 h 37"/>
                  </a:gdLst>
                  <a:ahLst/>
                  <a:cxnLst>
                    <a:cxn ang="0">
                      <a:pos x="T0" y="T1"/>
                    </a:cxn>
                    <a:cxn ang="0">
                      <a:pos x="T2" y="T3"/>
                    </a:cxn>
                    <a:cxn ang="0">
                      <a:pos x="T4" y="T5"/>
                    </a:cxn>
                  </a:cxnLst>
                  <a:rect l="0" t="0" r="r" b="b"/>
                  <a:pathLst>
                    <a:path w="18" h="37">
                      <a:moveTo>
                        <a:pt x="17" y="0"/>
                      </a:moveTo>
                      <a:lnTo>
                        <a:pt x="1" y="35"/>
                      </a:lnTo>
                      <a:lnTo>
                        <a:pt x="0"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8" name="Freeform 136">
                  <a:extLst>
                    <a:ext uri="{FF2B5EF4-FFF2-40B4-BE49-F238E27FC236}">
                      <a16:creationId xmlns:a16="http://schemas.microsoft.com/office/drawing/2014/main" id="{5D3287D1-35AA-F541-9BB1-5DB80CC4D6CA}"/>
                    </a:ext>
                  </a:extLst>
                </p:cNvPr>
                <p:cNvSpPr>
                  <a:spLocks/>
                </p:cNvSpPr>
                <p:nvPr/>
              </p:nvSpPr>
              <p:spPr bwMode="auto">
                <a:xfrm>
                  <a:off x="2114" y="2224"/>
                  <a:ext cx="17" cy="39"/>
                </a:xfrm>
                <a:custGeom>
                  <a:avLst/>
                  <a:gdLst>
                    <a:gd name="T0" fmla="*/ 16 w 17"/>
                    <a:gd name="T1" fmla="*/ 0 h 39"/>
                    <a:gd name="T2" fmla="*/ 1 w 17"/>
                    <a:gd name="T3" fmla="*/ 37 h 39"/>
                    <a:gd name="T4" fmla="*/ 0 w 17"/>
                    <a:gd name="T5" fmla="*/ 38 h 39"/>
                  </a:gdLst>
                  <a:ahLst/>
                  <a:cxnLst>
                    <a:cxn ang="0">
                      <a:pos x="T0" y="T1"/>
                    </a:cxn>
                    <a:cxn ang="0">
                      <a:pos x="T2" y="T3"/>
                    </a:cxn>
                    <a:cxn ang="0">
                      <a:pos x="T4" y="T5"/>
                    </a:cxn>
                  </a:cxnLst>
                  <a:rect l="0" t="0" r="r" b="b"/>
                  <a:pathLst>
                    <a:path w="17" h="39">
                      <a:moveTo>
                        <a:pt x="16" y="0"/>
                      </a:moveTo>
                      <a:lnTo>
                        <a:pt x="1" y="37"/>
                      </a:lnTo>
                      <a:lnTo>
                        <a:pt x="0" y="3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9" name="Freeform 137">
                  <a:extLst>
                    <a:ext uri="{FF2B5EF4-FFF2-40B4-BE49-F238E27FC236}">
                      <a16:creationId xmlns:a16="http://schemas.microsoft.com/office/drawing/2014/main" id="{8540679E-4406-7E4D-BE11-113A36E4A38D}"/>
                    </a:ext>
                  </a:extLst>
                </p:cNvPr>
                <p:cNvSpPr>
                  <a:spLocks/>
                </p:cNvSpPr>
                <p:nvPr/>
              </p:nvSpPr>
              <p:spPr bwMode="auto">
                <a:xfrm>
                  <a:off x="2098" y="2261"/>
                  <a:ext cx="18" cy="36"/>
                </a:xfrm>
                <a:custGeom>
                  <a:avLst/>
                  <a:gdLst>
                    <a:gd name="T0" fmla="*/ 17 w 18"/>
                    <a:gd name="T1" fmla="*/ 0 h 36"/>
                    <a:gd name="T2" fmla="*/ 1 w 18"/>
                    <a:gd name="T3" fmla="*/ 34 h 36"/>
                    <a:gd name="T4" fmla="*/ 0 w 18"/>
                    <a:gd name="T5" fmla="*/ 35 h 36"/>
                  </a:gdLst>
                  <a:ahLst/>
                  <a:cxnLst>
                    <a:cxn ang="0">
                      <a:pos x="T0" y="T1"/>
                    </a:cxn>
                    <a:cxn ang="0">
                      <a:pos x="T2" y="T3"/>
                    </a:cxn>
                    <a:cxn ang="0">
                      <a:pos x="T4" y="T5"/>
                    </a:cxn>
                  </a:cxnLst>
                  <a:rect l="0" t="0" r="r" b="b"/>
                  <a:pathLst>
                    <a:path w="18" h="36">
                      <a:moveTo>
                        <a:pt x="17" y="0"/>
                      </a:moveTo>
                      <a:lnTo>
                        <a:pt x="1" y="34"/>
                      </a:lnTo>
                      <a:lnTo>
                        <a:pt x="0" y="3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0" name="Freeform 138">
                  <a:extLst>
                    <a:ext uri="{FF2B5EF4-FFF2-40B4-BE49-F238E27FC236}">
                      <a16:creationId xmlns:a16="http://schemas.microsoft.com/office/drawing/2014/main" id="{CBC5AE66-4438-A34D-AC58-2B9CB05884ED}"/>
                    </a:ext>
                  </a:extLst>
                </p:cNvPr>
                <p:cNvSpPr>
                  <a:spLocks/>
                </p:cNvSpPr>
                <p:nvPr/>
              </p:nvSpPr>
              <p:spPr bwMode="auto">
                <a:xfrm>
                  <a:off x="2082" y="2294"/>
                  <a:ext cx="18" cy="39"/>
                </a:xfrm>
                <a:custGeom>
                  <a:avLst/>
                  <a:gdLst>
                    <a:gd name="T0" fmla="*/ 17 w 18"/>
                    <a:gd name="T1" fmla="*/ 0 h 39"/>
                    <a:gd name="T2" fmla="*/ 1 w 18"/>
                    <a:gd name="T3" fmla="*/ 37 h 39"/>
                    <a:gd name="T4" fmla="*/ 0 w 18"/>
                    <a:gd name="T5" fmla="*/ 38 h 39"/>
                  </a:gdLst>
                  <a:ahLst/>
                  <a:cxnLst>
                    <a:cxn ang="0">
                      <a:pos x="T0" y="T1"/>
                    </a:cxn>
                    <a:cxn ang="0">
                      <a:pos x="T2" y="T3"/>
                    </a:cxn>
                    <a:cxn ang="0">
                      <a:pos x="T4" y="T5"/>
                    </a:cxn>
                  </a:cxnLst>
                  <a:rect l="0" t="0" r="r" b="b"/>
                  <a:pathLst>
                    <a:path w="18" h="39">
                      <a:moveTo>
                        <a:pt x="17" y="0"/>
                      </a:moveTo>
                      <a:lnTo>
                        <a:pt x="1" y="37"/>
                      </a:lnTo>
                      <a:lnTo>
                        <a:pt x="0" y="3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1" name="Freeform 139">
                  <a:extLst>
                    <a:ext uri="{FF2B5EF4-FFF2-40B4-BE49-F238E27FC236}">
                      <a16:creationId xmlns:a16="http://schemas.microsoft.com/office/drawing/2014/main" id="{B6A76F12-7F3A-934D-AED8-F8023334A50E}"/>
                    </a:ext>
                  </a:extLst>
                </p:cNvPr>
                <p:cNvSpPr>
                  <a:spLocks/>
                </p:cNvSpPr>
                <p:nvPr/>
              </p:nvSpPr>
              <p:spPr bwMode="auto">
                <a:xfrm>
                  <a:off x="2066" y="2331"/>
                  <a:ext cx="18" cy="38"/>
                </a:xfrm>
                <a:custGeom>
                  <a:avLst/>
                  <a:gdLst>
                    <a:gd name="T0" fmla="*/ 17 w 18"/>
                    <a:gd name="T1" fmla="*/ 0 h 38"/>
                    <a:gd name="T2" fmla="*/ 1 w 18"/>
                    <a:gd name="T3" fmla="*/ 36 h 38"/>
                    <a:gd name="T4" fmla="*/ 0 w 18"/>
                    <a:gd name="T5" fmla="*/ 37 h 38"/>
                  </a:gdLst>
                  <a:ahLst/>
                  <a:cxnLst>
                    <a:cxn ang="0">
                      <a:pos x="T0" y="T1"/>
                    </a:cxn>
                    <a:cxn ang="0">
                      <a:pos x="T2" y="T3"/>
                    </a:cxn>
                    <a:cxn ang="0">
                      <a:pos x="T4" y="T5"/>
                    </a:cxn>
                  </a:cxnLst>
                  <a:rect l="0" t="0" r="r" b="b"/>
                  <a:pathLst>
                    <a:path w="18" h="38">
                      <a:moveTo>
                        <a:pt x="17" y="0"/>
                      </a:moveTo>
                      <a:lnTo>
                        <a:pt x="1" y="36"/>
                      </a:lnTo>
                      <a:lnTo>
                        <a:pt x="0" y="37"/>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2" name="Freeform 140">
                  <a:extLst>
                    <a:ext uri="{FF2B5EF4-FFF2-40B4-BE49-F238E27FC236}">
                      <a16:creationId xmlns:a16="http://schemas.microsoft.com/office/drawing/2014/main" id="{7F092CB9-0988-C644-BD33-BC04E9E95BE5}"/>
                    </a:ext>
                  </a:extLst>
                </p:cNvPr>
                <p:cNvSpPr>
                  <a:spLocks/>
                </p:cNvSpPr>
                <p:nvPr/>
              </p:nvSpPr>
              <p:spPr bwMode="auto">
                <a:xfrm>
                  <a:off x="2058" y="2366"/>
                  <a:ext cx="18" cy="26"/>
                </a:xfrm>
                <a:custGeom>
                  <a:avLst/>
                  <a:gdLst>
                    <a:gd name="T0" fmla="*/ 17 w 18"/>
                    <a:gd name="T1" fmla="*/ 0 h 26"/>
                    <a:gd name="T2" fmla="*/ 1 w 18"/>
                    <a:gd name="T3" fmla="*/ 22 h 26"/>
                    <a:gd name="T4" fmla="*/ 0 w 18"/>
                    <a:gd name="T5" fmla="*/ 25 h 26"/>
                  </a:gdLst>
                  <a:ahLst/>
                  <a:cxnLst>
                    <a:cxn ang="0">
                      <a:pos x="T0" y="T1"/>
                    </a:cxn>
                    <a:cxn ang="0">
                      <a:pos x="T2" y="T3"/>
                    </a:cxn>
                    <a:cxn ang="0">
                      <a:pos x="T4" y="T5"/>
                    </a:cxn>
                  </a:cxnLst>
                  <a:rect l="0" t="0" r="r" b="b"/>
                  <a:pathLst>
                    <a:path w="18" h="26">
                      <a:moveTo>
                        <a:pt x="17"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3" name="Freeform 141">
                  <a:extLst>
                    <a:ext uri="{FF2B5EF4-FFF2-40B4-BE49-F238E27FC236}">
                      <a16:creationId xmlns:a16="http://schemas.microsoft.com/office/drawing/2014/main" id="{4B1B6BC7-B7E9-7C4B-805C-1752305AECDF}"/>
                    </a:ext>
                  </a:extLst>
                </p:cNvPr>
                <p:cNvSpPr>
                  <a:spLocks/>
                </p:cNvSpPr>
                <p:nvPr/>
              </p:nvSpPr>
              <p:spPr bwMode="auto">
                <a:xfrm>
                  <a:off x="2049" y="2387"/>
                  <a:ext cx="17" cy="26"/>
                </a:xfrm>
                <a:custGeom>
                  <a:avLst/>
                  <a:gdLst>
                    <a:gd name="T0" fmla="*/ 16 w 17"/>
                    <a:gd name="T1" fmla="*/ 0 h 26"/>
                    <a:gd name="T2" fmla="*/ 1 w 17"/>
                    <a:gd name="T3" fmla="*/ 22 h 26"/>
                    <a:gd name="T4" fmla="*/ 0 w 17"/>
                    <a:gd name="T5" fmla="*/ 25 h 26"/>
                  </a:gdLst>
                  <a:ahLst/>
                  <a:cxnLst>
                    <a:cxn ang="0">
                      <a:pos x="T0" y="T1"/>
                    </a:cxn>
                    <a:cxn ang="0">
                      <a:pos x="T2" y="T3"/>
                    </a:cxn>
                    <a:cxn ang="0">
                      <a:pos x="T4" y="T5"/>
                    </a:cxn>
                  </a:cxnLst>
                  <a:rect l="0" t="0" r="r" b="b"/>
                  <a:pathLst>
                    <a:path w="17" h="26">
                      <a:moveTo>
                        <a:pt x="1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4" name="Freeform 142">
                  <a:extLst>
                    <a:ext uri="{FF2B5EF4-FFF2-40B4-BE49-F238E27FC236}">
                      <a16:creationId xmlns:a16="http://schemas.microsoft.com/office/drawing/2014/main" id="{E6034B7A-71E9-B142-A45F-6887A8C33C8C}"/>
                    </a:ext>
                  </a:extLst>
                </p:cNvPr>
                <p:cNvSpPr>
                  <a:spLocks/>
                </p:cNvSpPr>
                <p:nvPr/>
              </p:nvSpPr>
              <p:spPr bwMode="auto">
                <a:xfrm>
                  <a:off x="2040" y="2408"/>
                  <a:ext cx="17" cy="26"/>
                </a:xfrm>
                <a:custGeom>
                  <a:avLst/>
                  <a:gdLst>
                    <a:gd name="T0" fmla="*/ 16 w 17"/>
                    <a:gd name="T1" fmla="*/ 0 h 26"/>
                    <a:gd name="T2" fmla="*/ 1 w 17"/>
                    <a:gd name="T3" fmla="*/ 25 h 26"/>
                    <a:gd name="T4" fmla="*/ 0 w 17"/>
                    <a:gd name="T5" fmla="*/ 25 h 26"/>
                  </a:gdLst>
                  <a:ahLst/>
                  <a:cxnLst>
                    <a:cxn ang="0">
                      <a:pos x="T0" y="T1"/>
                    </a:cxn>
                    <a:cxn ang="0">
                      <a:pos x="T2" y="T3"/>
                    </a:cxn>
                    <a:cxn ang="0">
                      <a:pos x="T4" y="T5"/>
                    </a:cxn>
                  </a:cxnLst>
                  <a:rect l="0" t="0" r="r" b="b"/>
                  <a:pathLst>
                    <a:path w="17" h="26">
                      <a:moveTo>
                        <a:pt x="16"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5" name="Freeform 143">
                  <a:extLst>
                    <a:ext uri="{FF2B5EF4-FFF2-40B4-BE49-F238E27FC236}">
                      <a16:creationId xmlns:a16="http://schemas.microsoft.com/office/drawing/2014/main" id="{C82F7823-0A8E-ED4B-AF2D-4FA9CDBB0A30}"/>
                    </a:ext>
                  </a:extLst>
                </p:cNvPr>
                <p:cNvSpPr>
                  <a:spLocks/>
                </p:cNvSpPr>
                <p:nvPr/>
              </p:nvSpPr>
              <p:spPr bwMode="auto">
                <a:xfrm>
                  <a:off x="2032" y="2429"/>
                  <a:ext cx="17" cy="26"/>
                </a:xfrm>
                <a:custGeom>
                  <a:avLst/>
                  <a:gdLst>
                    <a:gd name="T0" fmla="*/ 16 w 17"/>
                    <a:gd name="T1" fmla="*/ 0 h 26"/>
                    <a:gd name="T2" fmla="*/ 0 w 17"/>
                    <a:gd name="T3" fmla="*/ 22 h 26"/>
                    <a:gd name="T4" fmla="*/ 0 w 17"/>
                    <a:gd name="T5" fmla="*/ 25 h 26"/>
                  </a:gdLst>
                  <a:ahLst/>
                  <a:cxnLst>
                    <a:cxn ang="0">
                      <a:pos x="T0" y="T1"/>
                    </a:cxn>
                    <a:cxn ang="0">
                      <a:pos x="T2" y="T3"/>
                    </a:cxn>
                    <a:cxn ang="0">
                      <a:pos x="T4" y="T5"/>
                    </a:cxn>
                  </a:cxnLst>
                  <a:rect l="0" t="0" r="r" b="b"/>
                  <a:pathLst>
                    <a:path w="17" h="26">
                      <a:moveTo>
                        <a:pt x="16" y="0"/>
                      </a:moveTo>
                      <a:lnTo>
                        <a:pt x="0"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6" name="Freeform 144">
                  <a:extLst>
                    <a:ext uri="{FF2B5EF4-FFF2-40B4-BE49-F238E27FC236}">
                      <a16:creationId xmlns:a16="http://schemas.microsoft.com/office/drawing/2014/main" id="{37E1BBFF-9543-2847-BE7E-A26BFB03BC44}"/>
                    </a:ext>
                  </a:extLst>
                </p:cNvPr>
                <p:cNvSpPr>
                  <a:spLocks/>
                </p:cNvSpPr>
                <p:nvPr/>
              </p:nvSpPr>
              <p:spPr bwMode="auto">
                <a:xfrm>
                  <a:off x="2022" y="2448"/>
                  <a:ext cx="18" cy="26"/>
                </a:xfrm>
                <a:custGeom>
                  <a:avLst/>
                  <a:gdLst>
                    <a:gd name="T0" fmla="*/ 17 w 18"/>
                    <a:gd name="T1" fmla="*/ 0 h 26"/>
                    <a:gd name="T2" fmla="*/ 1 w 18"/>
                    <a:gd name="T3" fmla="*/ 22 h 26"/>
                    <a:gd name="T4" fmla="*/ 0 w 18"/>
                    <a:gd name="T5" fmla="*/ 25 h 26"/>
                  </a:gdLst>
                  <a:ahLst/>
                  <a:cxnLst>
                    <a:cxn ang="0">
                      <a:pos x="T0" y="T1"/>
                    </a:cxn>
                    <a:cxn ang="0">
                      <a:pos x="T2" y="T3"/>
                    </a:cxn>
                    <a:cxn ang="0">
                      <a:pos x="T4" y="T5"/>
                    </a:cxn>
                  </a:cxnLst>
                  <a:rect l="0" t="0" r="r" b="b"/>
                  <a:pathLst>
                    <a:path w="18" h="26">
                      <a:moveTo>
                        <a:pt x="17"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7" name="Freeform 145">
                  <a:extLst>
                    <a:ext uri="{FF2B5EF4-FFF2-40B4-BE49-F238E27FC236}">
                      <a16:creationId xmlns:a16="http://schemas.microsoft.com/office/drawing/2014/main" id="{89B8C818-AFEA-514B-876C-2C6F7FECBEEB}"/>
                    </a:ext>
                  </a:extLst>
                </p:cNvPr>
                <p:cNvSpPr>
                  <a:spLocks/>
                </p:cNvSpPr>
                <p:nvPr/>
              </p:nvSpPr>
              <p:spPr bwMode="auto">
                <a:xfrm>
                  <a:off x="2013" y="2469"/>
                  <a:ext cx="17" cy="26"/>
                </a:xfrm>
                <a:custGeom>
                  <a:avLst/>
                  <a:gdLst>
                    <a:gd name="T0" fmla="*/ 16 w 17"/>
                    <a:gd name="T1" fmla="*/ 0 h 26"/>
                    <a:gd name="T2" fmla="*/ 1 w 17"/>
                    <a:gd name="T3" fmla="*/ 22 h 26"/>
                    <a:gd name="T4" fmla="*/ 0 w 17"/>
                    <a:gd name="T5" fmla="*/ 25 h 26"/>
                  </a:gdLst>
                  <a:ahLst/>
                  <a:cxnLst>
                    <a:cxn ang="0">
                      <a:pos x="T0" y="T1"/>
                    </a:cxn>
                    <a:cxn ang="0">
                      <a:pos x="T2" y="T3"/>
                    </a:cxn>
                    <a:cxn ang="0">
                      <a:pos x="T4" y="T5"/>
                    </a:cxn>
                  </a:cxnLst>
                  <a:rect l="0" t="0" r="r" b="b"/>
                  <a:pathLst>
                    <a:path w="17" h="26">
                      <a:moveTo>
                        <a:pt x="1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8" name="Freeform 146">
                  <a:extLst>
                    <a:ext uri="{FF2B5EF4-FFF2-40B4-BE49-F238E27FC236}">
                      <a16:creationId xmlns:a16="http://schemas.microsoft.com/office/drawing/2014/main" id="{07CC4855-2C70-0143-9726-23A4F6C57AE4}"/>
                    </a:ext>
                  </a:extLst>
                </p:cNvPr>
                <p:cNvSpPr>
                  <a:spLocks/>
                </p:cNvSpPr>
                <p:nvPr/>
              </p:nvSpPr>
              <p:spPr bwMode="auto">
                <a:xfrm>
                  <a:off x="2005" y="2489"/>
                  <a:ext cx="17" cy="26"/>
                </a:xfrm>
                <a:custGeom>
                  <a:avLst/>
                  <a:gdLst>
                    <a:gd name="T0" fmla="*/ 16 w 17"/>
                    <a:gd name="T1" fmla="*/ 0 h 26"/>
                    <a:gd name="T2" fmla="*/ 0 w 17"/>
                    <a:gd name="T3" fmla="*/ 22 h 26"/>
                    <a:gd name="T4" fmla="*/ 0 w 17"/>
                    <a:gd name="T5" fmla="*/ 25 h 26"/>
                  </a:gdLst>
                  <a:ahLst/>
                  <a:cxnLst>
                    <a:cxn ang="0">
                      <a:pos x="T0" y="T1"/>
                    </a:cxn>
                    <a:cxn ang="0">
                      <a:pos x="T2" y="T3"/>
                    </a:cxn>
                    <a:cxn ang="0">
                      <a:pos x="T4" y="T5"/>
                    </a:cxn>
                  </a:cxnLst>
                  <a:rect l="0" t="0" r="r" b="b"/>
                  <a:pathLst>
                    <a:path w="17" h="26">
                      <a:moveTo>
                        <a:pt x="16" y="0"/>
                      </a:moveTo>
                      <a:lnTo>
                        <a:pt x="0"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9" name="Line 147">
                  <a:extLst>
                    <a:ext uri="{FF2B5EF4-FFF2-40B4-BE49-F238E27FC236}">
                      <a16:creationId xmlns:a16="http://schemas.microsoft.com/office/drawing/2014/main" id="{9D0FD924-3CAA-C64E-A22D-1022CB63FE78}"/>
                    </a:ext>
                  </a:extLst>
                </p:cNvPr>
                <p:cNvSpPr>
                  <a:spLocks noChangeShapeType="1"/>
                </p:cNvSpPr>
                <p:nvPr/>
              </p:nvSpPr>
              <p:spPr bwMode="auto">
                <a:xfrm flipH="1">
                  <a:off x="1993" y="2517"/>
                  <a:ext cx="16" cy="7"/>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60" name="Freeform 148">
                  <a:extLst>
                    <a:ext uri="{FF2B5EF4-FFF2-40B4-BE49-F238E27FC236}">
                      <a16:creationId xmlns:a16="http://schemas.microsoft.com/office/drawing/2014/main" id="{4F9E0DF3-6BE0-4F41-9052-13675F4D27BF}"/>
                    </a:ext>
                  </a:extLst>
                </p:cNvPr>
                <p:cNvSpPr>
                  <a:spLocks/>
                </p:cNvSpPr>
                <p:nvPr/>
              </p:nvSpPr>
              <p:spPr bwMode="auto">
                <a:xfrm>
                  <a:off x="1986" y="2531"/>
                  <a:ext cx="18" cy="26"/>
                </a:xfrm>
                <a:custGeom>
                  <a:avLst/>
                  <a:gdLst>
                    <a:gd name="T0" fmla="*/ 17 w 18"/>
                    <a:gd name="T1" fmla="*/ 0 h 26"/>
                    <a:gd name="T2" fmla="*/ 1 w 18"/>
                    <a:gd name="T3" fmla="*/ 22 h 26"/>
                    <a:gd name="T4" fmla="*/ 0 w 18"/>
                    <a:gd name="T5" fmla="*/ 25 h 26"/>
                  </a:gdLst>
                  <a:ahLst/>
                  <a:cxnLst>
                    <a:cxn ang="0">
                      <a:pos x="T0" y="T1"/>
                    </a:cxn>
                    <a:cxn ang="0">
                      <a:pos x="T2" y="T3"/>
                    </a:cxn>
                    <a:cxn ang="0">
                      <a:pos x="T4" y="T5"/>
                    </a:cxn>
                  </a:cxnLst>
                  <a:rect l="0" t="0" r="r" b="b"/>
                  <a:pathLst>
                    <a:path w="18" h="26">
                      <a:moveTo>
                        <a:pt x="17"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1" name="Freeform 149">
                  <a:extLst>
                    <a:ext uri="{FF2B5EF4-FFF2-40B4-BE49-F238E27FC236}">
                      <a16:creationId xmlns:a16="http://schemas.microsoft.com/office/drawing/2014/main" id="{A21D679C-CE84-7D4F-B902-356256131837}"/>
                    </a:ext>
                  </a:extLst>
                </p:cNvPr>
                <p:cNvSpPr>
                  <a:spLocks/>
                </p:cNvSpPr>
                <p:nvPr/>
              </p:nvSpPr>
              <p:spPr bwMode="auto">
                <a:xfrm>
                  <a:off x="1977" y="2550"/>
                  <a:ext cx="17" cy="26"/>
                </a:xfrm>
                <a:custGeom>
                  <a:avLst/>
                  <a:gdLst>
                    <a:gd name="T0" fmla="*/ 16 w 17"/>
                    <a:gd name="T1" fmla="*/ 0 h 26"/>
                    <a:gd name="T2" fmla="*/ 1 w 17"/>
                    <a:gd name="T3" fmla="*/ 22 h 26"/>
                    <a:gd name="T4" fmla="*/ 0 w 17"/>
                    <a:gd name="T5" fmla="*/ 25 h 26"/>
                  </a:gdLst>
                  <a:ahLst/>
                  <a:cxnLst>
                    <a:cxn ang="0">
                      <a:pos x="T0" y="T1"/>
                    </a:cxn>
                    <a:cxn ang="0">
                      <a:pos x="T2" y="T3"/>
                    </a:cxn>
                    <a:cxn ang="0">
                      <a:pos x="T4" y="T5"/>
                    </a:cxn>
                  </a:cxnLst>
                  <a:rect l="0" t="0" r="r" b="b"/>
                  <a:pathLst>
                    <a:path w="17" h="26">
                      <a:moveTo>
                        <a:pt x="1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2" name="Freeform 150">
                  <a:extLst>
                    <a:ext uri="{FF2B5EF4-FFF2-40B4-BE49-F238E27FC236}">
                      <a16:creationId xmlns:a16="http://schemas.microsoft.com/office/drawing/2014/main" id="{5699E0D9-957F-8249-A2B2-031FF8EFD57A}"/>
                    </a:ext>
                  </a:extLst>
                </p:cNvPr>
                <p:cNvSpPr>
                  <a:spLocks/>
                </p:cNvSpPr>
                <p:nvPr/>
              </p:nvSpPr>
              <p:spPr bwMode="auto">
                <a:xfrm>
                  <a:off x="1960" y="2571"/>
                  <a:ext cx="19" cy="37"/>
                </a:xfrm>
                <a:custGeom>
                  <a:avLst/>
                  <a:gdLst>
                    <a:gd name="T0" fmla="*/ 18 w 19"/>
                    <a:gd name="T1" fmla="*/ 0 h 37"/>
                    <a:gd name="T2" fmla="*/ 1 w 19"/>
                    <a:gd name="T3" fmla="*/ 36 h 37"/>
                    <a:gd name="T4" fmla="*/ 0 w 19"/>
                    <a:gd name="T5" fmla="*/ 36 h 37"/>
                  </a:gdLst>
                  <a:ahLst/>
                  <a:cxnLst>
                    <a:cxn ang="0">
                      <a:pos x="T0" y="T1"/>
                    </a:cxn>
                    <a:cxn ang="0">
                      <a:pos x="T2" y="T3"/>
                    </a:cxn>
                    <a:cxn ang="0">
                      <a:pos x="T4" y="T5"/>
                    </a:cxn>
                  </a:cxnLst>
                  <a:rect l="0" t="0" r="r" b="b"/>
                  <a:pathLst>
                    <a:path w="19" h="37">
                      <a:moveTo>
                        <a:pt x="18" y="0"/>
                      </a:moveTo>
                      <a:lnTo>
                        <a:pt x="1" y="36"/>
                      </a:lnTo>
                      <a:lnTo>
                        <a:pt x="0" y="3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3" name="Line 151">
                  <a:extLst>
                    <a:ext uri="{FF2B5EF4-FFF2-40B4-BE49-F238E27FC236}">
                      <a16:creationId xmlns:a16="http://schemas.microsoft.com/office/drawing/2014/main" id="{CE86383A-BD0B-3842-A2A6-C8AA73429FDE}"/>
                    </a:ext>
                  </a:extLst>
                </p:cNvPr>
                <p:cNvSpPr>
                  <a:spLocks noChangeShapeType="1"/>
                </p:cNvSpPr>
                <p:nvPr/>
              </p:nvSpPr>
              <p:spPr bwMode="auto">
                <a:xfrm flipH="1">
                  <a:off x="1939" y="2615"/>
                  <a:ext cx="26" cy="18"/>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64" name="Freeform 152">
                  <a:extLst>
                    <a:ext uri="{FF2B5EF4-FFF2-40B4-BE49-F238E27FC236}">
                      <a16:creationId xmlns:a16="http://schemas.microsoft.com/office/drawing/2014/main" id="{11DD33A3-07AE-6940-8EC0-72B2121DF4AD}"/>
                    </a:ext>
                  </a:extLst>
                </p:cNvPr>
                <p:cNvSpPr>
                  <a:spLocks/>
                </p:cNvSpPr>
                <p:nvPr/>
              </p:nvSpPr>
              <p:spPr bwMode="auto">
                <a:xfrm>
                  <a:off x="1923" y="2639"/>
                  <a:ext cx="20" cy="33"/>
                </a:xfrm>
                <a:custGeom>
                  <a:avLst/>
                  <a:gdLst>
                    <a:gd name="T0" fmla="*/ 19 w 20"/>
                    <a:gd name="T1" fmla="*/ 0 h 33"/>
                    <a:gd name="T2" fmla="*/ 1 w 20"/>
                    <a:gd name="T3" fmla="*/ 31 h 33"/>
                    <a:gd name="T4" fmla="*/ 0 w 20"/>
                    <a:gd name="T5" fmla="*/ 32 h 33"/>
                  </a:gdLst>
                  <a:ahLst/>
                  <a:cxnLst>
                    <a:cxn ang="0">
                      <a:pos x="T0" y="T1"/>
                    </a:cxn>
                    <a:cxn ang="0">
                      <a:pos x="T2" y="T3"/>
                    </a:cxn>
                    <a:cxn ang="0">
                      <a:pos x="T4" y="T5"/>
                    </a:cxn>
                  </a:cxnLst>
                  <a:rect l="0" t="0" r="r" b="b"/>
                  <a:pathLst>
                    <a:path w="20" h="33">
                      <a:moveTo>
                        <a:pt x="19" y="0"/>
                      </a:moveTo>
                      <a:lnTo>
                        <a:pt x="1" y="31"/>
                      </a:lnTo>
                      <a:lnTo>
                        <a:pt x="0" y="32"/>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5" name="Freeform 153">
                  <a:extLst>
                    <a:ext uri="{FF2B5EF4-FFF2-40B4-BE49-F238E27FC236}">
                      <a16:creationId xmlns:a16="http://schemas.microsoft.com/office/drawing/2014/main" id="{203E15BF-95F3-3C47-A77B-7568947752F3}"/>
                    </a:ext>
                  </a:extLst>
                </p:cNvPr>
                <p:cNvSpPr>
                  <a:spLocks/>
                </p:cNvSpPr>
                <p:nvPr/>
              </p:nvSpPr>
              <p:spPr bwMode="auto">
                <a:xfrm>
                  <a:off x="1901" y="2670"/>
                  <a:ext cx="24" cy="31"/>
                </a:xfrm>
                <a:custGeom>
                  <a:avLst/>
                  <a:gdLst>
                    <a:gd name="T0" fmla="*/ 23 w 24"/>
                    <a:gd name="T1" fmla="*/ 0 h 31"/>
                    <a:gd name="T2" fmla="*/ 1 w 24"/>
                    <a:gd name="T3" fmla="*/ 29 h 31"/>
                    <a:gd name="T4" fmla="*/ 0 w 24"/>
                    <a:gd name="T5" fmla="*/ 30 h 31"/>
                  </a:gdLst>
                  <a:ahLst/>
                  <a:cxnLst>
                    <a:cxn ang="0">
                      <a:pos x="T0" y="T1"/>
                    </a:cxn>
                    <a:cxn ang="0">
                      <a:pos x="T2" y="T3"/>
                    </a:cxn>
                    <a:cxn ang="0">
                      <a:pos x="T4" y="T5"/>
                    </a:cxn>
                  </a:cxnLst>
                  <a:rect l="0" t="0" r="r" b="b"/>
                  <a:pathLst>
                    <a:path w="24" h="31">
                      <a:moveTo>
                        <a:pt x="23" y="0"/>
                      </a:moveTo>
                      <a:lnTo>
                        <a:pt x="1" y="29"/>
                      </a:lnTo>
                      <a:lnTo>
                        <a:pt x="0" y="30"/>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6" name="Freeform 154">
                  <a:extLst>
                    <a:ext uri="{FF2B5EF4-FFF2-40B4-BE49-F238E27FC236}">
                      <a16:creationId xmlns:a16="http://schemas.microsoft.com/office/drawing/2014/main" id="{A53EC104-1D22-B945-938C-7E53DC6F8221}"/>
                    </a:ext>
                  </a:extLst>
                </p:cNvPr>
                <p:cNvSpPr>
                  <a:spLocks/>
                </p:cNvSpPr>
                <p:nvPr/>
              </p:nvSpPr>
              <p:spPr bwMode="auto">
                <a:xfrm>
                  <a:off x="1879" y="2699"/>
                  <a:ext cx="24" cy="29"/>
                </a:xfrm>
                <a:custGeom>
                  <a:avLst/>
                  <a:gdLst>
                    <a:gd name="T0" fmla="*/ 23 w 24"/>
                    <a:gd name="T1" fmla="*/ 0 h 29"/>
                    <a:gd name="T2" fmla="*/ 1 w 24"/>
                    <a:gd name="T3" fmla="*/ 27 h 29"/>
                    <a:gd name="T4" fmla="*/ 0 w 24"/>
                    <a:gd name="T5" fmla="*/ 28 h 29"/>
                  </a:gdLst>
                  <a:ahLst/>
                  <a:cxnLst>
                    <a:cxn ang="0">
                      <a:pos x="T0" y="T1"/>
                    </a:cxn>
                    <a:cxn ang="0">
                      <a:pos x="T2" y="T3"/>
                    </a:cxn>
                    <a:cxn ang="0">
                      <a:pos x="T4" y="T5"/>
                    </a:cxn>
                  </a:cxnLst>
                  <a:rect l="0" t="0" r="r" b="b"/>
                  <a:pathLst>
                    <a:path w="24" h="29">
                      <a:moveTo>
                        <a:pt x="23" y="0"/>
                      </a:moveTo>
                      <a:lnTo>
                        <a:pt x="1" y="27"/>
                      </a:lnTo>
                      <a:lnTo>
                        <a:pt x="0" y="2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7" name="Freeform 155">
                  <a:extLst>
                    <a:ext uri="{FF2B5EF4-FFF2-40B4-BE49-F238E27FC236}">
                      <a16:creationId xmlns:a16="http://schemas.microsoft.com/office/drawing/2014/main" id="{33507F0D-26D3-3346-B8AC-2C2415AB413F}"/>
                    </a:ext>
                  </a:extLst>
                </p:cNvPr>
                <p:cNvSpPr>
                  <a:spLocks/>
                </p:cNvSpPr>
                <p:nvPr/>
              </p:nvSpPr>
              <p:spPr bwMode="auto">
                <a:xfrm>
                  <a:off x="1857" y="2726"/>
                  <a:ext cx="24" cy="29"/>
                </a:xfrm>
                <a:custGeom>
                  <a:avLst/>
                  <a:gdLst>
                    <a:gd name="T0" fmla="*/ 23 w 24"/>
                    <a:gd name="T1" fmla="*/ 0 h 29"/>
                    <a:gd name="T2" fmla="*/ 0 w 24"/>
                    <a:gd name="T3" fmla="*/ 27 h 29"/>
                    <a:gd name="T4" fmla="*/ 0 w 24"/>
                    <a:gd name="T5" fmla="*/ 28 h 29"/>
                  </a:gdLst>
                  <a:ahLst/>
                  <a:cxnLst>
                    <a:cxn ang="0">
                      <a:pos x="T0" y="T1"/>
                    </a:cxn>
                    <a:cxn ang="0">
                      <a:pos x="T2" y="T3"/>
                    </a:cxn>
                    <a:cxn ang="0">
                      <a:pos x="T4" y="T5"/>
                    </a:cxn>
                  </a:cxnLst>
                  <a:rect l="0" t="0" r="r" b="b"/>
                  <a:pathLst>
                    <a:path w="24" h="29">
                      <a:moveTo>
                        <a:pt x="23" y="0"/>
                      </a:moveTo>
                      <a:lnTo>
                        <a:pt x="0" y="27"/>
                      </a:lnTo>
                      <a:lnTo>
                        <a:pt x="0" y="28"/>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8" name="Freeform 156">
                  <a:extLst>
                    <a:ext uri="{FF2B5EF4-FFF2-40B4-BE49-F238E27FC236}">
                      <a16:creationId xmlns:a16="http://schemas.microsoft.com/office/drawing/2014/main" id="{31D538C0-165A-2045-AB5D-52C130C1D292}"/>
                    </a:ext>
                  </a:extLst>
                </p:cNvPr>
                <p:cNvSpPr>
                  <a:spLocks/>
                </p:cNvSpPr>
                <p:nvPr/>
              </p:nvSpPr>
              <p:spPr bwMode="auto">
                <a:xfrm>
                  <a:off x="1833" y="2753"/>
                  <a:ext cx="25" cy="26"/>
                </a:xfrm>
                <a:custGeom>
                  <a:avLst/>
                  <a:gdLst>
                    <a:gd name="T0" fmla="*/ 24 w 25"/>
                    <a:gd name="T1" fmla="*/ 0 h 26"/>
                    <a:gd name="T2" fmla="*/ 1 w 25"/>
                    <a:gd name="T3" fmla="*/ 24 h 26"/>
                    <a:gd name="T4" fmla="*/ 0 w 25"/>
                    <a:gd name="T5" fmla="*/ 25 h 26"/>
                  </a:gdLst>
                  <a:ahLst/>
                  <a:cxnLst>
                    <a:cxn ang="0">
                      <a:pos x="T0" y="T1"/>
                    </a:cxn>
                    <a:cxn ang="0">
                      <a:pos x="T2" y="T3"/>
                    </a:cxn>
                    <a:cxn ang="0">
                      <a:pos x="T4" y="T5"/>
                    </a:cxn>
                  </a:cxnLst>
                  <a:rect l="0" t="0" r="r" b="b"/>
                  <a:pathLst>
                    <a:path w="25" h="26">
                      <a:moveTo>
                        <a:pt x="24" y="0"/>
                      </a:moveTo>
                      <a:lnTo>
                        <a:pt x="1" y="24"/>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69" name="Freeform 157">
                  <a:extLst>
                    <a:ext uri="{FF2B5EF4-FFF2-40B4-BE49-F238E27FC236}">
                      <a16:creationId xmlns:a16="http://schemas.microsoft.com/office/drawing/2014/main" id="{21460381-028E-CC4C-A340-FA59E03F4EC8}"/>
                    </a:ext>
                  </a:extLst>
                </p:cNvPr>
                <p:cNvSpPr>
                  <a:spLocks/>
                </p:cNvSpPr>
                <p:nvPr/>
              </p:nvSpPr>
              <p:spPr bwMode="auto">
                <a:xfrm>
                  <a:off x="1810" y="2777"/>
                  <a:ext cx="25" cy="26"/>
                </a:xfrm>
                <a:custGeom>
                  <a:avLst/>
                  <a:gdLst>
                    <a:gd name="T0" fmla="*/ 24 w 25"/>
                    <a:gd name="T1" fmla="*/ 0 h 26"/>
                    <a:gd name="T2" fmla="*/ 1 w 25"/>
                    <a:gd name="T3" fmla="*/ 22 h 26"/>
                    <a:gd name="T4" fmla="*/ 0 w 25"/>
                    <a:gd name="T5" fmla="*/ 25 h 26"/>
                  </a:gdLst>
                  <a:ahLst/>
                  <a:cxnLst>
                    <a:cxn ang="0">
                      <a:pos x="T0" y="T1"/>
                    </a:cxn>
                    <a:cxn ang="0">
                      <a:pos x="T2" y="T3"/>
                    </a:cxn>
                    <a:cxn ang="0">
                      <a:pos x="T4" y="T5"/>
                    </a:cxn>
                  </a:cxnLst>
                  <a:rect l="0" t="0" r="r" b="b"/>
                  <a:pathLst>
                    <a:path w="25" h="26">
                      <a:moveTo>
                        <a:pt x="24"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0" name="Freeform 158">
                  <a:extLst>
                    <a:ext uri="{FF2B5EF4-FFF2-40B4-BE49-F238E27FC236}">
                      <a16:creationId xmlns:a16="http://schemas.microsoft.com/office/drawing/2014/main" id="{69442232-9D39-A248-B252-F6FA0B3AAAC4}"/>
                    </a:ext>
                  </a:extLst>
                </p:cNvPr>
                <p:cNvSpPr>
                  <a:spLocks/>
                </p:cNvSpPr>
                <p:nvPr/>
              </p:nvSpPr>
              <p:spPr bwMode="auto">
                <a:xfrm>
                  <a:off x="1785" y="2799"/>
                  <a:ext cx="27" cy="26"/>
                </a:xfrm>
                <a:custGeom>
                  <a:avLst/>
                  <a:gdLst>
                    <a:gd name="T0" fmla="*/ 26 w 27"/>
                    <a:gd name="T1" fmla="*/ 0 h 26"/>
                    <a:gd name="T2" fmla="*/ 1 w 27"/>
                    <a:gd name="T3" fmla="*/ 24 h 26"/>
                    <a:gd name="T4" fmla="*/ 0 w 27"/>
                    <a:gd name="T5" fmla="*/ 25 h 26"/>
                  </a:gdLst>
                  <a:ahLst/>
                  <a:cxnLst>
                    <a:cxn ang="0">
                      <a:pos x="T0" y="T1"/>
                    </a:cxn>
                    <a:cxn ang="0">
                      <a:pos x="T2" y="T3"/>
                    </a:cxn>
                    <a:cxn ang="0">
                      <a:pos x="T4" y="T5"/>
                    </a:cxn>
                  </a:cxnLst>
                  <a:rect l="0" t="0" r="r" b="b"/>
                  <a:pathLst>
                    <a:path w="27" h="26">
                      <a:moveTo>
                        <a:pt x="26" y="0"/>
                      </a:moveTo>
                      <a:lnTo>
                        <a:pt x="1" y="24"/>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1" name="Freeform 159">
                  <a:extLst>
                    <a:ext uri="{FF2B5EF4-FFF2-40B4-BE49-F238E27FC236}">
                      <a16:creationId xmlns:a16="http://schemas.microsoft.com/office/drawing/2014/main" id="{5682119C-5A7B-D848-978D-40DD61D1549A}"/>
                    </a:ext>
                  </a:extLst>
                </p:cNvPr>
                <p:cNvSpPr>
                  <a:spLocks/>
                </p:cNvSpPr>
                <p:nvPr/>
              </p:nvSpPr>
              <p:spPr bwMode="auto">
                <a:xfrm>
                  <a:off x="1760" y="2823"/>
                  <a:ext cx="27" cy="26"/>
                </a:xfrm>
                <a:custGeom>
                  <a:avLst/>
                  <a:gdLst>
                    <a:gd name="T0" fmla="*/ 26 w 27"/>
                    <a:gd name="T1" fmla="*/ 0 h 26"/>
                    <a:gd name="T2" fmla="*/ 1 w 27"/>
                    <a:gd name="T3" fmla="*/ 22 h 26"/>
                    <a:gd name="T4" fmla="*/ 0 w 27"/>
                    <a:gd name="T5" fmla="*/ 25 h 26"/>
                  </a:gdLst>
                  <a:ahLst/>
                  <a:cxnLst>
                    <a:cxn ang="0">
                      <a:pos x="T0" y="T1"/>
                    </a:cxn>
                    <a:cxn ang="0">
                      <a:pos x="T2" y="T3"/>
                    </a:cxn>
                    <a:cxn ang="0">
                      <a:pos x="T4" y="T5"/>
                    </a:cxn>
                  </a:cxnLst>
                  <a:rect l="0" t="0" r="r" b="b"/>
                  <a:pathLst>
                    <a:path w="27" h="26">
                      <a:moveTo>
                        <a:pt x="26"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2" name="Freeform 160">
                  <a:extLst>
                    <a:ext uri="{FF2B5EF4-FFF2-40B4-BE49-F238E27FC236}">
                      <a16:creationId xmlns:a16="http://schemas.microsoft.com/office/drawing/2014/main" id="{F5AF76C3-6E6D-F945-96CA-385F27F36701}"/>
                    </a:ext>
                  </a:extLst>
                </p:cNvPr>
                <p:cNvSpPr>
                  <a:spLocks/>
                </p:cNvSpPr>
                <p:nvPr/>
              </p:nvSpPr>
              <p:spPr bwMode="auto">
                <a:xfrm>
                  <a:off x="1740" y="2845"/>
                  <a:ext cx="22" cy="27"/>
                </a:xfrm>
                <a:custGeom>
                  <a:avLst/>
                  <a:gdLst>
                    <a:gd name="T0" fmla="*/ 21 w 22"/>
                    <a:gd name="T1" fmla="*/ 0 h 27"/>
                    <a:gd name="T2" fmla="*/ 1 w 22"/>
                    <a:gd name="T3" fmla="*/ 23 h 27"/>
                    <a:gd name="T4" fmla="*/ 0 w 22"/>
                    <a:gd name="T5" fmla="*/ 26 h 27"/>
                  </a:gdLst>
                  <a:ahLst/>
                  <a:cxnLst>
                    <a:cxn ang="0">
                      <a:pos x="T0" y="T1"/>
                    </a:cxn>
                    <a:cxn ang="0">
                      <a:pos x="T2" y="T3"/>
                    </a:cxn>
                    <a:cxn ang="0">
                      <a:pos x="T4" y="T5"/>
                    </a:cxn>
                  </a:cxnLst>
                  <a:rect l="0" t="0" r="r" b="b"/>
                  <a:pathLst>
                    <a:path w="22" h="27">
                      <a:moveTo>
                        <a:pt x="21" y="0"/>
                      </a:moveTo>
                      <a:lnTo>
                        <a:pt x="1" y="23"/>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3" name="Freeform 161">
                  <a:extLst>
                    <a:ext uri="{FF2B5EF4-FFF2-40B4-BE49-F238E27FC236}">
                      <a16:creationId xmlns:a16="http://schemas.microsoft.com/office/drawing/2014/main" id="{9359EAB7-985E-CB46-AD71-FC308B931EA8}"/>
                    </a:ext>
                  </a:extLst>
                </p:cNvPr>
                <p:cNvSpPr>
                  <a:spLocks/>
                </p:cNvSpPr>
                <p:nvPr/>
              </p:nvSpPr>
              <p:spPr bwMode="auto">
                <a:xfrm>
                  <a:off x="1720" y="2863"/>
                  <a:ext cx="22" cy="26"/>
                </a:xfrm>
                <a:custGeom>
                  <a:avLst/>
                  <a:gdLst>
                    <a:gd name="T0" fmla="*/ 21 w 22"/>
                    <a:gd name="T1" fmla="*/ 0 h 26"/>
                    <a:gd name="T2" fmla="*/ 1 w 22"/>
                    <a:gd name="T3" fmla="*/ 22 h 26"/>
                    <a:gd name="T4" fmla="*/ 0 w 22"/>
                    <a:gd name="T5" fmla="*/ 25 h 26"/>
                  </a:gdLst>
                  <a:ahLst/>
                  <a:cxnLst>
                    <a:cxn ang="0">
                      <a:pos x="T0" y="T1"/>
                    </a:cxn>
                    <a:cxn ang="0">
                      <a:pos x="T2" y="T3"/>
                    </a:cxn>
                    <a:cxn ang="0">
                      <a:pos x="T4" y="T5"/>
                    </a:cxn>
                  </a:cxnLst>
                  <a:rect l="0" t="0" r="r" b="b"/>
                  <a:pathLst>
                    <a:path w="22" h="26">
                      <a:moveTo>
                        <a:pt x="21"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4" name="Freeform 162">
                  <a:extLst>
                    <a:ext uri="{FF2B5EF4-FFF2-40B4-BE49-F238E27FC236}">
                      <a16:creationId xmlns:a16="http://schemas.microsoft.com/office/drawing/2014/main" id="{B72EFAEC-E132-9440-875B-72FFA612A19C}"/>
                    </a:ext>
                  </a:extLst>
                </p:cNvPr>
                <p:cNvSpPr>
                  <a:spLocks/>
                </p:cNvSpPr>
                <p:nvPr/>
              </p:nvSpPr>
              <p:spPr bwMode="auto">
                <a:xfrm>
                  <a:off x="1699" y="2881"/>
                  <a:ext cx="23" cy="26"/>
                </a:xfrm>
                <a:custGeom>
                  <a:avLst/>
                  <a:gdLst>
                    <a:gd name="T0" fmla="*/ 22 w 23"/>
                    <a:gd name="T1" fmla="*/ 0 h 26"/>
                    <a:gd name="T2" fmla="*/ 1 w 23"/>
                    <a:gd name="T3" fmla="*/ 22 h 26"/>
                    <a:gd name="T4" fmla="*/ 0 w 23"/>
                    <a:gd name="T5" fmla="*/ 25 h 26"/>
                  </a:gdLst>
                  <a:ahLst/>
                  <a:cxnLst>
                    <a:cxn ang="0">
                      <a:pos x="T0" y="T1"/>
                    </a:cxn>
                    <a:cxn ang="0">
                      <a:pos x="T2" y="T3"/>
                    </a:cxn>
                    <a:cxn ang="0">
                      <a:pos x="T4" y="T5"/>
                    </a:cxn>
                  </a:cxnLst>
                  <a:rect l="0" t="0" r="r" b="b"/>
                  <a:pathLst>
                    <a:path w="23" h="26">
                      <a:moveTo>
                        <a:pt x="22"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5" name="Freeform 163">
                  <a:extLst>
                    <a:ext uri="{FF2B5EF4-FFF2-40B4-BE49-F238E27FC236}">
                      <a16:creationId xmlns:a16="http://schemas.microsoft.com/office/drawing/2014/main" id="{5DA407E5-D7BD-5C49-AC0D-C99FED7FA90B}"/>
                    </a:ext>
                  </a:extLst>
                </p:cNvPr>
                <p:cNvSpPr>
                  <a:spLocks/>
                </p:cNvSpPr>
                <p:nvPr/>
              </p:nvSpPr>
              <p:spPr bwMode="auto">
                <a:xfrm>
                  <a:off x="1678" y="2897"/>
                  <a:ext cx="23" cy="26"/>
                </a:xfrm>
                <a:custGeom>
                  <a:avLst/>
                  <a:gdLst>
                    <a:gd name="T0" fmla="*/ 22 w 23"/>
                    <a:gd name="T1" fmla="*/ 0 h 26"/>
                    <a:gd name="T2" fmla="*/ 1 w 23"/>
                    <a:gd name="T3" fmla="*/ 25 h 26"/>
                    <a:gd name="T4" fmla="*/ 0 w 23"/>
                    <a:gd name="T5" fmla="*/ 25 h 26"/>
                  </a:gdLst>
                  <a:ahLst/>
                  <a:cxnLst>
                    <a:cxn ang="0">
                      <a:pos x="T0" y="T1"/>
                    </a:cxn>
                    <a:cxn ang="0">
                      <a:pos x="T2" y="T3"/>
                    </a:cxn>
                    <a:cxn ang="0">
                      <a:pos x="T4" y="T5"/>
                    </a:cxn>
                  </a:cxnLst>
                  <a:rect l="0" t="0" r="r" b="b"/>
                  <a:pathLst>
                    <a:path w="23" h="26">
                      <a:moveTo>
                        <a:pt x="22"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6" name="Freeform 164">
                  <a:extLst>
                    <a:ext uri="{FF2B5EF4-FFF2-40B4-BE49-F238E27FC236}">
                      <a16:creationId xmlns:a16="http://schemas.microsoft.com/office/drawing/2014/main" id="{883760F0-A910-E240-AE30-1B5A386252E0}"/>
                    </a:ext>
                  </a:extLst>
                </p:cNvPr>
                <p:cNvSpPr>
                  <a:spLocks/>
                </p:cNvSpPr>
                <p:nvPr/>
              </p:nvSpPr>
              <p:spPr bwMode="auto">
                <a:xfrm>
                  <a:off x="1657" y="2914"/>
                  <a:ext cx="23" cy="26"/>
                </a:xfrm>
                <a:custGeom>
                  <a:avLst/>
                  <a:gdLst>
                    <a:gd name="T0" fmla="*/ 22 w 23"/>
                    <a:gd name="T1" fmla="*/ 0 h 26"/>
                    <a:gd name="T2" fmla="*/ 1 w 23"/>
                    <a:gd name="T3" fmla="*/ 22 h 26"/>
                    <a:gd name="T4" fmla="*/ 0 w 23"/>
                    <a:gd name="T5" fmla="*/ 25 h 26"/>
                  </a:gdLst>
                  <a:ahLst/>
                  <a:cxnLst>
                    <a:cxn ang="0">
                      <a:pos x="T0" y="T1"/>
                    </a:cxn>
                    <a:cxn ang="0">
                      <a:pos x="T2" y="T3"/>
                    </a:cxn>
                    <a:cxn ang="0">
                      <a:pos x="T4" y="T5"/>
                    </a:cxn>
                  </a:cxnLst>
                  <a:rect l="0" t="0" r="r" b="b"/>
                  <a:pathLst>
                    <a:path w="23" h="26">
                      <a:moveTo>
                        <a:pt x="22"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7" name="Freeform 165">
                  <a:extLst>
                    <a:ext uri="{FF2B5EF4-FFF2-40B4-BE49-F238E27FC236}">
                      <a16:creationId xmlns:a16="http://schemas.microsoft.com/office/drawing/2014/main" id="{FDF3F6C5-A623-8847-8A38-2B865B27FA9E}"/>
                    </a:ext>
                  </a:extLst>
                </p:cNvPr>
                <p:cNvSpPr>
                  <a:spLocks/>
                </p:cNvSpPr>
                <p:nvPr/>
              </p:nvSpPr>
              <p:spPr bwMode="auto">
                <a:xfrm>
                  <a:off x="1636" y="2930"/>
                  <a:ext cx="23" cy="26"/>
                </a:xfrm>
                <a:custGeom>
                  <a:avLst/>
                  <a:gdLst>
                    <a:gd name="T0" fmla="*/ 22 w 23"/>
                    <a:gd name="T1" fmla="*/ 0 h 26"/>
                    <a:gd name="T2" fmla="*/ 1 w 23"/>
                    <a:gd name="T3" fmla="*/ 25 h 26"/>
                    <a:gd name="T4" fmla="*/ 0 w 23"/>
                    <a:gd name="T5" fmla="*/ 25 h 26"/>
                  </a:gdLst>
                  <a:ahLst/>
                  <a:cxnLst>
                    <a:cxn ang="0">
                      <a:pos x="T0" y="T1"/>
                    </a:cxn>
                    <a:cxn ang="0">
                      <a:pos x="T2" y="T3"/>
                    </a:cxn>
                    <a:cxn ang="0">
                      <a:pos x="T4" y="T5"/>
                    </a:cxn>
                  </a:cxnLst>
                  <a:rect l="0" t="0" r="r" b="b"/>
                  <a:pathLst>
                    <a:path w="23" h="26">
                      <a:moveTo>
                        <a:pt x="22"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8" name="Freeform 166">
                  <a:extLst>
                    <a:ext uri="{FF2B5EF4-FFF2-40B4-BE49-F238E27FC236}">
                      <a16:creationId xmlns:a16="http://schemas.microsoft.com/office/drawing/2014/main" id="{18DD824F-A2F6-FF45-BD1F-49A9D3953C0D}"/>
                    </a:ext>
                  </a:extLst>
                </p:cNvPr>
                <p:cNvSpPr>
                  <a:spLocks/>
                </p:cNvSpPr>
                <p:nvPr/>
              </p:nvSpPr>
              <p:spPr bwMode="auto">
                <a:xfrm>
                  <a:off x="1615" y="2946"/>
                  <a:ext cx="23" cy="26"/>
                </a:xfrm>
                <a:custGeom>
                  <a:avLst/>
                  <a:gdLst>
                    <a:gd name="T0" fmla="*/ 22 w 23"/>
                    <a:gd name="T1" fmla="*/ 0 h 26"/>
                    <a:gd name="T2" fmla="*/ 1 w 23"/>
                    <a:gd name="T3" fmla="*/ 22 h 26"/>
                    <a:gd name="T4" fmla="*/ 0 w 23"/>
                    <a:gd name="T5" fmla="*/ 25 h 26"/>
                  </a:gdLst>
                  <a:ahLst/>
                  <a:cxnLst>
                    <a:cxn ang="0">
                      <a:pos x="T0" y="T1"/>
                    </a:cxn>
                    <a:cxn ang="0">
                      <a:pos x="T2" y="T3"/>
                    </a:cxn>
                    <a:cxn ang="0">
                      <a:pos x="T4" y="T5"/>
                    </a:cxn>
                  </a:cxnLst>
                  <a:rect l="0" t="0" r="r" b="b"/>
                  <a:pathLst>
                    <a:path w="23" h="26">
                      <a:moveTo>
                        <a:pt x="22"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79" name="Freeform 167">
                  <a:extLst>
                    <a:ext uri="{FF2B5EF4-FFF2-40B4-BE49-F238E27FC236}">
                      <a16:creationId xmlns:a16="http://schemas.microsoft.com/office/drawing/2014/main" id="{B77FBB77-B08B-7B4F-8974-A9B1838C4A01}"/>
                    </a:ext>
                  </a:extLst>
                </p:cNvPr>
                <p:cNvSpPr>
                  <a:spLocks/>
                </p:cNvSpPr>
                <p:nvPr/>
              </p:nvSpPr>
              <p:spPr bwMode="auto">
                <a:xfrm>
                  <a:off x="1594" y="2960"/>
                  <a:ext cx="23" cy="27"/>
                </a:xfrm>
                <a:custGeom>
                  <a:avLst/>
                  <a:gdLst>
                    <a:gd name="T0" fmla="*/ 22 w 23"/>
                    <a:gd name="T1" fmla="*/ 0 h 27"/>
                    <a:gd name="T2" fmla="*/ 1 w 23"/>
                    <a:gd name="T3" fmla="*/ 23 h 27"/>
                    <a:gd name="T4" fmla="*/ 0 w 23"/>
                    <a:gd name="T5" fmla="*/ 26 h 27"/>
                  </a:gdLst>
                  <a:ahLst/>
                  <a:cxnLst>
                    <a:cxn ang="0">
                      <a:pos x="T0" y="T1"/>
                    </a:cxn>
                    <a:cxn ang="0">
                      <a:pos x="T2" y="T3"/>
                    </a:cxn>
                    <a:cxn ang="0">
                      <a:pos x="T4" y="T5"/>
                    </a:cxn>
                  </a:cxnLst>
                  <a:rect l="0" t="0" r="r" b="b"/>
                  <a:pathLst>
                    <a:path w="23" h="27">
                      <a:moveTo>
                        <a:pt x="22" y="0"/>
                      </a:moveTo>
                      <a:lnTo>
                        <a:pt x="1" y="23"/>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0" name="Freeform 168">
                  <a:extLst>
                    <a:ext uri="{FF2B5EF4-FFF2-40B4-BE49-F238E27FC236}">
                      <a16:creationId xmlns:a16="http://schemas.microsoft.com/office/drawing/2014/main" id="{0AB42E79-73F8-CF4E-AF8A-F1D1C2751770}"/>
                    </a:ext>
                  </a:extLst>
                </p:cNvPr>
                <p:cNvSpPr>
                  <a:spLocks/>
                </p:cNvSpPr>
                <p:nvPr/>
              </p:nvSpPr>
              <p:spPr bwMode="auto">
                <a:xfrm>
                  <a:off x="1572" y="2976"/>
                  <a:ext cx="24" cy="27"/>
                </a:xfrm>
                <a:custGeom>
                  <a:avLst/>
                  <a:gdLst>
                    <a:gd name="T0" fmla="*/ 23 w 24"/>
                    <a:gd name="T1" fmla="*/ 0 h 27"/>
                    <a:gd name="T2" fmla="*/ 1 w 24"/>
                    <a:gd name="T3" fmla="*/ 26 h 27"/>
                    <a:gd name="T4" fmla="*/ 0 w 24"/>
                    <a:gd name="T5" fmla="*/ 26 h 27"/>
                  </a:gdLst>
                  <a:ahLst/>
                  <a:cxnLst>
                    <a:cxn ang="0">
                      <a:pos x="T0" y="T1"/>
                    </a:cxn>
                    <a:cxn ang="0">
                      <a:pos x="T2" y="T3"/>
                    </a:cxn>
                    <a:cxn ang="0">
                      <a:pos x="T4" y="T5"/>
                    </a:cxn>
                  </a:cxnLst>
                  <a:rect l="0" t="0" r="r" b="b"/>
                  <a:pathLst>
                    <a:path w="24" h="27">
                      <a:moveTo>
                        <a:pt x="23" y="0"/>
                      </a:moveTo>
                      <a:lnTo>
                        <a:pt x="1" y="26"/>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1" name="Freeform 169">
                  <a:extLst>
                    <a:ext uri="{FF2B5EF4-FFF2-40B4-BE49-F238E27FC236}">
                      <a16:creationId xmlns:a16="http://schemas.microsoft.com/office/drawing/2014/main" id="{BF838C80-2CC4-FC43-8E31-7C01970E7026}"/>
                    </a:ext>
                  </a:extLst>
                </p:cNvPr>
                <p:cNvSpPr>
                  <a:spLocks/>
                </p:cNvSpPr>
                <p:nvPr/>
              </p:nvSpPr>
              <p:spPr bwMode="auto">
                <a:xfrm>
                  <a:off x="1551" y="2991"/>
                  <a:ext cx="23" cy="26"/>
                </a:xfrm>
                <a:custGeom>
                  <a:avLst/>
                  <a:gdLst>
                    <a:gd name="T0" fmla="*/ 22 w 23"/>
                    <a:gd name="T1" fmla="*/ 0 h 26"/>
                    <a:gd name="T2" fmla="*/ 1 w 23"/>
                    <a:gd name="T3" fmla="*/ 22 h 26"/>
                    <a:gd name="T4" fmla="*/ 0 w 23"/>
                    <a:gd name="T5" fmla="*/ 25 h 26"/>
                  </a:gdLst>
                  <a:ahLst/>
                  <a:cxnLst>
                    <a:cxn ang="0">
                      <a:pos x="T0" y="T1"/>
                    </a:cxn>
                    <a:cxn ang="0">
                      <a:pos x="T2" y="T3"/>
                    </a:cxn>
                    <a:cxn ang="0">
                      <a:pos x="T4" y="T5"/>
                    </a:cxn>
                  </a:cxnLst>
                  <a:rect l="0" t="0" r="r" b="b"/>
                  <a:pathLst>
                    <a:path w="23" h="26">
                      <a:moveTo>
                        <a:pt x="22"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2" name="Freeform 170">
                  <a:extLst>
                    <a:ext uri="{FF2B5EF4-FFF2-40B4-BE49-F238E27FC236}">
                      <a16:creationId xmlns:a16="http://schemas.microsoft.com/office/drawing/2014/main" id="{96C29FF6-95A6-FA48-8588-D8AF9B221F05}"/>
                    </a:ext>
                  </a:extLst>
                </p:cNvPr>
                <p:cNvSpPr>
                  <a:spLocks/>
                </p:cNvSpPr>
                <p:nvPr/>
              </p:nvSpPr>
              <p:spPr bwMode="auto">
                <a:xfrm>
                  <a:off x="1532" y="3005"/>
                  <a:ext cx="21" cy="26"/>
                </a:xfrm>
                <a:custGeom>
                  <a:avLst/>
                  <a:gdLst>
                    <a:gd name="T0" fmla="*/ 20 w 21"/>
                    <a:gd name="T1" fmla="*/ 0 h 26"/>
                    <a:gd name="T2" fmla="*/ 1 w 21"/>
                    <a:gd name="T3" fmla="*/ 22 h 26"/>
                    <a:gd name="T4" fmla="*/ 0 w 21"/>
                    <a:gd name="T5" fmla="*/ 25 h 26"/>
                  </a:gdLst>
                  <a:ahLst/>
                  <a:cxnLst>
                    <a:cxn ang="0">
                      <a:pos x="T0" y="T1"/>
                    </a:cxn>
                    <a:cxn ang="0">
                      <a:pos x="T2" y="T3"/>
                    </a:cxn>
                    <a:cxn ang="0">
                      <a:pos x="T4" y="T5"/>
                    </a:cxn>
                  </a:cxnLst>
                  <a:rect l="0" t="0" r="r" b="b"/>
                  <a:pathLst>
                    <a:path w="21" h="26">
                      <a:moveTo>
                        <a:pt x="20"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3" name="Freeform 171">
                  <a:extLst>
                    <a:ext uri="{FF2B5EF4-FFF2-40B4-BE49-F238E27FC236}">
                      <a16:creationId xmlns:a16="http://schemas.microsoft.com/office/drawing/2014/main" id="{37431AD7-CD07-6549-B260-CBEEBAB11DED}"/>
                    </a:ext>
                  </a:extLst>
                </p:cNvPr>
                <p:cNvSpPr>
                  <a:spLocks/>
                </p:cNvSpPr>
                <p:nvPr/>
              </p:nvSpPr>
              <p:spPr bwMode="auto">
                <a:xfrm>
                  <a:off x="1514" y="3016"/>
                  <a:ext cx="20" cy="26"/>
                </a:xfrm>
                <a:custGeom>
                  <a:avLst/>
                  <a:gdLst>
                    <a:gd name="T0" fmla="*/ 19 w 20"/>
                    <a:gd name="T1" fmla="*/ 0 h 26"/>
                    <a:gd name="T2" fmla="*/ 1 w 20"/>
                    <a:gd name="T3" fmla="*/ 25 h 26"/>
                    <a:gd name="T4" fmla="*/ 0 w 20"/>
                    <a:gd name="T5" fmla="*/ 25 h 26"/>
                  </a:gdLst>
                  <a:ahLst/>
                  <a:cxnLst>
                    <a:cxn ang="0">
                      <a:pos x="T0" y="T1"/>
                    </a:cxn>
                    <a:cxn ang="0">
                      <a:pos x="T2" y="T3"/>
                    </a:cxn>
                    <a:cxn ang="0">
                      <a:pos x="T4" y="T5"/>
                    </a:cxn>
                  </a:cxnLst>
                  <a:rect l="0" t="0" r="r" b="b"/>
                  <a:pathLst>
                    <a:path w="20" h="26">
                      <a:moveTo>
                        <a:pt x="19"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4" name="Freeform 172">
                  <a:extLst>
                    <a:ext uri="{FF2B5EF4-FFF2-40B4-BE49-F238E27FC236}">
                      <a16:creationId xmlns:a16="http://schemas.microsoft.com/office/drawing/2014/main" id="{B98033ED-4F8A-444D-8949-DD91117D132B}"/>
                    </a:ext>
                  </a:extLst>
                </p:cNvPr>
                <p:cNvSpPr>
                  <a:spLocks/>
                </p:cNvSpPr>
                <p:nvPr/>
              </p:nvSpPr>
              <p:spPr bwMode="auto">
                <a:xfrm>
                  <a:off x="1496" y="3029"/>
                  <a:ext cx="20" cy="26"/>
                </a:xfrm>
                <a:custGeom>
                  <a:avLst/>
                  <a:gdLst>
                    <a:gd name="T0" fmla="*/ 19 w 20"/>
                    <a:gd name="T1" fmla="*/ 0 h 26"/>
                    <a:gd name="T2" fmla="*/ 0 w 20"/>
                    <a:gd name="T3" fmla="*/ 21 h 26"/>
                    <a:gd name="T4" fmla="*/ 0 w 20"/>
                    <a:gd name="T5" fmla="*/ 25 h 26"/>
                  </a:gdLst>
                  <a:ahLst/>
                  <a:cxnLst>
                    <a:cxn ang="0">
                      <a:pos x="T0" y="T1"/>
                    </a:cxn>
                    <a:cxn ang="0">
                      <a:pos x="T2" y="T3"/>
                    </a:cxn>
                    <a:cxn ang="0">
                      <a:pos x="T4" y="T5"/>
                    </a:cxn>
                  </a:cxnLst>
                  <a:rect l="0" t="0" r="r" b="b"/>
                  <a:pathLst>
                    <a:path w="20" h="26">
                      <a:moveTo>
                        <a:pt x="19" y="0"/>
                      </a:moveTo>
                      <a:lnTo>
                        <a:pt x="0"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5" name="Freeform 173">
                  <a:extLst>
                    <a:ext uri="{FF2B5EF4-FFF2-40B4-BE49-F238E27FC236}">
                      <a16:creationId xmlns:a16="http://schemas.microsoft.com/office/drawing/2014/main" id="{F42C20D0-AE83-E740-8000-96393FA52701}"/>
                    </a:ext>
                  </a:extLst>
                </p:cNvPr>
                <p:cNvSpPr>
                  <a:spLocks/>
                </p:cNvSpPr>
                <p:nvPr/>
              </p:nvSpPr>
              <p:spPr bwMode="auto">
                <a:xfrm>
                  <a:off x="1478" y="3039"/>
                  <a:ext cx="19" cy="26"/>
                </a:xfrm>
                <a:custGeom>
                  <a:avLst/>
                  <a:gdLst>
                    <a:gd name="T0" fmla="*/ 18 w 19"/>
                    <a:gd name="T1" fmla="*/ 0 h 26"/>
                    <a:gd name="T2" fmla="*/ 0 w 19"/>
                    <a:gd name="T3" fmla="*/ 21 h 26"/>
                    <a:gd name="T4" fmla="*/ 0 w 19"/>
                    <a:gd name="T5" fmla="*/ 25 h 26"/>
                  </a:gdLst>
                  <a:ahLst/>
                  <a:cxnLst>
                    <a:cxn ang="0">
                      <a:pos x="T0" y="T1"/>
                    </a:cxn>
                    <a:cxn ang="0">
                      <a:pos x="T2" y="T3"/>
                    </a:cxn>
                    <a:cxn ang="0">
                      <a:pos x="T4" y="T5"/>
                    </a:cxn>
                  </a:cxnLst>
                  <a:rect l="0" t="0" r="r" b="b"/>
                  <a:pathLst>
                    <a:path w="19" h="26">
                      <a:moveTo>
                        <a:pt x="18" y="0"/>
                      </a:moveTo>
                      <a:lnTo>
                        <a:pt x="0"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6" name="Freeform 174">
                  <a:extLst>
                    <a:ext uri="{FF2B5EF4-FFF2-40B4-BE49-F238E27FC236}">
                      <a16:creationId xmlns:a16="http://schemas.microsoft.com/office/drawing/2014/main" id="{4511B5EF-109E-F34B-8EBA-DA374E9DDB16}"/>
                    </a:ext>
                  </a:extLst>
                </p:cNvPr>
                <p:cNvSpPr>
                  <a:spLocks/>
                </p:cNvSpPr>
                <p:nvPr/>
              </p:nvSpPr>
              <p:spPr bwMode="auto">
                <a:xfrm>
                  <a:off x="1459" y="3048"/>
                  <a:ext cx="20" cy="26"/>
                </a:xfrm>
                <a:custGeom>
                  <a:avLst/>
                  <a:gdLst>
                    <a:gd name="T0" fmla="*/ 19 w 20"/>
                    <a:gd name="T1" fmla="*/ 0 h 26"/>
                    <a:gd name="T2" fmla="*/ 1 w 20"/>
                    <a:gd name="T3" fmla="*/ 22 h 26"/>
                    <a:gd name="T4" fmla="*/ 0 w 20"/>
                    <a:gd name="T5" fmla="*/ 25 h 26"/>
                  </a:gdLst>
                  <a:ahLst/>
                  <a:cxnLst>
                    <a:cxn ang="0">
                      <a:pos x="T0" y="T1"/>
                    </a:cxn>
                    <a:cxn ang="0">
                      <a:pos x="T2" y="T3"/>
                    </a:cxn>
                    <a:cxn ang="0">
                      <a:pos x="T4" y="T5"/>
                    </a:cxn>
                  </a:cxnLst>
                  <a:rect l="0" t="0" r="r" b="b"/>
                  <a:pathLst>
                    <a:path w="20" h="26">
                      <a:moveTo>
                        <a:pt x="19" y="0"/>
                      </a:moveTo>
                      <a:lnTo>
                        <a:pt x="1" y="22"/>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7" name="Freeform 175">
                  <a:extLst>
                    <a:ext uri="{FF2B5EF4-FFF2-40B4-BE49-F238E27FC236}">
                      <a16:creationId xmlns:a16="http://schemas.microsoft.com/office/drawing/2014/main" id="{E63CCE79-81F0-0448-9D8F-65826CF78BA6}"/>
                    </a:ext>
                  </a:extLst>
                </p:cNvPr>
                <p:cNvSpPr>
                  <a:spLocks/>
                </p:cNvSpPr>
                <p:nvPr/>
              </p:nvSpPr>
              <p:spPr bwMode="auto">
                <a:xfrm>
                  <a:off x="1440" y="3059"/>
                  <a:ext cx="21" cy="27"/>
                </a:xfrm>
                <a:custGeom>
                  <a:avLst/>
                  <a:gdLst>
                    <a:gd name="T0" fmla="*/ 20 w 21"/>
                    <a:gd name="T1" fmla="*/ 0 h 27"/>
                    <a:gd name="T2" fmla="*/ 1 w 21"/>
                    <a:gd name="T3" fmla="*/ 21 h 27"/>
                    <a:gd name="T4" fmla="*/ 0 w 21"/>
                    <a:gd name="T5" fmla="*/ 26 h 27"/>
                  </a:gdLst>
                  <a:ahLst/>
                  <a:cxnLst>
                    <a:cxn ang="0">
                      <a:pos x="T0" y="T1"/>
                    </a:cxn>
                    <a:cxn ang="0">
                      <a:pos x="T2" y="T3"/>
                    </a:cxn>
                    <a:cxn ang="0">
                      <a:pos x="T4" y="T5"/>
                    </a:cxn>
                  </a:cxnLst>
                  <a:rect l="0" t="0" r="r" b="b"/>
                  <a:pathLst>
                    <a:path w="21" h="27">
                      <a:moveTo>
                        <a:pt x="20" y="0"/>
                      </a:moveTo>
                      <a:lnTo>
                        <a:pt x="1" y="21"/>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8" name="Freeform 176">
                  <a:extLst>
                    <a:ext uri="{FF2B5EF4-FFF2-40B4-BE49-F238E27FC236}">
                      <a16:creationId xmlns:a16="http://schemas.microsoft.com/office/drawing/2014/main" id="{1D4A0222-47DF-0047-A600-D0CB02941D4C}"/>
                    </a:ext>
                  </a:extLst>
                </p:cNvPr>
                <p:cNvSpPr>
                  <a:spLocks/>
                </p:cNvSpPr>
                <p:nvPr/>
              </p:nvSpPr>
              <p:spPr bwMode="auto">
                <a:xfrm>
                  <a:off x="1421" y="3069"/>
                  <a:ext cx="21" cy="26"/>
                </a:xfrm>
                <a:custGeom>
                  <a:avLst/>
                  <a:gdLst>
                    <a:gd name="T0" fmla="*/ 20 w 21"/>
                    <a:gd name="T1" fmla="*/ 0 h 26"/>
                    <a:gd name="T2" fmla="*/ 1 w 21"/>
                    <a:gd name="T3" fmla="*/ 25 h 26"/>
                    <a:gd name="T4" fmla="*/ 0 w 21"/>
                    <a:gd name="T5" fmla="*/ 25 h 26"/>
                  </a:gdLst>
                  <a:ahLst/>
                  <a:cxnLst>
                    <a:cxn ang="0">
                      <a:pos x="T0" y="T1"/>
                    </a:cxn>
                    <a:cxn ang="0">
                      <a:pos x="T2" y="T3"/>
                    </a:cxn>
                    <a:cxn ang="0">
                      <a:pos x="T4" y="T5"/>
                    </a:cxn>
                  </a:cxnLst>
                  <a:rect l="0" t="0" r="r" b="b"/>
                  <a:pathLst>
                    <a:path w="21" h="26">
                      <a:moveTo>
                        <a:pt x="20"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89" name="Freeform 177">
                  <a:extLst>
                    <a:ext uri="{FF2B5EF4-FFF2-40B4-BE49-F238E27FC236}">
                      <a16:creationId xmlns:a16="http://schemas.microsoft.com/office/drawing/2014/main" id="{0C021796-F594-7C49-88BC-1B0D9917EFD0}"/>
                    </a:ext>
                  </a:extLst>
                </p:cNvPr>
                <p:cNvSpPr>
                  <a:spLocks/>
                </p:cNvSpPr>
                <p:nvPr/>
              </p:nvSpPr>
              <p:spPr bwMode="auto">
                <a:xfrm>
                  <a:off x="1402" y="3080"/>
                  <a:ext cx="21" cy="26"/>
                </a:xfrm>
                <a:custGeom>
                  <a:avLst/>
                  <a:gdLst>
                    <a:gd name="T0" fmla="*/ 20 w 21"/>
                    <a:gd name="T1" fmla="*/ 0 h 26"/>
                    <a:gd name="T2" fmla="*/ 1 w 21"/>
                    <a:gd name="T3" fmla="*/ 21 h 26"/>
                    <a:gd name="T4" fmla="*/ 0 w 21"/>
                    <a:gd name="T5" fmla="*/ 25 h 26"/>
                  </a:gdLst>
                  <a:ahLst/>
                  <a:cxnLst>
                    <a:cxn ang="0">
                      <a:pos x="T0" y="T1"/>
                    </a:cxn>
                    <a:cxn ang="0">
                      <a:pos x="T2" y="T3"/>
                    </a:cxn>
                    <a:cxn ang="0">
                      <a:pos x="T4" y="T5"/>
                    </a:cxn>
                  </a:cxnLst>
                  <a:rect l="0" t="0" r="r" b="b"/>
                  <a:pathLst>
                    <a:path w="21" h="26">
                      <a:moveTo>
                        <a:pt x="20"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0" name="Freeform 178">
                  <a:extLst>
                    <a:ext uri="{FF2B5EF4-FFF2-40B4-BE49-F238E27FC236}">
                      <a16:creationId xmlns:a16="http://schemas.microsoft.com/office/drawing/2014/main" id="{C5D741D6-FABB-9D43-9026-D779401A606B}"/>
                    </a:ext>
                  </a:extLst>
                </p:cNvPr>
                <p:cNvSpPr>
                  <a:spLocks/>
                </p:cNvSpPr>
                <p:nvPr/>
              </p:nvSpPr>
              <p:spPr bwMode="auto">
                <a:xfrm>
                  <a:off x="1383" y="3088"/>
                  <a:ext cx="21" cy="26"/>
                </a:xfrm>
                <a:custGeom>
                  <a:avLst/>
                  <a:gdLst>
                    <a:gd name="T0" fmla="*/ 20 w 21"/>
                    <a:gd name="T1" fmla="*/ 0 h 26"/>
                    <a:gd name="T2" fmla="*/ 1 w 21"/>
                    <a:gd name="T3" fmla="*/ 25 h 26"/>
                    <a:gd name="T4" fmla="*/ 0 w 21"/>
                    <a:gd name="T5" fmla="*/ 25 h 26"/>
                  </a:gdLst>
                  <a:ahLst/>
                  <a:cxnLst>
                    <a:cxn ang="0">
                      <a:pos x="T0" y="T1"/>
                    </a:cxn>
                    <a:cxn ang="0">
                      <a:pos x="T2" y="T3"/>
                    </a:cxn>
                    <a:cxn ang="0">
                      <a:pos x="T4" y="T5"/>
                    </a:cxn>
                  </a:cxnLst>
                  <a:rect l="0" t="0" r="r" b="b"/>
                  <a:pathLst>
                    <a:path w="21" h="26">
                      <a:moveTo>
                        <a:pt x="20"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1" name="Freeform 179">
                  <a:extLst>
                    <a:ext uri="{FF2B5EF4-FFF2-40B4-BE49-F238E27FC236}">
                      <a16:creationId xmlns:a16="http://schemas.microsoft.com/office/drawing/2014/main" id="{0342E082-CAD2-D141-A507-1FF57CB6CE4B}"/>
                    </a:ext>
                  </a:extLst>
                </p:cNvPr>
                <p:cNvSpPr>
                  <a:spLocks/>
                </p:cNvSpPr>
                <p:nvPr/>
              </p:nvSpPr>
              <p:spPr bwMode="auto">
                <a:xfrm>
                  <a:off x="1365" y="3099"/>
                  <a:ext cx="20" cy="26"/>
                </a:xfrm>
                <a:custGeom>
                  <a:avLst/>
                  <a:gdLst>
                    <a:gd name="T0" fmla="*/ 19 w 20"/>
                    <a:gd name="T1" fmla="*/ 0 h 26"/>
                    <a:gd name="T2" fmla="*/ 1 w 20"/>
                    <a:gd name="T3" fmla="*/ 21 h 26"/>
                    <a:gd name="T4" fmla="*/ 0 w 20"/>
                    <a:gd name="T5" fmla="*/ 25 h 26"/>
                  </a:gdLst>
                  <a:ahLst/>
                  <a:cxnLst>
                    <a:cxn ang="0">
                      <a:pos x="T0" y="T1"/>
                    </a:cxn>
                    <a:cxn ang="0">
                      <a:pos x="T2" y="T3"/>
                    </a:cxn>
                    <a:cxn ang="0">
                      <a:pos x="T4" y="T5"/>
                    </a:cxn>
                  </a:cxnLst>
                  <a:rect l="0" t="0" r="r" b="b"/>
                  <a:pathLst>
                    <a:path w="20" h="26">
                      <a:moveTo>
                        <a:pt x="19"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2" name="Freeform 180">
                  <a:extLst>
                    <a:ext uri="{FF2B5EF4-FFF2-40B4-BE49-F238E27FC236}">
                      <a16:creationId xmlns:a16="http://schemas.microsoft.com/office/drawing/2014/main" id="{98AFD8A8-D726-A446-985C-275EE2D519F4}"/>
                    </a:ext>
                  </a:extLst>
                </p:cNvPr>
                <p:cNvSpPr>
                  <a:spLocks/>
                </p:cNvSpPr>
                <p:nvPr/>
              </p:nvSpPr>
              <p:spPr bwMode="auto">
                <a:xfrm>
                  <a:off x="1344" y="3107"/>
                  <a:ext cx="23" cy="26"/>
                </a:xfrm>
                <a:custGeom>
                  <a:avLst/>
                  <a:gdLst>
                    <a:gd name="T0" fmla="*/ 22 w 23"/>
                    <a:gd name="T1" fmla="*/ 0 h 26"/>
                    <a:gd name="T2" fmla="*/ 1 w 23"/>
                    <a:gd name="T3" fmla="*/ 21 h 26"/>
                    <a:gd name="T4" fmla="*/ 0 w 23"/>
                    <a:gd name="T5" fmla="*/ 25 h 26"/>
                  </a:gdLst>
                  <a:ahLst/>
                  <a:cxnLst>
                    <a:cxn ang="0">
                      <a:pos x="T0" y="T1"/>
                    </a:cxn>
                    <a:cxn ang="0">
                      <a:pos x="T2" y="T3"/>
                    </a:cxn>
                    <a:cxn ang="0">
                      <a:pos x="T4" y="T5"/>
                    </a:cxn>
                  </a:cxnLst>
                  <a:rect l="0" t="0" r="r" b="b"/>
                  <a:pathLst>
                    <a:path w="23" h="26">
                      <a:moveTo>
                        <a:pt x="22" y="0"/>
                      </a:moveTo>
                      <a:lnTo>
                        <a:pt x="1" y="21"/>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3" name="Freeform 181">
                  <a:extLst>
                    <a:ext uri="{FF2B5EF4-FFF2-40B4-BE49-F238E27FC236}">
                      <a16:creationId xmlns:a16="http://schemas.microsoft.com/office/drawing/2014/main" id="{E62BCF55-250C-7A48-B457-E4AFB140171C}"/>
                    </a:ext>
                  </a:extLst>
                </p:cNvPr>
                <p:cNvSpPr>
                  <a:spLocks/>
                </p:cNvSpPr>
                <p:nvPr/>
              </p:nvSpPr>
              <p:spPr bwMode="auto">
                <a:xfrm>
                  <a:off x="1323" y="3117"/>
                  <a:ext cx="23" cy="26"/>
                </a:xfrm>
                <a:custGeom>
                  <a:avLst/>
                  <a:gdLst>
                    <a:gd name="T0" fmla="*/ 22 w 23"/>
                    <a:gd name="T1" fmla="*/ 0 h 26"/>
                    <a:gd name="T2" fmla="*/ 1 w 23"/>
                    <a:gd name="T3" fmla="*/ 25 h 26"/>
                    <a:gd name="T4" fmla="*/ 0 w 23"/>
                    <a:gd name="T5" fmla="*/ 25 h 26"/>
                  </a:gdLst>
                  <a:ahLst/>
                  <a:cxnLst>
                    <a:cxn ang="0">
                      <a:pos x="T0" y="T1"/>
                    </a:cxn>
                    <a:cxn ang="0">
                      <a:pos x="T2" y="T3"/>
                    </a:cxn>
                    <a:cxn ang="0">
                      <a:pos x="T4" y="T5"/>
                    </a:cxn>
                  </a:cxnLst>
                  <a:rect l="0" t="0" r="r" b="b"/>
                  <a:pathLst>
                    <a:path w="23" h="26">
                      <a:moveTo>
                        <a:pt x="22"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4" name="Freeform 182">
                  <a:extLst>
                    <a:ext uri="{FF2B5EF4-FFF2-40B4-BE49-F238E27FC236}">
                      <a16:creationId xmlns:a16="http://schemas.microsoft.com/office/drawing/2014/main" id="{9B51D988-9FE1-594F-B099-B7B6D3982F39}"/>
                    </a:ext>
                  </a:extLst>
                </p:cNvPr>
                <p:cNvSpPr>
                  <a:spLocks/>
                </p:cNvSpPr>
                <p:nvPr/>
              </p:nvSpPr>
              <p:spPr bwMode="auto">
                <a:xfrm>
                  <a:off x="1303" y="3125"/>
                  <a:ext cx="23" cy="26"/>
                </a:xfrm>
                <a:custGeom>
                  <a:avLst/>
                  <a:gdLst>
                    <a:gd name="T0" fmla="*/ 22 w 23"/>
                    <a:gd name="T1" fmla="*/ 0 h 26"/>
                    <a:gd name="T2" fmla="*/ 1 w 23"/>
                    <a:gd name="T3" fmla="*/ 25 h 26"/>
                    <a:gd name="T4" fmla="*/ 0 w 23"/>
                    <a:gd name="T5" fmla="*/ 25 h 26"/>
                  </a:gdLst>
                  <a:ahLst/>
                  <a:cxnLst>
                    <a:cxn ang="0">
                      <a:pos x="T0" y="T1"/>
                    </a:cxn>
                    <a:cxn ang="0">
                      <a:pos x="T2" y="T3"/>
                    </a:cxn>
                    <a:cxn ang="0">
                      <a:pos x="T4" y="T5"/>
                    </a:cxn>
                  </a:cxnLst>
                  <a:rect l="0" t="0" r="r" b="b"/>
                  <a:pathLst>
                    <a:path w="23" h="26">
                      <a:moveTo>
                        <a:pt x="22" y="0"/>
                      </a:moveTo>
                      <a:lnTo>
                        <a:pt x="1" y="25"/>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5" name="Freeform 183">
                  <a:extLst>
                    <a:ext uri="{FF2B5EF4-FFF2-40B4-BE49-F238E27FC236}">
                      <a16:creationId xmlns:a16="http://schemas.microsoft.com/office/drawing/2014/main" id="{98740B8A-6533-E343-BAD3-7FE3C151F6FA}"/>
                    </a:ext>
                  </a:extLst>
                </p:cNvPr>
                <p:cNvSpPr>
                  <a:spLocks/>
                </p:cNvSpPr>
                <p:nvPr/>
              </p:nvSpPr>
              <p:spPr bwMode="auto">
                <a:xfrm>
                  <a:off x="1282" y="3131"/>
                  <a:ext cx="23" cy="26"/>
                </a:xfrm>
                <a:custGeom>
                  <a:avLst/>
                  <a:gdLst>
                    <a:gd name="T0" fmla="*/ 22 w 23"/>
                    <a:gd name="T1" fmla="*/ 0 h 26"/>
                    <a:gd name="T2" fmla="*/ 1 w 23"/>
                    <a:gd name="T3" fmla="*/ 16 h 26"/>
                    <a:gd name="T4" fmla="*/ 0 w 23"/>
                    <a:gd name="T5" fmla="*/ 25 h 26"/>
                  </a:gdLst>
                  <a:ahLst/>
                  <a:cxnLst>
                    <a:cxn ang="0">
                      <a:pos x="T0" y="T1"/>
                    </a:cxn>
                    <a:cxn ang="0">
                      <a:pos x="T2" y="T3"/>
                    </a:cxn>
                    <a:cxn ang="0">
                      <a:pos x="T4" y="T5"/>
                    </a:cxn>
                  </a:cxnLst>
                  <a:rect l="0" t="0" r="r" b="b"/>
                  <a:pathLst>
                    <a:path w="23" h="26">
                      <a:moveTo>
                        <a:pt x="22" y="0"/>
                      </a:moveTo>
                      <a:lnTo>
                        <a:pt x="1" y="16"/>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6" name="Freeform 184">
                  <a:extLst>
                    <a:ext uri="{FF2B5EF4-FFF2-40B4-BE49-F238E27FC236}">
                      <a16:creationId xmlns:a16="http://schemas.microsoft.com/office/drawing/2014/main" id="{267A8774-1E6D-5B4D-BDBD-7AC54FEB6BFF}"/>
                    </a:ext>
                  </a:extLst>
                </p:cNvPr>
                <p:cNvSpPr>
                  <a:spLocks/>
                </p:cNvSpPr>
                <p:nvPr/>
              </p:nvSpPr>
              <p:spPr bwMode="auto">
                <a:xfrm>
                  <a:off x="1262" y="3134"/>
                  <a:ext cx="22" cy="27"/>
                </a:xfrm>
                <a:custGeom>
                  <a:avLst/>
                  <a:gdLst>
                    <a:gd name="T0" fmla="*/ 21 w 22"/>
                    <a:gd name="T1" fmla="*/ 0 h 27"/>
                    <a:gd name="T2" fmla="*/ 0 w 22"/>
                    <a:gd name="T3" fmla="*/ 16 h 27"/>
                    <a:gd name="T4" fmla="*/ 0 w 22"/>
                    <a:gd name="T5" fmla="*/ 26 h 27"/>
                  </a:gdLst>
                  <a:ahLst/>
                  <a:cxnLst>
                    <a:cxn ang="0">
                      <a:pos x="T0" y="T1"/>
                    </a:cxn>
                    <a:cxn ang="0">
                      <a:pos x="T2" y="T3"/>
                    </a:cxn>
                    <a:cxn ang="0">
                      <a:pos x="T4" y="T5"/>
                    </a:cxn>
                  </a:cxnLst>
                  <a:rect l="0" t="0" r="r" b="b"/>
                  <a:pathLst>
                    <a:path w="22" h="27">
                      <a:moveTo>
                        <a:pt x="21" y="0"/>
                      </a:moveTo>
                      <a:lnTo>
                        <a:pt x="0" y="16"/>
                      </a:lnTo>
                      <a:lnTo>
                        <a:pt x="0" y="26"/>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7" name="Freeform 185">
                  <a:extLst>
                    <a:ext uri="{FF2B5EF4-FFF2-40B4-BE49-F238E27FC236}">
                      <a16:creationId xmlns:a16="http://schemas.microsoft.com/office/drawing/2014/main" id="{7F47F65F-7BEE-4B45-8A09-3B66D21F0A95}"/>
                    </a:ext>
                  </a:extLst>
                </p:cNvPr>
                <p:cNvSpPr>
                  <a:spLocks/>
                </p:cNvSpPr>
                <p:nvPr/>
              </p:nvSpPr>
              <p:spPr bwMode="auto">
                <a:xfrm>
                  <a:off x="1239" y="3138"/>
                  <a:ext cx="24" cy="26"/>
                </a:xfrm>
                <a:custGeom>
                  <a:avLst/>
                  <a:gdLst>
                    <a:gd name="T0" fmla="*/ 23 w 24"/>
                    <a:gd name="T1" fmla="*/ 0 h 26"/>
                    <a:gd name="T2" fmla="*/ 1 w 24"/>
                    <a:gd name="T3" fmla="*/ 13 h 26"/>
                    <a:gd name="T4" fmla="*/ 0 w 24"/>
                    <a:gd name="T5" fmla="*/ 25 h 26"/>
                  </a:gdLst>
                  <a:ahLst/>
                  <a:cxnLst>
                    <a:cxn ang="0">
                      <a:pos x="T0" y="T1"/>
                    </a:cxn>
                    <a:cxn ang="0">
                      <a:pos x="T2" y="T3"/>
                    </a:cxn>
                    <a:cxn ang="0">
                      <a:pos x="T4" y="T5"/>
                    </a:cxn>
                  </a:cxnLst>
                  <a:rect l="0" t="0" r="r" b="b"/>
                  <a:pathLst>
                    <a:path w="24" h="26">
                      <a:moveTo>
                        <a:pt x="23" y="0"/>
                      </a:moveTo>
                      <a:lnTo>
                        <a:pt x="1" y="13"/>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8" name="Freeform 186">
                  <a:extLst>
                    <a:ext uri="{FF2B5EF4-FFF2-40B4-BE49-F238E27FC236}">
                      <a16:creationId xmlns:a16="http://schemas.microsoft.com/office/drawing/2014/main" id="{7A632135-4E6B-DB4D-8EE3-FE7DDF014334}"/>
                    </a:ext>
                  </a:extLst>
                </p:cNvPr>
                <p:cNvSpPr>
                  <a:spLocks/>
                </p:cNvSpPr>
                <p:nvPr/>
              </p:nvSpPr>
              <p:spPr bwMode="auto">
                <a:xfrm>
                  <a:off x="1219" y="3139"/>
                  <a:ext cx="22" cy="26"/>
                </a:xfrm>
                <a:custGeom>
                  <a:avLst/>
                  <a:gdLst>
                    <a:gd name="T0" fmla="*/ 21 w 22"/>
                    <a:gd name="T1" fmla="*/ 0 h 26"/>
                    <a:gd name="T2" fmla="*/ 1 w 22"/>
                    <a:gd name="T3" fmla="*/ 13 h 26"/>
                    <a:gd name="T4" fmla="*/ 0 w 22"/>
                    <a:gd name="T5" fmla="*/ 25 h 26"/>
                  </a:gdLst>
                  <a:ahLst/>
                  <a:cxnLst>
                    <a:cxn ang="0">
                      <a:pos x="T0" y="T1"/>
                    </a:cxn>
                    <a:cxn ang="0">
                      <a:pos x="T2" y="T3"/>
                    </a:cxn>
                    <a:cxn ang="0">
                      <a:pos x="T4" y="T5"/>
                    </a:cxn>
                  </a:cxnLst>
                  <a:rect l="0" t="0" r="r" b="b"/>
                  <a:pathLst>
                    <a:path w="22" h="26">
                      <a:moveTo>
                        <a:pt x="21" y="0"/>
                      </a:moveTo>
                      <a:lnTo>
                        <a:pt x="1" y="13"/>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99" name="Freeform 187">
                  <a:extLst>
                    <a:ext uri="{FF2B5EF4-FFF2-40B4-BE49-F238E27FC236}">
                      <a16:creationId xmlns:a16="http://schemas.microsoft.com/office/drawing/2014/main" id="{B6E3A156-95D4-254E-A427-6B9DD6E5553D}"/>
                    </a:ext>
                  </a:extLst>
                </p:cNvPr>
                <p:cNvSpPr>
                  <a:spLocks/>
                </p:cNvSpPr>
                <p:nvPr/>
              </p:nvSpPr>
              <p:spPr bwMode="auto">
                <a:xfrm>
                  <a:off x="1198" y="3141"/>
                  <a:ext cx="23" cy="26"/>
                </a:xfrm>
                <a:custGeom>
                  <a:avLst/>
                  <a:gdLst>
                    <a:gd name="T0" fmla="*/ 22 w 23"/>
                    <a:gd name="T1" fmla="*/ 0 h 26"/>
                    <a:gd name="T2" fmla="*/ 1 w 23"/>
                    <a:gd name="T3" fmla="*/ 13 h 26"/>
                    <a:gd name="T4" fmla="*/ 0 w 23"/>
                    <a:gd name="T5" fmla="*/ 25 h 26"/>
                  </a:gdLst>
                  <a:ahLst/>
                  <a:cxnLst>
                    <a:cxn ang="0">
                      <a:pos x="T0" y="T1"/>
                    </a:cxn>
                    <a:cxn ang="0">
                      <a:pos x="T2" y="T3"/>
                    </a:cxn>
                    <a:cxn ang="0">
                      <a:pos x="T4" y="T5"/>
                    </a:cxn>
                  </a:cxnLst>
                  <a:rect l="0" t="0" r="r" b="b"/>
                  <a:pathLst>
                    <a:path w="23" h="26">
                      <a:moveTo>
                        <a:pt x="22" y="0"/>
                      </a:moveTo>
                      <a:lnTo>
                        <a:pt x="1" y="13"/>
                      </a:lnTo>
                      <a:lnTo>
                        <a:pt x="0" y="25"/>
                      </a:lnTo>
                    </a:path>
                  </a:pathLst>
                </a:custGeom>
                <a:solidFill>
                  <a:srgbClr val="747F88"/>
                </a:solidFill>
                <a:ln w="508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00" name="Line 188">
                  <a:extLst>
                    <a:ext uri="{FF2B5EF4-FFF2-40B4-BE49-F238E27FC236}">
                      <a16:creationId xmlns:a16="http://schemas.microsoft.com/office/drawing/2014/main" id="{DCBAC728-A99A-494B-A67D-04AA7BEE8137}"/>
                    </a:ext>
                  </a:extLst>
                </p:cNvPr>
                <p:cNvSpPr>
                  <a:spLocks noChangeShapeType="1"/>
                </p:cNvSpPr>
                <p:nvPr/>
              </p:nvSpPr>
              <p:spPr bwMode="auto">
                <a:xfrm flipH="1">
                  <a:off x="1174" y="3142"/>
                  <a:ext cx="29" cy="0"/>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1" name="Line 189">
                  <a:extLst>
                    <a:ext uri="{FF2B5EF4-FFF2-40B4-BE49-F238E27FC236}">
                      <a16:creationId xmlns:a16="http://schemas.microsoft.com/office/drawing/2014/main" id="{5ED94F10-8950-3A4D-87B8-06DACEC5093C}"/>
                    </a:ext>
                  </a:extLst>
                </p:cNvPr>
                <p:cNvSpPr>
                  <a:spLocks noChangeShapeType="1"/>
                </p:cNvSpPr>
                <p:nvPr/>
              </p:nvSpPr>
              <p:spPr bwMode="auto">
                <a:xfrm flipH="1">
                  <a:off x="1153" y="3142"/>
                  <a:ext cx="28" cy="0"/>
                </a:xfrm>
                <a:prstGeom prst="line">
                  <a:avLst/>
                </a:prstGeom>
                <a:noFill/>
                <a:ln w="508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9102" name="Line 190">
              <a:extLst>
                <a:ext uri="{FF2B5EF4-FFF2-40B4-BE49-F238E27FC236}">
                  <a16:creationId xmlns:a16="http://schemas.microsoft.com/office/drawing/2014/main" id="{759C9C47-5BB7-9A48-9CB2-9968D5F31933}"/>
                </a:ext>
              </a:extLst>
            </p:cNvPr>
            <p:cNvSpPr>
              <a:spLocks noChangeShapeType="1"/>
            </p:cNvSpPr>
            <p:nvPr/>
          </p:nvSpPr>
          <p:spPr bwMode="auto">
            <a:xfrm>
              <a:off x="1093" y="3168"/>
              <a:ext cx="3951"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3" name="Line 191">
              <a:extLst>
                <a:ext uri="{FF2B5EF4-FFF2-40B4-BE49-F238E27FC236}">
                  <a16:creationId xmlns:a16="http://schemas.microsoft.com/office/drawing/2014/main" id="{929C3110-D80A-8646-AC0D-1A7EF3B997FD}"/>
                </a:ext>
              </a:extLst>
            </p:cNvPr>
            <p:cNvSpPr>
              <a:spLocks noChangeShapeType="1"/>
            </p:cNvSpPr>
            <p:nvPr/>
          </p:nvSpPr>
          <p:spPr bwMode="auto">
            <a:xfrm>
              <a:off x="3016" y="1441"/>
              <a:ext cx="0" cy="86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104" name="Group 192">
              <a:extLst>
                <a:ext uri="{FF2B5EF4-FFF2-40B4-BE49-F238E27FC236}">
                  <a16:creationId xmlns:a16="http://schemas.microsoft.com/office/drawing/2014/main" id="{2C0C038D-7938-2543-858A-F5A1A465C378}"/>
                </a:ext>
              </a:extLst>
            </p:cNvPr>
            <p:cNvGrpSpPr>
              <a:grpSpLocks/>
            </p:cNvGrpSpPr>
            <p:nvPr/>
          </p:nvGrpSpPr>
          <p:grpSpPr bwMode="auto">
            <a:xfrm>
              <a:off x="3380" y="1825"/>
              <a:ext cx="962" cy="1343"/>
              <a:chOff x="3120" y="1825"/>
              <a:chExt cx="888" cy="1343"/>
            </a:xfrm>
          </p:grpSpPr>
          <p:sp>
            <p:nvSpPr>
              <p:cNvPr id="39105" name="Line 193">
                <a:extLst>
                  <a:ext uri="{FF2B5EF4-FFF2-40B4-BE49-F238E27FC236}">
                    <a16:creationId xmlns:a16="http://schemas.microsoft.com/office/drawing/2014/main" id="{6C5B4CAA-D258-304C-A634-6674EE9682C3}"/>
                  </a:ext>
                </a:extLst>
              </p:cNvPr>
              <p:cNvSpPr>
                <a:spLocks noChangeShapeType="1"/>
              </p:cNvSpPr>
              <p:nvPr/>
            </p:nvSpPr>
            <p:spPr bwMode="auto">
              <a:xfrm>
                <a:off x="3120" y="1825"/>
                <a:ext cx="0" cy="134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6" name="Line 194">
                <a:extLst>
                  <a:ext uri="{FF2B5EF4-FFF2-40B4-BE49-F238E27FC236}">
                    <a16:creationId xmlns:a16="http://schemas.microsoft.com/office/drawing/2014/main" id="{41BD0AE6-DA46-6549-AB6E-47DA418A1D6F}"/>
                  </a:ext>
                </a:extLst>
              </p:cNvPr>
              <p:cNvSpPr>
                <a:spLocks noChangeShapeType="1"/>
              </p:cNvSpPr>
              <p:nvPr/>
            </p:nvSpPr>
            <p:spPr bwMode="auto">
              <a:xfrm>
                <a:off x="3577" y="2696"/>
                <a:ext cx="0" cy="47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7" name="Line 195">
                <a:extLst>
                  <a:ext uri="{FF2B5EF4-FFF2-40B4-BE49-F238E27FC236}">
                    <a16:creationId xmlns:a16="http://schemas.microsoft.com/office/drawing/2014/main" id="{2791544C-9F54-9249-9ED2-E2E6270794F9}"/>
                  </a:ext>
                </a:extLst>
              </p:cNvPr>
              <p:cNvSpPr>
                <a:spLocks noChangeShapeType="1"/>
              </p:cNvSpPr>
              <p:nvPr/>
            </p:nvSpPr>
            <p:spPr bwMode="auto">
              <a:xfrm>
                <a:off x="4008" y="3051"/>
                <a:ext cx="0" cy="11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108" name="Rectangle 196">
              <a:extLst>
                <a:ext uri="{FF2B5EF4-FFF2-40B4-BE49-F238E27FC236}">
                  <a16:creationId xmlns:a16="http://schemas.microsoft.com/office/drawing/2014/main" id="{8A5F7A60-4CF7-A44F-88BA-D0C0E35F5055}"/>
                </a:ext>
              </a:extLst>
            </p:cNvPr>
            <p:cNvSpPr>
              <a:spLocks noChangeArrowheads="1"/>
            </p:cNvSpPr>
            <p:nvPr/>
          </p:nvSpPr>
          <p:spPr bwMode="auto">
            <a:xfrm>
              <a:off x="2600" y="2256"/>
              <a:ext cx="88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a:latin typeface="Arial" panose="020B0604020202020204" pitchFamily="34" charset="0"/>
                </a:rPr>
                <a:t> </a:t>
              </a:r>
              <a:r>
                <a:rPr lang="en-US" altLang="en-US" sz="3600">
                  <a:latin typeface="Arial" panose="020B0604020202020204" pitchFamily="34" charset="0"/>
                </a:rPr>
                <a:t> </a:t>
              </a:r>
              <a:r>
                <a:rPr lang="en-US" altLang="en-US" b="1">
                  <a:solidFill>
                    <a:srgbClr val="FFFF66"/>
                  </a:solidFill>
                  <a:latin typeface="Arial" panose="020B0604020202020204" pitchFamily="34" charset="0"/>
                </a:rPr>
                <a:t>95 %</a:t>
              </a:r>
            </a:p>
          </p:txBody>
        </p:sp>
        <p:grpSp>
          <p:nvGrpSpPr>
            <p:cNvPr id="39117" name="Group 205">
              <a:extLst>
                <a:ext uri="{FF2B5EF4-FFF2-40B4-BE49-F238E27FC236}">
                  <a16:creationId xmlns:a16="http://schemas.microsoft.com/office/drawing/2014/main" id="{723BA5D1-82F5-0149-973F-7B3CF3AFCB2F}"/>
                </a:ext>
              </a:extLst>
            </p:cNvPr>
            <p:cNvGrpSpPr>
              <a:grpSpLocks/>
            </p:cNvGrpSpPr>
            <p:nvPr/>
          </p:nvGrpSpPr>
          <p:grpSpPr bwMode="auto">
            <a:xfrm>
              <a:off x="1664" y="1729"/>
              <a:ext cx="936" cy="1439"/>
              <a:chOff x="1536" y="1729"/>
              <a:chExt cx="864" cy="1439"/>
            </a:xfrm>
          </p:grpSpPr>
          <p:sp>
            <p:nvSpPr>
              <p:cNvPr id="39118" name="Line 206">
                <a:extLst>
                  <a:ext uri="{FF2B5EF4-FFF2-40B4-BE49-F238E27FC236}">
                    <a16:creationId xmlns:a16="http://schemas.microsoft.com/office/drawing/2014/main" id="{0B4C00D2-E694-E141-BA37-CC1CD49023BF}"/>
                  </a:ext>
                </a:extLst>
              </p:cNvPr>
              <p:cNvSpPr>
                <a:spLocks noChangeShapeType="1"/>
              </p:cNvSpPr>
              <p:nvPr/>
            </p:nvSpPr>
            <p:spPr bwMode="auto">
              <a:xfrm>
                <a:off x="2400" y="1729"/>
                <a:ext cx="0" cy="143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19" name="Line 207">
                <a:extLst>
                  <a:ext uri="{FF2B5EF4-FFF2-40B4-BE49-F238E27FC236}">
                    <a16:creationId xmlns:a16="http://schemas.microsoft.com/office/drawing/2014/main" id="{A839F935-AE58-4848-8D36-CBEDDEE04EB6}"/>
                  </a:ext>
                </a:extLst>
              </p:cNvPr>
              <p:cNvSpPr>
                <a:spLocks noChangeShapeType="1"/>
              </p:cNvSpPr>
              <p:nvPr/>
            </p:nvSpPr>
            <p:spPr bwMode="auto">
              <a:xfrm>
                <a:off x="1956" y="2662"/>
                <a:ext cx="0" cy="50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20" name="Line 208">
                <a:extLst>
                  <a:ext uri="{FF2B5EF4-FFF2-40B4-BE49-F238E27FC236}">
                    <a16:creationId xmlns:a16="http://schemas.microsoft.com/office/drawing/2014/main" id="{5E84A9D0-FD8B-B14C-85CD-A2DD481678C8}"/>
                  </a:ext>
                </a:extLst>
              </p:cNvPr>
              <p:cNvSpPr>
                <a:spLocks noChangeShapeType="1"/>
              </p:cNvSpPr>
              <p:nvPr/>
            </p:nvSpPr>
            <p:spPr bwMode="auto">
              <a:xfrm>
                <a:off x="1536" y="3042"/>
                <a:ext cx="0" cy="12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121" name="Line 209">
              <a:extLst>
                <a:ext uri="{FF2B5EF4-FFF2-40B4-BE49-F238E27FC236}">
                  <a16:creationId xmlns:a16="http://schemas.microsoft.com/office/drawing/2014/main" id="{A345E9D3-1AA9-ED49-9826-8A7537F27CEC}"/>
                </a:ext>
              </a:extLst>
            </p:cNvPr>
            <p:cNvSpPr>
              <a:spLocks noChangeShapeType="1"/>
            </p:cNvSpPr>
            <p:nvPr/>
          </p:nvSpPr>
          <p:spPr bwMode="auto">
            <a:xfrm>
              <a:off x="1665" y="3024"/>
              <a:ext cx="2651" cy="0"/>
            </a:xfrm>
            <a:prstGeom prst="line">
              <a:avLst/>
            </a:prstGeom>
            <a:noFill/>
            <a:ln w="508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22" name="Line 210">
              <a:extLst>
                <a:ext uri="{FF2B5EF4-FFF2-40B4-BE49-F238E27FC236}">
                  <a16:creationId xmlns:a16="http://schemas.microsoft.com/office/drawing/2014/main" id="{4D66DF9F-A00D-7F4B-B931-A73026D6ECA5}"/>
                </a:ext>
              </a:extLst>
            </p:cNvPr>
            <p:cNvSpPr>
              <a:spLocks noChangeShapeType="1"/>
            </p:cNvSpPr>
            <p:nvPr/>
          </p:nvSpPr>
          <p:spPr bwMode="auto">
            <a:xfrm>
              <a:off x="2081" y="2640"/>
              <a:ext cx="1778" cy="0"/>
            </a:xfrm>
            <a:prstGeom prst="line">
              <a:avLst/>
            </a:prstGeom>
            <a:noFill/>
            <a:ln w="50800">
              <a:solidFill>
                <a:srgbClr val="FFFF66"/>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123" name="Rectangle 211">
            <a:extLst>
              <a:ext uri="{FF2B5EF4-FFF2-40B4-BE49-F238E27FC236}">
                <a16:creationId xmlns:a16="http://schemas.microsoft.com/office/drawing/2014/main" id="{9E78EB63-140F-4A42-A100-4E60BF99D7A7}"/>
              </a:ext>
            </a:extLst>
          </p:cNvPr>
          <p:cNvSpPr>
            <a:spLocks noChangeArrowheads="1"/>
          </p:cNvSpPr>
          <p:nvPr/>
        </p:nvSpPr>
        <p:spPr bwMode="auto">
          <a:xfrm>
            <a:off x="914400" y="2362200"/>
            <a:ext cx="2906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000">
                <a:latin typeface="Times New Roman" panose="02020603050405020304" pitchFamily="18" charset="0"/>
              </a:rPr>
              <a:t>Area under the curve = 1.0</a:t>
            </a:r>
            <a:endParaRPr lang="en-US" altLang="en-US" sz="2800">
              <a:latin typeface="Times New Roman" panose="02020603050405020304" pitchFamily="18" charset="0"/>
            </a:endParaRPr>
          </a:p>
        </p:txBody>
      </p:sp>
      <p:sp>
        <p:nvSpPr>
          <p:cNvPr id="39124" name="Line 212">
            <a:extLst>
              <a:ext uri="{FF2B5EF4-FFF2-40B4-BE49-F238E27FC236}">
                <a16:creationId xmlns:a16="http://schemas.microsoft.com/office/drawing/2014/main" id="{7BCD4AC7-C8C7-1249-AA62-1D0DE7E2D88D}"/>
              </a:ext>
            </a:extLst>
          </p:cNvPr>
          <p:cNvSpPr>
            <a:spLocks noChangeShapeType="1"/>
          </p:cNvSpPr>
          <p:nvPr/>
        </p:nvSpPr>
        <p:spPr bwMode="auto">
          <a:xfrm>
            <a:off x="5105400" y="4725988"/>
            <a:ext cx="0" cy="1508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a:extLst>
              <a:ext uri="{FF2B5EF4-FFF2-40B4-BE49-F238E27FC236}">
                <a16:creationId xmlns:a16="http://schemas.microsoft.com/office/drawing/2014/main" id="{E8A1E17B-E1DB-494D-B4DC-419085B2762C}"/>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Control Chart Z Values</a:t>
            </a:r>
          </a:p>
        </p:txBody>
      </p:sp>
      <p:sp>
        <p:nvSpPr>
          <p:cNvPr id="40965" name="Rectangle 5">
            <a:extLst>
              <a:ext uri="{FF2B5EF4-FFF2-40B4-BE49-F238E27FC236}">
                <a16:creationId xmlns:a16="http://schemas.microsoft.com/office/drawing/2014/main" id="{CBE7426A-60D6-B245-9C5C-D14B64F36BA2}"/>
              </a:ext>
            </a:extLst>
          </p:cNvPr>
          <p:cNvSpPr>
            <a:spLocks noGrp="1" noChangeArrowheads="1"/>
          </p:cNvSpPr>
          <p:nvPr>
            <p:ph type="body" idx="1"/>
          </p:nvPr>
        </p:nvSpPr>
        <p:spPr>
          <a:xfrm>
            <a:off x="1219200" y="2257425"/>
            <a:ext cx="7748588" cy="4371975"/>
          </a:xfrm>
          <a:noFill/>
          <a:ln/>
        </p:spPr>
        <p:txBody>
          <a:bodyPr lIns="90487" tIns="44450" rIns="90487" bIns="44450"/>
          <a:lstStyle/>
          <a:p>
            <a:r>
              <a:rPr lang="en-US" altLang="en-US"/>
              <a:t>Smaller Z values make more sensitive charts</a:t>
            </a:r>
          </a:p>
          <a:p>
            <a:pPr>
              <a:buFontTx/>
              <a:buNone/>
            </a:pPr>
            <a:endParaRPr lang="en-US" altLang="en-US" sz="2000"/>
          </a:p>
          <a:p>
            <a:r>
              <a:rPr lang="en-US" altLang="en-US"/>
              <a:t>Z = 3.00 is standard</a:t>
            </a:r>
          </a:p>
          <a:p>
            <a:pPr>
              <a:buFontTx/>
              <a:buNone/>
            </a:pPr>
            <a:endParaRPr lang="en-US" altLang="en-US" sz="2400"/>
          </a:p>
          <a:p>
            <a:r>
              <a:rPr lang="en-US" altLang="en-US"/>
              <a:t>Compromise between sensitivity and errors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F4FE3CF-7C8E-8545-850D-1EEBC8D4F265}"/>
              </a:ext>
            </a:extLst>
          </p:cNvPr>
          <p:cNvSpPr>
            <a:spLocks noChangeArrowheads="1"/>
          </p:cNvSpPr>
          <p:nvPr/>
        </p:nvSpPr>
        <p:spPr bwMode="auto">
          <a:xfrm>
            <a:off x="1238250" y="3814763"/>
            <a:ext cx="6356350" cy="1447800"/>
          </a:xfrm>
          <a:prstGeom prst="rect">
            <a:avLst/>
          </a:prstGeom>
          <a:solidFill>
            <a:srgbClr val="747F8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1" name="Rectangle 3">
            <a:extLst>
              <a:ext uri="{FF2B5EF4-FFF2-40B4-BE49-F238E27FC236}">
                <a16:creationId xmlns:a16="http://schemas.microsoft.com/office/drawing/2014/main" id="{841D1A16-F512-A449-B26E-2BBA364039EA}"/>
              </a:ext>
            </a:extLst>
          </p:cNvPr>
          <p:cNvSpPr>
            <a:spLocks noChangeArrowheads="1"/>
          </p:cNvSpPr>
          <p:nvPr/>
        </p:nvSpPr>
        <p:spPr bwMode="auto">
          <a:xfrm>
            <a:off x="1238250" y="2366963"/>
            <a:ext cx="6356350" cy="1447800"/>
          </a:xfrm>
          <a:prstGeom prst="rect">
            <a:avLst/>
          </a:prstGeom>
          <a:solidFill>
            <a:srgbClr val="747F8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2" name="Rectangle 4">
            <a:extLst>
              <a:ext uri="{FF2B5EF4-FFF2-40B4-BE49-F238E27FC236}">
                <a16:creationId xmlns:a16="http://schemas.microsoft.com/office/drawing/2014/main" id="{4D904530-C8EF-1048-A130-DE38C76BF1B3}"/>
              </a:ext>
            </a:extLst>
          </p:cNvPr>
          <p:cNvSpPr>
            <a:spLocks noGrp="1" noChangeArrowheads="1"/>
          </p:cNvSpPr>
          <p:nvPr>
            <p:ph type="title"/>
          </p:nvPr>
        </p:nvSpPr>
        <p:spPr>
          <a:xfrm>
            <a:off x="665163" y="685800"/>
            <a:ext cx="8326437" cy="1143000"/>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sz="3800">
                <a:latin typeface="Times New Roman" panose="02020603050405020304" pitchFamily="18" charset="0"/>
              </a:rPr>
              <a:t>Control Charts and the Normal Distribution</a:t>
            </a:r>
            <a:endParaRPr lang="en-US" altLang="en-US" sz="4200">
              <a:latin typeface="Times New Roman" panose="02020603050405020304" pitchFamily="18" charset="0"/>
            </a:endParaRPr>
          </a:p>
        </p:txBody>
      </p:sp>
      <p:sp>
        <p:nvSpPr>
          <p:cNvPr id="43196" name="Line 188">
            <a:extLst>
              <a:ext uri="{FF2B5EF4-FFF2-40B4-BE49-F238E27FC236}">
                <a16:creationId xmlns:a16="http://schemas.microsoft.com/office/drawing/2014/main" id="{6934EEB2-A9CC-5745-BE8B-0B46A67CAD9F}"/>
              </a:ext>
            </a:extLst>
          </p:cNvPr>
          <p:cNvSpPr>
            <a:spLocks noChangeShapeType="1"/>
          </p:cNvSpPr>
          <p:nvPr/>
        </p:nvSpPr>
        <p:spPr bwMode="auto">
          <a:xfrm>
            <a:off x="1212850" y="1173163"/>
            <a:ext cx="0" cy="538003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98" name="Line 190">
            <a:extLst>
              <a:ext uri="{FF2B5EF4-FFF2-40B4-BE49-F238E27FC236}">
                <a16:creationId xmlns:a16="http://schemas.microsoft.com/office/drawing/2014/main" id="{34B8509B-AD59-6B46-A2B5-5D8F15161F2E}"/>
              </a:ext>
            </a:extLst>
          </p:cNvPr>
          <p:cNvSpPr>
            <a:spLocks noChangeShapeType="1"/>
          </p:cNvSpPr>
          <p:nvPr/>
        </p:nvSpPr>
        <p:spPr bwMode="auto">
          <a:xfrm>
            <a:off x="1211263" y="2362200"/>
            <a:ext cx="6383337" cy="476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99" name="Line 191">
            <a:extLst>
              <a:ext uri="{FF2B5EF4-FFF2-40B4-BE49-F238E27FC236}">
                <a16:creationId xmlns:a16="http://schemas.microsoft.com/office/drawing/2014/main" id="{B18C2660-084D-CD4D-8B77-90C8019D192E}"/>
              </a:ext>
            </a:extLst>
          </p:cNvPr>
          <p:cNvSpPr>
            <a:spLocks noChangeShapeType="1"/>
          </p:cNvSpPr>
          <p:nvPr/>
        </p:nvSpPr>
        <p:spPr bwMode="auto">
          <a:xfrm>
            <a:off x="1252538" y="3827463"/>
            <a:ext cx="62849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200" name="Line 192">
            <a:extLst>
              <a:ext uri="{FF2B5EF4-FFF2-40B4-BE49-F238E27FC236}">
                <a16:creationId xmlns:a16="http://schemas.microsoft.com/office/drawing/2014/main" id="{562B3968-DEC3-E14E-A13F-4CA0B8D9953F}"/>
              </a:ext>
            </a:extLst>
          </p:cNvPr>
          <p:cNvSpPr>
            <a:spLocks noChangeShapeType="1"/>
          </p:cNvSpPr>
          <p:nvPr/>
        </p:nvSpPr>
        <p:spPr bwMode="auto">
          <a:xfrm flipV="1">
            <a:off x="1184275" y="5264150"/>
            <a:ext cx="6410325" cy="15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201" name="Rectangle 193">
            <a:extLst>
              <a:ext uri="{FF2B5EF4-FFF2-40B4-BE49-F238E27FC236}">
                <a16:creationId xmlns:a16="http://schemas.microsoft.com/office/drawing/2014/main" id="{8111D081-43E2-6B44-B95B-90E40519BE6E}"/>
              </a:ext>
            </a:extLst>
          </p:cNvPr>
          <p:cNvSpPr>
            <a:spLocks noChangeArrowheads="1"/>
          </p:cNvSpPr>
          <p:nvPr/>
        </p:nvSpPr>
        <p:spPr bwMode="auto">
          <a:xfrm>
            <a:off x="7845425" y="3589338"/>
            <a:ext cx="10525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b="1">
                <a:latin typeface="Times New Roman" panose="02020603050405020304" pitchFamily="18" charset="0"/>
              </a:rPr>
              <a:t>Mean</a:t>
            </a:r>
          </a:p>
        </p:txBody>
      </p:sp>
      <p:sp>
        <p:nvSpPr>
          <p:cNvPr id="43202" name="Rectangle 194">
            <a:extLst>
              <a:ext uri="{FF2B5EF4-FFF2-40B4-BE49-F238E27FC236}">
                <a16:creationId xmlns:a16="http://schemas.microsoft.com/office/drawing/2014/main" id="{19E9930D-E414-3D4E-A15C-F4E5BDD1DF0E}"/>
              </a:ext>
            </a:extLst>
          </p:cNvPr>
          <p:cNvSpPr>
            <a:spLocks noChangeArrowheads="1"/>
          </p:cNvSpPr>
          <p:nvPr/>
        </p:nvSpPr>
        <p:spPr bwMode="auto">
          <a:xfrm>
            <a:off x="7870825" y="2136775"/>
            <a:ext cx="935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b="1">
                <a:latin typeface="Times New Roman" panose="02020603050405020304" pitchFamily="18" charset="0"/>
              </a:rPr>
              <a:t>UCL</a:t>
            </a:r>
          </a:p>
        </p:txBody>
      </p:sp>
      <p:sp>
        <p:nvSpPr>
          <p:cNvPr id="43203" name="Rectangle 195">
            <a:extLst>
              <a:ext uri="{FF2B5EF4-FFF2-40B4-BE49-F238E27FC236}">
                <a16:creationId xmlns:a16="http://schemas.microsoft.com/office/drawing/2014/main" id="{B81E5FB9-A6C0-484F-9337-E3D2DFD08924}"/>
              </a:ext>
            </a:extLst>
          </p:cNvPr>
          <p:cNvSpPr>
            <a:spLocks noChangeArrowheads="1"/>
          </p:cNvSpPr>
          <p:nvPr/>
        </p:nvSpPr>
        <p:spPr bwMode="auto">
          <a:xfrm>
            <a:off x="7948613" y="4994275"/>
            <a:ext cx="91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b="1">
                <a:latin typeface="Times New Roman" panose="02020603050405020304" pitchFamily="18" charset="0"/>
              </a:rPr>
              <a:t>LCL</a:t>
            </a:r>
          </a:p>
        </p:txBody>
      </p:sp>
      <p:sp>
        <p:nvSpPr>
          <p:cNvPr id="43204" name="Rectangle 196">
            <a:extLst>
              <a:ext uri="{FF2B5EF4-FFF2-40B4-BE49-F238E27FC236}">
                <a16:creationId xmlns:a16="http://schemas.microsoft.com/office/drawing/2014/main" id="{18FFCF5F-FA78-1546-8957-7D9515593C26}"/>
              </a:ext>
            </a:extLst>
          </p:cNvPr>
          <p:cNvSpPr>
            <a:spLocks noChangeArrowheads="1"/>
          </p:cNvSpPr>
          <p:nvPr/>
        </p:nvSpPr>
        <p:spPr bwMode="auto">
          <a:xfrm>
            <a:off x="4389438" y="2900363"/>
            <a:ext cx="9271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3200">
                <a:latin typeface="Times New Roman" panose="02020603050405020304" pitchFamily="18" charset="0"/>
              </a:rPr>
              <a:t>+</a:t>
            </a:r>
            <a:r>
              <a:rPr lang="en-US" altLang="en-US" sz="2800">
                <a:latin typeface="Times New Roman" panose="02020603050405020304" pitchFamily="18" charset="0"/>
              </a:rPr>
              <a:t> 3 </a:t>
            </a:r>
            <a:r>
              <a:rPr lang="en-US" altLang="en-US" sz="3200">
                <a:latin typeface="Times New Roman" panose="02020603050405020304" pitchFamily="18" charset="0"/>
              </a:rPr>
              <a:t>s</a:t>
            </a:r>
          </a:p>
        </p:txBody>
      </p:sp>
      <p:sp>
        <p:nvSpPr>
          <p:cNvPr id="43205" name="Rectangle 197">
            <a:extLst>
              <a:ext uri="{FF2B5EF4-FFF2-40B4-BE49-F238E27FC236}">
                <a16:creationId xmlns:a16="http://schemas.microsoft.com/office/drawing/2014/main" id="{1A9AC00A-AEAD-D245-8E60-75F5BB3BA288}"/>
              </a:ext>
            </a:extLst>
          </p:cNvPr>
          <p:cNvSpPr>
            <a:spLocks noChangeArrowheads="1"/>
          </p:cNvSpPr>
          <p:nvPr/>
        </p:nvSpPr>
        <p:spPr bwMode="auto">
          <a:xfrm>
            <a:off x="4568825" y="4281488"/>
            <a:ext cx="850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3600">
                <a:latin typeface="Times New Roman" panose="02020603050405020304" pitchFamily="18" charset="0"/>
              </a:rPr>
              <a:t>-</a:t>
            </a:r>
            <a:r>
              <a:rPr lang="en-US" altLang="en-US" sz="2800">
                <a:latin typeface="Times New Roman" panose="02020603050405020304" pitchFamily="18" charset="0"/>
              </a:rPr>
              <a:t> 3 </a:t>
            </a:r>
            <a:r>
              <a:rPr lang="en-US" altLang="en-US" sz="3200">
                <a:latin typeface="Times New Roman" panose="02020603050405020304" pitchFamily="18" charset="0"/>
              </a:rPr>
              <a:t>s</a:t>
            </a:r>
          </a:p>
        </p:txBody>
      </p:sp>
      <p:sp>
        <p:nvSpPr>
          <p:cNvPr id="43206" name="Line 198">
            <a:extLst>
              <a:ext uri="{FF2B5EF4-FFF2-40B4-BE49-F238E27FC236}">
                <a16:creationId xmlns:a16="http://schemas.microsoft.com/office/drawing/2014/main" id="{A87EE71D-0463-6241-927D-4FB721CD08DC}"/>
              </a:ext>
            </a:extLst>
          </p:cNvPr>
          <p:cNvSpPr>
            <a:spLocks noChangeShapeType="1"/>
          </p:cNvSpPr>
          <p:nvPr/>
        </p:nvSpPr>
        <p:spPr bwMode="auto">
          <a:xfrm>
            <a:off x="4205288" y="3887788"/>
            <a:ext cx="0" cy="1379537"/>
          </a:xfrm>
          <a:prstGeom prst="line">
            <a:avLst/>
          </a:prstGeom>
          <a:noFill/>
          <a:ln w="25400">
            <a:solidFill>
              <a:schemeClr val="tx1"/>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209" name="Text Box 201">
            <a:extLst>
              <a:ext uri="{FF2B5EF4-FFF2-40B4-BE49-F238E27FC236}">
                <a16:creationId xmlns:a16="http://schemas.microsoft.com/office/drawing/2014/main" id="{38F651EF-D669-6D40-8AD2-462601562385}"/>
              </a:ext>
            </a:extLst>
          </p:cNvPr>
          <p:cNvSpPr txBox="1">
            <a:spLocks noChangeArrowheads="1"/>
          </p:cNvSpPr>
          <p:nvPr/>
        </p:nvSpPr>
        <p:spPr bwMode="auto">
          <a:xfrm>
            <a:off x="609600" y="6172200"/>
            <a:ext cx="1600200" cy="4572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bg1"/>
                </a:solidFill>
                <a:latin typeface="Times New Roman" panose="02020603050405020304" pitchFamily="18" charset="0"/>
              </a:rPr>
              <a:t>.</a:t>
            </a:r>
            <a:endParaRPr lang="en-US" altLang="en-US">
              <a:latin typeface="Times New Roman" panose="02020603050405020304" pitchFamily="18" charset="0"/>
            </a:endParaRPr>
          </a:p>
        </p:txBody>
      </p:sp>
      <p:sp>
        <p:nvSpPr>
          <p:cNvPr id="43207" name="Line 199">
            <a:extLst>
              <a:ext uri="{FF2B5EF4-FFF2-40B4-BE49-F238E27FC236}">
                <a16:creationId xmlns:a16="http://schemas.microsoft.com/office/drawing/2014/main" id="{308C189C-423E-6545-A93D-BA648E163F38}"/>
              </a:ext>
            </a:extLst>
          </p:cNvPr>
          <p:cNvSpPr>
            <a:spLocks noChangeShapeType="1"/>
          </p:cNvSpPr>
          <p:nvPr/>
        </p:nvSpPr>
        <p:spPr bwMode="auto">
          <a:xfrm>
            <a:off x="4214813" y="2420938"/>
            <a:ext cx="0" cy="1379537"/>
          </a:xfrm>
          <a:prstGeom prst="line">
            <a:avLst/>
          </a:prstGeom>
          <a:noFill/>
          <a:ln w="25400">
            <a:solidFill>
              <a:schemeClr val="tx1"/>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3013" name="Group 5">
            <a:extLst>
              <a:ext uri="{FF2B5EF4-FFF2-40B4-BE49-F238E27FC236}">
                <a16:creationId xmlns:a16="http://schemas.microsoft.com/office/drawing/2014/main" id="{2802725F-2DA2-8041-9F0D-2DF9A5625FD9}"/>
              </a:ext>
            </a:extLst>
          </p:cNvPr>
          <p:cNvGrpSpPr>
            <a:grpSpLocks/>
          </p:cNvGrpSpPr>
          <p:nvPr/>
        </p:nvGrpSpPr>
        <p:grpSpPr bwMode="auto">
          <a:xfrm>
            <a:off x="1238250" y="1300163"/>
            <a:ext cx="2806700" cy="5183187"/>
            <a:chOff x="720" y="336"/>
            <a:chExt cx="1632" cy="3265"/>
          </a:xfrm>
        </p:grpSpPr>
        <p:grpSp>
          <p:nvGrpSpPr>
            <p:cNvPr id="43014" name="Group 6">
              <a:extLst>
                <a:ext uri="{FF2B5EF4-FFF2-40B4-BE49-F238E27FC236}">
                  <a16:creationId xmlns:a16="http://schemas.microsoft.com/office/drawing/2014/main" id="{6B017BB5-2DED-3C4B-8C0D-51510BD29A35}"/>
                </a:ext>
              </a:extLst>
            </p:cNvPr>
            <p:cNvGrpSpPr>
              <a:grpSpLocks/>
            </p:cNvGrpSpPr>
            <p:nvPr/>
          </p:nvGrpSpPr>
          <p:grpSpPr bwMode="auto">
            <a:xfrm>
              <a:off x="724" y="1963"/>
              <a:ext cx="1628" cy="1638"/>
              <a:chOff x="724" y="1963"/>
              <a:chExt cx="1628" cy="1638"/>
            </a:xfrm>
          </p:grpSpPr>
          <p:sp>
            <p:nvSpPr>
              <p:cNvPr id="43015" name="Freeform 7">
                <a:extLst>
                  <a:ext uri="{FF2B5EF4-FFF2-40B4-BE49-F238E27FC236}">
                    <a16:creationId xmlns:a16="http://schemas.microsoft.com/office/drawing/2014/main" id="{4E0F97AC-5C6B-D946-A2EC-9A50D3B94229}"/>
                  </a:ext>
                </a:extLst>
              </p:cNvPr>
              <p:cNvSpPr>
                <a:spLocks/>
              </p:cNvSpPr>
              <p:nvPr/>
            </p:nvSpPr>
            <p:spPr bwMode="auto">
              <a:xfrm>
                <a:off x="2326" y="1963"/>
                <a:ext cx="26" cy="18"/>
              </a:xfrm>
              <a:custGeom>
                <a:avLst/>
                <a:gdLst>
                  <a:gd name="T0" fmla="*/ 25 w 26"/>
                  <a:gd name="T1" fmla="*/ 0 h 18"/>
                  <a:gd name="T2" fmla="*/ 0 w 26"/>
                  <a:gd name="T3" fmla="*/ 15 h 18"/>
                  <a:gd name="T4" fmla="*/ 0 w 26"/>
                  <a:gd name="T5" fmla="*/ 17 h 18"/>
                </a:gdLst>
                <a:ahLst/>
                <a:cxnLst>
                  <a:cxn ang="0">
                    <a:pos x="T0" y="T1"/>
                  </a:cxn>
                  <a:cxn ang="0">
                    <a:pos x="T2" y="T3"/>
                  </a:cxn>
                  <a:cxn ang="0">
                    <a:pos x="T4" y="T5"/>
                  </a:cxn>
                </a:cxnLst>
                <a:rect l="0" t="0" r="r" b="b"/>
                <a:pathLst>
                  <a:path w="26" h="18">
                    <a:moveTo>
                      <a:pt x="25" y="0"/>
                    </a:moveTo>
                    <a:lnTo>
                      <a:pt x="0"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6" name="Freeform 8">
                <a:extLst>
                  <a:ext uri="{FF2B5EF4-FFF2-40B4-BE49-F238E27FC236}">
                    <a16:creationId xmlns:a16="http://schemas.microsoft.com/office/drawing/2014/main" id="{BCBDF60D-D0E3-1D44-A981-80FA0207631B}"/>
                  </a:ext>
                </a:extLst>
              </p:cNvPr>
              <p:cNvSpPr>
                <a:spLocks/>
              </p:cNvSpPr>
              <p:nvPr/>
            </p:nvSpPr>
            <p:spPr bwMode="auto">
              <a:xfrm>
                <a:off x="2311" y="1976"/>
                <a:ext cx="25" cy="18"/>
              </a:xfrm>
              <a:custGeom>
                <a:avLst/>
                <a:gdLst>
                  <a:gd name="T0" fmla="*/ 24 w 25"/>
                  <a:gd name="T1" fmla="*/ 0 h 18"/>
                  <a:gd name="T2" fmla="*/ 24 w 25"/>
                  <a:gd name="T3" fmla="*/ 17 h 18"/>
                  <a:gd name="T4" fmla="*/ 0 w 25"/>
                  <a:gd name="T5" fmla="*/ 17 h 18"/>
                </a:gdLst>
                <a:ahLst/>
                <a:cxnLst>
                  <a:cxn ang="0">
                    <a:pos x="T0" y="T1"/>
                  </a:cxn>
                  <a:cxn ang="0">
                    <a:pos x="T2" y="T3"/>
                  </a:cxn>
                  <a:cxn ang="0">
                    <a:pos x="T4" y="T5"/>
                  </a:cxn>
                </a:cxnLst>
                <a:rect l="0" t="0" r="r" b="b"/>
                <a:pathLst>
                  <a:path w="25" h="18">
                    <a:moveTo>
                      <a:pt x="24" y="0"/>
                    </a:moveTo>
                    <a:lnTo>
                      <a:pt x="24" y="17"/>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7" name="Freeform 9">
                <a:extLst>
                  <a:ext uri="{FF2B5EF4-FFF2-40B4-BE49-F238E27FC236}">
                    <a16:creationId xmlns:a16="http://schemas.microsoft.com/office/drawing/2014/main" id="{B3AB1E17-51D4-9340-A2F6-8C3A12E820D7}"/>
                  </a:ext>
                </a:extLst>
              </p:cNvPr>
              <p:cNvSpPr>
                <a:spLocks/>
              </p:cNvSpPr>
              <p:nvPr/>
            </p:nvSpPr>
            <p:spPr bwMode="auto">
              <a:xfrm>
                <a:off x="2324" y="1993"/>
                <a:ext cx="25" cy="17"/>
              </a:xfrm>
              <a:custGeom>
                <a:avLst/>
                <a:gdLst>
                  <a:gd name="T0" fmla="*/ 24 w 25"/>
                  <a:gd name="T1" fmla="*/ 0 h 17"/>
                  <a:gd name="T2" fmla="*/ 6 w 25"/>
                  <a:gd name="T3" fmla="*/ 16 h 17"/>
                  <a:gd name="T4" fmla="*/ 0 w 25"/>
                  <a:gd name="T5" fmla="*/ 16 h 17"/>
                </a:gdLst>
                <a:ahLst/>
                <a:cxnLst>
                  <a:cxn ang="0">
                    <a:pos x="T0" y="T1"/>
                  </a:cxn>
                  <a:cxn ang="0">
                    <a:pos x="T2" y="T3"/>
                  </a:cxn>
                  <a:cxn ang="0">
                    <a:pos x="T4" y="T5"/>
                  </a:cxn>
                </a:cxnLst>
                <a:rect l="0" t="0" r="r" b="b"/>
                <a:pathLst>
                  <a:path w="25" h="17">
                    <a:moveTo>
                      <a:pt x="24" y="0"/>
                    </a:moveTo>
                    <a:lnTo>
                      <a:pt x="6" y="16"/>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8" name="Freeform 10">
                <a:extLst>
                  <a:ext uri="{FF2B5EF4-FFF2-40B4-BE49-F238E27FC236}">
                    <a16:creationId xmlns:a16="http://schemas.microsoft.com/office/drawing/2014/main" id="{C7099826-B87E-7646-AD3D-7277D454973F}"/>
                  </a:ext>
                </a:extLst>
              </p:cNvPr>
              <p:cNvSpPr>
                <a:spLocks/>
              </p:cNvSpPr>
              <p:nvPr/>
            </p:nvSpPr>
            <p:spPr bwMode="auto">
              <a:xfrm>
                <a:off x="2319" y="2004"/>
                <a:ext cx="26" cy="18"/>
              </a:xfrm>
              <a:custGeom>
                <a:avLst/>
                <a:gdLst>
                  <a:gd name="T0" fmla="*/ 25 w 26"/>
                  <a:gd name="T1" fmla="*/ 0 h 18"/>
                  <a:gd name="T2" fmla="*/ 12 w 26"/>
                  <a:gd name="T3" fmla="*/ 16 h 18"/>
                  <a:gd name="T4" fmla="*/ 0 w 26"/>
                  <a:gd name="T5" fmla="*/ 17 h 18"/>
                </a:gdLst>
                <a:ahLst/>
                <a:cxnLst>
                  <a:cxn ang="0">
                    <a:pos x="T0" y="T1"/>
                  </a:cxn>
                  <a:cxn ang="0">
                    <a:pos x="T2" y="T3"/>
                  </a:cxn>
                  <a:cxn ang="0">
                    <a:pos x="T4" y="T5"/>
                  </a:cxn>
                </a:cxnLst>
                <a:rect l="0" t="0" r="r" b="b"/>
                <a:pathLst>
                  <a:path w="26" h="18">
                    <a:moveTo>
                      <a:pt x="25" y="0"/>
                    </a:moveTo>
                    <a:lnTo>
                      <a:pt x="12" y="16"/>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9" name="Freeform 11">
                <a:extLst>
                  <a:ext uri="{FF2B5EF4-FFF2-40B4-BE49-F238E27FC236}">
                    <a16:creationId xmlns:a16="http://schemas.microsoft.com/office/drawing/2014/main" id="{67CB4F2B-F83D-C04F-8A40-40D754096CC8}"/>
                  </a:ext>
                </a:extLst>
              </p:cNvPr>
              <p:cNvSpPr>
                <a:spLocks/>
              </p:cNvSpPr>
              <p:nvPr/>
            </p:nvSpPr>
            <p:spPr bwMode="auto">
              <a:xfrm>
                <a:off x="2318" y="2018"/>
                <a:ext cx="25" cy="19"/>
              </a:xfrm>
              <a:custGeom>
                <a:avLst/>
                <a:gdLst>
                  <a:gd name="T0" fmla="*/ 24 w 25"/>
                  <a:gd name="T1" fmla="*/ 0 h 19"/>
                  <a:gd name="T2" fmla="*/ 6 w 25"/>
                  <a:gd name="T3" fmla="*/ 17 h 19"/>
                  <a:gd name="T4" fmla="*/ 0 w 25"/>
                  <a:gd name="T5" fmla="*/ 18 h 19"/>
                </a:gdLst>
                <a:ahLst/>
                <a:cxnLst>
                  <a:cxn ang="0">
                    <a:pos x="T0" y="T1"/>
                  </a:cxn>
                  <a:cxn ang="0">
                    <a:pos x="T2" y="T3"/>
                  </a:cxn>
                  <a:cxn ang="0">
                    <a:pos x="T4" y="T5"/>
                  </a:cxn>
                </a:cxnLst>
                <a:rect l="0" t="0" r="r" b="b"/>
                <a:pathLst>
                  <a:path w="25" h="19">
                    <a:moveTo>
                      <a:pt x="24" y="0"/>
                    </a:moveTo>
                    <a:lnTo>
                      <a:pt x="6" y="17"/>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0" name="Freeform 12">
                <a:extLst>
                  <a:ext uri="{FF2B5EF4-FFF2-40B4-BE49-F238E27FC236}">
                    <a16:creationId xmlns:a16="http://schemas.microsoft.com/office/drawing/2014/main" id="{6AD1C0A1-2716-4440-BFFB-A6CDC67C7894}"/>
                  </a:ext>
                </a:extLst>
              </p:cNvPr>
              <p:cNvSpPr>
                <a:spLocks/>
              </p:cNvSpPr>
              <p:nvPr/>
            </p:nvSpPr>
            <p:spPr bwMode="auto">
              <a:xfrm>
                <a:off x="2314" y="2033"/>
                <a:ext cx="25" cy="17"/>
              </a:xfrm>
              <a:custGeom>
                <a:avLst/>
                <a:gdLst>
                  <a:gd name="T0" fmla="*/ 24 w 25"/>
                  <a:gd name="T1" fmla="*/ 0 h 17"/>
                  <a:gd name="T2" fmla="*/ 6 w 25"/>
                  <a:gd name="T3" fmla="*/ 15 h 17"/>
                  <a:gd name="T4" fmla="*/ 0 w 25"/>
                  <a:gd name="T5" fmla="*/ 16 h 17"/>
                </a:gdLst>
                <a:ahLst/>
                <a:cxnLst>
                  <a:cxn ang="0">
                    <a:pos x="T0" y="T1"/>
                  </a:cxn>
                  <a:cxn ang="0">
                    <a:pos x="T2" y="T3"/>
                  </a:cxn>
                  <a:cxn ang="0">
                    <a:pos x="T4" y="T5"/>
                  </a:cxn>
                </a:cxnLst>
                <a:rect l="0" t="0" r="r" b="b"/>
                <a:pathLst>
                  <a:path w="25" h="17">
                    <a:moveTo>
                      <a:pt x="24" y="0"/>
                    </a:moveTo>
                    <a:lnTo>
                      <a:pt x="6" y="15"/>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1" name="Freeform 13">
                <a:extLst>
                  <a:ext uri="{FF2B5EF4-FFF2-40B4-BE49-F238E27FC236}">
                    <a16:creationId xmlns:a16="http://schemas.microsoft.com/office/drawing/2014/main" id="{56188B77-B66D-2F44-BDFB-17E7D8CAF846}"/>
                  </a:ext>
                </a:extLst>
              </p:cNvPr>
              <p:cNvSpPr>
                <a:spLocks/>
              </p:cNvSpPr>
              <p:nvPr/>
            </p:nvSpPr>
            <p:spPr bwMode="auto">
              <a:xfrm>
                <a:off x="2309" y="2046"/>
                <a:ext cx="26" cy="17"/>
              </a:xfrm>
              <a:custGeom>
                <a:avLst/>
                <a:gdLst>
                  <a:gd name="T0" fmla="*/ 25 w 26"/>
                  <a:gd name="T1" fmla="*/ 0 h 17"/>
                  <a:gd name="T2" fmla="*/ 6 w 26"/>
                  <a:gd name="T3" fmla="*/ 16 h 17"/>
                  <a:gd name="T4" fmla="*/ 0 w 26"/>
                  <a:gd name="T5" fmla="*/ 16 h 17"/>
                </a:gdLst>
                <a:ahLst/>
                <a:cxnLst>
                  <a:cxn ang="0">
                    <a:pos x="T0" y="T1"/>
                  </a:cxn>
                  <a:cxn ang="0">
                    <a:pos x="T2" y="T3"/>
                  </a:cxn>
                  <a:cxn ang="0">
                    <a:pos x="T4" y="T5"/>
                  </a:cxn>
                </a:cxnLst>
                <a:rect l="0" t="0" r="r" b="b"/>
                <a:pathLst>
                  <a:path w="26" h="17">
                    <a:moveTo>
                      <a:pt x="25" y="0"/>
                    </a:moveTo>
                    <a:lnTo>
                      <a:pt x="6" y="16"/>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2" name="Freeform 14">
                <a:extLst>
                  <a:ext uri="{FF2B5EF4-FFF2-40B4-BE49-F238E27FC236}">
                    <a16:creationId xmlns:a16="http://schemas.microsoft.com/office/drawing/2014/main" id="{9648655E-12B4-D54F-9521-532FCED08540}"/>
                  </a:ext>
                </a:extLst>
              </p:cNvPr>
              <p:cNvSpPr>
                <a:spLocks/>
              </p:cNvSpPr>
              <p:nvPr/>
            </p:nvSpPr>
            <p:spPr bwMode="auto">
              <a:xfrm>
                <a:off x="2301" y="2061"/>
                <a:ext cx="24" cy="19"/>
              </a:xfrm>
              <a:custGeom>
                <a:avLst/>
                <a:gdLst>
                  <a:gd name="T0" fmla="*/ 23 w 24"/>
                  <a:gd name="T1" fmla="*/ 0 h 19"/>
                  <a:gd name="T2" fmla="*/ 6 w 24"/>
                  <a:gd name="T3" fmla="*/ 18 h 19"/>
                  <a:gd name="T4" fmla="*/ 0 w 24"/>
                  <a:gd name="T5" fmla="*/ 18 h 19"/>
                </a:gdLst>
                <a:ahLst/>
                <a:cxnLst>
                  <a:cxn ang="0">
                    <a:pos x="T0" y="T1"/>
                  </a:cxn>
                  <a:cxn ang="0">
                    <a:pos x="T2" y="T3"/>
                  </a:cxn>
                  <a:cxn ang="0">
                    <a:pos x="T4" y="T5"/>
                  </a:cxn>
                </a:cxnLst>
                <a:rect l="0" t="0" r="r" b="b"/>
                <a:pathLst>
                  <a:path w="24" h="19">
                    <a:moveTo>
                      <a:pt x="23" y="0"/>
                    </a:moveTo>
                    <a:lnTo>
                      <a:pt x="6" y="18"/>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3" name="Freeform 15">
                <a:extLst>
                  <a:ext uri="{FF2B5EF4-FFF2-40B4-BE49-F238E27FC236}">
                    <a16:creationId xmlns:a16="http://schemas.microsoft.com/office/drawing/2014/main" id="{919F4AF2-F2E3-7245-BCF0-0CCB752B185C}"/>
                  </a:ext>
                </a:extLst>
              </p:cNvPr>
              <p:cNvSpPr>
                <a:spLocks/>
              </p:cNvSpPr>
              <p:nvPr/>
            </p:nvSpPr>
            <p:spPr bwMode="auto">
              <a:xfrm>
                <a:off x="2295" y="2076"/>
                <a:ext cx="24" cy="17"/>
              </a:xfrm>
              <a:custGeom>
                <a:avLst/>
                <a:gdLst>
                  <a:gd name="T0" fmla="*/ 23 w 24"/>
                  <a:gd name="T1" fmla="*/ 0 h 17"/>
                  <a:gd name="T2" fmla="*/ 6 w 24"/>
                  <a:gd name="T3" fmla="*/ 14 h 17"/>
                  <a:gd name="T4" fmla="*/ 0 w 24"/>
                  <a:gd name="T5" fmla="*/ 16 h 17"/>
                </a:gdLst>
                <a:ahLst/>
                <a:cxnLst>
                  <a:cxn ang="0">
                    <a:pos x="T0" y="T1"/>
                  </a:cxn>
                  <a:cxn ang="0">
                    <a:pos x="T2" y="T3"/>
                  </a:cxn>
                  <a:cxn ang="0">
                    <a:pos x="T4" y="T5"/>
                  </a:cxn>
                </a:cxnLst>
                <a:rect l="0" t="0" r="r" b="b"/>
                <a:pathLst>
                  <a:path w="24" h="17">
                    <a:moveTo>
                      <a:pt x="23" y="0"/>
                    </a:moveTo>
                    <a:lnTo>
                      <a:pt x="6"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4" name="Freeform 16">
                <a:extLst>
                  <a:ext uri="{FF2B5EF4-FFF2-40B4-BE49-F238E27FC236}">
                    <a16:creationId xmlns:a16="http://schemas.microsoft.com/office/drawing/2014/main" id="{7EA0FEB3-BECA-6B49-9050-16D63D1CCE9A}"/>
                  </a:ext>
                </a:extLst>
              </p:cNvPr>
              <p:cNvSpPr>
                <a:spLocks/>
              </p:cNvSpPr>
              <p:nvPr/>
            </p:nvSpPr>
            <p:spPr bwMode="auto">
              <a:xfrm>
                <a:off x="2291" y="2086"/>
                <a:ext cx="24" cy="18"/>
              </a:xfrm>
              <a:custGeom>
                <a:avLst/>
                <a:gdLst>
                  <a:gd name="T0" fmla="*/ 23 w 24"/>
                  <a:gd name="T1" fmla="*/ 0 h 18"/>
                  <a:gd name="T2" fmla="*/ 3 w 24"/>
                  <a:gd name="T3" fmla="*/ 16 h 18"/>
                  <a:gd name="T4" fmla="*/ 0 w 24"/>
                  <a:gd name="T5" fmla="*/ 17 h 18"/>
                </a:gdLst>
                <a:ahLst/>
                <a:cxnLst>
                  <a:cxn ang="0">
                    <a:pos x="T0" y="T1"/>
                  </a:cxn>
                  <a:cxn ang="0">
                    <a:pos x="T2" y="T3"/>
                  </a:cxn>
                  <a:cxn ang="0">
                    <a:pos x="T4" y="T5"/>
                  </a:cxn>
                </a:cxnLst>
                <a:rect l="0" t="0" r="r" b="b"/>
                <a:pathLst>
                  <a:path w="24" h="18">
                    <a:moveTo>
                      <a:pt x="23" y="0"/>
                    </a:moveTo>
                    <a:lnTo>
                      <a:pt x="3" y="16"/>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5" name="Freeform 17">
                <a:extLst>
                  <a:ext uri="{FF2B5EF4-FFF2-40B4-BE49-F238E27FC236}">
                    <a16:creationId xmlns:a16="http://schemas.microsoft.com/office/drawing/2014/main" id="{54444603-7918-F64C-8BD4-18FF98018C8A}"/>
                  </a:ext>
                </a:extLst>
              </p:cNvPr>
              <p:cNvSpPr>
                <a:spLocks/>
              </p:cNvSpPr>
              <p:nvPr/>
            </p:nvSpPr>
            <p:spPr bwMode="auto">
              <a:xfrm>
                <a:off x="2283" y="2099"/>
                <a:ext cx="25" cy="18"/>
              </a:xfrm>
              <a:custGeom>
                <a:avLst/>
                <a:gdLst>
                  <a:gd name="T0" fmla="*/ 24 w 25"/>
                  <a:gd name="T1" fmla="*/ 0 h 18"/>
                  <a:gd name="T2" fmla="*/ 4 w 25"/>
                  <a:gd name="T3" fmla="*/ 16 h 18"/>
                  <a:gd name="T4" fmla="*/ 0 w 25"/>
                  <a:gd name="T5" fmla="*/ 17 h 18"/>
                </a:gdLst>
                <a:ahLst/>
                <a:cxnLst>
                  <a:cxn ang="0">
                    <a:pos x="T0" y="T1"/>
                  </a:cxn>
                  <a:cxn ang="0">
                    <a:pos x="T2" y="T3"/>
                  </a:cxn>
                  <a:cxn ang="0">
                    <a:pos x="T4" y="T5"/>
                  </a:cxn>
                </a:cxnLst>
                <a:rect l="0" t="0" r="r" b="b"/>
                <a:pathLst>
                  <a:path w="25" h="18">
                    <a:moveTo>
                      <a:pt x="24" y="0"/>
                    </a:moveTo>
                    <a:lnTo>
                      <a:pt x="4" y="16"/>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6" name="Freeform 18">
                <a:extLst>
                  <a:ext uri="{FF2B5EF4-FFF2-40B4-BE49-F238E27FC236}">
                    <a16:creationId xmlns:a16="http://schemas.microsoft.com/office/drawing/2014/main" id="{FCE428DA-FE62-E14C-AF11-D053A3168DCE}"/>
                  </a:ext>
                </a:extLst>
              </p:cNvPr>
              <p:cNvSpPr>
                <a:spLocks/>
              </p:cNvSpPr>
              <p:nvPr/>
            </p:nvSpPr>
            <p:spPr bwMode="auto">
              <a:xfrm>
                <a:off x="2275" y="2114"/>
                <a:ext cx="26" cy="18"/>
              </a:xfrm>
              <a:custGeom>
                <a:avLst/>
                <a:gdLst>
                  <a:gd name="T0" fmla="*/ 25 w 26"/>
                  <a:gd name="T1" fmla="*/ 0 h 18"/>
                  <a:gd name="T2" fmla="*/ 4 w 26"/>
                  <a:gd name="T3" fmla="*/ 15 h 18"/>
                  <a:gd name="T4" fmla="*/ 0 w 26"/>
                  <a:gd name="T5" fmla="*/ 17 h 18"/>
                </a:gdLst>
                <a:ahLst/>
                <a:cxnLst>
                  <a:cxn ang="0">
                    <a:pos x="T0" y="T1"/>
                  </a:cxn>
                  <a:cxn ang="0">
                    <a:pos x="T2" y="T3"/>
                  </a:cxn>
                  <a:cxn ang="0">
                    <a:pos x="T4" y="T5"/>
                  </a:cxn>
                </a:cxnLst>
                <a:rect l="0" t="0" r="r" b="b"/>
                <a:pathLst>
                  <a:path w="26" h="18">
                    <a:moveTo>
                      <a:pt x="25" y="0"/>
                    </a:moveTo>
                    <a:lnTo>
                      <a:pt x="4"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7" name="Freeform 19">
                <a:extLst>
                  <a:ext uri="{FF2B5EF4-FFF2-40B4-BE49-F238E27FC236}">
                    <a16:creationId xmlns:a16="http://schemas.microsoft.com/office/drawing/2014/main" id="{ED35D217-3B26-134B-BBD3-63E5E237392E}"/>
                  </a:ext>
                </a:extLst>
              </p:cNvPr>
              <p:cNvSpPr>
                <a:spLocks/>
              </p:cNvSpPr>
              <p:nvPr/>
            </p:nvSpPr>
            <p:spPr bwMode="auto">
              <a:xfrm>
                <a:off x="2267" y="2128"/>
                <a:ext cx="25" cy="18"/>
              </a:xfrm>
              <a:custGeom>
                <a:avLst/>
                <a:gdLst>
                  <a:gd name="T0" fmla="*/ 24 w 25"/>
                  <a:gd name="T1" fmla="*/ 0 h 18"/>
                  <a:gd name="T2" fmla="*/ 4 w 25"/>
                  <a:gd name="T3" fmla="*/ 15 h 18"/>
                  <a:gd name="T4" fmla="*/ 0 w 25"/>
                  <a:gd name="T5" fmla="*/ 17 h 18"/>
                </a:gdLst>
                <a:ahLst/>
                <a:cxnLst>
                  <a:cxn ang="0">
                    <a:pos x="T0" y="T1"/>
                  </a:cxn>
                  <a:cxn ang="0">
                    <a:pos x="T2" y="T3"/>
                  </a:cxn>
                  <a:cxn ang="0">
                    <a:pos x="T4" y="T5"/>
                  </a:cxn>
                </a:cxnLst>
                <a:rect l="0" t="0" r="r" b="b"/>
                <a:pathLst>
                  <a:path w="25" h="18">
                    <a:moveTo>
                      <a:pt x="24" y="0"/>
                    </a:moveTo>
                    <a:lnTo>
                      <a:pt x="4"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8" name="Freeform 20">
                <a:extLst>
                  <a:ext uri="{FF2B5EF4-FFF2-40B4-BE49-F238E27FC236}">
                    <a16:creationId xmlns:a16="http://schemas.microsoft.com/office/drawing/2014/main" id="{04CE776E-9F0B-C24E-A5A3-60A6F11CC152}"/>
                  </a:ext>
                </a:extLst>
              </p:cNvPr>
              <p:cNvSpPr>
                <a:spLocks/>
              </p:cNvSpPr>
              <p:nvPr/>
            </p:nvSpPr>
            <p:spPr bwMode="auto">
              <a:xfrm>
                <a:off x="2260" y="2143"/>
                <a:ext cx="24" cy="17"/>
              </a:xfrm>
              <a:custGeom>
                <a:avLst/>
                <a:gdLst>
                  <a:gd name="T0" fmla="*/ 23 w 24"/>
                  <a:gd name="T1" fmla="*/ 0 h 17"/>
                  <a:gd name="T2" fmla="*/ 4 w 24"/>
                  <a:gd name="T3" fmla="*/ 14 h 17"/>
                  <a:gd name="T4" fmla="*/ 0 w 24"/>
                  <a:gd name="T5" fmla="*/ 16 h 17"/>
                </a:gdLst>
                <a:ahLst/>
                <a:cxnLst>
                  <a:cxn ang="0">
                    <a:pos x="T0" y="T1"/>
                  </a:cxn>
                  <a:cxn ang="0">
                    <a:pos x="T2" y="T3"/>
                  </a:cxn>
                  <a:cxn ang="0">
                    <a:pos x="T4" y="T5"/>
                  </a:cxn>
                </a:cxnLst>
                <a:rect l="0" t="0" r="r" b="b"/>
                <a:pathLst>
                  <a:path w="24" h="17">
                    <a:moveTo>
                      <a:pt x="23" y="0"/>
                    </a:moveTo>
                    <a:lnTo>
                      <a:pt x="4"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9" name="Freeform 21">
                <a:extLst>
                  <a:ext uri="{FF2B5EF4-FFF2-40B4-BE49-F238E27FC236}">
                    <a16:creationId xmlns:a16="http://schemas.microsoft.com/office/drawing/2014/main" id="{83734B86-EC0B-EE4E-A1DC-EF9449DEA410}"/>
                  </a:ext>
                </a:extLst>
              </p:cNvPr>
              <p:cNvSpPr>
                <a:spLocks/>
              </p:cNvSpPr>
              <p:nvPr/>
            </p:nvSpPr>
            <p:spPr bwMode="auto">
              <a:xfrm>
                <a:off x="2251" y="2154"/>
                <a:ext cx="24" cy="17"/>
              </a:xfrm>
              <a:custGeom>
                <a:avLst/>
                <a:gdLst>
                  <a:gd name="T0" fmla="*/ 23 w 24"/>
                  <a:gd name="T1" fmla="*/ 0 h 17"/>
                  <a:gd name="T2" fmla="*/ 3 w 24"/>
                  <a:gd name="T3" fmla="*/ 15 h 17"/>
                  <a:gd name="T4" fmla="*/ 0 w 24"/>
                  <a:gd name="T5" fmla="*/ 16 h 17"/>
                </a:gdLst>
                <a:ahLst/>
                <a:cxnLst>
                  <a:cxn ang="0">
                    <a:pos x="T0" y="T1"/>
                  </a:cxn>
                  <a:cxn ang="0">
                    <a:pos x="T2" y="T3"/>
                  </a:cxn>
                  <a:cxn ang="0">
                    <a:pos x="T4" y="T5"/>
                  </a:cxn>
                </a:cxnLst>
                <a:rect l="0" t="0" r="r" b="b"/>
                <a:pathLst>
                  <a:path w="24" h="17">
                    <a:moveTo>
                      <a:pt x="23" y="0"/>
                    </a:moveTo>
                    <a:lnTo>
                      <a:pt x="3" y="15"/>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0" name="Freeform 22">
                <a:extLst>
                  <a:ext uri="{FF2B5EF4-FFF2-40B4-BE49-F238E27FC236}">
                    <a16:creationId xmlns:a16="http://schemas.microsoft.com/office/drawing/2014/main" id="{544DE41F-2B49-BA4D-9C8E-43CB66F06BA8}"/>
                  </a:ext>
                </a:extLst>
              </p:cNvPr>
              <p:cNvSpPr>
                <a:spLocks/>
              </p:cNvSpPr>
              <p:nvPr/>
            </p:nvSpPr>
            <p:spPr bwMode="auto">
              <a:xfrm>
                <a:off x="2243" y="2167"/>
                <a:ext cx="24" cy="19"/>
              </a:xfrm>
              <a:custGeom>
                <a:avLst/>
                <a:gdLst>
                  <a:gd name="T0" fmla="*/ 23 w 24"/>
                  <a:gd name="T1" fmla="*/ 0 h 19"/>
                  <a:gd name="T2" fmla="*/ 3 w 24"/>
                  <a:gd name="T3" fmla="*/ 17 h 19"/>
                  <a:gd name="T4" fmla="*/ 0 w 24"/>
                  <a:gd name="T5" fmla="*/ 18 h 19"/>
                </a:gdLst>
                <a:ahLst/>
                <a:cxnLst>
                  <a:cxn ang="0">
                    <a:pos x="T0" y="T1"/>
                  </a:cxn>
                  <a:cxn ang="0">
                    <a:pos x="T2" y="T3"/>
                  </a:cxn>
                  <a:cxn ang="0">
                    <a:pos x="T4" y="T5"/>
                  </a:cxn>
                </a:cxnLst>
                <a:rect l="0" t="0" r="r" b="b"/>
                <a:pathLst>
                  <a:path w="24" h="19">
                    <a:moveTo>
                      <a:pt x="23" y="0"/>
                    </a:moveTo>
                    <a:lnTo>
                      <a:pt x="3" y="17"/>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1" name="Freeform 23">
                <a:extLst>
                  <a:ext uri="{FF2B5EF4-FFF2-40B4-BE49-F238E27FC236}">
                    <a16:creationId xmlns:a16="http://schemas.microsoft.com/office/drawing/2014/main" id="{C57DB2E9-2551-1049-AE3F-729BC402D850}"/>
                  </a:ext>
                </a:extLst>
              </p:cNvPr>
              <p:cNvSpPr>
                <a:spLocks/>
              </p:cNvSpPr>
              <p:nvPr/>
            </p:nvSpPr>
            <p:spPr bwMode="auto">
              <a:xfrm>
                <a:off x="2236" y="2183"/>
                <a:ext cx="25" cy="17"/>
              </a:xfrm>
              <a:custGeom>
                <a:avLst/>
                <a:gdLst>
                  <a:gd name="T0" fmla="*/ 24 w 25"/>
                  <a:gd name="T1" fmla="*/ 0 h 17"/>
                  <a:gd name="T2" fmla="*/ 3 w 25"/>
                  <a:gd name="T3" fmla="*/ 14 h 17"/>
                  <a:gd name="T4" fmla="*/ 0 w 25"/>
                  <a:gd name="T5" fmla="*/ 16 h 17"/>
                </a:gdLst>
                <a:ahLst/>
                <a:cxnLst>
                  <a:cxn ang="0">
                    <a:pos x="T0" y="T1"/>
                  </a:cxn>
                  <a:cxn ang="0">
                    <a:pos x="T2" y="T3"/>
                  </a:cxn>
                  <a:cxn ang="0">
                    <a:pos x="T4" y="T5"/>
                  </a:cxn>
                </a:cxnLst>
                <a:rect l="0" t="0" r="r" b="b"/>
                <a:pathLst>
                  <a:path w="25" h="17">
                    <a:moveTo>
                      <a:pt x="24" y="0"/>
                    </a:moveTo>
                    <a:lnTo>
                      <a:pt x="3"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2" name="Freeform 24">
                <a:extLst>
                  <a:ext uri="{FF2B5EF4-FFF2-40B4-BE49-F238E27FC236}">
                    <a16:creationId xmlns:a16="http://schemas.microsoft.com/office/drawing/2014/main" id="{707CBAFE-FFA0-424E-8CCF-9B577A569070}"/>
                  </a:ext>
                </a:extLst>
              </p:cNvPr>
              <p:cNvSpPr>
                <a:spLocks/>
              </p:cNvSpPr>
              <p:nvPr/>
            </p:nvSpPr>
            <p:spPr bwMode="auto">
              <a:xfrm>
                <a:off x="2226" y="2195"/>
                <a:ext cx="25" cy="17"/>
              </a:xfrm>
              <a:custGeom>
                <a:avLst/>
                <a:gdLst>
                  <a:gd name="T0" fmla="*/ 24 w 25"/>
                  <a:gd name="T1" fmla="*/ 0 h 17"/>
                  <a:gd name="T2" fmla="*/ 3 w 25"/>
                  <a:gd name="T3" fmla="*/ 14 h 17"/>
                  <a:gd name="T4" fmla="*/ 0 w 25"/>
                  <a:gd name="T5" fmla="*/ 16 h 17"/>
                </a:gdLst>
                <a:ahLst/>
                <a:cxnLst>
                  <a:cxn ang="0">
                    <a:pos x="T0" y="T1"/>
                  </a:cxn>
                  <a:cxn ang="0">
                    <a:pos x="T2" y="T3"/>
                  </a:cxn>
                  <a:cxn ang="0">
                    <a:pos x="T4" y="T5"/>
                  </a:cxn>
                </a:cxnLst>
                <a:rect l="0" t="0" r="r" b="b"/>
                <a:pathLst>
                  <a:path w="25" h="17">
                    <a:moveTo>
                      <a:pt x="24" y="0"/>
                    </a:moveTo>
                    <a:lnTo>
                      <a:pt x="3"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3" name="Freeform 25">
                <a:extLst>
                  <a:ext uri="{FF2B5EF4-FFF2-40B4-BE49-F238E27FC236}">
                    <a16:creationId xmlns:a16="http://schemas.microsoft.com/office/drawing/2014/main" id="{E91585AE-36FF-7848-892F-4D0BE9C4D7CB}"/>
                  </a:ext>
                </a:extLst>
              </p:cNvPr>
              <p:cNvSpPr>
                <a:spLocks/>
              </p:cNvSpPr>
              <p:nvPr/>
            </p:nvSpPr>
            <p:spPr bwMode="auto">
              <a:xfrm>
                <a:off x="2213" y="2206"/>
                <a:ext cx="24" cy="18"/>
              </a:xfrm>
              <a:custGeom>
                <a:avLst/>
                <a:gdLst>
                  <a:gd name="T0" fmla="*/ 23 w 24"/>
                  <a:gd name="T1" fmla="*/ 0 h 18"/>
                  <a:gd name="T2" fmla="*/ 3 w 24"/>
                  <a:gd name="T3" fmla="*/ 15 h 18"/>
                  <a:gd name="T4" fmla="*/ 0 w 24"/>
                  <a:gd name="T5" fmla="*/ 17 h 18"/>
                </a:gdLst>
                <a:ahLst/>
                <a:cxnLst>
                  <a:cxn ang="0">
                    <a:pos x="T0" y="T1"/>
                  </a:cxn>
                  <a:cxn ang="0">
                    <a:pos x="T2" y="T3"/>
                  </a:cxn>
                  <a:cxn ang="0">
                    <a:pos x="T4" y="T5"/>
                  </a:cxn>
                </a:cxnLst>
                <a:rect l="0" t="0" r="r" b="b"/>
                <a:pathLst>
                  <a:path w="24" h="18">
                    <a:moveTo>
                      <a:pt x="23" y="0"/>
                    </a:moveTo>
                    <a:lnTo>
                      <a:pt x="3"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4" name="Freeform 26">
                <a:extLst>
                  <a:ext uri="{FF2B5EF4-FFF2-40B4-BE49-F238E27FC236}">
                    <a16:creationId xmlns:a16="http://schemas.microsoft.com/office/drawing/2014/main" id="{D186717E-0FC5-6B44-ADE3-DA6415C04144}"/>
                  </a:ext>
                </a:extLst>
              </p:cNvPr>
              <p:cNvSpPr>
                <a:spLocks/>
              </p:cNvSpPr>
              <p:nvPr/>
            </p:nvSpPr>
            <p:spPr bwMode="auto">
              <a:xfrm>
                <a:off x="2203" y="2217"/>
                <a:ext cx="24" cy="18"/>
              </a:xfrm>
              <a:custGeom>
                <a:avLst/>
                <a:gdLst>
                  <a:gd name="T0" fmla="*/ 23 w 24"/>
                  <a:gd name="T1" fmla="*/ 0 h 18"/>
                  <a:gd name="T2" fmla="*/ 3 w 24"/>
                  <a:gd name="T3" fmla="*/ 17 h 18"/>
                  <a:gd name="T4" fmla="*/ 0 w 24"/>
                  <a:gd name="T5" fmla="*/ 17 h 18"/>
                </a:gdLst>
                <a:ahLst/>
                <a:cxnLst>
                  <a:cxn ang="0">
                    <a:pos x="T0" y="T1"/>
                  </a:cxn>
                  <a:cxn ang="0">
                    <a:pos x="T2" y="T3"/>
                  </a:cxn>
                  <a:cxn ang="0">
                    <a:pos x="T4" y="T5"/>
                  </a:cxn>
                </a:cxnLst>
                <a:rect l="0" t="0" r="r" b="b"/>
                <a:pathLst>
                  <a:path w="24" h="18">
                    <a:moveTo>
                      <a:pt x="23" y="0"/>
                    </a:moveTo>
                    <a:lnTo>
                      <a:pt x="3" y="17"/>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5" name="Freeform 27">
                <a:extLst>
                  <a:ext uri="{FF2B5EF4-FFF2-40B4-BE49-F238E27FC236}">
                    <a16:creationId xmlns:a16="http://schemas.microsoft.com/office/drawing/2014/main" id="{F37705D7-A646-8740-99E2-0D5F1C24B4BD}"/>
                  </a:ext>
                </a:extLst>
              </p:cNvPr>
              <p:cNvSpPr>
                <a:spLocks/>
              </p:cNvSpPr>
              <p:nvPr/>
            </p:nvSpPr>
            <p:spPr bwMode="auto">
              <a:xfrm>
                <a:off x="2172" y="2230"/>
                <a:ext cx="41" cy="32"/>
              </a:xfrm>
              <a:custGeom>
                <a:avLst/>
                <a:gdLst>
                  <a:gd name="T0" fmla="*/ 40 w 41"/>
                  <a:gd name="T1" fmla="*/ 0 h 32"/>
                  <a:gd name="T2" fmla="*/ 3 w 41"/>
                  <a:gd name="T3" fmla="*/ 30 h 32"/>
                  <a:gd name="T4" fmla="*/ 0 w 41"/>
                  <a:gd name="T5" fmla="*/ 31 h 32"/>
                </a:gdLst>
                <a:ahLst/>
                <a:cxnLst>
                  <a:cxn ang="0">
                    <a:pos x="T0" y="T1"/>
                  </a:cxn>
                  <a:cxn ang="0">
                    <a:pos x="T2" y="T3"/>
                  </a:cxn>
                  <a:cxn ang="0">
                    <a:pos x="T4" y="T5"/>
                  </a:cxn>
                </a:cxnLst>
                <a:rect l="0" t="0" r="r" b="b"/>
                <a:pathLst>
                  <a:path w="41" h="32">
                    <a:moveTo>
                      <a:pt x="40" y="0"/>
                    </a:moveTo>
                    <a:lnTo>
                      <a:pt x="3" y="30"/>
                    </a:lnTo>
                    <a:lnTo>
                      <a:pt x="0" y="31"/>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6" name="Freeform 28">
                <a:extLst>
                  <a:ext uri="{FF2B5EF4-FFF2-40B4-BE49-F238E27FC236}">
                    <a16:creationId xmlns:a16="http://schemas.microsoft.com/office/drawing/2014/main" id="{D9B0FA67-D216-4B48-AA68-7409C0C2DE34}"/>
                  </a:ext>
                </a:extLst>
              </p:cNvPr>
              <p:cNvSpPr>
                <a:spLocks/>
              </p:cNvSpPr>
              <p:nvPr/>
            </p:nvSpPr>
            <p:spPr bwMode="auto">
              <a:xfrm>
                <a:off x="2135" y="2261"/>
                <a:ext cx="43" cy="34"/>
              </a:xfrm>
              <a:custGeom>
                <a:avLst/>
                <a:gdLst>
                  <a:gd name="T0" fmla="*/ 42 w 43"/>
                  <a:gd name="T1" fmla="*/ 0 h 34"/>
                  <a:gd name="T2" fmla="*/ 1 w 43"/>
                  <a:gd name="T3" fmla="*/ 32 h 34"/>
                  <a:gd name="T4" fmla="*/ 0 w 43"/>
                  <a:gd name="T5" fmla="*/ 33 h 34"/>
                </a:gdLst>
                <a:ahLst/>
                <a:cxnLst>
                  <a:cxn ang="0">
                    <a:pos x="T0" y="T1"/>
                  </a:cxn>
                  <a:cxn ang="0">
                    <a:pos x="T2" y="T3"/>
                  </a:cxn>
                  <a:cxn ang="0">
                    <a:pos x="T4" y="T5"/>
                  </a:cxn>
                </a:cxnLst>
                <a:rect l="0" t="0" r="r" b="b"/>
                <a:pathLst>
                  <a:path w="43" h="34">
                    <a:moveTo>
                      <a:pt x="42" y="0"/>
                    </a:moveTo>
                    <a:lnTo>
                      <a:pt x="1" y="32"/>
                    </a:lnTo>
                    <a:lnTo>
                      <a:pt x="0" y="3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7" name="Freeform 29">
                <a:extLst>
                  <a:ext uri="{FF2B5EF4-FFF2-40B4-BE49-F238E27FC236}">
                    <a16:creationId xmlns:a16="http://schemas.microsoft.com/office/drawing/2014/main" id="{BE32B7E6-CD0C-2643-B703-51542EBA6227}"/>
                  </a:ext>
                </a:extLst>
              </p:cNvPr>
              <p:cNvSpPr>
                <a:spLocks/>
              </p:cNvSpPr>
              <p:nvPr/>
            </p:nvSpPr>
            <p:spPr bwMode="auto">
              <a:xfrm>
                <a:off x="2095" y="2293"/>
                <a:ext cx="43" cy="30"/>
              </a:xfrm>
              <a:custGeom>
                <a:avLst/>
                <a:gdLst>
                  <a:gd name="T0" fmla="*/ 42 w 43"/>
                  <a:gd name="T1" fmla="*/ 0 h 30"/>
                  <a:gd name="T2" fmla="*/ 0 w 43"/>
                  <a:gd name="T3" fmla="*/ 28 h 30"/>
                  <a:gd name="T4" fmla="*/ 0 w 43"/>
                  <a:gd name="T5" fmla="*/ 29 h 30"/>
                </a:gdLst>
                <a:ahLst/>
                <a:cxnLst>
                  <a:cxn ang="0">
                    <a:pos x="T0" y="T1"/>
                  </a:cxn>
                  <a:cxn ang="0">
                    <a:pos x="T2" y="T3"/>
                  </a:cxn>
                  <a:cxn ang="0">
                    <a:pos x="T4" y="T5"/>
                  </a:cxn>
                </a:cxnLst>
                <a:rect l="0" t="0" r="r" b="b"/>
                <a:pathLst>
                  <a:path w="43" h="30">
                    <a:moveTo>
                      <a:pt x="42" y="0"/>
                    </a:moveTo>
                    <a:lnTo>
                      <a:pt x="0" y="28"/>
                    </a:lnTo>
                    <a:lnTo>
                      <a:pt x="0" y="2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8" name="Freeform 30">
                <a:extLst>
                  <a:ext uri="{FF2B5EF4-FFF2-40B4-BE49-F238E27FC236}">
                    <a16:creationId xmlns:a16="http://schemas.microsoft.com/office/drawing/2014/main" id="{C36E42FC-A600-DC47-AADB-5E82060A2E39}"/>
                  </a:ext>
                </a:extLst>
              </p:cNvPr>
              <p:cNvSpPr>
                <a:spLocks/>
              </p:cNvSpPr>
              <p:nvPr/>
            </p:nvSpPr>
            <p:spPr bwMode="auto">
              <a:xfrm>
                <a:off x="2054" y="2321"/>
                <a:ext cx="43" cy="33"/>
              </a:xfrm>
              <a:custGeom>
                <a:avLst/>
                <a:gdLst>
                  <a:gd name="T0" fmla="*/ 42 w 43"/>
                  <a:gd name="T1" fmla="*/ 0 h 33"/>
                  <a:gd name="T2" fmla="*/ 0 w 43"/>
                  <a:gd name="T3" fmla="*/ 31 h 33"/>
                  <a:gd name="T4" fmla="*/ 0 w 43"/>
                  <a:gd name="T5" fmla="*/ 32 h 33"/>
                </a:gdLst>
                <a:ahLst/>
                <a:cxnLst>
                  <a:cxn ang="0">
                    <a:pos x="T0" y="T1"/>
                  </a:cxn>
                  <a:cxn ang="0">
                    <a:pos x="T2" y="T3"/>
                  </a:cxn>
                  <a:cxn ang="0">
                    <a:pos x="T4" y="T5"/>
                  </a:cxn>
                </a:cxnLst>
                <a:rect l="0" t="0" r="r" b="b"/>
                <a:pathLst>
                  <a:path w="43" h="33">
                    <a:moveTo>
                      <a:pt x="42" y="0"/>
                    </a:moveTo>
                    <a:lnTo>
                      <a:pt x="0" y="31"/>
                    </a:lnTo>
                    <a:lnTo>
                      <a:pt x="0" y="3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9" name="Freeform 31">
                <a:extLst>
                  <a:ext uri="{FF2B5EF4-FFF2-40B4-BE49-F238E27FC236}">
                    <a16:creationId xmlns:a16="http://schemas.microsoft.com/office/drawing/2014/main" id="{DCFB158B-1817-4C45-9AC2-E6E66938058D}"/>
                  </a:ext>
                </a:extLst>
              </p:cNvPr>
              <p:cNvSpPr>
                <a:spLocks/>
              </p:cNvSpPr>
              <p:nvPr/>
            </p:nvSpPr>
            <p:spPr bwMode="auto">
              <a:xfrm>
                <a:off x="2010" y="2351"/>
                <a:ext cx="44" cy="30"/>
              </a:xfrm>
              <a:custGeom>
                <a:avLst/>
                <a:gdLst>
                  <a:gd name="T0" fmla="*/ 43 w 44"/>
                  <a:gd name="T1" fmla="*/ 0 h 30"/>
                  <a:gd name="T2" fmla="*/ 1 w 44"/>
                  <a:gd name="T3" fmla="*/ 29 h 30"/>
                  <a:gd name="T4" fmla="*/ 0 w 44"/>
                  <a:gd name="T5" fmla="*/ 29 h 30"/>
                </a:gdLst>
                <a:ahLst/>
                <a:cxnLst>
                  <a:cxn ang="0">
                    <a:pos x="T0" y="T1"/>
                  </a:cxn>
                  <a:cxn ang="0">
                    <a:pos x="T2" y="T3"/>
                  </a:cxn>
                  <a:cxn ang="0">
                    <a:pos x="T4" y="T5"/>
                  </a:cxn>
                </a:cxnLst>
                <a:rect l="0" t="0" r="r" b="b"/>
                <a:pathLst>
                  <a:path w="44" h="30">
                    <a:moveTo>
                      <a:pt x="43" y="0"/>
                    </a:moveTo>
                    <a:lnTo>
                      <a:pt x="1" y="29"/>
                    </a:lnTo>
                    <a:lnTo>
                      <a:pt x="0" y="2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0" name="Freeform 32">
                <a:extLst>
                  <a:ext uri="{FF2B5EF4-FFF2-40B4-BE49-F238E27FC236}">
                    <a16:creationId xmlns:a16="http://schemas.microsoft.com/office/drawing/2014/main" id="{B7B91BCC-6538-7F47-8997-98C596D9B3A1}"/>
                  </a:ext>
                </a:extLst>
              </p:cNvPr>
              <p:cNvSpPr>
                <a:spLocks/>
              </p:cNvSpPr>
              <p:nvPr/>
            </p:nvSpPr>
            <p:spPr bwMode="auto">
              <a:xfrm>
                <a:off x="1963" y="2381"/>
                <a:ext cx="47" cy="30"/>
              </a:xfrm>
              <a:custGeom>
                <a:avLst/>
                <a:gdLst>
                  <a:gd name="T0" fmla="*/ 46 w 47"/>
                  <a:gd name="T1" fmla="*/ 0 h 30"/>
                  <a:gd name="T2" fmla="*/ 3 w 47"/>
                  <a:gd name="T3" fmla="*/ 28 h 30"/>
                  <a:gd name="T4" fmla="*/ 0 w 47"/>
                  <a:gd name="T5" fmla="*/ 29 h 30"/>
                </a:gdLst>
                <a:ahLst/>
                <a:cxnLst>
                  <a:cxn ang="0">
                    <a:pos x="T0" y="T1"/>
                  </a:cxn>
                  <a:cxn ang="0">
                    <a:pos x="T2" y="T3"/>
                  </a:cxn>
                  <a:cxn ang="0">
                    <a:pos x="T4" y="T5"/>
                  </a:cxn>
                </a:cxnLst>
                <a:rect l="0" t="0" r="r" b="b"/>
                <a:pathLst>
                  <a:path w="47" h="30">
                    <a:moveTo>
                      <a:pt x="46" y="0"/>
                    </a:moveTo>
                    <a:lnTo>
                      <a:pt x="3" y="28"/>
                    </a:lnTo>
                    <a:lnTo>
                      <a:pt x="0" y="2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1" name="Freeform 33">
                <a:extLst>
                  <a:ext uri="{FF2B5EF4-FFF2-40B4-BE49-F238E27FC236}">
                    <a16:creationId xmlns:a16="http://schemas.microsoft.com/office/drawing/2014/main" id="{8588319D-7B2F-684D-A80E-656C51C0366C}"/>
                  </a:ext>
                </a:extLst>
              </p:cNvPr>
              <p:cNvSpPr>
                <a:spLocks/>
              </p:cNvSpPr>
              <p:nvPr/>
            </p:nvSpPr>
            <p:spPr bwMode="auto">
              <a:xfrm>
                <a:off x="1924" y="2410"/>
                <a:ext cx="45" cy="29"/>
              </a:xfrm>
              <a:custGeom>
                <a:avLst/>
                <a:gdLst>
                  <a:gd name="T0" fmla="*/ 44 w 45"/>
                  <a:gd name="T1" fmla="*/ 0 h 29"/>
                  <a:gd name="T2" fmla="*/ 1 w 45"/>
                  <a:gd name="T3" fmla="*/ 26 h 29"/>
                  <a:gd name="T4" fmla="*/ 0 w 45"/>
                  <a:gd name="T5" fmla="*/ 28 h 29"/>
                </a:gdLst>
                <a:ahLst/>
                <a:cxnLst>
                  <a:cxn ang="0">
                    <a:pos x="T0" y="T1"/>
                  </a:cxn>
                  <a:cxn ang="0">
                    <a:pos x="T2" y="T3"/>
                  </a:cxn>
                  <a:cxn ang="0">
                    <a:pos x="T4" y="T5"/>
                  </a:cxn>
                </a:cxnLst>
                <a:rect l="0" t="0" r="r" b="b"/>
                <a:pathLst>
                  <a:path w="45" h="29">
                    <a:moveTo>
                      <a:pt x="44" y="0"/>
                    </a:moveTo>
                    <a:lnTo>
                      <a:pt x="1" y="26"/>
                    </a:lnTo>
                    <a:lnTo>
                      <a:pt x="0" y="2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2" name="Freeform 34">
                <a:extLst>
                  <a:ext uri="{FF2B5EF4-FFF2-40B4-BE49-F238E27FC236}">
                    <a16:creationId xmlns:a16="http://schemas.microsoft.com/office/drawing/2014/main" id="{69DAD313-5A2D-B947-A2EB-DCDF307762ED}"/>
                  </a:ext>
                </a:extLst>
              </p:cNvPr>
              <p:cNvSpPr>
                <a:spLocks/>
              </p:cNvSpPr>
              <p:nvPr/>
            </p:nvSpPr>
            <p:spPr bwMode="auto">
              <a:xfrm>
                <a:off x="1878" y="2436"/>
                <a:ext cx="49" cy="28"/>
              </a:xfrm>
              <a:custGeom>
                <a:avLst/>
                <a:gdLst>
                  <a:gd name="T0" fmla="*/ 48 w 49"/>
                  <a:gd name="T1" fmla="*/ 0 h 28"/>
                  <a:gd name="T2" fmla="*/ 0 w 49"/>
                  <a:gd name="T3" fmla="*/ 25 h 28"/>
                  <a:gd name="T4" fmla="*/ 0 w 49"/>
                  <a:gd name="T5" fmla="*/ 27 h 28"/>
                </a:gdLst>
                <a:ahLst/>
                <a:cxnLst>
                  <a:cxn ang="0">
                    <a:pos x="T0" y="T1"/>
                  </a:cxn>
                  <a:cxn ang="0">
                    <a:pos x="T2" y="T3"/>
                  </a:cxn>
                  <a:cxn ang="0">
                    <a:pos x="T4" y="T5"/>
                  </a:cxn>
                </a:cxnLst>
                <a:rect l="0" t="0" r="r" b="b"/>
                <a:pathLst>
                  <a:path w="49" h="28">
                    <a:moveTo>
                      <a:pt x="48" y="0"/>
                    </a:moveTo>
                    <a:lnTo>
                      <a:pt x="0" y="25"/>
                    </a:lnTo>
                    <a:lnTo>
                      <a:pt x="0" y="2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3" name="Freeform 35">
                <a:extLst>
                  <a:ext uri="{FF2B5EF4-FFF2-40B4-BE49-F238E27FC236}">
                    <a16:creationId xmlns:a16="http://schemas.microsoft.com/office/drawing/2014/main" id="{873E2612-19E1-B445-8A95-9E08295971C3}"/>
                  </a:ext>
                </a:extLst>
              </p:cNvPr>
              <p:cNvSpPr>
                <a:spLocks/>
              </p:cNvSpPr>
              <p:nvPr/>
            </p:nvSpPr>
            <p:spPr bwMode="auto">
              <a:xfrm>
                <a:off x="1832" y="2462"/>
                <a:ext cx="48" cy="28"/>
              </a:xfrm>
              <a:custGeom>
                <a:avLst/>
                <a:gdLst>
                  <a:gd name="T0" fmla="*/ 47 w 48"/>
                  <a:gd name="T1" fmla="*/ 0 h 28"/>
                  <a:gd name="T2" fmla="*/ 0 w 48"/>
                  <a:gd name="T3" fmla="*/ 26 h 28"/>
                  <a:gd name="T4" fmla="*/ 0 w 48"/>
                  <a:gd name="T5" fmla="*/ 27 h 28"/>
                </a:gdLst>
                <a:ahLst/>
                <a:cxnLst>
                  <a:cxn ang="0">
                    <a:pos x="T0" y="T1"/>
                  </a:cxn>
                  <a:cxn ang="0">
                    <a:pos x="T2" y="T3"/>
                  </a:cxn>
                  <a:cxn ang="0">
                    <a:pos x="T4" y="T5"/>
                  </a:cxn>
                </a:cxnLst>
                <a:rect l="0" t="0" r="r" b="b"/>
                <a:pathLst>
                  <a:path w="48" h="28">
                    <a:moveTo>
                      <a:pt x="47" y="0"/>
                    </a:moveTo>
                    <a:lnTo>
                      <a:pt x="0" y="26"/>
                    </a:lnTo>
                    <a:lnTo>
                      <a:pt x="0" y="2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4" name="Freeform 36">
                <a:extLst>
                  <a:ext uri="{FF2B5EF4-FFF2-40B4-BE49-F238E27FC236}">
                    <a16:creationId xmlns:a16="http://schemas.microsoft.com/office/drawing/2014/main" id="{5B64982F-434A-3247-9358-F2A1ECF2F515}"/>
                  </a:ext>
                </a:extLst>
              </p:cNvPr>
              <p:cNvSpPr>
                <a:spLocks/>
              </p:cNvSpPr>
              <p:nvPr/>
            </p:nvSpPr>
            <p:spPr bwMode="auto">
              <a:xfrm>
                <a:off x="1785" y="2488"/>
                <a:ext cx="48" cy="25"/>
              </a:xfrm>
              <a:custGeom>
                <a:avLst/>
                <a:gdLst>
                  <a:gd name="T0" fmla="*/ 47 w 48"/>
                  <a:gd name="T1" fmla="*/ 0 h 25"/>
                  <a:gd name="T2" fmla="*/ 0 w 48"/>
                  <a:gd name="T3" fmla="*/ 23 h 25"/>
                  <a:gd name="T4" fmla="*/ 0 w 48"/>
                  <a:gd name="T5" fmla="*/ 24 h 25"/>
                </a:gdLst>
                <a:ahLst/>
                <a:cxnLst>
                  <a:cxn ang="0">
                    <a:pos x="T0" y="T1"/>
                  </a:cxn>
                  <a:cxn ang="0">
                    <a:pos x="T2" y="T3"/>
                  </a:cxn>
                  <a:cxn ang="0">
                    <a:pos x="T4" y="T5"/>
                  </a:cxn>
                </a:cxnLst>
                <a:rect l="0" t="0" r="r" b="b"/>
                <a:pathLst>
                  <a:path w="48" h="25">
                    <a:moveTo>
                      <a:pt x="47" y="0"/>
                    </a:moveTo>
                    <a:lnTo>
                      <a:pt x="0" y="23"/>
                    </a:lnTo>
                    <a:lnTo>
                      <a:pt x="0" y="24"/>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5" name="Freeform 37">
                <a:extLst>
                  <a:ext uri="{FF2B5EF4-FFF2-40B4-BE49-F238E27FC236}">
                    <a16:creationId xmlns:a16="http://schemas.microsoft.com/office/drawing/2014/main" id="{5B44BE73-173D-FD4E-A528-1BA0DEA6097F}"/>
                  </a:ext>
                </a:extLst>
              </p:cNvPr>
              <p:cNvSpPr>
                <a:spLocks/>
              </p:cNvSpPr>
              <p:nvPr/>
            </p:nvSpPr>
            <p:spPr bwMode="auto">
              <a:xfrm>
                <a:off x="1748" y="2512"/>
                <a:ext cx="35" cy="19"/>
              </a:xfrm>
              <a:custGeom>
                <a:avLst/>
                <a:gdLst>
                  <a:gd name="T0" fmla="*/ 34 w 35"/>
                  <a:gd name="T1" fmla="*/ 0 h 19"/>
                  <a:gd name="T2" fmla="*/ 3 w 35"/>
                  <a:gd name="T3" fmla="*/ 16 h 19"/>
                  <a:gd name="T4" fmla="*/ 0 w 35"/>
                  <a:gd name="T5" fmla="*/ 18 h 19"/>
                </a:gdLst>
                <a:ahLst/>
                <a:cxnLst>
                  <a:cxn ang="0">
                    <a:pos x="T0" y="T1"/>
                  </a:cxn>
                  <a:cxn ang="0">
                    <a:pos x="T2" y="T3"/>
                  </a:cxn>
                  <a:cxn ang="0">
                    <a:pos x="T4" y="T5"/>
                  </a:cxn>
                </a:cxnLst>
                <a:rect l="0" t="0" r="r" b="b"/>
                <a:pathLst>
                  <a:path w="35" h="19">
                    <a:moveTo>
                      <a:pt x="34" y="0"/>
                    </a:moveTo>
                    <a:lnTo>
                      <a:pt x="3" y="16"/>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6" name="Freeform 38">
                <a:extLst>
                  <a:ext uri="{FF2B5EF4-FFF2-40B4-BE49-F238E27FC236}">
                    <a16:creationId xmlns:a16="http://schemas.microsoft.com/office/drawing/2014/main" id="{93AE8A34-6ED1-4240-8B88-5B4A361A50E2}"/>
                  </a:ext>
                </a:extLst>
              </p:cNvPr>
              <p:cNvSpPr>
                <a:spLocks/>
              </p:cNvSpPr>
              <p:nvPr/>
            </p:nvSpPr>
            <p:spPr bwMode="auto">
              <a:xfrm>
                <a:off x="1718" y="2528"/>
                <a:ext cx="34" cy="18"/>
              </a:xfrm>
              <a:custGeom>
                <a:avLst/>
                <a:gdLst>
                  <a:gd name="T0" fmla="*/ 33 w 34"/>
                  <a:gd name="T1" fmla="*/ 0 h 18"/>
                  <a:gd name="T2" fmla="*/ 0 w 34"/>
                  <a:gd name="T3" fmla="*/ 15 h 18"/>
                  <a:gd name="T4" fmla="*/ 0 w 34"/>
                  <a:gd name="T5" fmla="*/ 17 h 18"/>
                </a:gdLst>
                <a:ahLst/>
                <a:cxnLst>
                  <a:cxn ang="0">
                    <a:pos x="T0" y="T1"/>
                  </a:cxn>
                  <a:cxn ang="0">
                    <a:pos x="T2" y="T3"/>
                  </a:cxn>
                  <a:cxn ang="0">
                    <a:pos x="T4" y="T5"/>
                  </a:cxn>
                </a:cxnLst>
                <a:rect l="0" t="0" r="r" b="b"/>
                <a:pathLst>
                  <a:path w="34" h="18">
                    <a:moveTo>
                      <a:pt x="33" y="0"/>
                    </a:moveTo>
                    <a:lnTo>
                      <a:pt x="0"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7" name="Freeform 39">
                <a:extLst>
                  <a:ext uri="{FF2B5EF4-FFF2-40B4-BE49-F238E27FC236}">
                    <a16:creationId xmlns:a16="http://schemas.microsoft.com/office/drawing/2014/main" id="{693995F0-A211-E940-81E1-17617058C0BA}"/>
                  </a:ext>
                </a:extLst>
              </p:cNvPr>
              <p:cNvSpPr>
                <a:spLocks/>
              </p:cNvSpPr>
              <p:nvPr/>
            </p:nvSpPr>
            <p:spPr bwMode="auto">
              <a:xfrm>
                <a:off x="1685" y="2544"/>
                <a:ext cx="35" cy="18"/>
              </a:xfrm>
              <a:custGeom>
                <a:avLst/>
                <a:gdLst>
                  <a:gd name="T0" fmla="*/ 34 w 35"/>
                  <a:gd name="T1" fmla="*/ 0 h 18"/>
                  <a:gd name="T2" fmla="*/ 1 w 35"/>
                  <a:gd name="T3" fmla="*/ 15 h 18"/>
                  <a:gd name="T4" fmla="*/ 0 w 35"/>
                  <a:gd name="T5" fmla="*/ 17 h 18"/>
                </a:gdLst>
                <a:ahLst/>
                <a:cxnLst>
                  <a:cxn ang="0">
                    <a:pos x="T0" y="T1"/>
                  </a:cxn>
                  <a:cxn ang="0">
                    <a:pos x="T2" y="T3"/>
                  </a:cxn>
                  <a:cxn ang="0">
                    <a:pos x="T4" y="T5"/>
                  </a:cxn>
                </a:cxnLst>
                <a:rect l="0" t="0" r="r" b="b"/>
                <a:pathLst>
                  <a:path w="35" h="18">
                    <a:moveTo>
                      <a:pt x="34" y="0"/>
                    </a:moveTo>
                    <a:lnTo>
                      <a:pt x="1"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8" name="Freeform 40">
                <a:extLst>
                  <a:ext uri="{FF2B5EF4-FFF2-40B4-BE49-F238E27FC236}">
                    <a16:creationId xmlns:a16="http://schemas.microsoft.com/office/drawing/2014/main" id="{5B12474B-4CD0-A344-91E8-90195188EB84}"/>
                  </a:ext>
                </a:extLst>
              </p:cNvPr>
              <p:cNvSpPr>
                <a:spLocks/>
              </p:cNvSpPr>
              <p:nvPr/>
            </p:nvSpPr>
            <p:spPr bwMode="auto">
              <a:xfrm>
                <a:off x="1651" y="2560"/>
                <a:ext cx="36" cy="17"/>
              </a:xfrm>
              <a:custGeom>
                <a:avLst/>
                <a:gdLst>
                  <a:gd name="T0" fmla="*/ 35 w 36"/>
                  <a:gd name="T1" fmla="*/ 0 h 17"/>
                  <a:gd name="T2" fmla="*/ 3 w 36"/>
                  <a:gd name="T3" fmla="*/ 15 h 17"/>
                  <a:gd name="T4" fmla="*/ 0 w 36"/>
                  <a:gd name="T5" fmla="*/ 16 h 17"/>
                </a:gdLst>
                <a:ahLst/>
                <a:cxnLst>
                  <a:cxn ang="0">
                    <a:pos x="T0" y="T1"/>
                  </a:cxn>
                  <a:cxn ang="0">
                    <a:pos x="T2" y="T3"/>
                  </a:cxn>
                  <a:cxn ang="0">
                    <a:pos x="T4" y="T5"/>
                  </a:cxn>
                </a:cxnLst>
                <a:rect l="0" t="0" r="r" b="b"/>
                <a:pathLst>
                  <a:path w="36" h="17">
                    <a:moveTo>
                      <a:pt x="35" y="0"/>
                    </a:moveTo>
                    <a:lnTo>
                      <a:pt x="3" y="15"/>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49" name="Freeform 41">
                <a:extLst>
                  <a:ext uri="{FF2B5EF4-FFF2-40B4-BE49-F238E27FC236}">
                    <a16:creationId xmlns:a16="http://schemas.microsoft.com/office/drawing/2014/main" id="{88785770-9AB3-DE4A-BEE5-60A780D0EA92}"/>
                  </a:ext>
                </a:extLst>
              </p:cNvPr>
              <p:cNvSpPr>
                <a:spLocks/>
              </p:cNvSpPr>
              <p:nvPr/>
            </p:nvSpPr>
            <p:spPr bwMode="auto">
              <a:xfrm>
                <a:off x="1619" y="2576"/>
                <a:ext cx="35" cy="19"/>
              </a:xfrm>
              <a:custGeom>
                <a:avLst/>
                <a:gdLst>
                  <a:gd name="T0" fmla="*/ 34 w 35"/>
                  <a:gd name="T1" fmla="*/ 0 h 19"/>
                  <a:gd name="T2" fmla="*/ 3 w 35"/>
                  <a:gd name="T3" fmla="*/ 16 h 19"/>
                  <a:gd name="T4" fmla="*/ 0 w 35"/>
                  <a:gd name="T5" fmla="*/ 18 h 19"/>
                </a:gdLst>
                <a:ahLst/>
                <a:cxnLst>
                  <a:cxn ang="0">
                    <a:pos x="T0" y="T1"/>
                  </a:cxn>
                  <a:cxn ang="0">
                    <a:pos x="T2" y="T3"/>
                  </a:cxn>
                  <a:cxn ang="0">
                    <a:pos x="T4" y="T5"/>
                  </a:cxn>
                </a:cxnLst>
                <a:rect l="0" t="0" r="r" b="b"/>
                <a:pathLst>
                  <a:path w="35" h="19">
                    <a:moveTo>
                      <a:pt x="34" y="0"/>
                    </a:moveTo>
                    <a:lnTo>
                      <a:pt x="3" y="16"/>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0" name="Freeform 42">
                <a:extLst>
                  <a:ext uri="{FF2B5EF4-FFF2-40B4-BE49-F238E27FC236}">
                    <a16:creationId xmlns:a16="http://schemas.microsoft.com/office/drawing/2014/main" id="{AD48497C-3232-E44F-A213-0FE298162875}"/>
                  </a:ext>
                </a:extLst>
              </p:cNvPr>
              <p:cNvSpPr>
                <a:spLocks/>
              </p:cNvSpPr>
              <p:nvPr/>
            </p:nvSpPr>
            <p:spPr bwMode="auto">
              <a:xfrm>
                <a:off x="1586" y="2592"/>
                <a:ext cx="36" cy="18"/>
              </a:xfrm>
              <a:custGeom>
                <a:avLst/>
                <a:gdLst>
                  <a:gd name="T0" fmla="*/ 35 w 36"/>
                  <a:gd name="T1" fmla="*/ 0 h 18"/>
                  <a:gd name="T2" fmla="*/ 3 w 36"/>
                  <a:gd name="T3" fmla="*/ 15 h 18"/>
                  <a:gd name="T4" fmla="*/ 0 w 36"/>
                  <a:gd name="T5" fmla="*/ 17 h 18"/>
                </a:gdLst>
                <a:ahLst/>
                <a:cxnLst>
                  <a:cxn ang="0">
                    <a:pos x="T0" y="T1"/>
                  </a:cxn>
                  <a:cxn ang="0">
                    <a:pos x="T2" y="T3"/>
                  </a:cxn>
                  <a:cxn ang="0">
                    <a:pos x="T4" y="T5"/>
                  </a:cxn>
                </a:cxnLst>
                <a:rect l="0" t="0" r="r" b="b"/>
                <a:pathLst>
                  <a:path w="36" h="18">
                    <a:moveTo>
                      <a:pt x="35" y="0"/>
                    </a:moveTo>
                    <a:lnTo>
                      <a:pt x="3"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1" name="Freeform 43">
                <a:extLst>
                  <a:ext uri="{FF2B5EF4-FFF2-40B4-BE49-F238E27FC236}">
                    <a16:creationId xmlns:a16="http://schemas.microsoft.com/office/drawing/2014/main" id="{CD3B477F-36D3-3F45-9844-1BB329D18223}"/>
                  </a:ext>
                </a:extLst>
              </p:cNvPr>
              <p:cNvSpPr>
                <a:spLocks/>
              </p:cNvSpPr>
              <p:nvPr/>
            </p:nvSpPr>
            <p:spPr bwMode="auto">
              <a:xfrm>
                <a:off x="1555" y="2608"/>
                <a:ext cx="37" cy="17"/>
              </a:xfrm>
              <a:custGeom>
                <a:avLst/>
                <a:gdLst>
                  <a:gd name="T0" fmla="*/ 36 w 37"/>
                  <a:gd name="T1" fmla="*/ 0 h 17"/>
                  <a:gd name="T2" fmla="*/ 1 w 37"/>
                  <a:gd name="T3" fmla="*/ 15 h 17"/>
                  <a:gd name="T4" fmla="*/ 0 w 37"/>
                  <a:gd name="T5" fmla="*/ 16 h 17"/>
                </a:gdLst>
                <a:ahLst/>
                <a:cxnLst>
                  <a:cxn ang="0">
                    <a:pos x="T0" y="T1"/>
                  </a:cxn>
                  <a:cxn ang="0">
                    <a:pos x="T2" y="T3"/>
                  </a:cxn>
                  <a:cxn ang="0">
                    <a:pos x="T4" y="T5"/>
                  </a:cxn>
                </a:cxnLst>
                <a:rect l="0" t="0" r="r" b="b"/>
                <a:pathLst>
                  <a:path w="37" h="17">
                    <a:moveTo>
                      <a:pt x="36" y="0"/>
                    </a:moveTo>
                    <a:lnTo>
                      <a:pt x="1" y="15"/>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2" name="Freeform 44">
                <a:extLst>
                  <a:ext uri="{FF2B5EF4-FFF2-40B4-BE49-F238E27FC236}">
                    <a16:creationId xmlns:a16="http://schemas.microsoft.com/office/drawing/2014/main" id="{CEDEEED7-9804-874B-A98A-7F61814F90AE}"/>
                  </a:ext>
                </a:extLst>
              </p:cNvPr>
              <p:cNvSpPr>
                <a:spLocks/>
              </p:cNvSpPr>
              <p:nvPr/>
            </p:nvSpPr>
            <p:spPr bwMode="auto">
              <a:xfrm>
                <a:off x="1524" y="2623"/>
                <a:ext cx="32" cy="18"/>
              </a:xfrm>
              <a:custGeom>
                <a:avLst/>
                <a:gdLst>
                  <a:gd name="T0" fmla="*/ 31 w 32"/>
                  <a:gd name="T1" fmla="*/ 0 h 18"/>
                  <a:gd name="T2" fmla="*/ 1 w 32"/>
                  <a:gd name="T3" fmla="*/ 15 h 18"/>
                  <a:gd name="T4" fmla="*/ 0 w 32"/>
                  <a:gd name="T5" fmla="*/ 17 h 18"/>
                </a:gdLst>
                <a:ahLst/>
                <a:cxnLst>
                  <a:cxn ang="0">
                    <a:pos x="T0" y="T1"/>
                  </a:cxn>
                  <a:cxn ang="0">
                    <a:pos x="T2" y="T3"/>
                  </a:cxn>
                  <a:cxn ang="0">
                    <a:pos x="T4" y="T5"/>
                  </a:cxn>
                </a:cxnLst>
                <a:rect l="0" t="0" r="r" b="b"/>
                <a:pathLst>
                  <a:path w="32" h="18">
                    <a:moveTo>
                      <a:pt x="31" y="0"/>
                    </a:moveTo>
                    <a:lnTo>
                      <a:pt x="1"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3" name="Freeform 45">
                <a:extLst>
                  <a:ext uri="{FF2B5EF4-FFF2-40B4-BE49-F238E27FC236}">
                    <a16:creationId xmlns:a16="http://schemas.microsoft.com/office/drawing/2014/main" id="{48030D3A-2FAE-D34E-B798-E5BADCF64E6B}"/>
                  </a:ext>
                </a:extLst>
              </p:cNvPr>
              <p:cNvSpPr>
                <a:spLocks/>
              </p:cNvSpPr>
              <p:nvPr/>
            </p:nvSpPr>
            <p:spPr bwMode="auto">
              <a:xfrm>
                <a:off x="1490" y="2640"/>
                <a:ext cx="37" cy="19"/>
              </a:xfrm>
              <a:custGeom>
                <a:avLst/>
                <a:gdLst>
                  <a:gd name="T0" fmla="*/ 36 w 37"/>
                  <a:gd name="T1" fmla="*/ 0 h 19"/>
                  <a:gd name="T2" fmla="*/ 3 w 37"/>
                  <a:gd name="T3" fmla="*/ 16 h 19"/>
                  <a:gd name="T4" fmla="*/ 0 w 37"/>
                  <a:gd name="T5" fmla="*/ 18 h 19"/>
                </a:gdLst>
                <a:ahLst/>
                <a:cxnLst>
                  <a:cxn ang="0">
                    <a:pos x="T0" y="T1"/>
                  </a:cxn>
                  <a:cxn ang="0">
                    <a:pos x="T2" y="T3"/>
                  </a:cxn>
                  <a:cxn ang="0">
                    <a:pos x="T4" y="T5"/>
                  </a:cxn>
                </a:cxnLst>
                <a:rect l="0" t="0" r="r" b="b"/>
                <a:pathLst>
                  <a:path w="37" h="19">
                    <a:moveTo>
                      <a:pt x="36" y="0"/>
                    </a:moveTo>
                    <a:lnTo>
                      <a:pt x="3" y="16"/>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4" name="Freeform 46">
                <a:extLst>
                  <a:ext uri="{FF2B5EF4-FFF2-40B4-BE49-F238E27FC236}">
                    <a16:creationId xmlns:a16="http://schemas.microsoft.com/office/drawing/2014/main" id="{4750D930-6642-E944-87C4-2681B43E7FE8}"/>
                  </a:ext>
                </a:extLst>
              </p:cNvPr>
              <p:cNvSpPr>
                <a:spLocks/>
              </p:cNvSpPr>
              <p:nvPr/>
            </p:nvSpPr>
            <p:spPr bwMode="auto">
              <a:xfrm>
                <a:off x="1456" y="2656"/>
                <a:ext cx="35" cy="18"/>
              </a:xfrm>
              <a:custGeom>
                <a:avLst/>
                <a:gdLst>
                  <a:gd name="T0" fmla="*/ 34 w 35"/>
                  <a:gd name="T1" fmla="*/ 0 h 18"/>
                  <a:gd name="T2" fmla="*/ 3 w 35"/>
                  <a:gd name="T3" fmla="*/ 15 h 18"/>
                  <a:gd name="T4" fmla="*/ 0 w 35"/>
                  <a:gd name="T5" fmla="*/ 17 h 18"/>
                </a:gdLst>
                <a:ahLst/>
                <a:cxnLst>
                  <a:cxn ang="0">
                    <a:pos x="T0" y="T1"/>
                  </a:cxn>
                  <a:cxn ang="0">
                    <a:pos x="T2" y="T3"/>
                  </a:cxn>
                  <a:cxn ang="0">
                    <a:pos x="T4" y="T5"/>
                  </a:cxn>
                </a:cxnLst>
                <a:rect l="0" t="0" r="r" b="b"/>
                <a:pathLst>
                  <a:path w="35" h="18">
                    <a:moveTo>
                      <a:pt x="34" y="0"/>
                    </a:moveTo>
                    <a:lnTo>
                      <a:pt x="3"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5" name="Freeform 47">
                <a:extLst>
                  <a:ext uri="{FF2B5EF4-FFF2-40B4-BE49-F238E27FC236}">
                    <a16:creationId xmlns:a16="http://schemas.microsoft.com/office/drawing/2014/main" id="{0315C8EB-49D8-8E41-8AA2-C5A28F9CC600}"/>
                  </a:ext>
                </a:extLst>
              </p:cNvPr>
              <p:cNvSpPr>
                <a:spLocks/>
              </p:cNvSpPr>
              <p:nvPr/>
            </p:nvSpPr>
            <p:spPr bwMode="auto">
              <a:xfrm>
                <a:off x="1436" y="2673"/>
                <a:ext cx="24" cy="17"/>
              </a:xfrm>
              <a:custGeom>
                <a:avLst/>
                <a:gdLst>
                  <a:gd name="T0" fmla="*/ 23 w 24"/>
                  <a:gd name="T1" fmla="*/ 0 h 17"/>
                  <a:gd name="T2" fmla="*/ 1 w 24"/>
                  <a:gd name="T3" fmla="*/ 14 h 17"/>
                  <a:gd name="T4" fmla="*/ 0 w 24"/>
                  <a:gd name="T5" fmla="*/ 16 h 17"/>
                </a:gdLst>
                <a:ahLst/>
                <a:cxnLst>
                  <a:cxn ang="0">
                    <a:pos x="T0" y="T1"/>
                  </a:cxn>
                  <a:cxn ang="0">
                    <a:pos x="T2" y="T3"/>
                  </a:cxn>
                  <a:cxn ang="0">
                    <a:pos x="T4" y="T5"/>
                  </a:cxn>
                </a:cxnLst>
                <a:rect l="0" t="0" r="r" b="b"/>
                <a:pathLst>
                  <a:path w="24" h="17">
                    <a:moveTo>
                      <a:pt x="23" y="0"/>
                    </a:moveTo>
                    <a:lnTo>
                      <a:pt x="1"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6" name="Freeform 48">
                <a:extLst>
                  <a:ext uri="{FF2B5EF4-FFF2-40B4-BE49-F238E27FC236}">
                    <a16:creationId xmlns:a16="http://schemas.microsoft.com/office/drawing/2014/main" id="{A618D81E-37AB-0049-A9DC-03B671E8F03E}"/>
                  </a:ext>
                </a:extLst>
              </p:cNvPr>
              <p:cNvSpPr>
                <a:spLocks/>
              </p:cNvSpPr>
              <p:nvPr/>
            </p:nvSpPr>
            <p:spPr bwMode="auto">
              <a:xfrm>
                <a:off x="1417" y="2680"/>
                <a:ext cx="26" cy="18"/>
              </a:xfrm>
              <a:custGeom>
                <a:avLst/>
                <a:gdLst>
                  <a:gd name="T0" fmla="*/ 25 w 26"/>
                  <a:gd name="T1" fmla="*/ 0 h 18"/>
                  <a:gd name="T2" fmla="*/ 1 w 26"/>
                  <a:gd name="T3" fmla="*/ 15 h 18"/>
                  <a:gd name="T4" fmla="*/ 0 w 26"/>
                  <a:gd name="T5" fmla="*/ 17 h 18"/>
                </a:gdLst>
                <a:ahLst/>
                <a:cxnLst>
                  <a:cxn ang="0">
                    <a:pos x="T0" y="T1"/>
                  </a:cxn>
                  <a:cxn ang="0">
                    <a:pos x="T2" y="T3"/>
                  </a:cxn>
                  <a:cxn ang="0">
                    <a:pos x="T4" y="T5"/>
                  </a:cxn>
                </a:cxnLst>
                <a:rect l="0" t="0" r="r" b="b"/>
                <a:pathLst>
                  <a:path w="26" h="18">
                    <a:moveTo>
                      <a:pt x="25" y="0"/>
                    </a:moveTo>
                    <a:lnTo>
                      <a:pt x="1"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7" name="Freeform 49">
                <a:extLst>
                  <a:ext uri="{FF2B5EF4-FFF2-40B4-BE49-F238E27FC236}">
                    <a16:creationId xmlns:a16="http://schemas.microsoft.com/office/drawing/2014/main" id="{C565CE5D-933D-D643-A818-4FA8F34EE7E6}"/>
                  </a:ext>
                </a:extLst>
              </p:cNvPr>
              <p:cNvSpPr>
                <a:spLocks/>
              </p:cNvSpPr>
              <p:nvPr/>
            </p:nvSpPr>
            <p:spPr bwMode="auto">
              <a:xfrm>
                <a:off x="1396" y="2689"/>
                <a:ext cx="24" cy="18"/>
              </a:xfrm>
              <a:custGeom>
                <a:avLst/>
                <a:gdLst>
                  <a:gd name="T0" fmla="*/ 23 w 24"/>
                  <a:gd name="T1" fmla="*/ 0 h 18"/>
                  <a:gd name="T2" fmla="*/ 0 w 24"/>
                  <a:gd name="T3" fmla="*/ 15 h 18"/>
                  <a:gd name="T4" fmla="*/ 0 w 24"/>
                  <a:gd name="T5" fmla="*/ 17 h 18"/>
                </a:gdLst>
                <a:ahLst/>
                <a:cxnLst>
                  <a:cxn ang="0">
                    <a:pos x="T0" y="T1"/>
                  </a:cxn>
                  <a:cxn ang="0">
                    <a:pos x="T2" y="T3"/>
                  </a:cxn>
                  <a:cxn ang="0">
                    <a:pos x="T4" y="T5"/>
                  </a:cxn>
                </a:cxnLst>
                <a:rect l="0" t="0" r="r" b="b"/>
                <a:pathLst>
                  <a:path w="24" h="18">
                    <a:moveTo>
                      <a:pt x="23" y="0"/>
                    </a:moveTo>
                    <a:lnTo>
                      <a:pt x="0" y="15"/>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8" name="Freeform 50">
                <a:extLst>
                  <a:ext uri="{FF2B5EF4-FFF2-40B4-BE49-F238E27FC236}">
                    <a16:creationId xmlns:a16="http://schemas.microsoft.com/office/drawing/2014/main" id="{71D2BF4D-E14E-2145-95B8-A96CF772203D}"/>
                  </a:ext>
                </a:extLst>
              </p:cNvPr>
              <p:cNvSpPr>
                <a:spLocks/>
              </p:cNvSpPr>
              <p:nvPr/>
            </p:nvSpPr>
            <p:spPr bwMode="auto">
              <a:xfrm>
                <a:off x="1378" y="2699"/>
                <a:ext cx="25" cy="18"/>
              </a:xfrm>
              <a:custGeom>
                <a:avLst/>
                <a:gdLst>
                  <a:gd name="T0" fmla="*/ 24 w 25"/>
                  <a:gd name="T1" fmla="*/ 0 h 18"/>
                  <a:gd name="T2" fmla="*/ 1 w 25"/>
                  <a:gd name="T3" fmla="*/ 17 h 18"/>
                  <a:gd name="T4" fmla="*/ 0 w 25"/>
                  <a:gd name="T5" fmla="*/ 17 h 18"/>
                </a:gdLst>
                <a:ahLst/>
                <a:cxnLst>
                  <a:cxn ang="0">
                    <a:pos x="T0" y="T1"/>
                  </a:cxn>
                  <a:cxn ang="0">
                    <a:pos x="T2" y="T3"/>
                  </a:cxn>
                  <a:cxn ang="0">
                    <a:pos x="T4" y="T5"/>
                  </a:cxn>
                </a:cxnLst>
                <a:rect l="0" t="0" r="r" b="b"/>
                <a:pathLst>
                  <a:path w="25" h="18">
                    <a:moveTo>
                      <a:pt x="24" y="0"/>
                    </a:moveTo>
                    <a:lnTo>
                      <a:pt x="1" y="17"/>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59" name="Freeform 51">
                <a:extLst>
                  <a:ext uri="{FF2B5EF4-FFF2-40B4-BE49-F238E27FC236}">
                    <a16:creationId xmlns:a16="http://schemas.microsoft.com/office/drawing/2014/main" id="{6C6A00E4-C747-E44A-88F9-8AD744290122}"/>
                  </a:ext>
                </a:extLst>
              </p:cNvPr>
              <p:cNvSpPr>
                <a:spLocks/>
              </p:cNvSpPr>
              <p:nvPr/>
            </p:nvSpPr>
            <p:spPr bwMode="auto">
              <a:xfrm>
                <a:off x="1361" y="2708"/>
                <a:ext cx="24" cy="18"/>
              </a:xfrm>
              <a:custGeom>
                <a:avLst/>
                <a:gdLst>
                  <a:gd name="T0" fmla="*/ 23 w 24"/>
                  <a:gd name="T1" fmla="*/ 0 h 18"/>
                  <a:gd name="T2" fmla="*/ 1 w 24"/>
                  <a:gd name="T3" fmla="*/ 16 h 18"/>
                  <a:gd name="T4" fmla="*/ 0 w 24"/>
                  <a:gd name="T5" fmla="*/ 17 h 18"/>
                </a:gdLst>
                <a:ahLst/>
                <a:cxnLst>
                  <a:cxn ang="0">
                    <a:pos x="T0" y="T1"/>
                  </a:cxn>
                  <a:cxn ang="0">
                    <a:pos x="T2" y="T3"/>
                  </a:cxn>
                  <a:cxn ang="0">
                    <a:pos x="T4" y="T5"/>
                  </a:cxn>
                </a:cxnLst>
                <a:rect l="0" t="0" r="r" b="b"/>
                <a:pathLst>
                  <a:path w="24" h="18">
                    <a:moveTo>
                      <a:pt x="23" y="0"/>
                    </a:moveTo>
                    <a:lnTo>
                      <a:pt x="1" y="16"/>
                    </a:lnTo>
                    <a:lnTo>
                      <a:pt x="0" y="1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0" name="Freeform 52">
                <a:extLst>
                  <a:ext uri="{FF2B5EF4-FFF2-40B4-BE49-F238E27FC236}">
                    <a16:creationId xmlns:a16="http://schemas.microsoft.com/office/drawing/2014/main" id="{F19E4FFF-4952-CB4B-83A9-73DDEBB8DA10}"/>
                  </a:ext>
                </a:extLst>
              </p:cNvPr>
              <p:cNvSpPr>
                <a:spLocks/>
              </p:cNvSpPr>
              <p:nvPr/>
            </p:nvSpPr>
            <p:spPr bwMode="auto">
              <a:xfrm>
                <a:off x="1342" y="2717"/>
                <a:ext cx="24" cy="17"/>
              </a:xfrm>
              <a:custGeom>
                <a:avLst/>
                <a:gdLst>
                  <a:gd name="T0" fmla="*/ 23 w 24"/>
                  <a:gd name="T1" fmla="*/ 0 h 17"/>
                  <a:gd name="T2" fmla="*/ 1 w 24"/>
                  <a:gd name="T3" fmla="*/ 14 h 17"/>
                  <a:gd name="T4" fmla="*/ 0 w 24"/>
                  <a:gd name="T5" fmla="*/ 16 h 17"/>
                </a:gdLst>
                <a:ahLst/>
                <a:cxnLst>
                  <a:cxn ang="0">
                    <a:pos x="T0" y="T1"/>
                  </a:cxn>
                  <a:cxn ang="0">
                    <a:pos x="T2" y="T3"/>
                  </a:cxn>
                  <a:cxn ang="0">
                    <a:pos x="T4" y="T5"/>
                  </a:cxn>
                </a:cxnLst>
                <a:rect l="0" t="0" r="r" b="b"/>
                <a:pathLst>
                  <a:path w="24" h="17">
                    <a:moveTo>
                      <a:pt x="23" y="0"/>
                    </a:moveTo>
                    <a:lnTo>
                      <a:pt x="1"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1" name="Freeform 53">
                <a:extLst>
                  <a:ext uri="{FF2B5EF4-FFF2-40B4-BE49-F238E27FC236}">
                    <a16:creationId xmlns:a16="http://schemas.microsoft.com/office/drawing/2014/main" id="{0529DDFD-218D-E741-940A-8CD0A6E8FA2D}"/>
                  </a:ext>
                </a:extLst>
              </p:cNvPr>
              <p:cNvSpPr>
                <a:spLocks/>
              </p:cNvSpPr>
              <p:nvPr/>
            </p:nvSpPr>
            <p:spPr bwMode="auto">
              <a:xfrm>
                <a:off x="1322" y="2727"/>
                <a:ext cx="26" cy="17"/>
              </a:xfrm>
              <a:custGeom>
                <a:avLst/>
                <a:gdLst>
                  <a:gd name="T0" fmla="*/ 25 w 26"/>
                  <a:gd name="T1" fmla="*/ 0 h 17"/>
                  <a:gd name="T2" fmla="*/ 3 w 26"/>
                  <a:gd name="T3" fmla="*/ 16 h 17"/>
                  <a:gd name="T4" fmla="*/ 0 w 26"/>
                  <a:gd name="T5" fmla="*/ 16 h 17"/>
                </a:gdLst>
                <a:ahLst/>
                <a:cxnLst>
                  <a:cxn ang="0">
                    <a:pos x="T0" y="T1"/>
                  </a:cxn>
                  <a:cxn ang="0">
                    <a:pos x="T2" y="T3"/>
                  </a:cxn>
                  <a:cxn ang="0">
                    <a:pos x="T4" y="T5"/>
                  </a:cxn>
                </a:cxnLst>
                <a:rect l="0" t="0" r="r" b="b"/>
                <a:pathLst>
                  <a:path w="26" h="17">
                    <a:moveTo>
                      <a:pt x="25" y="0"/>
                    </a:moveTo>
                    <a:lnTo>
                      <a:pt x="3" y="16"/>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2" name="Line 54">
                <a:extLst>
                  <a:ext uri="{FF2B5EF4-FFF2-40B4-BE49-F238E27FC236}">
                    <a16:creationId xmlns:a16="http://schemas.microsoft.com/office/drawing/2014/main" id="{02898AB7-6C5E-7E45-9B3E-CD2DF9BBBBF5}"/>
                  </a:ext>
                </a:extLst>
              </p:cNvPr>
              <p:cNvSpPr>
                <a:spLocks noChangeShapeType="1"/>
              </p:cNvSpPr>
              <p:nvPr/>
            </p:nvSpPr>
            <p:spPr bwMode="auto">
              <a:xfrm flipH="1">
                <a:off x="1309" y="2736"/>
                <a:ext cx="18" cy="8"/>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63" name="Freeform 55">
                <a:extLst>
                  <a:ext uri="{FF2B5EF4-FFF2-40B4-BE49-F238E27FC236}">
                    <a16:creationId xmlns:a16="http://schemas.microsoft.com/office/drawing/2014/main" id="{9ED277C2-39AB-3D45-9CAB-D538DC460D1A}"/>
                  </a:ext>
                </a:extLst>
              </p:cNvPr>
              <p:cNvSpPr>
                <a:spLocks/>
              </p:cNvSpPr>
              <p:nvPr/>
            </p:nvSpPr>
            <p:spPr bwMode="auto">
              <a:xfrm>
                <a:off x="1284" y="2745"/>
                <a:ext cx="26" cy="19"/>
              </a:xfrm>
              <a:custGeom>
                <a:avLst/>
                <a:gdLst>
                  <a:gd name="T0" fmla="*/ 25 w 26"/>
                  <a:gd name="T1" fmla="*/ 0 h 19"/>
                  <a:gd name="T2" fmla="*/ 1 w 26"/>
                  <a:gd name="T3" fmla="*/ 16 h 19"/>
                  <a:gd name="T4" fmla="*/ 0 w 26"/>
                  <a:gd name="T5" fmla="*/ 18 h 19"/>
                </a:gdLst>
                <a:ahLst/>
                <a:cxnLst>
                  <a:cxn ang="0">
                    <a:pos x="T0" y="T1"/>
                  </a:cxn>
                  <a:cxn ang="0">
                    <a:pos x="T2" y="T3"/>
                  </a:cxn>
                  <a:cxn ang="0">
                    <a:pos x="T4" y="T5"/>
                  </a:cxn>
                </a:cxnLst>
                <a:rect l="0" t="0" r="r" b="b"/>
                <a:pathLst>
                  <a:path w="26" h="19">
                    <a:moveTo>
                      <a:pt x="25" y="0"/>
                    </a:moveTo>
                    <a:lnTo>
                      <a:pt x="1" y="16"/>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4" name="Freeform 56">
                <a:extLst>
                  <a:ext uri="{FF2B5EF4-FFF2-40B4-BE49-F238E27FC236}">
                    <a16:creationId xmlns:a16="http://schemas.microsoft.com/office/drawing/2014/main" id="{284B7D9B-C291-9240-99C7-828E94C23AB1}"/>
                  </a:ext>
                </a:extLst>
              </p:cNvPr>
              <p:cNvSpPr>
                <a:spLocks/>
              </p:cNvSpPr>
              <p:nvPr/>
            </p:nvSpPr>
            <p:spPr bwMode="auto">
              <a:xfrm>
                <a:off x="1267" y="2754"/>
                <a:ext cx="24" cy="17"/>
              </a:xfrm>
              <a:custGeom>
                <a:avLst/>
                <a:gdLst>
                  <a:gd name="T0" fmla="*/ 23 w 24"/>
                  <a:gd name="T1" fmla="*/ 0 h 17"/>
                  <a:gd name="T2" fmla="*/ 1 w 24"/>
                  <a:gd name="T3" fmla="*/ 14 h 17"/>
                  <a:gd name="T4" fmla="*/ 0 w 24"/>
                  <a:gd name="T5" fmla="*/ 16 h 17"/>
                </a:gdLst>
                <a:ahLst/>
                <a:cxnLst>
                  <a:cxn ang="0">
                    <a:pos x="T0" y="T1"/>
                  </a:cxn>
                  <a:cxn ang="0">
                    <a:pos x="T2" y="T3"/>
                  </a:cxn>
                  <a:cxn ang="0">
                    <a:pos x="T4" y="T5"/>
                  </a:cxn>
                </a:cxnLst>
                <a:rect l="0" t="0" r="r" b="b"/>
                <a:pathLst>
                  <a:path w="24" h="17">
                    <a:moveTo>
                      <a:pt x="23" y="0"/>
                    </a:moveTo>
                    <a:lnTo>
                      <a:pt x="1" y="14"/>
                    </a:lnTo>
                    <a:lnTo>
                      <a:pt x="0" y="1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5" name="Freeform 57">
                <a:extLst>
                  <a:ext uri="{FF2B5EF4-FFF2-40B4-BE49-F238E27FC236}">
                    <a16:creationId xmlns:a16="http://schemas.microsoft.com/office/drawing/2014/main" id="{D956C213-4AE2-164C-8615-29C72C28FB7C}"/>
                  </a:ext>
                </a:extLst>
              </p:cNvPr>
              <p:cNvSpPr>
                <a:spLocks/>
              </p:cNvSpPr>
              <p:nvPr/>
            </p:nvSpPr>
            <p:spPr bwMode="auto">
              <a:xfrm>
                <a:off x="1236" y="2763"/>
                <a:ext cx="35" cy="19"/>
              </a:xfrm>
              <a:custGeom>
                <a:avLst/>
                <a:gdLst>
                  <a:gd name="T0" fmla="*/ 34 w 35"/>
                  <a:gd name="T1" fmla="*/ 0 h 19"/>
                  <a:gd name="T2" fmla="*/ 0 w 35"/>
                  <a:gd name="T3" fmla="*/ 17 h 19"/>
                  <a:gd name="T4" fmla="*/ 0 w 35"/>
                  <a:gd name="T5" fmla="*/ 18 h 19"/>
                </a:gdLst>
                <a:ahLst/>
                <a:cxnLst>
                  <a:cxn ang="0">
                    <a:pos x="T0" y="T1"/>
                  </a:cxn>
                  <a:cxn ang="0">
                    <a:pos x="T2" y="T3"/>
                  </a:cxn>
                  <a:cxn ang="0">
                    <a:pos x="T4" y="T5"/>
                  </a:cxn>
                </a:cxnLst>
                <a:rect l="0" t="0" r="r" b="b"/>
                <a:pathLst>
                  <a:path w="35" h="19">
                    <a:moveTo>
                      <a:pt x="34" y="0"/>
                    </a:moveTo>
                    <a:lnTo>
                      <a:pt x="0" y="17"/>
                    </a:lnTo>
                    <a:lnTo>
                      <a:pt x="0" y="18"/>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6" name="Line 58">
                <a:extLst>
                  <a:ext uri="{FF2B5EF4-FFF2-40B4-BE49-F238E27FC236}">
                    <a16:creationId xmlns:a16="http://schemas.microsoft.com/office/drawing/2014/main" id="{98D3F671-27A1-A64F-9F4A-6506F9896AEB}"/>
                  </a:ext>
                </a:extLst>
              </p:cNvPr>
              <p:cNvSpPr>
                <a:spLocks noChangeShapeType="1"/>
              </p:cNvSpPr>
              <p:nvPr/>
            </p:nvSpPr>
            <p:spPr bwMode="auto">
              <a:xfrm flipH="1">
                <a:off x="1209" y="2781"/>
                <a:ext cx="28" cy="19"/>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67" name="Freeform 59">
                <a:extLst>
                  <a:ext uri="{FF2B5EF4-FFF2-40B4-BE49-F238E27FC236}">
                    <a16:creationId xmlns:a16="http://schemas.microsoft.com/office/drawing/2014/main" id="{A2AEAD74-22CC-1742-B756-71048ACE8074}"/>
                  </a:ext>
                </a:extLst>
              </p:cNvPr>
              <p:cNvSpPr>
                <a:spLocks/>
              </p:cNvSpPr>
              <p:nvPr/>
            </p:nvSpPr>
            <p:spPr bwMode="auto">
              <a:xfrm>
                <a:off x="1179" y="2800"/>
                <a:ext cx="30" cy="20"/>
              </a:xfrm>
              <a:custGeom>
                <a:avLst/>
                <a:gdLst>
                  <a:gd name="T0" fmla="*/ 29 w 30"/>
                  <a:gd name="T1" fmla="*/ 0 h 20"/>
                  <a:gd name="T2" fmla="*/ 1 w 30"/>
                  <a:gd name="T3" fmla="*/ 18 h 20"/>
                  <a:gd name="T4" fmla="*/ 0 w 30"/>
                  <a:gd name="T5" fmla="*/ 19 h 20"/>
                </a:gdLst>
                <a:ahLst/>
                <a:cxnLst>
                  <a:cxn ang="0">
                    <a:pos x="T0" y="T1"/>
                  </a:cxn>
                  <a:cxn ang="0">
                    <a:pos x="T2" y="T3"/>
                  </a:cxn>
                  <a:cxn ang="0">
                    <a:pos x="T4" y="T5"/>
                  </a:cxn>
                </a:cxnLst>
                <a:rect l="0" t="0" r="r" b="b"/>
                <a:pathLst>
                  <a:path w="30" h="20">
                    <a:moveTo>
                      <a:pt x="29" y="0"/>
                    </a:moveTo>
                    <a:lnTo>
                      <a:pt x="1" y="18"/>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8" name="Freeform 60">
                <a:extLst>
                  <a:ext uri="{FF2B5EF4-FFF2-40B4-BE49-F238E27FC236}">
                    <a16:creationId xmlns:a16="http://schemas.microsoft.com/office/drawing/2014/main" id="{822A3766-7F5A-8546-95FF-5A5590DAB98A}"/>
                  </a:ext>
                </a:extLst>
              </p:cNvPr>
              <p:cNvSpPr>
                <a:spLocks/>
              </p:cNvSpPr>
              <p:nvPr/>
            </p:nvSpPr>
            <p:spPr bwMode="auto">
              <a:xfrm>
                <a:off x="1151" y="2818"/>
                <a:ext cx="30" cy="24"/>
              </a:xfrm>
              <a:custGeom>
                <a:avLst/>
                <a:gdLst>
                  <a:gd name="T0" fmla="*/ 29 w 30"/>
                  <a:gd name="T1" fmla="*/ 0 h 24"/>
                  <a:gd name="T2" fmla="*/ 3 w 30"/>
                  <a:gd name="T3" fmla="*/ 21 h 24"/>
                  <a:gd name="T4" fmla="*/ 0 w 30"/>
                  <a:gd name="T5" fmla="*/ 23 h 24"/>
                </a:gdLst>
                <a:ahLst/>
                <a:cxnLst>
                  <a:cxn ang="0">
                    <a:pos x="T0" y="T1"/>
                  </a:cxn>
                  <a:cxn ang="0">
                    <a:pos x="T2" y="T3"/>
                  </a:cxn>
                  <a:cxn ang="0">
                    <a:pos x="T4" y="T5"/>
                  </a:cxn>
                </a:cxnLst>
                <a:rect l="0" t="0" r="r" b="b"/>
                <a:pathLst>
                  <a:path w="30" h="24">
                    <a:moveTo>
                      <a:pt x="29" y="0"/>
                    </a:moveTo>
                    <a:lnTo>
                      <a:pt x="3" y="21"/>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69" name="Freeform 61">
                <a:extLst>
                  <a:ext uri="{FF2B5EF4-FFF2-40B4-BE49-F238E27FC236}">
                    <a16:creationId xmlns:a16="http://schemas.microsoft.com/office/drawing/2014/main" id="{042A2DC1-231D-C24A-935D-EDC640A1B547}"/>
                  </a:ext>
                </a:extLst>
              </p:cNvPr>
              <p:cNvSpPr>
                <a:spLocks/>
              </p:cNvSpPr>
              <p:nvPr/>
            </p:nvSpPr>
            <p:spPr bwMode="auto">
              <a:xfrm>
                <a:off x="1128" y="2840"/>
                <a:ext cx="27" cy="25"/>
              </a:xfrm>
              <a:custGeom>
                <a:avLst/>
                <a:gdLst>
                  <a:gd name="T0" fmla="*/ 26 w 27"/>
                  <a:gd name="T1" fmla="*/ 0 h 25"/>
                  <a:gd name="T2" fmla="*/ 1 w 27"/>
                  <a:gd name="T3" fmla="*/ 23 h 25"/>
                  <a:gd name="T4" fmla="*/ 0 w 27"/>
                  <a:gd name="T5" fmla="*/ 24 h 25"/>
                </a:gdLst>
                <a:ahLst/>
                <a:cxnLst>
                  <a:cxn ang="0">
                    <a:pos x="T0" y="T1"/>
                  </a:cxn>
                  <a:cxn ang="0">
                    <a:pos x="T2" y="T3"/>
                  </a:cxn>
                  <a:cxn ang="0">
                    <a:pos x="T4" y="T5"/>
                  </a:cxn>
                </a:cxnLst>
                <a:rect l="0" t="0" r="r" b="b"/>
                <a:pathLst>
                  <a:path w="27" h="25">
                    <a:moveTo>
                      <a:pt x="26" y="0"/>
                    </a:moveTo>
                    <a:lnTo>
                      <a:pt x="1" y="23"/>
                    </a:lnTo>
                    <a:lnTo>
                      <a:pt x="0" y="24"/>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0" name="Freeform 62">
                <a:extLst>
                  <a:ext uri="{FF2B5EF4-FFF2-40B4-BE49-F238E27FC236}">
                    <a16:creationId xmlns:a16="http://schemas.microsoft.com/office/drawing/2014/main" id="{426E540B-F672-4742-9912-A2E15C1522E5}"/>
                  </a:ext>
                </a:extLst>
              </p:cNvPr>
              <p:cNvSpPr>
                <a:spLocks/>
              </p:cNvSpPr>
              <p:nvPr/>
            </p:nvSpPr>
            <p:spPr bwMode="auto">
              <a:xfrm>
                <a:off x="1103" y="2863"/>
                <a:ext cx="28" cy="24"/>
              </a:xfrm>
              <a:custGeom>
                <a:avLst/>
                <a:gdLst>
                  <a:gd name="T0" fmla="*/ 27 w 28"/>
                  <a:gd name="T1" fmla="*/ 0 h 24"/>
                  <a:gd name="T2" fmla="*/ 3 w 28"/>
                  <a:gd name="T3" fmla="*/ 23 h 24"/>
                  <a:gd name="T4" fmla="*/ 0 w 28"/>
                  <a:gd name="T5" fmla="*/ 23 h 24"/>
                </a:gdLst>
                <a:ahLst/>
                <a:cxnLst>
                  <a:cxn ang="0">
                    <a:pos x="T0" y="T1"/>
                  </a:cxn>
                  <a:cxn ang="0">
                    <a:pos x="T2" y="T3"/>
                  </a:cxn>
                  <a:cxn ang="0">
                    <a:pos x="T4" y="T5"/>
                  </a:cxn>
                </a:cxnLst>
                <a:rect l="0" t="0" r="r" b="b"/>
                <a:pathLst>
                  <a:path w="28" h="24">
                    <a:moveTo>
                      <a:pt x="27" y="0"/>
                    </a:moveTo>
                    <a:lnTo>
                      <a:pt x="3" y="23"/>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1" name="Freeform 63">
                <a:extLst>
                  <a:ext uri="{FF2B5EF4-FFF2-40B4-BE49-F238E27FC236}">
                    <a16:creationId xmlns:a16="http://schemas.microsoft.com/office/drawing/2014/main" id="{FC7CC1E7-2ADD-6445-AD97-409F276E4A23}"/>
                  </a:ext>
                </a:extLst>
              </p:cNvPr>
              <p:cNvSpPr>
                <a:spLocks/>
              </p:cNvSpPr>
              <p:nvPr/>
            </p:nvSpPr>
            <p:spPr bwMode="auto">
              <a:xfrm>
                <a:off x="1080" y="2886"/>
                <a:ext cx="25" cy="26"/>
              </a:xfrm>
              <a:custGeom>
                <a:avLst/>
                <a:gdLst>
                  <a:gd name="T0" fmla="*/ 24 w 25"/>
                  <a:gd name="T1" fmla="*/ 0 h 26"/>
                  <a:gd name="T2" fmla="*/ 3 w 25"/>
                  <a:gd name="T3" fmla="*/ 24 h 26"/>
                  <a:gd name="T4" fmla="*/ 0 w 25"/>
                  <a:gd name="T5" fmla="*/ 25 h 26"/>
                </a:gdLst>
                <a:ahLst/>
                <a:cxnLst>
                  <a:cxn ang="0">
                    <a:pos x="T0" y="T1"/>
                  </a:cxn>
                  <a:cxn ang="0">
                    <a:pos x="T2" y="T3"/>
                  </a:cxn>
                  <a:cxn ang="0">
                    <a:pos x="T4" y="T5"/>
                  </a:cxn>
                </a:cxnLst>
                <a:rect l="0" t="0" r="r" b="b"/>
                <a:pathLst>
                  <a:path w="25" h="26">
                    <a:moveTo>
                      <a:pt x="24" y="0"/>
                    </a:moveTo>
                    <a:lnTo>
                      <a:pt x="3" y="24"/>
                    </a:lnTo>
                    <a:lnTo>
                      <a:pt x="0" y="25"/>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2" name="Freeform 64">
                <a:extLst>
                  <a:ext uri="{FF2B5EF4-FFF2-40B4-BE49-F238E27FC236}">
                    <a16:creationId xmlns:a16="http://schemas.microsoft.com/office/drawing/2014/main" id="{B9EB171E-457C-4047-88AE-42034471DA56}"/>
                  </a:ext>
                </a:extLst>
              </p:cNvPr>
              <p:cNvSpPr>
                <a:spLocks/>
              </p:cNvSpPr>
              <p:nvPr/>
            </p:nvSpPr>
            <p:spPr bwMode="auto">
              <a:xfrm>
                <a:off x="1057" y="2910"/>
                <a:ext cx="24" cy="25"/>
              </a:xfrm>
              <a:custGeom>
                <a:avLst/>
                <a:gdLst>
                  <a:gd name="T0" fmla="*/ 23 w 24"/>
                  <a:gd name="T1" fmla="*/ 0 h 25"/>
                  <a:gd name="T2" fmla="*/ 3 w 24"/>
                  <a:gd name="T3" fmla="*/ 23 h 25"/>
                  <a:gd name="T4" fmla="*/ 0 w 24"/>
                  <a:gd name="T5" fmla="*/ 24 h 25"/>
                </a:gdLst>
                <a:ahLst/>
                <a:cxnLst>
                  <a:cxn ang="0">
                    <a:pos x="T0" y="T1"/>
                  </a:cxn>
                  <a:cxn ang="0">
                    <a:pos x="T2" y="T3"/>
                  </a:cxn>
                  <a:cxn ang="0">
                    <a:pos x="T4" y="T5"/>
                  </a:cxn>
                </a:cxnLst>
                <a:rect l="0" t="0" r="r" b="b"/>
                <a:pathLst>
                  <a:path w="24" h="25">
                    <a:moveTo>
                      <a:pt x="23" y="0"/>
                    </a:moveTo>
                    <a:lnTo>
                      <a:pt x="3" y="23"/>
                    </a:lnTo>
                    <a:lnTo>
                      <a:pt x="0" y="24"/>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3" name="Freeform 65">
                <a:extLst>
                  <a:ext uri="{FF2B5EF4-FFF2-40B4-BE49-F238E27FC236}">
                    <a16:creationId xmlns:a16="http://schemas.microsoft.com/office/drawing/2014/main" id="{77BE79BD-2FAC-C240-B8C3-E9F07BEE5C25}"/>
                  </a:ext>
                </a:extLst>
              </p:cNvPr>
              <p:cNvSpPr>
                <a:spLocks/>
              </p:cNvSpPr>
              <p:nvPr/>
            </p:nvSpPr>
            <p:spPr bwMode="auto">
              <a:xfrm>
                <a:off x="1037" y="2933"/>
                <a:ext cx="26" cy="28"/>
              </a:xfrm>
              <a:custGeom>
                <a:avLst/>
                <a:gdLst>
                  <a:gd name="T0" fmla="*/ 25 w 26"/>
                  <a:gd name="T1" fmla="*/ 0 h 28"/>
                  <a:gd name="T2" fmla="*/ 3 w 26"/>
                  <a:gd name="T3" fmla="*/ 26 h 28"/>
                  <a:gd name="T4" fmla="*/ 0 w 26"/>
                  <a:gd name="T5" fmla="*/ 27 h 28"/>
                </a:gdLst>
                <a:ahLst/>
                <a:cxnLst>
                  <a:cxn ang="0">
                    <a:pos x="T0" y="T1"/>
                  </a:cxn>
                  <a:cxn ang="0">
                    <a:pos x="T2" y="T3"/>
                  </a:cxn>
                  <a:cxn ang="0">
                    <a:pos x="T4" y="T5"/>
                  </a:cxn>
                </a:cxnLst>
                <a:rect l="0" t="0" r="r" b="b"/>
                <a:pathLst>
                  <a:path w="26" h="28">
                    <a:moveTo>
                      <a:pt x="25" y="0"/>
                    </a:moveTo>
                    <a:lnTo>
                      <a:pt x="3" y="26"/>
                    </a:lnTo>
                    <a:lnTo>
                      <a:pt x="0" y="27"/>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4" name="Freeform 66">
                <a:extLst>
                  <a:ext uri="{FF2B5EF4-FFF2-40B4-BE49-F238E27FC236}">
                    <a16:creationId xmlns:a16="http://schemas.microsoft.com/office/drawing/2014/main" id="{8992DFC1-79A2-5649-AD00-6B7F5DFD1128}"/>
                  </a:ext>
                </a:extLst>
              </p:cNvPr>
              <p:cNvSpPr>
                <a:spLocks/>
              </p:cNvSpPr>
              <p:nvPr/>
            </p:nvSpPr>
            <p:spPr bwMode="auto">
              <a:xfrm>
                <a:off x="1015" y="2960"/>
                <a:ext cx="24" cy="27"/>
              </a:xfrm>
              <a:custGeom>
                <a:avLst/>
                <a:gdLst>
                  <a:gd name="T0" fmla="*/ 23 w 24"/>
                  <a:gd name="T1" fmla="*/ 0 h 27"/>
                  <a:gd name="T2" fmla="*/ 3 w 24"/>
                  <a:gd name="T3" fmla="*/ 24 h 27"/>
                  <a:gd name="T4" fmla="*/ 0 w 24"/>
                  <a:gd name="T5" fmla="*/ 26 h 27"/>
                </a:gdLst>
                <a:ahLst/>
                <a:cxnLst>
                  <a:cxn ang="0">
                    <a:pos x="T0" y="T1"/>
                  </a:cxn>
                  <a:cxn ang="0">
                    <a:pos x="T2" y="T3"/>
                  </a:cxn>
                  <a:cxn ang="0">
                    <a:pos x="T4" y="T5"/>
                  </a:cxn>
                </a:cxnLst>
                <a:rect l="0" t="0" r="r" b="b"/>
                <a:pathLst>
                  <a:path w="24" h="27">
                    <a:moveTo>
                      <a:pt x="23" y="0"/>
                    </a:moveTo>
                    <a:lnTo>
                      <a:pt x="3" y="24"/>
                    </a:lnTo>
                    <a:lnTo>
                      <a:pt x="0" y="26"/>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5" name="Freeform 67">
                <a:extLst>
                  <a:ext uri="{FF2B5EF4-FFF2-40B4-BE49-F238E27FC236}">
                    <a16:creationId xmlns:a16="http://schemas.microsoft.com/office/drawing/2014/main" id="{6D701F4E-7216-F94D-8CC1-B3303E2730B5}"/>
                  </a:ext>
                </a:extLst>
              </p:cNvPr>
              <p:cNvSpPr>
                <a:spLocks/>
              </p:cNvSpPr>
              <p:nvPr/>
            </p:nvSpPr>
            <p:spPr bwMode="auto">
              <a:xfrm>
                <a:off x="995" y="2985"/>
                <a:ext cx="25" cy="23"/>
              </a:xfrm>
              <a:custGeom>
                <a:avLst/>
                <a:gdLst>
                  <a:gd name="T0" fmla="*/ 24 w 25"/>
                  <a:gd name="T1" fmla="*/ 0 h 23"/>
                  <a:gd name="T2" fmla="*/ 3 w 25"/>
                  <a:gd name="T3" fmla="*/ 20 h 23"/>
                  <a:gd name="T4" fmla="*/ 0 w 25"/>
                  <a:gd name="T5" fmla="*/ 22 h 23"/>
                </a:gdLst>
                <a:ahLst/>
                <a:cxnLst>
                  <a:cxn ang="0">
                    <a:pos x="T0" y="T1"/>
                  </a:cxn>
                  <a:cxn ang="0">
                    <a:pos x="T2" y="T3"/>
                  </a:cxn>
                  <a:cxn ang="0">
                    <a:pos x="T4" y="T5"/>
                  </a:cxn>
                </a:cxnLst>
                <a:rect l="0" t="0" r="r" b="b"/>
                <a:pathLst>
                  <a:path w="25" h="23">
                    <a:moveTo>
                      <a:pt x="24" y="0"/>
                    </a:moveTo>
                    <a:lnTo>
                      <a:pt x="3"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6" name="Freeform 68">
                <a:extLst>
                  <a:ext uri="{FF2B5EF4-FFF2-40B4-BE49-F238E27FC236}">
                    <a16:creationId xmlns:a16="http://schemas.microsoft.com/office/drawing/2014/main" id="{294B7C2E-E19C-E948-ADFB-BF4EFFF2B505}"/>
                  </a:ext>
                </a:extLst>
              </p:cNvPr>
              <p:cNvSpPr>
                <a:spLocks/>
              </p:cNvSpPr>
              <p:nvPr/>
            </p:nvSpPr>
            <p:spPr bwMode="auto">
              <a:xfrm>
                <a:off x="981" y="3004"/>
                <a:ext cx="25" cy="23"/>
              </a:xfrm>
              <a:custGeom>
                <a:avLst/>
                <a:gdLst>
                  <a:gd name="T0" fmla="*/ 24 w 25"/>
                  <a:gd name="T1" fmla="*/ 0 h 23"/>
                  <a:gd name="T2" fmla="*/ 1 w 25"/>
                  <a:gd name="T3" fmla="*/ 21 h 23"/>
                  <a:gd name="T4" fmla="*/ 0 w 25"/>
                  <a:gd name="T5" fmla="*/ 22 h 23"/>
                </a:gdLst>
                <a:ahLst/>
                <a:cxnLst>
                  <a:cxn ang="0">
                    <a:pos x="T0" y="T1"/>
                  </a:cxn>
                  <a:cxn ang="0">
                    <a:pos x="T2" y="T3"/>
                  </a:cxn>
                  <a:cxn ang="0">
                    <a:pos x="T4" y="T5"/>
                  </a:cxn>
                </a:cxnLst>
                <a:rect l="0" t="0" r="r" b="b"/>
                <a:pathLst>
                  <a:path w="25" h="23">
                    <a:moveTo>
                      <a:pt x="24" y="0"/>
                    </a:moveTo>
                    <a:lnTo>
                      <a:pt x="1" y="21"/>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7" name="Freeform 69">
                <a:extLst>
                  <a:ext uri="{FF2B5EF4-FFF2-40B4-BE49-F238E27FC236}">
                    <a16:creationId xmlns:a16="http://schemas.microsoft.com/office/drawing/2014/main" id="{CB3D2633-AB75-4849-B8D1-CEAA2CD65B1E}"/>
                  </a:ext>
                </a:extLst>
              </p:cNvPr>
              <p:cNvSpPr>
                <a:spLocks/>
              </p:cNvSpPr>
              <p:nvPr/>
            </p:nvSpPr>
            <p:spPr bwMode="auto">
              <a:xfrm>
                <a:off x="962" y="3025"/>
                <a:ext cx="24" cy="23"/>
              </a:xfrm>
              <a:custGeom>
                <a:avLst/>
                <a:gdLst>
                  <a:gd name="T0" fmla="*/ 23 w 24"/>
                  <a:gd name="T1" fmla="*/ 0 h 23"/>
                  <a:gd name="T2" fmla="*/ 3 w 24"/>
                  <a:gd name="T3" fmla="*/ 21 h 23"/>
                  <a:gd name="T4" fmla="*/ 0 w 24"/>
                  <a:gd name="T5" fmla="*/ 22 h 23"/>
                </a:gdLst>
                <a:ahLst/>
                <a:cxnLst>
                  <a:cxn ang="0">
                    <a:pos x="T0" y="T1"/>
                  </a:cxn>
                  <a:cxn ang="0">
                    <a:pos x="T2" y="T3"/>
                  </a:cxn>
                  <a:cxn ang="0">
                    <a:pos x="T4" y="T5"/>
                  </a:cxn>
                </a:cxnLst>
                <a:rect l="0" t="0" r="r" b="b"/>
                <a:pathLst>
                  <a:path w="24" h="23">
                    <a:moveTo>
                      <a:pt x="23" y="0"/>
                    </a:moveTo>
                    <a:lnTo>
                      <a:pt x="3" y="21"/>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8" name="Freeform 70">
                <a:extLst>
                  <a:ext uri="{FF2B5EF4-FFF2-40B4-BE49-F238E27FC236}">
                    <a16:creationId xmlns:a16="http://schemas.microsoft.com/office/drawing/2014/main" id="{75134ED0-D191-034F-B8F5-6EB4443E5F35}"/>
                  </a:ext>
                </a:extLst>
              </p:cNvPr>
              <p:cNvSpPr>
                <a:spLocks/>
              </p:cNvSpPr>
              <p:nvPr/>
            </p:nvSpPr>
            <p:spPr bwMode="auto">
              <a:xfrm>
                <a:off x="948" y="3046"/>
                <a:ext cx="26" cy="24"/>
              </a:xfrm>
              <a:custGeom>
                <a:avLst/>
                <a:gdLst>
                  <a:gd name="T0" fmla="*/ 25 w 26"/>
                  <a:gd name="T1" fmla="*/ 0 h 24"/>
                  <a:gd name="T2" fmla="*/ 0 w 26"/>
                  <a:gd name="T3" fmla="*/ 22 h 24"/>
                  <a:gd name="T4" fmla="*/ 0 w 26"/>
                  <a:gd name="T5" fmla="*/ 23 h 24"/>
                </a:gdLst>
                <a:ahLst/>
                <a:cxnLst>
                  <a:cxn ang="0">
                    <a:pos x="T0" y="T1"/>
                  </a:cxn>
                  <a:cxn ang="0">
                    <a:pos x="T2" y="T3"/>
                  </a:cxn>
                  <a:cxn ang="0">
                    <a:pos x="T4" y="T5"/>
                  </a:cxn>
                </a:cxnLst>
                <a:rect l="0" t="0" r="r" b="b"/>
                <a:pathLst>
                  <a:path w="26" h="24">
                    <a:moveTo>
                      <a:pt x="25" y="0"/>
                    </a:moveTo>
                    <a:lnTo>
                      <a:pt x="0" y="22"/>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79" name="Freeform 71">
                <a:extLst>
                  <a:ext uri="{FF2B5EF4-FFF2-40B4-BE49-F238E27FC236}">
                    <a16:creationId xmlns:a16="http://schemas.microsoft.com/office/drawing/2014/main" id="{5B06E189-A441-644F-B07A-6E9E76A5D91F}"/>
                  </a:ext>
                </a:extLst>
              </p:cNvPr>
              <p:cNvSpPr>
                <a:spLocks/>
              </p:cNvSpPr>
              <p:nvPr/>
            </p:nvSpPr>
            <p:spPr bwMode="auto">
              <a:xfrm>
                <a:off x="932" y="3069"/>
                <a:ext cx="26" cy="23"/>
              </a:xfrm>
              <a:custGeom>
                <a:avLst/>
                <a:gdLst>
                  <a:gd name="T0" fmla="*/ 25 w 26"/>
                  <a:gd name="T1" fmla="*/ 0 h 23"/>
                  <a:gd name="T2" fmla="*/ 1 w 26"/>
                  <a:gd name="T3" fmla="*/ 20 h 23"/>
                  <a:gd name="T4" fmla="*/ 0 w 26"/>
                  <a:gd name="T5" fmla="*/ 22 h 23"/>
                </a:gdLst>
                <a:ahLst/>
                <a:cxnLst>
                  <a:cxn ang="0">
                    <a:pos x="T0" y="T1"/>
                  </a:cxn>
                  <a:cxn ang="0">
                    <a:pos x="T2" y="T3"/>
                  </a:cxn>
                  <a:cxn ang="0">
                    <a:pos x="T4" y="T5"/>
                  </a:cxn>
                </a:cxnLst>
                <a:rect l="0" t="0" r="r" b="b"/>
                <a:pathLst>
                  <a:path w="26" h="23">
                    <a:moveTo>
                      <a:pt x="25" y="0"/>
                    </a:moveTo>
                    <a:lnTo>
                      <a:pt x="1"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0" name="Freeform 72">
                <a:extLst>
                  <a:ext uri="{FF2B5EF4-FFF2-40B4-BE49-F238E27FC236}">
                    <a16:creationId xmlns:a16="http://schemas.microsoft.com/office/drawing/2014/main" id="{4BB5D5F4-EF51-144C-9E49-98585D733055}"/>
                  </a:ext>
                </a:extLst>
              </p:cNvPr>
              <p:cNvSpPr>
                <a:spLocks/>
              </p:cNvSpPr>
              <p:nvPr/>
            </p:nvSpPr>
            <p:spPr bwMode="auto">
              <a:xfrm>
                <a:off x="918" y="3089"/>
                <a:ext cx="24" cy="24"/>
              </a:xfrm>
              <a:custGeom>
                <a:avLst/>
                <a:gdLst>
                  <a:gd name="T0" fmla="*/ 23 w 24"/>
                  <a:gd name="T1" fmla="*/ 0 h 24"/>
                  <a:gd name="T2" fmla="*/ 0 w 24"/>
                  <a:gd name="T3" fmla="*/ 21 h 24"/>
                  <a:gd name="T4" fmla="*/ 0 w 24"/>
                  <a:gd name="T5" fmla="*/ 23 h 24"/>
                </a:gdLst>
                <a:ahLst/>
                <a:cxnLst>
                  <a:cxn ang="0">
                    <a:pos x="T0" y="T1"/>
                  </a:cxn>
                  <a:cxn ang="0">
                    <a:pos x="T2" y="T3"/>
                  </a:cxn>
                  <a:cxn ang="0">
                    <a:pos x="T4" y="T5"/>
                  </a:cxn>
                </a:cxnLst>
                <a:rect l="0" t="0" r="r" b="b"/>
                <a:pathLst>
                  <a:path w="24" h="24">
                    <a:moveTo>
                      <a:pt x="23" y="0"/>
                    </a:moveTo>
                    <a:lnTo>
                      <a:pt x="0" y="21"/>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1" name="Freeform 73">
                <a:extLst>
                  <a:ext uri="{FF2B5EF4-FFF2-40B4-BE49-F238E27FC236}">
                    <a16:creationId xmlns:a16="http://schemas.microsoft.com/office/drawing/2014/main" id="{51C214AF-AFEB-1E49-9300-D03DAE8775C4}"/>
                  </a:ext>
                </a:extLst>
              </p:cNvPr>
              <p:cNvSpPr>
                <a:spLocks/>
              </p:cNvSpPr>
              <p:nvPr/>
            </p:nvSpPr>
            <p:spPr bwMode="auto">
              <a:xfrm>
                <a:off x="904" y="3112"/>
                <a:ext cx="26" cy="23"/>
              </a:xfrm>
              <a:custGeom>
                <a:avLst/>
                <a:gdLst>
                  <a:gd name="T0" fmla="*/ 25 w 26"/>
                  <a:gd name="T1" fmla="*/ 0 h 23"/>
                  <a:gd name="T2" fmla="*/ 1 w 26"/>
                  <a:gd name="T3" fmla="*/ 20 h 23"/>
                  <a:gd name="T4" fmla="*/ 0 w 26"/>
                  <a:gd name="T5" fmla="*/ 22 h 23"/>
                </a:gdLst>
                <a:ahLst/>
                <a:cxnLst>
                  <a:cxn ang="0">
                    <a:pos x="T0" y="T1"/>
                  </a:cxn>
                  <a:cxn ang="0">
                    <a:pos x="T2" y="T3"/>
                  </a:cxn>
                  <a:cxn ang="0">
                    <a:pos x="T4" y="T5"/>
                  </a:cxn>
                </a:cxnLst>
                <a:rect l="0" t="0" r="r" b="b"/>
                <a:pathLst>
                  <a:path w="26" h="23">
                    <a:moveTo>
                      <a:pt x="25" y="0"/>
                    </a:moveTo>
                    <a:lnTo>
                      <a:pt x="1"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2" name="Freeform 74">
                <a:extLst>
                  <a:ext uri="{FF2B5EF4-FFF2-40B4-BE49-F238E27FC236}">
                    <a16:creationId xmlns:a16="http://schemas.microsoft.com/office/drawing/2014/main" id="{3FC3B0EA-93AF-7545-B825-A011AA065E3C}"/>
                  </a:ext>
                </a:extLst>
              </p:cNvPr>
              <p:cNvSpPr>
                <a:spLocks/>
              </p:cNvSpPr>
              <p:nvPr/>
            </p:nvSpPr>
            <p:spPr bwMode="auto">
              <a:xfrm>
                <a:off x="890" y="3132"/>
                <a:ext cx="25" cy="23"/>
              </a:xfrm>
              <a:custGeom>
                <a:avLst/>
                <a:gdLst>
                  <a:gd name="T0" fmla="*/ 24 w 25"/>
                  <a:gd name="T1" fmla="*/ 0 h 23"/>
                  <a:gd name="T2" fmla="*/ 1 w 25"/>
                  <a:gd name="T3" fmla="*/ 21 h 23"/>
                  <a:gd name="T4" fmla="*/ 0 w 25"/>
                  <a:gd name="T5" fmla="*/ 22 h 23"/>
                </a:gdLst>
                <a:ahLst/>
                <a:cxnLst>
                  <a:cxn ang="0">
                    <a:pos x="T0" y="T1"/>
                  </a:cxn>
                  <a:cxn ang="0">
                    <a:pos x="T2" y="T3"/>
                  </a:cxn>
                  <a:cxn ang="0">
                    <a:pos x="T4" y="T5"/>
                  </a:cxn>
                </a:cxnLst>
                <a:rect l="0" t="0" r="r" b="b"/>
                <a:pathLst>
                  <a:path w="25" h="23">
                    <a:moveTo>
                      <a:pt x="24" y="0"/>
                    </a:moveTo>
                    <a:lnTo>
                      <a:pt x="1" y="21"/>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3" name="Freeform 75">
                <a:extLst>
                  <a:ext uri="{FF2B5EF4-FFF2-40B4-BE49-F238E27FC236}">
                    <a16:creationId xmlns:a16="http://schemas.microsoft.com/office/drawing/2014/main" id="{1115304C-CC7E-BC49-88B1-CDD4FEDC8649}"/>
                  </a:ext>
                </a:extLst>
              </p:cNvPr>
              <p:cNvSpPr>
                <a:spLocks/>
              </p:cNvSpPr>
              <p:nvPr/>
            </p:nvSpPr>
            <p:spPr bwMode="auto">
              <a:xfrm>
                <a:off x="874" y="3153"/>
                <a:ext cx="24" cy="25"/>
              </a:xfrm>
              <a:custGeom>
                <a:avLst/>
                <a:gdLst>
                  <a:gd name="T0" fmla="*/ 23 w 24"/>
                  <a:gd name="T1" fmla="*/ 0 h 25"/>
                  <a:gd name="T2" fmla="*/ 0 w 24"/>
                  <a:gd name="T3" fmla="*/ 23 h 25"/>
                  <a:gd name="T4" fmla="*/ 0 w 24"/>
                  <a:gd name="T5" fmla="*/ 24 h 25"/>
                </a:gdLst>
                <a:ahLst/>
                <a:cxnLst>
                  <a:cxn ang="0">
                    <a:pos x="T0" y="T1"/>
                  </a:cxn>
                  <a:cxn ang="0">
                    <a:pos x="T2" y="T3"/>
                  </a:cxn>
                  <a:cxn ang="0">
                    <a:pos x="T4" y="T5"/>
                  </a:cxn>
                </a:cxnLst>
                <a:rect l="0" t="0" r="r" b="b"/>
                <a:pathLst>
                  <a:path w="24" h="25">
                    <a:moveTo>
                      <a:pt x="23" y="0"/>
                    </a:moveTo>
                    <a:lnTo>
                      <a:pt x="0" y="23"/>
                    </a:lnTo>
                    <a:lnTo>
                      <a:pt x="0" y="24"/>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4" name="Freeform 76">
                <a:extLst>
                  <a:ext uri="{FF2B5EF4-FFF2-40B4-BE49-F238E27FC236}">
                    <a16:creationId xmlns:a16="http://schemas.microsoft.com/office/drawing/2014/main" id="{B89A7708-C055-5749-A9AF-84226ADAE1B6}"/>
                  </a:ext>
                </a:extLst>
              </p:cNvPr>
              <p:cNvSpPr>
                <a:spLocks/>
              </p:cNvSpPr>
              <p:nvPr/>
            </p:nvSpPr>
            <p:spPr bwMode="auto">
              <a:xfrm>
                <a:off x="862" y="3176"/>
                <a:ext cx="25" cy="23"/>
              </a:xfrm>
              <a:custGeom>
                <a:avLst/>
                <a:gdLst>
                  <a:gd name="T0" fmla="*/ 24 w 25"/>
                  <a:gd name="T1" fmla="*/ 0 h 23"/>
                  <a:gd name="T2" fmla="*/ 3 w 25"/>
                  <a:gd name="T3" fmla="*/ 21 h 23"/>
                  <a:gd name="T4" fmla="*/ 0 w 25"/>
                  <a:gd name="T5" fmla="*/ 22 h 23"/>
                </a:gdLst>
                <a:ahLst/>
                <a:cxnLst>
                  <a:cxn ang="0">
                    <a:pos x="T0" y="T1"/>
                  </a:cxn>
                  <a:cxn ang="0">
                    <a:pos x="T2" y="T3"/>
                  </a:cxn>
                  <a:cxn ang="0">
                    <a:pos x="T4" y="T5"/>
                  </a:cxn>
                </a:cxnLst>
                <a:rect l="0" t="0" r="r" b="b"/>
                <a:pathLst>
                  <a:path w="25" h="23">
                    <a:moveTo>
                      <a:pt x="24" y="0"/>
                    </a:moveTo>
                    <a:lnTo>
                      <a:pt x="3" y="21"/>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5" name="Freeform 77">
                <a:extLst>
                  <a:ext uri="{FF2B5EF4-FFF2-40B4-BE49-F238E27FC236}">
                    <a16:creationId xmlns:a16="http://schemas.microsoft.com/office/drawing/2014/main" id="{755B1DF1-07A2-0B4B-84C5-3827FA38269F}"/>
                  </a:ext>
                </a:extLst>
              </p:cNvPr>
              <p:cNvSpPr>
                <a:spLocks/>
              </p:cNvSpPr>
              <p:nvPr/>
            </p:nvSpPr>
            <p:spPr bwMode="auto">
              <a:xfrm>
                <a:off x="849" y="3197"/>
                <a:ext cx="25" cy="22"/>
              </a:xfrm>
              <a:custGeom>
                <a:avLst/>
                <a:gdLst>
                  <a:gd name="T0" fmla="*/ 24 w 25"/>
                  <a:gd name="T1" fmla="*/ 0 h 22"/>
                  <a:gd name="T2" fmla="*/ 4 w 25"/>
                  <a:gd name="T3" fmla="*/ 20 h 22"/>
                  <a:gd name="T4" fmla="*/ 0 w 25"/>
                  <a:gd name="T5" fmla="*/ 21 h 22"/>
                </a:gdLst>
                <a:ahLst/>
                <a:cxnLst>
                  <a:cxn ang="0">
                    <a:pos x="T0" y="T1"/>
                  </a:cxn>
                  <a:cxn ang="0">
                    <a:pos x="T2" y="T3"/>
                  </a:cxn>
                  <a:cxn ang="0">
                    <a:pos x="T4" y="T5"/>
                  </a:cxn>
                </a:cxnLst>
                <a:rect l="0" t="0" r="r" b="b"/>
                <a:pathLst>
                  <a:path w="25" h="22">
                    <a:moveTo>
                      <a:pt x="24" y="0"/>
                    </a:moveTo>
                    <a:lnTo>
                      <a:pt x="4" y="20"/>
                    </a:lnTo>
                    <a:lnTo>
                      <a:pt x="0" y="21"/>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6" name="Freeform 78">
                <a:extLst>
                  <a:ext uri="{FF2B5EF4-FFF2-40B4-BE49-F238E27FC236}">
                    <a16:creationId xmlns:a16="http://schemas.microsoft.com/office/drawing/2014/main" id="{FE73490B-43F1-414A-8115-C77F2D564F4A}"/>
                  </a:ext>
                </a:extLst>
              </p:cNvPr>
              <p:cNvSpPr>
                <a:spLocks/>
              </p:cNvSpPr>
              <p:nvPr/>
            </p:nvSpPr>
            <p:spPr bwMode="auto">
              <a:xfrm>
                <a:off x="839" y="3217"/>
                <a:ext cx="24" cy="20"/>
              </a:xfrm>
              <a:custGeom>
                <a:avLst/>
                <a:gdLst>
                  <a:gd name="T0" fmla="*/ 23 w 24"/>
                  <a:gd name="T1" fmla="*/ 0 h 20"/>
                  <a:gd name="T2" fmla="*/ 0 w 24"/>
                  <a:gd name="T3" fmla="*/ 18 h 20"/>
                  <a:gd name="T4" fmla="*/ 0 w 24"/>
                  <a:gd name="T5" fmla="*/ 19 h 20"/>
                </a:gdLst>
                <a:ahLst/>
                <a:cxnLst>
                  <a:cxn ang="0">
                    <a:pos x="T0" y="T1"/>
                  </a:cxn>
                  <a:cxn ang="0">
                    <a:pos x="T2" y="T3"/>
                  </a:cxn>
                  <a:cxn ang="0">
                    <a:pos x="T4" y="T5"/>
                  </a:cxn>
                </a:cxnLst>
                <a:rect l="0" t="0" r="r" b="b"/>
                <a:pathLst>
                  <a:path w="24" h="20">
                    <a:moveTo>
                      <a:pt x="23" y="0"/>
                    </a:moveTo>
                    <a:lnTo>
                      <a:pt x="0" y="18"/>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7" name="Freeform 79">
                <a:extLst>
                  <a:ext uri="{FF2B5EF4-FFF2-40B4-BE49-F238E27FC236}">
                    <a16:creationId xmlns:a16="http://schemas.microsoft.com/office/drawing/2014/main" id="{04478F7B-F5E9-934E-8373-761F9B269D1A}"/>
                  </a:ext>
                </a:extLst>
              </p:cNvPr>
              <p:cNvSpPr>
                <a:spLocks/>
              </p:cNvSpPr>
              <p:nvPr/>
            </p:nvSpPr>
            <p:spPr bwMode="auto">
              <a:xfrm>
                <a:off x="825" y="3235"/>
                <a:ext cx="25" cy="20"/>
              </a:xfrm>
              <a:custGeom>
                <a:avLst/>
                <a:gdLst>
                  <a:gd name="T0" fmla="*/ 24 w 25"/>
                  <a:gd name="T1" fmla="*/ 0 h 20"/>
                  <a:gd name="T2" fmla="*/ 4 w 25"/>
                  <a:gd name="T3" fmla="*/ 19 h 20"/>
                  <a:gd name="T4" fmla="*/ 0 w 25"/>
                  <a:gd name="T5" fmla="*/ 19 h 20"/>
                </a:gdLst>
                <a:ahLst/>
                <a:cxnLst>
                  <a:cxn ang="0">
                    <a:pos x="T0" y="T1"/>
                  </a:cxn>
                  <a:cxn ang="0">
                    <a:pos x="T2" y="T3"/>
                  </a:cxn>
                  <a:cxn ang="0">
                    <a:pos x="T4" y="T5"/>
                  </a:cxn>
                </a:cxnLst>
                <a:rect l="0" t="0" r="r" b="b"/>
                <a:pathLst>
                  <a:path w="25" h="20">
                    <a:moveTo>
                      <a:pt x="24" y="0"/>
                    </a:moveTo>
                    <a:lnTo>
                      <a:pt x="4" y="19"/>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8" name="Freeform 80">
                <a:extLst>
                  <a:ext uri="{FF2B5EF4-FFF2-40B4-BE49-F238E27FC236}">
                    <a16:creationId xmlns:a16="http://schemas.microsoft.com/office/drawing/2014/main" id="{81FC35EB-A4BF-8B41-BDBF-3F74084FF8FA}"/>
                  </a:ext>
                </a:extLst>
              </p:cNvPr>
              <p:cNvSpPr>
                <a:spLocks/>
              </p:cNvSpPr>
              <p:nvPr/>
            </p:nvSpPr>
            <p:spPr bwMode="auto">
              <a:xfrm>
                <a:off x="816" y="3254"/>
                <a:ext cx="26" cy="20"/>
              </a:xfrm>
              <a:custGeom>
                <a:avLst/>
                <a:gdLst>
                  <a:gd name="T0" fmla="*/ 25 w 26"/>
                  <a:gd name="T1" fmla="*/ 0 h 20"/>
                  <a:gd name="T2" fmla="*/ 4 w 26"/>
                  <a:gd name="T3" fmla="*/ 19 h 20"/>
                  <a:gd name="T4" fmla="*/ 0 w 26"/>
                  <a:gd name="T5" fmla="*/ 19 h 20"/>
                </a:gdLst>
                <a:ahLst/>
                <a:cxnLst>
                  <a:cxn ang="0">
                    <a:pos x="T0" y="T1"/>
                  </a:cxn>
                  <a:cxn ang="0">
                    <a:pos x="T2" y="T3"/>
                  </a:cxn>
                  <a:cxn ang="0">
                    <a:pos x="T4" y="T5"/>
                  </a:cxn>
                </a:cxnLst>
                <a:rect l="0" t="0" r="r" b="b"/>
                <a:pathLst>
                  <a:path w="26" h="20">
                    <a:moveTo>
                      <a:pt x="25" y="0"/>
                    </a:moveTo>
                    <a:lnTo>
                      <a:pt x="4" y="19"/>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89" name="Freeform 81">
                <a:extLst>
                  <a:ext uri="{FF2B5EF4-FFF2-40B4-BE49-F238E27FC236}">
                    <a16:creationId xmlns:a16="http://schemas.microsoft.com/office/drawing/2014/main" id="{B9D5EC07-2E04-CA4A-8CCB-FF6F6F041684}"/>
                  </a:ext>
                </a:extLst>
              </p:cNvPr>
              <p:cNvSpPr>
                <a:spLocks/>
              </p:cNvSpPr>
              <p:nvPr/>
            </p:nvSpPr>
            <p:spPr bwMode="auto">
              <a:xfrm>
                <a:off x="809" y="3273"/>
                <a:ext cx="26" cy="20"/>
              </a:xfrm>
              <a:custGeom>
                <a:avLst/>
                <a:gdLst>
                  <a:gd name="T0" fmla="*/ 25 w 26"/>
                  <a:gd name="T1" fmla="*/ 0 h 20"/>
                  <a:gd name="T2" fmla="*/ 4 w 26"/>
                  <a:gd name="T3" fmla="*/ 17 h 20"/>
                  <a:gd name="T4" fmla="*/ 0 w 26"/>
                  <a:gd name="T5" fmla="*/ 19 h 20"/>
                </a:gdLst>
                <a:ahLst/>
                <a:cxnLst>
                  <a:cxn ang="0">
                    <a:pos x="T0" y="T1"/>
                  </a:cxn>
                  <a:cxn ang="0">
                    <a:pos x="T2" y="T3"/>
                  </a:cxn>
                  <a:cxn ang="0">
                    <a:pos x="T4" y="T5"/>
                  </a:cxn>
                </a:cxnLst>
                <a:rect l="0" t="0" r="r" b="b"/>
                <a:pathLst>
                  <a:path w="26" h="20">
                    <a:moveTo>
                      <a:pt x="25" y="0"/>
                    </a:moveTo>
                    <a:lnTo>
                      <a:pt x="4" y="17"/>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0" name="Freeform 82">
                <a:extLst>
                  <a:ext uri="{FF2B5EF4-FFF2-40B4-BE49-F238E27FC236}">
                    <a16:creationId xmlns:a16="http://schemas.microsoft.com/office/drawing/2014/main" id="{105DC687-FB6A-BE45-A1E7-59AAF222874D}"/>
                  </a:ext>
                </a:extLst>
              </p:cNvPr>
              <p:cNvSpPr>
                <a:spLocks/>
              </p:cNvSpPr>
              <p:nvPr/>
            </p:nvSpPr>
            <p:spPr bwMode="auto">
              <a:xfrm>
                <a:off x="798" y="3291"/>
                <a:ext cx="24" cy="21"/>
              </a:xfrm>
              <a:custGeom>
                <a:avLst/>
                <a:gdLst>
                  <a:gd name="T0" fmla="*/ 23 w 24"/>
                  <a:gd name="T1" fmla="*/ 0 h 21"/>
                  <a:gd name="T2" fmla="*/ 3 w 24"/>
                  <a:gd name="T3" fmla="*/ 19 h 21"/>
                  <a:gd name="T4" fmla="*/ 0 w 24"/>
                  <a:gd name="T5" fmla="*/ 20 h 21"/>
                </a:gdLst>
                <a:ahLst/>
                <a:cxnLst>
                  <a:cxn ang="0">
                    <a:pos x="T0" y="T1"/>
                  </a:cxn>
                  <a:cxn ang="0">
                    <a:pos x="T2" y="T3"/>
                  </a:cxn>
                  <a:cxn ang="0">
                    <a:pos x="T4" y="T5"/>
                  </a:cxn>
                </a:cxnLst>
                <a:rect l="0" t="0" r="r" b="b"/>
                <a:pathLst>
                  <a:path w="24" h="21">
                    <a:moveTo>
                      <a:pt x="23" y="0"/>
                    </a:moveTo>
                    <a:lnTo>
                      <a:pt x="3" y="19"/>
                    </a:lnTo>
                    <a:lnTo>
                      <a:pt x="0" y="2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1" name="Freeform 83">
                <a:extLst>
                  <a:ext uri="{FF2B5EF4-FFF2-40B4-BE49-F238E27FC236}">
                    <a16:creationId xmlns:a16="http://schemas.microsoft.com/office/drawing/2014/main" id="{42CAAC38-1C5B-1347-ACFB-99F42CBD3E5C}"/>
                  </a:ext>
                </a:extLst>
              </p:cNvPr>
              <p:cNvSpPr>
                <a:spLocks/>
              </p:cNvSpPr>
              <p:nvPr/>
            </p:nvSpPr>
            <p:spPr bwMode="auto">
              <a:xfrm>
                <a:off x="789" y="3310"/>
                <a:ext cx="24" cy="22"/>
              </a:xfrm>
              <a:custGeom>
                <a:avLst/>
                <a:gdLst>
                  <a:gd name="T0" fmla="*/ 23 w 24"/>
                  <a:gd name="T1" fmla="*/ 0 h 22"/>
                  <a:gd name="T2" fmla="*/ 0 w 24"/>
                  <a:gd name="T3" fmla="*/ 20 h 22"/>
                  <a:gd name="T4" fmla="*/ 0 w 24"/>
                  <a:gd name="T5" fmla="*/ 21 h 22"/>
                </a:gdLst>
                <a:ahLst/>
                <a:cxnLst>
                  <a:cxn ang="0">
                    <a:pos x="T0" y="T1"/>
                  </a:cxn>
                  <a:cxn ang="0">
                    <a:pos x="T2" y="T3"/>
                  </a:cxn>
                  <a:cxn ang="0">
                    <a:pos x="T4" y="T5"/>
                  </a:cxn>
                </a:cxnLst>
                <a:rect l="0" t="0" r="r" b="b"/>
                <a:pathLst>
                  <a:path w="24" h="22">
                    <a:moveTo>
                      <a:pt x="23" y="0"/>
                    </a:moveTo>
                    <a:lnTo>
                      <a:pt x="0" y="20"/>
                    </a:lnTo>
                    <a:lnTo>
                      <a:pt x="0" y="21"/>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2" name="Freeform 84">
                <a:extLst>
                  <a:ext uri="{FF2B5EF4-FFF2-40B4-BE49-F238E27FC236}">
                    <a16:creationId xmlns:a16="http://schemas.microsoft.com/office/drawing/2014/main" id="{6552CE9A-9DAE-7741-98BD-96E445437F7B}"/>
                  </a:ext>
                </a:extLst>
              </p:cNvPr>
              <p:cNvSpPr>
                <a:spLocks/>
              </p:cNvSpPr>
              <p:nvPr/>
            </p:nvSpPr>
            <p:spPr bwMode="auto">
              <a:xfrm>
                <a:off x="779" y="3330"/>
                <a:ext cx="26" cy="21"/>
              </a:xfrm>
              <a:custGeom>
                <a:avLst/>
                <a:gdLst>
                  <a:gd name="T0" fmla="*/ 25 w 26"/>
                  <a:gd name="T1" fmla="*/ 0 h 21"/>
                  <a:gd name="T2" fmla="*/ 4 w 26"/>
                  <a:gd name="T3" fmla="*/ 19 h 21"/>
                  <a:gd name="T4" fmla="*/ 0 w 26"/>
                  <a:gd name="T5" fmla="*/ 20 h 21"/>
                </a:gdLst>
                <a:ahLst/>
                <a:cxnLst>
                  <a:cxn ang="0">
                    <a:pos x="T0" y="T1"/>
                  </a:cxn>
                  <a:cxn ang="0">
                    <a:pos x="T2" y="T3"/>
                  </a:cxn>
                  <a:cxn ang="0">
                    <a:pos x="T4" y="T5"/>
                  </a:cxn>
                </a:cxnLst>
                <a:rect l="0" t="0" r="r" b="b"/>
                <a:pathLst>
                  <a:path w="26" h="21">
                    <a:moveTo>
                      <a:pt x="25" y="0"/>
                    </a:moveTo>
                    <a:lnTo>
                      <a:pt x="4" y="19"/>
                    </a:lnTo>
                    <a:lnTo>
                      <a:pt x="0" y="2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3" name="Freeform 85">
                <a:extLst>
                  <a:ext uri="{FF2B5EF4-FFF2-40B4-BE49-F238E27FC236}">
                    <a16:creationId xmlns:a16="http://schemas.microsoft.com/office/drawing/2014/main" id="{CC93EF5D-C45C-AE45-BD15-F8A4BD263A82}"/>
                  </a:ext>
                </a:extLst>
              </p:cNvPr>
              <p:cNvSpPr>
                <a:spLocks/>
              </p:cNvSpPr>
              <p:nvPr/>
            </p:nvSpPr>
            <p:spPr bwMode="auto">
              <a:xfrm>
                <a:off x="771" y="3349"/>
                <a:ext cx="25" cy="22"/>
              </a:xfrm>
              <a:custGeom>
                <a:avLst/>
                <a:gdLst>
                  <a:gd name="T0" fmla="*/ 24 w 25"/>
                  <a:gd name="T1" fmla="*/ 0 h 22"/>
                  <a:gd name="T2" fmla="*/ 0 w 25"/>
                  <a:gd name="T3" fmla="*/ 20 h 22"/>
                  <a:gd name="T4" fmla="*/ 0 w 25"/>
                  <a:gd name="T5" fmla="*/ 21 h 22"/>
                </a:gdLst>
                <a:ahLst/>
                <a:cxnLst>
                  <a:cxn ang="0">
                    <a:pos x="T0" y="T1"/>
                  </a:cxn>
                  <a:cxn ang="0">
                    <a:pos x="T2" y="T3"/>
                  </a:cxn>
                  <a:cxn ang="0">
                    <a:pos x="T4" y="T5"/>
                  </a:cxn>
                </a:cxnLst>
                <a:rect l="0" t="0" r="r" b="b"/>
                <a:pathLst>
                  <a:path w="25" h="22">
                    <a:moveTo>
                      <a:pt x="24" y="0"/>
                    </a:moveTo>
                    <a:lnTo>
                      <a:pt x="0" y="20"/>
                    </a:lnTo>
                    <a:lnTo>
                      <a:pt x="0" y="21"/>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4" name="Freeform 86">
                <a:extLst>
                  <a:ext uri="{FF2B5EF4-FFF2-40B4-BE49-F238E27FC236}">
                    <a16:creationId xmlns:a16="http://schemas.microsoft.com/office/drawing/2014/main" id="{D839B21A-45A9-7040-AC49-BCE1DBEF84D7}"/>
                  </a:ext>
                </a:extLst>
              </p:cNvPr>
              <p:cNvSpPr>
                <a:spLocks/>
              </p:cNvSpPr>
              <p:nvPr/>
            </p:nvSpPr>
            <p:spPr bwMode="auto">
              <a:xfrm>
                <a:off x="762" y="3369"/>
                <a:ext cx="26" cy="20"/>
              </a:xfrm>
              <a:custGeom>
                <a:avLst/>
                <a:gdLst>
                  <a:gd name="T0" fmla="*/ 25 w 26"/>
                  <a:gd name="T1" fmla="*/ 0 h 20"/>
                  <a:gd name="T2" fmla="*/ 4 w 26"/>
                  <a:gd name="T3" fmla="*/ 18 h 20"/>
                  <a:gd name="T4" fmla="*/ 0 w 26"/>
                  <a:gd name="T5" fmla="*/ 19 h 20"/>
                </a:gdLst>
                <a:ahLst/>
                <a:cxnLst>
                  <a:cxn ang="0">
                    <a:pos x="T0" y="T1"/>
                  </a:cxn>
                  <a:cxn ang="0">
                    <a:pos x="T2" y="T3"/>
                  </a:cxn>
                  <a:cxn ang="0">
                    <a:pos x="T4" y="T5"/>
                  </a:cxn>
                </a:cxnLst>
                <a:rect l="0" t="0" r="r" b="b"/>
                <a:pathLst>
                  <a:path w="26" h="20">
                    <a:moveTo>
                      <a:pt x="25" y="0"/>
                    </a:moveTo>
                    <a:lnTo>
                      <a:pt x="4" y="18"/>
                    </a:lnTo>
                    <a:lnTo>
                      <a:pt x="0" y="19"/>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5" name="Freeform 87">
                <a:extLst>
                  <a:ext uri="{FF2B5EF4-FFF2-40B4-BE49-F238E27FC236}">
                    <a16:creationId xmlns:a16="http://schemas.microsoft.com/office/drawing/2014/main" id="{93076D87-3193-944A-B7F9-12F2CEE8DF8C}"/>
                  </a:ext>
                </a:extLst>
              </p:cNvPr>
              <p:cNvSpPr>
                <a:spLocks/>
              </p:cNvSpPr>
              <p:nvPr/>
            </p:nvSpPr>
            <p:spPr bwMode="auto">
              <a:xfrm>
                <a:off x="754" y="3388"/>
                <a:ext cx="24" cy="23"/>
              </a:xfrm>
              <a:custGeom>
                <a:avLst/>
                <a:gdLst>
                  <a:gd name="T0" fmla="*/ 23 w 24"/>
                  <a:gd name="T1" fmla="*/ 0 h 23"/>
                  <a:gd name="T2" fmla="*/ 3 w 24"/>
                  <a:gd name="T3" fmla="*/ 20 h 23"/>
                  <a:gd name="T4" fmla="*/ 0 w 24"/>
                  <a:gd name="T5" fmla="*/ 22 h 23"/>
                </a:gdLst>
                <a:ahLst/>
                <a:cxnLst>
                  <a:cxn ang="0">
                    <a:pos x="T0" y="T1"/>
                  </a:cxn>
                  <a:cxn ang="0">
                    <a:pos x="T2" y="T3"/>
                  </a:cxn>
                  <a:cxn ang="0">
                    <a:pos x="T4" y="T5"/>
                  </a:cxn>
                </a:cxnLst>
                <a:rect l="0" t="0" r="r" b="b"/>
                <a:pathLst>
                  <a:path w="24" h="23">
                    <a:moveTo>
                      <a:pt x="23" y="0"/>
                    </a:moveTo>
                    <a:lnTo>
                      <a:pt x="3"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6" name="Freeform 88">
                <a:extLst>
                  <a:ext uri="{FF2B5EF4-FFF2-40B4-BE49-F238E27FC236}">
                    <a16:creationId xmlns:a16="http://schemas.microsoft.com/office/drawing/2014/main" id="{373B691B-6B94-AC47-99FA-54E86D33CEF9}"/>
                  </a:ext>
                </a:extLst>
              </p:cNvPr>
              <p:cNvSpPr>
                <a:spLocks/>
              </p:cNvSpPr>
              <p:nvPr/>
            </p:nvSpPr>
            <p:spPr bwMode="auto">
              <a:xfrm>
                <a:off x="744" y="3408"/>
                <a:ext cx="24" cy="24"/>
              </a:xfrm>
              <a:custGeom>
                <a:avLst/>
                <a:gdLst>
                  <a:gd name="T0" fmla="*/ 23 w 24"/>
                  <a:gd name="T1" fmla="*/ 0 h 24"/>
                  <a:gd name="T2" fmla="*/ 0 w 24"/>
                  <a:gd name="T3" fmla="*/ 22 h 24"/>
                  <a:gd name="T4" fmla="*/ 0 w 24"/>
                  <a:gd name="T5" fmla="*/ 23 h 24"/>
                </a:gdLst>
                <a:ahLst/>
                <a:cxnLst>
                  <a:cxn ang="0">
                    <a:pos x="T0" y="T1"/>
                  </a:cxn>
                  <a:cxn ang="0">
                    <a:pos x="T2" y="T3"/>
                  </a:cxn>
                  <a:cxn ang="0">
                    <a:pos x="T4" y="T5"/>
                  </a:cxn>
                </a:cxnLst>
                <a:rect l="0" t="0" r="r" b="b"/>
                <a:pathLst>
                  <a:path w="24" h="24">
                    <a:moveTo>
                      <a:pt x="23" y="0"/>
                    </a:moveTo>
                    <a:lnTo>
                      <a:pt x="0" y="22"/>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7" name="Freeform 89">
                <a:extLst>
                  <a:ext uri="{FF2B5EF4-FFF2-40B4-BE49-F238E27FC236}">
                    <a16:creationId xmlns:a16="http://schemas.microsoft.com/office/drawing/2014/main" id="{C457315F-F8D6-2943-8955-00FED13CFBE0}"/>
                  </a:ext>
                </a:extLst>
              </p:cNvPr>
              <p:cNvSpPr>
                <a:spLocks/>
              </p:cNvSpPr>
              <p:nvPr/>
            </p:nvSpPr>
            <p:spPr bwMode="auto">
              <a:xfrm>
                <a:off x="738" y="3430"/>
                <a:ext cx="26" cy="23"/>
              </a:xfrm>
              <a:custGeom>
                <a:avLst/>
                <a:gdLst>
                  <a:gd name="T0" fmla="*/ 25 w 26"/>
                  <a:gd name="T1" fmla="*/ 0 h 23"/>
                  <a:gd name="T2" fmla="*/ 0 w 26"/>
                  <a:gd name="T3" fmla="*/ 20 h 23"/>
                  <a:gd name="T4" fmla="*/ 0 w 26"/>
                  <a:gd name="T5" fmla="*/ 22 h 23"/>
                </a:gdLst>
                <a:ahLst/>
                <a:cxnLst>
                  <a:cxn ang="0">
                    <a:pos x="T0" y="T1"/>
                  </a:cxn>
                  <a:cxn ang="0">
                    <a:pos x="T2" y="T3"/>
                  </a:cxn>
                  <a:cxn ang="0">
                    <a:pos x="T4" y="T5"/>
                  </a:cxn>
                </a:cxnLst>
                <a:rect l="0" t="0" r="r" b="b"/>
                <a:pathLst>
                  <a:path w="26" h="23">
                    <a:moveTo>
                      <a:pt x="25" y="0"/>
                    </a:moveTo>
                    <a:lnTo>
                      <a:pt x="0"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8" name="Freeform 90">
                <a:extLst>
                  <a:ext uri="{FF2B5EF4-FFF2-40B4-BE49-F238E27FC236}">
                    <a16:creationId xmlns:a16="http://schemas.microsoft.com/office/drawing/2014/main" id="{2836E58D-2E5E-1B4A-854C-C0462CC7B242}"/>
                  </a:ext>
                </a:extLst>
              </p:cNvPr>
              <p:cNvSpPr>
                <a:spLocks/>
              </p:cNvSpPr>
              <p:nvPr/>
            </p:nvSpPr>
            <p:spPr bwMode="auto">
              <a:xfrm>
                <a:off x="730" y="3450"/>
                <a:ext cx="25" cy="24"/>
              </a:xfrm>
              <a:custGeom>
                <a:avLst/>
                <a:gdLst>
                  <a:gd name="T0" fmla="*/ 24 w 25"/>
                  <a:gd name="T1" fmla="*/ 0 h 24"/>
                  <a:gd name="T2" fmla="*/ 7 w 25"/>
                  <a:gd name="T3" fmla="*/ 22 h 24"/>
                  <a:gd name="T4" fmla="*/ 0 w 25"/>
                  <a:gd name="T5" fmla="*/ 23 h 24"/>
                </a:gdLst>
                <a:ahLst/>
                <a:cxnLst>
                  <a:cxn ang="0">
                    <a:pos x="T0" y="T1"/>
                  </a:cxn>
                  <a:cxn ang="0">
                    <a:pos x="T2" y="T3"/>
                  </a:cxn>
                  <a:cxn ang="0">
                    <a:pos x="T4" y="T5"/>
                  </a:cxn>
                </a:cxnLst>
                <a:rect l="0" t="0" r="r" b="b"/>
                <a:pathLst>
                  <a:path w="25" h="24">
                    <a:moveTo>
                      <a:pt x="24" y="0"/>
                    </a:moveTo>
                    <a:lnTo>
                      <a:pt x="7" y="22"/>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99" name="Freeform 91">
                <a:extLst>
                  <a:ext uri="{FF2B5EF4-FFF2-40B4-BE49-F238E27FC236}">
                    <a16:creationId xmlns:a16="http://schemas.microsoft.com/office/drawing/2014/main" id="{4D095CA5-5219-DF42-BB63-462B8363BF8E}"/>
                  </a:ext>
                </a:extLst>
              </p:cNvPr>
              <p:cNvSpPr>
                <a:spLocks/>
              </p:cNvSpPr>
              <p:nvPr/>
            </p:nvSpPr>
            <p:spPr bwMode="auto">
              <a:xfrm>
                <a:off x="727" y="3472"/>
                <a:ext cx="25" cy="22"/>
              </a:xfrm>
              <a:custGeom>
                <a:avLst/>
                <a:gdLst>
                  <a:gd name="T0" fmla="*/ 24 w 25"/>
                  <a:gd name="T1" fmla="*/ 0 h 22"/>
                  <a:gd name="T2" fmla="*/ 7 w 25"/>
                  <a:gd name="T3" fmla="*/ 21 h 22"/>
                  <a:gd name="T4" fmla="*/ 0 w 25"/>
                  <a:gd name="T5" fmla="*/ 21 h 22"/>
                </a:gdLst>
                <a:ahLst/>
                <a:cxnLst>
                  <a:cxn ang="0">
                    <a:pos x="T0" y="T1"/>
                  </a:cxn>
                  <a:cxn ang="0">
                    <a:pos x="T2" y="T3"/>
                  </a:cxn>
                  <a:cxn ang="0">
                    <a:pos x="T4" y="T5"/>
                  </a:cxn>
                </a:cxnLst>
                <a:rect l="0" t="0" r="r" b="b"/>
                <a:pathLst>
                  <a:path w="25" h="22">
                    <a:moveTo>
                      <a:pt x="24" y="0"/>
                    </a:moveTo>
                    <a:lnTo>
                      <a:pt x="7" y="21"/>
                    </a:lnTo>
                    <a:lnTo>
                      <a:pt x="0" y="21"/>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0" name="Freeform 92">
                <a:extLst>
                  <a:ext uri="{FF2B5EF4-FFF2-40B4-BE49-F238E27FC236}">
                    <a16:creationId xmlns:a16="http://schemas.microsoft.com/office/drawing/2014/main" id="{583E337E-3161-ED4B-9BB1-6BC5ED2EF723}"/>
                  </a:ext>
                </a:extLst>
              </p:cNvPr>
              <p:cNvSpPr>
                <a:spLocks/>
              </p:cNvSpPr>
              <p:nvPr/>
            </p:nvSpPr>
            <p:spPr bwMode="auto">
              <a:xfrm>
                <a:off x="727" y="3493"/>
                <a:ext cx="25" cy="24"/>
              </a:xfrm>
              <a:custGeom>
                <a:avLst/>
                <a:gdLst>
                  <a:gd name="T0" fmla="*/ 24 w 25"/>
                  <a:gd name="T1" fmla="*/ 0 h 24"/>
                  <a:gd name="T2" fmla="*/ 12 w 25"/>
                  <a:gd name="T3" fmla="*/ 21 h 24"/>
                  <a:gd name="T4" fmla="*/ 0 w 25"/>
                  <a:gd name="T5" fmla="*/ 23 h 24"/>
                </a:gdLst>
                <a:ahLst/>
                <a:cxnLst>
                  <a:cxn ang="0">
                    <a:pos x="T0" y="T1"/>
                  </a:cxn>
                  <a:cxn ang="0">
                    <a:pos x="T2" y="T3"/>
                  </a:cxn>
                  <a:cxn ang="0">
                    <a:pos x="T4" y="T5"/>
                  </a:cxn>
                </a:cxnLst>
                <a:rect l="0" t="0" r="r" b="b"/>
                <a:pathLst>
                  <a:path w="25" h="24">
                    <a:moveTo>
                      <a:pt x="24" y="0"/>
                    </a:moveTo>
                    <a:lnTo>
                      <a:pt x="12" y="21"/>
                    </a:lnTo>
                    <a:lnTo>
                      <a:pt x="0" y="23"/>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1" name="Freeform 93">
                <a:extLst>
                  <a:ext uri="{FF2B5EF4-FFF2-40B4-BE49-F238E27FC236}">
                    <a16:creationId xmlns:a16="http://schemas.microsoft.com/office/drawing/2014/main" id="{41A04337-13EB-2C4F-918E-5545166A892F}"/>
                  </a:ext>
                </a:extLst>
              </p:cNvPr>
              <p:cNvSpPr>
                <a:spLocks/>
              </p:cNvSpPr>
              <p:nvPr/>
            </p:nvSpPr>
            <p:spPr bwMode="auto">
              <a:xfrm>
                <a:off x="725" y="3516"/>
                <a:ext cx="26" cy="23"/>
              </a:xfrm>
              <a:custGeom>
                <a:avLst/>
                <a:gdLst>
                  <a:gd name="T0" fmla="*/ 25 w 26"/>
                  <a:gd name="T1" fmla="*/ 0 h 23"/>
                  <a:gd name="T2" fmla="*/ 13 w 26"/>
                  <a:gd name="T3" fmla="*/ 20 h 23"/>
                  <a:gd name="T4" fmla="*/ 0 w 26"/>
                  <a:gd name="T5" fmla="*/ 22 h 23"/>
                </a:gdLst>
                <a:ahLst/>
                <a:cxnLst>
                  <a:cxn ang="0">
                    <a:pos x="T0" y="T1"/>
                  </a:cxn>
                  <a:cxn ang="0">
                    <a:pos x="T2" y="T3"/>
                  </a:cxn>
                  <a:cxn ang="0">
                    <a:pos x="T4" y="T5"/>
                  </a:cxn>
                </a:cxnLst>
                <a:rect l="0" t="0" r="r" b="b"/>
                <a:pathLst>
                  <a:path w="26" h="23">
                    <a:moveTo>
                      <a:pt x="25" y="0"/>
                    </a:moveTo>
                    <a:lnTo>
                      <a:pt x="13"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2" name="Freeform 94">
                <a:extLst>
                  <a:ext uri="{FF2B5EF4-FFF2-40B4-BE49-F238E27FC236}">
                    <a16:creationId xmlns:a16="http://schemas.microsoft.com/office/drawing/2014/main" id="{35CC23DA-E85A-6A43-AF17-C359A5301EDC}"/>
                  </a:ext>
                </a:extLst>
              </p:cNvPr>
              <p:cNvSpPr>
                <a:spLocks/>
              </p:cNvSpPr>
              <p:nvPr/>
            </p:nvSpPr>
            <p:spPr bwMode="auto">
              <a:xfrm>
                <a:off x="724" y="3537"/>
                <a:ext cx="26" cy="23"/>
              </a:xfrm>
              <a:custGeom>
                <a:avLst/>
                <a:gdLst>
                  <a:gd name="T0" fmla="*/ 25 w 26"/>
                  <a:gd name="T1" fmla="*/ 0 h 23"/>
                  <a:gd name="T2" fmla="*/ 13 w 26"/>
                  <a:gd name="T3" fmla="*/ 20 h 23"/>
                  <a:gd name="T4" fmla="*/ 0 w 26"/>
                  <a:gd name="T5" fmla="*/ 22 h 23"/>
                </a:gdLst>
                <a:ahLst/>
                <a:cxnLst>
                  <a:cxn ang="0">
                    <a:pos x="T0" y="T1"/>
                  </a:cxn>
                  <a:cxn ang="0">
                    <a:pos x="T2" y="T3"/>
                  </a:cxn>
                  <a:cxn ang="0">
                    <a:pos x="T4" y="T5"/>
                  </a:cxn>
                </a:cxnLst>
                <a:rect l="0" t="0" r="r" b="b"/>
                <a:pathLst>
                  <a:path w="26" h="23">
                    <a:moveTo>
                      <a:pt x="25" y="0"/>
                    </a:moveTo>
                    <a:lnTo>
                      <a:pt x="13" y="20"/>
                    </a:lnTo>
                    <a:lnTo>
                      <a:pt x="0" y="22"/>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3" name="Line 95">
                <a:extLst>
                  <a:ext uri="{FF2B5EF4-FFF2-40B4-BE49-F238E27FC236}">
                    <a16:creationId xmlns:a16="http://schemas.microsoft.com/office/drawing/2014/main" id="{02A3BF66-AAA4-EE45-88DF-6C4F39B5A988}"/>
                  </a:ext>
                </a:extLst>
              </p:cNvPr>
              <p:cNvSpPr>
                <a:spLocks noChangeShapeType="1"/>
              </p:cNvSpPr>
              <p:nvPr/>
            </p:nvSpPr>
            <p:spPr bwMode="auto">
              <a:xfrm>
                <a:off x="747" y="3558"/>
                <a:ext cx="0" cy="22"/>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04" name="Line 96">
                <a:extLst>
                  <a:ext uri="{FF2B5EF4-FFF2-40B4-BE49-F238E27FC236}">
                    <a16:creationId xmlns:a16="http://schemas.microsoft.com/office/drawing/2014/main" id="{226FB9A7-F6D0-144A-9608-759874A2379A}"/>
                  </a:ext>
                </a:extLst>
              </p:cNvPr>
              <p:cNvSpPr>
                <a:spLocks noChangeShapeType="1"/>
              </p:cNvSpPr>
              <p:nvPr/>
            </p:nvSpPr>
            <p:spPr bwMode="auto">
              <a:xfrm>
                <a:off x="747" y="3581"/>
                <a:ext cx="0" cy="2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105" name="Group 97">
              <a:extLst>
                <a:ext uri="{FF2B5EF4-FFF2-40B4-BE49-F238E27FC236}">
                  <a16:creationId xmlns:a16="http://schemas.microsoft.com/office/drawing/2014/main" id="{69186C68-31C9-1E43-92D2-61D454494F00}"/>
                </a:ext>
              </a:extLst>
            </p:cNvPr>
            <p:cNvGrpSpPr>
              <a:grpSpLocks/>
            </p:cNvGrpSpPr>
            <p:nvPr/>
          </p:nvGrpSpPr>
          <p:grpSpPr bwMode="auto">
            <a:xfrm>
              <a:off x="720" y="336"/>
              <a:ext cx="1628" cy="1640"/>
              <a:chOff x="720" y="336"/>
              <a:chExt cx="1628" cy="1640"/>
            </a:xfrm>
          </p:grpSpPr>
          <p:sp>
            <p:nvSpPr>
              <p:cNvPr id="43106" name="Freeform 98">
                <a:extLst>
                  <a:ext uri="{FF2B5EF4-FFF2-40B4-BE49-F238E27FC236}">
                    <a16:creationId xmlns:a16="http://schemas.microsoft.com/office/drawing/2014/main" id="{B36EEEE5-8C9E-3F48-AF17-1D9FF1E04085}"/>
                  </a:ext>
                </a:extLst>
              </p:cNvPr>
              <p:cNvSpPr>
                <a:spLocks/>
              </p:cNvSpPr>
              <p:nvPr/>
            </p:nvSpPr>
            <p:spPr bwMode="auto">
              <a:xfrm>
                <a:off x="2322" y="1958"/>
                <a:ext cx="26" cy="18"/>
              </a:xfrm>
              <a:custGeom>
                <a:avLst/>
                <a:gdLst>
                  <a:gd name="T0" fmla="*/ 25 w 26"/>
                  <a:gd name="T1" fmla="*/ 17 h 18"/>
                  <a:gd name="T2" fmla="*/ 0 w 26"/>
                  <a:gd name="T3" fmla="*/ 2 h 18"/>
                  <a:gd name="T4" fmla="*/ 0 w 26"/>
                  <a:gd name="T5" fmla="*/ 0 h 18"/>
                </a:gdLst>
                <a:ahLst/>
                <a:cxnLst>
                  <a:cxn ang="0">
                    <a:pos x="T0" y="T1"/>
                  </a:cxn>
                  <a:cxn ang="0">
                    <a:pos x="T2" y="T3"/>
                  </a:cxn>
                  <a:cxn ang="0">
                    <a:pos x="T4" y="T5"/>
                  </a:cxn>
                </a:cxnLst>
                <a:rect l="0" t="0" r="r" b="b"/>
                <a:pathLst>
                  <a:path w="26" h="18">
                    <a:moveTo>
                      <a:pt x="25" y="17"/>
                    </a:moveTo>
                    <a:lnTo>
                      <a:pt x="0"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7" name="Freeform 99">
                <a:extLst>
                  <a:ext uri="{FF2B5EF4-FFF2-40B4-BE49-F238E27FC236}">
                    <a16:creationId xmlns:a16="http://schemas.microsoft.com/office/drawing/2014/main" id="{CFF99B46-F420-9C48-A75E-145771E3446B}"/>
                  </a:ext>
                </a:extLst>
              </p:cNvPr>
              <p:cNvSpPr>
                <a:spLocks/>
              </p:cNvSpPr>
              <p:nvPr/>
            </p:nvSpPr>
            <p:spPr bwMode="auto">
              <a:xfrm>
                <a:off x="2307" y="1944"/>
                <a:ext cx="25" cy="18"/>
              </a:xfrm>
              <a:custGeom>
                <a:avLst/>
                <a:gdLst>
                  <a:gd name="T0" fmla="*/ 24 w 25"/>
                  <a:gd name="T1" fmla="*/ 17 h 18"/>
                  <a:gd name="T2" fmla="*/ 24 w 25"/>
                  <a:gd name="T3" fmla="*/ 0 h 18"/>
                  <a:gd name="T4" fmla="*/ 0 w 25"/>
                  <a:gd name="T5" fmla="*/ 0 h 18"/>
                </a:gdLst>
                <a:ahLst/>
                <a:cxnLst>
                  <a:cxn ang="0">
                    <a:pos x="T0" y="T1"/>
                  </a:cxn>
                  <a:cxn ang="0">
                    <a:pos x="T2" y="T3"/>
                  </a:cxn>
                  <a:cxn ang="0">
                    <a:pos x="T4" y="T5"/>
                  </a:cxn>
                </a:cxnLst>
                <a:rect l="0" t="0" r="r" b="b"/>
                <a:pathLst>
                  <a:path w="25" h="18">
                    <a:moveTo>
                      <a:pt x="24" y="17"/>
                    </a:moveTo>
                    <a:lnTo>
                      <a:pt x="24"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8" name="Freeform 100">
                <a:extLst>
                  <a:ext uri="{FF2B5EF4-FFF2-40B4-BE49-F238E27FC236}">
                    <a16:creationId xmlns:a16="http://schemas.microsoft.com/office/drawing/2014/main" id="{DD025A89-61A4-8449-8F70-BD0596FA6E3F}"/>
                  </a:ext>
                </a:extLst>
              </p:cNvPr>
              <p:cNvSpPr>
                <a:spLocks/>
              </p:cNvSpPr>
              <p:nvPr/>
            </p:nvSpPr>
            <p:spPr bwMode="auto">
              <a:xfrm>
                <a:off x="2320" y="1933"/>
                <a:ext cx="25" cy="17"/>
              </a:xfrm>
              <a:custGeom>
                <a:avLst/>
                <a:gdLst>
                  <a:gd name="T0" fmla="*/ 24 w 25"/>
                  <a:gd name="T1" fmla="*/ 16 h 17"/>
                  <a:gd name="T2" fmla="*/ 6 w 25"/>
                  <a:gd name="T3" fmla="*/ 0 h 17"/>
                  <a:gd name="T4" fmla="*/ 0 w 25"/>
                  <a:gd name="T5" fmla="*/ 0 h 17"/>
                </a:gdLst>
                <a:ahLst/>
                <a:cxnLst>
                  <a:cxn ang="0">
                    <a:pos x="T0" y="T1"/>
                  </a:cxn>
                  <a:cxn ang="0">
                    <a:pos x="T2" y="T3"/>
                  </a:cxn>
                  <a:cxn ang="0">
                    <a:pos x="T4" y="T5"/>
                  </a:cxn>
                </a:cxnLst>
                <a:rect l="0" t="0" r="r" b="b"/>
                <a:pathLst>
                  <a:path w="25" h="17">
                    <a:moveTo>
                      <a:pt x="24" y="16"/>
                    </a:moveTo>
                    <a:lnTo>
                      <a:pt x="6"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09" name="Freeform 101">
                <a:extLst>
                  <a:ext uri="{FF2B5EF4-FFF2-40B4-BE49-F238E27FC236}">
                    <a16:creationId xmlns:a16="http://schemas.microsoft.com/office/drawing/2014/main" id="{46507D03-881A-A748-A2CE-E040A100EB9D}"/>
                  </a:ext>
                </a:extLst>
              </p:cNvPr>
              <p:cNvSpPr>
                <a:spLocks/>
              </p:cNvSpPr>
              <p:nvPr/>
            </p:nvSpPr>
            <p:spPr bwMode="auto">
              <a:xfrm>
                <a:off x="2315" y="1918"/>
                <a:ext cx="26" cy="17"/>
              </a:xfrm>
              <a:custGeom>
                <a:avLst/>
                <a:gdLst>
                  <a:gd name="T0" fmla="*/ 25 w 26"/>
                  <a:gd name="T1" fmla="*/ 16 h 17"/>
                  <a:gd name="T2" fmla="*/ 12 w 26"/>
                  <a:gd name="T3" fmla="*/ 1 h 17"/>
                  <a:gd name="T4" fmla="*/ 0 w 26"/>
                  <a:gd name="T5" fmla="*/ 0 h 17"/>
                </a:gdLst>
                <a:ahLst/>
                <a:cxnLst>
                  <a:cxn ang="0">
                    <a:pos x="T0" y="T1"/>
                  </a:cxn>
                  <a:cxn ang="0">
                    <a:pos x="T2" y="T3"/>
                  </a:cxn>
                  <a:cxn ang="0">
                    <a:pos x="T4" y="T5"/>
                  </a:cxn>
                </a:cxnLst>
                <a:rect l="0" t="0" r="r" b="b"/>
                <a:pathLst>
                  <a:path w="26" h="17">
                    <a:moveTo>
                      <a:pt x="25" y="16"/>
                    </a:moveTo>
                    <a:lnTo>
                      <a:pt x="12"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0" name="Freeform 102">
                <a:extLst>
                  <a:ext uri="{FF2B5EF4-FFF2-40B4-BE49-F238E27FC236}">
                    <a16:creationId xmlns:a16="http://schemas.microsoft.com/office/drawing/2014/main" id="{0BE86143-4EC1-3F46-94E1-B1ECBFFA5CA5}"/>
                  </a:ext>
                </a:extLst>
              </p:cNvPr>
              <p:cNvSpPr>
                <a:spLocks/>
              </p:cNvSpPr>
              <p:nvPr/>
            </p:nvSpPr>
            <p:spPr bwMode="auto">
              <a:xfrm>
                <a:off x="2314" y="1903"/>
                <a:ext cx="25" cy="19"/>
              </a:xfrm>
              <a:custGeom>
                <a:avLst/>
                <a:gdLst>
                  <a:gd name="T0" fmla="*/ 24 w 25"/>
                  <a:gd name="T1" fmla="*/ 18 h 19"/>
                  <a:gd name="T2" fmla="*/ 6 w 25"/>
                  <a:gd name="T3" fmla="*/ 1 h 19"/>
                  <a:gd name="T4" fmla="*/ 0 w 25"/>
                  <a:gd name="T5" fmla="*/ 0 h 19"/>
                </a:gdLst>
                <a:ahLst/>
                <a:cxnLst>
                  <a:cxn ang="0">
                    <a:pos x="T0" y="T1"/>
                  </a:cxn>
                  <a:cxn ang="0">
                    <a:pos x="T2" y="T3"/>
                  </a:cxn>
                  <a:cxn ang="0">
                    <a:pos x="T4" y="T5"/>
                  </a:cxn>
                </a:cxnLst>
                <a:rect l="0" t="0" r="r" b="b"/>
                <a:pathLst>
                  <a:path w="25" h="19">
                    <a:moveTo>
                      <a:pt x="24" y="18"/>
                    </a:moveTo>
                    <a:lnTo>
                      <a:pt x="6"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1" name="Freeform 103">
                <a:extLst>
                  <a:ext uri="{FF2B5EF4-FFF2-40B4-BE49-F238E27FC236}">
                    <a16:creationId xmlns:a16="http://schemas.microsoft.com/office/drawing/2014/main" id="{C1B00958-0A57-FE4C-8C0E-C4EFA53715AA}"/>
                  </a:ext>
                </a:extLst>
              </p:cNvPr>
              <p:cNvSpPr>
                <a:spLocks/>
              </p:cNvSpPr>
              <p:nvPr/>
            </p:nvSpPr>
            <p:spPr bwMode="auto">
              <a:xfrm>
                <a:off x="2310" y="1890"/>
                <a:ext cx="25" cy="17"/>
              </a:xfrm>
              <a:custGeom>
                <a:avLst/>
                <a:gdLst>
                  <a:gd name="T0" fmla="*/ 24 w 25"/>
                  <a:gd name="T1" fmla="*/ 16 h 17"/>
                  <a:gd name="T2" fmla="*/ 6 w 25"/>
                  <a:gd name="T3" fmla="*/ 1 h 17"/>
                  <a:gd name="T4" fmla="*/ 0 w 25"/>
                  <a:gd name="T5" fmla="*/ 0 h 17"/>
                </a:gdLst>
                <a:ahLst/>
                <a:cxnLst>
                  <a:cxn ang="0">
                    <a:pos x="T0" y="T1"/>
                  </a:cxn>
                  <a:cxn ang="0">
                    <a:pos x="T2" y="T3"/>
                  </a:cxn>
                  <a:cxn ang="0">
                    <a:pos x="T4" y="T5"/>
                  </a:cxn>
                </a:cxnLst>
                <a:rect l="0" t="0" r="r" b="b"/>
                <a:pathLst>
                  <a:path w="25" h="17">
                    <a:moveTo>
                      <a:pt x="24" y="16"/>
                    </a:moveTo>
                    <a:lnTo>
                      <a:pt x="6"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2" name="Freeform 104">
                <a:extLst>
                  <a:ext uri="{FF2B5EF4-FFF2-40B4-BE49-F238E27FC236}">
                    <a16:creationId xmlns:a16="http://schemas.microsoft.com/office/drawing/2014/main" id="{52164EEE-0B0E-474E-BE5A-A01D123F935C}"/>
                  </a:ext>
                </a:extLst>
              </p:cNvPr>
              <p:cNvSpPr>
                <a:spLocks/>
              </p:cNvSpPr>
              <p:nvPr/>
            </p:nvSpPr>
            <p:spPr bwMode="auto">
              <a:xfrm>
                <a:off x="2304" y="1877"/>
                <a:ext cx="24" cy="17"/>
              </a:xfrm>
              <a:custGeom>
                <a:avLst/>
                <a:gdLst>
                  <a:gd name="T0" fmla="*/ 23 w 24"/>
                  <a:gd name="T1" fmla="*/ 16 h 17"/>
                  <a:gd name="T2" fmla="*/ 6 w 24"/>
                  <a:gd name="T3" fmla="*/ 0 h 17"/>
                  <a:gd name="T4" fmla="*/ 0 w 24"/>
                  <a:gd name="T5" fmla="*/ 0 h 17"/>
                </a:gdLst>
                <a:ahLst/>
                <a:cxnLst>
                  <a:cxn ang="0">
                    <a:pos x="T0" y="T1"/>
                  </a:cxn>
                  <a:cxn ang="0">
                    <a:pos x="T2" y="T3"/>
                  </a:cxn>
                  <a:cxn ang="0">
                    <a:pos x="T4" y="T5"/>
                  </a:cxn>
                </a:cxnLst>
                <a:rect l="0" t="0" r="r" b="b"/>
                <a:pathLst>
                  <a:path w="24" h="17">
                    <a:moveTo>
                      <a:pt x="23" y="16"/>
                    </a:moveTo>
                    <a:lnTo>
                      <a:pt x="6"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3" name="Freeform 105">
                <a:extLst>
                  <a:ext uri="{FF2B5EF4-FFF2-40B4-BE49-F238E27FC236}">
                    <a16:creationId xmlns:a16="http://schemas.microsoft.com/office/drawing/2014/main" id="{729C5CB7-6FCC-7345-AA52-FF9DD2C88F41}"/>
                  </a:ext>
                </a:extLst>
              </p:cNvPr>
              <p:cNvSpPr>
                <a:spLocks/>
              </p:cNvSpPr>
              <p:nvPr/>
            </p:nvSpPr>
            <p:spPr bwMode="auto">
              <a:xfrm>
                <a:off x="2297" y="1863"/>
                <a:ext cx="24" cy="19"/>
              </a:xfrm>
              <a:custGeom>
                <a:avLst/>
                <a:gdLst>
                  <a:gd name="T0" fmla="*/ 23 w 24"/>
                  <a:gd name="T1" fmla="*/ 18 h 19"/>
                  <a:gd name="T2" fmla="*/ 6 w 24"/>
                  <a:gd name="T3" fmla="*/ 0 h 19"/>
                  <a:gd name="T4" fmla="*/ 0 w 24"/>
                  <a:gd name="T5" fmla="*/ 0 h 19"/>
                </a:gdLst>
                <a:ahLst/>
                <a:cxnLst>
                  <a:cxn ang="0">
                    <a:pos x="T0" y="T1"/>
                  </a:cxn>
                  <a:cxn ang="0">
                    <a:pos x="T2" y="T3"/>
                  </a:cxn>
                  <a:cxn ang="0">
                    <a:pos x="T4" y="T5"/>
                  </a:cxn>
                </a:cxnLst>
                <a:rect l="0" t="0" r="r" b="b"/>
                <a:pathLst>
                  <a:path w="24" h="19">
                    <a:moveTo>
                      <a:pt x="23" y="18"/>
                    </a:moveTo>
                    <a:lnTo>
                      <a:pt x="6"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4" name="Freeform 106">
                <a:extLst>
                  <a:ext uri="{FF2B5EF4-FFF2-40B4-BE49-F238E27FC236}">
                    <a16:creationId xmlns:a16="http://schemas.microsoft.com/office/drawing/2014/main" id="{07068AAE-ECD5-DE4B-97AB-A4C2DFF195A4}"/>
                  </a:ext>
                </a:extLst>
              </p:cNvPr>
              <p:cNvSpPr>
                <a:spLocks/>
              </p:cNvSpPr>
              <p:nvPr/>
            </p:nvSpPr>
            <p:spPr bwMode="auto">
              <a:xfrm>
                <a:off x="2291" y="1849"/>
                <a:ext cx="24" cy="18"/>
              </a:xfrm>
              <a:custGeom>
                <a:avLst/>
                <a:gdLst>
                  <a:gd name="T0" fmla="*/ 23 w 24"/>
                  <a:gd name="T1" fmla="*/ 17 h 18"/>
                  <a:gd name="T2" fmla="*/ 6 w 24"/>
                  <a:gd name="T3" fmla="*/ 1 h 18"/>
                  <a:gd name="T4" fmla="*/ 0 w 24"/>
                  <a:gd name="T5" fmla="*/ 0 h 18"/>
                </a:gdLst>
                <a:ahLst/>
                <a:cxnLst>
                  <a:cxn ang="0">
                    <a:pos x="T0" y="T1"/>
                  </a:cxn>
                  <a:cxn ang="0">
                    <a:pos x="T2" y="T3"/>
                  </a:cxn>
                  <a:cxn ang="0">
                    <a:pos x="T4" y="T5"/>
                  </a:cxn>
                </a:cxnLst>
                <a:rect l="0" t="0" r="r" b="b"/>
                <a:pathLst>
                  <a:path w="24" h="18">
                    <a:moveTo>
                      <a:pt x="23" y="17"/>
                    </a:moveTo>
                    <a:lnTo>
                      <a:pt x="6"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5" name="Freeform 107">
                <a:extLst>
                  <a:ext uri="{FF2B5EF4-FFF2-40B4-BE49-F238E27FC236}">
                    <a16:creationId xmlns:a16="http://schemas.microsoft.com/office/drawing/2014/main" id="{0DCC61D1-3F05-2C42-99E4-FBAEE905AD41}"/>
                  </a:ext>
                </a:extLst>
              </p:cNvPr>
              <p:cNvSpPr>
                <a:spLocks/>
              </p:cNvSpPr>
              <p:nvPr/>
            </p:nvSpPr>
            <p:spPr bwMode="auto">
              <a:xfrm>
                <a:off x="2287" y="1834"/>
                <a:ext cx="24" cy="18"/>
              </a:xfrm>
              <a:custGeom>
                <a:avLst/>
                <a:gdLst>
                  <a:gd name="T0" fmla="*/ 23 w 24"/>
                  <a:gd name="T1" fmla="*/ 17 h 18"/>
                  <a:gd name="T2" fmla="*/ 3 w 24"/>
                  <a:gd name="T3" fmla="*/ 2 h 18"/>
                  <a:gd name="T4" fmla="*/ 0 w 24"/>
                  <a:gd name="T5" fmla="*/ 0 h 18"/>
                </a:gdLst>
                <a:ahLst/>
                <a:cxnLst>
                  <a:cxn ang="0">
                    <a:pos x="T0" y="T1"/>
                  </a:cxn>
                  <a:cxn ang="0">
                    <a:pos x="T2" y="T3"/>
                  </a:cxn>
                  <a:cxn ang="0">
                    <a:pos x="T4" y="T5"/>
                  </a:cxn>
                </a:cxnLst>
                <a:rect l="0" t="0" r="r" b="b"/>
                <a:pathLst>
                  <a:path w="24" h="18">
                    <a:moveTo>
                      <a:pt x="23" y="17"/>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6" name="Freeform 108">
                <a:extLst>
                  <a:ext uri="{FF2B5EF4-FFF2-40B4-BE49-F238E27FC236}">
                    <a16:creationId xmlns:a16="http://schemas.microsoft.com/office/drawing/2014/main" id="{567E4FBD-3CC6-7F40-A1A0-5C8F05614B98}"/>
                  </a:ext>
                </a:extLst>
              </p:cNvPr>
              <p:cNvSpPr>
                <a:spLocks/>
              </p:cNvSpPr>
              <p:nvPr/>
            </p:nvSpPr>
            <p:spPr bwMode="auto">
              <a:xfrm>
                <a:off x="2279" y="1822"/>
                <a:ext cx="25" cy="18"/>
              </a:xfrm>
              <a:custGeom>
                <a:avLst/>
                <a:gdLst>
                  <a:gd name="T0" fmla="*/ 24 w 25"/>
                  <a:gd name="T1" fmla="*/ 17 h 18"/>
                  <a:gd name="T2" fmla="*/ 4 w 25"/>
                  <a:gd name="T3" fmla="*/ 1 h 18"/>
                  <a:gd name="T4" fmla="*/ 0 w 25"/>
                  <a:gd name="T5" fmla="*/ 0 h 18"/>
                </a:gdLst>
                <a:ahLst/>
                <a:cxnLst>
                  <a:cxn ang="0">
                    <a:pos x="T0" y="T1"/>
                  </a:cxn>
                  <a:cxn ang="0">
                    <a:pos x="T2" y="T3"/>
                  </a:cxn>
                  <a:cxn ang="0">
                    <a:pos x="T4" y="T5"/>
                  </a:cxn>
                </a:cxnLst>
                <a:rect l="0" t="0" r="r" b="b"/>
                <a:pathLst>
                  <a:path w="25" h="18">
                    <a:moveTo>
                      <a:pt x="24" y="17"/>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7" name="Freeform 109">
                <a:extLst>
                  <a:ext uri="{FF2B5EF4-FFF2-40B4-BE49-F238E27FC236}">
                    <a16:creationId xmlns:a16="http://schemas.microsoft.com/office/drawing/2014/main" id="{7B2EDEFA-8B10-ED4B-90E8-B1C8CA5C5084}"/>
                  </a:ext>
                </a:extLst>
              </p:cNvPr>
              <p:cNvSpPr>
                <a:spLocks/>
              </p:cNvSpPr>
              <p:nvPr/>
            </p:nvSpPr>
            <p:spPr bwMode="auto">
              <a:xfrm>
                <a:off x="2271" y="1807"/>
                <a:ext cx="26" cy="18"/>
              </a:xfrm>
              <a:custGeom>
                <a:avLst/>
                <a:gdLst>
                  <a:gd name="T0" fmla="*/ 25 w 26"/>
                  <a:gd name="T1" fmla="*/ 17 h 18"/>
                  <a:gd name="T2" fmla="*/ 4 w 26"/>
                  <a:gd name="T3" fmla="*/ 2 h 18"/>
                  <a:gd name="T4" fmla="*/ 0 w 26"/>
                  <a:gd name="T5" fmla="*/ 0 h 18"/>
                </a:gdLst>
                <a:ahLst/>
                <a:cxnLst>
                  <a:cxn ang="0">
                    <a:pos x="T0" y="T1"/>
                  </a:cxn>
                  <a:cxn ang="0">
                    <a:pos x="T2" y="T3"/>
                  </a:cxn>
                  <a:cxn ang="0">
                    <a:pos x="T4" y="T5"/>
                  </a:cxn>
                </a:cxnLst>
                <a:rect l="0" t="0" r="r" b="b"/>
                <a:pathLst>
                  <a:path w="26" h="18">
                    <a:moveTo>
                      <a:pt x="25" y="17"/>
                    </a:moveTo>
                    <a:lnTo>
                      <a:pt x="4"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8" name="Freeform 110">
                <a:extLst>
                  <a:ext uri="{FF2B5EF4-FFF2-40B4-BE49-F238E27FC236}">
                    <a16:creationId xmlns:a16="http://schemas.microsoft.com/office/drawing/2014/main" id="{07D611FC-6276-CD46-AB4D-534230BFD3F2}"/>
                  </a:ext>
                </a:extLst>
              </p:cNvPr>
              <p:cNvSpPr>
                <a:spLocks/>
              </p:cNvSpPr>
              <p:nvPr/>
            </p:nvSpPr>
            <p:spPr bwMode="auto">
              <a:xfrm>
                <a:off x="2263" y="1794"/>
                <a:ext cx="25" cy="18"/>
              </a:xfrm>
              <a:custGeom>
                <a:avLst/>
                <a:gdLst>
                  <a:gd name="T0" fmla="*/ 24 w 25"/>
                  <a:gd name="T1" fmla="*/ 17 h 18"/>
                  <a:gd name="T2" fmla="*/ 4 w 25"/>
                  <a:gd name="T3" fmla="*/ 1 h 18"/>
                  <a:gd name="T4" fmla="*/ 0 w 25"/>
                  <a:gd name="T5" fmla="*/ 0 h 18"/>
                </a:gdLst>
                <a:ahLst/>
                <a:cxnLst>
                  <a:cxn ang="0">
                    <a:pos x="T0" y="T1"/>
                  </a:cxn>
                  <a:cxn ang="0">
                    <a:pos x="T2" y="T3"/>
                  </a:cxn>
                  <a:cxn ang="0">
                    <a:pos x="T4" y="T5"/>
                  </a:cxn>
                </a:cxnLst>
                <a:rect l="0" t="0" r="r" b="b"/>
                <a:pathLst>
                  <a:path w="25" h="18">
                    <a:moveTo>
                      <a:pt x="24" y="17"/>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9" name="Freeform 111">
                <a:extLst>
                  <a:ext uri="{FF2B5EF4-FFF2-40B4-BE49-F238E27FC236}">
                    <a16:creationId xmlns:a16="http://schemas.microsoft.com/office/drawing/2014/main" id="{AC9A89F4-7B05-F44A-BC21-21F08EA070D4}"/>
                  </a:ext>
                </a:extLst>
              </p:cNvPr>
              <p:cNvSpPr>
                <a:spLocks/>
              </p:cNvSpPr>
              <p:nvPr/>
            </p:nvSpPr>
            <p:spPr bwMode="auto">
              <a:xfrm>
                <a:off x="2256" y="1782"/>
                <a:ext cx="24" cy="18"/>
              </a:xfrm>
              <a:custGeom>
                <a:avLst/>
                <a:gdLst>
                  <a:gd name="T0" fmla="*/ 23 w 24"/>
                  <a:gd name="T1" fmla="*/ 17 h 18"/>
                  <a:gd name="T2" fmla="*/ 4 w 24"/>
                  <a:gd name="T3" fmla="*/ 1 h 18"/>
                  <a:gd name="T4" fmla="*/ 0 w 24"/>
                  <a:gd name="T5" fmla="*/ 0 h 18"/>
                </a:gdLst>
                <a:ahLst/>
                <a:cxnLst>
                  <a:cxn ang="0">
                    <a:pos x="T0" y="T1"/>
                  </a:cxn>
                  <a:cxn ang="0">
                    <a:pos x="T2" y="T3"/>
                  </a:cxn>
                  <a:cxn ang="0">
                    <a:pos x="T4" y="T5"/>
                  </a:cxn>
                </a:cxnLst>
                <a:rect l="0" t="0" r="r" b="b"/>
                <a:pathLst>
                  <a:path w="24" h="18">
                    <a:moveTo>
                      <a:pt x="23" y="17"/>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0" name="Freeform 112">
                <a:extLst>
                  <a:ext uri="{FF2B5EF4-FFF2-40B4-BE49-F238E27FC236}">
                    <a16:creationId xmlns:a16="http://schemas.microsoft.com/office/drawing/2014/main" id="{111B5D27-FFF5-6F41-9076-7B24B028C76B}"/>
                  </a:ext>
                </a:extLst>
              </p:cNvPr>
              <p:cNvSpPr>
                <a:spLocks/>
              </p:cNvSpPr>
              <p:nvPr/>
            </p:nvSpPr>
            <p:spPr bwMode="auto">
              <a:xfrm>
                <a:off x="2247" y="1769"/>
                <a:ext cx="24" cy="17"/>
              </a:xfrm>
              <a:custGeom>
                <a:avLst/>
                <a:gdLst>
                  <a:gd name="T0" fmla="*/ 23 w 24"/>
                  <a:gd name="T1" fmla="*/ 16 h 17"/>
                  <a:gd name="T2" fmla="*/ 3 w 24"/>
                  <a:gd name="T3" fmla="*/ 1 h 17"/>
                  <a:gd name="T4" fmla="*/ 0 w 24"/>
                  <a:gd name="T5" fmla="*/ 0 h 17"/>
                </a:gdLst>
                <a:ahLst/>
                <a:cxnLst>
                  <a:cxn ang="0">
                    <a:pos x="T0" y="T1"/>
                  </a:cxn>
                  <a:cxn ang="0">
                    <a:pos x="T2" y="T3"/>
                  </a:cxn>
                  <a:cxn ang="0">
                    <a:pos x="T4" y="T5"/>
                  </a:cxn>
                </a:cxnLst>
                <a:rect l="0" t="0" r="r" b="b"/>
                <a:pathLst>
                  <a:path w="24" h="17">
                    <a:moveTo>
                      <a:pt x="23" y="16"/>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1" name="Freeform 113">
                <a:extLst>
                  <a:ext uri="{FF2B5EF4-FFF2-40B4-BE49-F238E27FC236}">
                    <a16:creationId xmlns:a16="http://schemas.microsoft.com/office/drawing/2014/main" id="{F3B22E51-0693-B64B-840B-E29FA2C9046D}"/>
                  </a:ext>
                </a:extLst>
              </p:cNvPr>
              <p:cNvSpPr>
                <a:spLocks/>
              </p:cNvSpPr>
              <p:nvPr/>
            </p:nvSpPr>
            <p:spPr bwMode="auto">
              <a:xfrm>
                <a:off x="2237" y="1754"/>
                <a:ext cx="26" cy="19"/>
              </a:xfrm>
              <a:custGeom>
                <a:avLst/>
                <a:gdLst>
                  <a:gd name="T0" fmla="*/ 25 w 26"/>
                  <a:gd name="T1" fmla="*/ 18 h 19"/>
                  <a:gd name="T2" fmla="*/ 4 w 26"/>
                  <a:gd name="T3" fmla="*/ 1 h 19"/>
                  <a:gd name="T4" fmla="*/ 0 w 26"/>
                  <a:gd name="T5" fmla="*/ 0 h 19"/>
                </a:gdLst>
                <a:ahLst/>
                <a:cxnLst>
                  <a:cxn ang="0">
                    <a:pos x="T0" y="T1"/>
                  </a:cxn>
                  <a:cxn ang="0">
                    <a:pos x="T2" y="T3"/>
                  </a:cxn>
                  <a:cxn ang="0">
                    <a:pos x="T4" y="T5"/>
                  </a:cxn>
                </a:cxnLst>
                <a:rect l="0" t="0" r="r" b="b"/>
                <a:pathLst>
                  <a:path w="26" h="19">
                    <a:moveTo>
                      <a:pt x="25" y="18"/>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2" name="Freeform 114">
                <a:extLst>
                  <a:ext uri="{FF2B5EF4-FFF2-40B4-BE49-F238E27FC236}">
                    <a16:creationId xmlns:a16="http://schemas.microsoft.com/office/drawing/2014/main" id="{E48AB13E-0FC9-484F-B085-DD09F387A34E}"/>
                  </a:ext>
                </a:extLst>
              </p:cNvPr>
              <p:cNvSpPr>
                <a:spLocks/>
              </p:cNvSpPr>
              <p:nvPr/>
            </p:nvSpPr>
            <p:spPr bwMode="auto">
              <a:xfrm>
                <a:off x="2232" y="1743"/>
                <a:ext cx="25" cy="17"/>
              </a:xfrm>
              <a:custGeom>
                <a:avLst/>
                <a:gdLst>
                  <a:gd name="T0" fmla="*/ 24 w 25"/>
                  <a:gd name="T1" fmla="*/ 16 h 17"/>
                  <a:gd name="T2" fmla="*/ 3 w 25"/>
                  <a:gd name="T3" fmla="*/ 1 h 17"/>
                  <a:gd name="T4" fmla="*/ 0 w 25"/>
                  <a:gd name="T5" fmla="*/ 0 h 17"/>
                </a:gdLst>
                <a:ahLst/>
                <a:cxnLst>
                  <a:cxn ang="0">
                    <a:pos x="T0" y="T1"/>
                  </a:cxn>
                  <a:cxn ang="0">
                    <a:pos x="T2" y="T3"/>
                  </a:cxn>
                  <a:cxn ang="0">
                    <a:pos x="T4" y="T5"/>
                  </a:cxn>
                </a:cxnLst>
                <a:rect l="0" t="0" r="r" b="b"/>
                <a:pathLst>
                  <a:path w="25" h="17">
                    <a:moveTo>
                      <a:pt x="24" y="16"/>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3" name="Freeform 115">
                <a:extLst>
                  <a:ext uri="{FF2B5EF4-FFF2-40B4-BE49-F238E27FC236}">
                    <a16:creationId xmlns:a16="http://schemas.microsoft.com/office/drawing/2014/main" id="{58C066F9-F275-D144-B5BB-A89709B24812}"/>
                  </a:ext>
                </a:extLst>
              </p:cNvPr>
              <p:cNvSpPr>
                <a:spLocks/>
              </p:cNvSpPr>
              <p:nvPr/>
            </p:nvSpPr>
            <p:spPr bwMode="auto">
              <a:xfrm>
                <a:off x="2222" y="1731"/>
                <a:ext cx="25" cy="17"/>
              </a:xfrm>
              <a:custGeom>
                <a:avLst/>
                <a:gdLst>
                  <a:gd name="T0" fmla="*/ 24 w 25"/>
                  <a:gd name="T1" fmla="*/ 16 h 17"/>
                  <a:gd name="T2" fmla="*/ 3 w 25"/>
                  <a:gd name="T3" fmla="*/ 1 h 17"/>
                  <a:gd name="T4" fmla="*/ 0 w 25"/>
                  <a:gd name="T5" fmla="*/ 0 h 17"/>
                </a:gdLst>
                <a:ahLst/>
                <a:cxnLst>
                  <a:cxn ang="0">
                    <a:pos x="T0" y="T1"/>
                  </a:cxn>
                  <a:cxn ang="0">
                    <a:pos x="T2" y="T3"/>
                  </a:cxn>
                  <a:cxn ang="0">
                    <a:pos x="T4" y="T5"/>
                  </a:cxn>
                </a:cxnLst>
                <a:rect l="0" t="0" r="r" b="b"/>
                <a:pathLst>
                  <a:path w="25" h="17">
                    <a:moveTo>
                      <a:pt x="24" y="16"/>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4" name="Freeform 116">
                <a:extLst>
                  <a:ext uri="{FF2B5EF4-FFF2-40B4-BE49-F238E27FC236}">
                    <a16:creationId xmlns:a16="http://schemas.microsoft.com/office/drawing/2014/main" id="{755F30E0-74E7-854B-A92A-8FC66539049B}"/>
                  </a:ext>
                </a:extLst>
              </p:cNvPr>
              <p:cNvSpPr>
                <a:spLocks/>
              </p:cNvSpPr>
              <p:nvPr/>
            </p:nvSpPr>
            <p:spPr bwMode="auto">
              <a:xfrm>
                <a:off x="2209" y="1717"/>
                <a:ext cx="24" cy="18"/>
              </a:xfrm>
              <a:custGeom>
                <a:avLst/>
                <a:gdLst>
                  <a:gd name="T0" fmla="*/ 23 w 24"/>
                  <a:gd name="T1" fmla="*/ 17 h 18"/>
                  <a:gd name="T2" fmla="*/ 3 w 24"/>
                  <a:gd name="T3" fmla="*/ 2 h 18"/>
                  <a:gd name="T4" fmla="*/ 0 w 24"/>
                  <a:gd name="T5" fmla="*/ 0 h 18"/>
                </a:gdLst>
                <a:ahLst/>
                <a:cxnLst>
                  <a:cxn ang="0">
                    <a:pos x="T0" y="T1"/>
                  </a:cxn>
                  <a:cxn ang="0">
                    <a:pos x="T2" y="T3"/>
                  </a:cxn>
                  <a:cxn ang="0">
                    <a:pos x="T4" y="T5"/>
                  </a:cxn>
                </a:cxnLst>
                <a:rect l="0" t="0" r="r" b="b"/>
                <a:pathLst>
                  <a:path w="24" h="18">
                    <a:moveTo>
                      <a:pt x="23" y="17"/>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5" name="Freeform 117">
                <a:extLst>
                  <a:ext uri="{FF2B5EF4-FFF2-40B4-BE49-F238E27FC236}">
                    <a16:creationId xmlns:a16="http://schemas.microsoft.com/office/drawing/2014/main" id="{0668405E-A92B-3347-9C19-A9A549767C8D}"/>
                  </a:ext>
                </a:extLst>
              </p:cNvPr>
              <p:cNvSpPr>
                <a:spLocks/>
              </p:cNvSpPr>
              <p:nvPr/>
            </p:nvSpPr>
            <p:spPr bwMode="auto">
              <a:xfrm>
                <a:off x="2199" y="1706"/>
                <a:ext cx="26" cy="19"/>
              </a:xfrm>
              <a:custGeom>
                <a:avLst/>
                <a:gdLst>
                  <a:gd name="T0" fmla="*/ 25 w 26"/>
                  <a:gd name="T1" fmla="*/ 18 h 19"/>
                  <a:gd name="T2" fmla="*/ 1 w 26"/>
                  <a:gd name="T3" fmla="*/ 0 h 19"/>
                  <a:gd name="T4" fmla="*/ 0 w 26"/>
                  <a:gd name="T5" fmla="*/ 0 h 19"/>
                </a:gdLst>
                <a:ahLst/>
                <a:cxnLst>
                  <a:cxn ang="0">
                    <a:pos x="T0" y="T1"/>
                  </a:cxn>
                  <a:cxn ang="0">
                    <a:pos x="T2" y="T3"/>
                  </a:cxn>
                  <a:cxn ang="0">
                    <a:pos x="T4" y="T5"/>
                  </a:cxn>
                </a:cxnLst>
                <a:rect l="0" t="0" r="r" b="b"/>
                <a:pathLst>
                  <a:path w="26" h="19">
                    <a:moveTo>
                      <a:pt x="25" y="18"/>
                    </a:moveTo>
                    <a:lnTo>
                      <a:pt x="1"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6" name="Freeform 118">
                <a:extLst>
                  <a:ext uri="{FF2B5EF4-FFF2-40B4-BE49-F238E27FC236}">
                    <a16:creationId xmlns:a16="http://schemas.microsoft.com/office/drawing/2014/main" id="{3C9915BB-BEEA-5A44-8D10-E473AB77F7C6}"/>
                  </a:ext>
                </a:extLst>
              </p:cNvPr>
              <p:cNvSpPr>
                <a:spLocks/>
              </p:cNvSpPr>
              <p:nvPr/>
            </p:nvSpPr>
            <p:spPr bwMode="auto">
              <a:xfrm>
                <a:off x="2168" y="1674"/>
                <a:ext cx="41" cy="32"/>
              </a:xfrm>
              <a:custGeom>
                <a:avLst/>
                <a:gdLst>
                  <a:gd name="T0" fmla="*/ 40 w 41"/>
                  <a:gd name="T1" fmla="*/ 31 h 32"/>
                  <a:gd name="T2" fmla="*/ 3 w 41"/>
                  <a:gd name="T3" fmla="*/ 2 h 32"/>
                  <a:gd name="T4" fmla="*/ 0 w 41"/>
                  <a:gd name="T5" fmla="*/ 0 h 32"/>
                </a:gdLst>
                <a:ahLst/>
                <a:cxnLst>
                  <a:cxn ang="0">
                    <a:pos x="T0" y="T1"/>
                  </a:cxn>
                  <a:cxn ang="0">
                    <a:pos x="T2" y="T3"/>
                  </a:cxn>
                  <a:cxn ang="0">
                    <a:pos x="T4" y="T5"/>
                  </a:cxn>
                </a:cxnLst>
                <a:rect l="0" t="0" r="r" b="b"/>
                <a:pathLst>
                  <a:path w="41" h="32">
                    <a:moveTo>
                      <a:pt x="40" y="31"/>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7" name="Freeform 119">
                <a:extLst>
                  <a:ext uri="{FF2B5EF4-FFF2-40B4-BE49-F238E27FC236}">
                    <a16:creationId xmlns:a16="http://schemas.microsoft.com/office/drawing/2014/main" id="{0422158C-A510-254C-A23F-46C83C83CDDB}"/>
                  </a:ext>
                </a:extLst>
              </p:cNvPr>
              <p:cNvSpPr>
                <a:spLocks/>
              </p:cNvSpPr>
              <p:nvPr/>
            </p:nvSpPr>
            <p:spPr bwMode="auto">
              <a:xfrm>
                <a:off x="2131" y="1643"/>
                <a:ext cx="43" cy="34"/>
              </a:xfrm>
              <a:custGeom>
                <a:avLst/>
                <a:gdLst>
                  <a:gd name="T0" fmla="*/ 42 w 43"/>
                  <a:gd name="T1" fmla="*/ 33 h 34"/>
                  <a:gd name="T2" fmla="*/ 1 w 43"/>
                  <a:gd name="T3" fmla="*/ 1 h 34"/>
                  <a:gd name="T4" fmla="*/ 0 w 43"/>
                  <a:gd name="T5" fmla="*/ 0 h 34"/>
                </a:gdLst>
                <a:ahLst/>
                <a:cxnLst>
                  <a:cxn ang="0">
                    <a:pos x="T0" y="T1"/>
                  </a:cxn>
                  <a:cxn ang="0">
                    <a:pos x="T2" y="T3"/>
                  </a:cxn>
                  <a:cxn ang="0">
                    <a:pos x="T4" y="T5"/>
                  </a:cxn>
                </a:cxnLst>
                <a:rect l="0" t="0" r="r" b="b"/>
                <a:pathLst>
                  <a:path w="43" h="34">
                    <a:moveTo>
                      <a:pt x="42" y="33"/>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8" name="Freeform 120">
                <a:extLst>
                  <a:ext uri="{FF2B5EF4-FFF2-40B4-BE49-F238E27FC236}">
                    <a16:creationId xmlns:a16="http://schemas.microsoft.com/office/drawing/2014/main" id="{B6298843-E8C5-874D-AC57-EDAE698B80FA}"/>
                  </a:ext>
                </a:extLst>
              </p:cNvPr>
              <p:cNvSpPr>
                <a:spLocks/>
              </p:cNvSpPr>
              <p:nvPr/>
            </p:nvSpPr>
            <p:spPr bwMode="auto">
              <a:xfrm>
                <a:off x="2090" y="1615"/>
                <a:ext cx="44" cy="30"/>
              </a:xfrm>
              <a:custGeom>
                <a:avLst/>
                <a:gdLst>
                  <a:gd name="T0" fmla="*/ 43 w 44"/>
                  <a:gd name="T1" fmla="*/ 29 h 30"/>
                  <a:gd name="T2" fmla="*/ 0 w 44"/>
                  <a:gd name="T3" fmla="*/ 1 h 30"/>
                  <a:gd name="T4" fmla="*/ 0 w 44"/>
                  <a:gd name="T5" fmla="*/ 0 h 30"/>
                </a:gdLst>
                <a:ahLst/>
                <a:cxnLst>
                  <a:cxn ang="0">
                    <a:pos x="T0" y="T1"/>
                  </a:cxn>
                  <a:cxn ang="0">
                    <a:pos x="T2" y="T3"/>
                  </a:cxn>
                  <a:cxn ang="0">
                    <a:pos x="T4" y="T5"/>
                  </a:cxn>
                </a:cxnLst>
                <a:rect l="0" t="0" r="r" b="b"/>
                <a:pathLst>
                  <a:path w="44" h="30">
                    <a:moveTo>
                      <a:pt x="43" y="29"/>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29" name="Freeform 121">
                <a:extLst>
                  <a:ext uri="{FF2B5EF4-FFF2-40B4-BE49-F238E27FC236}">
                    <a16:creationId xmlns:a16="http://schemas.microsoft.com/office/drawing/2014/main" id="{C0A7BFE6-A75A-7A46-B2F9-EDD6B1CF99C6}"/>
                  </a:ext>
                </a:extLst>
              </p:cNvPr>
              <p:cNvSpPr>
                <a:spLocks/>
              </p:cNvSpPr>
              <p:nvPr/>
            </p:nvSpPr>
            <p:spPr bwMode="auto">
              <a:xfrm>
                <a:off x="2049" y="1584"/>
                <a:ext cx="42" cy="33"/>
              </a:xfrm>
              <a:custGeom>
                <a:avLst/>
                <a:gdLst>
                  <a:gd name="T0" fmla="*/ 41 w 42"/>
                  <a:gd name="T1" fmla="*/ 32 h 33"/>
                  <a:gd name="T2" fmla="*/ 0 w 42"/>
                  <a:gd name="T3" fmla="*/ 1 h 33"/>
                  <a:gd name="T4" fmla="*/ 0 w 42"/>
                  <a:gd name="T5" fmla="*/ 0 h 33"/>
                </a:gdLst>
                <a:ahLst/>
                <a:cxnLst>
                  <a:cxn ang="0">
                    <a:pos x="T0" y="T1"/>
                  </a:cxn>
                  <a:cxn ang="0">
                    <a:pos x="T2" y="T3"/>
                  </a:cxn>
                  <a:cxn ang="0">
                    <a:pos x="T4" y="T5"/>
                  </a:cxn>
                </a:cxnLst>
                <a:rect l="0" t="0" r="r" b="b"/>
                <a:pathLst>
                  <a:path w="42" h="33">
                    <a:moveTo>
                      <a:pt x="41" y="32"/>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0" name="Freeform 122">
                <a:extLst>
                  <a:ext uri="{FF2B5EF4-FFF2-40B4-BE49-F238E27FC236}">
                    <a16:creationId xmlns:a16="http://schemas.microsoft.com/office/drawing/2014/main" id="{70EE4307-289A-734F-9190-8364B2076888}"/>
                  </a:ext>
                </a:extLst>
              </p:cNvPr>
              <p:cNvSpPr>
                <a:spLocks/>
              </p:cNvSpPr>
              <p:nvPr/>
            </p:nvSpPr>
            <p:spPr bwMode="auto">
              <a:xfrm>
                <a:off x="2006" y="1556"/>
                <a:ext cx="46" cy="30"/>
              </a:xfrm>
              <a:custGeom>
                <a:avLst/>
                <a:gdLst>
                  <a:gd name="T0" fmla="*/ 45 w 46"/>
                  <a:gd name="T1" fmla="*/ 29 h 30"/>
                  <a:gd name="T2" fmla="*/ 1 w 46"/>
                  <a:gd name="T3" fmla="*/ 0 h 30"/>
                  <a:gd name="T4" fmla="*/ 0 w 46"/>
                  <a:gd name="T5" fmla="*/ 0 h 30"/>
                </a:gdLst>
                <a:ahLst/>
                <a:cxnLst>
                  <a:cxn ang="0">
                    <a:pos x="T0" y="T1"/>
                  </a:cxn>
                  <a:cxn ang="0">
                    <a:pos x="T2" y="T3"/>
                  </a:cxn>
                  <a:cxn ang="0">
                    <a:pos x="T4" y="T5"/>
                  </a:cxn>
                </a:cxnLst>
                <a:rect l="0" t="0" r="r" b="b"/>
                <a:pathLst>
                  <a:path w="46" h="30">
                    <a:moveTo>
                      <a:pt x="45" y="29"/>
                    </a:moveTo>
                    <a:lnTo>
                      <a:pt x="1"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1" name="Freeform 123">
                <a:extLst>
                  <a:ext uri="{FF2B5EF4-FFF2-40B4-BE49-F238E27FC236}">
                    <a16:creationId xmlns:a16="http://schemas.microsoft.com/office/drawing/2014/main" id="{6657D2B1-4426-3E47-827E-D01BAE130CB8}"/>
                  </a:ext>
                </a:extLst>
              </p:cNvPr>
              <p:cNvSpPr>
                <a:spLocks/>
              </p:cNvSpPr>
              <p:nvPr/>
            </p:nvSpPr>
            <p:spPr bwMode="auto">
              <a:xfrm>
                <a:off x="1959" y="1527"/>
                <a:ext cx="47" cy="30"/>
              </a:xfrm>
              <a:custGeom>
                <a:avLst/>
                <a:gdLst>
                  <a:gd name="T0" fmla="*/ 46 w 47"/>
                  <a:gd name="T1" fmla="*/ 29 h 30"/>
                  <a:gd name="T2" fmla="*/ 3 w 47"/>
                  <a:gd name="T3" fmla="*/ 1 h 30"/>
                  <a:gd name="T4" fmla="*/ 0 w 47"/>
                  <a:gd name="T5" fmla="*/ 0 h 30"/>
                </a:gdLst>
                <a:ahLst/>
                <a:cxnLst>
                  <a:cxn ang="0">
                    <a:pos x="T0" y="T1"/>
                  </a:cxn>
                  <a:cxn ang="0">
                    <a:pos x="T2" y="T3"/>
                  </a:cxn>
                  <a:cxn ang="0">
                    <a:pos x="T4" y="T5"/>
                  </a:cxn>
                </a:cxnLst>
                <a:rect l="0" t="0" r="r" b="b"/>
                <a:pathLst>
                  <a:path w="47" h="30">
                    <a:moveTo>
                      <a:pt x="46" y="29"/>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2" name="Freeform 124">
                <a:extLst>
                  <a:ext uri="{FF2B5EF4-FFF2-40B4-BE49-F238E27FC236}">
                    <a16:creationId xmlns:a16="http://schemas.microsoft.com/office/drawing/2014/main" id="{72C0327A-3B88-1F46-9412-C89AC01022D9}"/>
                  </a:ext>
                </a:extLst>
              </p:cNvPr>
              <p:cNvSpPr>
                <a:spLocks/>
              </p:cNvSpPr>
              <p:nvPr/>
            </p:nvSpPr>
            <p:spPr bwMode="auto">
              <a:xfrm>
                <a:off x="1920" y="1501"/>
                <a:ext cx="45" cy="29"/>
              </a:xfrm>
              <a:custGeom>
                <a:avLst/>
                <a:gdLst>
                  <a:gd name="T0" fmla="*/ 44 w 45"/>
                  <a:gd name="T1" fmla="*/ 28 h 29"/>
                  <a:gd name="T2" fmla="*/ 1 w 45"/>
                  <a:gd name="T3" fmla="*/ 1 h 29"/>
                  <a:gd name="T4" fmla="*/ 0 w 45"/>
                  <a:gd name="T5" fmla="*/ 0 h 29"/>
                </a:gdLst>
                <a:ahLst/>
                <a:cxnLst>
                  <a:cxn ang="0">
                    <a:pos x="T0" y="T1"/>
                  </a:cxn>
                  <a:cxn ang="0">
                    <a:pos x="T2" y="T3"/>
                  </a:cxn>
                  <a:cxn ang="0">
                    <a:pos x="T4" y="T5"/>
                  </a:cxn>
                </a:cxnLst>
                <a:rect l="0" t="0" r="r" b="b"/>
                <a:pathLst>
                  <a:path w="45" h="29">
                    <a:moveTo>
                      <a:pt x="44" y="28"/>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3" name="Freeform 125">
                <a:extLst>
                  <a:ext uri="{FF2B5EF4-FFF2-40B4-BE49-F238E27FC236}">
                    <a16:creationId xmlns:a16="http://schemas.microsoft.com/office/drawing/2014/main" id="{B916A009-1C6D-A649-81E5-16F306966F0E}"/>
                  </a:ext>
                </a:extLst>
              </p:cNvPr>
              <p:cNvSpPr>
                <a:spLocks/>
              </p:cNvSpPr>
              <p:nvPr/>
            </p:nvSpPr>
            <p:spPr bwMode="auto">
              <a:xfrm>
                <a:off x="1874" y="1473"/>
                <a:ext cx="49" cy="28"/>
              </a:xfrm>
              <a:custGeom>
                <a:avLst/>
                <a:gdLst>
                  <a:gd name="T0" fmla="*/ 48 w 49"/>
                  <a:gd name="T1" fmla="*/ 27 h 28"/>
                  <a:gd name="T2" fmla="*/ 0 w 49"/>
                  <a:gd name="T3" fmla="*/ 2 h 28"/>
                  <a:gd name="T4" fmla="*/ 0 w 49"/>
                  <a:gd name="T5" fmla="*/ 0 h 28"/>
                </a:gdLst>
                <a:ahLst/>
                <a:cxnLst>
                  <a:cxn ang="0">
                    <a:pos x="T0" y="T1"/>
                  </a:cxn>
                  <a:cxn ang="0">
                    <a:pos x="T2" y="T3"/>
                  </a:cxn>
                  <a:cxn ang="0">
                    <a:pos x="T4" y="T5"/>
                  </a:cxn>
                </a:cxnLst>
                <a:rect l="0" t="0" r="r" b="b"/>
                <a:pathLst>
                  <a:path w="49" h="28">
                    <a:moveTo>
                      <a:pt x="48" y="27"/>
                    </a:moveTo>
                    <a:lnTo>
                      <a:pt x="0"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4" name="Freeform 126">
                <a:extLst>
                  <a:ext uri="{FF2B5EF4-FFF2-40B4-BE49-F238E27FC236}">
                    <a16:creationId xmlns:a16="http://schemas.microsoft.com/office/drawing/2014/main" id="{A08C5314-2E53-764F-B9D7-B778C81E0D4A}"/>
                  </a:ext>
                </a:extLst>
              </p:cNvPr>
              <p:cNvSpPr>
                <a:spLocks/>
              </p:cNvSpPr>
              <p:nvPr/>
            </p:nvSpPr>
            <p:spPr bwMode="auto">
              <a:xfrm>
                <a:off x="1828" y="1448"/>
                <a:ext cx="48" cy="28"/>
              </a:xfrm>
              <a:custGeom>
                <a:avLst/>
                <a:gdLst>
                  <a:gd name="T0" fmla="*/ 47 w 48"/>
                  <a:gd name="T1" fmla="*/ 27 h 28"/>
                  <a:gd name="T2" fmla="*/ 0 w 48"/>
                  <a:gd name="T3" fmla="*/ 1 h 28"/>
                  <a:gd name="T4" fmla="*/ 0 w 48"/>
                  <a:gd name="T5" fmla="*/ 0 h 28"/>
                </a:gdLst>
                <a:ahLst/>
                <a:cxnLst>
                  <a:cxn ang="0">
                    <a:pos x="T0" y="T1"/>
                  </a:cxn>
                  <a:cxn ang="0">
                    <a:pos x="T2" y="T3"/>
                  </a:cxn>
                  <a:cxn ang="0">
                    <a:pos x="T4" y="T5"/>
                  </a:cxn>
                </a:cxnLst>
                <a:rect l="0" t="0" r="r" b="b"/>
                <a:pathLst>
                  <a:path w="48" h="28">
                    <a:moveTo>
                      <a:pt x="47" y="27"/>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5" name="Freeform 127">
                <a:extLst>
                  <a:ext uri="{FF2B5EF4-FFF2-40B4-BE49-F238E27FC236}">
                    <a16:creationId xmlns:a16="http://schemas.microsoft.com/office/drawing/2014/main" id="{3DF20E48-628D-3548-B3ED-662462383BAC}"/>
                  </a:ext>
                </a:extLst>
              </p:cNvPr>
              <p:cNvSpPr>
                <a:spLocks/>
              </p:cNvSpPr>
              <p:nvPr/>
            </p:nvSpPr>
            <p:spPr bwMode="auto">
              <a:xfrm>
                <a:off x="1781" y="1425"/>
                <a:ext cx="48" cy="25"/>
              </a:xfrm>
              <a:custGeom>
                <a:avLst/>
                <a:gdLst>
                  <a:gd name="T0" fmla="*/ 47 w 48"/>
                  <a:gd name="T1" fmla="*/ 24 h 25"/>
                  <a:gd name="T2" fmla="*/ 0 w 48"/>
                  <a:gd name="T3" fmla="*/ 1 h 25"/>
                  <a:gd name="T4" fmla="*/ 0 w 48"/>
                  <a:gd name="T5" fmla="*/ 0 h 25"/>
                </a:gdLst>
                <a:ahLst/>
                <a:cxnLst>
                  <a:cxn ang="0">
                    <a:pos x="T0" y="T1"/>
                  </a:cxn>
                  <a:cxn ang="0">
                    <a:pos x="T2" y="T3"/>
                  </a:cxn>
                  <a:cxn ang="0">
                    <a:pos x="T4" y="T5"/>
                  </a:cxn>
                </a:cxnLst>
                <a:rect l="0" t="0" r="r" b="b"/>
                <a:pathLst>
                  <a:path w="48" h="25">
                    <a:moveTo>
                      <a:pt x="47" y="24"/>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6" name="Freeform 128">
                <a:extLst>
                  <a:ext uri="{FF2B5EF4-FFF2-40B4-BE49-F238E27FC236}">
                    <a16:creationId xmlns:a16="http://schemas.microsoft.com/office/drawing/2014/main" id="{5F559CA2-394E-4E42-A4EB-C91CF6B1CC85}"/>
                  </a:ext>
                </a:extLst>
              </p:cNvPr>
              <p:cNvSpPr>
                <a:spLocks/>
              </p:cNvSpPr>
              <p:nvPr/>
            </p:nvSpPr>
            <p:spPr bwMode="auto">
              <a:xfrm>
                <a:off x="1744" y="1409"/>
                <a:ext cx="35" cy="19"/>
              </a:xfrm>
              <a:custGeom>
                <a:avLst/>
                <a:gdLst>
                  <a:gd name="T0" fmla="*/ 34 w 35"/>
                  <a:gd name="T1" fmla="*/ 18 h 19"/>
                  <a:gd name="T2" fmla="*/ 3 w 35"/>
                  <a:gd name="T3" fmla="*/ 1 h 19"/>
                  <a:gd name="T4" fmla="*/ 0 w 35"/>
                  <a:gd name="T5" fmla="*/ 0 h 19"/>
                </a:gdLst>
                <a:ahLst/>
                <a:cxnLst>
                  <a:cxn ang="0">
                    <a:pos x="T0" y="T1"/>
                  </a:cxn>
                  <a:cxn ang="0">
                    <a:pos x="T2" y="T3"/>
                  </a:cxn>
                  <a:cxn ang="0">
                    <a:pos x="T4" y="T5"/>
                  </a:cxn>
                </a:cxnLst>
                <a:rect l="0" t="0" r="r" b="b"/>
                <a:pathLst>
                  <a:path w="35" h="19">
                    <a:moveTo>
                      <a:pt x="34" y="18"/>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7" name="Freeform 129">
                <a:extLst>
                  <a:ext uri="{FF2B5EF4-FFF2-40B4-BE49-F238E27FC236}">
                    <a16:creationId xmlns:a16="http://schemas.microsoft.com/office/drawing/2014/main" id="{8ED4B0D7-ECA0-3A49-9212-52945CB591B9}"/>
                  </a:ext>
                </a:extLst>
              </p:cNvPr>
              <p:cNvSpPr>
                <a:spLocks/>
              </p:cNvSpPr>
              <p:nvPr/>
            </p:nvSpPr>
            <p:spPr bwMode="auto">
              <a:xfrm>
                <a:off x="1716" y="1391"/>
                <a:ext cx="34" cy="18"/>
              </a:xfrm>
              <a:custGeom>
                <a:avLst/>
                <a:gdLst>
                  <a:gd name="T0" fmla="*/ 33 w 34"/>
                  <a:gd name="T1" fmla="*/ 17 h 18"/>
                  <a:gd name="T2" fmla="*/ 0 w 34"/>
                  <a:gd name="T3" fmla="*/ 2 h 18"/>
                  <a:gd name="T4" fmla="*/ 0 w 34"/>
                  <a:gd name="T5" fmla="*/ 0 h 18"/>
                </a:gdLst>
                <a:ahLst/>
                <a:cxnLst>
                  <a:cxn ang="0">
                    <a:pos x="T0" y="T1"/>
                  </a:cxn>
                  <a:cxn ang="0">
                    <a:pos x="T2" y="T3"/>
                  </a:cxn>
                  <a:cxn ang="0">
                    <a:pos x="T4" y="T5"/>
                  </a:cxn>
                </a:cxnLst>
                <a:rect l="0" t="0" r="r" b="b"/>
                <a:pathLst>
                  <a:path w="34" h="18">
                    <a:moveTo>
                      <a:pt x="33" y="17"/>
                    </a:moveTo>
                    <a:lnTo>
                      <a:pt x="0"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8" name="Freeform 130">
                <a:extLst>
                  <a:ext uri="{FF2B5EF4-FFF2-40B4-BE49-F238E27FC236}">
                    <a16:creationId xmlns:a16="http://schemas.microsoft.com/office/drawing/2014/main" id="{0F2706E2-A8A1-8D46-987B-7D856DD823FE}"/>
                  </a:ext>
                </a:extLst>
              </p:cNvPr>
              <p:cNvSpPr>
                <a:spLocks/>
              </p:cNvSpPr>
              <p:nvPr/>
            </p:nvSpPr>
            <p:spPr bwMode="auto">
              <a:xfrm>
                <a:off x="1679" y="1375"/>
                <a:ext cx="35" cy="18"/>
              </a:xfrm>
              <a:custGeom>
                <a:avLst/>
                <a:gdLst>
                  <a:gd name="T0" fmla="*/ 34 w 35"/>
                  <a:gd name="T1" fmla="*/ 17 h 18"/>
                  <a:gd name="T2" fmla="*/ 3 w 35"/>
                  <a:gd name="T3" fmla="*/ 2 h 18"/>
                  <a:gd name="T4" fmla="*/ 0 w 35"/>
                  <a:gd name="T5" fmla="*/ 0 h 18"/>
                </a:gdLst>
                <a:ahLst/>
                <a:cxnLst>
                  <a:cxn ang="0">
                    <a:pos x="T0" y="T1"/>
                  </a:cxn>
                  <a:cxn ang="0">
                    <a:pos x="T2" y="T3"/>
                  </a:cxn>
                  <a:cxn ang="0">
                    <a:pos x="T4" y="T5"/>
                  </a:cxn>
                </a:cxnLst>
                <a:rect l="0" t="0" r="r" b="b"/>
                <a:pathLst>
                  <a:path w="35" h="18">
                    <a:moveTo>
                      <a:pt x="34" y="17"/>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39" name="Freeform 131">
                <a:extLst>
                  <a:ext uri="{FF2B5EF4-FFF2-40B4-BE49-F238E27FC236}">
                    <a16:creationId xmlns:a16="http://schemas.microsoft.com/office/drawing/2014/main" id="{97422913-7309-CE4D-9820-DE08BCD679FE}"/>
                  </a:ext>
                </a:extLst>
              </p:cNvPr>
              <p:cNvSpPr>
                <a:spLocks/>
              </p:cNvSpPr>
              <p:nvPr/>
            </p:nvSpPr>
            <p:spPr bwMode="auto">
              <a:xfrm>
                <a:off x="1649" y="1361"/>
                <a:ext cx="34" cy="17"/>
              </a:xfrm>
              <a:custGeom>
                <a:avLst/>
                <a:gdLst>
                  <a:gd name="T0" fmla="*/ 33 w 34"/>
                  <a:gd name="T1" fmla="*/ 16 h 17"/>
                  <a:gd name="T2" fmla="*/ 1 w 34"/>
                  <a:gd name="T3" fmla="*/ 1 h 17"/>
                  <a:gd name="T4" fmla="*/ 0 w 34"/>
                  <a:gd name="T5" fmla="*/ 0 h 17"/>
                </a:gdLst>
                <a:ahLst/>
                <a:cxnLst>
                  <a:cxn ang="0">
                    <a:pos x="T0" y="T1"/>
                  </a:cxn>
                  <a:cxn ang="0">
                    <a:pos x="T2" y="T3"/>
                  </a:cxn>
                  <a:cxn ang="0">
                    <a:pos x="T4" y="T5"/>
                  </a:cxn>
                </a:cxnLst>
                <a:rect l="0" t="0" r="r" b="b"/>
                <a:pathLst>
                  <a:path w="34" h="17">
                    <a:moveTo>
                      <a:pt x="33" y="16"/>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0" name="Freeform 132">
                <a:extLst>
                  <a:ext uri="{FF2B5EF4-FFF2-40B4-BE49-F238E27FC236}">
                    <a16:creationId xmlns:a16="http://schemas.microsoft.com/office/drawing/2014/main" id="{EC2807A3-3D63-764D-AAE5-C46712A677DF}"/>
                  </a:ext>
                </a:extLst>
              </p:cNvPr>
              <p:cNvSpPr>
                <a:spLocks/>
              </p:cNvSpPr>
              <p:nvPr/>
            </p:nvSpPr>
            <p:spPr bwMode="auto">
              <a:xfrm>
                <a:off x="1615" y="1345"/>
                <a:ext cx="35" cy="19"/>
              </a:xfrm>
              <a:custGeom>
                <a:avLst/>
                <a:gdLst>
                  <a:gd name="T0" fmla="*/ 34 w 35"/>
                  <a:gd name="T1" fmla="*/ 18 h 19"/>
                  <a:gd name="T2" fmla="*/ 3 w 35"/>
                  <a:gd name="T3" fmla="*/ 1 h 19"/>
                  <a:gd name="T4" fmla="*/ 0 w 35"/>
                  <a:gd name="T5" fmla="*/ 0 h 19"/>
                </a:gdLst>
                <a:ahLst/>
                <a:cxnLst>
                  <a:cxn ang="0">
                    <a:pos x="T0" y="T1"/>
                  </a:cxn>
                  <a:cxn ang="0">
                    <a:pos x="T2" y="T3"/>
                  </a:cxn>
                  <a:cxn ang="0">
                    <a:pos x="T4" y="T5"/>
                  </a:cxn>
                </a:cxnLst>
                <a:rect l="0" t="0" r="r" b="b"/>
                <a:pathLst>
                  <a:path w="35" h="19">
                    <a:moveTo>
                      <a:pt x="34" y="18"/>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1" name="Freeform 133">
                <a:extLst>
                  <a:ext uri="{FF2B5EF4-FFF2-40B4-BE49-F238E27FC236}">
                    <a16:creationId xmlns:a16="http://schemas.microsoft.com/office/drawing/2014/main" id="{7B759566-2B32-C147-9639-812C849EDBC7}"/>
                  </a:ext>
                </a:extLst>
              </p:cNvPr>
              <p:cNvSpPr>
                <a:spLocks/>
              </p:cNvSpPr>
              <p:nvPr/>
            </p:nvSpPr>
            <p:spPr bwMode="auto">
              <a:xfrm>
                <a:off x="1582" y="1327"/>
                <a:ext cx="36" cy="18"/>
              </a:xfrm>
              <a:custGeom>
                <a:avLst/>
                <a:gdLst>
                  <a:gd name="T0" fmla="*/ 35 w 36"/>
                  <a:gd name="T1" fmla="*/ 17 h 18"/>
                  <a:gd name="T2" fmla="*/ 3 w 36"/>
                  <a:gd name="T3" fmla="*/ 2 h 18"/>
                  <a:gd name="T4" fmla="*/ 0 w 36"/>
                  <a:gd name="T5" fmla="*/ 0 h 18"/>
                </a:gdLst>
                <a:ahLst/>
                <a:cxnLst>
                  <a:cxn ang="0">
                    <a:pos x="T0" y="T1"/>
                  </a:cxn>
                  <a:cxn ang="0">
                    <a:pos x="T2" y="T3"/>
                  </a:cxn>
                  <a:cxn ang="0">
                    <a:pos x="T4" y="T5"/>
                  </a:cxn>
                </a:cxnLst>
                <a:rect l="0" t="0" r="r" b="b"/>
                <a:pathLst>
                  <a:path w="36" h="18">
                    <a:moveTo>
                      <a:pt x="35" y="17"/>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2" name="Freeform 134">
                <a:extLst>
                  <a:ext uri="{FF2B5EF4-FFF2-40B4-BE49-F238E27FC236}">
                    <a16:creationId xmlns:a16="http://schemas.microsoft.com/office/drawing/2014/main" id="{DF48953F-4557-2644-9DA8-F68F75686D25}"/>
                  </a:ext>
                </a:extLst>
              </p:cNvPr>
              <p:cNvSpPr>
                <a:spLocks/>
              </p:cNvSpPr>
              <p:nvPr/>
            </p:nvSpPr>
            <p:spPr bwMode="auto">
              <a:xfrm>
                <a:off x="1551" y="1313"/>
                <a:ext cx="37" cy="17"/>
              </a:xfrm>
              <a:custGeom>
                <a:avLst/>
                <a:gdLst>
                  <a:gd name="T0" fmla="*/ 36 w 37"/>
                  <a:gd name="T1" fmla="*/ 16 h 17"/>
                  <a:gd name="T2" fmla="*/ 1 w 37"/>
                  <a:gd name="T3" fmla="*/ 1 h 17"/>
                  <a:gd name="T4" fmla="*/ 0 w 37"/>
                  <a:gd name="T5" fmla="*/ 0 h 17"/>
                </a:gdLst>
                <a:ahLst/>
                <a:cxnLst>
                  <a:cxn ang="0">
                    <a:pos x="T0" y="T1"/>
                  </a:cxn>
                  <a:cxn ang="0">
                    <a:pos x="T2" y="T3"/>
                  </a:cxn>
                  <a:cxn ang="0">
                    <a:pos x="T4" y="T5"/>
                  </a:cxn>
                </a:cxnLst>
                <a:rect l="0" t="0" r="r" b="b"/>
                <a:pathLst>
                  <a:path w="37" h="17">
                    <a:moveTo>
                      <a:pt x="36" y="16"/>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3" name="Freeform 135">
                <a:extLst>
                  <a:ext uri="{FF2B5EF4-FFF2-40B4-BE49-F238E27FC236}">
                    <a16:creationId xmlns:a16="http://schemas.microsoft.com/office/drawing/2014/main" id="{4109D2A7-5ED2-6142-88B6-5AC7786E2776}"/>
                  </a:ext>
                </a:extLst>
              </p:cNvPr>
              <p:cNvSpPr>
                <a:spLocks/>
              </p:cNvSpPr>
              <p:nvPr/>
            </p:nvSpPr>
            <p:spPr bwMode="auto">
              <a:xfrm>
                <a:off x="1520" y="1296"/>
                <a:ext cx="32" cy="18"/>
              </a:xfrm>
              <a:custGeom>
                <a:avLst/>
                <a:gdLst>
                  <a:gd name="T0" fmla="*/ 31 w 32"/>
                  <a:gd name="T1" fmla="*/ 17 h 18"/>
                  <a:gd name="T2" fmla="*/ 1 w 32"/>
                  <a:gd name="T3" fmla="*/ 2 h 18"/>
                  <a:gd name="T4" fmla="*/ 0 w 32"/>
                  <a:gd name="T5" fmla="*/ 0 h 18"/>
                </a:gdLst>
                <a:ahLst/>
                <a:cxnLst>
                  <a:cxn ang="0">
                    <a:pos x="T0" y="T1"/>
                  </a:cxn>
                  <a:cxn ang="0">
                    <a:pos x="T2" y="T3"/>
                  </a:cxn>
                  <a:cxn ang="0">
                    <a:pos x="T4" y="T5"/>
                  </a:cxn>
                </a:cxnLst>
                <a:rect l="0" t="0" r="r" b="b"/>
                <a:pathLst>
                  <a:path w="32" h="18">
                    <a:moveTo>
                      <a:pt x="31" y="17"/>
                    </a:moveTo>
                    <a:lnTo>
                      <a:pt x="1"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4" name="Freeform 136">
                <a:extLst>
                  <a:ext uri="{FF2B5EF4-FFF2-40B4-BE49-F238E27FC236}">
                    <a16:creationId xmlns:a16="http://schemas.microsoft.com/office/drawing/2014/main" id="{9C0F572C-FA7D-E747-B369-9A3B72095D0B}"/>
                  </a:ext>
                </a:extLst>
              </p:cNvPr>
              <p:cNvSpPr>
                <a:spLocks/>
              </p:cNvSpPr>
              <p:nvPr/>
            </p:nvSpPr>
            <p:spPr bwMode="auto">
              <a:xfrm>
                <a:off x="1486" y="1281"/>
                <a:ext cx="37" cy="19"/>
              </a:xfrm>
              <a:custGeom>
                <a:avLst/>
                <a:gdLst>
                  <a:gd name="T0" fmla="*/ 36 w 37"/>
                  <a:gd name="T1" fmla="*/ 18 h 19"/>
                  <a:gd name="T2" fmla="*/ 3 w 37"/>
                  <a:gd name="T3" fmla="*/ 1 h 19"/>
                  <a:gd name="T4" fmla="*/ 0 w 37"/>
                  <a:gd name="T5" fmla="*/ 0 h 19"/>
                </a:gdLst>
                <a:ahLst/>
                <a:cxnLst>
                  <a:cxn ang="0">
                    <a:pos x="T0" y="T1"/>
                  </a:cxn>
                  <a:cxn ang="0">
                    <a:pos x="T2" y="T3"/>
                  </a:cxn>
                  <a:cxn ang="0">
                    <a:pos x="T4" y="T5"/>
                  </a:cxn>
                </a:cxnLst>
                <a:rect l="0" t="0" r="r" b="b"/>
                <a:pathLst>
                  <a:path w="37" h="19">
                    <a:moveTo>
                      <a:pt x="36" y="18"/>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5" name="Freeform 137">
                <a:extLst>
                  <a:ext uri="{FF2B5EF4-FFF2-40B4-BE49-F238E27FC236}">
                    <a16:creationId xmlns:a16="http://schemas.microsoft.com/office/drawing/2014/main" id="{2905B4EC-BC5C-244B-89E3-21AB807559E6}"/>
                  </a:ext>
                </a:extLst>
              </p:cNvPr>
              <p:cNvSpPr>
                <a:spLocks/>
              </p:cNvSpPr>
              <p:nvPr/>
            </p:nvSpPr>
            <p:spPr bwMode="auto">
              <a:xfrm>
                <a:off x="1452" y="1263"/>
                <a:ext cx="35" cy="18"/>
              </a:xfrm>
              <a:custGeom>
                <a:avLst/>
                <a:gdLst>
                  <a:gd name="T0" fmla="*/ 34 w 35"/>
                  <a:gd name="T1" fmla="*/ 17 h 18"/>
                  <a:gd name="T2" fmla="*/ 3 w 35"/>
                  <a:gd name="T3" fmla="*/ 2 h 18"/>
                  <a:gd name="T4" fmla="*/ 0 w 35"/>
                  <a:gd name="T5" fmla="*/ 0 h 18"/>
                </a:gdLst>
                <a:ahLst/>
                <a:cxnLst>
                  <a:cxn ang="0">
                    <a:pos x="T0" y="T1"/>
                  </a:cxn>
                  <a:cxn ang="0">
                    <a:pos x="T2" y="T3"/>
                  </a:cxn>
                  <a:cxn ang="0">
                    <a:pos x="T4" y="T5"/>
                  </a:cxn>
                </a:cxnLst>
                <a:rect l="0" t="0" r="r" b="b"/>
                <a:pathLst>
                  <a:path w="35" h="18">
                    <a:moveTo>
                      <a:pt x="34" y="17"/>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6" name="Freeform 138">
                <a:extLst>
                  <a:ext uri="{FF2B5EF4-FFF2-40B4-BE49-F238E27FC236}">
                    <a16:creationId xmlns:a16="http://schemas.microsoft.com/office/drawing/2014/main" id="{344DEB41-9211-5848-BFA6-063B69DB986D}"/>
                  </a:ext>
                </a:extLst>
              </p:cNvPr>
              <p:cNvSpPr>
                <a:spLocks/>
              </p:cNvSpPr>
              <p:nvPr/>
            </p:nvSpPr>
            <p:spPr bwMode="auto">
              <a:xfrm>
                <a:off x="1432" y="1256"/>
                <a:ext cx="24" cy="18"/>
              </a:xfrm>
              <a:custGeom>
                <a:avLst/>
                <a:gdLst>
                  <a:gd name="T0" fmla="*/ 23 w 24"/>
                  <a:gd name="T1" fmla="*/ 17 h 18"/>
                  <a:gd name="T2" fmla="*/ 1 w 24"/>
                  <a:gd name="T3" fmla="*/ 2 h 18"/>
                  <a:gd name="T4" fmla="*/ 0 w 24"/>
                  <a:gd name="T5" fmla="*/ 0 h 18"/>
                </a:gdLst>
                <a:ahLst/>
                <a:cxnLst>
                  <a:cxn ang="0">
                    <a:pos x="T0" y="T1"/>
                  </a:cxn>
                  <a:cxn ang="0">
                    <a:pos x="T2" y="T3"/>
                  </a:cxn>
                  <a:cxn ang="0">
                    <a:pos x="T4" y="T5"/>
                  </a:cxn>
                </a:cxnLst>
                <a:rect l="0" t="0" r="r" b="b"/>
                <a:pathLst>
                  <a:path w="24" h="18">
                    <a:moveTo>
                      <a:pt x="23" y="17"/>
                    </a:moveTo>
                    <a:lnTo>
                      <a:pt x="1"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7" name="Freeform 139">
                <a:extLst>
                  <a:ext uri="{FF2B5EF4-FFF2-40B4-BE49-F238E27FC236}">
                    <a16:creationId xmlns:a16="http://schemas.microsoft.com/office/drawing/2014/main" id="{1ECA5C9F-D9AE-574E-AC4D-21149D0ACA90}"/>
                  </a:ext>
                </a:extLst>
              </p:cNvPr>
              <p:cNvSpPr>
                <a:spLocks/>
              </p:cNvSpPr>
              <p:nvPr/>
            </p:nvSpPr>
            <p:spPr bwMode="auto">
              <a:xfrm>
                <a:off x="1412" y="1247"/>
                <a:ext cx="26" cy="17"/>
              </a:xfrm>
              <a:custGeom>
                <a:avLst/>
                <a:gdLst>
                  <a:gd name="T0" fmla="*/ 25 w 26"/>
                  <a:gd name="T1" fmla="*/ 16 h 17"/>
                  <a:gd name="T2" fmla="*/ 3 w 26"/>
                  <a:gd name="T3" fmla="*/ 2 h 17"/>
                  <a:gd name="T4" fmla="*/ 0 w 26"/>
                  <a:gd name="T5" fmla="*/ 0 h 17"/>
                </a:gdLst>
                <a:ahLst/>
                <a:cxnLst>
                  <a:cxn ang="0">
                    <a:pos x="T0" y="T1"/>
                  </a:cxn>
                  <a:cxn ang="0">
                    <a:pos x="T2" y="T3"/>
                  </a:cxn>
                  <a:cxn ang="0">
                    <a:pos x="T4" y="T5"/>
                  </a:cxn>
                </a:cxnLst>
                <a:rect l="0" t="0" r="r" b="b"/>
                <a:pathLst>
                  <a:path w="26" h="17">
                    <a:moveTo>
                      <a:pt x="25" y="16"/>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8" name="Freeform 140">
                <a:extLst>
                  <a:ext uri="{FF2B5EF4-FFF2-40B4-BE49-F238E27FC236}">
                    <a16:creationId xmlns:a16="http://schemas.microsoft.com/office/drawing/2014/main" id="{A18D1A68-35BD-F943-B803-D5D12CA53EF3}"/>
                  </a:ext>
                </a:extLst>
              </p:cNvPr>
              <p:cNvSpPr>
                <a:spLocks/>
              </p:cNvSpPr>
              <p:nvPr/>
            </p:nvSpPr>
            <p:spPr bwMode="auto">
              <a:xfrm>
                <a:off x="1392" y="1237"/>
                <a:ext cx="24" cy="18"/>
              </a:xfrm>
              <a:custGeom>
                <a:avLst/>
                <a:gdLst>
                  <a:gd name="T0" fmla="*/ 23 w 24"/>
                  <a:gd name="T1" fmla="*/ 17 h 18"/>
                  <a:gd name="T2" fmla="*/ 0 w 24"/>
                  <a:gd name="T3" fmla="*/ 1 h 18"/>
                  <a:gd name="T4" fmla="*/ 0 w 24"/>
                  <a:gd name="T5" fmla="*/ 0 h 18"/>
                </a:gdLst>
                <a:ahLst/>
                <a:cxnLst>
                  <a:cxn ang="0">
                    <a:pos x="T0" y="T1"/>
                  </a:cxn>
                  <a:cxn ang="0">
                    <a:pos x="T2" y="T3"/>
                  </a:cxn>
                  <a:cxn ang="0">
                    <a:pos x="T4" y="T5"/>
                  </a:cxn>
                </a:cxnLst>
                <a:rect l="0" t="0" r="r" b="b"/>
                <a:pathLst>
                  <a:path w="24" h="18">
                    <a:moveTo>
                      <a:pt x="23" y="17"/>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49" name="Freeform 141">
                <a:extLst>
                  <a:ext uri="{FF2B5EF4-FFF2-40B4-BE49-F238E27FC236}">
                    <a16:creationId xmlns:a16="http://schemas.microsoft.com/office/drawing/2014/main" id="{C2231CF6-9C4B-B645-A129-DB600478272C}"/>
                  </a:ext>
                </a:extLst>
              </p:cNvPr>
              <p:cNvSpPr>
                <a:spLocks/>
              </p:cNvSpPr>
              <p:nvPr/>
            </p:nvSpPr>
            <p:spPr bwMode="auto">
              <a:xfrm>
                <a:off x="1374" y="1229"/>
                <a:ext cx="25" cy="18"/>
              </a:xfrm>
              <a:custGeom>
                <a:avLst/>
                <a:gdLst>
                  <a:gd name="T0" fmla="*/ 24 w 25"/>
                  <a:gd name="T1" fmla="*/ 17 h 18"/>
                  <a:gd name="T2" fmla="*/ 1 w 25"/>
                  <a:gd name="T3" fmla="*/ 0 h 18"/>
                  <a:gd name="T4" fmla="*/ 0 w 25"/>
                  <a:gd name="T5" fmla="*/ 0 h 18"/>
                </a:gdLst>
                <a:ahLst/>
                <a:cxnLst>
                  <a:cxn ang="0">
                    <a:pos x="T0" y="T1"/>
                  </a:cxn>
                  <a:cxn ang="0">
                    <a:pos x="T2" y="T3"/>
                  </a:cxn>
                  <a:cxn ang="0">
                    <a:pos x="T4" y="T5"/>
                  </a:cxn>
                </a:cxnLst>
                <a:rect l="0" t="0" r="r" b="b"/>
                <a:pathLst>
                  <a:path w="25" h="18">
                    <a:moveTo>
                      <a:pt x="24" y="17"/>
                    </a:moveTo>
                    <a:lnTo>
                      <a:pt x="1"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0" name="Freeform 142">
                <a:extLst>
                  <a:ext uri="{FF2B5EF4-FFF2-40B4-BE49-F238E27FC236}">
                    <a16:creationId xmlns:a16="http://schemas.microsoft.com/office/drawing/2014/main" id="{14890547-EEEA-4E41-8501-22EB61047F32}"/>
                  </a:ext>
                </a:extLst>
              </p:cNvPr>
              <p:cNvSpPr>
                <a:spLocks/>
              </p:cNvSpPr>
              <p:nvPr/>
            </p:nvSpPr>
            <p:spPr bwMode="auto">
              <a:xfrm>
                <a:off x="1357" y="1219"/>
                <a:ext cx="24" cy="18"/>
              </a:xfrm>
              <a:custGeom>
                <a:avLst/>
                <a:gdLst>
                  <a:gd name="T0" fmla="*/ 23 w 24"/>
                  <a:gd name="T1" fmla="*/ 17 h 18"/>
                  <a:gd name="T2" fmla="*/ 1 w 24"/>
                  <a:gd name="T3" fmla="*/ 2 h 18"/>
                  <a:gd name="T4" fmla="*/ 0 w 24"/>
                  <a:gd name="T5" fmla="*/ 0 h 18"/>
                </a:gdLst>
                <a:ahLst/>
                <a:cxnLst>
                  <a:cxn ang="0">
                    <a:pos x="T0" y="T1"/>
                  </a:cxn>
                  <a:cxn ang="0">
                    <a:pos x="T2" y="T3"/>
                  </a:cxn>
                  <a:cxn ang="0">
                    <a:pos x="T4" y="T5"/>
                  </a:cxn>
                </a:cxnLst>
                <a:rect l="0" t="0" r="r" b="b"/>
                <a:pathLst>
                  <a:path w="24" h="18">
                    <a:moveTo>
                      <a:pt x="23" y="17"/>
                    </a:moveTo>
                    <a:lnTo>
                      <a:pt x="1"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1" name="Freeform 143">
                <a:extLst>
                  <a:ext uri="{FF2B5EF4-FFF2-40B4-BE49-F238E27FC236}">
                    <a16:creationId xmlns:a16="http://schemas.microsoft.com/office/drawing/2014/main" id="{E0CECCC6-C2AD-324C-A5BD-AE63DE99B6C6}"/>
                  </a:ext>
                </a:extLst>
              </p:cNvPr>
              <p:cNvSpPr>
                <a:spLocks/>
              </p:cNvSpPr>
              <p:nvPr/>
            </p:nvSpPr>
            <p:spPr bwMode="auto">
              <a:xfrm>
                <a:off x="1337" y="1210"/>
                <a:ext cx="25" cy="17"/>
              </a:xfrm>
              <a:custGeom>
                <a:avLst/>
                <a:gdLst>
                  <a:gd name="T0" fmla="*/ 24 w 25"/>
                  <a:gd name="T1" fmla="*/ 16 h 17"/>
                  <a:gd name="T2" fmla="*/ 3 w 25"/>
                  <a:gd name="T3" fmla="*/ 2 h 17"/>
                  <a:gd name="T4" fmla="*/ 0 w 25"/>
                  <a:gd name="T5" fmla="*/ 0 h 17"/>
                </a:gdLst>
                <a:ahLst/>
                <a:cxnLst>
                  <a:cxn ang="0">
                    <a:pos x="T0" y="T1"/>
                  </a:cxn>
                  <a:cxn ang="0">
                    <a:pos x="T2" y="T3"/>
                  </a:cxn>
                  <a:cxn ang="0">
                    <a:pos x="T4" y="T5"/>
                  </a:cxn>
                </a:cxnLst>
                <a:rect l="0" t="0" r="r" b="b"/>
                <a:pathLst>
                  <a:path w="25" h="17">
                    <a:moveTo>
                      <a:pt x="24" y="16"/>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2" name="Freeform 144">
                <a:extLst>
                  <a:ext uri="{FF2B5EF4-FFF2-40B4-BE49-F238E27FC236}">
                    <a16:creationId xmlns:a16="http://schemas.microsoft.com/office/drawing/2014/main" id="{C481A6A6-C859-8B48-B528-EB007F9D3662}"/>
                  </a:ext>
                </a:extLst>
              </p:cNvPr>
              <p:cNvSpPr>
                <a:spLocks/>
              </p:cNvSpPr>
              <p:nvPr/>
            </p:nvSpPr>
            <p:spPr bwMode="auto">
              <a:xfrm>
                <a:off x="1320" y="1203"/>
                <a:ext cx="25" cy="17"/>
              </a:xfrm>
              <a:custGeom>
                <a:avLst/>
                <a:gdLst>
                  <a:gd name="T0" fmla="*/ 24 w 25"/>
                  <a:gd name="T1" fmla="*/ 16 h 17"/>
                  <a:gd name="T2" fmla="*/ 1 w 25"/>
                  <a:gd name="T3" fmla="*/ 0 h 17"/>
                  <a:gd name="T4" fmla="*/ 0 w 25"/>
                  <a:gd name="T5" fmla="*/ 0 h 17"/>
                </a:gdLst>
                <a:ahLst/>
                <a:cxnLst>
                  <a:cxn ang="0">
                    <a:pos x="T0" y="T1"/>
                  </a:cxn>
                  <a:cxn ang="0">
                    <a:pos x="T2" y="T3"/>
                  </a:cxn>
                  <a:cxn ang="0">
                    <a:pos x="T4" y="T5"/>
                  </a:cxn>
                </a:cxnLst>
                <a:rect l="0" t="0" r="r" b="b"/>
                <a:pathLst>
                  <a:path w="25" h="17">
                    <a:moveTo>
                      <a:pt x="24" y="16"/>
                    </a:moveTo>
                    <a:lnTo>
                      <a:pt x="1"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3" name="Line 145">
                <a:extLst>
                  <a:ext uri="{FF2B5EF4-FFF2-40B4-BE49-F238E27FC236}">
                    <a16:creationId xmlns:a16="http://schemas.microsoft.com/office/drawing/2014/main" id="{D029F62C-E7F6-1E44-831B-8F11891EA3C6}"/>
                  </a:ext>
                </a:extLst>
              </p:cNvPr>
              <p:cNvSpPr>
                <a:spLocks noChangeShapeType="1"/>
              </p:cNvSpPr>
              <p:nvPr/>
            </p:nvSpPr>
            <p:spPr bwMode="auto">
              <a:xfrm flipH="1" flipV="1">
                <a:off x="1304" y="1193"/>
                <a:ext cx="18" cy="8"/>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54" name="Freeform 146">
                <a:extLst>
                  <a:ext uri="{FF2B5EF4-FFF2-40B4-BE49-F238E27FC236}">
                    <a16:creationId xmlns:a16="http://schemas.microsoft.com/office/drawing/2014/main" id="{1328A8F3-D0C6-7449-AF89-1E340663ED55}"/>
                  </a:ext>
                </a:extLst>
              </p:cNvPr>
              <p:cNvSpPr>
                <a:spLocks/>
              </p:cNvSpPr>
              <p:nvPr/>
            </p:nvSpPr>
            <p:spPr bwMode="auto">
              <a:xfrm>
                <a:off x="1280" y="1183"/>
                <a:ext cx="26" cy="19"/>
              </a:xfrm>
              <a:custGeom>
                <a:avLst/>
                <a:gdLst>
                  <a:gd name="T0" fmla="*/ 25 w 26"/>
                  <a:gd name="T1" fmla="*/ 18 h 19"/>
                  <a:gd name="T2" fmla="*/ 1 w 26"/>
                  <a:gd name="T3" fmla="*/ 2 h 19"/>
                  <a:gd name="T4" fmla="*/ 0 w 26"/>
                  <a:gd name="T5" fmla="*/ 0 h 19"/>
                </a:gdLst>
                <a:ahLst/>
                <a:cxnLst>
                  <a:cxn ang="0">
                    <a:pos x="T0" y="T1"/>
                  </a:cxn>
                  <a:cxn ang="0">
                    <a:pos x="T2" y="T3"/>
                  </a:cxn>
                  <a:cxn ang="0">
                    <a:pos x="T4" y="T5"/>
                  </a:cxn>
                </a:cxnLst>
                <a:rect l="0" t="0" r="r" b="b"/>
                <a:pathLst>
                  <a:path w="26" h="19">
                    <a:moveTo>
                      <a:pt x="25" y="18"/>
                    </a:moveTo>
                    <a:lnTo>
                      <a:pt x="1"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5" name="Freeform 147">
                <a:extLst>
                  <a:ext uri="{FF2B5EF4-FFF2-40B4-BE49-F238E27FC236}">
                    <a16:creationId xmlns:a16="http://schemas.microsoft.com/office/drawing/2014/main" id="{F9EC60B6-A18B-F341-BED3-A1F252990DB3}"/>
                  </a:ext>
                </a:extLst>
              </p:cNvPr>
              <p:cNvSpPr>
                <a:spLocks/>
              </p:cNvSpPr>
              <p:nvPr/>
            </p:nvSpPr>
            <p:spPr bwMode="auto">
              <a:xfrm>
                <a:off x="1263" y="1173"/>
                <a:ext cx="24" cy="17"/>
              </a:xfrm>
              <a:custGeom>
                <a:avLst/>
                <a:gdLst>
                  <a:gd name="T0" fmla="*/ 23 w 24"/>
                  <a:gd name="T1" fmla="*/ 16 h 17"/>
                  <a:gd name="T2" fmla="*/ 1 w 24"/>
                  <a:gd name="T3" fmla="*/ 2 h 17"/>
                  <a:gd name="T4" fmla="*/ 0 w 24"/>
                  <a:gd name="T5" fmla="*/ 0 h 17"/>
                </a:gdLst>
                <a:ahLst/>
                <a:cxnLst>
                  <a:cxn ang="0">
                    <a:pos x="T0" y="T1"/>
                  </a:cxn>
                  <a:cxn ang="0">
                    <a:pos x="T2" y="T3"/>
                  </a:cxn>
                  <a:cxn ang="0">
                    <a:pos x="T4" y="T5"/>
                  </a:cxn>
                </a:cxnLst>
                <a:rect l="0" t="0" r="r" b="b"/>
                <a:pathLst>
                  <a:path w="24" h="17">
                    <a:moveTo>
                      <a:pt x="23" y="16"/>
                    </a:moveTo>
                    <a:lnTo>
                      <a:pt x="1"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6" name="Freeform 148">
                <a:extLst>
                  <a:ext uri="{FF2B5EF4-FFF2-40B4-BE49-F238E27FC236}">
                    <a16:creationId xmlns:a16="http://schemas.microsoft.com/office/drawing/2014/main" id="{04663D4C-F1EF-3640-A194-1D2AD7D80083}"/>
                  </a:ext>
                </a:extLst>
              </p:cNvPr>
              <p:cNvSpPr>
                <a:spLocks/>
              </p:cNvSpPr>
              <p:nvPr/>
            </p:nvSpPr>
            <p:spPr bwMode="auto">
              <a:xfrm>
                <a:off x="1232" y="1156"/>
                <a:ext cx="35" cy="19"/>
              </a:xfrm>
              <a:custGeom>
                <a:avLst/>
                <a:gdLst>
                  <a:gd name="T0" fmla="*/ 34 w 35"/>
                  <a:gd name="T1" fmla="*/ 18 h 19"/>
                  <a:gd name="T2" fmla="*/ 0 w 35"/>
                  <a:gd name="T3" fmla="*/ 1 h 19"/>
                  <a:gd name="T4" fmla="*/ 0 w 35"/>
                  <a:gd name="T5" fmla="*/ 0 h 19"/>
                </a:gdLst>
                <a:ahLst/>
                <a:cxnLst>
                  <a:cxn ang="0">
                    <a:pos x="T0" y="T1"/>
                  </a:cxn>
                  <a:cxn ang="0">
                    <a:pos x="T2" y="T3"/>
                  </a:cxn>
                  <a:cxn ang="0">
                    <a:pos x="T4" y="T5"/>
                  </a:cxn>
                </a:cxnLst>
                <a:rect l="0" t="0" r="r" b="b"/>
                <a:pathLst>
                  <a:path w="35" h="19">
                    <a:moveTo>
                      <a:pt x="34" y="18"/>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7" name="Line 149">
                <a:extLst>
                  <a:ext uri="{FF2B5EF4-FFF2-40B4-BE49-F238E27FC236}">
                    <a16:creationId xmlns:a16="http://schemas.microsoft.com/office/drawing/2014/main" id="{B547BC65-9174-EE44-8A51-42C82DC6AEDA}"/>
                  </a:ext>
                </a:extLst>
              </p:cNvPr>
              <p:cNvSpPr>
                <a:spLocks noChangeShapeType="1"/>
              </p:cNvSpPr>
              <p:nvPr/>
            </p:nvSpPr>
            <p:spPr bwMode="auto">
              <a:xfrm flipH="1" flipV="1">
                <a:off x="1204" y="1138"/>
                <a:ext cx="28" cy="19"/>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58" name="Freeform 150">
                <a:extLst>
                  <a:ext uri="{FF2B5EF4-FFF2-40B4-BE49-F238E27FC236}">
                    <a16:creationId xmlns:a16="http://schemas.microsoft.com/office/drawing/2014/main" id="{34984AE1-1514-9149-BE7E-61B2E45E3FA7}"/>
                  </a:ext>
                </a:extLst>
              </p:cNvPr>
              <p:cNvSpPr>
                <a:spLocks/>
              </p:cNvSpPr>
              <p:nvPr/>
            </p:nvSpPr>
            <p:spPr bwMode="auto">
              <a:xfrm>
                <a:off x="1175" y="1118"/>
                <a:ext cx="30" cy="20"/>
              </a:xfrm>
              <a:custGeom>
                <a:avLst/>
                <a:gdLst>
                  <a:gd name="T0" fmla="*/ 29 w 30"/>
                  <a:gd name="T1" fmla="*/ 19 h 20"/>
                  <a:gd name="T2" fmla="*/ 1 w 30"/>
                  <a:gd name="T3" fmla="*/ 1 h 20"/>
                  <a:gd name="T4" fmla="*/ 0 w 30"/>
                  <a:gd name="T5" fmla="*/ 0 h 20"/>
                </a:gdLst>
                <a:ahLst/>
                <a:cxnLst>
                  <a:cxn ang="0">
                    <a:pos x="T0" y="T1"/>
                  </a:cxn>
                  <a:cxn ang="0">
                    <a:pos x="T2" y="T3"/>
                  </a:cxn>
                  <a:cxn ang="0">
                    <a:pos x="T4" y="T5"/>
                  </a:cxn>
                </a:cxnLst>
                <a:rect l="0" t="0" r="r" b="b"/>
                <a:pathLst>
                  <a:path w="30" h="20">
                    <a:moveTo>
                      <a:pt x="29" y="19"/>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59" name="Freeform 151">
                <a:extLst>
                  <a:ext uri="{FF2B5EF4-FFF2-40B4-BE49-F238E27FC236}">
                    <a16:creationId xmlns:a16="http://schemas.microsoft.com/office/drawing/2014/main" id="{D0239FCE-E4FA-F643-B962-7FAF90F45507}"/>
                  </a:ext>
                </a:extLst>
              </p:cNvPr>
              <p:cNvSpPr>
                <a:spLocks/>
              </p:cNvSpPr>
              <p:nvPr/>
            </p:nvSpPr>
            <p:spPr bwMode="auto">
              <a:xfrm>
                <a:off x="1147" y="1095"/>
                <a:ext cx="30" cy="25"/>
              </a:xfrm>
              <a:custGeom>
                <a:avLst/>
                <a:gdLst>
                  <a:gd name="T0" fmla="*/ 29 w 30"/>
                  <a:gd name="T1" fmla="*/ 24 h 25"/>
                  <a:gd name="T2" fmla="*/ 3 w 30"/>
                  <a:gd name="T3" fmla="*/ 2 h 25"/>
                  <a:gd name="T4" fmla="*/ 0 w 30"/>
                  <a:gd name="T5" fmla="*/ 0 h 25"/>
                </a:gdLst>
                <a:ahLst/>
                <a:cxnLst>
                  <a:cxn ang="0">
                    <a:pos x="T0" y="T1"/>
                  </a:cxn>
                  <a:cxn ang="0">
                    <a:pos x="T2" y="T3"/>
                  </a:cxn>
                  <a:cxn ang="0">
                    <a:pos x="T4" y="T5"/>
                  </a:cxn>
                </a:cxnLst>
                <a:rect l="0" t="0" r="r" b="b"/>
                <a:pathLst>
                  <a:path w="30" h="25">
                    <a:moveTo>
                      <a:pt x="29" y="24"/>
                    </a:moveTo>
                    <a:lnTo>
                      <a:pt x="3"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0" name="Freeform 152">
                <a:extLst>
                  <a:ext uri="{FF2B5EF4-FFF2-40B4-BE49-F238E27FC236}">
                    <a16:creationId xmlns:a16="http://schemas.microsoft.com/office/drawing/2014/main" id="{D827BF5B-E3A3-0A4E-9A3B-04BC914ECC97}"/>
                  </a:ext>
                </a:extLst>
              </p:cNvPr>
              <p:cNvSpPr>
                <a:spLocks/>
              </p:cNvSpPr>
              <p:nvPr/>
            </p:nvSpPr>
            <p:spPr bwMode="auto">
              <a:xfrm>
                <a:off x="1124" y="1073"/>
                <a:ext cx="29" cy="25"/>
              </a:xfrm>
              <a:custGeom>
                <a:avLst/>
                <a:gdLst>
                  <a:gd name="T0" fmla="*/ 28 w 29"/>
                  <a:gd name="T1" fmla="*/ 24 h 25"/>
                  <a:gd name="T2" fmla="*/ 1 w 29"/>
                  <a:gd name="T3" fmla="*/ 1 h 25"/>
                  <a:gd name="T4" fmla="*/ 0 w 29"/>
                  <a:gd name="T5" fmla="*/ 0 h 25"/>
                </a:gdLst>
                <a:ahLst/>
                <a:cxnLst>
                  <a:cxn ang="0">
                    <a:pos x="T0" y="T1"/>
                  </a:cxn>
                  <a:cxn ang="0">
                    <a:pos x="T2" y="T3"/>
                  </a:cxn>
                  <a:cxn ang="0">
                    <a:pos x="T4" y="T5"/>
                  </a:cxn>
                </a:cxnLst>
                <a:rect l="0" t="0" r="r" b="b"/>
                <a:pathLst>
                  <a:path w="29" h="25">
                    <a:moveTo>
                      <a:pt x="28" y="24"/>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1" name="Freeform 153">
                <a:extLst>
                  <a:ext uri="{FF2B5EF4-FFF2-40B4-BE49-F238E27FC236}">
                    <a16:creationId xmlns:a16="http://schemas.microsoft.com/office/drawing/2014/main" id="{E8616189-0BEC-B14A-A165-BA60AD361C23}"/>
                  </a:ext>
                </a:extLst>
              </p:cNvPr>
              <p:cNvSpPr>
                <a:spLocks/>
              </p:cNvSpPr>
              <p:nvPr/>
            </p:nvSpPr>
            <p:spPr bwMode="auto">
              <a:xfrm>
                <a:off x="1099" y="1051"/>
                <a:ext cx="27" cy="24"/>
              </a:xfrm>
              <a:custGeom>
                <a:avLst/>
                <a:gdLst>
                  <a:gd name="T0" fmla="*/ 26 w 27"/>
                  <a:gd name="T1" fmla="*/ 23 h 24"/>
                  <a:gd name="T2" fmla="*/ 1 w 27"/>
                  <a:gd name="T3" fmla="*/ 0 h 24"/>
                  <a:gd name="T4" fmla="*/ 0 w 27"/>
                  <a:gd name="T5" fmla="*/ 0 h 24"/>
                </a:gdLst>
                <a:ahLst/>
                <a:cxnLst>
                  <a:cxn ang="0">
                    <a:pos x="T0" y="T1"/>
                  </a:cxn>
                  <a:cxn ang="0">
                    <a:pos x="T2" y="T3"/>
                  </a:cxn>
                  <a:cxn ang="0">
                    <a:pos x="T4" y="T5"/>
                  </a:cxn>
                </a:cxnLst>
                <a:rect l="0" t="0" r="r" b="b"/>
                <a:pathLst>
                  <a:path w="27" h="24">
                    <a:moveTo>
                      <a:pt x="26" y="23"/>
                    </a:moveTo>
                    <a:lnTo>
                      <a:pt x="1"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2" name="Freeform 154">
                <a:extLst>
                  <a:ext uri="{FF2B5EF4-FFF2-40B4-BE49-F238E27FC236}">
                    <a16:creationId xmlns:a16="http://schemas.microsoft.com/office/drawing/2014/main" id="{8374F169-99F6-BB44-8476-6BDC07CDD222}"/>
                  </a:ext>
                </a:extLst>
              </p:cNvPr>
              <p:cNvSpPr>
                <a:spLocks/>
              </p:cNvSpPr>
              <p:nvPr/>
            </p:nvSpPr>
            <p:spPr bwMode="auto">
              <a:xfrm>
                <a:off x="1076" y="1026"/>
                <a:ext cx="25" cy="26"/>
              </a:xfrm>
              <a:custGeom>
                <a:avLst/>
                <a:gdLst>
                  <a:gd name="T0" fmla="*/ 24 w 25"/>
                  <a:gd name="T1" fmla="*/ 25 h 26"/>
                  <a:gd name="T2" fmla="*/ 3 w 25"/>
                  <a:gd name="T3" fmla="*/ 1 h 26"/>
                  <a:gd name="T4" fmla="*/ 0 w 25"/>
                  <a:gd name="T5" fmla="*/ 0 h 26"/>
                </a:gdLst>
                <a:ahLst/>
                <a:cxnLst>
                  <a:cxn ang="0">
                    <a:pos x="T0" y="T1"/>
                  </a:cxn>
                  <a:cxn ang="0">
                    <a:pos x="T2" y="T3"/>
                  </a:cxn>
                  <a:cxn ang="0">
                    <a:pos x="T4" y="T5"/>
                  </a:cxn>
                </a:cxnLst>
                <a:rect l="0" t="0" r="r" b="b"/>
                <a:pathLst>
                  <a:path w="25" h="26">
                    <a:moveTo>
                      <a:pt x="24" y="25"/>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3" name="Freeform 155">
                <a:extLst>
                  <a:ext uri="{FF2B5EF4-FFF2-40B4-BE49-F238E27FC236}">
                    <a16:creationId xmlns:a16="http://schemas.microsoft.com/office/drawing/2014/main" id="{05B02C49-5F17-1940-BCD2-0EE7E71E68AC}"/>
                  </a:ext>
                </a:extLst>
              </p:cNvPr>
              <p:cNvSpPr>
                <a:spLocks/>
              </p:cNvSpPr>
              <p:nvPr/>
            </p:nvSpPr>
            <p:spPr bwMode="auto">
              <a:xfrm>
                <a:off x="1053" y="1003"/>
                <a:ext cx="24" cy="25"/>
              </a:xfrm>
              <a:custGeom>
                <a:avLst/>
                <a:gdLst>
                  <a:gd name="T0" fmla="*/ 23 w 24"/>
                  <a:gd name="T1" fmla="*/ 24 h 25"/>
                  <a:gd name="T2" fmla="*/ 3 w 24"/>
                  <a:gd name="T3" fmla="*/ 1 h 25"/>
                  <a:gd name="T4" fmla="*/ 0 w 24"/>
                  <a:gd name="T5" fmla="*/ 0 h 25"/>
                </a:gdLst>
                <a:ahLst/>
                <a:cxnLst>
                  <a:cxn ang="0">
                    <a:pos x="T0" y="T1"/>
                  </a:cxn>
                  <a:cxn ang="0">
                    <a:pos x="T2" y="T3"/>
                  </a:cxn>
                  <a:cxn ang="0">
                    <a:pos x="T4" y="T5"/>
                  </a:cxn>
                </a:cxnLst>
                <a:rect l="0" t="0" r="r" b="b"/>
                <a:pathLst>
                  <a:path w="24" h="25">
                    <a:moveTo>
                      <a:pt x="23" y="24"/>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4" name="Freeform 156">
                <a:extLst>
                  <a:ext uri="{FF2B5EF4-FFF2-40B4-BE49-F238E27FC236}">
                    <a16:creationId xmlns:a16="http://schemas.microsoft.com/office/drawing/2014/main" id="{7D54D5E6-0FB4-474E-ADD4-A057D0F66AB0}"/>
                  </a:ext>
                </a:extLst>
              </p:cNvPr>
              <p:cNvSpPr>
                <a:spLocks/>
              </p:cNvSpPr>
              <p:nvPr/>
            </p:nvSpPr>
            <p:spPr bwMode="auto">
              <a:xfrm>
                <a:off x="1033" y="977"/>
                <a:ext cx="26" cy="28"/>
              </a:xfrm>
              <a:custGeom>
                <a:avLst/>
                <a:gdLst>
                  <a:gd name="T0" fmla="*/ 25 w 26"/>
                  <a:gd name="T1" fmla="*/ 27 h 28"/>
                  <a:gd name="T2" fmla="*/ 3 w 26"/>
                  <a:gd name="T3" fmla="*/ 1 h 28"/>
                  <a:gd name="T4" fmla="*/ 0 w 26"/>
                  <a:gd name="T5" fmla="*/ 0 h 28"/>
                </a:gdLst>
                <a:ahLst/>
                <a:cxnLst>
                  <a:cxn ang="0">
                    <a:pos x="T0" y="T1"/>
                  </a:cxn>
                  <a:cxn ang="0">
                    <a:pos x="T2" y="T3"/>
                  </a:cxn>
                  <a:cxn ang="0">
                    <a:pos x="T4" y="T5"/>
                  </a:cxn>
                </a:cxnLst>
                <a:rect l="0" t="0" r="r" b="b"/>
                <a:pathLst>
                  <a:path w="26" h="28">
                    <a:moveTo>
                      <a:pt x="25" y="27"/>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5" name="Freeform 157">
                <a:extLst>
                  <a:ext uri="{FF2B5EF4-FFF2-40B4-BE49-F238E27FC236}">
                    <a16:creationId xmlns:a16="http://schemas.microsoft.com/office/drawing/2014/main" id="{3A373D31-5C3C-3C45-B9A7-13D53D987C5A}"/>
                  </a:ext>
                </a:extLst>
              </p:cNvPr>
              <p:cNvSpPr>
                <a:spLocks/>
              </p:cNvSpPr>
              <p:nvPr/>
            </p:nvSpPr>
            <p:spPr bwMode="auto">
              <a:xfrm>
                <a:off x="1011" y="953"/>
                <a:ext cx="24" cy="27"/>
              </a:xfrm>
              <a:custGeom>
                <a:avLst/>
                <a:gdLst>
                  <a:gd name="T0" fmla="*/ 23 w 24"/>
                  <a:gd name="T1" fmla="*/ 26 h 27"/>
                  <a:gd name="T2" fmla="*/ 3 w 24"/>
                  <a:gd name="T3" fmla="*/ 1 h 27"/>
                  <a:gd name="T4" fmla="*/ 0 w 24"/>
                  <a:gd name="T5" fmla="*/ 0 h 27"/>
                </a:gdLst>
                <a:ahLst/>
                <a:cxnLst>
                  <a:cxn ang="0">
                    <a:pos x="T0" y="T1"/>
                  </a:cxn>
                  <a:cxn ang="0">
                    <a:pos x="T2" y="T3"/>
                  </a:cxn>
                  <a:cxn ang="0">
                    <a:pos x="T4" y="T5"/>
                  </a:cxn>
                </a:cxnLst>
                <a:rect l="0" t="0" r="r" b="b"/>
                <a:pathLst>
                  <a:path w="24" h="27">
                    <a:moveTo>
                      <a:pt x="23" y="26"/>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6" name="Freeform 158">
                <a:extLst>
                  <a:ext uri="{FF2B5EF4-FFF2-40B4-BE49-F238E27FC236}">
                    <a16:creationId xmlns:a16="http://schemas.microsoft.com/office/drawing/2014/main" id="{2F925D73-1A21-4044-9A51-CA310561BBED}"/>
                  </a:ext>
                </a:extLst>
              </p:cNvPr>
              <p:cNvSpPr>
                <a:spLocks/>
              </p:cNvSpPr>
              <p:nvPr/>
            </p:nvSpPr>
            <p:spPr bwMode="auto">
              <a:xfrm>
                <a:off x="991" y="932"/>
                <a:ext cx="25" cy="23"/>
              </a:xfrm>
              <a:custGeom>
                <a:avLst/>
                <a:gdLst>
                  <a:gd name="T0" fmla="*/ 24 w 25"/>
                  <a:gd name="T1" fmla="*/ 22 h 23"/>
                  <a:gd name="T2" fmla="*/ 3 w 25"/>
                  <a:gd name="T3" fmla="*/ 1 h 23"/>
                  <a:gd name="T4" fmla="*/ 0 w 25"/>
                  <a:gd name="T5" fmla="*/ 0 h 23"/>
                </a:gdLst>
                <a:ahLst/>
                <a:cxnLst>
                  <a:cxn ang="0">
                    <a:pos x="T0" y="T1"/>
                  </a:cxn>
                  <a:cxn ang="0">
                    <a:pos x="T2" y="T3"/>
                  </a:cxn>
                  <a:cxn ang="0">
                    <a:pos x="T4" y="T5"/>
                  </a:cxn>
                </a:cxnLst>
                <a:rect l="0" t="0" r="r" b="b"/>
                <a:pathLst>
                  <a:path w="25" h="23">
                    <a:moveTo>
                      <a:pt x="24"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7" name="Freeform 159">
                <a:extLst>
                  <a:ext uri="{FF2B5EF4-FFF2-40B4-BE49-F238E27FC236}">
                    <a16:creationId xmlns:a16="http://schemas.microsoft.com/office/drawing/2014/main" id="{47C5F16D-C78E-9C45-AB07-CC5B0F556B30}"/>
                  </a:ext>
                </a:extLst>
              </p:cNvPr>
              <p:cNvSpPr>
                <a:spLocks/>
              </p:cNvSpPr>
              <p:nvPr/>
            </p:nvSpPr>
            <p:spPr bwMode="auto">
              <a:xfrm>
                <a:off x="975" y="911"/>
                <a:ext cx="24" cy="23"/>
              </a:xfrm>
              <a:custGeom>
                <a:avLst/>
                <a:gdLst>
                  <a:gd name="T0" fmla="*/ 23 w 24"/>
                  <a:gd name="T1" fmla="*/ 22 h 23"/>
                  <a:gd name="T2" fmla="*/ 1 w 24"/>
                  <a:gd name="T3" fmla="*/ 1 h 23"/>
                  <a:gd name="T4" fmla="*/ 0 w 24"/>
                  <a:gd name="T5" fmla="*/ 0 h 23"/>
                </a:gdLst>
                <a:ahLst/>
                <a:cxnLst>
                  <a:cxn ang="0">
                    <a:pos x="T0" y="T1"/>
                  </a:cxn>
                  <a:cxn ang="0">
                    <a:pos x="T2" y="T3"/>
                  </a:cxn>
                  <a:cxn ang="0">
                    <a:pos x="T4" y="T5"/>
                  </a:cxn>
                </a:cxnLst>
                <a:rect l="0" t="0" r="r" b="b"/>
                <a:pathLst>
                  <a:path w="24" h="23">
                    <a:moveTo>
                      <a:pt x="23" y="22"/>
                    </a:moveTo>
                    <a:lnTo>
                      <a:pt x="1"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8" name="Freeform 160">
                <a:extLst>
                  <a:ext uri="{FF2B5EF4-FFF2-40B4-BE49-F238E27FC236}">
                    <a16:creationId xmlns:a16="http://schemas.microsoft.com/office/drawing/2014/main" id="{93364D44-806E-7E4B-8FC4-C13DC213BE07}"/>
                  </a:ext>
                </a:extLst>
              </p:cNvPr>
              <p:cNvSpPr>
                <a:spLocks/>
              </p:cNvSpPr>
              <p:nvPr/>
            </p:nvSpPr>
            <p:spPr bwMode="auto">
              <a:xfrm>
                <a:off x="958" y="890"/>
                <a:ext cx="24" cy="23"/>
              </a:xfrm>
              <a:custGeom>
                <a:avLst/>
                <a:gdLst>
                  <a:gd name="T0" fmla="*/ 23 w 24"/>
                  <a:gd name="T1" fmla="*/ 22 h 23"/>
                  <a:gd name="T2" fmla="*/ 3 w 24"/>
                  <a:gd name="T3" fmla="*/ 1 h 23"/>
                  <a:gd name="T4" fmla="*/ 0 w 24"/>
                  <a:gd name="T5" fmla="*/ 0 h 23"/>
                </a:gdLst>
                <a:ahLst/>
                <a:cxnLst>
                  <a:cxn ang="0">
                    <a:pos x="T0" y="T1"/>
                  </a:cxn>
                  <a:cxn ang="0">
                    <a:pos x="T2" y="T3"/>
                  </a:cxn>
                  <a:cxn ang="0">
                    <a:pos x="T4" y="T5"/>
                  </a:cxn>
                </a:cxnLst>
                <a:rect l="0" t="0" r="r" b="b"/>
                <a:pathLst>
                  <a:path w="24" h="23">
                    <a:moveTo>
                      <a:pt x="23"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9" name="Freeform 161">
                <a:extLst>
                  <a:ext uri="{FF2B5EF4-FFF2-40B4-BE49-F238E27FC236}">
                    <a16:creationId xmlns:a16="http://schemas.microsoft.com/office/drawing/2014/main" id="{874415C4-A41D-9842-A31B-0C7C1141FC7B}"/>
                  </a:ext>
                </a:extLst>
              </p:cNvPr>
              <p:cNvSpPr>
                <a:spLocks/>
              </p:cNvSpPr>
              <p:nvPr/>
            </p:nvSpPr>
            <p:spPr bwMode="auto">
              <a:xfrm>
                <a:off x="944" y="868"/>
                <a:ext cx="26" cy="24"/>
              </a:xfrm>
              <a:custGeom>
                <a:avLst/>
                <a:gdLst>
                  <a:gd name="T0" fmla="*/ 25 w 26"/>
                  <a:gd name="T1" fmla="*/ 23 h 24"/>
                  <a:gd name="T2" fmla="*/ 0 w 26"/>
                  <a:gd name="T3" fmla="*/ 1 h 24"/>
                  <a:gd name="T4" fmla="*/ 0 w 26"/>
                  <a:gd name="T5" fmla="*/ 0 h 24"/>
                </a:gdLst>
                <a:ahLst/>
                <a:cxnLst>
                  <a:cxn ang="0">
                    <a:pos x="T0" y="T1"/>
                  </a:cxn>
                  <a:cxn ang="0">
                    <a:pos x="T2" y="T3"/>
                  </a:cxn>
                  <a:cxn ang="0">
                    <a:pos x="T4" y="T5"/>
                  </a:cxn>
                </a:cxnLst>
                <a:rect l="0" t="0" r="r" b="b"/>
                <a:pathLst>
                  <a:path w="26" h="24">
                    <a:moveTo>
                      <a:pt x="25" y="23"/>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0" name="Freeform 162">
                <a:extLst>
                  <a:ext uri="{FF2B5EF4-FFF2-40B4-BE49-F238E27FC236}">
                    <a16:creationId xmlns:a16="http://schemas.microsoft.com/office/drawing/2014/main" id="{236580CD-E24F-954F-8B47-6D039B909B94}"/>
                  </a:ext>
                </a:extLst>
              </p:cNvPr>
              <p:cNvSpPr>
                <a:spLocks/>
              </p:cNvSpPr>
              <p:nvPr/>
            </p:nvSpPr>
            <p:spPr bwMode="auto">
              <a:xfrm>
                <a:off x="927" y="848"/>
                <a:ext cx="24" cy="23"/>
              </a:xfrm>
              <a:custGeom>
                <a:avLst/>
                <a:gdLst>
                  <a:gd name="T0" fmla="*/ 23 w 24"/>
                  <a:gd name="T1" fmla="*/ 22 h 23"/>
                  <a:gd name="T2" fmla="*/ 3 w 24"/>
                  <a:gd name="T3" fmla="*/ 1 h 23"/>
                  <a:gd name="T4" fmla="*/ 0 w 24"/>
                  <a:gd name="T5" fmla="*/ 0 h 23"/>
                </a:gdLst>
                <a:ahLst/>
                <a:cxnLst>
                  <a:cxn ang="0">
                    <a:pos x="T0" y="T1"/>
                  </a:cxn>
                  <a:cxn ang="0">
                    <a:pos x="T2" y="T3"/>
                  </a:cxn>
                  <a:cxn ang="0">
                    <a:pos x="T4" y="T5"/>
                  </a:cxn>
                </a:cxnLst>
                <a:rect l="0" t="0" r="r" b="b"/>
                <a:pathLst>
                  <a:path w="24" h="23">
                    <a:moveTo>
                      <a:pt x="23"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1" name="Freeform 163">
                <a:extLst>
                  <a:ext uri="{FF2B5EF4-FFF2-40B4-BE49-F238E27FC236}">
                    <a16:creationId xmlns:a16="http://schemas.microsoft.com/office/drawing/2014/main" id="{4859E61F-E76E-3B4B-AC24-0DCB06D6FBCE}"/>
                  </a:ext>
                </a:extLst>
              </p:cNvPr>
              <p:cNvSpPr>
                <a:spLocks/>
              </p:cNvSpPr>
              <p:nvPr/>
            </p:nvSpPr>
            <p:spPr bwMode="auto">
              <a:xfrm>
                <a:off x="914" y="824"/>
                <a:ext cx="24" cy="24"/>
              </a:xfrm>
              <a:custGeom>
                <a:avLst/>
                <a:gdLst>
                  <a:gd name="T0" fmla="*/ 23 w 24"/>
                  <a:gd name="T1" fmla="*/ 23 h 24"/>
                  <a:gd name="T2" fmla="*/ 0 w 24"/>
                  <a:gd name="T3" fmla="*/ 2 h 24"/>
                  <a:gd name="T4" fmla="*/ 0 w 24"/>
                  <a:gd name="T5" fmla="*/ 0 h 24"/>
                </a:gdLst>
                <a:ahLst/>
                <a:cxnLst>
                  <a:cxn ang="0">
                    <a:pos x="T0" y="T1"/>
                  </a:cxn>
                  <a:cxn ang="0">
                    <a:pos x="T2" y="T3"/>
                  </a:cxn>
                  <a:cxn ang="0">
                    <a:pos x="T4" y="T5"/>
                  </a:cxn>
                </a:cxnLst>
                <a:rect l="0" t="0" r="r" b="b"/>
                <a:pathLst>
                  <a:path w="24" h="24">
                    <a:moveTo>
                      <a:pt x="23" y="23"/>
                    </a:moveTo>
                    <a:lnTo>
                      <a:pt x="0"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2" name="Freeform 164">
                <a:extLst>
                  <a:ext uri="{FF2B5EF4-FFF2-40B4-BE49-F238E27FC236}">
                    <a16:creationId xmlns:a16="http://schemas.microsoft.com/office/drawing/2014/main" id="{04D4632A-5049-6744-BEBE-3C5E9C145F28}"/>
                  </a:ext>
                </a:extLst>
              </p:cNvPr>
              <p:cNvSpPr>
                <a:spLocks/>
              </p:cNvSpPr>
              <p:nvPr/>
            </p:nvSpPr>
            <p:spPr bwMode="auto">
              <a:xfrm>
                <a:off x="899" y="805"/>
                <a:ext cx="25" cy="23"/>
              </a:xfrm>
              <a:custGeom>
                <a:avLst/>
                <a:gdLst>
                  <a:gd name="T0" fmla="*/ 24 w 25"/>
                  <a:gd name="T1" fmla="*/ 22 h 23"/>
                  <a:gd name="T2" fmla="*/ 3 w 25"/>
                  <a:gd name="T3" fmla="*/ 1 h 23"/>
                  <a:gd name="T4" fmla="*/ 0 w 25"/>
                  <a:gd name="T5" fmla="*/ 0 h 23"/>
                </a:gdLst>
                <a:ahLst/>
                <a:cxnLst>
                  <a:cxn ang="0">
                    <a:pos x="T0" y="T1"/>
                  </a:cxn>
                  <a:cxn ang="0">
                    <a:pos x="T2" y="T3"/>
                  </a:cxn>
                  <a:cxn ang="0">
                    <a:pos x="T4" y="T5"/>
                  </a:cxn>
                </a:cxnLst>
                <a:rect l="0" t="0" r="r" b="b"/>
                <a:pathLst>
                  <a:path w="25" h="23">
                    <a:moveTo>
                      <a:pt x="24"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3" name="Freeform 165">
                <a:extLst>
                  <a:ext uri="{FF2B5EF4-FFF2-40B4-BE49-F238E27FC236}">
                    <a16:creationId xmlns:a16="http://schemas.microsoft.com/office/drawing/2014/main" id="{A87FE976-0073-404E-9F4A-47A975F39FD7}"/>
                  </a:ext>
                </a:extLst>
              </p:cNvPr>
              <p:cNvSpPr>
                <a:spLocks/>
              </p:cNvSpPr>
              <p:nvPr/>
            </p:nvSpPr>
            <p:spPr bwMode="auto">
              <a:xfrm>
                <a:off x="885" y="783"/>
                <a:ext cx="24" cy="23"/>
              </a:xfrm>
              <a:custGeom>
                <a:avLst/>
                <a:gdLst>
                  <a:gd name="T0" fmla="*/ 23 w 24"/>
                  <a:gd name="T1" fmla="*/ 22 h 23"/>
                  <a:gd name="T2" fmla="*/ 3 w 24"/>
                  <a:gd name="T3" fmla="*/ 1 h 23"/>
                  <a:gd name="T4" fmla="*/ 0 w 24"/>
                  <a:gd name="T5" fmla="*/ 0 h 23"/>
                </a:gdLst>
                <a:ahLst/>
                <a:cxnLst>
                  <a:cxn ang="0">
                    <a:pos x="T0" y="T1"/>
                  </a:cxn>
                  <a:cxn ang="0">
                    <a:pos x="T2" y="T3"/>
                  </a:cxn>
                  <a:cxn ang="0">
                    <a:pos x="T4" y="T5"/>
                  </a:cxn>
                </a:cxnLst>
                <a:rect l="0" t="0" r="r" b="b"/>
                <a:pathLst>
                  <a:path w="24" h="23">
                    <a:moveTo>
                      <a:pt x="23"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4" name="Freeform 166">
                <a:extLst>
                  <a:ext uri="{FF2B5EF4-FFF2-40B4-BE49-F238E27FC236}">
                    <a16:creationId xmlns:a16="http://schemas.microsoft.com/office/drawing/2014/main" id="{BF12A34E-0985-6946-8C1E-0ECB6B4A9EF6}"/>
                  </a:ext>
                </a:extLst>
              </p:cNvPr>
              <p:cNvSpPr>
                <a:spLocks/>
              </p:cNvSpPr>
              <p:nvPr/>
            </p:nvSpPr>
            <p:spPr bwMode="auto">
              <a:xfrm>
                <a:off x="870" y="760"/>
                <a:ext cx="24" cy="25"/>
              </a:xfrm>
              <a:custGeom>
                <a:avLst/>
                <a:gdLst>
                  <a:gd name="T0" fmla="*/ 23 w 24"/>
                  <a:gd name="T1" fmla="*/ 24 h 25"/>
                  <a:gd name="T2" fmla="*/ 0 w 24"/>
                  <a:gd name="T3" fmla="*/ 1 h 25"/>
                  <a:gd name="T4" fmla="*/ 0 w 24"/>
                  <a:gd name="T5" fmla="*/ 0 h 25"/>
                </a:gdLst>
                <a:ahLst/>
                <a:cxnLst>
                  <a:cxn ang="0">
                    <a:pos x="T0" y="T1"/>
                  </a:cxn>
                  <a:cxn ang="0">
                    <a:pos x="T2" y="T3"/>
                  </a:cxn>
                  <a:cxn ang="0">
                    <a:pos x="T4" y="T5"/>
                  </a:cxn>
                </a:cxnLst>
                <a:rect l="0" t="0" r="r" b="b"/>
                <a:pathLst>
                  <a:path w="24" h="25">
                    <a:moveTo>
                      <a:pt x="23" y="24"/>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5" name="Freeform 167">
                <a:extLst>
                  <a:ext uri="{FF2B5EF4-FFF2-40B4-BE49-F238E27FC236}">
                    <a16:creationId xmlns:a16="http://schemas.microsoft.com/office/drawing/2014/main" id="{3745062B-4373-F742-8E1D-7A47118A497F}"/>
                  </a:ext>
                </a:extLst>
              </p:cNvPr>
              <p:cNvSpPr>
                <a:spLocks/>
              </p:cNvSpPr>
              <p:nvPr/>
            </p:nvSpPr>
            <p:spPr bwMode="auto">
              <a:xfrm>
                <a:off x="858" y="739"/>
                <a:ext cx="25" cy="23"/>
              </a:xfrm>
              <a:custGeom>
                <a:avLst/>
                <a:gdLst>
                  <a:gd name="T0" fmla="*/ 24 w 25"/>
                  <a:gd name="T1" fmla="*/ 22 h 23"/>
                  <a:gd name="T2" fmla="*/ 3 w 25"/>
                  <a:gd name="T3" fmla="*/ 1 h 23"/>
                  <a:gd name="T4" fmla="*/ 0 w 25"/>
                  <a:gd name="T5" fmla="*/ 0 h 23"/>
                </a:gdLst>
                <a:ahLst/>
                <a:cxnLst>
                  <a:cxn ang="0">
                    <a:pos x="T0" y="T1"/>
                  </a:cxn>
                  <a:cxn ang="0">
                    <a:pos x="T2" y="T3"/>
                  </a:cxn>
                  <a:cxn ang="0">
                    <a:pos x="T4" y="T5"/>
                  </a:cxn>
                </a:cxnLst>
                <a:rect l="0" t="0" r="r" b="b"/>
                <a:pathLst>
                  <a:path w="25" h="23">
                    <a:moveTo>
                      <a:pt x="24"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6" name="Freeform 168">
                <a:extLst>
                  <a:ext uri="{FF2B5EF4-FFF2-40B4-BE49-F238E27FC236}">
                    <a16:creationId xmlns:a16="http://schemas.microsoft.com/office/drawing/2014/main" id="{95AD9B16-3FE7-E44A-A17A-F326ADFF169C}"/>
                  </a:ext>
                </a:extLst>
              </p:cNvPr>
              <p:cNvSpPr>
                <a:spLocks/>
              </p:cNvSpPr>
              <p:nvPr/>
            </p:nvSpPr>
            <p:spPr bwMode="auto">
              <a:xfrm>
                <a:off x="845" y="719"/>
                <a:ext cx="24" cy="22"/>
              </a:xfrm>
              <a:custGeom>
                <a:avLst/>
                <a:gdLst>
                  <a:gd name="T0" fmla="*/ 23 w 24"/>
                  <a:gd name="T1" fmla="*/ 21 h 22"/>
                  <a:gd name="T2" fmla="*/ 3 w 24"/>
                  <a:gd name="T3" fmla="*/ 1 h 22"/>
                  <a:gd name="T4" fmla="*/ 0 w 24"/>
                  <a:gd name="T5" fmla="*/ 0 h 22"/>
                </a:gdLst>
                <a:ahLst/>
                <a:cxnLst>
                  <a:cxn ang="0">
                    <a:pos x="T0" y="T1"/>
                  </a:cxn>
                  <a:cxn ang="0">
                    <a:pos x="T2" y="T3"/>
                  </a:cxn>
                  <a:cxn ang="0">
                    <a:pos x="T4" y="T5"/>
                  </a:cxn>
                </a:cxnLst>
                <a:rect l="0" t="0" r="r" b="b"/>
                <a:pathLst>
                  <a:path w="24" h="22">
                    <a:moveTo>
                      <a:pt x="23" y="21"/>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7" name="Freeform 169">
                <a:extLst>
                  <a:ext uri="{FF2B5EF4-FFF2-40B4-BE49-F238E27FC236}">
                    <a16:creationId xmlns:a16="http://schemas.microsoft.com/office/drawing/2014/main" id="{EC087ABE-2B90-9D4D-8DFF-1751B53A0BAB}"/>
                  </a:ext>
                </a:extLst>
              </p:cNvPr>
              <p:cNvSpPr>
                <a:spLocks/>
              </p:cNvSpPr>
              <p:nvPr/>
            </p:nvSpPr>
            <p:spPr bwMode="auto">
              <a:xfrm>
                <a:off x="835" y="701"/>
                <a:ext cx="24" cy="20"/>
              </a:xfrm>
              <a:custGeom>
                <a:avLst/>
                <a:gdLst>
                  <a:gd name="T0" fmla="*/ 23 w 24"/>
                  <a:gd name="T1" fmla="*/ 19 h 20"/>
                  <a:gd name="T2" fmla="*/ 0 w 24"/>
                  <a:gd name="T3" fmla="*/ 1 h 20"/>
                  <a:gd name="T4" fmla="*/ 0 w 24"/>
                  <a:gd name="T5" fmla="*/ 0 h 20"/>
                </a:gdLst>
                <a:ahLst/>
                <a:cxnLst>
                  <a:cxn ang="0">
                    <a:pos x="T0" y="T1"/>
                  </a:cxn>
                  <a:cxn ang="0">
                    <a:pos x="T2" y="T3"/>
                  </a:cxn>
                  <a:cxn ang="0">
                    <a:pos x="T4" y="T5"/>
                  </a:cxn>
                </a:cxnLst>
                <a:rect l="0" t="0" r="r" b="b"/>
                <a:pathLst>
                  <a:path w="24" h="20">
                    <a:moveTo>
                      <a:pt x="23" y="19"/>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8" name="Freeform 170">
                <a:extLst>
                  <a:ext uri="{FF2B5EF4-FFF2-40B4-BE49-F238E27FC236}">
                    <a16:creationId xmlns:a16="http://schemas.microsoft.com/office/drawing/2014/main" id="{214866C0-E1E4-A54A-BBBA-E45A3B0EDD93}"/>
                  </a:ext>
                </a:extLst>
              </p:cNvPr>
              <p:cNvSpPr>
                <a:spLocks/>
              </p:cNvSpPr>
              <p:nvPr/>
            </p:nvSpPr>
            <p:spPr bwMode="auto">
              <a:xfrm>
                <a:off x="821" y="682"/>
                <a:ext cx="25" cy="20"/>
              </a:xfrm>
              <a:custGeom>
                <a:avLst/>
                <a:gdLst>
                  <a:gd name="T0" fmla="*/ 24 w 25"/>
                  <a:gd name="T1" fmla="*/ 19 h 20"/>
                  <a:gd name="T2" fmla="*/ 4 w 25"/>
                  <a:gd name="T3" fmla="*/ 0 h 20"/>
                  <a:gd name="T4" fmla="*/ 0 w 25"/>
                  <a:gd name="T5" fmla="*/ 0 h 20"/>
                </a:gdLst>
                <a:ahLst/>
                <a:cxnLst>
                  <a:cxn ang="0">
                    <a:pos x="T0" y="T1"/>
                  </a:cxn>
                  <a:cxn ang="0">
                    <a:pos x="T2" y="T3"/>
                  </a:cxn>
                  <a:cxn ang="0">
                    <a:pos x="T4" y="T5"/>
                  </a:cxn>
                </a:cxnLst>
                <a:rect l="0" t="0" r="r" b="b"/>
                <a:pathLst>
                  <a:path w="25" h="20">
                    <a:moveTo>
                      <a:pt x="24" y="19"/>
                    </a:moveTo>
                    <a:lnTo>
                      <a:pt x="4"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79" name="Freeform 171">
                <a:extLst>
                  <a:ext uri="{FF2B5EF4-FFF2-40B4-BE49-F238E27FC236}">
                    <a16:creationId xmlns:a16="http://schemas.microsoft.com/office/drawing/2014/main" id="{B3A8E988-492E-B144-AFE4-78CDE6EAF6F8}"/>
                  </a:ext>
                </a:extLst>
              </p:cNvPr>
              <p:cNvSpPr>
                <a:spLocks/>
              </p:cNvSpPr>
              <p:nvPr/>
            </p:nvSpPr>
            <p:spPr bwMode="auto">
              <a:xfrm>
                <a:off x="812" y="663"/>
                <a:ext cx="26" cy="20"/>
              </a:xfrm>
              <a:custGeom>
                <a:avLst/>
                <a:gdLst>
                  <a:gd name="T0" fmla="*/ 25 w 26"/>
                  <a:gd name="T1" fmla="*/ 19 h 20"/>
                  <a:gd name="T2" fmla="*/ 4 w 26"/>
                  <a:gd name="T3" fmla="*/ 0 h 20"/>
                  <a:gd name="T4" fmla="*/ 0 w 26"/>
                  <a:gd name="T5" fmla="*/ 0 h 20"/>
                </a:gdLst>
                <a:ahLst/>
                <a:cxnLst>
                  <a:cxn ang="0">
                    <a:pos x="T0" y="T1"/>
                  </a:cxn>
                  <a:cxn ang="0">
                    <a:pos x="T2" y="T3"/>
                  </a:cxn>
                  <a:cxn ang="0">
                    <a:pos x="T4" y="T5"/>
                  </a:cxn>
                </a:cxnLst>
                <a:rect l="0" t="0" r="r" b="b"/>
                <a:pathLst>
                  <a:path w="26" h="20">
                    <a:moveTo>
                      <a:pt x="25" y="19"/>
                    </a:moveTo>
                    <a:lnTo>
                      <a:pt x="4"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0" name="Freeform 172">
                <a:extLst>
                  <a:ext uri="{FF2B5EF4-FFF2-40B4-BE49-F238E27FC236}">
                    <a16:creationId xmlns:a16="http://schemas.microsoft.com/office/drawing/2014/main" id="{3FC488B2-5043-EA45-889D-71790F8AAFE8}"/>
                  </a:ext>
                </a:extLst>
              </p:cNvPr>
              <p:cNvSpPr>
                <a:spLocks/>
              </p:cNvSpPr>
              <p:nvPr/>
            </p:nvSpPr>
            <p:spPr bwMode="auto">
              <a:xfrm>
                <a:off x="805" y="644"/>
                <a:ext cx="26" cy="20"/>
              </a:xfrm>
              <a:custGeom>
                <a:avLst/>
                <a:gdLst>
                  <a:gd name="T0" fmla="*/ 25 w 26"/>
                  <a:gd name="T1" fmla="*/ 19 h 20"/>
                  <a:gd name="T2" fmla="*/ 4 w 26"/>
                  <a:gd name="T3" fmla="*/ 2 h 20"/>
                  <a:gd name="T4" fmla="*/ 0 w 26"/>
                  <a:gd name="T5" fmla="*/ 0 h 20"/>
                </a:gdLst>
                <a:ahLst/>
                <a:cxnLst>
                  <a:cxn ang="0">
                    <a:pos x="T0" y="T1"/>
                  </a:cxn>
                  <a:cxn ang="0">
                    <a:pos x="T2" y="T3"/>
                  </a:cxn>
                  <a:cxn ang="0">
                    <a:pos x="T4" y="T5"/>
                  </a:cxn>
                </a:cxnLst>
                <a:rect l="0" t="0" r="r" b="b"/>
                <a:pathLst>
                  <a:path w="26" h="20">
                    <a:moveTo>
                      <a:pt x="25" y="19"/>
                    </a:moveTo>
                    <a:lnTo>
                      <a:pt x="4"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1" name="Freeform 173">
                <a:extLst>
                  <a:ext uri="{FF2B5EF4-FFF2-40B4-BE49-F238E27FC236}">
                    <a16:creationId xmlns:a16="http://schemas.microsoft.com/office/drawing/2014/main" id="{1F16B316-DF14-2B4D-B8AE-A4432267B69C}"/>
                  </a:ext>
                </a:extLst>
              </p:cNvPr>
              <p:cNvSpPr>
                <a:spLocks/>
              </p:cNvSpPr>
              <p:nvPr/>
            </p:nvSpPr>
            <p:spPr bwMode="auto">
              <a:xfrm>
                <a:off x="794" y="626"/>
                <a:ext cx="24" cy="21"/>
              </a:xfrm>
              <a:custGeom>
                <a:avLst/>
                <a:gdLst>
                  <a:gd name="T0" fmla="*/ 23 w 24"/>
                  <a:gd name="T1" fmla="*/ 20 h 21"/>
                  <a:gd name="T2" fmla="*/ 3 w 24"/>
                  <a:gd name="T3" fmla="*/ 1 h 21"/>
                  <a:gd name="T4" fmla="*/ 0 w 24"/>
                  <a:gd name="T5" fmla="*/ 0 h 21"/>
                </a:gdLst>
                <a:ahLst/>
                <a:cxnLst>
                  <a:cxn ang="0">
                    <a:pos x="T0" y="T1"/>
                  </a:cxn>
                  <a:cxn ang="0">
                    <a:pos x="T2" y="T3"/>
                  </a:cxn>
                  <a:cxn ang="0">
                    <a:pos x="T4" y="T5"/>
                  </a:cxn>
                </a:cxnLst>
                <a:rect l="0" t="0" r="r" b="b"/>
                <a:pathLst>
                  <a:path w="24" h="21">
                    <a:moveTo>
                      <a:pt x="23" y="20"/>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2" name="Freeform 174">
                <a:extLst>
                  <a:ext uri="{FF2B5EF4-FFF2-40B4-BE49-F238E27FC236}">
                    <a16:creationId xmlns:a16="http://schemas.microsoft.com/office/drawing/2014/main" id="{C132048D-7586-6E49-BCDC-F97231BD2E46}"/>
                  </a:ext>
                </a:extLst>
              </p:cNvPr>
              <p:cNvSpPr>
                <a:spLocks/>
              </p:cNvSpPr>
              <p:nvPr/>
            </p:nvSpPr>
            <p:spPr bwMode="auto">
              <a:xfrm>
                <a:off x="785" y="606"/>
                <a:ext cx="24" cy="22"/>
              </a:xfrm>
              <a:custGeom>
                <a:avLst/>
                <a:gdLst>
                  <a:gd name="T0" fmla="*/ 23 w 24"/>
                  <a:gd name="T1" fmla="*/ 21 h 22"/>
                  <a:gd name="T2" fmla="*/ 0 w 24"/>
                  <a:gd name="T3" fmla="*/ 1 h 22"/>
                  <a:gd name="T4" fmla="*/ 0 w 24"/>
                  <a:gd name="T5" fmla="*/ 0 h 22"/>
                </a:gdLst>
                <a:ahLst/>
                <a:cxnLst>
                  <a:cxn ang="0">
                    <a:pos x="T0" y="T1"/>
                  </a:cxn>
                  <a:cxn ang="0">
                    <a:pos x="T2" y="T3"/>
                  </a:cxn>
                  <a:cxn ang="0">
                    <a:pos x="T4" y="T5"/>
                  </a:cxn>
                </a:cxnLst>
                <a:rect l="0" t="0" r="r" b="b"/>
                <a:pathLst>
                  <a:path w="24" h="22">
                    <a:moveTo>
                      <a:pt x="23" y="21"/>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3" name="Freeform 175">
                <a:extLst>
                  <a:ext uri="{FF2B5EF4-FFF2-40B4-BE49-F238E27FC236}">
                    <a16:creationId xmlns:a16="http://schemas.microsoft.com/office/drawing/2014/main" id="{4107F582-8641-3E40-9844-95BF6EC427E1}"/>
                  </a:ext>
                </a:extLst>
              </p:cNvPr>
              <p:cNvSpPr>
                <a:spLocks/>
              </p:cNvSpPr>
              <p:nvPr/>
            </p:nvSpPr>
            <p:spPr bwMode="auto">
              <a:xfrm>
                <a:off x="775" y="587"/>
                <a:ext cx="26" cy="21"/>
              </a:xfrm>
              <a:custGeom>
                <a:avLst/>
                <a:gdLst>
                  <a:gd name="T0" fmla="*/ 25 w 26"/>
                  <a:gd name="T1" fmla="*/ 20 h 21"/>
                  <a:gd name="T2" fmla="*/ 4 w 26"/>
                  <a:gd name="T3" fmla="*/ 1 h 21"/>
                  <a:gd name="T4" fmla="*/ 0 w 26"/>
                  <a:gd name="T5" fmla="*/ 0 h 21"/>
                </a:gdLst>
                <a:ahLst/>
                <a:cxnLst>
                  <a:cxn ang="0">
                    <a:pos x="T0" y="T1"/>
                  </a:cxn>
                  <a:cxn ang="0">
                    <a:pos x="T2" y="T3"/>
                  </a:cxn>
                  <a:cxn ang="0">
                    <a:pos x="T4" y="T5"/>
                  </a:cxn>
                </a:cxnLst>
                <a:rect l="0" t="0" r="r" b="b"/>
                <a:pathLst>
                  <a:path w="26" h="21">
                    <a:moveTo>
                      <a:pt x="25" y="20"/>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4" name="Freeform 176">
                <a:extLst>
                  <a:ext uri="{FF2B5EF4-FFF2-40B4-BE49-F238E27FC236}">
                    <a16:creationId xmlns:a16="http://schemas.microsoft.com/office/drawing/2014/main" id="{25AA4E65-D4F6-6F4F-A2B0-FFFA55E71E38}"/>
                  </a:ext>
                </a:extLst>
              </p:cNvPr>
              <p:cNvSpPr>
                <a:spLocks/>
              </p:cNvSpPr>
              <p:nvPr/>
            </p:nvSpPr>
            <p:spPr bwMode="auto">
              <a:xfrm>
                <a:off x="767" y="567"/>
                <a:ext cx="25" cy="22"/>
              </a:xfrm>
              <a:custGeom>
                <a:avLst/>
                <a:gdLst>
                  <a:gd name="T0" fmla="*/ 24 w 25"/>
                  <a:gd name="T1" fmla="*/ 21 h 22"/>
                  <a:gd name="T2" fmla="*/ 0 w 25"/>
                  <a:gd name="T3" fmla="*/ 1 h 22"/>
                  <a:gd name="T4" fmla="*/ 0 w 25"/>
                  <a:gd name="T5" fmla="*/ 0 h 22"/>
                </a:gdLst>
                <a:ahLst/>
                <a:cxnLst>
                  <a:cxn ang="0">
                    <a:pos x="T0" y="T1"/>
                  </a:cxn>
                  <a:cxn ang="0">
                    <a:pos x="T2" y="T3"/>
                  </a:cxn>
                  <a:cxn ang="0">
                    <a:pos x="T4" y="T5"/>
                  </a:cxn>
                </a:cxnLst>
                <a:rect l="0" t="0" r="r" b="b"/>
                <a:pathLst>
                  <a:path w="25" h="22">
                    <a:moveTo>
                      <a:pt x="24" y="21"/>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5" name="Freeform 177">
                <a:extLst>
                  <a:ext uri="{FF2B5EF4-FFF2-40B4-BE49-F238E27FC236}">
                    <a16:creationId xmlns:a16="http://schemas.microsoft.com/office/drawing/2014/main" id="{7EC72F9C-93CF-8341-9B6C-A80D7B005804}"/>
                  </a:ext>
                </a:extLst>
              </p:cNvPr>
              <p:cNvSpPr>
                <a:spLocks/>
              </p:cNvSpPr>
              <p:nvPr/>
            </p:nvSpPr>
            <p:spPr bwMode="auto">
              <a:xfrm>
                <a:off x="758" y="549"/>
                <a:ext cx="24" cy="20"/>
              </a:xfrm>
              <a:custGeom>
                <a:avLst/>
                <a:gdLst>
                  <a:gd name="T0" fmla="*/ 23 w 24"/>
                  <a:gd name="T1" fmla="*/ 19 h 20"/>
                  <a:gd name="T2" fmla="*/ 4 w 24"/>
                  <a:gd name="T3" fmla="*/ 1 h 20"/>
                  <a:gd name="T4" fmla="*/ 0 w 24"/>
                  <a:gd name="T5" fmla="*/ 0 h 20"/>
                </a:gdLst>
                <a:ahLst/>
                <a:cxnLst>
                  <a:cxn ang="0">
                    <a:pos x="T0" y="T1"/>
                  </a:cxn>
                  <a:cxn ang="0">
                    <a:pos x="T2" y="T3"/>
                  </a:cxn>
                  <a:cxn ang="0">
                    <a:pos x="T4" y="T5"/>
                  </a:cxn>
                </a:cxnLst>
                <a:rect l="0" t="0" r="r" b="b"/>
                <a:pathLst>
                  <a:path w="24" h="20">
                    <a:moveTo>
                      <a:pt x="23" y="19"/>
                    </a:moveTo>
                    <a:lnTo>
                      <a:pt x="4"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6" name="Freeform 178">
                <a:extLst>
                  <a:ext uri="{FF2B5EF4-FFF2-40B4-BE49-F238E27FC236}">
                    <a16:creationId xmlns:a16="http://schemas.microsoft.com/office/drawing/2014/main" id="{84F61889-34B3-CF42-AC28-33EF9012C9A6}"/>
                  </a:ext>
                </a:extLst>
              </p:cNvPr>
              <p:cNvSpPr>
                <a:spLocks/>
              </p:cNvSpPr>
              <p:nvPr/>
            </p:nvSpPr>
            <p:spPr bwMode="auto">
              <a:xfrm>
                <a:off x="750" y="529"/>
                <a:ext cx="24" cy="23"/>
              </a:xfrm>
              <a:custGeom>
                <a:avLst/>
                <a:gdLst>
                  <a:gd name="T0" fmla="*/ 23 w 24"/>
                  <a:gd name="T1" fmla="*/ 22 h 23"/>
                  <a:gd name="T2" fmla="*/ 3 w 24"/>
                  <a:gd name="T3" fmla="*/ 1 h 23"/>
                  <a:gd name="T4" fmla="*/ 0 w 24"/>
                  <a:gd name="T5" fmla="*/ 0 h 23"/>
                </a:gdLst>
                <a:ahLst/>
                <a:cxnLst>
                  <a:cxn ang="0">
                    <a:pos x="T0" y="T1"/>
                  </a:cxn>
                  <a:cxn ang="0">
                    <a:pos x="T2" y="T3"/>
                  </a:cxn>
                  <a:cxn ang="0">
                    <a:pos x="T4" y="T5"/>
                  </a:cxn>
                </a:cxnLst>
                <a:rect l="0" t="0" r="r" b="b"/>
                <a:pathLst>
                  <a:path w="24" h="23">
                    <a:moveTo>
                      <a:pt x="23" y="22"/>
                    </a:moveTo>
                    <a:lnTo>
                      <a:pt x="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7" name="Freeform 179">
                <a:extLst>
                  <a:ext uri="{FF2B5EF4-FFF2-40B4-BE49-F238E27FC236}">
                    <a16:creationId xmlns:a16="http://schemas.microsoft.com/office/drawing/2014/main" id="{44DE62BB-6C67-5E4C-8E3C-987F474FE36F}"/>
                  </a:ext>
                </a:extLst>
              </p:cNvPr>
              <p:cNvSpPr>
                <a:spLocks/>
              </p:cNvSpPr>
              <p:nvPr/>
            </p:nvSpPr>
            <p:spPr bwMode="auto">
              <a:xfrm>
                <a:off x="740" y="506"/>
                <a:ext cx="24" cy="24"/>
              </a:xfrm>
              <a:custGeom>
                <a:avLst/>
                <a:gdLst>
                  <a:gd name="T0" fmla="*/ 23 w 24"/>
                  <a:gd name="T1" fmla="*/ 23 h 24"/>
                  <a:gd name="T2" fmla="*/ 0 w 24"/>
                  <a:gd name="T3" fmla="*/ 1 h 24"/>
                  <a:gd name="T4" fmla="*/ 0 w 24"/>
                  <a:gd name="T5" fmla="*/ 0 h 24"/>
                </a:gdLst>
                <a:ahLst/>
                <a:cxnLst>
                  <a:cxn ang="0">
                    <a:pos x="T0" y="T1"/>
                  </a:cxn>
                  <a:cxn ang="0">
                    <a:pos x="T2" y="T3"/>
                  </a:cxn>
                  <a:cxn ang="0">
                    <a:pos x="T4" y="T5"/>
                  </a:cxn>
                </a:cxnLst>
                <a:rect l="0" t="0" r="r" b="b"/>
                <a:pathLst>
                  <a:path w="24" h="24">
                    <a:moveTo>
                      <a:pt x="23" y="23"/>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8" name="Freeform 180">
                <a:extLst>
                  <a:ext uri="{FF2B5EF4-FFF2-40B4-BE49-F238E27FC236}">
                    <a16:creationId xmlns:a16="http://schemas.microsoft.com/office/drawing/2014/main" id="{4A6E13BE-AA51-CC45-8C8A-6498CC5EC143}"/>
                  </a:ext>
                </a:extLst>
              </p:cNvPr>
              <p:cNvSpPr>
                <a:spLocks/>
              </p:cNvSpPr>
              <p:nvPr/>
            </p:nvSpPr>
            <p:spPr bwMode="auto">
              <a:xfrm>
                <a:off x="734" y="487"/>
                <a:ext cx="26" cy="23"/>
              </a:xfrm>
              <a:custGeom>
                <a:avLst/>
                <a:gdLst>
                  <a:gd name="T0" fmla="*/ 25 w 26"/>
                  <a:gd name="T1" fmla="*/ 22 h 23"/>
                  <a:gd name="T2" fmla="*/ 0 w 26"/>
                  <a:gd name="T3" fmla="*/ 1 h 23"/>
                  <a:gd name="T4" fmla="*/ 0 w 26"/>
                  <a:gd name="T5" fmla="*/ 0 h 23"/>
                </a:gdLst>
                <a:ahLst/>
                <a:cxnLst>
                  <a:cxn ang="0">
                    <a:pos x="T0" y="T1"/>
                  </a:cxn>
                  <a:cxn ang="0">
                    <a:pos x="T2" y="T3"/>
                  </a:cxn>
                  <a:cxn ang="0">
                    <a:pos x="T4" y="T5"/>
                  </a:cxn>
                </a:cxnLst>
                <a:rect l="0" t="0" r="r" b="b"/>
                <a:pathLst>
                  <a:path w="26" h="23">
                    <a:moveTo>
                      <a:pt x="25" y="22"/>
                    </a:moveTo>
                    <a:lnTo>
                      <a:pt x="0"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89" name="Freeform 181">
                <a:extLst>
                  <a:ext uri="{FF2B5EF4-FFF2-40B4-BE49-F238E27FC236}">
                    <a16:creationId xmlns:a16="http://schemas.microsoft.com/office/drawing/2014/main" id="{AD525690-597F-6846-BD01-4497F71E46B6}"/>
                  </a:ext>
                </a:extLst>
              </p:cNvPr>
              <p:cNvSpPr>
                <a:spLocks/>
              </p:cNvSpPr>
              <p:nvPr/>
            </p:nvSpPr>
            <p:spPr bwMode="auto">
              <a:xfrm>
                <a:off x="726" y="464"/>
                <a:ext cx="25" cy="24"/>
              </a:xfrm>
              <a:custGeom>
                <a:avLst/>
                <a:gdLst>
                  <a:gd name="T0" fmla="*/ 24 w 25"/>
                  <a:gd name="T1" fmla="*/ 23 h 24"/>
                  <a:gd name="T2" fmla="*/ 7 w 25"/>
                  <a:gd name="T3" fmla="*/ 1 h 24"/>
                  <a:gd name="T4" fmla="*/ 0 w 25"/>
                  <a:gd name="T5" fmla="*/ 0 h 24"/>
                </a:gdLst>
                <a:ahLst/>
                <a:cxnLst>
                  <a:cxn ang="0">
                    <a:pos x="T0" y="T1"/>
                  </a:cxn>
                  <a:cxn ang="0">
                    <a:pos x="T2" y="T3"/>
                  </a:cxn>
                  <a:cxn ang="0">
                    <a:pos x="T4" y="T5"/>
                  </a:cxn>
                </a:cxnLst>
                <a:rect l="0" t="0" r="r" b="b"/>
                <a:pathLst>
                  <a:path w="25" h="24">
                    <a:moveTo>
                      <a:pt x="24" y="23"/>
                    </a:moveTo>
                    <a:lnTo>
                      <a:pt x="7"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90" name="Freeform 182">
                <a:extLst>
                  <a:ext uri="{FF2B5EF4-FFF2-40B4-BE49-F238E27FC236}">
                    <a16:creationId xmlns:a16="http://schemas.microsoft.com/office/drawing/2014/main" id="{B133C2B8-42F7-AD40-83D1-DF95612C5EDC}"/>
                  </a:ext>
                </a:extLst>
              </p:cNvPr>
              <p:cNvSpPr>
                <a:spLocks/>
              </p:cNvSpPr>
              <p:nvPr/>
            </p:nvSpPr>
            <p:spPr bwMode="auto">
              <a:xfrm>
                <a:off x="723" y="444"/>
                <a:ext cx="25" cy="22"/>
              </a:xfrm>
              <a:custGeom>
                <a:avLst/>
                <a:gdLst>
                  <a:gd name="T0" fmla="*/ 24 w 25"/>
                  <a:gd name="T1" fmla="*/ 21 h 22"/>
                  <a:gd name="T2" fmla="*/ 7 w 25"/>
                  <a:gd name="T3" fmla="*/ 0 h 22"/>
                  <a:gd name="T4" fmla="*/ 0 w 25"/>
                  <a:gd name="T5" fmla="*/ 0 h 22"/>
                </a:gdLst>
                <a:ahLst/>
                <a:cxnLst>
                  <a:cxn ang="0">
                    <a:pos x="T0" y="T1"/>
                  </a:cxn>
                  <a:cxn ang="0">
                    <a:pos x="T2" y="T3"/>
                  </a:cxn>
                  <a:cxn ang="0">
                    <a:pos x="T4" y="T5"/>
                  </a:cxn>
                </a:cxnLst>
                <a:rect l="0" t="0" r="r" b="b"/>
                <a:pathLst>
                  <a:path w="25" h="22">
                    <a:moveTo>
                      <a:pt x="24" y="21"/>
                    </a:moveTo>
                    <a:lnTo>
                      <a:pt x="7" y="0"/>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91" name="Freeform 183">
                <a:extLst>
                  <a:ext uri="{FF2B5EF4-FFF2-40B4-BE49-F238E27FC236}">
                    <a16:creationId xmlns:a16="http://schemas.microsoft.com/office/drawing/2014/main" id="{B3A16084-8C92-B846-8B3A-FC4811962336}"/>
                  </a:ext>
                </a:extLst>
              </p:cNvPr>
              <p:cNvSpPr>
                <a:spLocks/>
              </p:cNvSpPr>
              <p:nvPr/>
            </p:nvSpPr>
            <p:spPr bwMode="auto">
              <a:xfrm>
                <a:off x="723" y="420"/>
                <a:ext cx="25" cy="24"/>
              </a:xfrm>
              <a:custGeom>
                <a:avLst/>
                <a:gdLst>
                  <a:gd name="T0" fmla="*/ 24 w 25"/>
                  <a:gd name="T1" fmla="*/ 23 h 24"/>
                  <a:gd name="T2" fmla="*/ 12 w 25"/>
                  <a:gd name="T3" fmla="*/ 2 h 24"/>
                  <a:gd name="T4" fmla="*/ 0 w 25"/>
                  <a:gd name="T5" fmla="*/ 0 h 24"/>
                </a:gdLst>
                <a:ahLst/>
                <a:cxnLst>
                  <a:cxn ang="0">
                    <a:pos x="T0" y="T1"/>
                  </a:cxn>
                  <a:cxn ang="0">
                    <a:pos x="T2" y="T3"/>
                  </a:cxn>
                  <a:cxn ang="0">
                    <a:pos x="T4" y="T5"/>
                  </a:cxn>
                </a:cxnLst>
                <a:rect l="0" t="0" r="r" b="b"/>
                <a:pathLst>
                  <a:path w="25" h="24">
                    <a:moveTo>
                      <a:pt x="24" y="23"/>
                    </a:moveTo>
                    <a:lnTo>
                      <a:pt x="12" y="2"/>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92" name="Freeform 184">
                <a:extLst>
                  <a:ext uri="{FF2B5EF4-FFF2-40B4-BE49-F238E27FC236}">
                    <a16:creationId xmlns:a16="http://schemas.microsoft.com/office/drawing/2014/main" id="{E51034C4-6D0F-E54A-83EF-E5BBB2990B92}"/>
                  </a:ext>
                </a:extLst>
              </p:cNvPr>
              <p:cNvSpPr>
                <a:spLocks/>
              </p:cNvSpPr>
              <p:nvPr/>
            </p:nvSpPr>
            <p:spPr bwMode="auto">
              <a:xfrm>
                <a:off x="721" y="401"/>
                <a:ext cx="26" cy="23"/>
              </a:xfrm>
              <a:custGeom>
                <a:avLst/>
                <a:gdLst>
                  <a:gd name="T0" fmla="*/ 25 w 26"/>
                  <a:gd name="T1" fmla="*/ 22 h 23"/>
                  <a:gd name="T2" fmla="*/ 13 w 26"/>
                  <a:gd name="T3" fmla="*/ 1 h 23"/>
                  <a:gd name="T4" fmla="*/ 0 w 26"/>
                  <a:gd name="T5" fmla="*/ 0 h 23"/>
                </a:gdLst>
                <a:ahLst/>
                <a:cxnLst>
                  <a:cxn ang="0">
                    <a:pos x="T0" y="T1"/>
                  </a:cxn>
                  <a:cxn ang="0">
                    <a:pos x="T2" y="T3"/>
                  </a:cxn>
                  <a:cxn ang="0">
                    <a:pos x="T4" y="T5"/>
                  </a:cxn>
                </a:cxnLst>
                <a:rect l="0" t="0" r="r" b="b"/>
                <a:pathLst>
                  <a:path w="26" h="23">
                    <a:moveTo>
                      <a:pt x="25" y="22"/>
                    </a:moveTo>
                    <a:lnTo>
                      <a:pt x="1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93" name="Freeform 185">
                <a:extLst>
                  <a:ext uri="{FF2B5EF4-FFF2-40B4-BE49-F238E27FC236}">
                    <a16:creationId xmlns:a16="http://schemas.microsoft.com/office/drawing/2014/main" id="{B9E09233-D80D-E84F-A3BA-34247CB4D1AF}"/>
                  </a:ext>
                </a:extLst>
              </p:cNvPr>
              <p:cNvSpPr>
                <a:spLocks/>
              </p:cNvSpPr>
              <p:nvPr/>
            </p:nvSpPr>
            <p:spPr bwMode="auto">
              <a:xfrm>
                <a:off x="720" y="380"/>
                <a:ext cx="26" cy="23"/>
              </a:xfrm>
              <a:custGeom>
                <a:avLst/>
                <a:gdLst>
                  <a:gd name="T0" fmla="*/ 25 w 26"/>
                  <a:gd name="T1" fmla="*/ 22 h 23"/>
                  <a:gd name="T2" fmla="*/ 13 w 26"/>
                  <a:gd name="T3" fmla="*/ 1 h 23"/>
                  <a:gd name="T4" fmla="*/ 0 w 26"/>
                  <a:gd name="T5" fmla="*/ 0 h 23"/>
                </a:gdLst>
                <a:ahLst/>
                <a:cxnLst>
                  <a:cxn ang="0">
                    <a:pos x="T0" y="T1"/>
                  </a:cxn>
                  <a:cxn ang="0">
                    <a:pos x="T2" y="T3"/>
                  </a:cxn>
                  <a:cxn ang="0">
                    <a:pos x="T4" y="T5"/>
                  </a:cxn>
                </a:cxnLst>
                <a:rect l="0" t="0" r="r" b="b"/>
                <a:pathLst>
                  <a:path w="26" h="23">
                    <a:moveTo>
                      <a:pt x="25" y="22"/>
                    </a:moveTo>
                    <a:lnTo>
                      <a:pt x="13" y="1"/>
                    </a:lnTo>
                    <a:lnTo>
                      <a:pt x="0" y="0"/>
                    </a:lnTo>
                  </a:path>
                </a:pathLst>
              </a:custGeom>
              <a:noFill/>
              <a:ln w="508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94" name="Line 186">
                <a:extLst>
                  <a:ext uri="{FF2B5EF4-FFF2-40B4-BE49-F238E27FC236}">
                    <a16:creationId xmlns:a16="http://schemas.microsoft.com/office/drawing/2014/main" id="{8021F65E-BE13-7542-AA8E-FB56AD1458E5}"/>
                  </a:ext>
                </a:extLst>
              </p:cNvPr>
              <p:cNvSpPr>
                <a:spLocks noChangeShapeType="1"/>
              </p:cNvSpPr>
              <p:nvPr/>
            </p:nvSpPr>
            <p:spPr bwMode="auto">
              <a:xfrm flipV="1">
                <a:off x="743" y="357"/>
                <a:ext cx="0" cy="22"/>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95" name="Line 187">
                <a:extLst>
                  <a:ext uri="{FF2B5EF4-FFF2-40B4-BE49-F238E27FC236}">
                    <a16:creationId xmlns:a16="http://schemas.microsoft.com/office/drawing/2014/main" id="{40702A22-5A9C-264C-965F-8D76E416FB55}"/>
                  </a:ext>
                </a:extLst>
              </p:cNvPr>
              <p:cNvSpPr>
                <a:spLocks noChangeShapeType="1"/>
              </p:cNvSpPr>
              <p:nvPr/>
            </p:nvSpPr>
            <p:spPr bwMode="auto">
              <a:xfrm flipV="1">
                <a:off x="743" y="336"/>
                <a:ext cx="0" cy="2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CDE341F-B4E0-1B48-8DE8-A8F181BF65FB}"/>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Types Of Data</a:t>
            </a:r>
          </a:p>
        </p:txBody>
      </p:sp>
      <p:sp>
        <p:nvSpPr>
          <p:cNvPr id="45059" name="Rectangle 3">
            <a:extLst>
              <a:ext uri="{FF2B5EF4-FFF2-40B4-BE49-F238E27FC236}">
                <a16:creationId xmlns:a16="http://schemas.microsoft.com/office/drawing/2014/main" id="{6133AF70-074C-554B-9EE9-9B6E4AC92831}"/>
              </a:ext>
            </a:extLst>
          </p:cNvPr>
          <p:cNvSpPr>
            <a:spLocks noGrp="1" noChangeArrowheads="1"/>
          </p:cNvSpPr>
          <p:nvPr>
            <p:ph type="body" idx="1"/>
          </p:nvPr>
        </p:nvSpPr>
        <p:spPr>
          <a:xfrm>
            <a:off x="695325" y="2057400"/>
            <a:ext cx="8515350" cy="4371975"/>
          </a:xfrm>
          <a:noFill/>
          <a:ln/>
        </p:spPr>
        <p:txBody>
          <a:bodyPr lIns="92075" tIns="46037" rIns="92075" bIns="46037"/>
          <a:lstStyle/>
          <a:p>
            <a:r>
              <a:rPr lang="en-US" altLang="en-US" sz="3600"/>
              <a:t> Attribute data  (p-charts, c-charts)</a:t>
            </a:r>
          </a:p>
          <a:p>
            <a:pPr lvl="2">
              <a:buFontTx/>
              <a:buNone/>
            </a:pPr>
            <a:r>
              <a:rPr lang="en-US" altLang="en-US" sz="2900"/>
              <a:t>Product characteristics evaluated with a discrete choice (Good/bad, yes/no, count)</a:t>
            </a:r>
          </a:p>
          <a:p>
            <a:pPr lvl="2">
              <a:buFontTx/>
              <a:buNone/>
            </a:pPr>
            <a:endParaRPr lang="en-US" altLang="en-US" sz="1500"/>
          </a:p>
          <a:p>
            <a:r>
              <a:rPr lang="en-US" altLang="en-US" sz="3600"/>
              <a:t> Variable data   (X-bar and R charts)</a:t>
            </a:r>
          </a:p>
          <a:p>
            <a:pPr lvl="2">
              <a:buFontTx/>
              <a:buNone/>
            </a:pPr>
            <a:r>
              <a:rPr lang="en-US" altLang="en-US" sz="2900"/>
              <a:t>Product characteristics that can be measured</a:t>
            </a:r>
            <a:r>
              <a:rPr lang="en-US" altLang="en-US"/>
              <a:t>  (Length, size, weight, height, time, velocity)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D75E8CE2-9E1B-2F4B-855B-F90757872961}"/>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Control Charts For Attributes</a:t>
            </a:r>
          </a:p>
        </p:txBody>
      </p:sp>
      <p:sp>
        <p:nvSpPr>
          <p:cNvPr id="47107" name="Rectangle 3">
            <a:extLst>
              <a:ext uri="{FF2B5EF4-FFF2-40B4-BE49-F238E27FC236}">
                <a16:creationId xmlns:a16="http://schemas.microsoft.com/office/drawing/2014/main" id="{9B103EF2-00D0-CE4D-85F1-822B4D1DB620}"/>
              </a:ext>
            </a:extLst>
          </p:cNvPr>
          <p:cNvSpPr>
            <a:spLocks noGrp="1" noChangeArrowheads="1"/>
          </p:cNvSpPr>
          <p:nvPr>
            <p:ph type="body" idx="1"/>
          </p:nvPr>
        </p:nvSpPr>
        <p:spPr>
          <a:xfrm>
            <a:off x="817563" y="2057400"/>
            <a:ext cx="8174037" cy="4114800"/>
          </a:xfrm>
          <a:noFill/>
          <a:ln/>
        </p:spPr>
        <p:txBody>
          <a:bodyPr lIns="92075" tIns="46037" rIns="92075" bIns="46037"/>
          <a:lstStyle/>
          <a:p>
            <a:r>
              <a:rPr lang="en-US" altLang="en-US"/>
              <a:t>p Charts</a:t>
            </a:r>
          </a:p>
          <a:p>
            <a:pPr lvl="1"/>
            <a:r>
              <a:rPr lang="en-US" altLang="en-US"/>
              <a:t>Calculate percent defectives in a sample;</a:t>
            </a:r>
          </a:p>
          <a:p>
            <a:pPr lvl="1"/>
            <a:r>
              <a:rPr lang="en-US" altLang="en-US"/>
              <a:t>An item is either good or bad</a:t>
            </a:r>
          </a:p>
          <a:p>
            <a:pPr lvl="1"/>
            <a:endParaRPr lang="en-US" altLang="en-US" sz="2400"/>
          </a:p>
          <a:p>
            <a:r>
              <a:rPr lang="en-US" altLang="en-US"/>
              <a:t>c Charts</a:t>
            </a:r>
          </a:p>
          <a:p>
            <a:pPr lvl="1"/>
            <a:r>
              <a:rPr lang="en-US" altLang="en-US"/>
              <a:t>Count number of defects in an item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410C637-1B21-264D-AFDD-A06D8432412C}"/>
              </a:ext>
            </a:extLst>
          </p:cNvPr>
          <p:cNvSpPr>
            <a:spLocks noGrp="1" noChangeArrowheads="1"/>
          </p:cNvSpPr>
          <p:nvPr>
            <p:ph type="title"/>
          </p:nvPr>
        </p:nvSpPr>
        <p:spPr>
          <a:xfrm>
            <a:off x="1590675" y="838200"/>
            <a:ext cx="6943725" cy="685800"/>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p - Charts</a:t>
            </a:r>
          </a:p>
        </p:txBody>
      </p:sp>
      <p:sp>
        <p:nvSpPr>
          <p:cNvPr id="49155" name="Rectangle 3">
            <a:extLst>
              <a:ext uri="{FF2B5EF4-FFF2-40B4-BE49-F238E27FC236}">
                <a16:creationId xmlns:a16="http://schemas.microsoft.com/office/drawing/2014/main" id="{6C507590-2A91-C14E-936C-1E1937FFA528}"/>
              </a:ext>
            </a:extLst>
          </p:cNvPr>
          <p:cNvSpPr>
            <a:spLocks noGrp="1" noChangeArrowheads="1"/>
          </p:cNvSpPr>
          <p:nvPr>
            <p:ph type="body" idx="1"/>
          </p:nvPr>
        </p:nvSpPr>
        <p:spPr>
          <a:xfrm>
            <a:off x="838200" y="2057400"/>
            <a:ext cx="8153400" cy="3810000"/>
          </a:xfrm>
          <a:noFill/>
          <a:ln/>
        </p:spPr>
        <p:txBody>
          <a:bodyPr lIns="92075" tIns="46037" rIns="92075" bIns="46037"/>
          <a:lstStyle/>
          <a:p>
            <a:pPr>
              <a:buFontTx/>
              <a:buNone/>
            </a:pPr>
            <a:r>
              <a:rPr lang="en-US" altLang="en-US" sz="2800"/>
              <a:t>Based on the binomial distribution</a:t>
            </a:r>
          </a:p>
          <a:p>
            <a:pPr>
              <a:lnSpc>
                <a:spcPct val="20000"/>
              </a:lnSpc>
              <a:buFontTx/>
              <a:buNone/>
            </a:pPr>
            <a:endParaRPr lang="en-US" altLang="en-US" sz="2800"/>
          </a:p>
          <a:p>
            <a:pPr lvl="1">
              <a:buFontTx/>
              <a:buNone/>
            </a:pPr>
            <a:r>
              <a:rPr lang="en-US" altLang="en-US"/>
              <a:t>   p = number defective / sample size, n</a:t>
            </a:r>
          </a:p>
          <a:p>
            <a:pPr lvl="1">
              <a:lnSpc>
                <a:spcPct val="70000"/>
              </a:lnSpc>
              <a:buFontTx/>
              <a:buNone/>
            </a:pPr>
            <a:endParaRPr lang="en-US" altLang="en-US"/>
          </a:p>
          <a:p>
            <a:pPr lvl="1">
              <a:buFontTx/>
              <a:buNone/>
            </a:pPr>
            <a:r>
              <a:rPr lang="en-US" altLang="en-US"/>
              <a:t>   p =    		total no. of defectives </a:t>
            </a:r>
          </a:p>
          <a:p>
            <a:pPr lvl="2">
              <a:buFontTx/>
              <a:buNone/>
            </a:pPr>
            <a:r>
              <a:rPr lang="en-US" altLang="en-US" sz="2900"/>
              <a:t>        total no. of sample observations</a:t>
            </a:r>
          </a:p>
          <a:p>
            <a:pPr lvl="1">
              <a:lnSpc>
                <a:spcPct val="240000"/>
              </a:lnSpc>
              <a:buFontTx/>
              <a:buNone/>
            </a:pPr>
            <a:r>
              <a:rPr lang="en-US" altLang="en-US" sz="2400"/>
              <a:t>UCL</a:t>
            </a:r>
            <a:r>
              <a:rPr lang="en-US" altLang="en-US" sz="2400" baseline="-25000"/>
              <a:t>p</a:t>
            </a:r>
            <a:r>
              <a:rPr lang="en-US" altLang="en-US" sz="2400"/>
              <a:t> = p +  3  p(1-p)/n 		LCL</a:t>
            </a:r>
            <a:r>
              <a:rPr lang="en-US" altLang="en-US" sz="2400" baseline="-25000"/>
              <a:t>p </a:t>
            </a:r>
            <a:r>
              <a:rPr lang="en-US" altLang="en-US" sz="2400"/>
              <a:t>=  p -  3  p(1-p)/n</a:t>
            </a:r>
          </a:p>
        </p:txBody>
      </p:sp>
      <p:sp>
        <p:nvSpPr>
          <p:cNvPr id="49156" name="Freeform 4">
            <a:extLst>
              <a:ext uri="{FF2B5EF4-FFF2-40B4-BE49-F238E27FC236}">
                <a16:creationId xmlns:a16="http://schemas.microsoft.com/office/drawing/2014/main" id="{DACD909E-E7C7-F046-A688-367D90A61EBB}"/>
              </a:ext>
            </a:extLst>
          </p:cNvPr>
          <p:cNvSpPr>
            <a:spLocks/>
          </p:cNvSpPr>
          <p:nvPr/>
        </p:nvSpPr>
        <p:spPr bwMode="auto">
          <a:xfrm>
            <a:off x="2362200" y="4189413"/>
            <a:ext cx="5553075" cy="1587"/>
          </a:xfrm>
          <a:custGeom>
            <a:avLst/>
            <a:gdLst>
              <a:gd name="T0" fmla="*/ 0 w 3229"/>
              <a:gd name="T1" fmla="*/ 0 h 1"/>
              <a:gd name="T2" fmla="*/ 3228 w 3229"/>
              <a:gd name="T3" fmla="*/ 0 h 1"/>
            </a:gdLst>
            <a:ahLst/>
            <a:cxnLst>
              <a:cxn ang="0">
                <a:pos x="T0" y="T1"/>
              </a:cxn>
              <a:cxn ang="0">
                <a:pos x="T2" y="T3"/>
              </a:cxn>
            </a:cxnLst>
            <a:rect l="0" t="0" r="r" b="b"/>
            <a:pathLst>
              <a:path w="3229" h="1">
                <a:moveTo>
                  <a:pt x="0" y="0"/>
                </a:moveTo>
                <a:lnTo>
                  <a:pt x="3228"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1" name="Line 9">
            <a:extLst>
              <a:ext uri="{FF2B5EF4-FFF2-40B4-BE49-F238E27FC236}">
                <a16:creationId xmlns:a16="http://schemas.microsoft.com/office/drawing/2014/main" id="{AAC3594D-B844-5C41-A1E2-3990405F8478}"/>
              </a:ext>
            </a:extLst>
          </p:cNvPr>
          <p:cNvSpPr>
            <a:spLocks noChangeShapeType="1"/>
          </p:cNvSpPr>
          <p:nvPr/>
        </p:nvSpPr>
        <p:spPr bwMode="auto">
          <a:xfrm>
            <a:off x="1600200" y="3810000"/>
            <a:ext cx="24606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8" name="Freeform 6">
            <a:extLst>
              <a:ext uri="{FF2B5EF4-FFF2-40B4-BE49-F238E27FC236}">
                <a16:creationId xmlns:a16="http://schemas.microsoft.com/office/drawing/2014/main" id="{BD75818B-7AF8-2045-B6D1-4443AC2E8146}"/>
              </a:ext>
            </a:extLst>
          </p:cNvPr>
          <p:cNvSpPr>
            <a:spLocks/>
          </p:cNvSpPr>
          <p:nvPr/>
        </p:nvSpPr>
        <p:spPr bwMode="auto">
          <a:xfrm>
            <a:off x="7275513" y="4953000"/>
            <a:ext cx="1487487" cy="458788"/>
          </a:xfrm>
          <a:custGeom>
            <a:avLst/>
            <a:gdLst>
              <a:gd name="T0" fmla="*/ 0 w 865"/>
              <a:gd name="T1" fmla="*/ 173 h 289"/>
              <a:gd name="T2" fmla="*/ 48 w 865"/>
              <a:gd name="T3" fmla="*/ 288 h 289"/>
              <a:gd name="T4" fmla="*/ 96 w 865"/>
              <a:gd name="T5" fmla="*/ 0 h 289"/>
              <a:gd name="T6" fmla="*/ 864 w 865"/>
              <a:gd name="T7" fmla="*/ 0 h 289"/>
            </a:gdLst>
            <a:ahLst/>
            <a:cxnLst>
              <a:cxn ang="0">
                <a:pos x="T0" y="T1"/>
              </a:cxn>
              <a:cxn ang="0">
                <a:pos x="T2" y="T3"/>
              </a:cxn>
              <a:cxn ang="0">
                <a:pos x="T4" y="T5"/>
              </a:cxn>
              <a:cxn ang="0">
                <a:pos x="T6" y="T7"/>
              </a:cxn>
            </a:cxnLst>
            <a:rect l="0" t="0" r="r" b="b"/>
            <a:pathLst>
              <a:path w="865" h="289">
                <a:moveTo>
                  <a:pt x="0" y="173"/>
                </a:moveTo>
                <a:lnTo>
                  <a:pt x="48" y="288"/>
                </a:lnTo>
                <a:lnTo>
                  <a:pt x="96" y="0"/>
                </a:lnTo>
                <a:lnTo>
                  <a:pt x="864"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0" name="Freeform 8">
            <a:extLst>
              <a:ext uri="{FF2B5EF4-FFF2-40B4-BE49-F238E27FC236}">
                <a16:creationId xmlns:a16="http://schemas.microsoft.com/office/drawing/2014/main" id="{80398E0D-3D84-8E41-B562-58C751CE361A}"/>
              </a:ext>
            </a:extLst>
          </p:cNvPr>
          <p:cNvSpPr>
            <a:spLocks/>
          </p:cNvSpPr>
          <p:nvPr/>
        </p:nvSpPr>
        <p:spPr bwMode="auto">
          <a:xfrm>
            <a:off x="6629400" y="5105400"/>
            <a:ext cx="166688" cy="1588"/>
          </a:xfrm>
          <a:custGeom>
            <a:avLst/>
            <a:gdLst>
              <a:gd name="T0" fmla="*/ 0 w 97"/>
              <a:gd name="T1" fmla="*/ 0 h 1"/>
              <a:gd name="T2" fmla="*/ 96 w 97"/>
              <a:gd name="T3" fmla="*/ 0 h 1"/>
            </a:gdLst>
            <a:ahLst/>
            <a:cxnLst>
              <a:cxn ang="0">
                <a:pos x="T0" y="T1"/>
              </a:cxn>
              <a:cxn ang="0">
                <a:pos x="T2" y="T3"/>
              </a:cxn>
            </a:cxnLst>
            <a:rect l="0" t="0" r="r" b="b"/>
            <a:pathLst>
              <a:path w="97" h="1">
                <a:moveTo>
                  <a:pt x="0" y="0"/>
                </a:moveTo>
                <a:lnTo>
                  <a:pt x="96"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2" name="Line 10">
            <a:extLst>
              <a:ext uri="{FF2B5EF4-FFF2-40B4-BE49-F238E27FC236}">
                <a16:creationId xmlns:a16="http://schemas.microsoft.com/office/drawing/2014/main" id="{2262CEC0-394D-5B47-ACCB-642C0623FA72}"/>
              </a:ext>
            </a:extLst>
          </p:cNvPr>
          <p:cNvSpPr>
            <a:spLocks noChangeShapeType="1"/>
          </p:cNvSpPr>
          <p:nvPr/>
        </p:nvSpPr>
        <p:spPr bwMode="auto">
          <a:xfrm>
            <a:off x="7924800" y="5105400"/>
            <a:ext cx="1635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Line 11">
            <a:extLst>
              <a:ext uri="{FF2B5EF4-FFF2-40B4-BE49-F238E27FC236}">
                <a16:creationId xmlns:a16="http://schemas.microsoft.com/office/drawing/2014/main" id="{46D8A0CB-14B2-1940-B661-A77E2A070A5B}"/>
              </a:ext>
            </a:extLst>
          </p:cNvPr>
          <p:cNvSpPr>
            <a:spLocks noChangeShapeType="1"/>
          </p:cNvSpPr>
          <p:nvPr/>
        </p:nvSpPr>
        <p:spPr bwMode="auto">
          <a:xfrm>
            <a:off x="7427913" y="51054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Freeform 5">
            <a:extLst>
              <a:ext uri="{FF2B5EF4-FFF2-40B4-BE49-F238E27FC236}">
                <a16:creationId xmlns:a16="http://schemas.microsoft.com/office/drawing/2014/main" id="{7D9C41B3-5D3F-C44B-8342-1C425BEAFA88}"/>
              </a:ext>
            </a:extLst>
          </p:cNvPr>
          <p:cNvSpPr>
            <a:spLocks/>
          </p:cNvSpPr>
          <p:nvPr/>
        </p:nvSpPr>
        <p:spPr bwMode="auto">
          <a:xfrm>
            <a:off x="3084513" y="5027613"/>
            <a:ext cx="1487487" cy="458787"/>
          </a:xfrm>
          <a:custGeom>
            <a:avLst/>
            <a:gdLst>
              <a:gd name="T0" fmla="*/ 0 w 865"/>
              <a:gd name="T1" fmla="*/ 173 h 289"/>
              <a:gd name="T2" fmla="*/ 48 w 865"/>
              <a:gd name="T3" fmla="*/ 288 h 289"/>
              <a:gd name="T4" fmla="*/ 96 w 865"/>
              <a:gd name="T5" fmla="*/ 0 h 289"/>
              <a:gd name="T6" fmla="*/ 864 w 865"/>
              <a:gd name="T7" fmla="*/ 0 h 289"/>
            </a:gdLst>
            <a:ahLst/>
            <a:cxnLst>
              <a:cxn ang="0">
                <a:pos x="T0" y="T1"/>
              </a:cxn>
              <a:cxn ang="0">
                <a:pos x="T2" y="T3"/>
              </a:cxn>
              <a:cxn ang="0">
                <a:pos x="T4" y="T5"/>
              </a:cxn>
              <a:cxn ang="0">
                <a:pos x="T6" y="T7"/>
              </a:cxn>
            </a:cxnLst>
            <a:rect l="0" t="0" r="r" b="b"/>
            <a:pathLst>
              <a:path w="865" h="289">
                <a:moveTo>
                  <a:pt x="0" y="173"/>
                </a:moveTo>
                <a:lnTo>
                  <a:pt x="48" y="288"/>
                </a:lnTo>
                <a:lnTo>
                  <a:pt x="96" y="0"/>
                </a:lnTo>
                <a:lnTo>
                  <a:pt x="864"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59" name="Freeform 7">
            <a:extLst>
              <a:ext uri="{FF2B5EF4-FFF2-40B4-BE49-F238E27FC236}">
                <a16:creationId xmlns:a16="http://schemas.microsoft.com/office/drawing/2014/main" id="{0BCA4884-D5F6-AB47-83B1-2F4C61CC47C8}"/>
              </a:ext>
            </a:extLst>
          </p:cNvPr>
          <p:cNvSpPr>
            <a:spLocks/>
          </p:cNvSpPr>
          <p:nvPr/>
        </p:nvSpPr>
        <p:spPr bwMode="auto">
          <a:xfrm>
            <a:off x="2424113" y="5180013"/>
            <a:ext cx="166687" cy="1587"/>
          </a:xfrm>
          <a:custGeom>
            <a:avLst/>
            <a:gdLst>
              <a:gd name="T0" fmla="*/ 0 w 97"/>
              <a:gd name="T1" fmla="*/ 0 h 1"/>
              <a:gd name="T2" fmla="*/ 96 w 97"/>
              <a:gd name="T3" fmla="*/ 0 h 1"/>
            </a:gdLst>
            <a:ahLst/>
            <a:cxnLst>
              <a:cxn ang="0">
                <a:pos x="T0" y="T1"/>
              </a:cxn>
              <a:cxn ang="0">
                <a:pos x="T2" y="T3"/>
              </a:cxn>
            </a:cxnLst>
            <a:rect l="0" t="0" r="r" b="b"/>
            <a:pathLst>
              <a:path w="97" h="1">
                <a:moveTo>
                  <a:pt x="0" y="0"/>
                </a:moveTo>
                <a:lnTo>
                  <a:pt x="96"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4" name="Freeform 12">
            <a:extLst>
              <a:ext uri="{FF2B5EF4-FFF2-40B4-BE49-F238E27FC236}">
                <a16:creationId xmlns:a16="http://schemas.microsoft.com/office/drawing/2014/main" id="{B0CA24E4-0760-F44D-97C0-1A60A8AD99AD}"/>
              </a:ext>
            </a:extLst>
          </p:cNvPr>
          <p:cNvSpPr>
            <a:spLocks/>
          </p:cNvSpPr>
          <p:nvPr/>
        </p:nvSpPr>
        <p:spPr bwMode="auto">
          <a:xfrm>
            <a:off x="3276600" y="5180013"/>
            <a:ext cx="166688" cy="1587"/>
          </a:xfrm>
          <a:custGeom>
            <a:avLst/>
            <a:gdLst>
              <a:gd name="T0" fmla="*/ 0 w 97"/>
              <a:gd name="T1" fmla="*/ 0 h 1"/>
              <a:gd name="T2" fmla="*/ 96 w 97"/>
              <a:gd name="T3" fmla="*/ 0 h 1"/>
            </a:gdLst>
            <a:ahLst/>
            <a:cxnLst>
              <a:cxn ang="0">
                <a:pos x="T0" y="T1"/>
              </a:cxn>
              <a:cxn ang="0">
                <a:pos x="T2" y="T3"/>
              </a:cxn>
            </a:cxnLst>
            <a:rect l="0" t="0" r="r" b="b"/>
            <a:pathLst>
              <a:path w="97" h="1">
                <a:moveTo>
                  <a:pt x="0" y="0"/>
                </a:moveTo>
                <a:lnTo>
                  <a:pt x="96"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5" name="Freeform 13">
            <a:extLst>
              <a:ext uri="{FF2B5EF4-FFF2-40B4-BE49-F238E27FC236}">
                <a16:creationId xmlns:a16="http://schemas.microsoft.com/office/drawing/2014/main" id="{081601C1-02A3-E540-AABE-ABA40EE1226C}"/>
              </a:ext>
            </a:extLst>
          </p:cNvPr>
          <p:cNvSpPr>
            <a:spLocks/>
          </p:cNvSpPr>
          <p:nvPr/>
        </p:nvSpPr>
        <p:spPr bwMode="auto">
          <a:xfrm>
            <a:off x="3733800" y="5180013"/>
            <a:ext cx="187325" cy="1587"/>
          </a:xfrm>
          <a:custGeom>
            <a:avLst/>
            <a:gdLst>
              <a:gd name="T0" fmla="*/ 0 w 109"/>
              <a:gd name="T1" fmla="*/ 0 h 1"/>
              <a:gd name="T2" fmla="*/ 108 w 109"/>
              <a:gd name="T3" fmla="*/ 0 h 1"/>
            </a:gdLst>
            <a:ahLst/>
            <a:cxnLst>
              <a:cxn ang="0">
                <a:pos x="T0" y="T1"/>
              </a:cxn>
              <a:cxn ang="0">
                <a:pos x="T2" y="T3"/>
              </a:cxn>
            </a:cxnLst>
            <a:rect l="0" t="0" r="r" b="b"/>
            <a:pathLst>
              <a:path w="109" h="1">
                <a:moveTo>
                  <a:pt x="0" y="0"/>
                </a:moveTo>
                <a:lnTo>
                  <a:pt x="108"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167" name="Group 15">
            <a:extLst>
              <a:ext uri="{FF2B5EF4-FFF2-40B4-BE49-F238E27FC236}">
                <a16:creationId xmlns:a16="http://schemas.microsoft.com/office/drawing/2014/main" id="{05B1E2CA-55EA-D244-A108-87614385E7E2}"/>
              </a:ext>
            </a:extLst>
          </p:cNvPr>
          <p:cNvGrpSpPr>
            <a:grpSpLocks/>
          </p:cNvGrpSpPr>
          <p:nvPr/>
        </p:nvGrpSpPr>
        <p:grpSpPr bwMode="auto">
          <a:xfrm>
            <a:off x="665163" y="1981200"/>
            <a:ext cx="8478837" cy="4114800"/>
            <a:chOff x="419" y="1248"/>
            <a:chExt cx="5341" cy="2592"/>
          </a:xfrm>
        </p:grpSpPr>
        <p:sp>
          <p:nvSpPr>
            <p:cNvPr id="49168" name="Line 16">
              <a:extLst>
                <a:ext uri="{FF2B5EF4-FFF2-40B4-BE49-F238E27FC236}">
                  <a16:creationId xmlns:a16="http://schemas.microsoft.com/office/drawing/2014/main" id="{E4534DE1-BD40-C942-A483-663A724699FD}"/>
                </a:ext>
              </a:extLst>
            </p:cNvPr>
            <p:cNvSpPr>
              <a:spLocks noChangeShapeType="1"/>
            </p:cNvSpPr>
            <p:nvPr/>
          </p:nvSpPr>
          <p:spPr bwMode="auto">
            <a:xfrm>
              <a:off x="427" y="1248"/>
              <a:ext cx="53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Line 17">
              <a:extLst>
                <a:ext uri="{FF2B5EF4-FFF2-40B4-BE49-F238E27FC236}">
                  <a16:creationId xmlns:a16="http://schemas.microsoft.com/office/drawing/2014/main" id="{AA8B0220-E317-114F-8F2E-CF056AE88338}"/>
                </a:ext>
              </a:extLst>
            </p:cNvPr>
            <p:cNvSpPr>
              <a:spLocks noChangeShapeType="1"/>
            </p:cNvSpPr>
            <p:nvPr/>
          </p:nvSpPr>
          <p:spPr bwMode="auto">
            <a:xfrm>
              <a:off x="419"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0" name="Line 18">
              <a:extLst>
                <a:ext uri="{FF2B5EF4-FFF2-40B4-BE49-F238E27FC236}">
                  <a16:creationId xmlns:a16="http://schemas.microsoft.com/office/drawing/2014/main" id="{8117645A-0405-B249-8A17-2184A3F39E60}"/>
                </a:ext>
              </a:extLst>
            </p:cNvPr>
            <p:cNvSpPr>
              <a:spLocks noChangeShapeType="1"/>
            </p:cNvSpPr>
            <p:nvPr/>
          </p:nvSpPr>
          <p:spPr bwMode="auto">
            <a:xfrm>
              <a:off x="5760"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1" name="Line 19">
              <a:extLst>
                <a:ext uri="{FF2B5EF4-FFF2-40B4-BE49-F238E27FC236}">
                  <a16:creationId xmlns:a16="http://schemas.microsoft.com/office/drawing/2014/main" id="{94DB0803-EA61-D445-8BBF-8B29B91E125F}"/>
                </a:ext>
              </a:extLst>
            </p:cNvPr>
            <p:cNvSpPr>
              <a:spLocks noChangeShapeType="1"/>
            </p:cNvSpPr>
            <p:nvPr/>
          </p:nvSpPr>
          <p:spPr bwMode="auto">
            <a:xfrm>
              <a:off x="427"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Line 20">
              <a:extLst>
                <a:ext uri="{FF2B5EF4-FFF2-40B4-BE49-F238E27FC236}">
                  <a16:creationId xmlns:a16="http://schemas.microsoft.com/office/drawing/2014/main" id="{B193E987-71E5-9E44-A769-40D58B66494A}"/>
                </a:ext>
              </a:extLst>
            </p:cNvPr>
            <p:cNvSpPr>
              <a:spLocks noChangeShapeType="1"/>
            </p:cNvSpPr>
            <p:nvPr/>
          </p:nvSpPr>
          <p:spPr bwMode="auto">
            <a:xfrm>
              <a:off x="4459"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173" name="Rectangle 21">
            <a:extLst>
              <a:ext uri="{FF2B5EF4-FFF2-40B4-BE49-F238E27FC236}">
                <a16:creationId xmlns:a16="http://schemas.microsoft.com/office/drawing/2014/main" id="{DA1830BD-C3FA-784A-88E4-B2AF71656DF7}"/>
              </a:ext>
            </a:extLst>
          </p:cNvPr>
          <p:cNvSpPr>
            <a:spLocks noChangeArrowheads="1"/>
          </p:cNvSpPr>
          <p:nvPr/>
        </p:nvSpPr>
        <p:spPr bwMode="auto">
          <a:xfrm>
            <a:off x="671513" y="6157913"/>
            <a:ext cx="15621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t>DSCI 3123</a:t>
            </a:r>
          </a:p>
        </p:txBody>
      </p:sp>
      <p:sp>
        <p:nvSpPr>
          <p:cNvPr id="49175" name="Rectangle 23">
            <a:extLst>
              <a:ext uri="{FF2B5EF4-FFF2-40B4-BE49-F238E27FC236}">
                <a16:creationId xmlns:a16="http://schemas.microsoft.com/office/drawing/2014/main" id="{C253FC4D-B478-3543-93C3-4A1AFB897299}"/>
              </a:ext>
            </a:extLst>
          </p:cNvPr>
          <p:cNvSpPr>
            <a:spLocks noChangeArrowheads="1"/>
          </p:cNvSpPr>
          <p:nvPr/>
        </p:nvSpPr>
        <p:spPr bwMode="auto">
          <a:xfrm>
            <a:off x="685800" y="609600"/>
            <a:ext cx="8489950" cy="118903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250" tIns="47625" rIns="95250" bIns="47625" anchor="ctr"/>
          <a:lstStyle>
            <a:lvl1pPr algn="ctr" defTabSz="939800">
              <a:defRPr sz="4600">
                <a:solidFill>
                  <a:schemeClr val="tx2"/>
                </a:solidFill>
                <a:latin typeface="Times" pitchFamily="2" charset="0"/>
              </a:defRPr>
            </a:lvl1pPr>
            <a:lvl2pPr algn="ctr" defTabSz="939800">
              <a:defRPr sz="4600">
                <a:solidFill>
                  <a:schemeClr val="tx2"/>
                </a:solidFill>
                <a:latin typeface="Times" pitchFamily="2" charset="0"/>
              </a:defRPr>
            </a:lvl2pPr>
            <a:lvl3pPr algn="ctr" defTabSz="939800">
              <a:defRPr sz="4600">
                <a:solidFill>
                  <a:schemeClr val="tx2"/>
                </a:solidFill>
                <a:latin typeface="Times" pitchFamily="2" charset="0"/>
              </a:defRPr>
            </a:lvl3pPr>
            <a:lvl4pPr algn="ctr" defTabSz="939800">
              <a:defRPr sz="4600">
                <a:solidFill>
                  <a:schemeClr val="tx2"/>
                </a:solidFill>
                <a:latin typeface="Times" pitchFamily="2" charset="0"/>
              </a:defRPr>
            </a:lvl4pPr>
            <a:lvl5pPr algn="ctr" defTabSz="939800">
              <a:defRPr sz="4600">
                <a:solidFill>
                  <a:schemeClr val="tx2"/>
                </a:solidFill>
                <a:latin typeface="Times" pitchFamily="2" charset="0"/>
              </a:defRPr>
            </a:lvl5pPr>
            <a:lvl6pPr marL="457200" algn="ctr" defTabSz="939800" eaLnBrk="0" fontAlgn="base" hangingPunct="0">
              <a:spcBef>
                <a:spcPct val="0"/>
              </a:spcBef>
              <a:spcAft>
                <a:spcPct val="0"/>
              </a:spcAft>
              <a:defRPr sz="4600">
                <a:solidFill>
                  <a:schemeClr val="tx2"/>
                </a:solidFill>
                <a:latin typeface="Times" pitchFamily="2" charset="0"/>
              </a:defRPr>
            </a:lvl6pPr>
            <a:lvl7pPr marL="914400" algn="ctr" defTabSz="939800" eaLnBrk="0" fontAlgn="base" hangingPunct="0">
              <a:spcBef>
                <a:spcPct val="0"/>
              </a:spcBef>
              <a:spcAft>
                <a:spcPct val="0"/>
              </a:spcAft>
              <a:defRPr sz="4600">
                <a:solidFill>
                  <a:schemeClr val="tx2"/>
                </a:solidFill>
                <a:latin typeface="Times" pitchFamily="2" charset="0"/>
              </a:defRPr>
            </a:lvl7pPr>
            <a:lvl8pPr marL="1371600" algn="ctr" defTabSz="939800" eaLnBrk="0" fontAlgn="base" hangingPunct="0">
              <a:spcBef>
                <a:spcPct val="0"/>
              </a:spcBef>
              <a:spcAft>
                <a:spcPct val="0"/>
              </a:spcAft>
              <a:defRPr sz="4600">
                <a:solidFill>
                  <a:schemeClr val="tx2"/>
                </a:solidFill>
                <a:latin typeface="Times" pitchFamily="2" charset="0"/>
              </a:defRPr>
            </a:lvl8pPr>
            <a:lvl9pPr marL="1828800" algn="ctr" defTabSz="939800" eaLnBrk="0" fontAlgn="base" hangingPunct="0">
              <a:spcBef>
                <a:spcPct val="0"/>
              </a:spcBef>
              <a:spcAft>
                <a:spcPct val="0"/>
              </a:spcAft>
              <a:defRPr sz="4600">
                <a:solidFill>
                  <a:schemeClr val="tx2"/>
                </a:solidFill>
                <a:latin typeface="Times" pitchFamily="2" charset="0"/>
              </a:defRPr>
            </a:lvl9pPr>
          </a:lstStyle>
          <a:p>
            <a:endParaRPr lang="en-US" altLang="en-US" sz="3700"/>
          </a:p>
        </p:txBody>
      </p:sp>
      <p:pic>
        <p:nvPicPr>
          <p:cNvPr id="49178" name="Picture 26">
            <a:extLst>
              <a:ext uri="{FF2B5EF4-FFF2-40B4-BE49-F238E27FC236}">
                <a16:creationId xmlns:a16="http://schemas.microsoft.com/office/drawing/2014/main" id="{928D3453-80A3-B146-9659-97E4B407AE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0769" t="21111" r="30769" b="61111"/>
          <a:stretch>
            <a:fillRect/>
          </a:stretch>
        </p:blipFill>
        <p:spPr bwMode="auto">
          <a:xfrm>
            <a:off x="4343400" y="5883275"/>
            <a:ext cx="1524000" cy="974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C1FF680-5702-3D42-911A-545B2D8C4E1E}"/>
              </a:ext>
            </a:extLst>
          </p:cNvPr>
          <p:cNvSpPr>
            <a:spLocks noGrp="1" noChangeArrowheads="1"/>
          </p:cNvSpPr>
          <p:nvPr>
            <p:ph type="body" idx="1"/>
          </p:nvPr>
        </p:nvSpPr>
        <p:spPr>
          <a:xfrm>
            <a:off x="952500" y="762000"/>
            <a:ext cx="8420100" cy="5410200"/>
          </a:xfrm>
          <a:noFill/>
          <a:ln/>
        </p:spPr>
        <p:txBody>
          <a:bodyPr lIns="92075" tIns="46037" rIns="92075" bIns="46037"/>
          <a:lstStyle/>
          <a:p>
            <a:pPr>
              <a:buFontTx/>
              <a:buNone/>
            </a:pPr>
            <a:r>
              <a:rPr lang="en-US" altLang="en-US" sz="4400">
                <a:solidFill>
                  <a:schemeClr val="tx2"/>
                </a:solidFill>
              </a:rPr>
              <a:t>				c - Charts</a:t>
            </a:r>
            <a:endParaRPr lang="en-US" altLang="en-US" sz="4400"/>
          </a:p>
          <a:p>
            <a:endParaRPr lang="en-US" altLang="en-US" sz="2800"/>
          </a:p>
          <a:p>
            <a:r>
              <a:rPr lang="en-US" altLang="en-US" sz="2800"/>
              <a:t>Count the number of defects in an item </a:t>
            </a:r>
          </a:p>
          <a:p>
            <a:r>
              <a:rPr lang="en-US" altLang="en-US" sz="2800"/>
              <a:t>Based on the Poisson distribution</a:t>
            </a:r>
          </a:p>
          <a:p>
            <a:pPr>
              <a:lnSpc>
                <a:spcPct val="0"/>
              </a:lnSpc>
              <a:buFontTx/>
              <a:buNone/>
            </a:pPr>
            <a:endParaRPr lang="en-US" altLang="en-US" sz="2800"/>
          </a:p>
          <a:p>
            <a:pPr lvl="1">
              <a:buFontTx/>
              <a:buNone/>
            </a:pPr>
            <a:r>
              <a:rPr lang="en-US" altLang="en-US">
                <a:solidFill>
                  <a:schemeClr val="tx2"/>
                </a:solidFill>
              </a:rPr>
              <a:t>c = number of defects in an item</a:t>
            </a:r>
          </a:p>
          <a:p>
            <a:pPr lvl="1">
              <a:lnSpc>
                <a:spcPct val="10000"/>
              </a:lnSpc>
              <a:buFontTx/>
              <a:buNone/>
            </a:pPr>
            <a:endParaRPr lang="en-US" altLang="en-US">
              <a:solidFill>
                <a:schemeClr val="tx2"/>
              </a:solidFill>
            </a:endParaRPr>
          </a:p>
          <a:p>
            <a:pPr lvl="1">
              <a:buFontTx/>
              <a:buNone/>
            </a:pPr>
            <a:r>
              <a:rPr lang="en-US" altLang="en-US">
                <a:solidFill>
                  <a:schemeClr val="tx2"/>
                </a:solidFill>
              </a:rPr>
              <a:t>c = total number of defects</a:t>
            </a:r>
          </a:p>
          <a:p>
            <a:pPr lvl="1">
              <a:buFontTx/>
              <a:buNone/>
            </a:pPr>
            <a:r>
              <a:rPr lang="en-US" altLang="en-US">
                <a:solidFill>
                  <a:schemeClr val="tx2"/>
                </a:solidFill>
              </a:rPr>
              <a:t>         number of samples</a:t>
            </a:r>
          </a:p>
          <a:p>
            <a:pPr lvl="1">
              <a:lnSpc>
                <a:spcPct val="40000"/>
              </a:lnSpc>
              <a:buFontTx/>
              <a:buNone/>
            </a:pPr>
            <a:endParaRPr lang="en-US" altLang="en-US" sz="2000">
              <a:solidFill>
                <a:schemeClr val="tx2"/>
              </a:solidFill>
            </a:endParaRPr>
          </a:p>
          <a:p>
            <a:pPr lvl="1">
              <a:buFontTx/>
              <a:buNone/>
            </a:pPr>
            <a:r>
              <a:rPr lang="en-US" altLang="en-US">
                <a:solidFill>
                  <a:schemeClr val="tx2"/>
                </a:solidFill>
              </a:rPr>
              <a:t>	UCL</a:t>
            </a:r>
            <a:r>
              <a:rPr lang="en-US" altLang="en-US" baseline="-25000">
                <a:solidFill>
                  <a:schemeClr val="tx2"/>
                </a:solidFill>
              </a:rPr>
              <a:t>c</a:t>
            </a:r>
            <a:r>
              <a:rPr lang="en-US" altLang="en-US">
                <a:solidFill>
                  <a:schemeClr val="tx2"/>
                </a:solidFill>
              </a:rPr>
              <a:t> = c + 3  c		</a:t>
            </a:r>
            <a:r>
              <a:rPr lang="en-US" altLang="en-US" sz="3200"/>
              <a:t>LCL</a:t>
            </a:r>
            <a:r>
              <a:rPr lang="en-US" altLang="en-US" sz="3200" baseline="-25000"/>
              <a:t>c</a:t>
            </a:r>
            <a:r>
              <a:rPr lang="en-US" altLang="en-US" sz="3200"/>
              <a:t> = c  -  3  c</a:t>
            </a:r>
          </a:p>
        </p:txBody>
      </p:sp>
      <p:sp>
        <p:nvSpPr>
          <p:cNvPr id="55299" name="Freeform 3">
            <a:extLst>
              <a:ext uri="{FF2B5EF4-FFF2-40B4-BE49-F238E27FC236}">
                <a16:creationId xmlns:a16="http://schemas.microsoft.com/office/drawing/2014/main" id="{4EC25C51-1C26-0844-A264-005054DFF681}"/>
              </a:ext>
            </a:extLst>
          </p:cNvPr>
          <p:cNvSpPr>
            <a:spLocks/>
          </p:cNvSpPr>
          <p:nvPr/>
        </p:nvSpPr>
        <p:spPr bwMode="auto">
          <a:xfrm>
            <a:off x="1962150" y="4229100"/>
            <a:ext cx="4541838" cy="1588"/>
          </a:xfrm>
          <a:custGeom>
            <a:avLst/>
            <a:gdLst>
              <a:gd name="T0" fmla="*/ 0 w 2641"/>
              <a:gd name="T1" fmla="*/ 0 h 1"/>
              <a:gd name="T2" fmla="*/ 2640 w 2641"/>
              <a:gd name="T3" fmla="*/ 0 h 1"/>
            </a:gdLst>
            <a:ahLst/>
            <a:cxnLst>
              <a:cxn ang="0">
                <a:pos x="T0" y="T1"/>
              </a:cxn>
              <a:cxn ang="0">
                <a:pos x="T2" y="T3"/>
              </a:cxn>
            </a:cxnLst>
            <a:rect l="0" t="0" r="r" b="b"/>
            <a:pathLst>
              <a:path w="2641" h="1">
                <a:moveTo>
                  <a:pt x="0" y="0"/>
                </a:moveTo>
                <a:lnTo>
                  <a:pt x="264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1" name="Freeform 5">
            <a:extLst>
              <a:ext uri="{FF2B5EF4-FFF2-40B4-BE49-F238E27FC236}">
                <a16:creationId xmlns:a16="http://schemas.microsoft.com/office/drawing/2014/main" id="{C47E9D33-B53F-A14B-953B-BC965524F751}"/>
              </a:ext>
            </a:extLst>
          </p:cNvPr>
          <p:cNvSpPr>
            <a:spLocks/>
          </p:cNvSpPr>
          <p:nvPr/>
        </p:nvSpPr>
        <p:spPr bwMode="auto">
          <a:xfrm>
            <a:off x="1428750" y="3808413"/>
            <a:ext cx="166688" cy="1587"/>
          </a:xfrm>
          <a:custGeom>
            <a:avLst/>
            <a:gdLst>
              <a:gd name="T0" fmla="*/ 0 w 97"/>
              <a:gd name="T1" fmla="*/ 0 h 1"/>
              <a:gd name="T2" fmla="*/ 96 w 97"/>
              <a:gd name="T3" fmla="*/ 0 h 1"/>
            </a:gdLst>
            <a:ahLst/>
            <a:cxnLst>
              <a:cxn ang="0">
                <a:pos x="T0" y="T1"/>
              </a:cxn>
              <a:cxn ang="0">
                <a:pos x="T2" y="T3"/>
              </a:cxn>
            </a:cxnLst>
            <a:rect l="0" t="0" r="r" b="b"/>
            <a:pathLst>
              <a:path w="97" h="1">
                <a:moveTo>
                  <a:pt x="0" y="0"/>
                </a:moveTo>
                <a:lnTo>
                  <a:pt x="96"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316" name="Group 20">
            <a:extLst>
              <a:ext uri="{FF2B5EF4-FFF2-40B4-BE49-F238E27FC236}">
                <a16:creationId xmlns:a16="http://schemas.microsoft.com/office/drawing/2014/main" id="{A690F5C9-5C12-0246-8B09-D1F976466937}"/>
              </a:ext>
            </a:extLst>
          </p:cNvPr>
          <p:cNvGrpSpPr>
            <a:grpSpLocks/>
          </p:cNvGrpSpPr>
          <p:nvPr/>
        </p:nvGrpSpPr>
        <p:grpSpPr bwMode="auto">
          <a:xfrm>
            <a:off x="2971800" y="5105400"/>
            <a:ext cx="1219200" cy="382588"/>
            <a:chOff x="1824" y="3263"/>
            <a:chExt cx="768" cy="241"/>
          </a:xfrm>
        </p:grpSpPr>
        <p:sp>
          <p:nvSpPr>
            <p:cNvPr id="55300" name="Freeform 4">
              <a:extLst>
                <a:ext uri="{FF2B5EF4-FFF2-40B4-BE49-F238E27FC236}">
                  <a16:creationId xmlns:a16="http://schemas.microsoft.com/office/drawing/2014/main" id="{C9DE1C03-AF09-1445-939F-B49A11A54AE3}"/>
                </a:ext>
              </a:extLst>
            </p:cNvPr>
            <p:cNvSpPr>
              <a:spLocks/>
            </p:cNvSpPr>
            <p:nvPr/>
          </p:nvSpPr>
          <p:spPr bwMode="auto">
            <a:xfrm>
              <a:off x="2400" y="3312"/>
              <a:ext cx="105" cy="1"/>
            </a:xfrm>
            <a:custGeom>
              <a:avLst/>
              <a:gdLst>
                <a:gd name="T0" fmla="*/ 0 w 97"/>
                <a:gd name="T1" fmla="*/ 0 h 1"/>
                <a:gd name="T2" fmla="*/ 96 w 97"/>
                <a:gd name="T3" fmla="*/ 0 h 1"/>
              </a:gdLst>
              <a:ahLst/>
              <a:cxnLst>
                <a:cxn ang="0">
                  <a:pos x="T0" y="T1"/>
                </a:cxn>
                <a:cxn ang="0">
                  <a:pos x="T2" y="T3"/>
                </a:cxn>
              </a:cxnLst>
              <a:rect l="0" t="0" r="r" b="b"/>
              <a:pathLst>
                <a:path w="97" h="1">
                  <a:moveTo>
                    <a:pt x="0" y="0"/>
                  </a:moveTo>
                  <a:lnTo>
                    <a:pt x="96"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3" name="Freeform 7">
              <a:extLst>
                <a:ext uri="{FF2B5EF4-FFF2-40B4-BE49-F238E27FC236}">
                  <a16:creationId xmlns:a16="http://schemas.microsoft.com/office/drawing/2014/main" id="{8C1049E0-3861-BF45-A46F-278713798FA1}"/>
                </a:ext>
              </a:extLst>
            </p:cNvPr>
            <p:cNvSpPr>
              <a:spLocks/>
            </p:cNvSpPr>
            <p:nvPr/>
          </p:nvSpPr>
          <p:spPr bwMode="auto">
            <a:xfrm>
              <a:off x="2279" y="3263"/>
              <a:ext cx="313" cy="241"/>
            </a:xfrm>
            <a:custGeom>
              <a:avLst/>
              <a:gdLst>
                <a:gd name="T0" fmla="*/ 0 w 289"/>
                <a:gd name="T1" fmla="*/ 160 h 241"/>
                <a:gd name="T2" fmla="*/ 48 w 289"/>
                <a:gd name="T3" fmla="*/ 240 h 241"/>
                <a:gd name="T4" fmla="*/ 96 w 289"/>
                <a:gd name="T5" fmla="*/ 0 h 241"/>
                <a:gd name="T6" fmla="*/ 288 w 289"/>
                <a:gd name="T7" fmla="*/ 0 h 241"/>
              </a:gdLst>
              <a:ahLst/>
              <a:cxnLst>
                <a:cxn ang="0">
                  <a:pos x="T0" y="T1"/>
                </a:cxn>
                <a:cxn ang="0">
                  <a:pos x="T2" y="T3"/>
                </a:cxn>
                <a:cxn ang="0">
                  <a:pos x="T4" y="T5"/>
                </a:cxn>
                <a:cxn ang="0">
                  <a:pos x="T6" y="T7"/>
                </a:cxn>
              </a:cxnLst>
              <a:rect l="0" t="0" r="r" b="b"/>
              <a:pathLst>
                <a:path w="289" h="241">
                  <a:moveTo>
                    <a:pt x="0" y="160"/>
                  </a:moveTo>
                  <a:lnTo>
                    <a:pt x="48" y="240"/>
                  </a:lnTo>
                  <a:lnTo>
                    <a:pt x="96" y="0"/>
                  </a:lnTo>
                  <a:lnTo>
                    <a:pt x="288"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4" name="Line 8">
              <a:extLst>
                <a:ext uri="{FF2B5EF4-FFF2-40B4-BE49-F238E27FC236}">
                  <a16:creationId xmlns:a16="http://schemas.microsoft.com/office/drawing/2014/main" id="{0B6F2B06-5E90-5F41-96A2-0B548E945148}"/>
                </a:ext>
              </a:extLst>
            </p:cNvPr>
            <p:cNvSpPr>
              <a:spLocks noChangeShapeType="1"/>
            </p:cNvSpPr>
            <p:nvPr/>
          </p:nvSpPr>
          <p:spPr bwMode="auto">
            <a:xfrm>
              <a:off x="1824" y="3312"/>
              <a:ext cx="1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17" name="Group 21">
            <a:extLst>
              <a:ext uri="{FF2B5EF4-FFF2-40B4-BE49-F238E27FC236}">
                <a16:creationId xmlns:a16="http://schemas.microsoft.com/office/drawing/2014/main" id="{F5D10A94-4CC1-1441-93A0-0F069E31BEE1}"/>
              </a:ext>
            </a:extLst>
          </p:cNvPr>
          <p:cNvGrpSpPr>
            <a:grpSpLocks/>
          </p:cNvGrpSpPr>
          <p:nvPr/>
        </p:nvGrpSpPr>
        <p:grpSpPr bwMode="auto">
          <a:xfrm>
            <a:off x="7075488" y="5105400"/>
            <a:ext cx="1382712" cy="382588"/>
            <a:chOff x="4409" y="3263"/>
            <a:chExt cx="871" cy="241"/>
          </a:xfrm>
        </p:grpSpPr>
        <p:sp>
          <p:nvSpPr>
            <p:cNvPr id="55302" name="Freeform 6">
              <a:extLst>
                <a:ext uri="{FF2B5EF4-FFF2-40B4-BE49-F238E27FC236}">
                  <a16:creationId xmlns:a16="http://schemas.microsoft.com/office/drawing/2014/main" id="{79002CB5-03FE-B54C-A413-165EC5B807D8}"/>
                </a:ext>
              </a:extLst>
            </p:cNvPr>
            <p:cNvSpPr>
              <a:spLocks/>
            </p:cNvSpPr>
            <p:nvPr/>
          </p:nvSpPr>
          <p:spPr bwMode="auto">
            <a:xfrm>
              <a:off x="4967" y="3263"/>
              <a:ext cx="313" cy="241"/>
            </a:xfrm>
            <a:custGeom>
              <a:avLst/>
              <a:gdLst>
                <a:gd name="T0" fmla="*/ 0 w 289"/>
                <a:gd name="T1" fmla="*/ 160 h 241"/>
                <a:gd name="T2" fmla="*/ 48 w 289"/>
                <a:gd name="T3" fmla="*/ 240 h 241"/>
                <a:gd name="T4" fmla="*/ 96 w 289"/>
                <a:gd name="T5" fmla="*/ 0 h 241"/>
                <a:gd name="T6" fmla="*/ 288 w 289"/>
                <a:gd name="T7" fmla="*/ 0 h 241"/>
              </a:gdLst>
              <a:ahLst/>
              <a:cxnLst>
                <a:cxn ang="0">
                  <a:pos x="T0" y="T1"/>
                </a:cxn>
                <a:cxn ang="0">
                  <a:pos x="T2" y="T3"/>
                </a:cxn>
                <a:cxn ang="0">
                  <a:pos x="T4" y="T5"/>
                </a:cxn>
                <a:cxn ang="0">
                  <a:pos x="T6" y="T7"/>
                </a:cxn>
              </a:cxnLst>
              <a:rect l="0" t="0" r="r" b="b"/>
              <a:pathLst>
                <a:path w="289" h="241">
                  <a:moveTo>
                    <a:pt x="0" y="160"/>
                  </a:moveTo>
                  <a:lnTo>
                    <a:pt x="48" y="240"/>
                  </a:lnTo>
                  <a:lnTo>
                    <a:pt x="96" y="0"/>
                  </a:lnTo>
                  <a:lnTo>
                    <a:pt x="288"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5" name="Line 9">
              <a:extLst>
                <a:ext uri="{FF2B5EF4-FFF2-40B4-BE49-F238E27FC236}">
                  <a16:creationId xmlns:a16="http://schemas.microsoft.com/office/drawing/2014/main" id="{D04544AE-602D-A640-8F90-089F68CC8D03}"/>
                </a:ext>
              </a:extLst>
            </p:cNvPr>
            <p:cNvSpPr>
              <a:spLocks noChangeShapeType="1"/>
            </p:cNvSpPr>
            <p:nvPr/>
          </p:nvSpPr>
          <p:spPr bwMode="auto">
            <a:xfrm>
              <a:off x="5129" y="3311"/>
              <a:ext cx="1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6" name="Line 10">
              <a:extLst>
                <a:ext uri="{FF2B5EF4-FFF2-40B4-BE49-F238E27FC236}">
                  <a16:creationId xmlns:a16="http://schemas.microsoft.com/office/drawing/2014/main" id="{0D8D2DA8-EB74-664E-A2F2-475B36878EA2}"/>
                </a:ext>
              </a:extLst>
            </p:cNvPr>
            <p:cNvSpPr>
              <a:spLocks noChangeShapeType="1"/>
            </p:cNvSpPr>
            <p:nvPr/>
          </p:nvSpPr>
          <p:spPr bwMode="auto">
            <a:xfrm>
              <a:off x="4409" y="3312"/>
              <a:ext cx="1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07" name="Group 11">
            <a:extLst>
              <a:ext uri="{FF2B5EF4-FFF2-40B4-BE49-F238E27FC236}">
                <a16:creationId xmlns:a16="http://schemas.microsoft.com/office/drawing/2014/main" id="{926F6BA3-E6F4-A444-AA98-1A80AC4AB364}"/>
              </a:ext>
            </a:extLst>
          </p:cNvPr>
          <p:cNvGrpSpPr>
            <a:grpSpLocks/>
          </p:cNvGrpSpPr>
          <p:nvPr/>
        </p:nvGrpSpPr>
        <p:grpSpPr bwMode="auto">
          <a:xfrm>
            <a:off x="685800" y="1981200"/>
            <a:ext cx="8478838" cy="4114800"/>
            <a:chOff x="419" y="1248"/>
            <a:chExt cx="5341" cy="2592"/>
          </a:xfrm>
        </p:grpSpPr>
        <p:sp>
          <p:nvSpPr>
            <p:cNvPr id="55308" name="Line 12">
              <a:extLst>
                <a:ext uri="{FF2B5EF4-FFF2-40B4-BE49-F238E27FC236}">
                  <a16:creationId xmlns:a16="http://schemas.microsoft.com/office/drawing/2014/main" id="{85754D8C-3169-2245-8A3B-5837F9E8DE62}"/>
                </a:ext>
              </a:extLst>
            </p:cNvPr>
            <p:cNvSpPr>
              <a:spLocks noChangeShapeType="1"/>
            </p:cNvSpPr>
            <p:nvPr/>
          </p:nvSpPr>
          <p:spPr bwMode="auto">
            <a:xfrm>
              <a:off x="427" y="1248"/>
              <a:ext cx="53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9" name="Line 13">
              <a:extLst>
                <a:ext uri="{FF2B5EF4-FFF2-40B4-BE49-F238E27FC236}">
                  <a16:creationId xmlns:a16="http://schemas.microsoft.com/office/drawing/2014/main" id="{2C550918-B9C2-F549-8888-EBBB02239670}"/>
                </a:ext>
              </a:extLst>
            </p:cNvPr>
            <p:cNvSpPr>
              <a:spLocks noChangeShapeType="1"/>
            </p:cNvSpPr>
            <p:nvPr/>
          </p:nvSpPr>
          <p:spPr bwMode="auto">
            <a:xfrm>
              <a:off x="419"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0" name="Line 14">
              <a:extLst>
                <a:ext uri="{FF2B5EF4-FFF2-40B4-BE49-F238E27FC236}">
                  <a16:creationId xmlns:a16="http://schemas.microsoft.com/office/drawing/2014/main" id="{F63623FF-5FE1-464E-9579-1EB671597272}"/>
                </a:ext>
              </a:extLst>
            </p:cNvPr>
            <p:cNvSpPr>
              <a:spLocks noChangeShapeType="1"/>
            </p:cNvSpPr>
            <p:nvPr/>
          </p:nvSpPr>
          <p:spPr bwMode="auto">
            <a:xfrm>
              <a:off x="5760"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1" name="Line 15">
              <a:extLst>
                <a:ext uri="{FF2B5EF4-FFF2-40B4-BE49-F238E27FC236}">
                  <a16:creationId xmlns:a16="http://schemas.microsoft.com/office/drawing/2014/main" id="{C0A33300-6575-C84A-A2CA-67ACFA013675}"/>
                </a:ext>
              </a:extLst>
            </p:cNvPr>
            <p:cNvSpPr>
              <a:spLocks noChangeShapeType="1"/>
            </p:cNvSpPr>
            <p:nvPr/>
          </p:nvSpPr>
          <p:spPr bwMode="auto">
            <a:xfrm>
              <a:off x="427"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2" name="Line 16">
              <a:extLst>
                <a:ext uri="{FF2B5EF4-FFF2-40B4-BE49-F238E27FC236}">
                  <a16:creationId xmlns:a16="http://schemas.microsoft.com/office/drawing/2014/main" id="{F11080A4-CCA3-0140-8CDE-697C3F42B2BD}"/>
                </a:ext>
              </a:extLst>
            </p:cNvPr>
            <p:cNvSpPr>
              <a:spLocks noChangeShapeType="1"/>
            </p:cNvSpPr>
            <p:nvPr/>
          </p:nvSpPr>
          <p:spPr bwMode="auto">
            <a:xfrm>
              <a:off x="4459"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313" name="Rectangle 17">
            <a:extLst>
              <a:ext uri="{FF2B5EF4-FFF2-40B4-BE49-F238E27FC236}">
                <a16:creationId xmlns:a16="http://schemas.microsoft.com/office/drawing/2014/main" id="{83386124-B705-9940-AB2D-5201E2A59007}"/>
              </a:ext>
            </a:extLst>
          </p:cNvPr>
          <p:cNvSpPr>
            <a:spLocks noChangeArrowheads="1"/>
          </p:cNvSpPr>
          <p:nvPr/>
        </p:nvSpPr>
        <p:spPr bwMode="auto">
          <a:xfrm>
            <a:off x="692150" y="6157913"/>
            <a:ext cx="15621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a:t>DSCI 3123</a:t>
            </a:r>
          </a:p>
        </p:txBody>
      </p:sp>
      <p:sp>
        <p:nvSpPr>
          <p:cNvPr id="55315" name="Rectangle 19">
            <a:extLst>
              <a:ext uri="{FF2B5EF4-FFF2-40B4-BE49-F238E27FC236}">
                <a16:creationId xmlns:a16="http://schemas.microsoft.com/office/drawing/2014/main" id="{F304BD3C-5032-604D-BC8E-4F2DE1628585}"/>
              </a:ext>
            </a:extLst>
          </p:cNvPr>
          <p:cNvSpPr>
            <a:spLocks noChangeArrowheads="1"/>
          </p:cNvSpPr>
          <p:nvPr/>
        </p:nvSpPr>
        <p:spPr bwMode="auto">
          <a:xfrm>
            <a:off x="706438" y="609600"/>
            <a:ext cx="8489950" cy="118903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250" tIns="47625" rIns="95250" bIns="47625" anchor="ctr"/>
          <a:lstStyle>
            <a:lvl1pPr algn="ctr" defTabSz="939800">
              <a:defRPr sz="4600">
                <a:solidFill>
                  <a:schemeClr val="tx2"/>
                </a:solidFill>
                <a:latin typeface="Times" pitchFamily="2" charset="0"/>
              </a:defRPr>
            </a:lvl1pPr>
            <a:lvl2pPr algn="ctr" defTabSz="939800">
              <a:defRPr sz="4600">
                <a:solidFill>
                  <a:schemeClr val="tx2"/>
                </a:solidFill>
                <a:latin typeface="Times" pitchFamily="2" charset="0"/>
              </a:defRPr>
            </a:lvl2pPr>
            <a:lvl3pPr algn="ctr" defTabSz="939800">
              <a:defRPr sz="4600">
                <a:solidFill>
                  <a:schemeClr val="tx2"/>
                </a:solidFill>
                <a:latin typeface="Times" pitchFamily="2" charset="0"/>
              </a:defRPr>
            </a:lvl3pPr>
            <a:lvl4pPr algn="ctr" defTabSz="939800">
              <a:defRPr sz="4600">
                <a:solidFill>
                  <a:schemeClr val="tx2"/>
                </a:solidFill>
                <a:latin typeface="Times" pitchFamily="2" charset="0"/>
              </a:defRPr>
            </a:lvl4pPr>
            <a:lvl5pPr algn="ctr" defTabSz="939800">
              <a:defRPr sz="4600">
                <a:solidFill>
                  <a:schemeClr val="tx2"/>
                </a:solidFill>
                <a:latin typeface="Times" pitchFamily="2" charset="0"/>
              </a:defRPr>
            </a:lvl5pPr>
            <a:lvl6pPr marL="457200" algn="ctr" defTabSz="939800" eaLnBrk="0" fontAlgn="base" hangingPunct="0">
              <a:spcBef>
                <a:spcPct val="0"/>
              </a:spcBef>
              <a:spcAft>
                <a:spcPct val="0"/>
              </a:spcAft>
              <a:defRPr sz="4600">
                <a:solidFill>
                  <a:schemeClr val="tx2"/>
                </a:solidFill>
                <a:latin typeface="Times" pitchFamily="2" charset="0"/>
              </a:defRPr>
            </a:lvl6pPr>
            <a:lvl7pPr marL="914400" algn="ctr" defTabSz="939800" eaLnBrk="0" fontAlgn="base" hangingPunct="0">
              <a:spcBef>
                <a:spcPct val="0"/>
              </a:spcBef>
              <a:spcAft>
                <a:spcPct val="0"/>
              </a:spcAft>
              <a:defRPr sz="4600">
                <a:solidFill>
                  <a:schemeClr val="tx2"/>
                </a:solidFill>
                <a:latin typeface="Times" pitchFamily="2" charset="0"/>
              </a:defRPr>
            </a:lvl7pPr>
            <a:lvl8pPr marL="1371600" algn="ctr" defTabSz="939800" eaLnBrk="0" fontAlgn="base" hangingPunct="0">
              <a:spcBef>
                <a:spcPct val="0"/>
              </a:spcBef>
              <a:spcAft>
                <a:spcPct val="0"/>
              </a:spcAft>
              <a:defRPr sz="4600">
                <a:solidFill>
                  <a:schemeClr val="tx2"/>
                </a:solidFill>
                <a:latin typeface="Times" pitchFamily="2" charset="0"/>
              </a:defRPr>
            </a:lvl8pPr>
            <a:lvl9pPr marL="1828800" algn="ctr" defTabSz="939800" eaLnBrk="0" fontAlgn="base" hangingPunct="0">
              <a:spcBef>
                <a:spcPct val="0"/>
              </a:spcBef>
              <a:spcAft>
                <a:spcPct val="0"/>
              </a:spcAft>
              <a:defRPr sz="4600">
                <a:solidFill>
                  <a:schemeClr val="tx2"/>
                </a:solidFill>
                <a:latin typeface="Times" pitchFamily="2" charset="0"/>
              </a:defRPr>
            </a:lvl9pPr>
          </a:lstStyle>
          <a:p>
            <a:endParaRPr lang="en-US" altLang="en-US" sz="3700"/>
          </a:p>
        </p:txBody>
      </p:sp>
      <p:pic>
        <p:nvPicPr>
          <p:cNvPr id="55318" name="Picture 22">
            <a:extLst>
              <a:ext uri="{FF2B5EF4-FFF2-40B4-BE49-F238E27FC236}">
                <a16:creationId xmlns:a16="http://schemas.microsoft.com/office/drawing/2014/main" id="{43BE1AA5-B0FA-BF4E-BD4E-3DCD044E51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0769" t="21111" r="30769" b="61111"/>
          <a:stretch>
            <a:fillRect/>
          </a:stretch>
        </p:blipFill>
        <p:spPr bwMode="auto">
          <a:xfrm>
            <a:off x="4343400" y="5883275"/>
            <a:ext cx="1524000" cy="974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EC39D736-C343-394F-90A2-E670533C075E}"/>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Control Charts For Variables</a:t>
            </a:r>
          </a:p>
        </p:txBody>
      </p:sp>
      <p:sp>
        <p:nvSpPr>
          <p:cNvPr id="61443" name="Rectangle 3">
            <a:extLst>
              <a:ext uri="{FF2B5EF4-FFF2-40B4-BE49-F238E27FC236}">
                <a16:creationId xmlns:a16="http://schemas.microsoft.com/office/drawing/2014/main" id="{C16F363A-3151-9647-8EA6-CF6E3BB971FC}"/>
              </a:ext>
            </a:extLst>
          </p:cNvPr>
          <p:cNvSpPr>
            <a:spLocks noGrp="1" noChangeArrowheads="1"/>
          </p:cNvSpPr>
          <p:nvPr>
            <p:ph type="body" idx="1"/>
          </p:nvPr>
        </p:nvSpPr>
        <p:spPr>
          <a:xfrm>
            <a:off x="715963" y="2057400"/>
            <a:ext cx="8428037" cy="4114800"/>
          </a:xfrm>
          <a:noFill/>
          <a:ln/>
        </p:spPr>
        <p:txBody>
          <a:bodyPr lIns="92075" tIns="46037" rIns="92075" bIns="46037"/>
          <a:lstStyle/>
          <a:p>
            <a:r>
              <a:rPr lang="en-US" altLang="en-US"/>
              <a:t>Mean chart (X-Bar Chart)</a:t>
            </a:r>
          </a:p>
          <a:p>
            <a:pPr lvl="1"/>
            <a:r>
              <a:rPr lang="en-US" altLang="en-US"/>
              <a:t>Measures central tendency of a sample</a:t>
            </a:r>
          </a:p>
          <a:p>
            <a:r>
              <a:rPr lang="en-US" altLang="en-US"/>
              <a:t>Range chart (R-Chart)</a:t>
            </a:r>
          </a:p>
          <a:p>
            <a:pPr lvl="1"/>
            <a:r>
              <a:rPr lang="en-US" altLang="en-US"/>
              <a:t>Measures amount of dispersion in a sample</a:t>
            </a:r>
          </a:p>
          <a:p>
            <a:r>
              <a:rPr lang="en-US" altLang="en-US" sz="2800"/>
              <a:t>Each chart measures the process differently.  Both the process average and process variability must be in control for the process to be in control.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3E5E35BC-D086-AF44-A95C-0954EF0525A8}"/>
              </a:ext>
            </a:extLst>
          </p:cNvPr>
          <p:cNvSpPr>
            <a:spLocks noGrp="1" noChangeArrowheads="1"/>
          </p:cNvSpPr>
          <p:nvPr>
            <p:ph type="title"/>
          </p:nvPr>
        </p:nvSpPr>
        <p:spPr>
          <a:xfrm>
            <a:off x="558800" y="228600"/>
            <a:ext cx="8737600" cy="990600"/>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sz="3400">
                <a:latin typeface="Times New Roman" panose="02020603050405020304" pitchFamily="18" charset="0"/>
              </a:rPr>
              <a:t>Example: Control Charts for Variable Data</a:t>
            </a:r>
          </a:p>
        </p:txBody>
      </p:sp>
      <p:sp>
        <p:nvSpPr>
          <p:cNvPr id="63491" name="Rectangle 3">
            <a:extLst>
              <a:ext uri="{FF2B5EF4-FFF2-40B4-BE49-F238E27FC236}">
                <a16:creationId xmlns:a16="http://schemas.microsoft.com/office/drawing/2014/main" id="{DE2EA922-3A8C-4B4F-A6C5-4A8F2ADB525E}"/>
              </a:ext>
            </a:extLst>
          </p:cNvPr>
          <p:cNvSpPr>
            <a:spLocks noGrp="1" noChangeArrowheads="1"/>
          </p:cNvSpPr>
          <p:nvPr>
            <p:ph type="body" idx="1"/>
          </p:nvPr>
        </p:nvSpPr>
        <p:spPr>
          <a:xfrm>
            <a:off x="895350" y="1219200"/>
            <a:ext cx="9163050" cy="5172075"/>
          </a:xfrm>
          <a:noFill/>
          <a:ln/>
        </p:spPr>
        <p:txBody>
          <a:bodyPr lIns="92075" tIns="46037" rIns="92075" bIns="46037"/>
          <a:lstStyle/>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a:t>
            </a:r>
            <a:r>
              <a:rPr lang="en-US" altLang="en-US" sz="2000" b="1">
                <a:latin typeface="Times New Roman" panose="02020603050405020304" pitchFamily="18" charset="0"/>
              </a:rPr>
              <a:t>Slip Ring Diameter (cm)</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b="1">
                <a:latin typeface="Times New Roman" panose="02020603050405020304" pitchFamily="18" charset="0"/>
              </a:rPr>
              <a:t>Sample 	1	2	3	4	5	    X	   R</a:t>
            </a:r>
            <a:endParaRPr lang="en-US" altLang="en-US" sz="2000">
              <a:latin typeface="Times New Roman" panose="02020603050405020304" pitchFamily="18" charset="0"/>
            </a:endParaRP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1	5.02	5.01	4.94	4.99	4.96	    4.98	    0.08</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2	5.01	5.03	5.07	4.95	4.96	    5.00	    0.12</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3	4.99	5.00	4.93	4.92	4.99	    4.97	    0.08</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4	5.03	4.91	5.01	4.98	4.89	    4.96	    0.14</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5	4.95	4.92	5.03	5.05	5.01	    4.99	    0.13</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6	4.97	5.06	5.06	4.96	5.03	    5.01	    0.10	</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7	5.05	5.01	5.10	4.96	4.99	    5.02	    0.14	</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8	5.09	5.10	5.00	4.99	5.08	    5.05	    0.11</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9	5.14	5.10	4.99	5.08	5.09	    5.08	    0.15	</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10	5.01	4.98	5.08	5.07	4.99	    </a:t>
            </a:r>
            <a:r>
              <a:rPr lang="en-US" altLang="en-US" sz="2000" u="sng">
                <a:latin typeface="Times New Roman" panose="02020603050405020304" pitchFamily="18" charset="0"/>
              </a:rPr>
              <a:t>5.03	</a:t>
            </a:r>
            <a:r>
              <a:rPr lang="en-US" altLang="en-US" sz="2000">
                <a:latin typeface="Times New Roman" panose="02020603050405020304" pitchFamily="18" charset="0"/>
              </a:rPr>
              <a:t>    </a:t>
            </a:r>
            <a:r>
              <a:rPr lang="en-US" altLang="en-US" sz="2000" u="sng">
                <a:latin typeface="Times New Roman" panose="02020603050405020304" pitchFamily="18" charset="0"/>
              </a:rPr>
              <a:t>0.10</a:t>
            </a:r>
          </a:p>
          <a:p>
            <a:pPr marL="342900" indent="-342900" defTabSz="914400">
              <a:buFontTx/>
              <a:buNone/>
              <a:tabLst>
                <a:tab pos="1828800" algn="ctr"/>
                <a:tab pos="2743200" algn="ctr"/>
                <a:tab pos="3657600" algn="ctr"/>
                <a:tab pos="4572000" algn="ctr"/>
                <a:tab pos="5486400" algn="ctr"/>
                <a:tab pos="6400800" algn="ctr"/>
                <a:tab pos="7315200" algn="ctr"/>
              </a:tabLst>
            </a:pPr>
            <a:r>
              <a:rPr lang="en-US" altLang="en-US" sz="2000">
                <a:latin typeface="Times New Roman" panose="02020603050405020304" pitchFamily="18" charset="0"/>
              </a:rPr>
              <a:t>							    50.09	   1.15	</a:t>
            </a:r>
          </a:p>
        </p:txBody>
      </p:sp>
      <p:sp>
        <p:nvSpPr>
          <p:cNvPr id="63492" name="Line 4">
            <a:extLst>
              <a:ext uri="{FF2B5EF4-FFF2-40B4-BE49-F238E27FC236}">
                <a16:creationId xmlns:a16="http://schemas.microsoft.com/office/drawing/2014/main" id="{2F9181FD-AA65-6A4F-8CC9-9440E8D299D0}"/>
              </a:ext>
            </a:extLst>
          </p:cNvPr>
          <p:cNvSpPr>
            <a:spLocks noChangeShapeType="1"/>
          </p:cNvSpPr>
          <p:nvPr/>
        </p:nvSpPr>
        <p:spPr bwMode="auto">
          <a:xfrm>
            <a:off x="7423150" y="1676400"/>
            <a:ext cx="1635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3" name="Line 5">
            <a:extLst>
              <a:ext uri="{FF2B5EF4-FFF2-40B4-BE49-F238E27FC236}">
                <a16:creationId xmlns:a16="http://schemas.microsoft.com/office/drawing/2014/main" id="{7C01D40A-77DB-E749-8500-164A340C52AF}"/>
              </a:ext>
            </a:extLst>
          </p:cNvPr>
          <p:cNvSpPr>
            <a:spLocks noChangeShapeType="1"/>
          </p:cNvSpPr>
          <p:nvPr/>
        </p:nvSpPr>
        <p:spPr bwMode="auto">
          <a:xfrm>
            <a:off x="7042150" y="1601788"/>
            <a:ext cx="0" cy="45704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4" name="Line 6">
            <a:extLst>
              <a:ext uri="{FF2B5EF4-FFF2-40B4-BE49-F238E27FC236}">
                <a16:creationId xmlns:a16="http://schemas.microsoft.com/office/drawing/2014/main" id="{88EE063D-30C7-2E4B-A23F-AE9DE9E94B60}"/>
              </a:ext>
            </a:extLst>
          </p:cNvPr>
          <p:cNvSpPr>
            <a:spLocks noChangeShapeType="1"/>
          </p:cNvSpPr>
          <p:nvPr/>
        </p:nvSpPr>
        <p:spPr bwMode="auto">
          <a:xfrm>
            <a:off x="2209800" y="1601788"/>
            <a:ext cx="0" cy="45704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5" name="Line 7">
            <a:extLst>
              <a:ext uri="{FF2B5EF4-FFF2-40B4-BE49-F238E27FC236}">
                <a16:creationId xmlns:a16="http://schemas.microsoft.com/office/drawing/2014/main" id="{5F3C80B5-2048-7344-AF16-E38A8E0223F5}"/>
              </a:ext>
            </a:extLst>
          </p:cNvPr>
          <p:cNvSpPr>
            <a:spLocks noChangeShapeType="1"/>
          </p:cNvSpPr>
          <p:nvPr/>
        </p:nvSpPr>
        <p:spPr bwMode="auto">
          <a:xfrm>
            <a:off x="858838" y="1981200"/>
            <a:ext cx="79803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a:extLst>
              <a:ext uri="{FF2B5EF4-FFF2-40B4-BE49-F238E27FC236}">
                <a16:creationId xmlns:a16="http://schemas.microsoft.com/office/drawing/2014/main" id="{9758C459-2BD1-EF46-B7E7-DE50476019A7}"/>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Types Of Data</a:t>
            </a:r>
          </a:p>
        </p:txBody>
      </p:sp>
      <p:sp>
        <p:nvSpPr>
          <p:cNvPr id="26629" name="Rectangle 5">
            <a:extLst>
              <a:ext uri="{FF2B5EF4-FFF2-40B4-BE49-F238E27FC236}">
                <a16:creationId xmlns:a16="http://schemas.microsoft.com/office/drawing/2014/main" id="{82592B54-30FA-6846-87B2-1D45B4D5D1E9}"/>
              </a:ext>
            </a:extLst>
          </p:cNvPr>
          <p:cNvSpPr>
            <a:spLocks noGrp="1" noChangeArrowheads="1"/>
          </p:cNvSpPr>
          <p:nvPr>
            <p:ph type="body" idx="1"/>
          </p:nvPr>
        </p:nvSpPr>
        <p:spPr>
          <a:xfrm>
            <a:off x="781050" y="2181225"/>
            <a:ext cx="8515350" cy="4371975"/>
          </a:xfrm>
          <a:noFill/>
          <a:ln/>
        </p:spPr>
        <p:txBody>
          <a:bodyPr lIns="90487" tIns="44450" rIns="90487" bIns="44450"/>
          <a:lstStyle/>
          <a:p>
            <a:r>
              <a:rPr lang="en-US" altLang="en-US"/>
              <a:t>Attribute data</a:t>
            </a:r>
          </a:p>
          <a:p>
            <a:pPr lvl="2"/>
            <a:r>
              <a:rPr lang="en-US" altLang="en-US"/>
              <a:t>Product characteristic evaluated with a discrete choice</a:t>
            </a:r>
          </a:p>
          <a:p>
            <a:pPr lvl="3">
              <a:buClr>
                <a:schemeClr val="tx1"/>
              </a:buClr>
              <a:buSzPct val="75000"/>
            </a:pPr>
            <a:r>
              <a:rPr lang="en-US" altLang="en-US"/>
              <a:t>Good/bad, yes/no</a:t>
            </a:r>
          </a:p>
          <a:p>
            <a:pPr lvl="3">
              <a:buClr>
                <a:schemeClr val="tx1"/>
              </a:buClr>
              <a:buSzPct val="75000"/>
            </a:pPr>
            <a:endParaRPr lang="en-US" altLang="en-US" sz="1100"/>
          </a:p>
          <a:p>
            <a:r>
              <a:rPr lang="en-US" altLang="en-US"/>
              <a:t>Variable data</a:t>
            </a:r>
          </a:p>
          <a:p>
            <a:pPr lvl="2"/>
            <a:r>
              <a:rPr lang="en-US" altLang="en-US"/>
              <a:t>Product characteristic that can be measured</a:t>
            </a:r>
          </a:p>
          <a:p>
            <a:pPr lvl="3">
              <a:buClr>
                <a:schemeClr val="tx1"/>
              </a:buClr>
              <a:buSzPct val="75000"/>
            </a:pPr>
            <a:r>
              <a:rPr lang="en-US" altLang="en-US"/>
              <a:t>Length, size, weight, height, time, velocity</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12F985BE-15DC-EB41-A434-0D4C124E3AFD}"/>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Constructing an Range Chart</a:t>
            </a:r>
          </a:p>
        </p:txBody>
      </p:sp>
      <p:sp>
        <p:nvSpPr>
          <p:cNvPr id="65539" name="Rectangle 3">
            <a:extLst>
              <a:ext uri="{FF2B5EF4-FFF2-40B4-BE49-F238E27FC236}">
                <a16:creationId xmlns:a16="http://schemas.microsoft.com/office/drawing/2014/main" id="{2B55671F-66EA-BB46-8894-701914ECA76A}"/>
              </a:ext>
            </a:extLst>
          </p:cNvPr>
          <p:cNvSpPr>
            <a:spLocks noGrp="1" noChangeArrowheads="1"/>
          </p:cNvSpPr>
          <p:nvPr>
            <p:ph type="body" idx="1"/>
          </p:nvPr>
        </p:nvSpPr>
        <p:spPr>
          <a:xfrm>
            <a:off x="514350" y="2133600"/>
            <a:ext cx="8172450" cy="4114800"/>
          </a:xfrm>
          <a:noFill/>
          <a:ln/>
        </p:spPr>
        <p:txBody>
          <a:bodyPr lIns="92075" tIns="46037" rIns="92075" bIns="46037"/>
          <a:lstStyle/>
          <a:p>
            <a:pPr>
              <a:buFontTx/>
              <a:buNone/>
            </a:pPr>
            <a:r>
              <a:rPr lang="en-US" altLang="en-US"/>
              <a:t>	 </a:t>
            </a:r>
            <a:r>
              <a:rPr lang="en-US" altLang="en-US">
                <a:solidFill>
                  <a:schemeClr val="tx2"/>
                </a:solidFill>
              </a:rPr>
              <a:t>UCL</a:t>
            </a:r>
            <a:r>
              <a:rPr lang="en-US" altLang="en-US" baseline="-25000">
                <a:solidFill>
                  <a:schemeClr val="tx2"/>
                </a:solidFill>
              </a:rPr>
              <a:t>R</a:t>
            </a:r>
            <a:r>
              <a:rPr lang="en-US" altLang="en-US">
                <a:solidFill>
                  <a:schemeClr val="tx2"/>
                </a:solidFill>
              </a:rPr>
              <a:t> = D</a:t>
            </a:r>
            <a:r>
              <a:rPr lang="en-US" altLang="en-US" baseline="-25000">
                <a:solidFill>
                  <a:schemeClr val="tx2"/>
                </a:solidFill>
              </a:rPr>
              <a:t>4 </a:t>
            </a:r>
            <a:r>
              <a:rPr lang="en-US" altLang="en-US">
                <a:solidFill>
                  <a:schemeClr val="tx2"/>
                </a:solidFill>
              </a:rPr>
              <a:t>R</a:t>
            </a:r>
            <a:r>
              <a:rPr lang="en-US" altLang="en-US"/>
              <a:t> = (2.11) (.115) = 2.43</a:t>
            </a:r>
          </a:p>
          <a:p>
            <a:pPr>
              <a:lnSpc>
                <a:spcPct val="30000"/>
              </a:lnSpc>
              <a:buFontTx/>
              <a:buNone/>
            </a:pPr>
            <a:endParaRPr lang="en-US" altLang="en-US" sz="2800"/>
          </a:p>
          <a:p>
            <a:pPr>
              <a:buFontTx/>
              <a:buNone/>
            </a:pPr>
            <a:r>
              <a:rPr lang="en-US" altLang="en-US"/>
              <a:t>	 </a:t>
            </a:r>
            <a:r>
              <a:rPr lang="en-US" altLang="en-US">
                <a:solidFill>
                  <a:schemeClr val="tx2"/>
                </a:solidFill>
              </a:rPr>
              <a:t>LCL</a:t>
            </a:r>
            <a:r>
              <a:rPr lang="en-US" altLang="en-US" baseline="-25000">
                <a:solidFill>
                  <a:schemeClr val="tx2"/>
                </a:solidFill>
              </a:rPr>
              <a:t>R</a:t>
            </a:r>
            <a:r>
              <a:rPr lang="en-US" altLang="en-US">
                <a:solidFill>
                  <a:schemeClr val="tx2"/>
                </a:solidFill>
              </a:rPr>
              <a:t> = D</a:t>
            </a:r>
            <a:r>
              <a:rPr lang="en-US" altLang="en-US" baseline="-25000">
                <a:solidFill>
                  <a:schemeClr val="tx2"/>
                </a:solidFill>
              </a:rPr>
              <a:t>3 </a:t>
            </a:r>
            <a:r>
              <a:rPr lang="en-US" altLang="en-US">
                <a:solidFill>
                  <a:schemeClr val="tx2"/>
                </a:solidFill>
              </a:rPr>
              <a:t>R</a:t>
            </a:r>
            <a:r>
              <a:rPr lang="en-US" altLang="en-US"/>
              <a:t> =  (0) (.115) = 0</a:t>
            </a:r>
          </a:p>
          <a:p>
            <a:pPr>
              <a:lnSpc>
                <a:spcPct val="50000"/>
              </a:lnSpc>
              <a:buFontTx/>
              <a:buNone/>
            </a:pPr>
            <a:endParaRPr lang="en-US" altLang="en-US" sz="2000"/>
          </a:p>
          <a:p>
            <a:pPr>
              <a:buFontTx/>
              <a:buNone/>
            </a:pPr>
            <a:r>
              <a:rPr lang="en-US" altLang="en-US"/>
              <a:t>		where   R = </a:t>
            </a:r>
            <a:r>
              <a:rPr lang="en-US" altLang="en-US" sz="4000">
                <a:latin typeface="Symbol" pitchFamily="2" charset="2"/>
              </a:rPr>
              <a:t>S</a:t>
            </a:r>
            <a:r>
              <a:rPr lang="en-US" altLang="en-US">
                <a:latin typeface="Symbol" pitchFamily="2" charset="2"/>
              </a:rPr>
              <a:t> </a:t>
            </a:r>
            <a:r>
              <a:rPr lang="en-US" altLang="en-US"/>
              <a:t>R / k = 1.15 / 10 = 0.115</a:t>
            </a:r>
          </a:p>
          <a:p>
            <a:pPr>
              <a:buFontTx/>
              <a:buNone/>
            </a:pPr>
            <a:r>
              <a:rPr lang="en-US" altLang="en-US"/>
              <a:t>			    k = number of samples = 10</a:t>
            </a:r>
          </a:p>
          <a:p>
            <a:pPr>
              <a:buFontTx/>
              <a:buNone/>
            </a:pPr>
            <a:r>
              <a:rPr lang="en-US" altLang="en-US"/>
              <a:t>			    R = range = (largest - smallest) 		</a:t>
            </a:r>
          </a:p>
        </p:txBody>
      </p:sp>
      <p:sp>
        <p:nvSpPr>
          <p:cNvPr id="65540" name="Line 4">
            <a:extLst>
              <a:ext uri="{FF2B5EF4-FFF2-40B4-BE49-F238E27FC236}">
                <a16:creationId xmlns:a16="http://schemas.microsoft.com/office/drawing/2014/main" id="{53B30A23-E302-9F4B-824C-85F107F06D3C}"/>
              </a:ext>
            </a:extLst>
          </p:cNvPr>
          <p:cNvSpPr>
            <a:spLocks noChangeShapeType="1"/>
          </p:cNvSpPr>
          <p:nvPr/>
        </p:nvSpPr>
        <p:spPr bwMode="auto">
          <a:xfrm>
            <a:off x="3149600" y="1976438"/>
            <a:ext cx="204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1" name="Line 5">
            <a:extLst>
              <a:ext uri="{FF2B5EF4-FFF2-40B4-BE49-F238E27FC236}">
                <a16:creationId xmlns:a16="http://schemas.microsoft.com/office/drawing/2014/main" id="{0462FEDD-E33C-D944-8B71-9A869311091F}"/>
              </a:ext>
            </a:extLst>
          </p:cNvPr>
          <p:cNvSpPr>
            <a:spLocks noChangeShapeType="1"/>
          </p:cNvSpPr>
          <p:nvPr/>
        </p:nvSpPr>
        <p:spPr bwMode="auto">
          <a:xfrm>
            <a:off x="3097213" y="1976438"/>
            <a:ext cx="101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2" name="Line 6">
            <a:extLst>
              <a:ext uri="{FF2B5EF4-FFF2-40B4-BE49-F238E27FC236}">
                <a16:creationId xmlns:a16="http://schemas.microsoft.com/office/drawing/2014/main" id="{01B884FA-F113-9A4C-8BC2-BE2F47710F76}"/>
              </a:ext>
            </a:extLst>
          </p:cNvPr>
          <p:cNvSpPr>
            <a:spLocks noChangeShapeType="1"/>
          </p:cNvSpPr>
          <p:nvPr/>
        </p:nvSpPr>
        <p:spPr bwMode="auto">
          <a:xfrm>
            <a:off x="2868613" y="3886200"/>
            <a:ext cx="1793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3" name="Line 7">
            <a:extLst>
              <a:ext uri="{FF2B5EF4-FFF2-40B4-BE49-F238E27FC236}">
                <a16:creationId xmlns:a16="http://schemas.microsoft.com/office/drawing/2014/main" id="{45391218-164E-8B4C-BAA7-3B3426FC2F87}"/>
              </a:ext>
            </a:extLst>
          </p:cNvPr>
          <p:cNvSpPr>
            <a:spLocks noChangeShapeType="1"/>
          </p:cNvSpPr>
          <p:nvPr/>
        </p:nvSpPr>
        <p:spPr bwMode="auto">
          <a:xfrm>
            <a:off x="2960688" y="29718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4" name="Line 8">
            <a:extLst>
              <a:ext uri="{FF2B5EF4-FFF2-40B4-BE49-F238E27FC236}">
                <a16:creationId xmlns:a16="http://schemas.microsoft.com/office/drawing/2014/main" id="{710E66D2-0FEF-724A-88FA-7D1462D9508D}"/>
              </a:ext>
            </a:extLst>
          </p:cNvPr>
          <p:cNvSpPr>
            <a:spLocks noChangeShapeType="1"/>
          </p:cNvSpPr>
          <p:nvPr/>
        </p:nvSpPr>
        <p:spPr bwMode="auto">
          <a:xfrm>
            <a:off x="3036888" y="22098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A9DD46F-BAC0-174D-903B-873B9F757AC8}"/>
              </a:ext>
            </a:extLst>
          </p:cNvPr>
          <p:cNvSpPr>
            <a:spLocks noGrp="1" noChangeArrowheads="1"/>
          </p:cNvSpPr>
          <p:nvPr>
            <p:ph type="title"/>
          </p:nvPr>
        </p:nvSpPr>
        <p:spPr>
          <a:xfrm>
            <a:off x="708025" y="609600"/>
            <a:ext cx="8489950" cy="1189038"/>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3</a:t>
            </a:r>
            <a:r>
              <a:rPr lang="en-US" altLang="en-US">
                <a:latin typeface="Symbol" pitchFamily="2" charset="2"/>
              </a:rPr>
              <a:t>s</a:t>
            </a:r>
            <a:r>
              <a:rPr lang="en-US" altLang="en-US"/>
              <a:t> Control Chart Factors</a:t>
            </a:r>
          </a:p>
        </p:txBody>
      </p:sp>
      <p:sp>
        <p:nvSpPr>
          <p:cNvPr id="67587" name="Rectangle 3">
            <a:extLst>
              <a:ext uri="{FF2B5EF4-FFF2-40B4-BE49-F238E27FC236}">
                <a16:creationId xmlns:a16="http://schemas.microsoft.com/office/drawing/2014/main" id="{C496EE4E-FFA9-F243-AB96-83CF26FD934A}"/>
              </a:ext>
            </a:extLst>
          </p:cNvPr>
          <p:cNvSpPr>
            <a:spLocks noGrp="1" noChangeArrowheads="1"/>
          </p:cNvSpPr>
          <p:nvPr>
            <p:ph type="body" idx="1"/>
          </p:nvPr>
        </p:nvSpPr>
        <p:spPr>
          <a:xfrm>
            <a:off x="933450" y="2257425"/>
            <a:ext cx="8515350" cy="4371975"/>
          </a:xfrm>
          <a:noFill/>
          <a:ln/>
        </p:spPr>
        <p:txBody>
          <a:bodyPr lIns="92075" tIns="46037" rIns="92075" bIns="46037"/>
          <a:lstStyle/>
          <a:p>
            <a:pPr marL="342900" indent="-342900" defTabSz="914400">
              <a:buFontTx/>
              <a:buNone/>
              <a:tabLst>
                <a:tab pos="914400" algn="ctr"/>
                <a:tab pos="3200400" algn="ctr"/>
                <a:tab pos="5029200" algn="ctr"/>
                <a:tab pos="5943600" algn="ctr"/>
                <a:tab pos="6858000" algn="ctr"/>
              </a:tabLst>
            </a:pPr>
            <a:r>
              <a:rPr lang="en-US" altLang="en-US" sz="2400" b="1" u="sng">
                <a:solidFill>
                  <a:schemeClr val="tx2"/>
                </a:solidFill>
              </a:rPr>
              <a:t>Sample size	  </a:t>
            </a:r>
            <a:r>
              <a:rPr lang="en-US" altLang="en-US" sz="2800" b="1" u="sng">
                <a:solidFill>
                  <a:schemeClr val="tx2"/>
                </a:solidFill>
              </a:rPr>
              <a:t>X</a:t>
            </a:r>
            <a:r>
              <a:rPr lang="en-US" altLang="en-US" sz="2400" b="1" u="sng">
                <a:solidFill>
                  <a:schemeClr val="tx2"/>
                </a:solidFill>
              </a:rPr>
              <a:t>-chart		R-chart</a:t>
            </a:r>
            <a:endParaRPr lang="en-US" altLang="en-US" sz="2400" u="sng"/>
          </a:p>
          <a:p>
            <a:pPr marL="342900" indent="-342900" defTabSz="914400">
              <a:buFontTx/>
              <a:buNone/>
              <a:tabLst>
                <a:tab pos="914400" algn="ctr"/>
                <a:tab pos="3200400" algn="ctr"/>
                <a:tab pos="5029200" algn="ctr"/>
                <a:tab pos="5943600" algn="ctr"/>
                <a:tab pos="6858000" algn="ctr"/>
              </a:tabLst>
            </a:pPr>
            <a:r>
              <a:rPr lang="en-US" altLang="en-US" sz="2000"/>
              <a:t>		</a:t>
            </a:r>
            <a:r>
              <a:rPr lang="en-US" altLang="en-US" sz="2000" b="1">
                <a:solidFill>
                  <a:schemeClr val="tx2"/>
                </a:solidFill>
              </a:rPr>
              <a:t>n</a:t>
            </a:r>
            <a:r>
              <a:rPr lang="en-US" altLang="en-US" sz="2000">
                <a:solidFill>
                  <a:schemeClr val="tx2"/>
                </a:solidFill>
              </a:rPr>
              <a:t>	</a:t>
            </a:r>
            <a:r>
              <a:rPr lang="en-US" altLang="en-US" sz="2000" b="1">
                <a:solidFill>
                  <a:schemeClr val="tx2"/>
                </a:solidFill>
              </a:rPr>
              <a:t>A</a:t>
            </a:r>
            <a:r>
              <a:rPr lang="en-US" altLang="en-US" sz="2000" b="1" baseline="-25000">
                <a:solidFill>
                  <a:schemeClr val="tx2"/>
                </a:solidFill>
              </a:rPr>
              <a:t>2</a:t>
            </a:r>
            <a:r>
              <a:rPr lang="en-US" altLang="en-US" sz="2000">
                <a:solidFill>
                  <a:schemeClr val="tx2"/>
                </a:solidFill>
              </a:rPr>
              <a:t>	</a:t>
            </a:r>
            <a:r>
              <a:rPr lang="en-US" altLang="en-US" sz="2000" b="1">
                <a:solidFill>
                  <a:schemeClr val="tx2"/>
                </a:solidFill>
              </a:rPr>
              <a:t>D</a:t>
            </a:r>
            <a:r>
              <a:rPr lang="en-US" altLang="en-US" sz="2000" b="1" baseline="-25000">
                <a:solidFill>
                  <a:schemeClr val="tx2"/>
                </a:solidFill>
              </a:rPr>
              <a:t>3</a:t>
            </a:r>
            <a:r>
              <a:rPr lang="en-US" altLang="en-US" sz="2000">
                <a:solidFill>
                  <a:schemeClr val="tx2"/>
                </a:solidFill>
              </a:rPr>
              <a:t>		</a:t>
            </a:r>
            <a:r>
              <a:rPr lang="en-US" altLang="en-US" sz="2000" b="1">
                <a:solidFill>
                  <a:schemeClr val="tx2"/>
                </a:solidFill>
              </a:rPr>
              <a:t>D</a:t>
            </a:r>
            <a:r>
              <a:rPr lang="en-US" altLang="en-US" sz="2000" b="1" baseline="-25000">
                <a:solidFill>
                  <a:schemeClr val="tx2"/>
                </a:solidFill>
              </a:rPr>
              <a:t>4</a:t>
            </a:r>
            <a:endParaRPr lang="en-US" altLang="en-US" sz="2000">
              <a:solidFill>
                <a:schemeClr val="tx2"/>
              </a:solidFill>
            </a:endParaRPr>
          </a:p>
          <a:p>
            <a:pPr marL="342900" indent="-342900" defTabSz="914400">
              <a:buFontTx/>
              <a:buNone/>
              <a:tabLst>
                <a:tab pos="914400" algn="ctr"/>
                <a:tab pos="3200400" algn="ctr"/>
                <a:tab pos="5029200" algn="ctr"/>
                <a:tab pos="5943600" algn="ctr"/>
                <a:tab pos="6858000" algn="ctr"/>
              </a:tabLst>
            </a:pPr>
            <a:r>
              <a:rPr lang="en-US" altLang="en-US" sz="2000"/>
              <a:t>		2	1.88	0		3.27</a:t>
            </a:r>
          </a:p>
          <a:p>
            <a:pPr marL="342900" indent="-342900" defTabSz="914400">
              <a:buFontTx/>
              <a:buNone/>
              <a:tabLst>
                <a:tab pos="914400" algn="ctr"/>
                <a:tab pos="3200400" algn="ctr"/>
                <a:tab pos="5029200" algn="ctr"/>
                <a:tab pos="5943600" algn="ctr"/>
                <a:tab pos="6858000" algn="ctr"/>
              </a:tabLst>
            </a:pPr>
            <a:r>
              <a:rPr lang="en-US" altLang="en-US" sz="2000"/>
              <a:t>		3	1.02	0		2.57</a:t>
            </a:r>
          </a:p>
          <a:p>
            <a:pPr marL="342900" indent="-342900" defTabSz="914400">
              <a:buFontTx/>
              <a:buNone/>
              <a:tabLst>
                <a:tab pos="914400" algn="ctr"/>
                <a:tab pos="3200400" algn="ctr"/>
                <a:tab pos="5029200" algn="ctr"/>
                <a:tab pos="5943600" algn="ctr"/>
                <a:tab pos="6858000" algn="ctr"/>
              </a:tabLst>
            </a:pPr>
            <a:r>
              <a:rPr lang="en-US" altLang="en-US" sz="2000"/>
              <a:t>		4	0.73	0		2.28</a:t>
            </a:r>
          </a:p>
          <a:p>
            <a:pPr marL="342900" indent="-342900" defTabSz="914400">
              <a:buFontTx/>
              <a:buNone/>
              <a:tabLst>
                <a:tab pos="914400" algn="ctr"/>
                <a:tab pos="3200400" algn="ctr"/>
                <a:tab pos="5029200" algn="ctr"/>
                <a:tab pos="5943600" algn="ctr"/>
                <a:tab pos="6858000" algn="ctr"/>
              </a:tabLst>
            </a:pPr>
            <a:r>
              <a:rPr lang="en-US" altLang="en-US" sz="2000"/>
              <a:t>		5	0.58	0		2.11</a:t>
            </a:r>
          </a:p>
          <a:p>
            <a:pPr marL="342900" indent="-342900" defTabSz="914400">
              <a:buFontTx/>
              <a:buNone/>
              <a:tabLst>
                <a:tab pos="914400" algn="ctr"/>
                <a:tab pos="3200400" algn="ctr"/>
                <a:tab pos="5029200" algn="ctr"/>
                <a:tab pos="5943600" algn="ctr"/>
                <a:tab pos="6858000" algn="ctr"/>
              </a:tabLst>
            </a:pPr>
            <a:r>
              <a:rPr lang="en-US" altLang="en-US" sz="2000"/>
              <a:t>		6	0.48	0		2.00</a:t>
            </a:r>
          </a:p>
          <a:p>
            <a:pPr marL="342900" indent="-342900" defTabSz="914400">
              <a:buFontTx/>
              <a:buNone/>
              <a:tabLst>
                <a:tab pos="914400" algn="ctr"/>
                <a:tab pos="3200400" algn="ctr"/>
                <a:tab pos="5029200" algn="ctr"/>
                <a:tab pos="5943600" algn="ctr"/>
                <a:tab pos="6858000" algn="ctr"/>
              </a:tabLst>
            </a:pPr>
            <a:r>
              <a:rPr lang="en-US" altLang="en-US" sz="2000"/>
              <a:t>		7	0.42	0.08		1.92</a:t>
            </a:r>
          </a:p>
          <a:p>
            <a:pPr marL="342900" indent="-342900" defTabSz="914400">
              <a:buFontTx/>
              <a:buNone/>
              <a:tabLst>
                <a:tab pos="914400" algn="ctr"/>
                <a:tab pos="3200400" algn="ctr"/>
                <a:tab pos="5029200" algn="ctr"/>
                <a:tab pos="5943600" algn="ctr"/>
                <a:tab pos="6858000" algn="ctr"/>
              </a:tabLst>
            </a:pPr>
            <a:r>
              <a:rPr lang="en-US" altLang="en-US" sz="2000"/>
              <a:t>		8	0.37	0.14		1.86</a:t>
            </a:r>
          </a:p>
        </p:txBody>
      </p:sp>
      <p:sp>
        <p:nvSpPr>
          <p:cNvPr id="67588" name="Line 4">
            <a:extLst>
              <a:ext uri="{FF2B5EF4-FFF2-40B4-BE49-F238E27FC236}">
                <a16:creationId xmlns:a16="http://schemas.microsoft.com/office/drawing/2014/main" id="{2F1F1307-A445-0B48-8B82-286EFCD376E5}"/>
              </a:ext>
            </a:extLst>
          </p:cNvPr>
          <p:cNvSpPr>
            <a:spLocks noChangeShapeType="1"/>
          </p:cNvSpPr>
          <p:nvPr/>
        </p:nvSpPr>
        <p:spPr bwMode="auto">
          <a:xfrm>
            <a:off x="3859213" y="2286000"/>
            <a:ext cx="1793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Line 5">
            <a:extLst>
              <a:ext uri="{FF2B5EF4-FFF2-40B4-BE49-F238E27FC236}">
                <a16:creationId xmlns:a16="http://schemas.microsoft.com/office/drawing/2014/main" id="{276F3C4D-9ED3-3E4F-8EA2-0FC60F526FE2}"/>
              </a:ext>
            </a:extLst>
          </p:cNvPr>
          <p:cNvSpPr>
            <a:spLocks noChangeShapeType="1"/>
          </p:cNvSpPr>
          <p:nvPr/>
        </p:nvSpPr>
        <p:spPr bwMode="auto">
          <a:xfrm>
            <a:off x="1066800" y="3124200"/>
            <a:ext cx="7772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Line 6">
            <a:extLst>
              <a:ext uri="{FF2B5EF4-FFF2-40B4-BE49-F238E27FC236}">
                <a16:creationId xmlns:a16="http://schemas.microsoft.com/office/drawing/2014/main" id="{FCBD7C60-E1ED-2C40-BB84-EA96E3041844}"/>
              </a:ext>
            </a:extLst>
          </p:cNvPr>
          <p:cNvSpPr>
            <a:spLocks noChangeShapeType="1"/>
          </p:cNvSpPr>
          <p:nvPr/>
        </p:nvSpPr>
        <p:spPr bwMode="auto">
          <a:xfrm>
            <a:off x="1066800" y="5715000"/>
            <a:ext cx="7772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1" name="Line 7">
            <a:extLst>
              <a:ext uri="{FF2B5EF4-FFF2-40B4-BE49-F238E27FC236}">
                <a16:creationId xmlns:a16="http://schemas.microsoft.com/office/drawing/2014/main" id="{9777032C-2EFA-3D40-AD7D-C6472B2C491D}"/>
              </a:ext>
            </a:extLst>
          </p:cNvPr>
          <p:cNvSpPr>
            <a:spLocks noChangeShapeType="1"/>
          </p:cNvSpPr>
          <p:nvPr/>
        </p:nvSpPr>
        <p:spPr bwMode="auto">
          <a:xfrm>
            <a:off x="1066800" y="2133600"/>
            <a:ext cx="7772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C789EAC8-36DF-5444-AD22-CBA527B3FB81}"/>
              </a:ext>
            </a:extLst>
          </p:cNvPr>
          <p:cNvSpPr>
            <a:spLocks noGrp="1" noChangeArrowheads="1"/>
          </p:cNvSpPr>
          <p:nvPr>
            <p:ph type="title"/>
          </p:nvPr>
        </p:nvSpPr>
        <p:spPr>
          <a:xfrm>
            <a:off x="330200" y="609600"/>
            <a:ext cx="9163050" cy="1143000"/>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Constructing A Mean Chart</a:t>
            </a:r>
          </a:p>
        </p:txBody>
      </p:sp>
      <p:sp>
        <p:nvSpPr>
          <p:cNvPr id="71683" name="Rectangle 3">
            <a:extLst>
              <a:ext uri="{FF2B5EF4-FFF2-40B4-BE49-F238E27FC236}">
                <a16:creationId xmlns:a16="http://schemas.microsoft.com/office/drawing/2014/main" id="{05F12AA5-FA5C-D243-AC68-AEB54C27245D}"/>
              </a:ext>
            </a:extLst>
          </p:cNvPr>
          <p:cNvSpPr>
            <a:spLocks noGrp="1" noChangeArrowheads="1"/>
          </p:cNvSpPr>
          <p:nvPr>
            <p:ph type="body" idx="1"/>
          </p:nvPr>
        </p:nvSpPr>
        <p:spPr>
          <a:xfrm>
            <a:off x="1322388" y="2209800"/>
            <a:ext cx="8202612" cy="4114800"/>
          </a:xfrm>
          <a:noFill/>
          <a:ln/>
        </p:spPr>
        <p:txBody>
          <a:bodyPr lIns="92075" tIns="46037" rIns="92075" bIns="46037"/>
          <a:lstStyle/>
          <a:p>
            <a:pPr>
              <a:buFontTx/>
              <a:buNone/>
            </a:pPr>
            <a:r>
              <a:rPr lang="en-US" altLang="en-US" sz="2800">
                <a:solidFill>
                  <a:schemeClr val="tx2"/>
                </a:solidFill>
              </a:rPr>
              <a:t>UCL</a:t>
            </a:r>
            <a:r>
              <a:rPr lang="en-US" altLang="en-US" sz="2800" baseline="-25000">
                <a:solidFill>
                  <a:schemeClr val="tx2"/>
                </a:solidFill>
              </a:rPr>
              <a:t>X</a:t>
            </a:r>
            <a:r>
              <a:rPr lang="en-US" altLang="en-US" sz="2800">
                <a:solidFill>
                  <a:schemeClr val="tx2"/>
                </a:solidFill>
              </a:rPr>
              <a:t> = X + A</a:t>
            </a:r>
            <a:r>
              <a:rPr lang="en-US" altLang="en-US" sz="2800" baseline="-25000">
                <a:solidFill>
                  <a:schemeClr val="tx2"/>
                </a:solidFill>
              </a:rPr>
              <a:t>2 </a:t>
            </a:r>
            <a:r>
              <a:rPr lang="en-US" altLang="en-US" sz="2800">
                <a:solidFill>
                  <a:schemeClr val="tx2"/>
                </a:solidFill>
              </a:rPr>
              <a:t>R</a:t>
            </a:r>
            <a:r>
              <a:rPr lang="en-US" altLang="en-US" sz="2800"/>
              <a:t> = 5.01 + (0.58) (.115) = 5.08</a:t>
            </a:r>
          </a:p>
          <a:p>
            <a:pPr>
              <a:lnSpc>
                <a:spcPct val="60000"/>
              </a:lnSpc>
              <a:buFontTx/>
              <a:buNone/>
            </a:pPr>
            <a:endParaRPr lang="en-US" altLang="en-US" sz="2800"/>
          </a:p>
          <a:p>
            <a:pPr>
              <a:buFontTx/>
              <a:buNone/>
            </a:pPr>
            <a:r>
              <a:rPr lang="en-US" altLang="en-US" sz="2800">
                <a:solidFill>
                  <a:schemeClr val="tx2"/>
                </a:solidFill>
              </a:rPr>
              <a:t>LCL</a:t>
            </a:r>
            <a:r>
              <a:rPr lang="en-US" altLang="en-US" sz="2800" baseline="-25000">
                <a:solidFill>
                  <a:schemeClr val="tx2"/>
                </a:solidFill>
              </a:rPr>
              <a:t>X</a:t>
            </a:r>
            <a:r>
              <a:rPr lang="en-US" altLang="en-US" sz="2800">
                <a:solidFill>
                  <a:schemeClr val="tx2"/>
                </a:solidFill>
              </a:rPr>
              <a:t> = X - A</a:t>
            </a:r>
            <a:r>
              <a:rPr lang="en-US" altLang="en-US" sz="2800" baseline="-25000">
                <a:solidFill>
                  <a:schemeClr val="tx2"/>
                </a:solidFill>
              </a:rPr>
              <a:t>2 </a:t>
            </a:r>
            <a:r>
              <a:rPr lang="en-US" altLang="en-US" sz="2800">
                <a:solidFill>
                  <a:schemeClr val="tx2"/>
                </a:solidFill>
              </a:rPr>
              <a:t>R</a:t>
            </a:r>
            <a:r>
              <a:rPr lang="en-US" altLang="en-US" sz="2800"/>
              <a:t>  = 5.01 - (0.58) (.115)  = 4.94</a:t>
            </a:r>
            <a:endParaRPr lang="en-US" altLang="en-US" sz="1800"/>
          </a:p>
          <a:p>
            <a:pPr>
              <a:buFontTx/>
              <a:buNone/>
            </a:pPr>
            <a:r>
              <a:rPr lang="en-US" altLang="en-US" sz="2800"/>
              <a:t>where  X = </a:t>
            </a:r>
            <a:r>
              <a:rPr lang="en-US" altLang="en-US" sz="2400"/>
              <a:t>average of sample means = </a:t>
            </a:r>
            <a:r>
              <a:rPr lang="en-US" altLang="en-US" sz="3600">
                <a:latin typeface="Symbol" pitchFamily="2" charset="2"/>
              </a:rPr>
              <a:t>S </a:t>
            </a:r>
            <a:r>
              <a:rPr lang="en-US" altLang="en-US" sz="2800"/>
              <a:t>X / n</a:t>
            </a:r>
          </a:p>
          <a:p>
            <a:pPr>
              <a:buFontTx/>
              <a:buNone/>
            </a:pPr>
            <a:r>
              <a:rPr lang="en-US" altLang="en-US" sz="2800"/>
              <a:t>               </a:t>
            </a:r>
            <a:r>
              <a:rPr lang="en-US" altLang="en-US" sz="2400"/>
              <a:t>= 50.09 / 10 = 5.01</a:t>
            </a:r>
          </a:p>
          <a:p>
            <a:pPr>
              <a:buFontTx/>
              <a:buNone/>
            </a:pPr>
            <a:r>
              <a:rPr lang="en-US" altLang="en-US" sz="2800"/>
              <a:t>		 R = </a:t>
            </a:r>
            <a:r>
              <a:rPr lang="en-US" altLang="en-US" sz="2400"/>
              <a:t>average range</a:t>
            </a:r>
            <a:r>
              <a:rPr lang="en-US" altLang="en-US" sz="2800"/>
              <a:t> = </a:t>
            </a:r>
            <a:r>
              <a:rPr lang="en-US" altLang="en-US" sz="3600">
                <a:latin typeface="Symbol" pitchFamily="2" charset="2"/>
              </a:rPr>
              <a:t>S</a:t>
            </a:r>
            <a:r>
              <a:rPr lang="en-US" altLang="en-US" sz="2800">
                <a:latin typeface="Symbol" pitchFamily="2" charset="2"/>
              </a:rPr>
              <a:t> </a:t>
            </a:r>
            <a:r>
              <a:rPr lang="en-US" altLang="en-US" sz="2800"/>
              <a:t>R / k 				     </a:t>
            </a:r>
            <a:r>
              <a:rPr lang="en-US" altLang="en-US" sz="2400"/>
              <a:t>= 1.15 / 10 = .115</a:t>
            </a:r>
            <a:endParaRPr lang="en-US" altLang="en-US" sz="2800"/>
          </a:p>
          <a:p>
            <a:pPr>
              <a:buFontTx/>
              <a:buNone/>
            </a:pPr>
            <a:r>
              <a:rPr lang="en-US" altLang="en-US" sz="2800"/>
              <a:t> </a:t>
            </a:r>
          </a:p>
          <a:p>
            <a:pPr>
              <a:buFontTx/>
              <a:buNone/>
            </a:pPr>
            <a:endParaRPr lang="en-US" altLang="en-US" sz="2800"/>
          </a:p>
          <a:p>
            <a:pPr>
              <a:buFontTx/>
              <a:buNone/>
            </a:pPr>
            <a:endParaRPr lang="en-US" altLang="en-US" sz="2800"/>
          </a:p>
          <a:p>
            <a:pPr>
              <a:buFontTx/>
              <a:buNone/>
            </a:pPr>
            <a:endParaRPr lang="en-US" altLang="en-US" sz="2800"/>
          </a:p>
        </p:txBody>
      </p:sp>
      <p:grpSp>
        <p:nvGrpSpPr>
          <p:cNvPr id="71696" name="Group 16">
            <a:extLst>
              <a:ext uri="{FF2B5EF4-FFF2-40B4-BE49-F238E27FC236}">
                <a16:creationId xmlns:a16="http://schemas.microsoft.com/office/drawing/2014/main" id="{62733FD4-27CD-BF44-B83B-8A7F77B54578}"/>
              </a:ext>
            </a:extLst>
          </p:cNvPr>
          <p:cNvGrpSpPr>
            <a:grpSpLocks/>
          </p:cNvGrpSpPr>
          <p:nvPr/>
        </p:nvGrpSpPr>
        <p:grpSpPr bwMode="auto">
          <a:xfrm>
            <a:off x="2082800" y="2214563"/>
            <a:ext cx="5003800" cy="2662237"/>
            <a:chOff x="976" y="1347"/>
            <a:chExt cx="3152" cy="1677"/>
          </a:xfrm>
        </p:grpSpPr>
        <p:sp>
          <p:nvSpPr>
            <p:cNvPr id="71684" name="Line 4">
              <a:extLst>
                <a:ext uri="{FF2B5EF4-FFF2-40B4-BE49-F238E27FC236}">
                  <a16:creationId xmlns:a16="http://schemas.microsoft.com/office/drawing/2014/main" id="{467E97BB-34A3-6B47-87C5-3D8A625820FA}"/>
                </a:ext>
              </a:extLst>
            </p:cNvPr>
            <p:cNvSpPr>
              <a:spLocks noChangeShapeType="1"/>
            </p:cNvSpPr>
            <p:nvPr/>
          </p:nvSpPr>
          <p:spPr bwMode="auto">
            <a:xfrm>
              <a:off x="1359" y="1347"/>
              <a:ext cx="1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5" name="Line 5">
              <a:extLst>
                <a:ext uri="{FF2B5EF4-FFF2-40B4-BE49-F238E27FC236}">
                  <a16:creationId xmlns:a16="http://schemas.microsoft.com/office/drawing/2014/main" id="{03D997A3-8D2F-5346-8A15-5D1098836890}"/>
                </a:ext>
              </a:extLst>
            </p:cNvPr>
            <p:cNvSpPr>
              <a:spLocks noChangeShapeType="1"/>
            </p:cNvSpPr>
            <p:nvPr/>
          </p:nvSpPr>
          <p:spPr bwMode="auto">
            <a:xfrm>
              <a:off x="1310" y="1872"/>
              <a:ext cx="1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6" name="Line 6">
              <a:extLst>
                <a:ext uri="{FF2B5EF4-FFF2-40B4-BE49-F238E27FC236}">
                  <a16:creationId xmlns:a16="http://schemas.microsoft.com/office/drawing/2014/main" id="{53944B76-5116-7F4B-A103-A770C9B5D9CA}"/>
                </a:ext>
              </a:extLst>
            </p:cNvPr>
            <p:cNvSpPr>
              <a:spLocks noChangeShapeType="1"/>
            </p:cNvSpPr>
            <p:nvPr/>
          </p:nvSpPr>
          <p:spPr bwMode="auto">
            <a:xfrm>
              <a:off x="2031" y="1392"/>
              <a:ext cx="1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7" name="Line 7">
              <a:extLst>
                <a:ext uri="{FF2B5EF4-FFF2-40B4-BE49-F238E27FC236}">
                  <a16:creationId xmlns:a16="http://schemas.microsoft.com/office/drawing/2014/main" id="{F1AFE435-A272-D24E-A0C8-0901A6928981}"/>
                </a:ext>
              </a:extLst>
            </p:cNvPr>
            <p:cNvSpPr>
              <a:spLocks noChangeShapeType="1"/>
            </p:cNvSpPr>
            <p:nvPr/>
          </p:nvSpPr>
          <p:spPr bwMode="auto">
            <a:xfrm>
              <a:off x="1968" y="1920"/>
              <a:ext cx="1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8" name="Line 8">
              <a:extLst>
                <a:ext uri="{FF2B5EF4-FFF2-40B4-BE49-F238E27FC236}">
                  <a16:creationId xmlns:a16="http://schemas.microsoft.com/office/drawing/2014/main" id="{B36C9EE0-39A8-144A-B2DF-65BFA473DB4C}"/>
                </a:ext>
              </a:extLst>
            </p:cNvPr>
            <p:cNvSpPr>
              <a:spLocks noChangeShapeType="1"/>
            </p:cNvSpPr>
            <p:nvPr/>
          </p:nvSpPr>
          <p:spPr bwMode="auto">
            <a:xfrm>
              <a:off x="1008" y="1488"/>
              <a:ext cx="6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9" name="Line 9">
              <a:extLst>
                <a:ext uri="{FF2B5EF4-FFF2-40B4-BE49-F238E27FC236}">
                  <a16:creationId xmlns:a16="http://schemas.microsoft.com/office/drawing/2014/main" id="{C152EFEA-FF63-F340-96FE-A276622627A2}"/>
                </a:ext>
              </a:extLst>
            </p:cNvPr>
            <p:cNvSpPr>
              <a:spLocks noChangeShapeType="1"/>
            </p:cNvSpPr>
            <p:nvPr/>
          </p:nvSpPr>
          <p:spPr bwMode="auto">
            <a:xfrm>
              <a:off x="976" y="2016"/>
              <a:ext cx="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0" name="Line 10">
              <a:extLst>
                <a:ext uri="{FF2B5EF4-FFF2-40B4-BE49-F238E27FC236}">
                  <a16:creationId xmlns:a16="http://schemas.microsoft.com/office/drawing/2014/main" id="{D781A754-ED25-7442-B498-E87421CCD37B}"/>
                </a:ext>
              </a:extLst>
            </p:cNvPr>
            <p:cNvSpPr>
              <a:spLocks noChangeShapeType="1"/>
            </p:cNvSpPr>
            <p:nvPr/>
          </p:nvSpPr>
          <p:spPr bwMode="auto">
            <a:xfrm>
              <a:off x="1202" y="2253"/>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1" name="Line 11">
              <a:extLst>
                <a:ext uri="{FF2B5EF4-FFF2-40B4-BE49-F238E27FC236}">
                  <a16:creationId xmlns:a16="http://schemas.microsoft.com/office/drawing/2014/main" id="{A10C2FF8-CEFB-9A42-9D02-D240F040400C}"/>
                </a:ext>
              </a:extLst>
            </p:cNvPr>
            <p:cNvSpPr>
              <a:spLocks noChangeShapeType="1"/>
            </p:cNvSpPr>
            <p:nvPr/>
          </p:nvSpPr>
          <p:spPr bwMode="auto">
            <a:xfrm>
              <a:off x="1202" y="2208"/>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2" name="Line 12">
              <a:extLst>
                <a:ext uri="{FF2B5EF4-FFF2-40B4-BE49-F238E27FC236}">
                  <a16:creationId xmlns:a16="http://schemas.microsoft.com/office/drawing/2014/main" id="{BA8AC69C-C429-8B4F-AA54-6D327690D7E2}"/>
                </a:ext>
              </a:extLst>
            </p:cNvPr>
            <p:cNvSpPr>
              <a:spLocks noChangeShapeType="1"/>
            </p:cNvSpPr>
            <p:nvPr/>
          </p:nvSpPr>
          <p:spPr bwMode="auto">
            <a:xfrm>
              <a:off x="1359" y="1392"/>
              <a:ext cx="1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3" name="Line 13">
              <a:extLst>
                <a:ext uri="{FF2B5EF4-FFF2-40B4-BE49-F238E27FC236}">
                  <a16:creationId xmlns:a16="http://schemas.microsoft.com/office/drawing/2014/main" id="{840AE523-48D1-FF4E-B8C4-C20B7CDADDF6}"/>
                </a:ext>
              </a:extLst>
            </p:cNvPr>
            <p:cNvSpPr>
              <a:spLocks noChangeShapeType="1"/>
            </p:cNvSpPr>
            <p:nvPr/>
          </p:nvSpPr>
          <p:spPr bwMode="auto">
            <a:xfrm>
              <a:off x="1310" y="1932"/>
              <a:ext cx="14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4" name="Line 14">
              <a:extLst>
                <a:ext uri="{FF2B5EF4-FFF2-40B4-BE49-F238E27FC236}">
                  <a16:creationId xmlns:a16="http://schemas.microsoft.com/office/drawing/2014/main" id="{FC3F9407-C36E-8C49-BCDC-4F6D8F6BCCEC}"/>
                </a:ext>
              </a:extLst>
            </p:cNvPr>
            <p:cNvSpPr>
              <a:spLocks noChangeShapeType="1"/>
            </p:cNvSpPr>
            <p:nvPr/>
          </p:nvSpPr>
          <p:spPr bwMode="auto">
            <a:xfrm>
              <a:off x="4032" y="2304"/>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5" name="Line 15">
              <a:extLst>
                <a:ext uri="{FF2B5EF4-FFF2-40B4-BE49-F238E27FC236}">
                  <a16:creationId xmlns:a16="http://schemas.microsoft.com/office/drawing/2014/main" id="{0D4DAFEC-1A3E-BC44-B588-CA161959C486}"/>
                </a:ext>
              </a:extLst>
            </p:cNvPr>
            <p:cNvSpPr>
              <a:spLocks noChangeShapeType="1"/>
            </p:cNvSpPr>
            <p:nvPr/>
          </p:nvSpPr>
          <p:spPr bwMode="auto">
            <a:xfrm>
              <a:off x="1200" y="3024"/>
              <a:ext cx="1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a:extLst>
              <a:ext uri="{FF2B5EF4-FFF2-40B4-BE49-F238E27FC236}">
                <a16:creationId xmlns:a16="http://schemas.microsoft.com/office/drawing/2014/main" id="{94810A98-33D4-BC45-86CC-59F08CD9CF92}"/>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Variation</a:t>
            </a:r>
          </a:p>
        </p:txBody>
      </p:sp>
      <p:sp>
        <p:nvSpPr>
          <p:cNvPr id="75781" name="Rectangle 5">
            <a:extLst>
              <a:ext uri="{FF2B5EF4-FFF2-40B4-BE49-F238E27FC236}">
                <a16:creationId xmlns:a16="http://schemas.microsoft.com/office/drawing/2014/main" id="{67AEABA2-F8E8-6848-BEEB-573A34EBE4BF}"/>
              </a:ext>
            </a:extLst>
          </p:cNvPr>
          <p:cNvSpPr>
            <a:spLocks noGrp="1" noChangeArrowheads="1"/>
          </p:cNvSpPr>
          <p:nvPr>
            <p:ph type="body" idx="1"/>
          </p:nvPr>
        </p:nvSpPr>
        <p:spPr>
          <a:xfrm>
            <a:off x="787400" y="2057400"/>
            <a:ext cx="8432800" cy="3886200"/>
          </a:xfrm>
          <a:noFill/>
          <a:ln/>
        </p:spPr>
        <p:txBody>
          <a:bodyPr lIns="90487" tIns="44450" rIns="90487" bIns="44450"/>
          <a:lstStyle/>
          <a:p>
            <a:r>
              <a:rPr lang="en-US" altLang="en-US" sz="2800"/>
              <a:t> Common Causes</a:t>
            </a:r>
          </a:p>
          <a:p>
            <a:pPr lvl="1"/>
            <a:r>
              <a:rPr lang="en-US" altLang="en-US" sz="2400"/>
              <a:t>Variation inherent in a process</a:t>
            </a:r>
          </a:p>
          <a:p>
            <a:pPr lvl="1"/>
            <a:r>
              <a:rPr lang="en-US" altLang="en-US" sz="2400"/>
              <a:t>Can be eliminated only through improvements in the system</a:t>
            </a:r>
          </a:p>
          <a:p>
            <a:pPr lvl="1">
              <a:lnSpc>
                <a:spcPct val="40000"/>
              </a:lnSpc>
            </a:pPr>
            <a:endParaRPr lang="en-US" altLang="en-US" sz="2400"/>
          </a:p>
          <a:p>
            <a:r>
              <a:rPr lang="en-US" altLang="en-US" sz="2800"/>
              <a:t>Special Causes</a:t>
            </a:r>
          </a:p>
          <a:p>
            <a:pPr lvl="1"/>
            <a:r>
              <a:rPr lang="en-US" altLang="en-US" sz="2400"/>
              <a:t>Variation due to identifiable factors</a:t>
            </a:r>
          </a:p>
          <a:p>
            <a:pPr lvl="1"/>
            <a:r>
              <a:rPr lang="en-US" altLang="en-US" sz="2400"/>
              <a:t>Can be modified through operator or management action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Freeform 4">
            <a:extLst>
              <a:ext uri="{FF2B5EF4-FFF2-40B4-BE49-F238E27FC236}">
                <a16:creationId xmlns:a16="http://schemas.microsoft.com/office/drawing/2014/main" id="{E06834FF-0560-364D-9A33-9A3B8EE5D08D}"/>
              </a:ext>
            </a:extLst>
          </p:cNvPr>
          <p:cNvSpPr>
            <a:spLocks/>
          </p:cNvSpPr>
          <p:nvPr/>
        </p:nvSpPr>
        <p:spPr bwMode="auto">
          <a:xfrm>
            <a:off x="742950" y="2122488"/>
            <a:ext cx="3798888" cy="2516187"/>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29" name="Freeform 5">
            <a:extLst>
              <a:ext uri="{FF2B5EF4-FFF2-40B4-BE49-F238E27FC236}">
                <a16:creationId xmlns:a16="http://schemas.microsoft.com/office/drawing/2014/main" id="{B066BE1F-BEB7-F14B-B280-91F7EEA9CD37}"/>
              </a:ext>
            </a:extLst>
          </p:cNvPr>
          <p:cNvSpPr>
            <a:spLocks/>
          </p:cNvSpPr>
          <p:nvPr/>
        </p:nvSpPr>
        <p:spPr bwMode="auto">
          <a:xfrm>
            <a:off x="5448300" y="2122488"/>
            <a:ext cx="3619500" cy="2516187"/>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0" name="Rectangle 6">
            <a:extLst>
              <a:ext uri="{FF2B5EF4-FFF2-40B4-BE49-F238E27FC236}">
                <a16:creationId xmlns:a16="http://schemas.microsoft.com/office/drawing/2014/main" id="{98D82011-8439-3C49-B862-DC873C0A9DE2}"/>
              </a:ext>
            </a:extLst>
          </p:cNvPr>
          <p:cNvSpPr>
            <a:spLocks noChangeArrowheads="1"/>
          </p:cNvSpPr>
          <p:nvPr/>
        </p:nvSpPr>
        <p:spPr bwMode="auto">
          <a:xfrm>
            <a:off x="749300" y="2433638"/>
            <a:ext cx="3784600" cy="1739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1" name="Rectangle 7">
            <a:extLst>
              <a:ext uri="{FF2B5EF4-FFF2-40B4-BE49-F238E27FC236}">
                <a16:creationId xmlns:a16="http://schemas.microsoft.com/office/drawing/2014/main" id="{9FA3FE31-EAE4-E946-93A9-CA4F58F31F63}"/>
              </a:ext>
            </a:extLst>
          </p:cNvPr>
          <p:cNvSpPr>
            <a:spLocks noChangeArrowheads="1"/>
          </p:cNvSpPr>
          <p:nvPr/>
        </p:nvSpPr>
        <p:spPr bwMode="auto">
          <a:xfrm>
            <a:off x="5454650" y="2433638"/>
            <a:ext cx="3613150" cy="1739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2" name="Line 8">
            <a:extLst>
              <a:ext uri="{FF2B5EF4-FFF2-40B4-BE49-F238E27FC236}">
                <a16:creationId xmlns:a16="http://schemas.microsoft.com/office/drawing/2014/main" id="{1CBA0B3C-D5AC-D745-9D64-AA3087651C31}"/>
              </a:ext>
            </a:extLst>
          </p:cNvPr>
          <p:cNvSpPr>
            <a:spLocks noChangeShapeType="1"/>
          </p:cNvSpPr>
          <p:nvPr/>
        </p:nvSpPr>
        <p:spPr bwMode="auto">
          <a:xfrm>
            <a:off x="750888" y="3341688"/>
            <a:ext cx="3783012" cy="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3" name="Line 9">
            <a:extLst>
              <a:ext uri="{FF2B5EF4-FFF2-40B4-BE49-F238E27FC236}">
                <a16:creationId xmlns:a16="http://schemas.microsoft.com/office/drawing/2014/main" id="{974BC8DF-22F2-3640-A38D-FD5ECCF20662}"/>
              </a:ext>
            </a:extLst>
          </p:cNvPr>
          <p:cNvSpPr>
            <a:spLocks noChangeShapeType="1"/>
          </p:cNvSpPr>
          <p:nvPr/>
        </p:nvSpPr>
        <p:spPr bwMode="auto">
          <a:xfrm>
            <a:off x="5456238" y="3341688"/>
            <a:ext cx="3602037" cy="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34" name="Rectangle 10">
            <a:extLst>
              <a:ext uri="{FF2B5EF4-FFF2-40B4-BE49-F238E27FC236}">
                <a16:creationId xmlns:a16="http://schemas.microsoft.com/office/drawing/2014/main" id="{522C76BB-3CC5-7B4B-9814-D5C3C870C97F}"/>
              </a:ext>
            </a:extLst>
          </p:cNvPr>
          <p:cNvSpPr>
            <a:spLocks noChangeArrowheads="1"/>
          </p:cNvSpPr>
          <p:nvPr/>
        </p:nvSpPr>
        <p:spPr bwMode="auto">
          <a:xfrm>
            <a:off x="4772025" y="2230438"/>
            <a:ext cx="69056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77835" name="Rectangle 11">
            <a:extLst>
              <a:ext uri="{FF2B5EF4-FFF2-40B4-BE49-F238E27FC236}">
                <a16:creationId xmlns:a16="http://schemas.microsoft.com/office/drawing/2014/main" id="{7BCD2945-AE31-4347-BF6C-5282509C7C07}"/>
              </a:ext>
            </a:extLst>
          </p:cNvPr>
          <p:cNvSpPr>
            <a:spLocks noChangeArrowheads="1"/>
          </p:cNvSpPr>
          <p:nvPr/>
        </p:nvSpPr>
        <p:spPr bwMode="auto">
          <a:xfrm>
            <a:off x="66675" y="3906838"/>
            <a:ext cx="6619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77836" name="Rectangle 12">
            <a:extLst>
              <a:ext uri="{FF2B5EF4-FFF2-40B4-BE49-F238E27FC236}">
                <a16:creationId xmlns:a16="http://schemas.microsoft.com/office/drawing/2014/main" id="{F4BA239F-3F0F-8148-9492-B4FF64FE5AAD}"/>
              </a:ext>
            </a:extLst>
          </p:cNvPr>
          <p:cNvSpPr>
            <a:spLocks noChangeArrowheads="1"/>
          </p:cNvSpPr>
          <p:nvPr/>
        </p:nvSpPr>
        <p:spPr bwMode="auto">
          <a:xfrm>
            <a:off x="4772025" y="3906838"/>
            <a:ext cx="6619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77837" name="Rectangle 13">
            <a:extLst>
              <a:ext uri="{FF2B5EF4-FFF2-40B4-BE49-F238E27FC236}">
                <a16:creationId xmlns:a16="http://schemas.microsoft.com/office/drawing/2014/main" id="{8F093B2C-6061-F541-9A16-79A67A507A0E}"/>
              </a:ext>
            </a:extLst>
          </p:cNvPr>
          <p:cNvSpPr>
            <a:spLocks noChangeArrowheads="1"/>
          </p:cNvSpPr>
          <p:nvPr/>
        </p:nvSpPr>
        <p:spPr bwMode="auto">
          <a:xfrm>
            <a:off x="66675" y="2230438"/>
            <a:ext cx="69056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77838" name="Freeform 14">
            <a:extLst>
              <a:ext uri="{FF2B5EF4-FFF2-40B4-BE49-F238E27FC236}">
                <a16:creationId xmlns:a16="http://schemas.microsoft.com/office/drawing/2014/main" id="{395B9492-1A44-014B-B3EF-129557D76B6E}"/>
              </a:ext>
            </a:extLst>
          </p:cNvPr>
          <p:cNvSpPr>
            <a:spLocks/>
          </p:cNvSpPr>
          <p:nvPr/>
        </p:nvSpPr>
        <p:spPr bwMode="auto">
          <a:xfrm>
            <a:off x="990600" y="3113088"/>
            <a:ext cx="3551238" cy="915987"/>
          </a:xfrm>
          <a:custGeom>
            <a:avLst/>
            <a:gdLst>
              <a:gd name="T0" fmla="*/ 0 w 2065"/>
              <a:gd name="T1" fmla="*/ 288 h 577"/>
              <a:gd name="T2" fmla="*/ 192 w 2065"/>
              <a:gd name="T3" fmla="*/ 528 h 577"/>
              <a:gd name="T4" fmla="*/ 432 w 2065"/>
              <a:gd name="T5" fmla="*/ 0 h 577"/>
              <a:gd name="T6" fmla="*/ 624 w 2065"/>
              <a:gd name="T7" fmla="*/ 288 h 577"/>
              <a:gd name="T8" fmla="*/ 768 w 2065"/>
              <a:gd name="T9" fmla="*/ 576 h 577"/>
              <a:gd name="T10" fmla="*/ 912 w 2065"/>
              <a:gd name="T11" fmla="*/ 336 h 577"/>
              <a:gd name="T12" fmla="*/ 1152 w 2065"/>
              <a:gd name="T13" fmla="*/ 240 h 577"/>
              <a:gd name="T14" fmla="*/ 1392 w 2065"/>
              <a:gd name="T15" fmla="*/ 432 h 577"/>
              <a:gd name="T16" fmla="*/ 1632 w 2065"/>
              <a:gd name="T17" fmla="*/ 240 h 577"/>
              <a:gd name="T18" fmla="*/ 2064 w 2065"/>
              <a:gd name="T19" fmla="*/ 48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65" h="577">
                <a:moveTo>
                  <a:pt x="0" y="288"/>
                </a:moveTo>
                <a:lnTo>
                  <a:pt x="192" y="528"/>
                </a:lnTo>
                <a:lnTo>
                  <a:pt x="432" y="0"/>
                </a:lnTo>
                <a:lnTo>
                  <a:pt x="624" y="288"/>
                </a:lnTo>
                <a:lnTo>
                  <a:pt x="768" y="576"/>
                </a:lnTo>
                <a:lnTo>
                  <a:pt x="912" y="336"/>
                </a:lnTo>
                <a:lnTo>
                  <a:pt x="1152" y="240"/>
                </a:lnTo>
                <a:lnTo>
                  <a:pt x="1392" y="432"/>
                </a:lnTo>
                <a:lnTo>
                  <a:pt x="1632" y="240"/>
                </a:lnTo>
                <a:lnTo>
                  <a:pt x="2064" y="48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9" name="Freeform 15">
            <a:extLst>
              <a:ext uri="{FF2B5EF4-FFF2-40B4-BE49-F238E27FC236}">
                <a16:creationId xmlns:a16="http://schemas.microsoft.com/office/drawing/2014/main" id="{56BF0CD4-4A64-7F4A-8B06-B37B4CCEA654}"/>
              </a:ext>
            </a:extLst>
          </p:cNvPr>
          <p:cNvSpPr>
            <a:spLocks/>
          </p:cNvSpPr>
          <p:nvPr/>
        </p:nvSpPr>
        <p:spPr bwMode="auto">
          <a:xfrm>
            <a:off x="5778500" y="2579688"/>
            <a:ext cx="3232150" cy="1220787"/>
          </a:xfrm>
          <a:custGeom>
            <a:avLst/>
            <a:gdLst>
              <a:gd name="T0" fmla="*/ 0 w 1969"/>
              <a:gd name="T1" fmla="*/ 576 h 769"/>
              <a:gd name="T2" fmla="*/ 240 w 1969"/>
              <a:gd name="T3" fmla="*/ 768 h 769"/>
              <a:gd name="T4" fmla="*/ 432 w 1969"/>
              <a:gd name="T5" fmla="*/ 576 h 769"/>
              <a:gd name="T6" fmla="*/ 672 w 1969"/>
              <a:gd name="T7" fmla="*/ 144 h 769"/>
              <a:gd name="T8" fmla="*/ 864 w 1969"/>
              <a:gd name="T9" fmla="*/ 288 h 769"/>
              <a:gd name="T10" fmla="*/ 1104 w 1969"/>
              <a:gd name="T11" fmla="*/ 144 h 769"/>
              <a:gd name="T12" fmla="*/ 1248 w 1969"/>
              <a:gd name="T13" fmla="*/ 240 h 769"/>
              <a:gd name="T14" fmla="*/ 1584 w 1969"/>
              <a:gd name="T15" fmla="*/ 0 h 769"/>
              <a:gd name="T16" fmla="*/ 1776 w 1969"/>
              <a:gd name="T17" fmla="*/ 240 h 769"/>
              <a:gd name="T18" fmla="*/ 1968 w 1969"/>
              <a:gd name="T19" fmla="*/ 336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9" h="769">
                <a:moveTo>
                  <a:pt x="0" y="576"/>
                </a:moveTo>
                <a:lnTo>
                  <a:pt x="240" y="768"/>
                </a:lnTo>
                <a:lnTo>
                  <a:pt x="432" y="576"/>
                </a:lnTo>
                <a:lnTo>
                  <a:pt x="672" y="144"/>
                </a:lnTo>
                <a:lnTo>
                  <a:pt x="864" y="288"/>
                </a:lnTo>
                <a:lnTo>
                  <a:pt x="1104" y="144"/>
                </a:lnTo>
                <a:lnTo>
                  <a:pt x="1248" y="240"/>
                </a:lnTo>
                <a:lnTo>
                  <a:pt x="1584" y="0"/>
                </a:lnTo>
                <a:lnTo>
                  <a:pt x="1776" y="240"/>
                </a:lnTo>
                <a:lnTo>
                  <a:pt x="1968" y="336"/>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0" name="Oval 16">
            <a:extLst>
              <a:ext uri="{FF2B5EF4-FFF2-40B4-BE49-F238E27FC236}">
                <a16:creationId xmlns:a16="http://schemas.microsoft.com/office/drawing/2014/main" id="{5663B4D2-B060-6A43-9127-10BE33F88EDC}"/>
              </a:ext>
            </a:extLst>
          </p:cNvPr>
          <p:cNvSpPr>
            <a:spLocks noChangeArrowheads="1"/>
          </p:cNvSpPr>
          <p:nvPr/>
        </p:nvSpPr>
        <p:spPr bwMode="auto">
          <a:xfrm>
            <a:off x="1244600" y="38814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1" name="Oval 17">
            <a:extLst>
              <a:ext uri="{FF2B5EF4-FFF2-40B4-BE49-F238E27FC236}">
                <a16:creationId xmlns:a16="http://schemas.microsoft.com/office/drawing/2014/main" id="{328C6966-D47C-B342-8246-6644C0AC49D1}"/>
              </a:ext>
            </a:extLst>
          </p:cNvPr>
          <p:cNvSpPr>
            <a:spLocks noChangeArrowheads="1"/>
          </p:cNvSpPr>
          <p:nvPr/>
        </p:nvSpPr>
        <p:spPr bwMode="auto">
          <a:xfrm>
            <a:off x="1657350" y="3043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2" name="Oval 18">
            <a:extLst>
              <a:ext uri="{FF2B5EF4-FFF2-40B4-BE49-F238E27FC236}">
                <a16:creationId xmlns:a16="http://schemas.microsoft.com/office/drawing/2014/main" id="{F5D7C6E1-CC17-0F4D-816D-3CF4EC3EE322}"/>
              </a:ext>
            </a:extLst>
          </p:cNvPr>
          <p:cNvSpPr>
            <a:spLocks noChangeArrowheads="1"/>
          </p:cNvSpPr>
          <p:nvPr/>
        </p:nvSpPr>
        <p:spPr bwMode="auto">
          <a:xfrm>
            <a:off x="2235200" y="39576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3" name="Oval 19">
            <a:extLst>
              <a:ext uri="{FF2B5EF4-FFF2-40B4-BE49-F238E27FC236}">
                <a16:creationId xmlns:a16="http://schemas.microsoft.com/office/drawing/2014/main" id="{FEA59409-97E6-664F-9456-95399AD2FCF4}"/>
              </a:ext>
            </a:extLst>
          </p:cNvPr>
          <p:cNvSpPr>
            <a:spLocks noChangeArrowheads="1"/>
          </p:cNvSpPr>
          <p:nvPr/>
        </p:nvSpPr>
        <p:spPr bwMode="auto">
          <a:xfrm>
            <a:off x="2482850" y="35766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4" name="Oval 20">
            <a:extLst>
              <a:ext uri="{FF2B5EF4-FFF2-40B4-BE49-F238E27FC236}">
                <a16:creationId xmlns:a16="http://schemas.microsoft.com/office/drawing/2014/main" id="{D1D88D78-E59F-B543-ADFA-D9AFC10BD366}"/>
              </a:ext>
            </a:extLst>
          </p:cNvPr>
          <p:cNvSpPr>
            <a:spLocks noChangeArrowheads="1"/>
          </p:cNvSpPr>
          <p:nvPr/>
        </p:nvSpPr>
        <p:spPr bwMode="auto">
          <a:xfrm>
            <a:off x="2895600" y="3424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5" name="Oval 21">
            <a:extLst>
              <a:ext uri="{FF2B5EF4-FFF2-40B4-BE49-F238E27FC236}">
                <a16:creationId xmlns:a16="http://schemas.microsoft.com/office/drawing/2014/main" id="{9B5C5446-4496-A249-A74E-1F6C35906425}"/>
              </a:ext>
            </a:extLst>
          </p:cNvPr>
          <p:cNvSpPr>
            <a:spLocks noChangeArrowheads="1"/>
          </p:cNvSpPr>
          <p:nvPr/>
        </p:nvSpPr>
        <p:spPr bwMode="auto">
          <a:xfrm>
            <a:off x="6115050" y="37465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6" name="Oval 22">
            <a:extLst>
              <a:ext uri="{FF2B5EF4-FFF2-40B4-BE49-F238E27FC236}">
                <a16:creationId xmlns:a16="http://schemas.microsoft.com/office/drawing/2014/main" id="{FA112333-A95A-E845-A94E-124922AF2733}"/>
              </a:ext>
            </a:extLst>
          </p:cNvPr>
          <p:cNvSpPr>
            <a:spLocks noChangeArrowheads="1"/>
          </p:cNvSpPr>
          <p:nvPr/>
        </p:nvSpPr>
        <p:spPr bwMode="auto">
          <a:xfrm>
            <a:off x="2070100" y="35766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7" name="Oval 23">
            <a:extLst>
              <a:ext uri="{FF2B5EF4-FFF2-40B4-BE49-F238E27FC236}">
                <a16:creationId xmlns:a16="http://schemas.microsoft.com/office/drawing/2014/main" id="{BAA7B5BB-2965-8C4F-BCB1-E48DE010E252}"/>
              </a:ext>
            </a:extLst>
          </p:cNvPr>
          <p:cNvSpPr>
            <a:spLocks noChangeArrowheads="1"/>
          </p:cNvSpPr>
          <p:nvPr/>
        </p:nvSpPr>
        <p:spPr bwMode="auto">
          <a:xfrm>
            <a:off x="3721100" y="3424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8" name="Oval 24">
            <a:extLst>
              <a:ext uri="{FF2B5EF4-FFF2-40B4-BE49-F238E27FC236}">
                <a16:creationId xmlns:a16="http://schemas.microsoft.com/office/drawing/2014/main" id="{A2884DA8-701D-884D-AF24-4E223E100154}"/>
              </a:ext>
            </a:extLst>
          </p:cNvPr>
          <p:cNvSpPr>
            <a:spLocks noChangeArrowheads="1"/>
          </p:cNvSpPr>
          <p:nvPr/>
        </p:nvSpPr>
        <p:spPr bwMode="auto">
          <a:xfrm>
            <a:off x="3308350" y="3805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9" name="Oval 25">
            <a:extLst>
              <a:ext uri="{FF2B5EF4-FFF2-40B4-BE49-F238E27FC236}">
                <a16:creationId xmlns:a16="http://schemas.microsoft.com/office/drawing/2014/main" id="{6295611C-B086-844F-B28C-0E56B63AB908}"/>
              </a:ext>
            </a:extLst>
          </p:cNvPr>
          <p:cNvSpPr>
            <a:spLocks noChangeArrowheads="1"/>
          </p:cNvSpPr>
          <p:nvPr/>
        </p:nvSpPr>
        <p:spPr bwMode="auto">
          <a:xfrm>
            <a:off x="914400" y="35004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0" name="Oval 26">
            <a:extLst>
              <a:ext uri="{FF2B5EF4-FFF2-40B4-BE49-F238E27FC236}">
                <a16:creationId xmlns:a16="http://schemas.microsoft.com/office/drawing/2014/main" id="{DF208824-1442-EB47-883D-6F8B2D78B85D}"/>
              </a:ext>
            </a:extLst>
          </p:cNvPr>
          <p:cNvSpPr>
            <a:spLocks noChangeArrowheads="1"/>
          </p:cNvSpPr>
          <p:nvPr/>
        </p:nvSpPr>
        <p:spPr bwMode="auto">
          <a:xfrm>
            <a:off x="8991600" y="31194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1" name="Oval 27">
            <a:extLst>
              <a:ext uri="{FF2B5EF4-FFF2-40B4-BE49-F238E27FC236}">
                <a16:creationId xmlns:a16="http://schemas.microsoft.com/office/drawing/2014/main" id="{E8C0F4DE-2475-5543-BC0C-98C4545A7477}"/>
              </a:ext>
            </a:extLst>
          </p:cNvPr>
          <p:cNvSpPr>
            <a:spLocks noChangeArrowheads="1"/>
          </p:cNvSpPr>
          <p:nvPr/>
        </p:nvSpPr>
        <p:spPr bwMode="auto">
          <a:xfrm>
            <a:off x="4464050" y="3805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2" name="Oval 28">
            <a:extLst>
              <a:ext uri="{FF2B5EF4-FFF2-40B4-BE49-F238E27FC236}">
                <a16:creationId xmlns:a16="http://schemas.microsoft.com/office/drawing/2014/main" id="{F8018465-0C24-FB40-BD2D-D61F048775F3}"/>
              </a:ext>
            </a:extLst>
          </p:cNvPr>
          <p:cNvSpPr>
            <a:spLocks noChangeArrowheads="1"/>
          </p:cNvSpPr>
          <p:nvPr/>
        </p:nvSpPr>
        <p:spPr bwMode="auto">
          <a:xfrm>
            <a:off x="8610600" y="28908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3" name="Oval 29">
            <a:extLst>
              <a:ext uri="{FF2B5EF4-FFF2-40B4-BE49-F238E27FC236}">
                <a16:creationId xmlns:a16="http://schemas.microsoft.com/office/drawing/2014/main" id="{A47CCE8E-0E18-0F4E-9148-A00EC20CC2AB}"/>
              </a:ext>
            </a:extLst>
          </p:cNvPr>
          <p:cNvSpPr>
            <a:spLocks noChangeArrowheads="1"/>
          </p:cNvSpPr>
          <p:nvPr/>
        </p:nvSpPr>
        <p:spPr bwMode="auto">
          <a:xfrm>
            <a:off x="8312150" y="25273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4" name="Oval 30">
            <a:extLst>
              <a:ext uri="{FF2B5EF4-FFF2-40B4-BE49-F238E27FC236}">
                <a16:creationId xmlns:a16="http://schemas.microsoft.com/office/drawing/2014/main" id="{FD18C2FF-1DFA-674F-A286-2E68927D2502}"/>
              </a:ext>
            </a:extLst>
          </p:cNvPr>
          <p:cNvSpPr>
            <a:spLocks noChangeArrowheads="1"/>
          </p:cNvSpPr>
          <p:nvPr/>
        </p:nvSpPr>
        <p:spPr bwMode="auto">
          <a:xfrm>
            <a:off x="7772400" y="29083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5" name="Oval 31">
            <a:extLst>
              <a:ext uri="{FF2B5EF4-FFF2-40B4-BE49-F238E27FC236}">
                <a16:creationId xmlns:a16="http://schemas.microsoft.com/office/drawing/2014/main" id="{2DBBD585-9758-6540-8674-343FC8866C6D}"/>
              </a:ext>
            </a:extLst>
          </p:cNvPr>
          <p:cNvSpPr>
            <a:spLocks noChangeArrowheads="1"/>
          </p:cNvSpPr>
          <p:nvPr/>
        </p:nvSpPr>
        <p:spPr bwMode="auto">
          <a:xfrm>
            <a:off x="7543800" y="27559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6" name="Oval 32">
            <a:extLst>
              <a:ext uri="{FF2B5EF4-FFF2-40B4-BE49-F238E27FC236}">
                <a16:creationId xmlns:a16="http://schemas.microsoft.com/office/drawing/2014/main" id="{130809A6-D267-8A4F-890E-143D9B171088}"/>
              </a:ext>
            </a:extLst>
          </p:cNvPr>
          <p:cNvSpPr>
            <a:spLocks noChangeArrowheads="1"/>
          </p:cNvSpPr>
          <p:nvPr/>
        </p:nvSpPr>
        <p:spPr bwMode="auto">
          <a:xfrm>
            <a:off x="7162800" y="30480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7" name="Oval 33">
            <a:extLst>
              <a:ext uri="{FF2B5EF4-FFF2-40B4-BE49-F238E27FC236}">
                <a16:creationId xmlns:a16="http://schemas.microsoft.com/office/drawing/2014/main" id="{A5D3EBD9-B8E4-E944-8076-B8ED83FB876B}"/>
              </a:ext>
            </a:extLst>
          </p:cNvPr>
          <p:cNvSpPr>
            <a:spLocks noChangeArrowheads="1"/>
          </p:cNvSpPr>
          <p:nvPr/>
        </p:nvSpPr>
        <p:spPr bwMode="auto">
          <a:xfrm>
            <a:off x="6858000" y="28194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8" name="Oval 34">
            <a:extLst>
              <a:ext uri="{FF2B5EF4-FFF2-40B4-BE49-F238E27FC236}">
                <a16:creationId xmlns:a16="http://schemas.microsoft.com/office/drawing/2014/main" id="{5DA15215-7D82-C148-8B49-9CF36F7D4EE9}"/>
              </a:ext>
            </a:extLst>
          </p:cNvPr>
          <p:cNvSpPr>
            <a:spLocks noChangeArrowheads="1"/>
          </p:cNvSpPr>
          <p:nvPr/>
        </p:nvSpPr>
        <p:spPr bwMode="auto">
          <a:xfrm>
            <a:off x="6477000" y="34290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9" name="Oval 35">
            <a:extLst>
              <a:ext uri="{FF2B5EF4-FFF2-40B4-BE49-F238E27FC236}">
                <a16:creationId xmlns:a16="http://schemas.microsoft.com/office/drawing/2014/main" id="{7FE0298B-750F-7346-B2BA-12AA11CB124B}"/>
              </a:ext>
            </a:extLst>
          </p:cNvPr>
          <p:cNvSpPr>
            <a:spLocks noChangeArrowheads="1"/>
          </p:cNvSpPr>
          <p:nvPr/>
        </p:nvSpPr>
        <p:spPr bwMode="auto">
          <a:xfrm>
            <a:off x="5702300" y="3424238"/>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0" name="Rectangle 36">
            <a:extLst>
              <a:ext uri="{FF2B5EF4-FFF2-40B4-BE49-F238E27FC236}">
                <a16:creationId xmlns:a16="http://schemas.microsoft.com/office/drawing/2014/main" id="{E40F9AEE-1E89-AD4E-B365-E5F298997014}"/>
              </a:ext>
            </a:extLst>
          </p:cNvPr>
          <p:cNvSpPr>
            <a:spLocks noChangeArrowheads="1"/>
          </p:cNvSpPr>
          <p:nvPr/>
        </p:nvSpPr>
        <p:spPr bwMode="auto">
          <a:xfrm>
            <a:off x="1325563" y="4876800"/>
            <a:ext cx="244792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below the</a:t>
            </a:r>
          </a:p>
          <a:p>
            <a:r>
              <a:rPr lang="en-US" altLang="en-US" sz="2000">
                <a:latin typeface="Times New Roman" panose="02020603050405020304" pitchFamily="18" charset="0"/>
              </a:rPr>
              <a:t>center line</a:t>
            </a:r>
          </a:p>
        </p:txBody>
      </p:sp>
      <p:sp>
        <p:nvSpPr>
          <p:cNvPr id="77861" name="Rectangle 37">
            <a:extLst>
              <a:ext uri="{FF2B5EF4-FFF2-40B4-BE49-F238E27FC236}">
                <a16:creationId xmlns:a16="http://schemas.microsoft.com/office/drawing/2014/main" id="{B25A268F-E604-124F-B6CF-8CFF9E5A3B1A}"/>
              </a:ext>
            </a:extLst>
          </p:cNvPr>
          <p:cNvSpPr>
            <a:spLocks noChangeArrowheads="1"/>
          </p:cNvSpPr>
          <p:nvPr/>
        </p:nvSpPr>
        <p:spPr bwMode="auto">
          <a:xfrm>
            <a:off x="5948363" y="4876800"/>
            <a:ext cx="2433637"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above the</a:t>
            </a:r>
          </a:p>
          <a:p>
            <a:r>
              <a:rPr lang="en-US" altLang="en-US" sz="2000">
                <a:latin typeface="Times New Roman" panose="02020603050405020304" pitchFamily="18" charset="0"/>
              </a:rPr>
              <a:t>center line</a:t>
            </a:r>
          </a:p>
        </p:txBody>
      </p:sp>
      <p:sp>
        <p:nvSpPr>
          <p:cNvPr id="77862" name="Rectangle 38">
            <a:extLst>
              <a:ext uri="{FF2B5EF4-FFF2-40B4-BE49-F238E27FC236}">
                <a16:creationId xmlns:a16="http://schemas.microsoft.com/office/drawing/2014/main" id="{97DF04EB-9505-B04C-BB99-58A04BEC487E}"/>
              </a:ext>
            </a:extLst>
          </p:cNvPr>
          <p:cNvSpPr>
            <a:spLocks noGrp="1" noChangeArrowheads="1"/>
          </p:cNvSpPr>
          <p:nvPr>
            <p:ph type="title"/>
          </p:nvPr>
        </p:nvSpPr>
        <p:spPr>
          <a:xfrm>
            <a:off x="708025" y="609600"/>
            <a:ext cx="8489950" cy="1189038"/>
          </a:xfrm>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latin typeface="Times New Roman" panose="02020603050405020304" pitchFamily="18" charset="0"/>
              </a:rPr>
              <a:t>Control Chart Patterns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a:extLst>
              <a:ext uri="{FF2B5EF4-FFF2-40B4-BE49-F238E27FC236}">
                <a16:creationId xmlns:a16="http://schemas.microsoft.com/office/drawing/2014/main" id="{D3322873-31AA-B040-A613-D5BA2C17F28D}"/>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latin typeface="Times New Roman" panose="02020603050405020304" pitchFamily="18" charset="0"/>
              </a:rPr>
              <a:t>Control Chart Patterns</a:t>
            </a:r>
          </a:p>
        </p:txBody>
      </p:sp>
      <p:sp>
        <p:nvSpPr>
          <p:cNvPr id="79877" name="Freeform 5">
            <a:extLst>
              <a:ext uri="{FF2B5EF4-FFF2-40B4-BE49-F238E27FC236}">
                <a16:creationId xmlns:a16="http://schemas.microsoft.com/office/drawing/2014/main" id="{549B9E20-B661-3C4A-B1E6-079272AD5D5F}"/>
              </a:ext>
            </a:extLst>
          </p:cNvPr>
          <p:cNvSpPr>
            <a:spLocks/>
          </p:cNvSpPr>
          <p:nvPr/>
        </p:nvSpPr>
        <p:spPr bwMode="auto">
          <a:xfrm>
            <a:off x="742950" y="2133600"/>
            <a:ext cx="3798888" cy="2516188"/>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78" name="Freeform 6">
            <a:extLst>
              <a:ext uri="{FF2B5EF4-FFF2-40B4-BE49-F238E27FC236}">
                <a16:creationId xmlns:a16="http://schemas.microsoft.com/office/drawing/2014/main" id="{56CDFA56-9F6C-2244-9964-BF9662B5719B}"/>
              </a:ext>
            </a:extLst>
          </p:cNvPr>
          <p:cNvSpPr>
            <a:spLocks/>
          </p:cNvSpPr>
          <p:nvPr/>
        </p:nvSpPr>
        <p:spPr bwMode="auto">
          <a:xfrm>
            <a:off x="5695950" y="2133600"/>
            <a:ext cx="3448050" cy="2516188"/>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79" name="Rectangle 7">
            <a:extLst>
              <a:ext uri="{FF2B5EF4-FFF2-40B4-BE49-F238E27FC236}">
                <a16:creationId xmlns:a16="http://schemas.microsoft.com/office/drawing/2014/main" id="{C052F7DF-3F6D-AE4C-AF4A-48C28338BEEB}"/>
              </a:ext>
            </a:extLst>
          </p:cNvPr>
          <p:cNvSpPr>
            <a:spLocks noChangeArrowheads="1"/>
          </p:cNvSpPr>
          <p:nvPr/>
        </p:nvSpPr>
        <p:spPr bwMode="auto">
          <a:xfrm>
            <a:off x="749300" y="2444750"/>
            <a:ext cx="3784600" cy="1739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0" name="Rectangle 8">
            <a:extLst>
              <a:ext uri="{FF2B5EF4-FFF2-40B4-BE49-F238E27FC236}">
                <a16:creationId xmlns:a16="http://schemas.microsoft.com/office/drawing/2014/main" id="{BD10F842-9D4C-004E-993C-D0F2D9131698}"/>
              </a:ext>
            </a:extLst>
          </p:cNvPr>
          <p:cNvSpPr>
            <a:spLocks noChangeArrowheads="1"/>
          </p:cNvSpPr>
          <p:nvPr/>
        </p:nvSpPr>
        <p:spPr bwMode="auto">
          <a:xfrm>
            <a:off x="5702300" y="2444750"/>
            <a:ext cx="3406775" cy="15652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1" name="Line 9">
            <a:extLst>
              <a:ext uri="{FF2B5EF4-FFF2-40B4-BE49-F238E27FC236}">
                <a16:creationId xmlns:a16="http://schemas.microsoft.com/office/drawing/2014/main" id="{1CC79719-66FC-424A-98FA-AA29D81C9C19}"/>
              </a:ext>
            </a:extLst>
          </p:cNvPr>
          <p:cNvSpPr>
            <a:spLocks noChangeShapeType="1"/>
          </p:cNvSpPr>
          <p:nvPr/>
        </p:nvSpPr>
        <p:spPr bwMode="auto">
          <a:xfrm>
            <a:off x="750888" y="3352800"/>
            <a:ext cx="3783012" cy="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2" name="Line 10">
            <a:extLst>
              <a:ext uri="{FF2B5EF4-FFF2-40B4-BE49-F238E27FC236}">
                <a16:creationId xmlns:a16="http://schemas.microsoft.com/office/drawing/2014/main" id="{2335B724-B192-454D-8B8C-46D217D31310}"/>
              </a:ext>
            </a:extLst>
          </p:cNvPr>
          <p:cNvSpPr>
            <a:spLocks noChangeShapeType="1"/>
          </p:cNvSpPr>
          <p:nvPr/>
        </p:nvSpPr>
        <p:spPr bwMode="auto">
          <a:xfrm>
            <a:off x="5703888" y="3352800"/>
            <a:ext cx="3405187" cy="1588"/>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3" name="Rectangle 11">
            <a:extLst>
              <a:ext uri="{FF2B5EF4-FFF2-40B4-BE49-F238E27FC236}">
                <a16:creationId xmlns:a16="http://schemas.microsoft.com/office/drawing/2014/main" id="{355C7B9A-1AE4-3845-ACD6-7A1AB9DBFF6D}"/>
              </a:ext>
            </a:extLst>
          </p:cNvPr>
          <p:cNvSpPr>
            <a:spLocks noChangeArrowheads="1"/>
          </p:cNvSpPr>
          <p:nvPr/>
        </p:nvSpPr>
        <p:spPr bwMode="auto">
          <a:xfrm>
            <a:off x="68263" y="3994150"/>
            <a:ext cx="6619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79884" name="Rectangle 12">
            <a:extLst>
              <a:ext uri="{FF2B5EF4-FFF2-40B4-BE49-F238E27FC236}">
                <a16:creationId xmlns:a16="http://schemas.microsoft.com/office/drawing/2014/main" id="{E053E41F-0BEE-AA4A-A0F8-2AB0DA206FF0}"/>
              </a:ext>
            </a:extLst>
          </p:cNvPr>
          <p:cNvSpPr>
            <a:spLocks noChangeArrowheads="1"/>
          </p:cNvSpPr>
          <p:nvPr/>
        </p:nvSpPr>
        <p:spPr bwMode="auto">
          <a:xfrm>
            <a:off x="5019675" y="3994150"/>
            <a:ext cx="6619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79885" name="Rectangle 13">
            <a:extLst>
              <a:ext uri="{FF2B5EF4-FFF2-40B4-BE49-F238E27FC236}">
                <a16:creationId xmlns:a16="http://schemas.microsoft.com/office/drawing/2014/main" id="{48036652-3358-5E49-A310-0A27BCD1A029}"/>
              </a:ext>
            </a:extLst>
          </p:cNvPr>
          <p:cNvSpPr>
            <a:spLocks noChangeArrowheads="1"/>
          </p:cNvSpPr>
          <p:nvPr/>
        </p:nvSpPr>
        <p:spPr bwMode="auto">
          <a:xfrm>
            <a:off x="68263" y="2243138"/>
            <a:ext cx="6905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79886" name="Rectangle 14">
            <a:extLst>
              <a:ext uri="{FF2B5EF4-FFF2-40B4-BE49-F238E27FC236}">
                <a16:creationId xmlns:a16="http://schemas.microsoft.com/office/drawing/2014/main" id="{1C43E69D-81DA-1A4D-8AA0-17E7A9524DA3}"/>
              </a:ext>
            </a:extLst>
          </p:cNvPr>
          <p:cNvSpPr>
            <a:spLocks noChangeArrowheads="1"/>
          </p:cNvSpPr>
          <p:nvPr/>
        </p:nvSpPr>
        <p:spPr bwMode="auto">
          <a:xfrm>
            <a:off x="5019675" y="2243138"/>
            <a:ext cx="69056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79887" name="Freeform 15">
            <a:extLst>
              <a:ext uri="{FF2B5EF4-FFF2-40B4-BE49-F238E27FC236}">
                <a16:creationId xmlns:a16="http://schemas.microsoft.com/office/drawing/2014/main" id="{B56F105A-79F5-DF43-A2AD-01FE2B1ABEA3}"/>
              </a:ext>
            </a:extLst>
          </p:cNvPr>
          <p:cNvSpPr>
            <a:spLocks/>
          </p:cNvSpPr>
          <p:nvPr/>
        </p:nvSpPr>
        <p:spPr bwMode="auto">
          <a:xfrm>
            <a:off x="990600" y="2590800"/>
            <a:ext cx="3386138" cy="1449388"/>
          </a:xfrm>
          <a:custGeom>
            <a:avLst/>
            <a:gdLst>
              <a:gd name="T0" fmla="*/ 0 w 1969"/>
              <a:gd name="T1" fmla="*/ 912 h 913"/>
              <a:gd name="T2" fmla="*/ 192 w 1969"/>
              <a:gd name="T3" fmla="*/ 816 h 913"/>
              <a:gd name="T4" fmla="*/ 384 w 1969"/>
              <a:gd name="T5" fmla="*/ 576 h 913"/>
              <a:gd name="T6" fmla="*/ 528 w 1969"/>
              <a:gd name="T7" fmla="*/ 720 h 913"/>
              <a:gd name="T8" fmla="*/ 816 w 1969"/>
              <a:gd name="T9" fmla="*/ 576 h 913"/>
              <a:gd name="T10" fmla="*/ 1008 w 1969"/>
              <a:gd name="T11" fmla="*/ 192 h 913"/>
              <a:gd name="T12" fmla="*/ 1200 w 1969"/>
              <a:gd name="T13" fmla="*/ 192 h 913"/>
              <a:gd name="T14" fmla="*/ 1392 w 1969"/>
              <a:gd name="T15" fmla="*/ 48 h 913"/>
              <a:gd name="T16" fmla="*/ 1680 w 1969"/>
              <a:gd name="T17" fmla="*/ 192 h 913"/>
              <a:gd name="T18" fmla="*/ 1968 w 1969"/>
              <a:gd name="T19"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9" h="913">
                <a:moveTo>
                  <a:pt x="0" y="912"/>
                </a:moveTo>
                <a:lnTo>
                  <a:pt x="192" y="816"/>
                </a:lnTo>
                <a:lnTo>
                  <a:pt x="384" y="576"/>
                </a:lnTo>
                <a:lnTo>
                  <a:pt x="528" y="720"/>
                </a:lnTo>
                <a:lnTo>
                  <a:pt x="816" y="576"/>
                </a:lnTo>
                <a:lnTo>
                  <a:pt x="1008" y="192"/>
                </a:lnTo>
                <a:lnTo>
                  <a:pt x="1200" y="192"/>
                </a:lnTo>
                <a:lnTo>
                  <a:pt x="1392" y="48"/>
                </a:lnTo>
                <a:lnTo>
                  <a:pt x="1680" y="192"/>
                </a:lnTo>
                <a:lnTo>
                  <a:pt x="1968"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8" name="Freeform 16">
            <a:extLst>
              <a:ext uri="{FF2B5EF4-FFF2-40B4-BE49-F238E27FC236}">
                <a16:creationId xmlns:a16="http://schemas.microsoft.com/office/drawing/2014/main" id="{3E2534A8-A986-CB41-BD7D-AD3E8DF0C1C0}"/>
              </a:ext>
            </a:extLst>
          </p:cNvPr>
          <p:cNvSpPr>
            <a:spLocks/>
          </p:cNvSpPr>
          <p:nvPr/>
        </p:nvSpPr>
        <p:spPr bwMode="auto">
          <a:xfrm>
            <a:off x="5861050" y="2590800"/>
            <a:ext cx="3195638" cy="1236663"/>
          </a:xfrm>
          <a:custGeom>
            <a:avLst/>
            <a:gdLst>
              <a:gd name="T0" fmla="*/ 0 w 2065"/>
              <a:gd name="T1" fmla="*/ 144 h 865"/>
              <a:gd name="T2" fmla="*/ 192 w 2065"/>
              <a:gd name="T3" fmla="*/ 0 h 865"/>
              <a:gd name="T4" fmla="*/ 384 w 2065"/>
              <a:gd name="T5" fmla="*/ 192 h 865"/>
              <a:gd name="T6" fmla="*/ 624 w 2065"/>
              <a:gd name="T7" fmla="*/ 240 h 865"/>
              <a:gd name="T8" fmla="*/ 816 w 2065"/>
              <a:gd name="T9" fmla="*/ 528 h 865"/>
              <a:gd name="T10" fmla="*/ 1056 w 2065"/>
              <a:gd name="T11" fmla="*/ 624 h 865"/>
              <a:gd name="T12" fmla="*/ 1248 w 2065"/>
              <a:gd name="T13" fmla="*/ 864 h 865"/>
              <a:gd name="T14" fmla="*/ 1488 w 2065"/>
              <a:gd name="T15" fmla="*/ 768 h 865"/>
              <a:gd name="T16" fmla="*/ 1728 w 2065"/>
              <a:gd name="T17" fmla="*/ 864 h 865"/>
              <a:gd name="T18" fmla="*/ 2064 w 2065"/>
              <a:gd name="T19" fmla="*/ 72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65" h="865">
                <a:moveTo>
                  <a:pt x="0" y="144"/>
                </a:moveTo>
                <a:lnTo>
                  <a:pt x="192" y="0"/>
                </a:lnTo>
                <a:lnTo>
                  <a:pt x="384" y="192"/>
                </a:lnTo>
                <a:lnTo>
                  <a:pt x="624" y="240"/>
                </a:lnTo>
                <a:lnTo>
                  <a:pt x="816" y="528"/>
                </a:lnTo>
                <a:lnTo>
                  <a:pt x="1056" y="624"/>
                </a:lnTo>
                <a:lnTo>
                  <a:pt x="1248" y="864"/>
                </a:lnTo>
                <a:lnTo>
                  <a:pt x="1488" y="768"/>
                </a:lnTo>
                <a:lnTo>
                  <a:pt x="1728" y="864"/>
                </a:lnTo>
                <a:lnTo>
                  <a:pt x="2064" y="72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9" name="Oval 17">
            <a:extLst>
              <a:ext uri="{FF2B5EF4-FFF2-40B4-BE49-F238E27FC236}">
                <a16:creationId xmlns:a16="http://schemas.microsoft.com/office/drawing/2014/main" id="{E148C7F5-4B8C-974F-88F2-FC45AA79108F}"/>
              </a:ext>
            </a:extLst>
          </p:cNvPr>
          <p:cNvSpPr>
            <a:spLocks noChangeArrowheads="1"/>
          </p:cNvSpPr>
          <p:nvPr/>
        </p:nvSpPr>
        <p:spPr bwMode="auto">
          <a:xfrm>
            <a:off x="914400" y="3968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0" name="Oval 18">
            <a:extLst>
              <a:ext uri="{FF2B5EF4-FFF2-40B4-BE49-F238E27FC236}">
                <a16:creationId xmlns:a16="http://schemas.microsoft.com/office/drawing/2014/main" id="{42773F7C-C09C-784B-B61B-4CE6FB8E2F28}"/>
              </a:ext>
            </a:extLst>
          </p:cNvPr>
          <p:cNvSpPr>
            <a:spLocks noChangeArrowheads="1"/>
          </p:cNvSpPr>
          <p:nvPr/>
        </p:nvSpPr>
        <p:spPr bwMode="auto">
          <a:xfrm>
            <a:off x="1244600" y="3816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1" name="Oval 19">
            <a:extLst>
              <a:ext uri="{FF2B5EF4-FFF2-40B4-BE49-F238E27FC236}">
                <a16:creationId xmlns:a16="http://schemas.microsoft.com/office/drawing/2014/main" id="{E98E6412-7C47-E14F-A4C6-56A142EF767A}"/>
              </a:ext>
            </a:extLst>
          </p:cNvPr>
          <p:cNvSpPr>
            <a:spLocks noChangeArrowheads="1"/>
          </p:cNvSpPr>
          <p:nvPr/>
        </p:nvSpPr>
        <p:spPr bwMode="auto">
          <a:xfrm>
            <a:off x="1574800" y="3435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2" name="Oval 20">
            <a:extLst>
              <a:ext uri="{FF2B5EF4-FFF2-40B4-BE49-F238E27FC236}">
                <a16:creationId xmlns:a16="http://schemas.microsoft.com/office/drawing/2014/main" id="{89A2E9AB-4B77-BE42-AB4E-A0EA2B98FCC5}"/>
              </a:ext>
            </a:extLst>
          </p:cNvPr>
          <p:cNvSpPr>
            <a:spLocks noChangeArrowheads="1"/>
          </p:cNvSpPr>
          <p:nvPr/>
        </p:nvSpPr>
        <p:spPr bwMode="auto">
          <a:xfrm>
            <a:off x="1822450" y="37401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3" name="Oval 21">
            <a:extLst>
              <a:ext uri="{FF2B5EF4-FFF2-40B4-BE49-F238E27FC236}">
                <a16:creationId xmlns:a16="http://schemas.microsoft.com/office/drawing/2014/main" id="{6085E8BD-BB49-D54C-9263-C2B300C7F130}"/>
              </a:ext>
            </a:extLst>
          </p:cNvPr>
          <p:cNvSpPr>
            <a:spLocks noChangeArrowheads="1"/>
          </p:cNvSpPr>
          <p:nvPr/>
        </p:nvSpPr>
        <p:spPr bwMode="auto">
          <a:xfrm>
            <a:off x="2400300" y="3435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4" name="Oval 22">
            <a:extLst>
              <a:ext uri="{FF2B5EF4-FFF2-40B4-BE49-F238E27FC236}">
                <a16:creationId xmlns:a16="http://schemas.microsoft.com/office/drawing/2014/main" id="{14F14FFE-56CA-FD47-91ED-76297200757D}"/>
              </a:ext>
            </a:extLst>
          </p:cNvPr>
          <p:cNvSpPr>
            <a:spLocks noChangeArrowheads="1"/>
          </p:cNvSpPr>
          <p:nvPr/>
        </p:nvSpPr>
        <p:spPr bwMode="auto">
          <a:xfrm>
            <a:off x="2647950" y="2825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5" name="Oval 23">
            <a:extLst>
              <a:ext uri="{FF2B5EF4-FFF2-40B4-BE49-F238E27FC236}">
                <a16:creationId xmlns:a16="http://schemas.microsoft.com/office/drawing/2014/main" id="{CEEA1776-1C0B-7148-AFB4-83529E4897F2}"/>
              </a:ext>
            </a:extLst>
          </p:cNvPr>
          <p:cNvSpPr>
            <a:spLocks noChangeArrowheads="1"/>
          </p:cNvSpPr>
          <p:nvPr/>
        </p:nvSpPr>
        <p:spPr bwMode="auto">
          <a:xfrm>
            <a:off x="2978150" y="2825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6" name="Oval 24">
            <a:extLst>
              <a:ext uri="{FF2B5EF4-FFF2-40B4-BE49-F238E27FC236}">
                <a16:creationId xmlns:a16="http://schemas.microsoft.com/office/drawing/2014/main" id="{23F6B289-DA93-E54F-87F7-29FDBA16B84A}"/>
              </a:ext>
            </a:extLst>
          </p:cNvPr>
          <p:cNvSpPr>
            <a:spLocks noChangeArrowheads="1"/>
          </p:cNvSpPr>
          <p:nvPr/>
        </p:nvSpPr>
        <p:spPr bwMode="auto">
          <a:xfrm>
            <a:off x="3308350" y="25971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7" name="Oval 25">
            <a:extLst>
              <a:ext uri="{FF2B5EF4-FFF2-40B4-BE49-F238E27FC236}">
                <a16:creationId xmlns:a16="http://schemas.microsoft.com/office/drawing/2014/main" id="{F5FDF519-E5A0-0240-AEDA-83D046083FD1}"/>
              </a:ext>
            </a:extLst>
          </p:cNvPr>
          <p:cNvSpPr>
            <a:spLocks noChangeArrowheads="1"/>
          </p:cNvSpPr>
          <p:nvPr/>
        </p:nvSpPr>
        <p:spPr bwMode="auto">
          <a:xfrm>
            <a:off x="4298950" y="25209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8" name="Oval 26">
            <a:extLst>
              <a:ext uri="{FF2B5EF4-FFF2-40B4-BE49-F238E27FC236}">
                <a16:creationId xmlns:a16="http://schemas.microsoft.com/office/drawing/2014/main" id="{F10DD813-3B83-AB4C-A0F9-1E1EE316C8EB}"/>
              </a:ext>
            </a:extLst>
          </p:cNvPr>
          <p:cNvSpPr>
            <a:spLocks noChangeArrowheads="1"/>
          </p:cNvSpPr>
          <p:nvPr/>
        </p:nvSpPr>
        <p:spPr bwMode="auto">
          <a:xfrm>
            <a:off x="3803650" y="2825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9" name="Oval 27">
            <a:extLst>
              <a:ext uri="{FF2B5EF4-FFF2-40B4-BE49-F238E27FC236}">
                <a16:creationId xmlns:a16="http://schemas.microsoft.com/office/drawing/2014/main" id="{468B6631-83D2-1249-B281-1D198454F8BF}"/>
              </a:ext>
            </a:extLst>
          </p:cNvPr>
          <p:cNvSpPr>
            <a:spLocks noChangeArrowheads="1"/>
          </p:cNvSpPr>
          <p:nvPr/>
        </p:nvSpPr>
        <p:spPr bwMode="auto">
          <a:xfrm>
            <a:off x="5784850" y="27495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0" name="Oval 28">
            <a:extLst>
              <a:ext uri="{FF2B5EF4-FFF2-40B4-BE49-F238E27FC236}">
                <a16:creationId xmlns:a16="http://schemas.microsoft.com/office/drawing/2014/main" id="{0F6A9F6A-289E-F74B-BFDC-71B2E7925CA7}"/>
              </a:ext>
            </a:extLst>
          </p:cNvPr>
          <p:cNvSpPr>
            <a:spLocks noChangeArrowheads="1"/>
          </p:cNvSpPr>
          <p:nvPr/>
        </p:nvSpPr>
        <p:spPr bwMode="auto">
          <a:xfrm>
            <a:off x="6115050" y="25209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1" name="Oval 29">
            <a:extLst>
              <a:ext uri="{FF2B5EF4-FFF2-40B4-BE49-F238E27FC236}">
                <a16:creationId xmlns:a16="http://schemas.microsoft.com/office/drawing/2014/main" id="{E9FFAE9A-AC19-EA4A-84FE-92A1C1E5A4A7}"/>
              </a:ext>
            </a:extLst>
          </p:cNvPr>
          <p:cNvSpPr>
            <a:spLocks noChangeArrowheads="1"/>
          </p:cNvSpPr>
          <p:nvPr/>
        </p:nvSpPr>
        <p:spPr bwMode="auto">
          <a:xfrm>
            <a:off x="6400800" y="281940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2" name="Oval 30">
            <a:extLst>
              <a:ext uri="{FF2B5EF4-FFF2-40B4-BE49-F238E27FC236}">
                <a16:creationId xmlns:a16="http://schemas.microsoft.com/office/drawing/2014/main" id="{D3A05B1C-5F5B-4541-8EBE-575394BF1C39}"/>
              </a:ext>
            </a:extLst>
          </p:cNvPr>
          <p:cNvSpPr>
            <a:spLocks noChangeArrowheads="1"/>
          </p:cNvSpPr>
          <p:nvPr/>
        </p:nvSpPr>
        <p:spPr bwMode="auto">
          <a:xfrm>
            <a:off x="6781800" y="29146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3" name="Oval 31">
            <a:extLst>
              <a:ext uri="{FF2B5EF4-FFF2-40B4-BE49-F238E27FC236}">
                <a16:creationId xmlns:a16="http://schemas.microsoft.com/office/drawing/2014/main" id="{F8E66539-7E27-064E-A2DF-FF3121EC2473}"/>
              </a:ext>
            </a:extLst>
          </p:cNvPr>
          <p:cNvSpPr>
            <a:spLocks noChangeArrowheads="1"/>
          </p:cNvSpPr>
          <p:nvPr/>
        </p:nvSpPr>
        <p:spPr bwMode="auto">
          <a:xfrm>
            <a:off x="7086600" y="32956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4" name="Oval 32">
            <a:extLst>
              <a:ext uri="{FF2B5EF4-FFF2-40B4-BE49-F238E27FC236}">
                <a16:creationId xmlns:a16="http://schemas.microsoft.com/office/drawing/2014/main" id="{82FFC9B8-8118-B447-A06E-BB7F23EA96D3}"/>
              </a:ext>
            </a:extLst>
          </p:cNvPr>
          <p:cNvSpPr>
            <a:spLocks noChangeArrowheads="1"/>
          </p:cNvSpPr>
          <p:nvPr/>
        </p:nvSpPr>
        <p:spPr bwMode="auto">
          <a:xfrm>
            <a:off x="7467600" y="34480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5" name="Oval 33">
            <a:extLst>
              <a:ext uri="{FF2B5EF4-FFF2-40B4-BE49-F238E27FC236}">
                <a16:creationId xmlns:a16="http://schemas.microsoft.com/office/drawing/2014/main" id="{164007E7-5536-5647-8111-9FA7DAB2E08E}"/>
              </a:ext>
            </a:extLst>
          </p:cNvPr>
          <p:cNvSpPr>
            <a:spLocks noChangeArrowheads="1"/>
          </p:cNvSpPr>
          <p:nvPr/>
        </p:nvSpPr>
        <p:spPr bwMode="auto">
          <a:xfrm>
            <a:off x="7772400" y="381000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6" name="Oval 34">
            <a:extLst>
              <a:ext uri="{FF2B5EF4-FFF2-40B4-BE49-F238E27FC236}">
                <a16:creationId xmlns:a16="http://schemas.microsoft.com/office/drawing/2014/main" id="{1E4C7218-7686-FB49-8A45-472FFAA416B1}"/>
              </a:ext>
            </a:extLst>
          </p:cNvPr>
          <p:cNvSpPr>
            <a:spLocks noChangeArrowheads="1"/>
          </p:cNvSpPr>
          <p:nvPr/>
        </p:nvSpPr>
        <p:spPr bwMode="auto">
          <a:xfrm>
            <a:off x="9004300" y="360045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7" name="Oval 35">
            <a:extLst>
              <a:ext uri="{FF2B5EF4-FFF2-40B4-BE49-F238E27FC236}">
                <a16:creationId xmlns:a16="http://schemas.microsoft.com/office/drawing/2014/main" id="{C3D571B8-571C-9340-89EE-22434C48E274}"/>
              </a:ext>
            </a:extLst>
          </p:cNvPr>
          <p:cNvSpPr>
            <a:spLocks noChangeArrowheads="1"/>
          </p:cNvSpPr>
          <p:nvPr/>
        </p:nvSpPr>
        <p:spPr bwMode="auto">
          <a:xfrm>
            <a:off x="8153400" y="365760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8" name="Oval 36">
            <a:extLst>
              <a:ext uri="{FF2B5EF4-FFF2-40B4-BE49-F238E27FC236}">
                <a16:creationId xmlns:a16="http://schemas.microsoft.com/office/drawing/2014/main" id="{7BF2AF0D-6ECE-944B-A1C1-BF01CBC68BF8}"/>
              </a:ext>
            </a:extLst>
          </p:cNvPr>
          <p:cNvSpPr>
            <a:spLocks noChangeArrowheads="1"/>
          </p:cNvSpPr>
          <p:nvPr/>
        </p:nvSpPr>
        <p:spPr bwMode="auto">
          <a:xfrm>
            <a:off x="8534400" y="3810000"/>
            <a:ext cx="63500" cy="5715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9" name="Rectangle 37">
            <a:extLst>
              <a:ext uri="{FF2B5EF4-FFF2-40B4-BE49-F238E27FC236}">
                <a16:creationId xmlns:a16="http://schemas.microsoft.com/office/drawing/2014/main" id="{C1759FF2-82F6-E04B-8087-266077536ECF}"/>
              </a:ext>
            </a:extLst>
          </p:cNvPr>
          <p:cNvSpPr>
            <a:spLocks noChangeArrowheads="1"/>
          </p:cNvSpPr>
          <p:nvPr/>
        </p:nvSpPr>
        <p:spPr bwMode="auto">
          <a:xfrm>
            <a:off x="1390650" y="4940300"/>
            <a:ext cx="249555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increasing</a:t>
            </a:r>
          </a:p>
        </p:txBody>
      </p:sp>
      <p:sp>
        <p:nvSpPr>
          <p:cNvPr id="79910" name="Rectangle 38">
            <a:extLst>
              <a:ext uri="{FF2B5EF4-FFF2-40B4-BE49-F238E27FC236}">
                <a16:creationId xmlns:a16="http://schemas.microsoft.com/office/drawing/2014/main" id="{F0A2C444-9657-C448-B258-24DAC50E06A9}"/>
              </a:ext>
            </a:extLst>
          </p:cNvPr>
          <p:cNvSpPr>
            <a:spLocks noChangeArrowheads="1"/>
          </p:cNvSpPr>
          <p:nvPr/>
        </p:nvSpPr>
        <p:spPr bwMode="auto">
          <a:xfrm>
            <a:off x="6148388" y="4940300"/>
            <a:ext cx="2538412"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decreasing</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a:extLst>
              <a:ext uri="{FF2B5EF4-FFF2-40B4-BE49-F238E27FC236}">
                <a16:creationId xmlns:a16="http://schemas.microsoft.com/office/drawing/2014/main" id="{43C3B0C3-A9D4-134A-B698-FC5A520905F0}"/>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latin typeface="Times New Roman" panose="02020603050405020304" pitchFamily="18" charset="0"/>
              </a:rPr>
              <a:t>Control Chart Patterns</a:t>
            </a:r>
          </a:p>
        </p:txBody>
      </p:sp>
      <p:sp>
        <p:nvSpPr>
          <p:cNvPr id="81925" name="Freeform 5">
            <a:extLst>
              <a:ext uri="{FF2B5EF4-FFF2-40B4-BE49-F238E27FC236}">
                <a16:creationId xmlns:a16="http://schemas.microsoft.com/office/drawing/2014/main" id="{3EBCC142-3AE7-9947-B5E3-609A9F38DB2F}"/>
              </a:ext>
            </a:extLst>
          </p:cNvPr>
          <p:cNvSpPr>
            <a:spLocks/>
          </p:cNvSpPr>
          <p:nvPr/>
        </p:nvSpPr>
        <p:spPr bwMode="auto">
          <a:xfrm>
            <a:off x="742950" y="2133600"/>
            <a:ext cx="3798888" cy="2516188"/>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26" name="Freeform 6">
            <a:extLst>
              <a:ext uri="{FF2B5EF4-FFF2-40B4-BE49-F238E27FC236}">
                <a16:creationId xmlns:a16="http://schemas.microsoft.com/office/drawing/2014/main" id="{C59F1914-B2E1-854E-A11E-450CA1304339}"/>
              </a:ext>
            </a:extLst>
          </p:cNvPr>
          <p:cNvSpPr>
            <a:spLocks/>
          </p:cNvSpPr>
          <p:nvPr/>
        </p:nvSpPr>
        <p:spPr bwMode="auto">
          <a:xfrm>
            <a:off x="5448300" y="2133600"/>
            <a:ext cx="3419475" cy="2265363"/>
          </a:xfrm>
          <a:custGeom>
            <a:avLst/>
            <a:gdLst>
              <a:gd name="T0" fmla="*/ 0 w 2209"/>
              <a:gd name="T1" fmla="*/ 0 h 1585"/>
              <a:gd name="T2" fmla="*/ 0 w 2209"/>
              <a:gd name="T3" fmla="*/ 1584 h 1585"/>
              <a:gd name="T4" fmla="*/ 2208 w 2209"/>
              <a:gd name="T5" fmla="*/ 1584 h 1585"/>
            </a:gdLst>
            <a:ahLst/>
            <a:cxnLst>
              <a:cxn ang="0">
                <a:pos x="T0" y="T1"/>
              </a:cxn>
              <a:cxn ang="0">
                <a:pos x="T2" y="T3"/>
              </a:cxn>
              <a:cxn ang="0">
                <a:pos x="T4" y="T5"/>
              </a:cxn>
            </a:cxnLst>
            <a:rect l="0" t="0" r="r" b="b"/>
            <a:pathLst>
              <a:path w="2209" h="1585">
                <a:moveTo>
                  <a:pt x="0" y="0"/>
                </a:moveTo>
                <a:lnTo>
                  <a:pt x="0" y="1584"/>
                </a:lnTo>
                <a:lnTo>
                  <a:pt x="2208" y="1584"/>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27" name="Rectangle 7">
            <a:extLst>
              <a:ext uri="{FF2B5EF4-FFF2-40B4-BE49-F238E27FC236}">
                <a16:creationId xmlns:a16="http://schemas.microsoft.com/office/drawing/2014/main" id="{108EA5E8-C9C4-8945-9B73-F49E4641EBA3}"/>
              </a:ext>
            </a:extLst>
          </p:cNvPr>
          <p:cNvSpPr>
            <a:spLocks noChangeArrowheads="1"/>
          </p:cNvSpPr>
          <p:nvPr/>
        </p:nvSpPr>
        <p:spPr bwMode="auto">
          <a:xfrm>
            <a:off x="749300" y="2444750"/>
            <a:ext cx="3784600" cy="1739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8" name="Rectangle 8">
            <a:extLst>
              <a:ext uri="{FF2B5EF4-FFF2-40B4-BE49-F238E27FC236}">
                <a16:creationId xmlns:a16="http://schemas.microsoft.com/office/drawing/2014/main" id="{3E38BF47-AF61-BF43-BE42-8EECE13D9FF6}"/>
              </a:ext>
            </a:extLst>
          </p:cNvPr>
          <p:cNvSpPr>
            <a:spLocks noChangeArrowheads="1"/>
          </p:cNvSpPr>
          <p:nvPr/>
        </p:nvSpPr>
        <p:spPr bwMode="auto">
          <a:xfrm>
            <a:off x="5454650" y="2444750"/>
            <a:ext cx="3406775" cy="15652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00B7A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9" name="Line 9">
            <a:extLst>
              <a:ext uri="{FF2B5EF4-FFF2-40B4-BE49-F238E27FC236}">
                <a16:creationId xmlns:a16="http://schemas.microsoft.com/office/drawing/2014/main" id="{82638973-0A47-FD47-B412-C0FFD41958EE}"/>
              </a:ext>
            </a:extLst>
          </p:cNvPr>
          <p:cNvSpPr>
            <a:spLocks noChangeShapeType="1"/>
          </p:cNvSpPr>
          <p:nvPr/>
        </p:nvSpPr>
        <p:spPr bwMode="auto">
          <a:xfrm>
            <a:off x="750888" y="3352800"/>
            <a:ext cx="3783012" cy="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0" name="Line 10">
            <a:extLst>
              <a:ext uri="{FF2B5EF4-FFF2-40B4-BE49-F238E27FC236}">
                <a16:creationId xmlns:a16="http://schemas.microsoft.com/office/drawing/2014/main" id="{93F7FE9F-A0A5-ED4B-AD97-5900441431D3}"/>
              </a:ext>
            </a:extLst>
          </p:cNvPr>
          <p:cNvSpPr>
            <a:spLocks noChangeShapeType="1"/>
          </p:cNvSpPr>
          <p:nvPr/>
        </p:nvSpPr>
        <p:spPr bwMode="auto">
          <a:xfrm>
            <a:off x="5456238" y="3352800"/>
            <a:ext cx="3405187" cy="1588"/>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1" name="Rectangle 11">
            <a:extLst>
              <a:ext uri="{FF2B5EF4-FFF2-40B4-BE49-F238E27FC236}">
                <a16:creationId xmlns:a16="http://schemas.microsoft.com/office/drawing/2014/main" id="{64792903-99BF-A744-BEE5-DF4FC8826EF0}"/>
              </a:ext>
            </a:extLst>
          </p:cNvPr>
          <p:cNvSpPr>
            <a:spLocks noChangeArrowheads="1"/>
          </p:cNvSpPr>
          <p:nvPr/>
        </p:nvSpPr>
        <p:spPr bwMode="auto">
          <a:xfrm>
            <a:off x="4772025" y="2243138"/>
            <a:ext cx="69056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81932" name="Rectangle 12">
            <a:extLst>
              <a:ext uri="{FF2B5EF4-FFF2-40B4-BE49-F238E27FC236}">
                <a16:creationId xmlns:a16="http://schemas.microsoft.com/office/drawing/2014/main" id="{1037563C-DA05-0742-9D66-68C70008EF0D}"/>
              </a:ext>
            </a:extLst>
          </p:cNvPr>
          <p:cNvSpPr>
            <a:spLocks noChangeArrowheads="1"/>
          </p:cNvSpPr>
          <p:nvPr/>
        </p:nvSpPr>
        <p:spPr bwMode="auto">
          <a:xfrm>
            <a:off x="68263" y="3917950"/>
            <a:ext cx="6619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81933" name="Rectangle 13">
            <a:extLst>
              <a:ext uri="{FF2B5EF4-FFF2-40B4-BE49-F238E27FC236}">
                <a16:creationId xmlns:a16="http://schemas.microsoft.com/office/drawing/2014/main" id="{5A9226A9-84AD-954D-9DC7-630ACE58B607}"/>
              </a:ext>
            </a:extLst>
          </p:cNvPr>
          <p:cNvSpPr>
            <a:spLocks noChangeArrowheads="1"/>
          </p:cNvSpPr>
          <p:nvPr/>
        </p:nvSpPr>
        <p:spPr bwMode="auto">
          <a:xfrm>
            <a:off x="4772025" y="3917950"/>
            <a:ext cx="6619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LCL</a:t>
            </a:r>
          </a:p>
        </p:txBody>
      </p:sp>
      <p:sp>
        <p:nvSpPr>
          <p:cNvPr id="81934" name="Rectangle 14">
            <a:extLst>
              <a:ext uri="{FF2B5EF4-FFF2-40B4-BE49-F238E27FC236}">
                <a16:creationId xmlns:a16="http://schemas.microsoft.com/office/drawing/2014/main" id="{89A95ECF-AAF6-5B4F-A4C5-4763166D3872}"/>
              </a:ext>
            </a:extLst>
          </p:cNvPr>
          <p:cNvSpPr>
            <a:spLocks noChangeArrowheads="1"/>
          </p:cNvSpPr>
          <p:nvPr/>
        </p:nvSpPr>
        <p:spPr bwMode="auto">
          <a:xfrm>
            <a:off x="68263" y="2243138"/>
            <a:ext cx="6905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UCL</a:t>
            </a:r>
          </a:p>
        </p:txBody>
      </p:sp>
      <p:sp>
        <p:nvSpPr>
          <p:cNvPr id="81935" name="Freeform 15">
            <a:extLst>
              <a:ext uri="{FF2B5EF4-FFF2-40B4-BE49-F238E27FC236}">
                <a16:creationId xmlns:a16="http://schemas.microsoft.com/office/drawing/2014/main" id="{B65D4D76-E2EB-CB4A-80D2-F0E0A5390C12}"/>
              </a:ext>
            </a:extLst>
          </p:cNvPr>
          <p:cNvSpPr>
            <a:spLocks/>
          </p:cNvSpPr>
          <p:nvPr/>
        </p:nvSpPr>
        <p:spPr bwMode="auto">
          <a:xfrm>
            <a:off x="990600" y="3124200"/>
            <a:ext cx="3551238" cy="915988"/>
          </a:xfrm>
          <a:custGeom>
            <a:avLst/>
            <a:gdLst>
              <a:gd name="T0" fmla="*/ 0 w 2065"/>
              <a:gd name="T1" fmla="*/ 288 h 577"/>
              <a:gd name="T2" fmla="*/ 192 w 2065"/>
              <a:gd name="T3" fmla="*/ 528 h 577"/>
              <a:gd name="T4" fmla="*/ 432 w 2065"/>
              <a:gd name="T5" fmla="*/ 0 h 577"/>
              <a:gd name="T6" fmla="*/ 624 w 2065"/>
              <a:gd name="T7" fmla="*/ 288 h 577"/>
              <a:gd name="T8" fmla="*/ 768 w 2065"/>
              <a:gd name="T9" fmla="*/ 576 h 577"/>
              <a:gd name="T10" fmla="*/ 912 w 2065"/>
              <a:gd name="T11" fmla="*/ 336 h 577"/>
              <a:gd name="T12" fmla="*/ 1152 w 2065"/>
              <a:gd name="T13" fmla="*/ 240 h 577"/>
              <a:gd name="T14" fmla="*/ 1392 w 2065"/>
              <a:gd name="T15" fmla="*/ 432 h 577"/>
              <a:gd name="T16" fmla="*/ 1632 w 2065"/>
              <a:gd name="T17" fmla="*/ 240 h 577"/>
              <a:gd name="T18" fmla="*/ 2064 w 2065"/>
              <a:gd name="T19" fmla="*/ 48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65" h="577">
                <a:moveTo>
                  <a:pt x="0" y="288"/>
                </a:moveTo>
                <a:lnTo>
                  <a:pt x="192" y="528"/>
                </a:lnTo>
                <a:lnTo>
                  <a:pt x="432" y="0"/>
                </a:lnTo>
                <a:lnTo>
                  <a:pt x="624" y="288"/>
                </a:lnTo>
                <a:lnTo>
                  <a:pt x="768" y="576"/>
                </a:lnTo>
                <a:lnTo>
                  <a:pt x="912" y="336"/>
                </a:lnTo>
                <a:lnTo>
                  <a:pt x="1152" y="240"/>
                </a:lnTo>
                <a:lnTo>
                  <a:pt x="1392" y="432"/>
                </a:lnTo>
                <a:lnTo>
                  <a:pt x="1632" y="240"/>
                </a:lnTo>
                <a:lnTo>
                  <a:pt x="2064" y="48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36" name="Freeform 16">
            <a:extLst>
              <a:ext uri="{FF2B5EF4-FFF2-40B4-BE49-F238E27FC236}">
                <a16:creationId xmlns:a16="http://schemas.microsoft.com/office/drawing/2014/main" id="{92AB5284-BEC9-1E45-A457-21021E648834}"/>
              </a:ext>
            </a:extLst>
          </p:cNvPr>
          <p:cNvSpPr>
            <a:spLocks/>
          </p:cNvSpPr>
          <p:nvPr/>
        </p:nvSpPr>
        <p:spPr bwMode="auto">
          <a:xfrm>
            <a:off x="5778500" y="2590800"/>
            <a:ext cx="3048000" cy="1098550"/>
          </a:xfrm>
          <a:custGeom>
            <a:avLst/>
            <a:gdLst>
              <a:gd name="T0" fmla="*/ 0 w 1969"/>
              <a:gd name="T1" fmla="*/ 576 h 769"/>
              <a:gd name="T2" fmla="*/ 240 w 1969"/>
              <a:gd name="T3" fmla="*/ 768 h 769"/>
              <a:gd name="T4" fmla="*/ 432 w 1969"/>
              <a:gd name="T5" fmla="*/ 576 h 769"/>
              <a:gd name="T6" fmla="*/ 672 w 1969"/>
              <a:gd name="T7" fmla="*/ 144 h 769"/>
              <a:gd name="T8" fmla="*/ 864 w 1969"/>
              <a:gd name="T9" fmla="*/ 288 h 769"/>
              <a:gd name="T10" fmla="*/ 1104 w 1969"/>
              <a:gd name="T11" fmla="*/ 144 h 769"/>
              <a:gd name="T12" fmla="*/ 1248 w 1969"/>
              <a:gd name="T13" fmla="*/ 240 h 769"/>
              <a:gd name="T14" fmla="*/ 1584 w 1969"/>
              <a:gd name="T15" fmla="*/ 0 h 769"/>
              <a:gd name="T16" fmla="*/ 1776 w 1969"/>
              <a:gd name="T17" fmla="*/ 240 h 769"/>
              <a:gd name="T18" fmla="*/ 1968 w 1969"/>
              <a:gd name="T19" fmla="*/ 336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9" h="769">
                <a:moveTo>
                  <a:pt x="0" y="576"/>
                </a:moveTo>
                <a:lnTo>
                  <a:pt x="240" y="768"/>
                </a:lnTo>
                <a:lnTo>
                  <a:pt x="432" y="576"/>
                </a:lnTo>
                <a:lnTo>
                  <a:pt x="672" y="144"/>
                </a:lnTo>
                <a:lnTo>
                  <a:pt x="864" y="288"/>
                </a:lnTo>
                <a:lnTo>
                  <a:pt x="1104" y="144"/>
                </a:lnTo>
                <a:lnTo>
                  <a:pt x="1248" y="240"/>
                </a:lnTo>
                <a:lnTo>
                  <a:pt x="1584" y="0"/>
                </a:lnTo>
                <a:lnTo>
                  <a:pt x="1776" y="240"/>
                </a:lnTo>
                <a:lnTo>
                  <a:pt x="1968" y="336"/>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37" name="Oval 17">
            <a:extLst>
              <a:ext uri="{FF2B5EF4-FFF2-40B4-BE49-F238E27FC236}">
                <a16:creationId xmlns:a16="http://schemas.microsoft.com/office/drawing/2014/main" id="{F30E0EB3-460D-9846-A9C3-09FBFF68DB8C}"/>
              </a:ext>
            </a:extLst>
          </p:cNvPr>
          <p:cNvSpPr>
            <a:spLocks noChangeArrowheads="1"/>
          </p:cNvSpPr>
          <p:nvPr/>
        </p:nvSpPr>
        <p:spPr bwMode="auto">
          <a:xfrm>
            <a:off x="1244600" y="38925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8" name="Oval 18">
            <a:extLst>
              <a:ext uri="{FF2B5EF4-FFF2-40B4-BE49-F238E27FC236}">
                <a16:creationId xmlns:a16="http://schemas.microsoft.com/office/drawing/2014/main" id="{62895E73-4617-5B45-A660-828526DAAD09}"/>
              </a:ext>
            </a:extLst>
          </p:cNvPr>
          <p:cNvSpPr>
            <a:spLocks noChangeArrowheads="1"/>
          </p:cNvSpPr>
          <p:nvPr/>
        </p:nvSpPr>
        <p:spPr bwMode="auto">
          <a:xfrm>
            <a:off x="1657350" y="3054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9" name="Oval 19">
            <a:extLst>
              <a:ext uri="{FF2B5EF4-FFF2-40B4-BE49-F238E27FC236}">
                <a16:creationId xmlns:a16="http://schemas.microsoft.com/office/drawing/2014/main" id="{04A47F4C-1A80-7A4F-A953-4648D4A96C22}"/>
              </a:ext>
            </a:extLst>
          </p:cNvPr>
          <p:cNvSpPr>
            <a:spLocks noChangeArrowheads="1"/>
          </p:cNvSpPr>
          <p:nvPr/>
        </p:nvSpPr>
        <p:spPr bwMode="auto">
          <a:xfrm>
            <a:off x="2235200" y="3968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0" name="Oval 20">
            <a:extLst>
              <a:ext uri="{FF2B5EF4-FFF2-40B4-BE49-F238E27FC236}">
                <a16:creationId xmlns:a16="http://schemas.microsoft.com/office/drawing/2014/main" id="{DEA3FFF4-0840-C947-BEFD-FA31B09F5098}"/>
              </a:ext>
            </a:extLst>
          </p:cNvPr>
          <p:cNvSpPr>
            <a:spLocks noChangeArrowheads="1"/>
          </p:cNvSpPr>
          <p:nvPr/>
        </p:nvSpPr>
        <p:spPr bwMode="auto">
          <a:xfrm>
            <a:off x="2482850" y="3587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1" name="Oval 21">
            <a:extLst>
              <a:ext uri="{FF2B5EF4-FFF2-40B4-BE49-F238E27FC236}">
                <a16:creationId xmlns:a16="http://schemas.microsoft.com/office/drawing/2014/main" id="{9EE8A937-493D-AB4A-9EC4-418D453306CF}"/>
              </a:ext>
            </a:extLst>
          </p:cNvPr>
          <p:cNvSpPr>
            <a:spLocks noChangeArrowheads="1"/>
          </p:cNvSpPr>
          <p:nvPr/>
        </p:nvSpPr>
        <p:spPr bwMode="auto">
          <a:xfrm>
            <a:off x="2895600" y="3435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2" name="Oval 22">
            <a:extLst>
              <a:ext uri="{FF2B5EF4-FFF2-40B4-BE49-F238E27FC236}">
                <a16:creationId xmlns:a16="http://schemas.microsoft.com/office/drawing/2014/main" id="{242196C9-486B-EA42-ACEA-3D1DA492FAC5}"/>
              </a:ext>
            </a:extLst>
          </p:cNvPr>
          <p:cNvSpPr>
            <a:spLocks noChangeArrowheads="1"/>
          </p:cNvSpPr>
          <p:nvPr/>
        </p:nvSpPr>
        <p:spPr bwMode="auto">
          <a:xfrm>
            <a:off x="6115050" y="36576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3" name="Oval 23">
            <a:extLst>
              <a:ext uri="{FF2B5EF4-FFF2-40B4-BE49-F238E27FC236}">
                <a16:creationId xmlns:a16="http://schemas.microsoft.com/office/drawing/2014/main" id="{D28D9B0F-C010-3440-911F-C1A0D9CBC4EB}"/>
              </a:ext>
            </a:extLst>
          </p:cNvPr>
          <p:cNvSpPr>
            <a:spLocks noChangeArrowheads="1"/>
          </p:cNvSpPr>
          <p:nvPr/>
        </p:nvSpPr>
        <p:spPr bwMode="auto">
          <a:xfrm>
            <a:off x="2070100" y="35877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4" name="Oval 24">
            <a:extLst>
              <a:ext uri="{FF2B5EF4-FFF2-40B4-BE49-F238E27FC236}">
                <a16:creationId xmlns:a16="http://schemas.microsoft.com/office/drawing/2014/main" id="{DD0924BC-1570-B545-BEE3-20F55295424D}"/>
              </a:ext>
            </a:extLst>
          </p:cNvPr>
          <p:cNvSpPr>
            <a:spLocks noChangeArrowheads="1"/>
          </p:cNvSpPr>
          <p:nvPr/>
        </p:nvSpPr>
        <p:spPr bwMode="auto">
          <a:xfrm>
            <a:off x="3721100" y="3435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5" name="Oval 25">
            <a:extLst>
              <a:ext uri="{FF2B5EF4-FFF2-40B4-BE49-F238E27FC236}">
                <a16:creationId xmlns:a16="http://schemas.microsoft.com/office/drawing/2014/main" id="{1BC7BC43-8294-BE4E-BAC5-D463C73ADB6C}"/>
              </a:ext>
            </a:extLst>
          </p:cNvPr>
          <p:cNvSpPr>
            <a:spLocks noChangeArrowheads="1"/>
          </p:cNvSpPr>
          <p:nvPr/>
        </p:nvSpPr>
        <p:spPr bwMode="auto">
          <a:xfrm>
            <a:off x="3308350" y="3816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6" name="Oval 26">
            <a:extLst>
              <a:ext uri="{FF2B5EF4-FFF2-40B4-BE49-F238E27FC236}">
                <a16:creationId xmlns:a16="http://schemas.microsoft.com/office/drawing/2014/main" id="{5D30686B-CAA2-DF41-AF32-78101848EF8D}"/>
              </a:ext>
            </a:extLst>
          </p:cNvPr>
          <p:cNvSpPr>
            <a:spLocks noChangeArrowheads="1"/>
          </p:cNvSpPr>
          <p:nvPr/>
        </p:nvSpPr>
        <p:spPr bwMode="auto">
          <a:xfrm>
            <a:off x="914400" y="35115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7" name="Oval 27">
            <a:extLst>
              <a:ext uri="{FF2B5EF4-FFF2-40B4-BE49-F238E27FC236}">
                <a16:creationId xmlns:a16="http://schemas.microsoft.com/office/drawing/2014/main" id="{CFFA3CD6-5B65-1C40-A66A-AC915B855001}"/>
              </a:ext>
            </a:extLst>
          </p:cNvPr>
          <p:cNvSpPr>
            <a:spLocks noChangeArrowheads="1"/>
          </p:cNvSpPr>
          <p:nvPr/>
        </p:nvSpPr>
        <p:spPr bwMode="auto">
          <a:xfrm>
            <a:off x="8839200" y="30480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8" name="Oval 28">
            <a:extLst>
              <a:ext uri="{FF2B5EF4-FFF2-40B4-BE49-F238E27FC236}">
                <a16:creationId xmlns:a16="http://schemas.microsoft.com/office/drawing/2014/main" id="{6874E96B-6CFC-664F-8E1F-F224CEBD9EBA}"/>
              </a:ext>
            </a:extLst>
          </p:cNvPr>
          <p:cNvSpPr>
            <a:spLocks noChangeArrowheads="1"/>
          </p:cNvSpPr>
          <p:nvPr/>
        </p:nvSpPr>
        <p:spPr bwMode="auto">
          <a:xfrm>
            <a:off x="4464050" y="38163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9" name="Oval 29">
            <a:extLst>
              <a:ext uri="{FF2B5EF4-FFF2-40B4-BE49-F238E27FC236}">
                <a16:creationId xmlns:a16="http://schemas.microsoft.com/office/drawing/2014/main" id="{4FB30F2B-21C5-5B46-82F6-02685B109B16}"/>
              </a:ext>
            </a:extLst>
          </p:cNvPr>
          <p:cNvSpPr>
            <a:spLocks noChangeArrowheads="1"/>
          </p:cNvSpPr>
          <p:nvPr/>
        </p:nvSpPr>
        <p:spPr bwMode="auto">
          <a:xfrm>
            <a:off x="8540750" y="29019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0" name="Oval 30">
            <a:extLst>
              <a:ext uri="{FF2B5EF4-FFF2-40B4-BE49-F238E27FC236}">
                <a16:creationId xmlns:a16="http://schemas.microsoft.com/office/drawing/2014/main" id="{7BE9A527-D5CB-BF48-A333-F2DC756B2AB6}"/>
              </a:ext>
            </a:extLst>
          </p:cNvPr>
          <p:cNvSpPr>
            <a:spLocks noChangeArrowheads="1"/>
          </p:cNvSpPr>
          <p:nvPr/>
        </p:nvSpPr>
        <p:spPr bwMode="auto">
          <a:xfrm>
            <a:off x="8235950" y="25908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1" name="Oval 31">
            <a:extLst>
              <a:ext uri="{FF2B5EF4-FFF2-40B4-BE49-F238E27FC236}">
                <a16:creationId xmlns:a16="http://schemas.microsoft.com/office/drawing/2014/main" id="{5F92DA3F-9B81-554D-98CE-617D358E8EB1}"/>
              </a:ext>
            </a:extLst>
          </p:cNvPr>
          <p:cNvSpPr>
            <a:spLocks noChangeArrowheads="1"/>
          </p:cNvSpPr>
          <p:nvPr/>
        </p:nvSpPr>
        <p:spPr bwMode="auto">
          <a:xfrm>
            <a:off x="7696200" y="29019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2" name="Oval 32">
            <a:extLst>
              <a:ext uri="{FF2B5EF4-FFF2-40B4-BE49-F238E27FC236}">
                <a16:creationId xmlns:a16="http://schemas.microsoft.com/office/drawing/2014/main" id="{6572A05F-7754-E84E-B3F2-71E4844BBBCE}"/>
              </a:ext>
            </a:extLst>
          </p:cNvPr>
          <p:cNvSpPr>
            <a:spLocks noChangeArrowheads="1"/>
          </p:cNvSpPr>
          <p:nvPr/>
        </p:nvSpPr>
        <p:spPr bwMode="auto">
          <a:xfrm>
            <a:off x="7473950" y="27559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3" name="Oval 33">
            <a:extLst>
              <a:ext uri="{FF2B5EF4-FFF2-40B4-BE49-F238E27FC236}">
                <a16:creationId xmlns:a16="http://schemas.microsoft.com/office/drawing/2014/main" id="{3EC2D5C0-67B8-0947-AEDF-BEED31F132DE}"/>
              </a:ext>
            </a:extLst>
          </p:cNvPr>
          <p:cNvSpPr>
            <a:spLocks noChangeArrowheads="1"/>
          </p:cNvSpPr>
          <p:nvPr/>
        </p:nvSpPr>
        <p:spPr bwMode="auto">
          <a:xfrm>
            <a:off x="7086600" y="297815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4" name="Oval 34">
            <a:extLst>
              <a:ext uri="{FF2B5EF4-FFF2-40B4-BE49-F238E27FC236}">
                <a16:creationId xmlns:a16="http://schemas.microsoft.com/office/drawing/2014/main" id="{008FB5C8-4517-674C-8026-1016B132F5CC}"/>
              </a:ext>
            </a:extLst>
          </p:cNvPr>
          <p:cNvSpPr>
            <a:spLocks noChangeArrowheads="1"/>
          </p:cNvSpPr>
          <p:nvPr/>
        </p:nvSpPr>
        <p:spPr bwMode="auto">
          <a:xfrm>
            <a:off x="6781800" y="27559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5" name="Oval 35">
            <a:extLst>
              <a:ext uri="{FF2B5EF4-FFF2-40B4-BE49-F238E27FC236}">
                <a16:creationId xmlns:a16="http://schemas.microsoft.com/office/drawing/2014/main" id="{20C01A58-721C-9F4D-A850-C2D51A46B172}"/>
              </a:ext>
            </a:extLst>
          </p:cNvPr>
          <p:cNvSpPr>
            <a:spLocks noChangeArrowheads="1"/>
          </p:cNvSpPr>
          <p:nvPr/>
        </p:nvSpPr>
        <p:spPr bwMode="auto">
          <a:xfrm>
            <a:off x="6400800" y="33655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6" name="Oval 36">
            <a:extLst>
              <a:ext uri="{FF2B5EF4-FFF2-40B4-BE49-F238E27FC236}">
                <a16:creationId xmlns:a16="http://schemas.microsoft.com/office/drawing/2014/main" id="{FB946514-63C6-AD41-B121-BD7BF8519D99}"/>
              </a:ext>
            </a:extLst>
          </p:cNvPr>
          <p:cNvSpPr>
            <a:spLocks noChangeArrowheads="1"/>
          </p:cNvSpPr>
          <p:nvPr/>
        </p:nvSpPr>
        <p:spPr bwMode="auto">
          <a:xfrm>
            <a:off x="5721350" y="3352800"/>
            <a:ext cx="69850" cy="63500"/>
          </a:xfrm>
          <a:prstGeom prst="ellipse">
            <a:avLst/>
          </a:prstGeom>
          <a:solidFill>
            <a:schemeClr val="bg2"/>
          </a:solidFill>
          <a:ln w="127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7" name="Rectangle 37">
            <a:extLst>
              <a:ext uri="{FF2B5EF4-FFF2-40B4-BE49-F238E27FC236}">
                <a16:creationId xmlns:a16="http://schemas.microsoft.com/office/drawing/2014/main" id="{9C6576A7-5168-0348-8D51-2DE526BF493D}"/>
              </a:ext>
            </a:extLst>
          </p:cNvPr>
          <p:cNvSpPr>
            <a:spLocks noChangeArrowheads="1"/>
          </p:cNvSpPr>
          <p:nvPr/>
        </p:nvSpPr>
        <p:spPr bwMode="auto">
          <a:xfrm>
            <a:off x="1438275" y="4862513"/>
            <a:ext cx="244792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below the</a:t>
            </a:r>
          </a:p>
          <a:p>
            <a:r>
              <a:rPr lang="en-US" altLang="en-US" sz="2000">
                <a:latin typeface="Times New Roman" panose="02020603050405020304" pitchFamily="18" charset="0"/>
              </a:rPr>
              <a:t>center line</a:t>
            </a:r>
          </a:p>
        </p:txBody>
      </p:sp>
      <p:sp>
        <p:nvSpPr>
          <p:cNvPr id="81958" name="Rectangle 38">
            <a:extLst>
              <a:ext uri="{FF2B5EF4-FFF2-40B4-BE49-F238E27FC236}">
                <a16:creationId xmlns:a16="http://schemas.microsoft.com/office/drawing/2014/main" id="{69AB8E48-07DA-C946-9523-F74D9ACE9EC3}"/>
              </a:ext>
            </a:extLst>
          </p:cNvPr>
          <p:cNvSpPr>
            <a:spLocks noChangeArrowheads="1"/>
          </p:cNvSpPr>
          <p:nvPr/>
        </p:nvSpPr>
        <p:spPr bwMode="auto">
          <a:xfrm>
            <a:off x="6024563" y="4724400"/>
            <a:ext cx="2433637"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2000">
                <a:latin typeface="Times New Roman" panose="02020603050405020304" pitchFamily="18" charset="0"/>
              </a:rPr>
              <a:t>Sample observations</a:t>
            </a:r>
          </a:p>
          <a:p>
            <a:r>
              <a:rPr lang="en-US" altLang="en-US" sz="2000">
                <a:latin typeface="Times New Roman" panose="02020603050405020304" pitchFamily="18" charset="0"/>
              </a:rPr>
              <a:t>consistently above the</a:t>
            </a:r>
          </a:p>
          <a:p>
            <a:r>
              <a:rPr lang="en-US" altLang="en-US" sz="2000">
                <a:latin typeface="Times New Roman" panose="02020603050405020304" pitchFamily="18" charset="0"/>
              </a:rPr>
              <a:t>center line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81423CD4-AF5D-F74A-85C2-B91E38C54DB3}"/>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Control Chart Patterns</a:t>
            </a:r>
          </a:p>
        </p:txBody>
      </p:sp>
      <p:sp>
        <p:nvSpPr>
          <p:cNvPr id="83971" name="Rectangle 3">
            <a:extLst>
              <a:ext uri="{FF2B5EF4-FFF2-40B4-BE49-F238E27FC236}">
                <a16:creationId xmlns:a16="http://schemas.microsoft.com/office/drawing/2014/main" id="{9906FA72-7764-C444-A13F-3795590BED0F}"/>
              </a:ext>
            </a:extLst>
          </p:cNvPr>
          <p:cNvSpPr>
            <a:spLocks noGrp="1" noChangeArrowheads="1"/>
          </p:cNvSpPr>
          <p:nvPr>
            <p:ph type="body" idx="1"/>
          </p:nvPr>
        </p:nvSpPr>
        <p:spPr>
          <a:xfrm>
            <a:off x="1092200" y="1985963"/>
            <a:ext cx="7670800" cy="4262437"/>
          </a:xfrm>
          <a:noFill/>
          <a:ln/>
        </p:spPr>
        <p:txBody>
          <a:bodyPr lIns="92075" tIns="46037" rIns="92075" bIns="46037"/>
          <a:lstStyle/>
          <a:p>
            <a:pPr>
              <a:buFontTx/>
              <a:buNone/>
            </a:pPr>
            <a:r>
              <a:rPr lang="en-US" altLang="en-US" sz="2800"/>
              <a:t>1.     8 consecutive points on one side of the</a:t>
            </a:r>
          </a:p>
          <a:p>
            <a:pPr>
              <a:lnSpc>
                <a:spcPct val="70000"/>
              </a:lnSpc>
              <a:buFontTx/>
              <a:buNone/>
            </a:pPr>
            <a:r>
              <a:rPr lang="en-US" altLang="en-US" sz="2800"/>
              <a:t>         center line</a:t>
            </a:r>
          </a:p>
          <a:p>
            <a:pPr>
              <a:buFontTx/>
              <a:buNone/>
            </a:pPr>
            <a:r>
              <a:rPr lang="en-US" altLang="en-US" sz="2800"/>
              <a:t>2.     8 consecutive points up or down </a:t>
            </a:r>
          </a:p>
          <a:p>
            <a:pPr>
              <a:lnSpc>
                <a:spcPct val="70000"/>
              </a:lnSpc>
              <a:buFontTx/>
              <a:buNone/>
            </a:pPr>
            <a:r>
              <a:rPr lang="en-US" altLang="en-US" sz="2800"/>
              <a:t>         across zones</a:t>
            </a:r>
          </a:p>
          <a:p>
            <a:pPr>
              <a:buFontTx/>
              <a:buNone/>
            </a:pPr>
            <a:r>
              <a:rPr lang="en-US" altLang="en-US" sz="2800"/>
              <a:t>3.     14 points alternating up or down</a:t>
            </a:r>
          </a:p>
          <a:p>
            <a:pPr>
              <a:buFontTx/>
              <a:buNone/>
            </a:pPr>
            <a:r>
              <a:rPr lang="en-US" altLang="en-US" sz="2800"/>
              <a:t>4.     2 out of 3 consecutive points in Zone A </a:t>
            </a:r>
          </a:p>
          <a:p>
            <a:pPr>
              <a:buFontTx/>
              <a:buNone/>
            </a:pPr>
            <a:r>
              <a:rPr lang="en-US" altLang="en-US" sz="2800"/>
              <a:t>        but still inside the control limits</a:t>
            </a:r>
          </a:p>
          <a:p>
            <a:pPr>
              <a:buFontTx/>
              <a:buNone/>
            </a:pPr>
            <a:r>
              <a:rPr lang="en-US" altLang="en-US" sz="2800"/>
              <a:t>5.     4 out of 5 consecutive points in Zone A or 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A0EA2E6C-CAD9-7E4B-A259-5229F9119C9D}"/>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latin typeface="Times New Roman" panose="02020603050405020304" pitchFamily="18" charset="0"/>
              </a:rPr>
              <a:t>Zones For Pattern Tests</a:t>
            </a:r>
          </a:p>
        </p:txBody>
      </p:sp>
      <p:sp>
        <p:nvSpPr>
          <p:cNvPr id="86020" name="Rectangle 4">
            <a:extLst>
              <a:ext uri="{FF2B5EF4-FFF2-40B4-BE49-F238E27FC236}">
                <a16:creationId xmlns:a16="http://schemas.microsoft.com/office/drawing/2014/main" id="{798CCCA4-FB06-364B-8CD6-17DAC68B618B}"/>
              </a:ext>
            </a:extLst>
          </p:cNvPr>
          <p:cNvSpPr>
            <a:spLocks noChangeArrowheads="1"/>
          </p:cNvSpPr>
          <p:nvPr/>
        </p:nvSpPr>
        <p:spPr bwMode="auto">
          <a:xfrm>
            <a:off x="1657350" y="3363913"/>
            <a:ext cx="6307138" cy="1260475"/>
          </a:xfrm>
          <a:prstGeom prst="rect">
            <a:avLst/>
          </a:prstGeom>
          <a:solidFill>
            <a:srgbClr val="00B7A5"/>
          </a:solidFill>
          <a:ln w="12700">
            <a:solidFill>
              <a:srgbClr val="00B7A5"/>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1" name="Rectangle 5">
            <a:extLst>
              <a:ext uri="{FF2B5EF4-FFF2-40B4-BE49-F238E27FC236}">
                <a16:creationId xmlns:a16="http://schemas.microsoft.com/office/drawing/2014/main" id="{7A4BA1E8-E0A7-804A-954A-EF56BC4D0C94}"/>
              </a:ext>
            </a:extLst>
          </p:cNvPr>
          <p:cNvSpPr>
            <a:spLocks noChangeArrowheads="1"/>
          </p:cNvSpPr>
          <p:nvPr/>
        </p:nvSpPr>
        <p:spPr bwMode="auto">
          <a:xfrm>
            <a:off x="1657350" y="2743200"/>
            <a:ext cx="6307138" cy="609600"/>
          </a:xfrm>
          <a:prstGeom prst="rect">
            <a:avLst/>
          </a:prstGeom>
          <a:solidFill>
            <a:srgbClr val="B760F9"/>
          </a:solidFill>
          <a:ln w="12700">
            <a:solidFill>
              <a:srgbClr val="B760F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2" name="Rectangle 6">
            <a:extLst>
              <a:ext uri="{FF2B5EF4-FFF2-40B4-BE49-F238E27FC236}">
                <a16:creationId xmlns:a16="http://schemas.microsoft.com/office/drawing/2014/main" id="{1A762DC4-C86F-8649-9098-20372B1FCAEA}"/>
              </a:ext>
            </a:extLst>
          </p:cNvPr>
          <p:cNvSpPr>
            <a:spLocks noChangeArrowheads="1"/>
          </p:cNvSpPr>
          <p:nvPr/>
        </p:nvSpPr>
        <p:spPr bwMode="auto">
          <a:xfrm>
            <a:off x="1657350" y="4602163"/>
            <a:ext cx="6307138" cy="641350"/>
          </a:xfrm>
          <a:prstGeom prst="rect">
            <a:avLst/>
          </a:prstGeom>
          <a:solidFill>
            <a:srgbClr val="B760F9"/>
          </a:solidFill>
          <a:ln w="12700">
            <a:solidFill>
              <a:srgbClr val="B760F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3" name="Rectangle 7">
            <a:extLst>
              <a:ext uri="{FF2B5EF4-FFF2-40B4-BE49-F238E27FC236}">
                <a16:creationId xmlns:a16="http://schemas.microsoft.com/office/drawing/2014/main" id="{3EA4BC65-D38A-6C4B-B5E8-5162604B1518}"/>
              </a:ext>
            </a:extLst>
          </p:cNvPr>
          <p:cNvSpPr>
            <a:spLocks noChangeArrowheads="1"/>
          </p:cNvSpPr>
          <p:nvPr/>
        </p:nvSpPr>
        <p:spPr bwMode="auto">
          <a:xfrm>
            <a:off x="1657350" y="2054225"/>
            <a:ext cx="6307138" cy="674688"/>
          </a:xfrm>
          <a:prstGeom prst="rect">
            <a:avLst/>
          </a:prstGeom>
          <a:solidFill>
            <a:srgbClr val="618FFD"/>
          </a:solidFill>
          <a:ln w="12700">
            <a:solidFill>
              <a:srgbClr val="618FF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4" name="Rectangle 8">
            <a:extLst>
              <a:ext uri="{FF2B5EF4-FFF2-40B4-BE49-F238E27FC236}">
                <a16:creationId xmlns:a16="http://schemas.microsoft.com/office/drawing/2014/main" id="{FC9DEE6A-3551-DD44-886C-7DE3443EB570}"/>
              </a:ext>
            </a:extLst>
          </p:cNvPr>
          <p:cNvSpPr>
            <a:spLocks noChangeArrowheads="1"/>
          </p:cNvSpPr>
          <p:nvPr/>
        </p:nvSpPr>
        <p:spPr bwMode="auto">
          <a:xfrm>
            <a:off x="1657350" y="5245100"/>
            <a:ext cx="6307138" cy="608013"/>
          </a:xfrm>
          <a:prstGeom prst="rect">
            <a:avLst/>
          </a:prstGeom>
          <a:solidFill>
            <a:srgbClr val="618FFD"/>
          </a:solidFill>
          <a:ln w="12700">
            <a:solidFill>
              <a:srgbClr val="618FF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5" name="Freeform 9">
            <a:extLst>
              <a:ext uri="{FF2B5EF4-FFF2-40B4-BE49-F238E27FC236}">
                <a16:creationId xmlns:a16="http://schemas.microsoft.com/office/drawing/2014/main" id="{2F713212-84BA-FB4C-8CA3-9EB8FB3110B8}"/>
              </a:ext>
            </a:extLst>
          </p:cNvPr>
          <p:cNvSpPr>
            <a:spLocks/>
          </p:cNvSpPr>
          <p:nvPr/>
        </p:nvSpPr>
        <p:spPr bwMode="auto">
          <a:xfrm>
            <a:off x="1671638" y="3990975"/>
            <a:ext cx="6300787" cy="1588"/>
          </a:xfrm>
          <a:custGeom>
            <a:avLst/>
            <a:gdLst>
              <a:gd name="T0" fmla="*/ 0 w 3664"/>
              <a:gd name="T1" fmla="*/ 0 h 1"/>
              <a:gd name="T2" fmla="*/ 3663 w 3664"/>
              <a:gd name="T3" fmla="*/ 0 h 1"/>
            </a:gdLst>
            <a:ahLst/>
            <a:cxnLst>
              <a:cxn ang="0">
                <a:pos x="T0" y="T1"/>
              </a:cxn>
              <a:cxn ang="0">
                <a:pos x="T2" y="T3"/>
              </a:cxn>
            </a:cxnLst>
            <a:rect l="0" t="0" r="r" b="b"/>
            <a:pathLst>
              <a:path w="3664" h="1">
                <a:moveTo>
                  <a:pt x="0" y="0"/>
                </a:moveTo>
                <a:lnTo>
                  <a:pt x="3663"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6" name="Rectangle 10">
            <a:extLst>
              <a:ext uri="{FF2B5EF4-FFF2-40B4-BE49-F238E27FC236}">
                <a16:creationId xmlns:a16="http://schemas.microsoft.com/office/drawing/2014/main" id="{E958FE9F-7CBB-5744-A2FE-4A6526EFE7B2}"/>
              </a:ext>
            </a:extLst>
          </p:cNvPr>
          <p:cNvSpPr>
            <a:spLocks noChangeArrowheads="1"/>
          </p:cNvSpPr>
          <p:nvPr/>
        </p:nvSpPr>
        <p:spPr bwMode="auto">
          <a:xfrm>
            <a:off x="890588" y="1935163"/>
            <a:ext cx="693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000">
                <a:latin typeface="Times New Roman" panose="02020603050405020304" pitchFamily="18" charset="0"/>
              </a:rPr>
              <a:t>UCL</a:t>
            </a:r>
          </a:p>
        </p:txBody>
      </p:sp>
      <p:sp>
        <p:nvSpPr>
          <p:cNvPr id="86027" name="Rectangle 11">
            <a:extLst>
              <a:ext uri="{FF2B5EF4-FFF2-40B4-BE49-F238E27FC236}">
                <a16:creationId xmlns:a16="http://schemas.microsoft.com/office/drawing/2014/main" id="{29FF4846-C9FB-B14D-8999-C4525C148929}"/>
              </a:ext>
            </a:extLst>
          </p:cNvPr>
          <p:cNvSpPr>
            <a:spLocks noChangeArrowheads="1"/>
          </p:cNvSpPr>
          <p:nvPr/>
        </p:nvSpPr>
        <p:spPr bwMode="auto">
          <a:xfrm>
            <a:off x="890588" y="5668963"/>
            <a:ext cx="6651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000">
                <a:latin typeface="Times New Roman" panose="02020603050405020304" pitchFamily="18" charset="0"/>
              </a:rPr>
              <a:t>LCL</a:t>
            </a:r>
          </a:p>
        </p:txBody>
      </p:sp>
      <p:sp>
        <p:nvSpPr>
          <p:cNvPr id="86028" name="Rectangle 12">
            <a:extLst>
              <a:ext uri="{FF2B5EF4-FFF2-40B4-BE49-F238E27FC236}">
                <a16:creationId xmlns:a16="http://schemas.microsoft.com/office/drawing/2014/main" id="{D0819C3B-CE1A-A840-AC5C-FAB4C7872EAE}"/>
              </a:ext>
            </a:extLst>
          </p:cNvPr>
          <p:cNvSpPr>
            <a:spLocks noChangeArrowheads="1"/>
          </p:cNvSpPr>
          <p:nvPr/>
        </p:nvSpPr>
        <p:spPr bwMode="auto">
          <a:xfrm>
            <a:off x="2859088" y="2212975"/>
            <a:ext cx="1106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A</a:t>
            </a:r>
          </a:p>
        </p:txBody>
      </p:sp>
      <p:sp>
        <p:nvSpPr>
          <p:cNvPr id="86029" name="Rectangle 13">
            <a:extLst>
              <a:ext uri="{FF2B5EF4-FFF2-40B4-BE49-F238E27FC236}">
                <a16:creationId xmlns:a16="http://schemas.microsoft.com/office/drawing/2014/main" id="{DAB70752-1DB1-744C-B03F-A6903C5DE4AF}"/>
              </a:ext>
            </a:extLst>
          </p:cNvPr>
          <p:cNvSpPr>
            <a:spLocks noChangeArrowheads="1"/>
          </p:cNvSpPr>
          <p:nvPr/>
        </p:nvSpPr>
        <p:spPr bwMode="auto">
          <a:xfrm>
            <a:off x="2859088" y="2898775"/>
            <a:ext cx="1089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B</a:t>
            </a:r>
          </a:p>
        </p:txBody>
      </p:sp>
      <p:sp>
        <p:nvSpPr>
          <p:cNvPr id="86030" name="Rectangle 14">
            <a:extLst>
              <a:ext uri="{FF2B5EF4-FFF2-40B4-BE49-F238E27FC236}">
                <a16:creationId xmlns:a16="http://schemas.microsoft.com/office/drawing/2014/main" id="{CA352B30-46F4-5845-843C-DAE98A238245}"/>
              </a:ext>
            </a:extLst>
          </p:cNvPr>
          <p:cNvSpPr>
            <a:spLocks noChangeArrowheads="1"/>
          </p:cNvSpPr>
          <p:nvPr/>
        </p:nvSpPr>
        <p:spPr bwMode="auto">
          <a:xfrm>
            <a:off x="2859088" y="3432175"/>
            <a:ext cx="1089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C</a:t>
            </a:r>
          </a:p>
        </p:txBody>
      </p:sp>
      <p:sp>
        <p:nvSpPr>
          <p:cNvPr id="86031" name="Rectangle 15">
            <a:extLst>
              <a:ext uri="{FF2B5EF4-FFF2-40B4-BE49-F238E27FC236}">
                <a16:creationId xmlns:a16="http://schemas.microsoft.com/office/drawing/2014/main" id="{99F550FA-C5D1-F146-B4F2-2A554EC2FE49}"/>
              </a:ext>
            </a:extLst>
          </p:cNvPr>
          <p:cNvSpPr>
            <a:spLocks noChangeArrowheads="1"/>
          </p:cNvSpPr>
          <p:nvPr/>
        </p:nvSpPr>
        <p:spPr bwMode="auto">
          <a:xfrm>
            <a:off x="2859088" y="4117975"/>
            <a:ext cx="1089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C</a:t>
            </a:r>
          </a:p>
        </p:txBody>
      </p:sp>
      <p:sp>
        <p:nvSpPr>
          <p:cNvPr id="86032" name="Rectangle 16">
            <a:extLst>
              <a:ext uri="{FF2B5EF4-FFF2-40B4-BE49-F238E27FC236}">
                <a16:creationId xmlns:a16="http://schemas.microsoft.com/office/drawing/2014/main" id="{DE5C052E-423D-AE40-8221-34D1B2E26957}"/>
              </a:ext>
            </a:extLst>
          </p:cNvPr>
          <p:cNvSpPr>
            <a:spLocks noChangeArrowheads="1"/>
          </p:cNvSpPr>
          <p:nvPr/>
        </p:nvSpPr>
        <p:spPr bwMode="auto">
          <a:xfrm>
            <a:off x="2859088" y="4727575"/>
            <a:ext cx="1089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B</a:t>
            </a:r>
          </a:p>
        </p:txBody>
      </p:sp>
      <p:sp>
        <p:nvSpPr>
          <p:cNvPr id="86033" name="Rectangle 17">
            <a:extLst>
              <a:ext uri="{FF2B5EF4-FFF2-40B4-BE49-F238E27FC236}">
                <a16:creationId xmlns:a16="http://schemas.microsoft.com/office/drawing/2014/main" id="{8698B36D-7573-244D-B2F6-F16DF5F3DB79}"/>
              </a:ext>
            </a:extLst>
          </p:cNvPr>
          <p:cNvSpPr>
            <a:spLocks noChangeArrowheads="1"/>
          </p:cNvSpPr>
          <p:nvPr/>
        </p:nvSpPr>
        <p:spPr bwMode="auto">
          <a:xfrm>
            <a:off x="2859088" y="5337175"/>
            <a:ext cx="1106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a:latin typeface="Times New Roman" panose="02020603050405020304" pitchFamily="18" charset="0"/>
              </a:rPr>
              <a:t>Zone A</a:t>
            </a:r>
          </a:p>
        </p:txBody>
      </p:sp>
      <p:sp>
        <p:nvSpPr>
          <p:cNvPr id="86034" name="Rectangle 18">
            <a:extLst>
              <a:ext uri="{FF2B5EF4-FFF2-40B4-BE49-F238E27FC236}">
                <a16:creationId xmlns:a16="http://schemas.microsoft.com/office/drawing/2014/main" id="{308CD1BD-C591-8444-9E1A-EC98590A890E}"/>
              </a:ext>
            </a:extLst>
          </p:cNvPr>
          <p:cNvSpPr>
            <a:spLocks noChangeArrowheads="1"/>
          </p:cNvSpPr>
          <p:nvPr/>
        </p:nvSpPr>
        <p:spPr bwMode="auto">
          <a:xfrm>
            <a:off x="5343525" y="2824163"/>
            <a:ext cx="1641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+ 2 sigma</a:t>
            </a:r>
          </a:p>
        </p:txBody>
      </p:sp>
      <p:sp>
        <p:nvSpPr>
          <p:cNvPr id="86035" name="Line 19">
            <a:extLst>
              <a:ext uri="{FF2B5EF4-FFF2-40B4-BE49-F238E27FC236}">
                <a16:creationId xmlns:a16="http://schemas.microsoft.com/office/drawing/2014/main" id="{BCA576CE-4383-BC46-94DC-56B0FBDDB243}"/>
              </a:ext>
            </a:extLst>
          </p:cNvPr>
          <p:cNvSpPr>
            <a:spLocks noChangeShapeType="1"/>
          </p:cNvSpPr>
          <p:nvPr/>
        </p:nvSpPr>
        <p:spPr bwMode="auto">
          <a:xfrm>
            <a:off x="5419725" y="2309813"/>
            <a:ext cx="204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6" name="Rectangle 20">
            <a:extLst>
              <a:ext uri="{FF2B5EF4-FFF2-40B4-BE49-F238E27FC236}">
                <a16:creationId xmlns:a16="http://schemas.microsoft.com/office/drawing/2014/main" id="{3788C26E-1F5B-6A48-9C58-8042337DC7E7}"/>
              </a:ext>
            </a:extLst>
          </p:cNvPr>
          <p:cNvSpPr>
            <a:spLocks noChangeArrowheads="1"/>
          </p:cNvSpPr>
          <p:nvPr/>
        </p:nvSpPr>
        <p:spPr bwMode="auto">
          <a:xfrm>
            <a:off x="5343525" y="3395663"/>
            <a:ext cx="1641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+ 1 sigma</a:t>
            </a:r>
          </a:p>
        </p:txBody>
      </p:sp>
      <p:sp>
        <p:nvSpPr>
          <p:cNvPr id="86037" name="Rectangle 21">
            <a:extLst>
              <a:ext uri="{FF2B5EF4-FFF2-40B4-BE49-F238E27FC236}">
                <a16:creationId xmlns:a16="http://schemas.microsoft.com/office/drawing/2014/main" id="{F7FB11AA-E10F-E441-A64A-B38F91EC2D52}"/>
              </a:ext>
            </a:extLst>
          </p:cNvPr>
          <p:cNvSpPr>
            <a:spLocks noChangeArrowheads="1"/>
          </p:cNvSpPr>
          <p:nvPr/>
        </p:nvSpPr>
        <p:spPr bwMode="auto">
          <a:xfrm>
            <a:off x="5343525" y="2252663"/>
            <a:ext cx="1641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+ 3 sigma</a:t>
            </a:r>
          </a:p>
        </p:txBody>
      </p:sp>
      <p:sp>
        <p:nvSpPr>
          <p:cNvPr id="86038" name="Rectangle 22">
            <a:extLst>
              <a:ext uri="{FF2B5EF4-FFF2-40B4-BE49-F238E27FC236}">
                <a16:creationId xmlns:a16="http://schemas.microsoft.com/office/drawing/2014/main" id="{F9101D84-1DEF-BD43-B47C-1153F2EBCCAC}"/>
              </a:ext>
            </a:extLst>
          </p:cNvPr>
          <p:cNvSpPr>
            <a:spLocks noChangeArrowheads="1"/>
          </p:cNvSpPr>
          <p:nvPr/>
        </p:nvSpPr>
        <p:spPr bwMode="auto">
          <a:xfrm>
            <a:off x="5394325" y="4086225"/>
            <a:ext cx="1571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- 1 sigma</a:t>
            </a:r>
          </a:p>
        </p:txBody>
      </p:sp>
      <p:sp>
        <p:nvSpPr>
          <p:cNvPr id="86039" name="Rectangle 23">
            <a:extLst>
              <a:ext uri="{FF2B5EF4-FFF2-40B4-BE49-F238E27FC236}">
                <a16:creationId xmlns:a16="http://schemas.microsoft.com/office/drawing/2014/main" id="{3E058047-829F-444B-BBAD-10A4B639C283}"/>
              </a:ext>
            </a:extLst>
          </p:cNvPr>
          <p:cNvSpPr>
            <a:spLocks noChangeArrowheads="1"/>
          </p:cNvSpPr>
          <p:nvPr/>
        </p:nvSpPr>
        <p:spPr bwMode="auto">
          <a:xfrm>
            <a:off x="5394325" y="4633913"/>
            <a:ext cx="15716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- 2 sigma</a:t>
            </a:r>
          </a:p>
        </p:txBody>
      </p:sp>
      <p:sp>
        <p:nvSpPr>
          <p:cNvPr id="86040" name="Rectangle 24">
            <a:extLst>
              <a:ext uri="{FF2B5EF4-FFF2-40B4-BE49-F238E27FC236}">
                <a16:creationId xmlns:a16="http://schemas.microsoft.com/office/drawing/2014/main" id="{97A13EDA-51E8-DB4A-885E-244E6076A7E6}"/>
              </a:ext>
            </a:extLst>
          </p:cNvPr>
          <p:cNvSpPr>
            <a:spLocks noChangeArrowheads="1"/>
          </p:cNvSpPr>
          <p:nvPr/>
        </p:nvSpPr>
        <p:spPr bwMode="auto">
          <a:xfrm>
            <a:off x="5421313" y="5300663"/>
            <a:ext cx="15716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r>
              <a:rPr lang="en-US" altLang="en-US">
                <a:latin typeface="Times New Roman" panose="02020603050405020304" pitchFamily="18" charset="0"/>
              </a:rPr>
              <a:t> - 3 sigma</a:t>
            </a:r>
          </a:p>
        </p:txBody>
      </p:sp>
      <p:sp>
        <p:nvSpPr>
          <p:cNvPr id="86041" name="Line 25">
            <a:extLst>
              <a:ext uri="{FF2B5EF4-FFF2-40B4-BE49-F238E27FC236}">
                <a16:creationId xmlns:a16="http://schemas.microsoft.com/office/drawing/2014/main" id="{2C3308B4-3AAD-BF41-9982-00F8D2B8C81A}"/>
              </a:ext>
            </a:extLst>
          </p:cNvPr>
          <p:cNvSpPr>
            <a:spLocks noChangeShapeType="1"/>
          </p:cNvSpPr>
          <p:nvPr/>
        </p:nvSpPr>
        <p:spPr bwMode="auto">
          <a:xfrm>
            <a:off x="5445125" y="2905125"/>
            <a:ext cx="15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2" name="Line 26">
            <a:extLst>
              <a:ext uri="{FF2B5EF4-FFF2-40B4-BE49-F238E27FC236}">
                <a16:creationId xmlns:a16="http://schemas.microsoft.com/office/drawing/2014/main" id="{704625BC-2667-6E4F-9F99-58F773E88EF0}"/>
              </a:ext>
            </a:extLst>
          </p:cNvPr>
          <p:cNvSpPr>
            <a:spLocks noChangeShapeType="1"/>
          </p:cNvSpPr>
          <p:nvPr/>
        </p:nvSpPr>
        <p:spPr bwMode="auto">
          <a:xfrm>
            <a:off x="5445125" y="3476625"/>
            <a:ext cx="1793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3" name="Line 27">
            <a:extLst>
              <a:ext uri="{FF2B5EF4-FFF2-40B4-BE49-F238E27FC236}">
                <a16:creationId xmlns:a16="http://schemas.microsoft.com/office/drawing/2014/main" id="{CE0991C0-1E1D-7F46-B79A-3700430FBC72}"/>
              </a:ext>
            </a:extLst>
          </p:cNvPr>
          <p:cNvSpPr>
            <a:spLocks noChangeShapeType="1"/>
          </p:cNvSpPr>
          <p:nvPr/>
        </p:nvSpPr>
        <p:spPr bwMode="auto">
          <a:xfrm flipV="1">
            <a:off x="5453063" y="4192588"/>
            <a:ext cx="220662" cy="793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4" name="Line 28">
            <a:extLst>
              <a:ext uri="{FF2B5EF4-FFF2-40B4-BE49-F238E27FC236}">
                <a16:creationId xmlns:a16="http://schemas.microsoft.com/office/drawing/2014/main" id="{3A2F5EE5-EE29-884A-8436-6C7E07A6C03F}"/>
              </a:ext>
            </a:extLst>
          </p:cNvPr>
          <p:cNvSpPr>
            <a:spLocks noChangeShapeType="1"/>
          </p:cNvSpPr>
          <p:nvPr/>
        </p:nvSpPr>
        <p:spPr bwMode="auto">
          <a:xfrm>
            <a:off x="5502275" y="5340350"/>
            <a:ext cx="234950" cy="317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6045" name="Group 29">
            <a:extLst>
              <a:ext uri="{FF2B5EF4-FFF2-40B4-BE49-F238E27FC236}">
                <a16:creationId xmlns:a16="http://schemas.microsoft.com/office/drawing/2014/main" id="{52A702AE-6B60-0943-B0E0-5BBC36B4617E}"/>
              </a:ext>
            </a:extLst>
          </p:cNvPr>
          <p:cNvGrpSpPr>
            <a:grpSpLocks/>
          </p:cNvGrpSpPr>
          <p:nvPr/>
        </p:nvGrpSpPr>
        <p:grpSpPr bwMode="auto">
          <a:xfrm>
            <a:off x="1073150" y="3581400"/>
            <a:ext cx="441325" cy="652463"/>
            <a:chOff x="624" y="2256"/>
            <a:chExt cx="257" cy="411"/>
          </a:xfrm>
        </p:grpSpPr>
        <p:sp>
          <p:nvSpPr>
            <p:cNvPr id="86046" name="Rectangle 30">
              <a:extLst>
                <a:ext uri="{FF2B5EF4-FFF2-40B4-BE49-F238E27FC236}">
                  <a16:creationId xmlns:a16="http://schemas.microsoft.com/office/drawing/2014/main" id="{3E112B45-E282-7E42-85A0-D7FA2DC1E73D}"/>
                </a:ext>
              </a:extLst>
            </p:cNvPr>
            <p:cNvSpPr>
              <a:spLocks noChangeArrowheads="1"/>
            </p:cNvSpPr>
            <p:nvPr/>
          </p:nvSpPr>
          <p:spPr bwMode="auto">
            <a:xfrm>
              <a:off x="624" y="2340"/>
              <a:ext cx="25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7" rIns="92075" bIns="46037">
              <a:spAutoFit/>
            </a:bodyPr>
            <a:lstStyle/>
            <a:p>
              <a:r>
                <a:rPr lang="en-US" altLang="en-US" sz="2800">
                  <a:latin typeface="Times New Roman" panose="02020603050405020304" pitchFamily="18" charset="0"/>
                </a:rPr>
                <a:t>X</a:t>
              </a:r>
            </a:p>
          </p:txBody>
        </p:sp>
        <p:sp>
          <p:nvSpPr>
            <p:cNvPr id="86047" name="Line 31">
              <a:extLst>
                <a:ext uri="{FF2B5EF4-FFF2-40B4-BE49-F238E27FC236}">
                  <a16:creationId xmlns:a16="http://schemas.microsoft.com/office/drawing/2014/main" id="{F7B069DF-DC5C-9546-B3A3-B5A9416DD7AB}"/>
                </a:ext>
              </a:extLst>
            </p:cNvPr>
            <p:cNvSpPr>
              <a:spLocks noChangeShapeType="1"/>
            </p:cNvSpPr>
            <p:nvPr/>
          </p:nvSpPr>
          <p:spPr bwMode="auto">
            <a:xfrm>
              <a:off x="668" y="2331"/>
              <a:ext cx="14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8" name="Line 32">
              <a:extLst>
                <a:ext uri="{FF2B5EF4-FFF2-40B4-BE49-F238E27FC236}">
                  <a16:creationId xmlns:a16="http://schemas.microsoft.com/office/drawing/2014/main" id="{05D45F26-7987-8046-A613-01023B3D31F6}"/>
                </a:ext>
              </a:extLst>
            </p:cNvPr>
            <p:cNvSpPr>
              <a:spLocks noChangeShapeType="1"/>
            </p:cNvSpPr>
            <p:nvPr/>
          </p:nvSpPr>
          <p:spPr bwMode="auto">
            <a:xfrm>
              <a:off x="683" y="2256"/>
              <a:ext cx="11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6049" name="Line 33">
            <a:extLst>
              <a:ext uri="{FF2B5EF4-FFF2-40B4-BE49-F238E27FC236}">
                <a16:creationId xmlns:a16="http://schemas.microsoft.com/office/drawing/2014/main" id="{570CD5C7-6644-4242-823C-1EA74E5C80CB}"/>
              </a:ext>
            </a:extLst>
          </p:cNvPr>
          <p:cNvSpPr>
            <a:spLocks noChangeShapeType="1"/>
          </p:cNvSpPr>
          <p:nvPr/>
        </p:nvSpPr>
        <p:spPr bwMode="auto">
          <a:xfrm>
            <a:off x="5449888" y="22098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0" name="Line 34">
            <a:extLst>
              <a:ext uri="{FF2B5EF4-FFF2-40B4-BE49-F238E27FC236}">
                <a16:creationId xmlns:a16="http://schemas.microsoft.com/office/drawing/2014/main" id="{178F8376-BD82-9F45-B37C-B927CB4100AF}"/>
              </a:ext>
            </a:extLst>
          </p:cNvPr>
          <p:cNvSpPr>
            <a:spLocks noChangeShapeType="1"/>
          </p:cNvSpPr>
          <p:nvPr/>
        </p:nvSpPr>
        <p:spPr bwMode="auto">
          <a:xfrm>
            <a:off x="5445125" y="2833688"/>
            <a:ext cx="15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1" name="Line 35">
            <a:extLst>
              <a:ext uri="{FF2B5EF4-FFF2-40B4-BE49-F238E27FC236}">
                <a16:creationId xmlns:a16="http://schemas.microsoft.com/office/drawing/2014/main" id="{ABD4D7C2-6384-B44F-B234-C2F8F52388B2}"/>
              </a:ext>
            </a:extLst>
          </p:cNvPr>
          <p:cNvSpPr>
            <a:spLocks noChangeShapeType="1"/>
          </p:cNvSpPr>
          <p:nvPr/>
        </p:nvSpPr>
        <p:spPr bwMode="auto">
          <a:xfrm>
            <a:off x="5421313" y="3403600"/>
            <a:ext cx="228600" cy="15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2" name="Line 36">
            <a:extLst>
              <a:ext uri="{FF2B5EF4-FFF2-40B4-BE49-F238E27FC236}">
                <a16:creationId xmlns:a16="http://schemas.microsoft.com/office/drawing/2014/main" id="{E6C39C86-37CD-AA40-B680-57B263671135}"/>
              </a:ext>
            </a:extLst>
          </p:cNvPr>
          <p:cNvSpPr>
            <a:spLocks noChangeShapeType="1"/>
          </p:cNvSpPr>
          <p:nvPr/>
        </p:nvSpPr>
        <p:spPr bwMode="auto">
          <a:xfrm>
            <a:off x="5470525" y="4114800"/>
            <a:ext cx="1793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3" name="Line 37">
            <a:extLst>
              <a:ext uri="{FF2B5EF4-FFF2-40B4-BE49-F238E27FC236}">
                <a16:creationId xmlns:a16="http://schemas.microsoft.com/office/drawing/2014/main" id="{74AE2898-D615-D540-AF59-0D1B9F789A2D}"/>
              </a:ext>
            </a:extLst>
          </p:cNvPr>
          <p:cNvSpPr>
            <a:spLocks noChangeShapeType="1"/>
          </p:cNvSpPr>
          <p:nvPr/>
        </p:nvSpPr>
        <p:spPr bwMode="auto">
          <a:xfrm>
            <a:off x="5522913" y="5405438"/>
            <a:ext cx="2047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4" name="Line 38">
            <a:extLst>
              <a:ext uri="{FF2B5EF4-FFF2-40B4-BE49-F238E27FC236}">
                <a16:creationId xmlns:a16="http://schemas.microsoft.com/office/drawing/2014/main" id="{AF3FFB4E-A419-5245-9FB5-6A4452AC58A9}"/>
              </a:ext>
            </a:extLst>
          </p:cNvPr>
          <p:cNvSpPr>
            <a:spLocks noChangeShapeType="1"/>
          </p:cNvSpPr>
          <p:nvPr/>
        </p:nvSpPr>
        <p:spPr bwMode="auto">
          <a:xfrm>
            <a:off x="5532438" y="46482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5" name="Line 39">
            <a:extLst>
              <a:ext uri="{FF2B5EF4-FFF2-40B4-BE49-F238E27FC236}">
                <a16:creationId xmlns:a16="http://schemas.microsoft.com/office/drawing/2014/main" id="{AC8C9A8B-80F7-634B-B1E9-C34575B7DA88}"/>
              </a:ext>
            </a:extLst>
          </p:cNvPr>
          <p:cNvSpPr>
            <a:spLocks noChangeShapeType="1"/>
          </p:cNvSpPr>
          <p:nvPr/>
        </p:nvSpPr>
        <p:spPr bwMode="auto">
          <a:xfrm>
            <a:off x="5532438" y="4724400"/>
            <a:ext cx="1635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6" name="Rectangle 40">
            <a:extLst>
              <a:ext uri="{FF2B5EF4-FFF2-40B4-BE49-F238E27FC236}">
                <a16:creationId xmlns:a16="http://schemas.microsoft.com/office/drawing/2014/main" id="{880CEABA-760E-B349-BDC3-F997FED5AE0E}"/>
              </a:ext>
            </a:extLst>
          </p:cNvPr>
          <p:cNvSpPr>
            <a:spLocks noChangeArrowheads="1"/>
          </p:cNvSpPr>
          <p:nvPr/>
        </p:nvSpPr>
        <p:spPr bwMode="auto">
          <a:xfrm>
            <a:off x="8085138" y="1905000"/>
            <a:ext cx="677862"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1800">
                <a:latin typeface="Times New Roman" panose="02020603050405020304" pitchFamily="18" charset="0"/>
              </a:rPr>
              <a:t>5.08</a:t>
            </a:r>
          </a:p>
        </p:txBody>
      </p:sp>
      <p:sp>
        <p:nvSpPr>
          <p:cNvPr id="86057" name="Rectangle 41">
            <a:extLst>
              <a:ext uri="{FF2B5EF4-FFF2-40B4-BE49-F238E27FC236}">
                <a16:creationId xmlns:a16="http://schemas.microsoft.com/office/drawing/2014/main" id="{30422CEF-ACBB-5340-B35D-AE89B35F6F8D}"/>
              </a:ext>
            </a:extLst>
          </p:cNvPr>
          <p:cNvSpPr>
            <a:spLocks noChangeArrowheads="1"/>
          </p:cNvSpPr>
          <p:nvPr/>
        </p:nvSpPr>
        <p:spPr bwMode="auto">
          <a:xfrm>
            <a:off x="8085138" y="2571750"/>
            <a:ext cx="58102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800">
                <a:latin typeface="Times New Roman" panose="02020603050405020304" pitchFamily="18" charset="0"/>
              </a:rPr>
              <a:t>5.05</a:t>
            </a:r>
          </a:p>
        </p:txBody>
      </p:sp>
      <p:sp>
        <p:nvSpPr>
          <p:cNvPr id="86058" name="Rectangle 42">
            <a:extLst>
              <a:ext uri="{FF2B5EF4-FFF2-40B4-BE49-F238E27FC236}">
                <a16:creationId xmlns:a16="http://schemas.microsoft.com/office/drawing/2014/main" id="{7775D151-FA2D-2E42-BEFD-2D19FE78BAAD}"/>
              </a:ext>
            </a:extLst>
          </p:cNvPr>
          <p:cNvSpPr>
            <a:spLocks noChangeArrowheads="1"/>
          </p:cNvSpPr>
          <p:nvPr/>
        </p:nvSpPr>
        <p:spPr bwMode="auto">
          <a:xfrm>
            <a:off x="8085138" y="3200400"/>
            <a:ext cx="677862"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1800">
                <a:latin typeface="Times New Roman" panose="02020603050405020304" pitchFamily="18" charset="0"/>
              </a:rPr>
              <a:t>5.03</a:t>
            </a:r>
          </a:p>
        </p:txBody>
      </p:sp>
      <p:sp>
        <p:nvSpPr>
          <p:cNvPr id="86059" name="Rectangle 43">
            <a:extLst>
              <a:ext uri="{FF2B5EF4-FFF2-40B4-BE49-F238E27FC236}">
                <a16:creationId xmlns:a16="http://schemas.microsoft.com/office/drawing/2014/main" id="{717534D9-DF5A-D446-B856-5C624EC3DA93}"/>
              </a:ext>
            </a:extLst>
          </p:cNvPr>
          <p:cNvSpPr>
            <a:spLocks noChangeArrowheads="1"/>
          </p:cNvSpPr>
          <p:nvPr/>
        </p:nvSpPr>
        <p:spPr bwMode="auto">
          <a:xfrm>
            <a:off x="8089900" y="3733800"/>
            <a:ext cx="677863"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1800">
                <a:latin typeface="Times New Roman" panose="02020603050405020304" pitchFamily="18" charset="0"/>
              </a:rPr>
              <a:t>5.01</a:t>
            </a:r>
          </a:p>
        </p:txBody>
      </p:sp>
      <p:sp>
        <p:nvSpPr>
          <p:cNvPr id="86060" name="Rectangle 44">
            <a:extLst>
              <a:ext uri="{FF2B5EF4-FFF2-40B4-BE49-F238E27FC236}">
                <a16:creationId xmlns:a16="http://schemas.microsoft.com/office/drawing/2014/main" id="{197AD3CB-541E-4945-A21F-F5C897750F5A}"/>
              </a:ext>
            </a:extLst>
          </p:cNvPr>
          <p:cNvSpPr>
            <a:spLocks noChangeArrowheads="1"/>
          </p:cNvSpPr>
          <p:nvPr/>
        </p:nvSpPr>
        <p:spPr bwMode="auto">
          <a:xfrm>
            <a:off x="8085138" y="4343400"/>
            <a:ext cx="677862"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1800">
                <a:latin typeface="Times New Roman" panose="02020603050405020304" pitchFamily="18" charset="0"/>
              </a:rPr>
              <a:t>4.98</a:t>
            </a:r>
          </a:p>
        </p:txBody>
      </p:sp>
      <p:sp>
        <p:nvSpPr>
          <p:cNvPr id="86061" name="Rectangle 45">
            <a:extLst>
              <a:ext uri="{FF2B5EF4-FFF2-40B4-BE49-F238E27FC236}">
                <a16:creationId xmlns:a16="http://schemas.microsoft.com/office/drawing/2014/main" id="{E4762B64-B6E0-464C-8F06-8C68C4B3874D}"/>
              </a:ext>
            </a:extLst>
          </p:cNvPr>
          <p:cNvSpPr>
            <a:spLocks noChangeArrowheads="1"/>
          </p:cNvSpPr>
          <p:nvPr/>
        </p:nvSpPr>
        <p:spPr bwMode="auto">
          <a:xfrm>
            <a:off x="7924800" y="5029200"/>
            <a:ext cx="884238"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1800">
                <a:latin typeface="Times New Roman" panose="02020603050405020304" pitchFamily="18" charset="0"/>
              </a:rPr>
              <a:t> 4.965</a:t>
            </a:r>
          </a:p>
        </p:txBody>
      </p:sp>
      <p:sp>
        <p:nvSpPr>
          <p:cNvPr id="86062" name="Rectangle 46">
            <a:extLst>
              <a:ext uri="{FF2B5EF4-FFF2-40B4-BE49-F238E27FC236}">
                <a16:creationId xmlns:a16="http://schemas.microsoft.com/office/drawing/2014/main" id="{F0FD36A5-B63D-DC4C-B8A8-7F3051C8D666}"/>
              </a:ext>
            </a:extLst>
          </p:cNvPr>
          <p:cNvSpPr>
            <a:spLocks noChangeArrowheads="1"/>
          </p:cNvSpPr>
          <p:nvPr/>
        </p:nvSpPr>
        <p:spPr bwMode="auto">
          <a:xfrm>
            <a:off x="8089900" y="5562600"/>
            <a:ext cx="58102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800">
                <a:latin typeface="Times New Roman" panose="02020603050405020304" pitchFamily="18" charset="0"/>
              </a:rPr>
              <a:t>4.94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a:extLst>
              <a:ext uri="{FF2B5EF4-FFF2-40B4-BE49-F238E27FC236}">
                <a16:creationId xmlns:a16="http://schemas.microsoft.com/office/drawing/2014/main" id="{1A96D691-8E56-0242-92A8-C85660DAE673}"/>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SPC Applied To Services</a:t>
            </a:r>
          </a:p>
        </p:txBody>
      </p:sp>
      <p:sp>
        <p:nvSpPr>
          <p:cNvPr id="28677" name="Rectangle 5">
            <a:extLst>
              <a:ext uri="{FF2B5EF4-FFF2-40B4-BE49-F238E27FC236}">
                <a16:creationId xmlns:a16="http://schemas.microsoft.com/office/drawing/2014/main" id="{CD17118F-61B1-4F45-A3F7-60CA9495BBC2}"/>
              </a:ext>
            </a:extLst>
          </p:cNvPr>
          <p:cNvSpPr>
            <a:spLocks noGrp="1" noChangeArrowheads="1"/>
          </p:cNvSpPr>
          <p:nvPr>
            <p:ph type="body" idx="1"/>
          </p:nvPr>
        </p:nvSpPr>
        <p:spPr>
          <a:xfrm>
            <a:off x="857250" y="2133600"/>
            <a:ext cx="8515350" cy="4371975"/>
          </a:xfrm>
          <a:noFill/>
          <a:ln/>
        </p:spPr>
        <p:txBody>
          <a:bodyPr lIns="90487" tIns="44450" rIns="90487" bIns="44450"/>
          <a:lstStyle/>
          <a:p>
            <a:r>
              <a:rPr lang="en-US" altLang="en-US"/>
              <a:t>Nature of defect is different in services</a:t>
            </a:r>
          </a:p>
          <a:p>
            <a:pPr>
              <a:buFontTx/>
              <a:buNone/>
            </a:pPr>
            <a:endParaRPr lang="en-US" altLang="en-US" sz="2400"/>
          </a:p>
          <a:p>
            <a:r>
              <a:rPr lang="en-US" altLang="en-US"/>
              <a:t>Service defect is a failure to meet customer requirements</a:t>
            </a:r>
          </a:p>
          <a:p>
            <a:pPr>
              <a:buFontTx/>
              <a:buNone/>
            </a:pPr>
            <a:endParaRPr lang="en-US" altLang="en-US" sz="2400"/>
          </a:p>
          <a:p>
            <a:r>
              <a:rPr lang="en-US" altLang="en-US"/>
              <a:t>Monitor times, customer satisfaction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1028">
            <a:extLst>
              <a:ext uri="{FF2B5EF4-FFF2-40B4-BE49-F238E27FC236}">
                <a16:creationId xmlns:a16="http://schemas.microsoft.com/office/drawing/2014/main" id="{AA1F03EB-479C-DC4F-A00C-7836A0610F34}"/>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0487" tIns="44450" rIns="90487" bIns="44450"/>
          <a:lstStyle/>
          <a:p>
            <a:r>
              <a:rPr lang="en-US" altLang="en-US"/>
              <a:t>Service Quality Examples</a:t>
            </a:r>
          </a:p>
        </p:txBody>
      </p:sp>
      <p:sp>
        <p:nvSpPr>
          <p:cNvPr id="30725" name="Rectangle 1029">
            <a:extLst>
              <a:ext uri="{FF2B5EF4-FFF2-40B4-BE49-F238E27FC236}">
                <a16:creationId xmlns:a16="http://schemas.microsoft.com/office/drawing/2014/main" id="{82A926F9-C0E1-8843-962B-C3CB2E107FF9}"/>
              </a:ext>
            </a:extLst>
          </p:cNvPr>
          <p:cNvSpPr>
            <a:spLocks noGrp="1" noChangeArrowheads="1"/>
          </p:cNvSpPr>
          <p:nvPr>
            <p:ph type="body" idx="1"/>
          </p:nvPr>
        </p:nvSpPr>
        <p:spPr>
          <a:xfrm>
            <a:off x="939800" y="2057400"/>
            <a:ext cx="7137400" cy="4267200"/>
          </a:xfrm>
          <a:noFill/>
          <a:ln/>
        </p:spPr>
        <p:txBody>
          <a:bodyPr lIns="90487" tIns="44450" rIns="90487" bIns="44450"/>
          <a:lstStyle/>
          <a:p>
            <a:r>
              <a:rPr lang="en-US" altLang="en-US" sz="2800"/>
              <a:t>Hospitals </a:t>
            </a:r>
          </a:p>
          <a:p>
            <a:pPr lvl="1"/>
            <a:r>
              <a:rPr lang="en-US" altLang="en-US" sz="2400"/>
              <a:t>timeliness, responsiveness, accuracy</a:t>
            </a:r>
          </a:p>
          <a:p>
            <a:r>
              <a:rPr lang="en-US" altLang="en-US" sz="2800"/>
              <a:t>Grocery Stores</a:t>
            </a:r>
          </a:p>
          <a:p>
            <a:pPr lvl="1"/>
            <a:r>
              <a:rPr lang="en-US" altLang="en-US" sz="2400"/>
              <a:t>Check-out time, stocking, cleanliness</a:t>
            </a:r>
          </a:p>
          <a:p>
            <a:r>
              <a:rPr lang="en-US" altLang="en-US" sz="2800"/>
              <a:t>Airlines</a:t>
            </a:r>
          </a:p>
          <a:p>
            <a:pPr lvl="1"/>
            <a:r>
              <a:rPr lang="en-US" altLang="en-US" sz="2400"/>
              <a:t>luggage handling, waiting times, courtesy</a:t>
            </a:r>
          </a:p>
          <a:p>
            <a:r>
              <a:rPr lang="en-US" altLang="en-US" sz="2800"/>
              <a:t>Fast food restaurants</a:t>
            </a:r>
          </a:p>
          <a:p>
            <a:pPr lvl="1"/>
            <a:r>
              <a:rPr lang="en-US" altLang="en-US" sz="2400"/>
              <a:t>waiting times, food quality, cleanliness</a:t>
            </a:r>
            <a:endParaRPr lang="en-US"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D59B8BA-A164-6542-8AEB-F2C05078A3D5}"/>
              </a:ext>
            </a:extLst>
          </p:cNvPr>
          <p:cNvSpPr>
            <a:spLocks noGrp="1" noChangeArrowheads="1"/>
          </p:cNvSpPr>
          <p:nvPr>
            <p:ph type="title"/>
          </p:nvPr>
        </p:nvSpPr>
        <p:spPr>
          <a:noFill/>
          <a:ln cap="flat"/>
        </p:spPr>
        <p:txBody>
          <a:bodyPr/>
          <a:lstStyle/>
          <a:p>
            <a:r>
              <a:rPr lang="en-US" altLang="en-US"/>
              <a:t>Run Charts &amp; Control Charts</a:t>
            </a:r>
          </a:p>
        </p:txBody>
      </p:sp>
      <p:sp>
        <p:nvSpPr>
          <p:cNvPr id="13315" name="Rectangle 3">
            <a:extLst>
              <a:ext uri="{FF2B5EF4-FFF2-40B4-BE49-F238E27FC236}">
                <a16:creationId xmlns:a16="http://schemas.microsoft.com/office/drawing/2014/main" id="{49DE6BF9-F26A-6A4E-BE5E-429D774D9D60}"/>
              </a:ext>
            </a:extLst>
          </p:cNvPr>
          <p:cNvSpPr>
            <a:spLocks noGrp="1" noChangeArrowheads="1"/>
          </p:cNvSpPr>
          <p:nvPr>
            <p:ph type="body" idx="1"/>
          </p:nvPr>
        </p:nvSpPr>
        <p:spPr>
          <a:xfrm>
            <a:off x="857250" y="2028825"/>
            <a:ext cx="8515350" cy="4371975"/>
          </a:xfrm>
          <a:noFill/>
          <a:ln/>
        </p:spPr>
        <p:txBody>
          <a:bodyPr/>
          <a:lstStyle/>
          <a:p>
            <a:r>
              <a:rPr lang="en-US" altLang="en-US"/>
              <a:t>Run Charts</a:t>
            </a:r>
          </a:p>
          <a:p>
            <a:pPr lvl="1"/>
            <a:r>
              <a:rPr lang="en-US" altLang="en-US"/>
              <a:t>Run charts are used to detect trends or patterns</a:t>
            </a:r>
          </a:p>
          <a:p>
            <a:pPr lvl="1"/>
            <a:r>
              <a:rPr lang="en-US" altLang="en-US"/>
              <a:t>Same model as scatter plots</a:t>
            </a:r>
          </a:p>
          <a:p>
            <a:r>
              <a:rPr lang="en-US" altLang="en-US"/>
              <a:t>Control Charts</a:t>
            </a:r>
          </a:p>
          <a:p>
            <a:pPr lvl="1"/>
            <a:r>
              <a:rPr lang="en-US" altLang="en-US"/>
              <a:t>Run charts turn into control charts</a:t>
            </a:r>
          </a:p>
          <a:p>
            <a:pPr lvl="1"/>
            <a:r>
              <a:rPr lang="en-US" altLang="en-US"/>
              <a:t>One of the single most effective quality control devices for managers and employees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AC12EEF-661F-7744-BDDC-F668D9CCD818}"/>
              </a:ext>
            </a:extLst>
          </p:cNvPr>
          <p:cNvSpPr>
            <a:spLocks noGrp="1" noChangeArrowheads="1"/>
          </p:cNvSpPr>
          <p:nvPr>
            <p:ph type="title"/>
          </p:nvPr>
        </p:nvSpPr>
        <p:spPr>
          <a:noFill/>
          <a:ln cap="flat"/>
        </p:spPr>
        <p:txBody>
          <a:bodyPr/>
          <a:lstStyle/>
          <a:p>
            <a:r>
              <a:rPr lang="en-US" altLang="en-US"/>
              <a:t>Control Chart</a:t>
            </a:r>
          </a:p>
        </p:txBody>
      </p:sp>
      <p:sp>
        <p:nvSpPr>
          <p:cNvPr id="14339" name="Rectangle 3">
            <a:extLst>
              <a:ext uri="{FF2B5EF4-FFF2-40B4-BE49-F238E27FC236}">
                <a16:creationId xmlns:a16="http://schemas.microsoft.com/office/drawing/2014/main" id="{39E9E925-48E5-2A43-B407-3141E44664A3}"/>
              </a:ext>
            </a:extLst>
          </p:cNvPr>
          <p:cNvSpPr>
            <a:spLocks noGrp="1" noChangeArrowheads="1"/>
          </p:cNvSpPr>
          <p:nvPr>
            <p:ph type="body" idx="1"/>
          </p:nvPr>
        </p:nvSpPr>
        <p:spPr>
          <a:noFill/>
          <a:ln/>
        </p:spPr>
        <p:txBody>
          <a:bodyPr/>
          <a:lstStyle/>
          <a:p>
            <a:r>
              <a:rPr lang="en-US" altLang="en-US" sz="2700"/>
              <a:t>Periodic tracking of a process</a:t>
            </a:r>
          </a:p>
          <a:p>
            <a:r>
              <a:rPr lang="en-US" altLang="en-US" sz="2700"/>
              <a:t>Common types</a:t>
            </a:r>
          </a:p>
          <a:p>
            <a:pPr lvl="1"/>
            <a:r>
              <a:rPr lang="en-US" altLang="en-US" sz="2300"/>
              <a:t>Xbar, R or range, p or percent nonconforming</a:t>
            </a:r>
          </a:p>
          <a:p>
            <a:r>
              <a:rPr lang="en-US" altLang="en-US" sz="2700"/>
              <a:t>Elements of a control chart</a:t>
            </a:r>
          </a:p>
          <a:p>
            <a:pPr lvl="1"/>
            <a:r>
              <a:rPr lang="en-US" altLang="en-US" sz="2300"/>
              <a:t>upper control limit (UCL), the highest value a process should produce</a:t>
            </a:r>
          </a:p>
          <a:p>
            <a:pPr lvl="1"/>
            <a:r>
              <a:rPr lang="en-US" altLang="en-US" sz="2300"/>
              <a:t>central line (Xbar), the average value of consecutive samples</a:t>
            </a:r>
          </a:p>
          <a:p>
            <a:pPr lvl="1"/>
            <a:r>
              <a:rPr lang="en-US" altLang="en-US" sz="2300"/>
              <a:t>lower control limit (LCL), the lowest value a process should produce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a:extLst>
              <a:ext uri="{FF2B5EF4-FFF2-40B4-BE49-F238E27FC236}">
                <a16:creationId xmlns:a16="http://schemas.microsoft.com/office/drawing/2014/main" id="{764D9EF3-FB0C-154B-8836-5AAFC899BCF9}"/>
              </a:ext>
            </a:extLst>
          </p:cNvPr>
          <p:cNvSpPr>
            <a:spLocks noGrp="1" noChangeArrowheads="1"/>
          </p:cNvSpPr>
          <p:nvPr>
            <p:ph type="title"/>
          </p:nvPr>
        </p:nvSpPr>
        <p:spPr>
          <a:noFill/>
          <a:ln cap="flat"/>
        </p:spPr>
        <p:txBody>
          <a:bodyPr/>
          <a:lstStyle/>
          <a:p>
            <a:r>
              <a:rPr lang="en-US" altLang="en-US"/>
              <a:t>Control Charts - Xbar</a:t>
            </a:r>
          </a:p>
        </p:txBody>
      </p:sp>
      <p:sp>
        <p:nvSpPr>
          <p:cNvPr id="15363" name="Rectangle 1027">
            <a:extLst>
              <a:ext uri="{FF2B5EF4-FFF2-40B4-BE49-F238E27FC236}">
                <a16:creationId xmlns:a16="http://schemas.microsoft.com/office/drawing/2014/main" id="{88C0A2AA-C17E-6743-96C3-4ACB94FECE80}"/>
              </a:ext>
            </a:extLst>
          </p:cNvPr>
          <p:cNvSpPr>
            <a:spLocks noGrp="1" noChangeArrowheads="1"/>
          </p:cNvSpPr>
          <p:nvPr>
            <p:ph type="body" idx="1"/>
          </p:nvPr>
        </p:nvSpPr>
        <p:spPr>
          <a:noFill/>
          <a:ln/>
        </p:spPr>
        <p:txBody>
          <a:bodyPr/>
          <a:lstStyle/>
          <a:p>
            <a:r>
              <a:rPr lang="en-US" altLang="en-US" sz="3100"/>
              <a:t>Shows average outputs of a process</a:t>
            </a:r>
          </a:p>
        </p:txBody>
      </p:sp>
      <p:sp>
        <p:nvSpPr>
          <p:cNvPr id="15364" name="Line 1028">
            <a:extLst>
              <a:ext uri="{FF2B5EF4-FFF2-40B4-BE49-F238E27FC236}">
                <a16:creationId xmlns:a16="http://schemas.microsoft.com/office/drawing/2014/main" id="{E5D262F7-C8D3-914D-A7E8-CB7D7B91975D}"/>
              </a:ext>
            </a:extLst>
          </p:cNvPr>
          <p:cNvSpPr>
            <a:spLocks noChangeShapeType="1"/>
          </p:cNvSpPr>
          <p:nvPr/>
        </p:nvSpPr>
        <p:spPr bwMode="auto">
          <a:xfrm>
            <a:off x="1447800" y="2673350"/>
            <a:ext cx="0" cy="2730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Line 1029">
            <a:extLst>
              <a:ext uri="{FF2B5EF4-FFF2-40B4-BE49-F238E27FC236}">
                <a16:creationId xmlns:a16="http://schemas.microsoft.com/office/drawing/2014/main" id="{C36EF734-A41A-2546-9A1D-CCCB6102E56B}"/>
              </a:ext>
            </a:extLst>
          </p:cNvPr>
          <p:cNvSpPr>
            <a:spLocks noChangeShapeType="1"/>
          </p:cNvSpPr>
          <p:nvPr/>
        </p:nvSpPr>
        <p:spPr bwMode="auto">
          <a:xfrm>
            <a:off x="1301750" y="5257800"/>
            <a:ext cx="60071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6" name="Line 1030">
            <a:extLst>
              <a:ext uri="{FF2B5EF4-FFF2-40B4-BE49-F238E27FC236}">
                <a16:creationId xmlns:a16="http://schemas.microsoft.com/office/drawing/2014/main" id="{5154AD56-B116-7743-A008-5CCC71BC1F9B}"/>
              </a:ext>
            </a:extLst>
          </p:cNvPr>
          <p:cNvSpPr>
            <a:spLocks noChangeShapeType="1"/>
          </p:cNvSpPr>
          <p:nvPr/>
        </p:nvSpPr>
        <p:spPr bwMode="auto">
          <a:xfrm>
            <a:off x="1301750" y="4038600"/>
            <a:ext cx="60071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Line 1031">
            <a:extLst>
              <a:ext uri="{FF2B5EF4-FFF2-40B4-BE49-F238E27FC236}">
                <a16:creationId xmlns:a16="http://schemas.microsoft.com/office/drawing/2014/main" id="{FD2E5073-12CD-B745-9CDB-26FD1AF32315}"/>
              </a:ext>
            </a:extLst>
          </p:cNvPr>
          <p:cNvSpPr>
            <a:spLocks noChangeShapeType="1"/>
          </p:cNvSpPr>
          <p:nvPr/>
        </p:nvSpPr>
        <p:spPr bwMode="auto">
          <a:xfrm>
            <a:off x="1301750" y="2895600"/>
            <a:ext cx="60071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8" name="Rectangle 1032">
            <a:extLst>
              <a:ext uri="{FF2B5EF4-FFF2-40B4-BE49-F238E27FC236}">
                <a16:creationId xmlns:a16="http://schemas.microsoft.com/office/drawing/2014/main" id="{EAA677EA-5A46-CF42-83B7-877399375105}"/>
              </a:ext>
            </a:extLst>
          </p:cNvPr>
          <p:cNvSpPr>
            <a:spLocks noChangeArrowheads="1"/>
          </p:cNvSpPr>
          <p:nvPr/>
        </p:nvSpPr>
        <p:spPr bwMode="auto">
          <a:xfrm>
            <a:off x="7377113" y="2743200"/>
            <a:ext cx="5857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UCL</a:t>
            </a:r>
          </a:p>
        </p:txBody>
      </p:sp>
      <p:sp>
        <p:nvSpPr>
          <p:cNvPr id="15369" name="Rectangle 1033">
            <a:extLst>
              <a:ext uri="{FF2B5EF4-FFF2-40B4-BE49-F238E27FC236}">
                <a16:creationId xmlns:a16="http://schemas.microsoft.com/office/drawing/2014/main" id="{FC3C73B0-314E-7A41-AC6D-CD5F89596824}"/>
              </a:ext>
            </a:extLst>
          </p:cNvPr>
          <p:cNvSpPr>
            <a:spLocks noChangeArrowheads="1"/>
          </p:cNvSpPr>
          <p:nvPr/>
        </p:nvSpPr>
        <p:spPr bwMode="auto">
          <a:xfrm>
            <a:off x="7377113" y="5105400"/>
            <a:ext cx="5635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LCL</a:t>
            </a:r>
          </a:p>
        </p:txBody>
      </p:sp>
      <p:sp>
        <p:nvSpPr>
          <p:cNvPr id="15370" name="Rectangle 1034">
            <a:extLst>
              <a:ext uri="{FF2B5EF4-FFF2-40B4-BE49-F238E27FC236}">
                <a16:creationId xmlns:a16="http://schemas.microsoft.com/office/drawing/2014/main" id="{AA3E0CDB-CDEE-A845-A18B-95D5933BFFCD}"/>
              </a:ext>
            </a:extLst>
          </p:cNvPr>
          <p:cNvSpPr>
            <a:spLocks noChangeArrowheads="1"/>
          </p:cNvSpPr>
          <p:nvPr/>
        </p:nvSpPr>
        <p:spPr bwMode="auto">
          <a:xfrm>
            <a:off x="7453313" y="3886200"/>
            <a:ext cx="16637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Central line- Xbar</a:t>
            </a:r>
          </a:p>
        </p:txBody>
      </p:sp>
      <p:sp>
        <p:nvSpPr>
          <p:cNvPr id="15371" name="Line 1035">
            <a:extLst>
              <a:ext uri="{FF2B5EF4-FFF2-40B4-BE49-F238E27FC236}">
                <a16:creationId xmlns:a16="http://schemas.microsoft.com/office/drawing/2014/main" id="{37EFE25E-C60E-F94A-B88E-DE42A7EC6759}"/>
              </a:ext>
            </a:extLst>
          </p:cNvPr>
          <p:cNvSpPr>
            <a:spLocks noChangeShapeType="1"/>
          </p:cNvSpPr>
          <p:nvPr/>
        </p:nvSpPr>
        <p:spPr bwMode="auto">
          <a:xfrm>
            <a:off x="1454150" y="3359150"/>
            <a:ext cx="901700" cy="1511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2" name="Line 1036">
            <a:extLst>
              <a:ext uri="{FF2B5EF4-FFF2-40B4-BE49-F238E27FC236}">
                <a16:creationId xmlns:a16="http://schemas.microsoft.com/office/drawing/2014/main" id="{9B279FD4-5693-F745-97EB-97E44FD12451}"/>
              </a:ext>
            </a:extLst>
          </p:cNvPr>
          <p:cNvSpPr>
            <a:spLocks noChangeShapeType="1"/>
          </p:cNvSpPr>
          <p:nvPr/>
        </p:nvSpPr>
        <p:spPr bwMode="auto">
          <a:xfrm flipV="1">
            <a:off x="2368550" y="39624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3" name="Line 1037">
            <a:extLst>
              <a:ext uri="{FF2B5EF4-FFF2-40B4-BE49-F238E27FC236}">
                <a16:creationId xmlns:a16="http://schemas.microsoft.com/office/drawing/2014/main" id="{AA6C5D7B-DC71-AF4E-8E09-E4DFBB8244F8}"/>
              </a:ext>
            </a:extLst>
          </p:cNvPr>
          <p:cNvSpPr>
            <a:spLocks noChangeShapeType="1"/>
          </p:cNvSpPr>
          <p:nvPr/>
        </p:nvSpPr>
        <p:spPr bwMode="auto">
          <a:xfrm flipV="1">
            <a:off x="3740150" y="34290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4" name="Line 1038">
            <a:extLst>
              <a:ext uri="{FF2B5EF4-FFF2-40B4-BE49-F238E27FC236}">
                <a16:creationId xmlns:a16="http://schemas.microsoft.com/office/drawing/2014/main" id="{3033AD46-C223-D942-B6BA-E38C8B13A5F6}"/>
              </a:ext>
            </a:extLst>
          </p:cNvPr>
          <p:cNvSpPr>
            <a:spLocks noChangeShapeType="1"/>
          </p:cNvSpPr>
          <p:nvPr/>
        </p:nvSpPr>
        <p:spPr bwMode="auto">
          <a:xfrm>
            <a:off x="2825750" y="39687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Line 1039">
            <a:extLst>
              <a:ext uri="{FF2B5EF4-FFF2-40B4-BE49-F238E27FC236}">
                <a16:creationId xmlns:a16="http://schemas.microsoft.com/office/drawing/2014/main" id="{8D649296-8138-5F4E-BE47-697629E08FD7}"/>
              </a:ext>
            </a:extLst>
          </p:cNvPr>
          <p:cNvSpPr>
            <a:spLocks noChangeShapeType="1"/>
          </p:cNvSpPr>
          <p:nvPr/>
        </p:nvSpPr>
        <p:spPr bwMode="auto">
          <a:xfrm>
            <a:off x="4197350" y="34353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6" name="Line 1040">
            <a:extLst>
              <a:ext uri="{FF2B5EF4-FFF2-40B4-BE49-F238E27FC236}">
                <a16:creationId xmlns:a16="http://schemas.microsoft.com/office/drawing/2014/main" id="{66E7BC06-4CBB-AC49-A9D6-563FA9A1DE1E}"/>
              </a:ext>
            </a:extLst>
          </p:cNvPr>
          <p:cNvSpPr>
            <a:spLocks noChangeShapeType="1"/>
          </p:cNvSpPr>
          <p:nvPr/>
        </p:nvSpPr>
        <p:spPr bwMode="auto">
          <a:xfrm>
            <a:off x="5111750" y="3816350"/>
            <a:ext cx="673100" cy="673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7" name="Line 1041">
            <a:extLst>
              <a:ext uri="{FF2B5EF4-FFF2-40B4-BE49-F238E27FC236}">
                <a16:creationId xmlns:a16="http://schemas.microsoft.com/office/drawing/2014/main" id="{54F9E005-4C95-2142-BFE4-A55C7DE30D50}"/>
              </a:ext>
            </a:extLst>
          </p:cNvPr>
          <p:cNvSpPr>
            <a:spLocks noChangeShapeType="1"/>
          </p:cNvSpPr>
          <p:nvPr/>
        </p:nvSpPr>
        <p:spPr bwMode="auto">
          <a:xfrm flipV="1">
            <a:off x="5797550" y="35814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8" name="Line 1042">
            <a:extLst>
              <a:ext uri="{FF2B5EF4-FFF2-40B4-BE49-F238E27FC236}">
                <a16:creationId xmlns:a16="http://schemas.microsoft.com/office/drawing/2014/main" id="{353916AB-E03A-CE4E-8370-32814AD58E9F}"/>
              </a:ext>
            </a:extLst>
          </p:cNvPr>
          <p:cNvSpPr>
            <a:spLocks noChangeShapeType="1"/>
          </p:cNvSpPr>
          <p:nvPr/>
        </p:nvSpPr>
        <p:spPr bwMode="auto">
          <a:xfrm>
            <a:off x="6254750" y="35877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9" name="Rectangle 1043">
            <a:extLst>
              <a:ext uri="{FF2B5EF4-FFF2-40B4-BE49-F238E27FC236}">
                <a16:creationId xmlns:a16="http://schemas.microsoft.com/office/drawing/2014/main" id="{FD23A319-3016-4B44-A134-823E0DDCC0A9}"/>
              </a:ext>
            </a:extLst>
          </p:cNvPr>
          <p:cNvSpPr>
            <a:spLocks noChangeArrowheads="1"/>
          </p:cNvSpPr>
          <p:nvPr/>
        </p:nvSpPr>
        <p:spPr bwMode="auto">
          <a:xfrm rot="16200000">
            <a:off x="746126" y="3884612"/>
            <a:ext cx="622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Scale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0B45A3D-8C26-0D43-A8CB-0F0DF5E53A9A}"/>
              </a:ext>
            </a:extLst>
          </p:cNvPr>
          <p:cNvSpPr>
            <a:spLocks noGrp="1" noChangeArrowheads="1"/>
          </p:cNvSpPr>
          <p:nvPr>
            <p:ph type="title"/>
          </p:nvPr>
        </p:nvSpPr>
        <p:spPr>
          <a:noFill/>
          <a:ln cap="flat"/>
        </p:spPr>
        <p:txBody>
          <a:bodyPr/>
          <a:lstStyle/>
          <a:p>
            <a:r>
              <a:rPr lang="en-US" altLang="en-US"/>
              <a:t>Control Charts - R</a:t>
            </a:r>
          </a:p>
        </p:txBody>
      </p:sp>
      <p:sp>
        <p:nvSpPr>
          <p:cNvPr id="16387" name="Rectangle 3">
            <a:extLst>
              <a:ext uri="{FF2B5EF4-FFF2-40B4-BE49-F238E27FC236}">
                <a16:creationId xmlns:a16="http://schemas.microsoft.com/office/drawing/2014/main" id="{F56859FE-6D8C-694E-95B3-B9085F979273}"/>
              </a:ext>
            </a:extLst>
          </p:cNvPr>
          <p:cNvSpPr>
            <a:spLocks noGrp="1" noChangeArrowheads="1"/>
          </p:cNvSpPr>
          <p:nvPr>
            <p:ph type="body" idx="1"/>
          </p:nvPr>
        </p:nvSpPr>
        <p:spPr>
          <a:noFill/>
          <a:ln/>
        </p:spPr>
        <p:txBody>
          <a:bodyPr/>
          <a:lstStyle/>
          <a:p>
            <a:r>
              <a:rPr lang="en-US" altLang="en-US"/>
              <a:t>Shows the uniformity/dispersion of the process</a:t>
            </a:r>
          </a:p>
        </p:txBody>
      </p:sp>
      <p:sp>
        <p:nvSpPr>
          <p:cNvPr id="16388" name="Line 4">
            <a:extLst>
              <a:ext uri="{FF2B5EF4-FFF2-40B4-BE49-F238E27FC236}">
                <a16:creationId xmlns:a16="http://schemas.microsoft.com/office/drawing/2014/main" id="{3B3985D2-4C22-8B45-8DF8-FB0E9A902B77}"/>
              </a:ext>
            </a:extLst>
          </p:cNvPr>
          <p:cNvSpPr>
            <a:spLocks noChangeShapeType="1"/>
          </p:cNvSpPr>
          <p:nvPr/>
        </p:nvSpPr>
        <p:spPr bwMode="auto">
          <a:xfrm>
            <a:off x="1447800" y="2673350"/>
            <a:ext cx="0" cy="2730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Line 5">
            <a:extLst>
              <a:ext uri="{FF2B5EF4-FFF2-40B4-BE49-F238E27FC236}">
                <a16:creationId xmlns:a16="http://schemas.microsoft.com/office/drawing/2014/main" id="{E037908A-D8CC-284C-9781-A5C9E47F5757}"/>
              </a:ext>
            </a:extLst>
          </p:cNvPr>
          <p:cNvSpPr>
            <a:spLocks noChangeShapeType="1"/>
          </p:cNvSpPr>
          <p:nvPr/>
        </p:nvSpPr>
        <p:spPr bwMode="auto">
          <a:xfrm>
            <a:off x="1301750" y="5257800"/>
            <a:ext cx="60071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Line 6">
            <a:extLst>
              <a:ext uri="{FF2B5EF4-FFF2-40B4-BE49-F238E27FC236}">
                <a16:creationId xmlns:a16="http://schemas.microsoft.com/office/drawing/2014/main" id="{51107998-C57C-FE43-9BBF-F164CC045194}"/>
              </a:ext>
            </a:extLst>
          </p:cNvPr>
          <p:cNvSpPr>
            <a:spLocks noChangeShapeType="1"/>
          </p:cNvSpPr>
          <p:nvPr/>
        </p:nvSpPr>
        <p:spPr bwMode="auto">
          <a:xfrm>
            <a:off x="1301750" y="4038600"/>
            <a:ext cx="60071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Line 7">
            <a:extLst>
              <a:ext uri="{FF2B5EF4-FFF2-40B4-BE49-F238E27FC236}">
                <a16:creationId xmlns:a16="http://schemas.microsoft.com/office/drawing/2014/main" id="{77B858FF-7C99-2248-B9B3-C12C7E39E296}"/>
              </a:ext>
            </a:extLst>
          </p:cNvPr>
          <p:cNvSpPr>
            <a:spLocks noChangeShapeType="1"/>
          </p:cNvSpPr>
          <p:nvPr/>
        </p:nvSpPr>
        <p:spPr bwMode="auto">
          <a:xfrm>
            <a:off x="1301750" y="2895600"/>
            <a:ext cx="60071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Rectangle 8">
            <a:extLst>
              <a:ext uri="{FF2B5EF4-FFF2-40B4-BE49-F238E27FC236}">
                <a16:creationId xmlns:a16="http://schemas.microsoft.com/office/drawing/2014/main" id="{6A89545E-32B5-C841-9033-DE585DF36F54}"/>
              </a:ext>
            </a:extLst>
          </p:cNvPr>
          <p:cNvSpPr>
            <a:spLocks noChangeArrowheads="1"/>
          </p:cNvSpPr>
          <p:nvPr/>
        </p:nvSpPr>
        <p:spPr bwMode="auto">
          <a:xfrm>
            <a:off x="7377113" y="2743200"/>
            <a:ext cx="5857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UCL</a:t>
            </a:r>
          </a:p>
        </p:txBody>
      </p:sp>
      <p:sp>
        <p:nvSpPr>
          <p:cNvPr id="16393" name="Rectangle 9">
            <a:extLst>
              <a:ext uri="{FF2B5EF4-FFF2-40B4-BE49-F238E27FC236}">
                <a16:creationId xmlns:a16="http://schemas.microsoft.com/office/drawing/2014/main" id="{45B15320-8082-1147-9E3F-004538A041B8}"/>
              </a:ext>
            </a:extLst>
          </p:cNvPr>
          <p:cNvSpPr>
            <a:spLocks noChangeArrowheads="1"/>
          </p:cNvSpPr>
          <p:nvPr/>
        </p:nvSpPr>
        <p:spPr bwMode="auto">
          <a:xfrm>
            <a:off x="7377113" y="5105400"/>
            <a:ext cx="5635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LCL</a:t>
            </a:r>
          </a:p>
        </p:txBody>
      </p:sp>
      <p:sp>
        <p:nvSpPr>
          <p:cNvPr id="16394" name="Rectangle 10">
            <a:extLst>
              <a:ext uri="{FF2B5EF4-FFF2-40B4-BE49-F238E27FC236}">
                <a16:creationId xmlns:a16="http://schemas.microsoft.com/office/drawing/2014/main" id="{21AC544A-24F0-D549-9676-7C455465452F}"/>
              </a:ext>
            </a:extLst>
          </p:cNvPr>
          <p:cNvSpPr>
            <a:spLocks noChangeArrowheads="1"/>
          </p:cNvSpPr>
          <p:nvPr/>
        </p:nvSpPr>
        <p:spPr bwMode="auto">
          <a:xfrm>
            <a:off x="7453313" y="3886200"/>
            <a:ext cx="16525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Central line- Rbar</a:t>
            </a:r>
          </a:p>
        </p:txBody>
      </p:sp>
      <p:sp>
        <p:nvSpPr>
          <p:cNvPr id="16395" name="Line 11">
            <a:extLst>
              <a:ext uri="{FF2B5EF4-FFF2-40B4-BE49-F238E27FC236}">
                <a16:creationId xmlns:a16="http://schemas.microsoft.com/office/drawing/2014/main" id="{D5571419-DF7B-3C49-951F-04F163BA728A}"/>
              </a:ext>
            </a:extLst>
          </p:cNvPr>
          <p:cNvSpPr>
            <a:spLocks noChangeShapeType="1"/>
          </p:cNvSpPr>
          <p:nvPr/>
        </p:nvSpPr>
        <p:spPr bwMode="auto">
          <a:xfrm>
            <a:off x="1454150" y="3359150"/>
            <a:ext cx="901700" cy="1511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Line 12">
            <a:extLst>
              <a:ext uri="{FF2B5EF4-FFF2-40B4-BE49-F238E27FC236}">
                <a16:creationId xmlns:a16="http://schemas.microsoft.com/office/drawing/2014/main" id="{F9747353-FA6D-A040-90FB-7E72A1EDCC92}"/>
              </a:ext>
            </a:extLst>
          </p:cNvPr>
          <p:cNvSpPr>
            <a:spLocks noChangeShapeType="1"/>
          </p:cNvSpPr>
          <p:nvPr/>
        </p:nvSpPr>
        <p:spPr bwMode="auto">
          <a:xfrm flipV="1">
            <a:off x="2368550" y="39624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7" name="Line 13">
            <a:extLst>
              <a:ext uri="{FF2B5EF4-FFF2-40B4-BE49-F238E27FC236}">
                <a16:creationId xmlns:a16="http://schemas.microsoft.com/office/drawing/2014/main" id="{B291B249-B26B-0447-9006-02AE5438F69F}"/>
              </a:ext>
            </a:extLst>
          </p:cNvPr>
          <p:cNvSpPr>
            <a:spLocks noChangeShapeType="1"/>
          </p:cNvSpPr>
          <p:nvPr/>
        </p:nvSpPr>
        <p:spPr bwMode="auto">
          <a:xfrm flipV="1">
            <a:off x="3740150" y="34290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Line 14">
            <a:extLst>
              <a:ext uri="{FF2B5EF4-FFF2-40B4-BE49-F238E27FC236}">
                <a16:creationId xmlns:a16="http://schemas.microsoft.com/office/drawing/2014/main" id="{ACDD38EA-ECCB-284F-B39B-A84A2C68AF3E}"/>
              </a:ext>
            </a:extLst>
          </p:cNvPr>
          <p:cNvSpPr>
            <a:spLocks noChangeShapeType="1"/>
          </p:cNvSpPr>
          <p:nvPr/>
        </p:nvSpPr>
        <p:spPr bwMode="auto">
          <a:xfrm>
            <a:off x="2825750" y="39687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Line 15">
            <a:extLst>
              <a:ext uri="{FF2B5EF4-FFF2-40B4-BE49-F238E27FC236}">
                <a16:creationId xmlns:a16="http://schemas.microsoft.com/office/drawing/2014/main" id="{EC4FE10F-7AC0-894A-9DC3-A99F7980128F}"/>
              </a:ext>
            </a:extLst>
          </p:cNvPr>
          <p:cNvSpPr>
            <a:spLocks noChangeShapeType="1"/>
          </p:cNvSpPr>
          <p:nvPr/>
        </p:nvSpPr>
        <p:spPr bwMode="auto">
          <a:xfrm>
            <a:off x="4197350" y="34353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0" name="Line 16">
            <a:extLst>
              <a:ext uri="{FF2B5EF4-FFF2-40B4-BE49-F238E27FC236}">
                <a16:creationId xmlns:a16="http://schemas.microsoft.com/office/drawing/2014/main" id="{4AFF5D60-31EA-334A-AC91-CE0DB88229F3}"/>
              </a:ext>
            </a:extLst>
          </p:cNvPr>
          <p:cNvSpPr>
            <a:spLocks noChangeShapeType="1"/>
          </p:cNvSpPr>
          <p:nvPr/>
        </p:nvSpPr>
        <p:spPr bwMode="auto">
          <a:xfrm>
            <a:off x="5111750" y="3816350"/>
            <a:ext cx="673100" cy="673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1" name="Line 17">
            <a:extLst>
              <a:ext uri="{FF2B5EF4-FFF2-40B4-BE49-F238E27FC236}">
                <a16:creationId xmlns:a16="http://schemas.microsoft.com/office/drawing/2014/main" id="{4F3DE521-584C-6948-B8A2-90DE35A2592A}"/>
              </a:ext>
            </a:extLst>
          </p:cNvPr>
          <p:cNvSpPr>
            <a:spLocks noChangeShapeType="1"/>
          </p:cNvSpPr>
          <p:nvPr/>
        </p:nvSpPr>
        <p:spPr bwMode="auto">
          <a:xfrm flipV="1">
            <a:off x="5797550" y="3581400"/>
            <a:ext cx="444500" cy="914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2" name="Line 18">
            <a:extLst>
              <a:ext uri="{FF2B5EF4-FFF2-40B4-BE49-F238E27FC236}">
                <a16:creationId xmlns:a16="http://schemas.microsoft.com/office/drawing/2014/main" id="{2B0C2241-1C13-7D4B-9D5D-2E2C0C94C8DA}"/>
              </a:ext>
            </a:extLst>
          </p:cNvPr>
          <p:cNvSpPr>
            <a:spLocks noChangeShapeType="1"/>
          </p:cNvSpPr>
          <p:nvPr/>
        </p:nvSpPr>
        <p:spPr bwMode="auto">
          <a:xfrm>
            <a:off x="6254750" y="3587750"/>
            <a:ext cx="901700" cy="368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3" name="Rectangle 19">
            <a:extLst>
              <a:ext uri="{FF2B5EF4-FFF2-40B4-BE49-F238E27FC236}">
                <a16:creationId xmlns:a16="http://schemas.microsoft.com/office/drawing/2014/main" id="{AA17E922-D847-7943-8B7B-C108CA062BE0}"/>
              </a:ext>
            </a:extLst>
          </p:cNvPr>
          <p:cNvSpPr>
            <a:spLocks noChangeArrowheads="1"/>
          </p:cNvSpPr>
          <p:nvPr/>
        </p:nvSpPr>
        <p:spPr bwMode="auto">
          <a:xfrm rot="16200000">
            <a:off x="746126" y="3884612"/>
            <a:ext cx="622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sz="1600"/>
              <a:t>Scale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8C87637-5A2C-1E49-8A8E-B00A6A8AD1DD}"/>
              </a:ext>
            </a:extLst>
          </p:cNvPr>
          <p:cNvSpPr>
            <a:spLocks noGrp="1" noChangeArrowheads="1"/>
          </p:cNvSpPr>
          <p:nvPr>
            <p:ph type="title"/>
          </p:nvPr>
        </p:nvSpPr>
        <p:spPr>
          <a:noFill/>
          <a:ln>
            <a:noFill/>
          </a:ln>
          <a:extLst>
            <a:ext uri="{91240B29-F687-4F45-9708-019B960494DF}">
              <a14:hiddenLine xmlns:a14="http://schemas.microsoft.com/office/drawing/2010/main" w="25400">
                <a:solidFill>
                  <a:schemeClr val="tx1"/>
                </a:solidFill>
                <a:miter lim="800000"/>
                <a:headEnd/>
                <a:tailEnd/>
              </a14:hiddenLine>
            </a:ext>
          </a:extLst>
        </p:spPr>
        <p:txBody>
          <a:bodyPr lIns="92075" tIns="46037" rIns="92075" bIns="46037"/>
          <a:lstStyle/>
          <a:p>
            <a:r>
              <a:rPr lang="en-US" altLang="en-US"/>
              <a:t>Constructing a Control Chart</a:t>
            </a:r>
          </a:p>
        </p:txBody>
      </p:sp>
      <p:sp>
        <p:nvSpPr>
          <p:cNvPr id="34819" name="Rectangle 3">
            <a:extLst>
              <a:ext uri="{FF2B5EF4-FFF2-40B4-BE49-F238E27FC236}">
                <a16:creationId xmlns:a16="http://schemas.microsoft.com/office/drawing/2014/main" id="{2E4F49C8-F18F-0F45-A252-D5C8269871DD}"/>
              </a:ext>
            </a:extLst>
          </p:cNvPr>
          <p:cNvSpPr>
            <a:spLocks noGrp="1" noChangeArrowheads="1"/>
          </p:cNvSpPr>
          <p:nvPr>
            <p:ph type="body" idx="1"/>
          </p:nvPr>
        </p:nvSpPr>
        <p:spPr>
          <a:xfrm>
            <a:off x="696913" y="2057400"/>
            <a:ext cx="8370887" cy="4114800"/>
          </a:xfrm>
          <a:noFill/>
          <a:ln/>
        </p:spPr>
        <p:txBody>
          <a:bodyPr lIns="92075" tIns="46037" rIns="92075" bIns="46037"/>
          <a:lstStyle/>
          <a:p>
            <a:pPr>
              <a:spcBef>
                <a:spcPct val="35000"/>
              </a:spcBef>
            </a:pPr>
            <a:r>
              <a:rPr lang="en-US" altLang="en-US" sz="2700"/>
              <a:t>Decide what to measure or count</a:t>
            </a:r>
          </a:p>
          <a:p>
            <a:pPr>
              <a:spcBef>
                <a:spcPct val="35000"/>
              </a:spcBef>
            </a:pPr>
            <a:r>
              <a:rPr lang="en-US" altLang="en-US" sz="2700"/>
              <a:t>Collect the sample data</a:t>
            </a:r>
          </a:p>
          <a:p>
            <a:pPr>
              <a:spcBef>
                <a:spcPct val="35000"/>
              </a:spcBef>
            </a:pPr>
            <a:r>
              <a:rPr lang="en-US" altLang="en-US" sz="2700"/>
              <a:t>Plot the samples on a control chart</a:t>
            </a:r>
          </a:p>
          <a:p>
            <a:pPr>
              <a:spcBef>
                <a:spcPct val="35000"/>
              </a:spcBef>
            </a:pPr>
            <a:r>
              <a:rPr lang="en-US" altLang="en-US" sz="2700"/>
              <a:t>Calculate and plot the control limits on the control chart</a:t>
            </a:r>
          </a:p>
          <a:p>
            <a:pPr>
              <a:spcBef>
                <a:spcPct val="35000"/>
              </a:spcBef>
            </a:pPr>
            <a:r>
              <a:rPr lang="en-US" altLang="en-US" sz="2700"/>
              <a:t>Determine if the data is in-control </a:t>
            </a:r>
          </a:p>
          <a:p>
            <a:pPr>
              <a:spcBef>
                <a:spcPct val="35000"/>
              </a:spcBef>
            </a:pPr>
            <a:r>
              <a:rPr lang="en-US" altLang="en-US" sz="2700"/>
              <a:t>If non-random variation is present, discard the data (fix the problem) and recalculate the control limits</a:t>
            </a:r>
            <a:endParaRPr lang="en-US" altLang="en-US" sz="2800"/>
          </a:p>
        </p:txBody>
      </p:sp>
    </p:spTree>
  </p:cSld>
  <p:clrMapOvr>
    <a:masterClrMapping/>
  </p:clrMapOvr>
</p:sld>
</file>

<file path=ppt/theme/theme1.xml><?xml version="1.0" encoding="utf-8"?>
<a:theme xmlns:a="http://schemas.openxmlformats.org/drawingml/2006/main" name="untitled 2">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untitled 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2" charset="0"/>
          </a:defRPr>
        </a:defPPr>
      </a:lstStyle>
    </a:lnDef>
  </a:objectDefaults>
  <a:extraClrSchemeLst>
    <a:extraClrScheme>
      <a:clrScheme name="untitled 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titled 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titled 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titled 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titled 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titled 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titled 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Apple Lab 1:JFK:jfkM326F</Template>
  <TotalTime>115</TotalTime>
  <Pages>12</Pages>
  <Words>1151</Words>
  <Application>Microsoft Macintosh PowerPoint</Application>
  <PresentationFormat>A4 Paper (210x297 mm)</PresentationFormat>
  <Paragraphs>259</Paragraphs>
  <Slides>28</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Times</vt:lpstr>
      <vt:lpstr>Symbol</vt:lpstr>
      <vt:lpstr>Arial</vt:lpstr>
      <vt:lpstr>Times New Roman</vt:lpstr>
      <vt:lpstr>untitled 2</vt:lpstr>
      <vt:lpstr>Statistical Process Control</vt:lpstr>
      <vt:lpstr>Types Of Data</vt:lpstr>
      <vt:lpstr>SPC Applied To Services</vt:lpstr>
      <vt:lpstr>Service Quality Examples</vt:lpstr>
      <vt:lpstr>Run Charts &amp; Control Charts</vt:lpstr>
      <vt:lpstr>Control Chart</vt:lpstr>
      <vt:lpstr>Control Charts - Xbar</vt:lpstr>
      <vt:lpstr>Control Charts - R</vt:lpstr>
      <vt:lpstr>Constructing a Control Chart</vt:lpstr>
      <vt:lpstr>A Process Is In Control If</vt:lpstr>
      <vt:lpstr>The Normal Distribution</vt:lpstr>
      <vt:lpstr>Control Chart Z Values</vt:lpstr>
      <vt:lpstr>Control Charts and the Normal Distribution</vt:lpstr>
      <vt:lpstr>Types Of Data</vt:lpstr>
      <vt:lpstr>Control Charts For Attributes</vt:lpstr>
      <vt:lpstr>p - Charts</vt:lpstr>
      <vt:lpstr>PowerPoint Presentation</vt:lpstr>
      <vt:lpstr>Control Charts For Variables</vt:lpstr>
      <vt:lpstr>Example: Control Charts for Variable Data</vt:lpstr>
      <vt:lpstr>Constructing an Range Chart</vt:lpstr>
      <vt:lpstr>3s Control Chart Factors</vt:lpstr>
      <vt:lpstr>Constructing A Mean Chart</vt:lpstr>
      <vt:lpstr>Variation</vt:lpstr>
      <vt:lpstr>Control Chart Patterns</vt:lpstr>
      <vt:lpstr>Control Chart Patterns</vt:lpstr>
      <vt:lpstr>Control Chart Patterns</vt:lpstr>
      <vt:lpstr>Control Chart Patterns</vt:lpstr>
      <vt:lpstr>Zones For Pattern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326 Mathematics for Decision Making</dc:title>
  <dc:subject/>
  <dc:creator>Teacher</dc:creator>
  <cp:keywords/>
  <dc:description/>
  <cp:lastModifiedBy>Kros, John</cp:lastModifiedBy>
  <cp:revision>70</cp:revision>
  <cp:lastPrinted>1998-03-03T16:13:53Z</cp:lastPrinted>
  <dcterms:created xsi:type="dcterms:W3CDTF">1997-08-18T14:58:50Z</dcterms:created>
  <dcterms:modified xsi:type="dcterms:W3CDTF">2019-08-20T18:19:16Z</dcterms:modified>
</cp:coreProperties>
</file>