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6" r:id="rId2"/>
    <p:sldId id="257" r:id="rId3"/>
    <p:sldId id="258" r:id="rId4"/>
    <p:sldId id="268" r:id="rId5"/>
    <p:sldId id="271" r:id="rId6"/>
    <p:sldId id="272" r:id="rId7"/>
    <p:sldId id="273" r:id="rId8"/>
    <p:sldId id="274" r:id="rId9"/>
    <p:sldId id="275" r:id="rId10"/>
    <p:sldId id="276" r:id="rId11"/>
    <p:sldId id="277" r:id="rId12"/>
  </p:sldIdLst>
  <p:sldSz cx="9906000" cy="6858000" type="A4"/>
  <p:notesSz cx="4267200" cy="57912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pitchFamily="2"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2"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2"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2"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2" charset="0"/>
        <a:ea typeface="+mn-ea"/>
        <a:cs typeface="+mn-cs"/>
      </a:defRPr>
    </a:lvl5pPr>
    <a:lvl6pPr marL="2286000" algn="l" defTabSz="914400" rtl="0" eaLnBrk="1" latinLnBrk="0" hangingPunct="1">
      <a:defRPr sz="2400" kern="1200">
        <a:solidFill>
          <a:schemeClr val="tx1"/>
        </a:solidFill>
        <a:latin typeface="Times" pitchFamily="2" charset="0"/>
        <a:ea typeface="+mn-ea"/>
        <a:cs typeface="+mn-cs"/>
      </a:defRPr>
    </a:lvl6pPr>
    <a:lvl7pPr marL="2743200" algn="l" defTabSz="914400" rtl="0" eaLnBrk="1" latinLnBrk="0" hangingPunct="1">
      <a:defRPr sz="2400" kern="1200">
        <a:solidFill>
          <a:schemeClr val="tx1"/>
        </a:solidFill>
        <a:latin typeface="Times" pitchFamily="2" charset="0"/>
        <a:ea typeface="+mn-ea"/>
        <a:cs typeface="+mn-cs"/>
      </a:defRPr>
    </a:lvl7pPr>
    <a:lvl8pPr marL="3200400" algn="l" defTabSz="914400" rtl="0" eaLnBrk="1" latinLnBrk="0" hangingPunct="1">
      <a:defRPr sz="2400" kern="1200">
        <a:solidFill>
          <a:schemeClr val="tx1"/>
        </a:solidFill>
        <a:latin typeface="Times" pitchFamily="2" charset="0"/>
        <a:ea typeface="+mn-ea"/>
        <a:cs typeface="+mn-cs"/>
      </a:defRPr>
    </a:lvl8pPr>
    <a:lvl9pPr marL="3657600" algn="l" defTabSz="914400" rtl="0" eaLnBrk="1" latinLnBrk="0" hangingPunct="1">
      <a:defRPr sz="2400" kern="1200">
        <a:solidFill>
          <a:schemeClr val="tx1"/>
        </a:solidFill>
        <a:latin typeface="Times" pitchFamily="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1824">
          <p15:clr>
            <a:srgbClr val="A4A3A4"/>
          </p15:clr>
        </p15:guide>
        <p15:guide id="2" pos="13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41"/>
  </p:normalViewPr>
  <p:slideViewPr>
    <p:cSldViewPr>
      <p:cViewPr varScale="1">
        <p:scale>
          <a:sx n="112" d="100"/>
          <a:sy n="112" d="100"/>
        </p:scale>
        <p:origin x="392" y="1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7" d="100"/>
          <a:sy n="127" d="100"/>
        </p:scale>
        <p:origin x="-1648" y="-112"/>
      </p:cViewPr>
      <p:guideLst>
        <p:guide orient="horz" pos="1824"/>
        <p:guide pos="13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6B83815-F1E6-584D-BCB2-345D35360A15}"/>
              </a:ext>
            </a:extLst>
          </p:cNvPr>
          <p:cNvSpPr>
            <a:spLocks noGrp="1" noChangeArrowheads="1"/>
          </p:cNvSpPr>
          <p:nvPr>
            <p:ph type="body" sz="quarter" idx="3"/>
          </p:nvPr>
        </p:nvSpPr>
        <p:spPr bwMode="auto">
          <a:xfrm>
            <a:off x="569913" y="2749550"/>
            <a:ext cx="3127375" cy="260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5562" tIns="26987" rIns="55562" bIns="2698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1" name="Rectangle 3">
            <a:extLst>
              <a:ext uri="{FF2B5EF4-FFF2-40B4-BE49-F238E27FC236}">
                <a16:creationId xmlns:a16="http://schemas.microsoft.com/office/drawing/2014/main" id="{C96023B7-4575-C044-85ED-BB630A7AC0DC}"/>
              </a:ext>
            </a:extLst>
          </p:cNvPr>
          <p:cNvSpPr>
            <a:spLocks noChangeArrowheads="1" noTextEdit="1"/>
          </p:cNvSpPr>
          <p:nvPr>
            <p:ph type="sldImg" idx="2"/>
          </p:nvPr>
        </p:nvSpPr>
        <p:spPr bwMode="auto">
          <a:xfrm>
            <a:off x="711200" y="534988"/>
            <a:ext cx="2844800" cy="19700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cSld>
  <p:clrMap bg1="lt1" tx1="dk1" bg2="lt2" tx2="dk2" accent1="accent1" accent2="accent2" accent3="accent3" accent4="accent4" accent5="accent5" accent6="accent6" hlink="hlink" folHlink="folHlink"/>
  <p:notesStyle>
    <a:lvl1pPr algn="l" defTabSz="544513" rtl="0" eaLnBrk="0" fontAlgn="base" hangingPunct="0">
      <a:spcBef>
        <a:spcPct val="30000"/>
      </a:spcBef>
      <a:spcAft>
        <a:spcPct val="0"/>
      </a:spcAft>
      <a:defRPr sz="700" kern="1200">
        <a:solidFill>
          <a:schemeClr val="tx1"/>
        </a:solidFill>
        <a:latin typeface="Times" pitchFamily="2" charset="0"/>
        <a:ea typeface="+mn-ea"/>
        <a:cs typeface="+mn-cs"/>
      </a:defRPr>
    </a:lvl1pPr>
    <a:lvl2pPr marL="273050" algn="l" defTabSz="544513" rtl="0" eaLnBrk="0" fontAlgn="base" hangingPunct="0">
      <a:spcBef>
        <a:spcPct val="30000"/>
      </a:spcBef>
      <a:spcAft>
        <a:spcPct val="0"/>
      </a:spcAft>
      <a:defRPr sz="700" kern="1200">
        <a:solidFill>
          <a:schemeClr val="tx1"/>
        </a:solidFill>
        <a:latin typeface="Times" pitchFamily="2" charset="0"/>
        <a:ea typeface="+mn-ea"/>
        <a:cs typeface="+mn-cs"/>
      </a:defRPr>
    </a:lvl2pPr>
    <a:lvl3pPr marL="544513" algn="l" defTabSz="544513" rtl="0" eaLnBrk="0" fontAlgn="base" hangingPunct="0">
      <a:spcBef>
        <a:spcPct val="30000"/>
      </a:spcBef>
      <a:spcAft>
        <a:spcPct val="0"/>
      </a:spcAft>
      <a:defRPr sz="700" kern="1200">
        <a:solidFill>
          <a:schemeClr val="tx1"/>
        </a:solidFill>
        <a:latin typeface="Times" pitchFamily="2" charset="0"/>
        <a:ea typeface="+mn-ea"/>
        <a:cs typeface="+mn-cs"/>
      </a:defRPr>
    </a:lvl3pPr>
    <a:lvl4pPr marL="817563" algn="l" defTabSz="544513" rtl="0" eaLnBrk="0" fontAlgn="base" hangingPunct="0">
      <a:spcBef>
        <a:spcPct val="30000"/>
      </a:spcBef>
      <a:spcAft>
        <a:spcPct val="0"/>
      </a:spcAft>
      <a:defRPr sz="700" kern="1200">
        <a:solidFill>
          <a:schemeClr val="tx1"/>
        </a:solidFill>
        <a:latin typeface="Times" pitchFamily="2" charset="0"/>
        <a:ea typeface="+mn-ea"/>
        <a:cs typeface="+mn-cs"/>
      </a:defRPr>
    </a:lvl4pPr>
    <a:lvl5pPr marL="1085850" algn="l" defTabSz="544513" rtl="0" eaLnBrk="0" fontAlgn="base" hangingPunct="0">
      <a:spcBef>
        <a:spcPct val="30000"/>
      </a:spcBef>
      <a:spcAft>
        <a:spcPct val="0"/>
      </a:spcAft>
      <a:defRPr sz="700" kern="1200">
        <a:solidFill>
          <a:schemeClr val="tx1"/>
        </a:solidFill>
        <a:latin typeface="Times"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F7ABE9E-D899-B64C-945F-DD9CF29B76D1}"/>
              </a:ext>
            </a:extLst>
          </p:cNvPr>
          <p:cNvSpPr>
            <a:spLocks noGrp="1" noChangeArrowheads="1"/>
          </p:cNvSpPr>
          <p:nvPr>
            <p:ph type="body" idx="1"/>
          </p:nvPr>
        </p:nvSpPr>
        <p:spPr>
          <a:ln/>
        </p:spPr>
        <p:txBody>
          <a:bodyPr/>
          <a:lstStyle/>
          <a:p>
            <a:endParaRPr lang="en-US" altLang="en-US"/>
          </a:p>
        </p:txBody>
      </p:sp>
      <p:sp>
        <p:nvSpPr>
          <p:cNvPr id="5123" name="Rectangle 3">
            <a:extLst>
              <a:ext uri="{FF2B5EF4-FFF2-40B4-BE49-F238E27FC236}">
                <a16:creationId xmlns:a16="http://schemas.microsoft.com/office/drawing/2014/main" id="{00F6B0EF-D4C2-1D40-AC1E-33B7581E51CA}"/>
              </a:ext>
            </a:extLst>
          </p:cNvPr>
          <p:cNvSpPr>
            <a:spLocks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FDDCF29D-88A7-7C42-BE0F-32C816E5E354}"/>
              </a:ext>
            </a:extLst>
          </p:cNvPr>
          <p:cNvSpPr>
            <a:spLocks noGrp="1" noChangeArrowheads="1"/>
          </p:cNvSpPr>
          <p:nvPr>
            <p:ph type="body" idx="1"/>
          </p:nvPr>
        </p:nvSpPr>
        <p:spPr>
          <a:xfrm>
            <a:off x="568325" y="2751138"/>
            <a:ext cx="3128963" cy="2605087"/>
          </a:xfrm>
          <a:noFill/>
          <a:ln/>
        </p:spPr>
        <p:txBody>
          <a:bodyPr lIns="59252" tIns="29626" rIns="59252" bIns="29626"/>
          <a:lstStyle/>
          <a:p>
            <a:r>
              <a:rPr lang="en-US" altLang="en-US" sz="1200"/>
              <a:t>The product-process matrix  matches product characteristics with process choice. The most important product characteristics in terms of process choice are degree of standardization and demand volume. The best process strategy is found on the diagonal of the matrix.</a:t>
            </a:r>
          </a:p>
        </p:txBody>
      </p:sp>
      <p:sp>
        <p:nvSpPr>
          <p:cNvPr id="25603" name="Rectangle 3">
            <a:extLst>
              <a:ext uri="{FF2B5EF4-FFF2-40B4-BE49-F238E27FC236}">
                <a16:creationId xmlns:a16="http://schemas.microsoft.com/office/drawing/2014/main" id="{F485C423-8887-5949-8A6B-4FBB97FD3C8A}"/>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3CED54A-8730-144A-BC3B-5C8CE31CBF41}"/>
              </a:ext>
            </a:extLst>
          </p:cNvPr>
          <p:cNvSpPr>
            <a:spLocks noGrp="1" noChangeArrowheads="1"/>
          </p:cNvSpPr>
          <p:nvPr>
            <p:ph type="body" idx="1"/>
          </p:nvPr>
        </p:nvSpPr>
        <p:spPr>
          <a:xfrm>
            <a:off x="568325" y="2751138"/>
            <a:ext cx="3128963" cy="2605087"/>
          </a:xfrm>
          <a:noFill/>
          <a:ln/>
        </p:spPr>
        <p:txBody>
          <a:bodyPr lIns="59252" tIns="29626" rIns="59252" bIns="29626"/>
          <a:lstStyle/>
          <a:p>
            <a:r>
              <a:rPr lang="en-US" altLang="en-US" sz="1200"/>
              <a:t>Strategic issues in terms of capacity</a:t>
            </a:r>
          </a:p>
        </p:txBody>
      </p:sp>
      <p:sp>
        <p:nvSpPr>
          <p:cNvPr id="27651" name="Rectangle 3">
            <a:extLst>
              <a:ext uri="{FF2B5EF4-FFF2-40B4-BE49-F238E27FC236}">
                <a16:creationId xmlns:a16="http://schemas.microsoft.com/office/drawing/2014/main" id="{46249FB8-3C0D-944C-8626-C6DDEF30F502}"/>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CB2333C7-15DA-1A43-9DC0-1BEF9C01F5FC}"/>
              </a:ext>
            </a:extLst>
          </p:cNvPr>
          <p:cNvSpPr>
            <a:spLocks noGrp="1" noChangeArrowheads="1"/>
          </p:cNvSpPr>
          <p:nvPr>
            <p:ph type="body" idx="1"/>
          </p:nvPr>
        </p:nvSpPr>
        <p:spPr>
          <a:xfrm>
            <a:off x="568325" y="2751138"/>
            <a:ext cx="3128963" cy="2605087"/>
          </a:xfrm>
          <a:noFill/>
          <a:ln/>
        </p:spPr>
        <p:txBody>
          <a:bodyPr lIns="59252" tIns="29626" rIns="59252" bIns="29626"/>
          <a:lstStyle/>
          <a:p>
            <a:r>
              <a:rPr lang="en-US" altLang="en-US" sz="1200"/>
              <a:t>Capacity decisions lead to facility decisions.</a:t>
            </a:r>
          </a:p>
        </p:txBody>
      </p:sp>
      <p:sp>
        <p:nvSpPr>
          <p:cNvPr id="29699" name="Rectangle 3">
            <a:extLst>
              <a:ext uri="{FF2B5EF4-FFF2-40B4-BE49-F238E27FC236}">
                <a16:creationId xmlns:a16="http://schemas.microsoft.com/office/drawing/2014/main" id="{2BE676A6-AD70-7842-8731-B82A2DB1FAE5}"/>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34B2E7F-7662-7841-84C1-1FF2F4A6000C}"/>
              </a:ext>
            </a:extLst>
          </p:cNvPr>
          <p:cNvSpPr>
            <a:spLocks noGrp="1" noChangeArrowheads="1"/>
          </p:cNvSpPr>
          <p:nvPr>
            <p:ph type="body" idx="1"/>
          </p:nvPr>
        </p:nvSpPr>
        <p:spPr>
          <a:xfrm>
            <a:off x="568325" y="2751138"/>
            <a:ext cx="3128963" cy="2605087"/>
          </a:xfrm>
          <a:noFill/>
          <a:ln/>
        </p:spPr>
        <p:txBody>
          <a:bodyPr lIns="59252" tIns="29626" rIns="59252" bIns="29626"/>
          <a:lstStyle/>
          <a:p>
            <a:r>
              <a:rPr lang="en-US" altLang="en-US" sz="1200"/>
              <a:t>Strategic issues in human resources</a:t>
            </a:r>
          </a:p>
        </p:txBody>
      </p:sp>
      <p:sp>
        <p:nvSpPr>
          <p:cNvPr id="31747" name="Rectangle 3">
            <a:extLst>
              <a:ext uri="{FF2B5EF4-FFF2-40B4-BE49-F238E27FC236}">
                <a16:creationId xmlns:a16="http://schemas.microsoft.com/office/drawing/2014/main" id="{3502F6E9-0EE2-1743-8774-19CCE93D933C}"/>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B4A8948A-9A5D-9C48-940B-EC1ACEBB015A}"/>
              </a:ext>
            </a:extLst>
          </p:cNvPr>
          <p:cNvSpPr>
            <a:spLocks noGrp="1" noChangeArrowheads="1"/>
          </p:cNvSpPr>
          <p:nvPr>
            <p:ph type="body" idx="1"/>
          </p:nvPr>
        </p:nvSpPr>
        <p:spPr>
          <a:xfrm>
            <a:off x="568325" y="2751138"/>
            <a:ext cx="3128963" cy="2605087"/>
          </a:xfrm>
          <a:noFill/>
          <a:ln/>
        </p:spPr>
        <p:txBody>
          <a:bodyPr lIns="59252" tIns="29626" rIns="59252" bIns="29626"/>
          <a:lstStyle/>
          <a:p>
            <a:r>
              <a:rPr lang="en-US" altLang="en-US" sz="1200"/>
              <a:t>Quality permeates virtually every strategic decision.</a:t>
            </a:r>
          </a:p>
        </p:txBody>
      </p:sp>
      <p:sp>
        <p:nvSpPr>
          <p:cNvPr id="33795" name="Rectangle 3">
            <a:extLst>
              <a:ext uri="{FF2B5EF4-FFF2-40B4-BE49-F238E27FC236}">
                <a16:creationId xmlns:a16="http://schemas.microsoft.com/office/drawing/2014/main" id="{6240A2D2-77CE-D84A-868C-A808B720FED5}"/>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B41A5E9A-68DE-874E-917E-505653CE5516}"/>
              </a:ext>
            </a:extLst>
          </p:cNvPr>
          <p:cNvSpPr>
            <a:spLocks noGrp="1" noChangeArrowheads="1"/>
          </p:cNvSpPr>
          <p:nvPr>
            <p:ph type="body" idx="1"/>
          </p:nvPr>
        </p:nvSpPr>
        <p:spPr>
          <a:xfrm>
            <a:off x="568325" y="2751138"/>
            <a:ext cx="3128963" cy="2605087"/>
          </a:xfrm>
          <a:noFill/>
          <a:ln/>
        </p:spPr>
        <p:txBody>
          <a:bodyPr lIns="59252" tIns="29626" rIns="59252" bIns="29626"/>
          <a:lstStyle/>
          <a:p>
            <a:r>
              <a:rPr lang="en-US" altLang="en-US" sz="1200"/>
              <a:t>Sourcing has become an important strategic decision referred to more generally as supply chain management. The term </a:t>
            </a:r>
            <a:r>
              <a:rPr lang="en-US" altLang="en-US" sz="1200" i="1"/>
              <a:t>supply chain </a:t>
            </a:r>
            <a:r>
              <a:rPr lang="en-US" altLang="en-US" sz="1200"/>
              <a:t>refers to the entire logistical chain, linking together the sourcing decisions of a firm, its suppliers, and its suppliersísuppliers from the ultimate source to the final customer.</a:t>
            </a:r>
          </a:p>
        </p:txBody>
      </p:sp>
      <p:sp>
        <p:nvSpPr>
          <p:cNvPr id="35843" name="Rectangle 3">
            <a:extLst>
              <a:ext uri="{FF2B5EF4-FFF2-40B4-BE49-F238E27FC236}">
                <a16:creationId xmlns:a16="http://schemas.microsoft.com/office/drawing/2014/main" id="{7977CB67-2B53-AC4C-B3FE-06062E1EC20F}"/>
              </a:ext>
            </a:extLst>
          </p:cNvPr>
          <p:cNvSpPr>
            <a:spLocks noChangeArrowheads="1" noTextEdit="1"/>
          </p:cNvSpPr>
          <p:nvPr>
            <p:ph type="sldImg"/>
          </p:nvPr>
        </p:nvSpPr>
        <p:spPr>
          <a:xfrm>
            <a:off x="573088" y="438150"/>
            <a:ext cx="3122612" cy="2163763"/>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C06D9ACA-8C61-F141-BED6-978F96ADC9F6}"/>
              </a:ext>
            </a:extLst>
          </p:cNvPr>
          <p:cNvSpPr>
            <a:spLocks noGrp="1" noChangeArrowheads="1"/>
          </p:cNvSpPr>
          <p:nvPr>
            <p:ph type="body" idx="1"/>
          </p:nvPr>
        </p:nvSpPr>
        <p:spPr>
          <a:xfrm>
            <a:off x="568325" y="2751138"/>
            <a:ext cx="3128963" cy="2605087"/>
          </a:xfrm>
          <a:noFill/>
          <a:ln/>
        </p:spPr>
        <p:txBody>
          <a:bodyPr lIns="59252" tIns="29626" rIns="59252" bIns="29626"/>
          <a:lstStyle/>
          <a:p>
            <a:r>
              <a:rPr lang="en-US" altLang="en-US" sz="1200"/>
              <a:t>Operating systems execute strategic decisions on a day-to-day basis, so it is especially  important that they be designed to support how the firm competes in the markerplace.</a:t>
            </a:r>
          </a:p>
        </p:txBody>
      </p:sp>
      <p:sp>
        <p:nvSpPr>
          <p:cNvPr id="37891" name="Rectangle 3">
            <a:extLst>
              <a:ext uri="{FF2B5EF4-FFF2-40B4-BE49-F238E27FC236}">
                <a16:creationId xmlns:a16="http://schemas.microsoft.com/office/drawing/2014/main" id="{8331202C-ED74-5B4F-9254-2D7528433050}"/>
              </a:ext>
            </a:extLst>
          </p:cNvPr>
          <p:cNvSpPr>
            <a:spLocks noChangeArrowheads="1" noTextEdit="1"/>
          </p:cNvSpPr>
          <p:nvPr>
            <p:ph type="sldImg"/>
          </p:nvPr>
        </p:nvSpPr>
        <p:spPr>
          <a:xfrm>
            <a:off x="573088" y="438150"/>
            <a:ext cx="3122612" cy="2163763"/>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A9F63-9297-6047-BA0C-1FC0A925B161}"/>
              </a:ext>
            </a:extLst>
          </p:cNvPr>
          <p:cNvSpPr>
            <a:spLocks noGrp="1"/>
          </p:cNvSpPr>
          <p:nvPr>
            <p:ph type="ctrTitle"/>
          </p:nvPr>
        </p:nvSpPr>
        <p:spPr>
          <a:xfrm>
            <a:off x="1238250" y="1122363"/>
            <a:ext cx="74295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57FDFD6-AC78-F147-B2C1-7837518EAD30}"/>
              </a:ext>
            </a:extLst>
          </p:cNvPr>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051153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26D68-653D-CE41-888F-EA5F7B01F4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938630-29AE-5649-860B-2A85657292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9336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18C066-A3BC-3140-9990-175B0A5B8F26}"/>
              </a:ext>
            </a:extLst>
          </p:cNvPr>
          <p:cNvSpPr>
            <a:spLocks noGrp="1"/>
          </p:cNvSpPr>
          <p:nvPr>
            <p:ph type="title" orient="vert"/>
          </p:nvPr>
        </p:nvSpPr>
        <p:spPr>
          <a:xfrm>
            <a:off x="7081838" y="585788"/>
            <a:ext cx="2128837" cy="576421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8C1C7B-D470-1948-9671-53922DC1FA7B}"/>
              </a:ext>
            </a:extLst>
          </p:cNvPr>
          <p:cNvSpPr>
            <a:spLocks noGrp="1"/>
          </p:cNvSpPr>
          <p:nvPr>
            <p:ph type="body" orient="vert" idx="1"/>
          </p:nvPr>
        </p:nvSpPr>
        <p:spPr>
          <a:xfrm>
            <a:off x="695325" y="585788"/>
            <a:ext cx="6234113" cy="57642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6968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ED5D6-DED1-0543-81C9-40FF246C6B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8E7BF1-6A64-7F44-950A-2F2DFE0877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918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AEF81-76C7-1D4B-A260-74DB044FD32C}"/>
              </a:ext>
            </a:extLst>
          </p:cNvPr>
          <p:cNvSpPr>
            <a:spLocks noGrp="1"/>
          </p:cNvSpPr>
          <p:nvPr>
            <p:ph type="title"/>
          </p:nvPr>
        </p:nvSpPr>
        <p:spPr>
          <a:xfrm>
            <a:off x="676275" y="1709738"/>
            <a:ext cx="8543925"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F27E28-080A-FC4E-9078-925EC7C95A52}"/>
              </a:ext>
            </a:extLst>
          </p:cNvPr>
          <p:cNvSpPr>
            <a:spLocks noGrp="1"/>
          </p:cNvSpPr>
          <p:nvPr>
            <p:ph type="body" idx="1"/>
          </p:nvPr>
        </p:nvSpPr>
        <p:spPr>
          <a:xfrm>
            <a:off x="676275" y="4589463"/>
            <a:ext cx="85439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724387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C8B36-6A8A-B948-9158-C9B1F66C02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3401C0-D080-8A41-A424-1FFFD2C431BC}"/>
              </a:ext>
            </a:extLst>
          </p:cNvPr>
          <p:cNvSpPr>
            <a:spLocks noGrp="1"/>
          </p:cNvSpPr>
          <p:nvPr>
            <p:ph sz="half" idx="1"/>
          </p:nvPr>
        </p:nvSpPr>
        <p:spPr>
          <a:xfrm>
            <a:off x="695325" y="1978025"/>
            <a:ext cx="4181475" cy="4371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2BB6D1-9BFD-664F-975A-C0F9BF3CCE87}"/>
              </a:ext>
            </a:extLst>
          </p:cNvPr>
          <p:cNvSpPr>
            <a:spLocks noGrp="1"/>
          </p:cNvSpPr>
          <p:nvPr>
            <p:ph sz="half" idx="2"/>
          </p:nvPr>
        </p:nvSpPr>
        <p:spPr>
          <a:xfrm>
            <a:off x="5029200" y="1978025"/>
            <a:ext cx="4181475" cy="4371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961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3FE6-3E95-9E41-99E5-C5AB7B33BC1D}"/>
              </a:ext>
            </a:extLst>
          </p:cNvPr>
          <p:cNvSpPr>
            <a:spLocks noGrp="1"/>
          </p:cNvSpPr>
          <p:nvPr>
            <p:ph type="title"/>
          </p:nvPr>
        </p:nvSpPr>
        <p:spPr>
          <a:xfrm>
            <a:off x="682625" y="365125"/>
            <a:ext cx="8543925"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26368E-010A-3347-BEF4-6A0985025EFD}"/>
              </a:ext>
            </a:extLst>
          </p:cNvPr>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FFE8B2-6DAB-6442-8555-8BB5BB8C3B18}"/>
              </a:ext>
            </a:extLst>
          </p:cNvPr>
          <p:cNvSpPr>
            <a:spLocks noGrp="1"/>
          </p:cNvSpPr>
          <p:nvPr>
            <p:ph sz="half" idx="2"/>
          </p:nvPr>
        </p:nvSpPr>
        <p:spPr>
          <a:xfrm>
            <a:off x="682625" y="2505075"/>
            <a:ext cx="41910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E8EBAB-FFFE-3645-A444-E62C20624A22}"/>
              </a:ext>
            </a:extLst>
          </p:cNvPr>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0DBA71-D0F0-E444-A5B6-F75727E06552}"/>
              </a:ext>
            </a:extLst>
          </p:cNvPr>
          <p:cNvSpPr>
            <a:spLocks noGrp="1"/>
          </p:cNvSpPr>
          <p:nvPr>
            <p:ph sz="quarter" idx="4"/>
          </p:nvPr>
        </p:nvSpPr>
        <p:spPr>
          <a:xfrm>
            <a:off x="5014913" y="2505075"/>
            <a:ext cx="42116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4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A85CB-7861-5D47-B373-228A9FFB6307}"/>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0333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36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C2D96-08C6-DB44-9ECE-8AEED48F5090}"/>
              </a:ext>
            </a:extLst>
          </p:cNvPr>
          <p:cNvSpPr>
            <a:spLocks noGrp="1"/>
          </p:cNvSpPr>
          <p:nvPr>
            <p:ph type="title"/>
          </p:nvPr>
        </p:nvSpPr>
        <p:spPr>
          <a:xfrm>
            <a:off x="682625" y="457200"/>
            <a:ext cx="3194050"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4322FC-0D09-3A4B-A9EF-BACB72E01CCC}"/>
              </a:ext>
            </a:extLst>
          </p:cNvPr>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24C073-0F42-FC4B-B0EB-5627C80D9E69}"/>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01525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5DE9F-F593-4B48-98FA-25CB6C03FB61}"/>
              </a:ext>
            </a:extLst>
          </p:cNvPr>
          <p:cNvSpPr>
            <a:spLocks noGrp="1"/>
          </p:cNvSpPr>
          <p:nvPr>
            <p:ph type="title"/>
          </p:nvPr>
        </p:nvSpPr>
        <p:spPr>
          <a:xfrm>
            <a:off x="682625" y="457200"/>
            <a:ext cx="3194050"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2DB69D-A182-D449-B027-1ADC6C303FE3}"/>
              </a:ext>
            </a:extLst>
          </p:cNvPr>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C70E61-2EA6-AE4B-AD7D-49E15D5C1A26}"/>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566756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AC277FC-CD62-754C-B09E-25FED85DC154}"/>
              </a:ext>
            </a:extLst>
          </p:cNvPr>
          <p:cNvSpPr>
            <a:spLocks noGrp="1" noChangeArrowheads="1"/>
          </p:cNvSpPr>
          <p:nvPr>
            <p:ph type="body" idx="1"/>
          </p:nvPr>
        </p:nvSpPr>
        <p:spPr bwMode="auto">
          <a:xfrm>
            <a:off x="695325" y="1978025"/>
            <a:ext cx="8515350" cy="437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50" tIns="47625" rIns="95250" bIns="47625"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7" name="Rectangle 3">
            <a:extLst>
              <a:ext uri="{FF2B5EF4-FFF2-40B4-BE49-F238E27FC236}">
                <a16:creationId xmlns:a16="http://schemas.microsoft.com/office/drawing/2014/main" id="{91C2BD5B-27E6-A24B-95C0-FBC994B5BDB2}"/>
              </a:ext>
            </a:extLst>
          </p:cNvPr>
          <p:cNvSpPr>
            <a:spLocks noGrp="1" noChangeArrowheads="1"/>
          </p:cNvSpPr>
          <p:nvPr>
            <p:ph type="title"/>
          </p:nvPr>
        </p:nvSpPr>
        <p:spPr bwMode="auto">
          <a:xfrm>
            <a:off x="708025" y="585788"/>
            <a:ext cx="8489950" cy="1189037"/>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50" tIns="47625" rIns="95250" bIns="47625" numCol="1" anchor="ctr" anchorCtr="0" compatLnSpc="1">
            <a:prstTxWarp prst="textNoShape">
              <a:avLst/>
            </a:prstTxWarp>
          </a:bodyPr>
          <a:lstStyle/>
          <a:p>
            <a:pPr lvl="0"/>
            <a:r>
              <a:rPr lang="en-US" altLang="en-US"/>
              <a:t>Click to edit Master title style</a:t>
            </a:r>
          </a:p>
        </p:txBody>
      </p:sp>
      <p:grpSp>
        <p:nvGrpSpPr>
          <p:cNvPr id="1034" name="Group 10">
            <a:extLst>
              <a:ext uri="{FF2B5EF4-FFF2-40B4-BE49-F238E27FC236}">
                <a16:creationId xmlns:a16="http://schemas.microsoft.com/office/drawing/2014/main" id="{CB315A07-A63E-3C46-8E66-EDE357E7DB89}"/>
              </a:ext>
            </a:extLst>
          </p:cNvPr>
          <p:cNvGrpSpPr>
            <a:grpSpLocks/>
          </p:cNvGrpSpPr>
          <p:nvPr/>
        </p:nvGrpSpPr>
        <p:grpSpPr bwMode="auto">
          <a:xfrm>
            <a:off x="665163" y="1981200"/>
            <a:ext cx="8478837" cy="4114800"/>
            <a:chOff x="419" y="1248"/>
            <a:chExt cx="5341" cy="2592"/>
          </a:xfrm>
        </p:grpSpPr>
        <p:sp>
          <p:nvSpPr>
            <p:cNvPr id="1029" name="Line 5">
              <a:extLst>
                <a:ext uri="{FF2B5EF4-FFF2-40B4-BE49-F238E27FC236}">
                  <a16:creationId xmlns:a16="http://schemas.microsoft.com/office/drawing/2014/main" id="{41930031-B81B-814D-96BD-FDDE21A8EC79}"/>
                </a:ext>
              </a:extLst>
            </p:cNvPr>
            <p:cNvSpPr>
              <a:spLocks noChangeShapeType="1"/>
            </p:cNvSpPr>
            <p:nvPr/>
          </p:nvSpPr>
          <p:spPr bwMode="auto">
            <a:xfrm>
              <a:off x="427" y="1248"/>
              <a:ext cx="53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Line 6">
              <a:extLst>
                <a:ext uri="{FF2B5EF4-FFF2-40B4-BE49-F238E27FC236}">
                  <a16:creationId xmlns:a16="http://schemas.microsoft.com/office/drawing/2014/main" id="{3D91CBEF-8317-C844-92E2-78A77EBC22A5}"/>
                </a:ext>
              </a:extLst>
            </p:cNvPr>
            <p:cNvSpPr>
              <a:spLocks noChangeShapeType="1"/>
            </p:cNvSpPr>
            <p:nvPr/>
          </p:nvSpPr>
          <p:spPr bwMode="auto">
            <a:xfrm>
              <a:off x="419" y="1256"/>
              <a:ext cx="0" cy="2576"/>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1" name="Line 7">
              <a:extLst>
                <a:ext uri="{FF2B5EF4-FFF2-40B4-BE49-F238E27FC236}">
                  <a16:creationId xmlns:a16="http://schemas.microsoft.com/office/drawing/2014/main" id="{81943600-5808-1C45-83C9-877BBBE58569}"/>
                </a:ext>
              </a:extLst>
            </p:cNvPr>
            <p:cNvSpPr>
              <a:spLocks noChangeShapeType="1"/>
            </p:cNvSpPr>
            <p:nvPr/>
          </p:nvSpPr>
          <p:spPr bwMode="auto">
            <a:xfrm>
              <a:off x="5760" y="1256"/>
              <a:ext cx="0" cy="2576"/>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2" name="Line 8">
              <a:extLst>
                <a:ext uri="{FF2B5EF4-FFF2-40B4-BE49-F238E27FC236}">
                  <a16:creationId xmlns:a16="http://schemas.microsoft.com/office/drawing/2014/main" id="{E2B8AE85-AA54-2C46-BFBA-F57242D51DBB}"/>
                </a:ext>
              </a:extLst>
            </p:cNvPr>
            <p:cNvSpPr>
              <a:spLocks noChangeShapeType="1"/>
            </p:cNvSpPr>
            <p:nvPr/>
          </p:nvSpPr>
          <p:spPr bwMode="auto">
            <a:xfrm>
              <a:off x="427" y="3840"/>
              <a:ext cx="129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Line 9">
              <a:extLst>
                <a:ext uri="{FF2B5EF4-FFF2-40B4-BE49-F238E27FC236}">
                  <a16:creationId xmlns:a16="http://schemas.microsoft.com/office/drawing/2014/main" id="{6C770C21-4EA1-9044-AC92-87D41FA54D92}"/>
                </a:ext>
              </a:extLst>
            </p:cNvPr>
            <p:cNvSpPr>
              <a:spLocks noChangeShapeType="1"/>
            </p:cNvSpPr>
            <p:nvPr/>
          </p:nvSpPr>
          <p:spPr bwMode="auto">
            <a:xfrm>
              <a:off x="4459" y="3840"/>
              <a:ext cx="129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35" name="Rectangle 11">
            <a:extLst>
              <a:ext uri="{FF2B5EF4-FFF2-40B4-BE49-F238E27FC236}">
                <a16:creationId xmlns:a16="http://schemas.microsoft.com/office/drawing/2014/main" id="{8133D2FD-FE43-A942-B144-1A4FEFA0EA58}"/>
              </a:ext>
            </a:extLst>
          </p:cNvPr>
          <p:cNvSpPr>
            <a:spLocks noChangeArrowheads="1"/>
          </p:cNvSpPr>
          <p:nvPr/>
        </p:nvSpPr>
        <p:spPr bwMode="auto">
          <a:xfrm>
            <a:off x="8596313" y="6234113"/>
            <a:ext cx="5365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fld id="{43BA9316-0216-BD4B-817E-2236E007D76D}" type="slidenum">
              <a:rPr lang="en-US" altLang="en-US"/>
              <a:pPr/>
              <a:t>‹#›</a:t>
            </a:fld>
            <a:endParaRPr lang="en-US" altLang="en-US"/>
          </a:p>
        </p:txBody>
      </p:sp>
      <p:sp>
        <p:nvSpPr>
          <p:cNvPr id="1036" name="Rectangle 12">
            <a:extLst>
              <a:ext uri="{FF2B5EF4-FFF2-40B4-BE49-F238E27FC236}">
                <a16:creationId xmlns:a16="http://schemas.microsoft.com/office/drawing/2014/main" id="{EC67FE2D-516F-F44E-ADDC-B06F27DDDCFA}"/>
              </a:ext>
            </a:extLst>
          </p:cNvPr>
          <p:cNvSpPr>
            <a:spLocks noChangeArrowheads="1"/>
          </p:cNvSpPr>
          <p:nvPr/>
        </p:nvSpPr>
        <p:spPr bwMode="auto">
          <a:xfrm>
            <a:off x="671513" y="6157913"/>
            <a:ext cx="1705594"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dirty="0"/>
              <a:t>OMGT6213</a:t>
            </a:r>
          </a:p>
        </p:txBody>
      </p:sp>
      <p:pic>
        <p:nvPicPr>
          <p:cNvPr id="3" name="Picture 2">
            <a:extLst>
              <a:ext uri="{FF2B5EF4-FFF2-40B4-BE49-F238E27FC236}">
                <a16:creationId xmlns:a16="http://schemas.microsoft.com/office/drawing/2014/main" id="{2B09449B-097B-D848-9985-D93B385C3C28}"/>
              </a:ext>
            </a:extLst>
          </p:cNvPr>
          <p:cNvPicPr>
            <a:picLocks noChangeAspect="1"/>
          </p:cNvPicPr>
          <p:nvPr userDrawn="1"/>
        </p:nvPicPr>
        <p:blipFill>
          <a:blip r:embed="rId13"/>
          <a:stretch>
            <a:fillRect/>
          </a:stretch>
        </p:blipFill>
        <p:spPr>
          <a:xfrm>
            <a:off x="4060031" y="5923913"/>
            <a:ext cx="1689100" cy="9271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39800" rtl="0" eaLnBrk="0" fontAlgn="base" hangingPunct="0">
        <a:spcBef>
          <a:spcPct val="0"/>
        </a:spcBef>
        <a:spcAft>
          <a:spcPct val="0"/>
        </a:spcAft>
        <a:defRPr sz="4600" kern="1200">
          <a:solidFill>
            <a:schemeClr val="tx2"/>
          </a:solidFill>
          <a:latin typeface="+mj-lt"/>
          <a:ea typeface="+mj-ea"/>
          <a:cs typeface="+mj-cs"/>
        </a:defRPr>
      </a:lvl1pPr>
      <a:lvl2pPr algn="ctr" defTabSz="939800" rtl="0" eaLnBrk="0" fontAlgn="base" hangingPunct="0">
        <a:spcBef>
          <a:spcPct val="0"/>
        </a:spcBef>
        <a:spcAft>
          <a:spcPct val="0"/>
        </a:spcAft>
        <a:defRPr sz="4600">
          <a:solidFill>
            <a:schemeClr val="tx2"/>
          </a:solidFill>
          <a:latin typeface="Times" pitchFamily="2" charset="0"/>
        </a:defRPr>
      </a:lvl2pPr>
      <a:lvl3pPr algn="ctr" defTabSz="939800" rtl="0" eaLnBrk="0" fontAlgn="base" hangingPunct="0">
        <a:spcBef>
          <a:spcPct val="0"/>
        </a:spcBef>
        <a:spcAft>
          <a:spcPct val="0"/>
        </a:spcAft>
        <a:defRPr sz="4600">
          <a:solidFill>
            <a:schemeClr val="tx2"/>
          </a:solidFill>
          <a:latin typeface="Times" pitchFamily="2" charset="0"/>
        </a:defRPr>
      </a:lvl3pPr>
      <a:lvl4pPr algn="ctr" defTabSz="939800" rtl="0" eaLnBrk="0" fontAlgn="base" hangingPunct="0">
        <a:spcBef>
          <a:spcPct val="0"/>
        </a:spcBef>
        <a:spcAft>
          <a:spcPct val="0"/>
        </a:spcAft>
        <a:defRPr sz="4600">
          <a:solidFill>
            <a:schemeClr val="tx2"/>
          </a:solidFill>
          <a:latin typeface="Times" pitchFamily="2" charset="0"/>
        </a:defRPr>
      </a:lvl4pPr>
      <a:lvl5pPr algn="ctr" defTabSz="939800" rtl="0" eaLnBrk="0" fontAlgn="base" hangingPunct="0">
        <a:spcBef>
          <a:spcPct val="0"/>
        </a:spcBef>
        <a:spcAft>
          <a:spcPct val="0"/>
        </a:spcAft>
        <a:defRPr sz="4600">
          <a:solidFill>
            <a:schemeClr val="tx2"/>
          </a:solidFill>
          <a:latin typeface="Times" pitchFamily="2" charset="0"/>
        </a:defRPr>
      </a:lvl5pPr>
      <a:lvl6pPr marL="457200" algn="ctr" defTabSz="939800" rtl="0" eaLnBrk="0" fontAlgn="base" hangingPunct="0">
        <a:spcBef>
          <a:spcPct val="0"/>
        </a:spcBef>
        <a:spcAft>
          <a:spcPct val="0"/>
        </a:spcAft>
        <a:defRPr sz="4600">
          <a:solidFill>
            <a:schemeClr val="tx2"/>
          </a:solidFill>
          <a:latin typeface="Times" pitchFamily="2" charset="0"/>
        </a:defRPr>
      </a:lvl6pPr>
      <a:lvl7pPr marL="914400" algn="ctr" defTabSz="939800" rtl="0" eaLnBrk="0" fontAlgn="base" hangingPunct="0">
        <a:spcBef>
          <a:spcPct val="0"/>
        </a:spcBef>
        <a:spcAft>
          <a:spcPct val="0"/>
        </a:spcAft>
        <a:defRPr sz="4600">
          <a:solidFill>
            <a:schemeClr val="tx2"/>
          </a:solidFill>
          <a:latin typeface="Times" pitchFamily="2" charset="0"/>
        </a:defRPr>
      </a:lvl7pPr>
      <a:lvl8pPr marL="1371600" algn="ctr" defTabSz="939800" rtl="0" eaLnBrk="0" fontAlgn="base" hangingPunct="0">
        <a:spcBef>
          <a:spcPct val="0"/>
        </a:spcBef>
        <a:spcAft>
          <a:spcPct val="0"/>
        </a:spcAft>
        <a:defRPr sz="4600">
          <a:solidFill>
            <a:schemeClr val="tx2"/>
          </a:solidFill>
          <a:latin typeface="Times" pitchFamily="2" charset="0"/>
        </a:defRPr>
      </a:lvl8pPr>
      <a:lvl9pPr marL="1828800" algn="ctr" defTabSz="939800" rtl="0" eaLnBrk="0" fontAlgn="base" hangingPunct="0">
        <a:spcBef>
          <a:spcPct val="0"/>
        </a:spcBef>
        <a:spcAft>
          <a:spcPct val="0"/>
        </a:spcAft>
        <a:defRPr sz="4600">
          <a:solidFill>
            <a:schemeClr val="tx2"/>
          </a:solidFill>
          <a:latin typeface="Times" pitchFamily="2" charset="0"/>
        </a:defRPr>
      </a:lvl9pPr>
    </p:titleStyle>
    <p:bodyStyle>
      <a:lvl1pPr marL="352425" indent="-352425" algn="l" defTabSz="939800" rtl="0" eaLnBrk="0" fontAlgn="base" hangingPunct="0">
        <a:spcBef>
          <a:spcPct val="20000"/>
        </a:spcBef>
        <a:spcAft>
          <a:spcPct val="0"/>
        </a:spcAft>
        <a:buSzPct val="100000"/>
        <a:buChar char="•"/>
        <a:defRPr sz="3200" kern="1200">
          <a:solidFill>
            <a:schemeClr val="tx1"/>
          </a:solidFill>
          <a:latin typeface="+mn-lt"/>
          <a:ea typeface="+mn-ea"/>
          <a:cs typeface="+mn-cs"/>
        </a:defRPr>
      </a:lvl1pPr>
      <a:lvl2pPr marL="763588" indent="-293688" algn="l" defTabSz="939800" rtl="0" eaLnBrk="0" fontAlgn="base" hangingPunct="0">
        <a:spcBef>
          <a:spcPct val="20000"/>
        </a:spcBef>
        <a:spcAft>
          <a:spcPct val="0"/>
        </a:spcAft>
        <a:buSzPct val="100000"/>
        <a:buChar char="–"/>
        <a:defRPr sz="2800" kern="1200">
          <a:solidFill>
            <a:schemeClr val="tx1"/>
          </a:solidFill>
          <a:latin typeface="+mn-lt"/>
          <a:ea typeface="+mn-ea"/>
          <a:cs typeface="+mn-cs"/>
        </a:defRPr>
      </a:lvl2pPr>
      <a:lvl3pPr marL="1176338" indent="-236538" algn="l" defTabSz="939800" rtl="0" eaLnBrk="0" fontAlgn="base" hangingPunct="0">
        <a:spcBef>
          <a:spcPct val="20000"/>
        </a:spcBef>
        <a:spcAft>
          <a:spcPct val="0"/>
        </a:spcAft>
        <a:buSzPct val="100000"/>
        <a:buChar char="•"/>
        <a:defRPr sz="2500" kern="1200">
          <a:solidFill>
            <a:schemeClr val="tx1"/>
          </a:solidFill>
          <a:latin typeface="+mn-lt"/>
          <a:ea typeface="+mn-ea"/>
          <a:cs typeface="+mn-cs"/>
        </a:defRPr>
      </a:lvl3pPr>
      <a:lvl4pPr marL="1644650" indent="-234950" algn="l" defTabSz="939800" rtl="0" eaLnBrk="0" fontAlgn="base" hangingPunct="0">
        <a:spcBef>
          <a:spcPct val="20000"/>
        </a:spcBef>
        <a:spcAft>
          <a:spcPct val="0"/>
        </a:spcAft>
        <a:buSzPct val="100000"/>
        <a:buChar char="–"/>
        <a:defRPr sz="2100" kern="1200">
          <a:solidFill>
            <a:schemeClr val="tx1"/>
          </a:solidFill>
          <a:latin typeface="+mn-lt"/>
          <a:ea typeface="+mn-ea"/>
          <a:cs typeface="+mn-cs"/>
        </a:defRPr>
      </a:lvl4pPr>
      <a:lvl5pPr marL="2114550" indent="-233363" algn="l" defTabSz="939800" rtl="0" eaLnBrk="0" fontAlgn="base" hangingPunct="0">
        <a:spcBef>
          <a:spcPct val="20000"/>
        </a:spcBef>
        <a:spcAft>
          <a:spcPct val="0"/>
        </a:spcAft>
        <a:buSzPct val="100000"/>
        <a:buChar char="•"/>
        <a:defRPr sz="2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A7249F3-55AC-334E-92B7-152028FA1810}"/>
              </a:ext>
            </a:extLst>
          </p:cNvPr>
          <p:cNvSpPr>
            <a:spLocks noGrp="1" noChangeArrowheads="1"/>
          </p:cNvSpPr>
          <p:nvPr>
            <p:ph type="title"/>
          </p:nvPr>
        </p:nvSpPr>
        <p:spPr>
          <a:noFill/>
          <a:ln cap="flat"/>
        </p:spPr>
        <p:txBody>
          <a:bodyPr/>
          <a:lstStyle/>
          <a:p>
            <a:r>
              <a:rPr lang="en-US" altLang="en-US" sz="4400" b="1"/>
              <a:t>Operations, Competitiveness, and Strategy</a:t>
            </a:r>
            <a:endParaRPr lang="en-US" altLang="en-US" sz="3700"/>
          </a:p>
        </p:txBody>
      </p:sp>
      <p:sp>
        <p:nvSpPr>
          <p:cNvPr id="4099" name="Rectangle 3">
            <a:extLst>
              <a:ext uri="{FF2B5EF4-FFF2-40B4-BE49-F238E27FC236}">
                <a16:creationId xmlns:a16="http://schemas.microsoft.com/office/drawing/2014/main" id="{5543FFBB-5FB1-E041-BAC7-C8A0BD16B77F}"/>
              </a:ext>
            </a:extLst>
          </p:cNvPr>
          <p:cNvSpPr>
            <a:spLocks noGrp="1" noChangeArrowheads="1"/>
          </p:cNvSpPr>
          <p:nvPr>
            <p:ph type="body" idx="1"/>
          </p:nvPr>
        </p:nvSpPr>
        <p:spPr>
          <a:xfrm>
            <a:off x="695325" y="2181225"/>
            <a:ext cx="8515350" cy="4371975"/>
          </a:xfrm>
          <a:ln/>
        </p:spPr>
        <p:txBody>
          <a:bodyPr/>
          <a:lstStyle/>
          <a:p>
            <a:endParaRPr lang="en-US" altLang="en-US" sz="2900"/>
          </a:p>
        </p:txBody>
      </p:sp>
      <p:grpSp>
        <p:nvGrpSpPr>
          <p:cNvPr id="4149" name="Group 53">
            <a:extLst>
              <a:ext uri="{FF2B5EF4-FFF2-40B4-BE49-F238E27FC236}">
                <a16:creationId xmlns:a16="http://schemas.microsoft.com/office/drawing/2014/main" id="{07F35693-0B0C-2140-ACA7-7E318601031E}"/>
              </a:ext>
            </a:extLst>
          </p:cNvPr>
          <p:cNvGrpSpPr>
            <a:grpSpLocks/>
          </p:cNvGrpSpPr>
          <p:nvPr/>
        </p:nvGrpSpPr>
        <p:grpSpPr bwMode="auto">
          <a:xfrm>
            <a:off x="762000" y="2057400"/>
            <a:ext cx="8251825" cy="3870325"/>
            <a:chOff x="480" y="1296"/>
            <a:chExt cx="5198" cy="2438"/>
          </a:xfrm>
        </p:grpSpPr>
        <p:sp>
          <p:nvSpPr>
            <p:cNvPr id="4101" name="Rectangle 5">
              <a:extLst>
                <a:ext uri="{FF2B5EF4-FFF2-40B4-BE49-F238E27FC236}">
                  <a16:creationId xmlns:a16="http://schemas.microsoft.com/office/drawing/2014/main" id="{2C9863E5-6967-D347-8050-5134091AF01A}"/>
                </a:ext>
              </a:extLst>
            </p:cNvPr>
            <p:cNvSpPr>
              <a:spLocks noChangeArrowheads="1"/>
            </p:cNvSpPr>
            <p:nvPr/>
          </p:nvSpPr>
          <p:spPr bwMode="auto">
            <a:xfrm>
              <a:off x="480" y="1296"/>
              <a:ext cx="108" cy="2438"/>
            </a:xfrm>
            <a:prstGeom prst="rect">
              <a:avLst/>
            </a:prstGeom>
            <a:noFill/>
            <a:ln>
              <a:noFill/>
            </a:ln>
            <a:extLst>
              <a:ext uri="{909E8E84-426E-40DD-AFC4-6F175D3DCCD1}">
                <a14:hiddenFill xmlns:a14="http://schemas.microsoft.com/office/drawing/2010/main">
                  <a:solidFill>
                    <a:srgbClr val="0000FE"/>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02" name="Rectangle 6">
              <a:extLst>
                <a:ext uri="{FF2B5EF4-FFF2-40B4-BE49-F238E27FC236}">
                  <a16:creationId xmlns:a16="http://schemas.microsoft.com/office/drawing/2014/main" id="{2D52A048-199B-E240-99F2-F8E6B333084C}"/>
                </a:ext>
              </a:extLst>
            </p:cNvPr>
            <p:cNvSpPr>
              <a:spLocks noChangeArrowheads="1"/>
            </p:cNvSpPr>
            <p:nvPr/>
          </p:nvSpPr>
          <p:spPr bwMode="auto">
            <a:xfrm>
              <a:off x="588" y="1296"/>
              <a:ext cx="108" cy="2438"/>
            </a:xfrm>
            <a:prstGeom prst="rect">
              <a:avLst/>
            </a:prstGeom>
            <a:noFill/>
            <a:ln>
              <a:noFill/>
            </a:ln>
            <a:extLst>
              <a:ext uri="{909E8E84-426E-40DD-AFC4-6F175D3DCCD1}">
                <a14:hiddenFill xmlns:a14="http://schemas.microsoft.com/office/drawing/2010/main">
                  <a:solidFill>
                    <a:srgbClr val="0000FE"/>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03" name="Rectangle 7">
              <a:extLst>
                <a:ext uri="{FF2B5EF4-FFF2-40B4-BE49-F238E27FC236}">
                  <a16:creationId xmlns:a16="http://schemas.microsoft.com/office/drawing/2014/main" id="{5C0BA2BF-2F87-354E-A006-1D2A4B802D3A}"/>
                </a:ext>
              </a:extLst>
            </p:cNvPr>
            <p:cNvSpPr>
              <a:spLocks noChangeArrowheads="1"/>
            </p:cNvSpPr>
            <p:nvPr/>
          </p:nvSpPr>
          <p:spPr bwMode="auto">
            <a:xfrm>
              <a:off x="696" y="1296"/>
              <a:ext cx="109" cy="2438"/>
            </a:xfrm>
            <a:prstGeom prst="rect">
              <a:avLst/>
            </a:prstGeom>
            <a:noFill/>
            <a:ln>
              <a:noFill/>
            </a:ln>
            <a:extLst>
              <a:ext uri="{909E8E84-426E-40DD-AFC4-6F175D3DCCD1}">
                <a14:hiddenFill xmlns:a14="http://schemas.microsoft.com/office/drawing/2010/main">
                  <a:solidFill>
                    <a:srgbClr val="0000FE"/>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04" name="Rectangle 8">
              <a:extLst>
                <a:ext uri="{FF2B5EF4-FFF2-40B4-BE49-F238E27FC236}">
                  <a16:creationId xmlns:a16="http://schemas.microsoft.com/office/drawing/2014/main" id="{7CE3CB37-93B4-8A4F-87D8-8C532B15E892}"/>
                </a:ext>
              </a:extLst>
            </p:cNvPr>
            <p:cNvSpPr>
              <a:spLocks noChangeArrowheads="1"/>
            </p:cNvSpPr>
            <p:nvPr/>
          </p:nvSpPr>
          <p:spPr bwMode="auto">
            <a:xfrm>
              <a:off x="805" y="1296"/>
              <a:ext cx="108" cy="2438"/>
            </a:xfrm>
            <a:prstGeom prst="rect">
              <a:avLst/>
            </a:prstGeom>
            <a:noFill/>
            <a:ln>
              <a:noFill/>
            </a:ln>
            <a:extLst>
              <a:ext uri="{909E8E84-426E-40DD-AFC4-6F175D3DCCD1}">
                <a14:hiddenFill xmlns:a14="http://schemas.microsoft.com/office/drawing/2010/main">
                  <a:solidFill>
                    <a:srgbClr val="0000FD"/>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05" name="Rectangle 9">
              <a:extLst>
                <a:ext uri="{FF2B5EF4-FFF2-40B4-BE49-F238E27FC236}">
                  <a16:creationId xmlns:a16="http://schemas.microsoft.com/office/drawing/2014/main" id="{C9223C2A-D529-5B48-9D5F-24D6D5DC646C}"/>
                </a:ext>
              </a:extLst>
            </p:cNvPr>
            <p:cNvSpPr>
              <a:spLocks noChangeArrowheads="1"/>
            </p:cNvSpPr>
            <p:nvPr/>
          </p:nvSpPr>
          <p:spPr bwMode="auto">
            <a:xfrm>
              <a:off x="913" y="1296"/>
              <a:ext cx="108" cy="2438"/>
            </a:xfrm>
            <a:prstGeom prst="rect">
              <a:avLst/>
            </a:prstGeom>
            <a:noFill/>
            <a:ln>
              <a:noFill/>
            </a:ln>
            <a:extLst>
              <a:ext uri="{909E8E84-426E-40DD-AFC4-6F175D3DCCD1}">
                <a14:hiddenFill xmlns:a14="http://schemas.microsoft.com/office/drawing/2010/main">
                  <a:solidFill>
                    <a:srgbClr val="0000FD"/>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06" name="Rectangle 10">
              <a:extLst>
                <a:ext uri="{FF2B5EF4-FFF2-40B4-BE49-F238E27FC236}">
                  <a16:creationId xmlns:a16="http://schemas.microsoft.com/office/drawing/2014/main" id="{4A8F2F91-08FC-7146-99D8-77815618B56B}"/>
                </a:ext>
              </a:extLst>
            </p:cNvPr>
            <p:cNvSpPr>
              <a:spLocks noChangeArrowheads="1"/>
            </p:cNvSpPr>
            <p:nvPr/>
          </p:nvSpPr>
          <p:spPr bwMode="auto">
            <a:xfrm>
              <a:off x="1021" y="1296"/>
              <a:ext cx="108" cy="2438"/>
            </a:xfrm>
            <a:prstGeom prst="rect">
              <a:avLst/>
            </a:prstGeom>
            <a:noFill/>
            <a:ln>
              <a:noFill/>
            </a:ln>
            <a:extLst>
              <a:ext uri="{909E8E84-426E-40DD-AFC4-6F175D3DCCD1}">
                <a14:hiddenFill xmlns:a14="http://schemas.microsoft.com/office/drawing/2010/main">
                  <a:solidFill>
                    <a:srgbClr val="0000FC"/>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07" name="Rectangle 11">
              <a:extLst>
                <a:ext uri="{FF2B5EF4-FFF2-40B4-BE49-F238E27FC236}">
                  <a16:creationId xmlns:a16="http://schemas.microsoft.com/office/drawing/2014/main" id="{41BB4D7D-30D5-DC48-9EB9-AB9261BEC9F5}"/>
                </a:ext>
              </a:extLst>
            </p:cNvPr>
            <p:cNvSpPr>
              <a:spLocks noChangeArrowheads="1"/>
            </p:cNvSpPr>
            <p:nvPr/>
          </p:nvSpPr>
          <p:spPr bwMode="auto">
            <a:xfrm>
              <a:off x="1129" y="1296"/>
              <a:ext cx="109" cy="2438"/>
            </a:xfrm>
            <a:prstGeom prst="rect">
              <a:avLst/>
            </a:prstGeom>
            <a:noFill/>
            <a:ln>
              <a:noFill/>
            </a:ln>
            <a:extLst>
              <a:ext uri="{909E8E84-426E-40DD-AFC4-6F175D3DCCD1}">
                <a14:hiddenFill xmlns:a14="http://schemas.microsoft.com/office/drawing/2010/main">
                  <a:solidFill>
                    <a:srgbClr val="0000FB"/>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08" name="Rectangle 12">
              <a:extLst>
                <a:ext uri="{FF2B5EF4-FFF2-40B4-BE49-F238E27FC236}">
                  <a16:creationId xmlns:a16="http://schemas.microsoft.com/office/drawing/2014/main" id="{880713B8-6F3A-9248-8F98-F7BEEE005588}"/>
                </a:ext>
              </a:extLst>
            </p:cNvPr>
            <p:cNvSpPr>
              <a:spLocks noChangeArrowheads="1"/>
            </p:cNvSpPr>
            <p:nvPr/>
          </p:nvSpPr>
          <p:spPr bwMode="auto">
            <a:xfrm>
              <a:off x="1238" y="1296"/>
              <a:ext cx="108" cy="2438"/>
            </a:xfrm>
            <a:prstGeom prst="rect">
              <a:avLst/>
            </a:prstGeom>
            <a:noFill/>
            <a:ln>
              <a:noFill/>
            </a:ln>
            <a:extLst>
              <a:ext uri="{909E8E84-426E-40DD-AFC4-6F175D3DCCD1}">
                <a14:hiddenFill xmlns:a14="http://schemas.microsoft.com/office/drawing/2010/main">
                  <a:solidFill>
                    <a:srgbClr val="0000FA"/>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09" name="Rectangle 13">
              <a:extLst>
                <a:ext uri="{FF2B5EF4-FFF2-40B4-BE49-F238E27FC236}">
                  <a16:creationId xmlns:a16="http://schemas.microsoft.com/office/drawing/2014/main" id="{A211280E-62B3-A54C-9BE8-CD9EE024B973}"/>
                </a:ext>
              </a:extLst>
            </p:cNvPr>
            <p:cNvSpPr>
              <a:spLocks noChangeArrowheads="1"/>
            </p:cNvSpPr>
            <p:nvPr/>
          </p:nvSpPr>
          <p:spPr bwMode="auto">
            <a:xfrm>
              <a:off x="1346" y="1296"/>
              <a:ext cx="108" cy="2438"/>
            </a:xfrm>
            <a:prstGeom prst="rect">
              <a:avLst/>
            </a:prstGeom>
            <a:noFill/>
            <a:ln>
              <a:noFill/>
            </a:ln>
            <a:extLst>
              <a:ext uri="{909E8E84-426E-40DD-AFC4-6F175D3DCCD1}">
                <a14:hiddenFill xmlns:a14="http://schemas.microsoft.com/office/drawing/2010/main">
                  <a:solidFill>
                    <a:srgbClr val="0000F9"/>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10" name="Rectangle 14">
              <a:extLst>
                <a:ext uri="{FF2B5EF4-FFF2-40B4-BE49-F238E27FC236}">
                  <a16:creationId xmlns:a16="http://schemas.microsoft.com/office/drawing/2014/main" id="{10DC2526-A115-9847-8D35-A5B8798E92B0}"/>
                </a:ext>
              </a:extLst>
            </p:cNvPr>
            <p:cNvSpPr>
              <a:spLocks noChangeArrowheads="1"/>
            </p:cNvSpPr>
            <p:nvPr/>
          </p:nvSpPr>
          <p:spPr bwMode="auto">
            <a:xfrm>
              <a:off x="1454" y="1296"/>
              <a:ext cx="108" cy="2438"/>
            </a:xfrm>
            <a:prstGeom prst="rect">
              <a:avLst/>
            </a:prstGeom>
            <a:noFill/>
            <a:ln>
              <a:noFill/>
            </a:ln>
            <a:extLst>
              <a:ext uri="{909E8E84-426E-40DD-AFC4-6F175D3DCCD1}">
                <a14:hiddenFill xmlns:a14="http://schemas.microsoft.com/office/drawing/2010/main">
                  <a:solidFill>
                    <a:srgbClr val="0000F8"/>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11" name="Rectangle 15">
              <a:extLst>
                <a:ext uri="{FF2B5EF4-FFF2-40B4-BE49-F238E27FC236}">
                  <a16:creationId xmlns:a16="http://schemas.microsoft.com/office/drawing/2014/main" id="{48182F1B-15DE-114D-BA9B-DBEFA4066A8B}"/>
                </a:ext>
              </a:extLst>
            </p:cNvPr>
            <p:cNvSpPr>
              <a:spLocks noChangeArrowheads="1"/>
            </p:cNvSpPr>
            <p:nvPr/>
          </p:nvSpPr>
          <p:spPr bwMode="auto">
            <a:xfrm>
              <a:off x="1562" y="1296"/>
              <a:ext cx="108" cy="2438"/>
            </a:xfrm>
            <a:prstGeom prst="rect">
              <a:avLst/>
            </a:prstGeom>
            <a:noFill/>
            <a:ln>
              <a:noFill/>
            </a:ln>
            <a:extLst>
              <a:ext uri="{909E8E84-426E-40DD-AFC4-6F175D3DCCD1}">
                <a14:hiddenFill xmlns:a14="http://schemas.microsoft.com/office/drawing/2010/main">
                  <a:solidFill>
                    <a:srgbClr val="0000F7"/>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12" name="Rectangle 16">
              <a:extLst>
                <a:ext uri="{FF2B5EF4-FFF2-40B4-BE49-F238E27FC236}">
                  <a16:creationId xmlns:a16="http://schemas.microsoft.com/office/drawing/2014/main" id="{5B7ABE98-D708-624F-8066-FA7F6DE1EF77}"/>
                </a:ext>
              </a:extLst>
            </p:cNvPr>
            <p:cNvSpPr>
              <a:spLocks noChangeArrowheads="1"/>
            </p:cNvSpPr>
            <p:nvPr/>
          </p:nvSpPr>
          <p:spPr bwMode="auto">
            <a:xfrm>
              <a:off x="1670" y="1296"/>
              <a:ext cx="109" cy="2438"/>
            </a:xfrm>
            <a:prstGeom prst="rect">
              <a:avLst/>
            </a:prstGeom>
            <a:noFill/>
            <a:ln>
              <a:noFill/>
            </a:ln>
            <a:extLst>
              <a:ext uri="{909E8E84-426E-40DD-AFC4-6F175D3DCCD1}">
                <a14:hiddenFill xmlns:a14="http://schemas.microsoft.com/office/drawing/2010/main">
                  <a:solidFill>
                    <a:srgbClr val="0000F6"/>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13" name="Rectangle 17">
              <a:extLst>
                <a:ext uri="{FF2B5EF4-FFF2-40B4-BE49-F238E27FC236}">
                  <a16:creationId xmlns:a16="http://schemas.microsoft.com/office/drawing/2014/main" id="{9A66AC4E-8683-4A48-BD81-F15FCA8D4BC4}"/>
                </a:ext>
              </a:extLst>
            </p:cNvPr>
            <p:cNvSpPr>
              <a:spLocks noChangeArrowheads="1"/>
            </p:cNvSpPr>
            <p:nvPr/>
          </p:nvSpPr>
          <p:spPr bwMode="auto">
            <a:xfrm>
              <a:off x="1779" y="1296"/>
              <a:ext cx="110" cy="2438"/>
            </a:xfrm>
            <a:prstGeom prst="rect">
              <a:avLst/>
            </a:prstGeom>
            <a:noFill/>
            <a:ln>
              <a:noFill/>
            </a:ln>
            <a:extLst>
              <a:ext uri="{909E8E84-426E-40DD-AFC4-6F175D3DCCD1}">
                <a14:hiddenFill xmlns:a14="http://schemas.microsoft.com/office/drawing/2010/main">
                  <a:solidFill>
                    <a:srgbClr val="0000F4"/>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14" name="Rectangle 18">
              <a:extLst>
                <a:ext uri="{FF2B5EF4-FFF2-40B4-BE49-F238E27FC236}">
                  <a16:creationId xmlns:a16="http://schemas.microsoft.com/office/drawing/2014/main" id="{1C221F4F-3400-3342-8451-4C86129D9E0D}"/>
                </a:ext>
              </a:extLst>
            </p:cNvPr>
            <p:cNvSpPr>
              <a:spLocks noChangeArrowheads="1"/>
            </p:cNvSpPr>
            <p:nvPr/>
          </p:nvSpPr>
          <p:spPr bwMode="auto">
            <a:xfrm>
              <a:off x="1889" y="1296"/>
              <a:ext cx="108" cy="2438"/>
            </a:xfrm>
            <a:prstGeom prst="rect">
              <a:avLst/>
            </a:prstGeom>
            <a:noFill/>
            <a:ln>
              <a:noFill/>
            </a:ln>
            <a:extLst>
              <a:ext uri="{909E8E84-426E-40DD-AFC4-6F175D3DCCD1}">
                <a14:hiddenFill xmlns:a14="http://schemas.microsoft.com/office/drawing/2010/main">
                  <a:solidFill>
                    <a:srgbClr val="0000F3"/>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15" name="Rectangle 19">
              <a:extLst>
                <a:ext uri="{FF2B5EF4-FFF2-40B4-BE49-F238E27FC236}">
                  <a16:creationId xmlns:a16="http://schemas.microsoft.com/office/drawing/2014/main" id="{9CA1A3D2-849A-CB46-A400-2AF0932A9B66}"/>
                </a:ext>
              </a:extLst>
            </p:cNvPr>
            <p:cNvSpPr>
              <a:spLocks noChangeArrowheads="1"/>
            </p:cNvSpPr>
            <p:nvPr/>
          </p:nvSpPr>
          <p:spPr bwMode="auto">
            <a:xfrm>
              <a:off x="1997" y="1296"/>
              <a:ext cx="108" cy="2438"/>
            </a:xfrm>
            <a:prstGeom prst="rect">
              <a:avLst/>
            </a:prstGeom>
            <a:noFill/>
            <a:ln>
              <a:noFill/>
            </a:ln>
            <a:extLst>
              <a:ext uri="{909E8E84-426E-40DD-AFC4-6F175D3DCCD1}">
                <a14:hiddenFill xmlns:a14="http://schemas.microsoft.com/office/drawing/2010/main">
                  <a:solidFill>
                    <a:srgbClr val="0000F1"/>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16" name="Rectangle 20">
              <a:extLst>
                <a:ext uri="{FF2B5EF4-FFF2-40B4-BE49-F238E27FC236}">
                  <a16:creationId xmlns:a16="http://schemas.microsoft.com/office/drawing/2014/main" id="{75D58E34-C6CA-BE42-896C-BA8895B630C3}"/>
                </a:ext>
              </a:extLst>
            </p:cNvPr>
            <p:cNvSpPr>
              <a:spLocks noChangeArrowheads="1"/>
            </p:cNvSpPr>
            <p:nvPr/>
          </p:nvSpPr>
          <p:spPr bwMode="auto">
            <a:xfrm>
              <a:off x="2105" y="1296"/>
              <a:ext cx="108" cy="2438"/>
            </a:xfrm>
            <a:prstGeom prst="rect">
              <a:avLst/>
            </a:prstGeom>
            <a:noFill/>
            <a:ln>
              <a:noFill/>
            </a:ln>
            <a:extLst>
              <a:ext uri="{909E8E84-426E-40DD-AFC4-6F175D3DCCD1}">
                <a14:hiddenFill xmlns:a14="http://schemas.microsoft.com/office/drawing/2010/main">
                  <a:solidFill>
                    <a:srgbClr val="0000E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17" name="Rectangle 21">
              <a:extLst>
                <a:ext uri="{FF2B5EF4-FFF2-40B4-BE49-F238E27FC236}">
                  <a16:creationId xmlns:a16="http://schemas.microsoft.com/office/drawing/2014/main" id="{AC76FB0F-75A6-8041-9B42-E41E8EFDC0DF}"/>
                </a:ext>
              </a:extLst>
            </p:cNvPr>
            <p:cNvSpPr>
              <a:spLocks noChangeArrowheads="1"/>
            </p:cNvSpPr>
            <p:nvPr/>
          </p:nvSpPr>
          <p:spPr bwMode="auto">
            <a:xfrm>
              <a:off x="2213" y="1296"/>
              <a:ext cx="109" cy="2438"/>
            </a:xfrm>
            <a:prstGeom prst="rect">
              <a:avLst/>
            </a:prstGeom>
            <a:noFill/>
            <a:ln>
              <a:noFill/>
            </a:ln>
            <a:extLst>
              <a:ext uri="{909E8E84-426E-40DD-AFC4-6F175D3DCCD1}">
                <a14:hiddenFill xmlns:a14="http://schemas.microsoft.com/office/drawing/2010/main">
                  <a:solidFill>
                    <a:srgbClr val="0000ED"/>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18" name="Rectangle 22">
              <a:extLst>
                <a:ext uri="{FF2B5EF4-FFF2-40B4-BE49-F238E27FC236}">
                  <a16:creationId xmlns:a16="http://schemas.microsoft.com/office/drawing/2014/main" id="{10E13D46-4F13-584A-ACB7-0B83E58ADCA4}"/>
                </a:ext>
              </a:extLst>
            </p:cNvPr>
            <p:cNvSpPr>
              <a:spLocks noChangeArrowheads="1"/>
            </p:cNvSpPr>
            <p:nvPr/>
          </p:nvSpPr>
          <p:spPr bwMode="auto">
            <a:xfrm>
              <a:off x="2322" y="1296"/>
              <a:ext cx="108" cy="2438"/>
            </a:xfrm>
            <a:prstGeom prst="rect">
              <a:avLst/>
            </a:prstGeom>
            <a:noFill/>
            <a:ln>
              <a:noFill/>
            </a:ln>
            <a:extLst>
              <a:ext uri="{909E8E84-426E-40DD-AFC4-6F175D3DCCD1}">
                <a14:hiddenFill xmlns:a14="http://schemas.microsoft.com/office/drawing/2010/main">
                  <a:solidFill>
                    <a:srgbClr val="0000EB"/>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19" name="Rectangle 23">
              <a:extLst>
                <a:ext uri="{FF2B5EF4-FFF2-40B4-BE49-F238E27FC236}">
                  <a16:creationId xmlns:a16="http://schemas.microsoft.com/office/drawing/2014/main" id="{EE54061F-E811-DD44-BBC0-678EF5E68BF5}"/>
                </a:ext>
              </a:extLst>
            </p:cNvPr>
            <p:cNvSpPr>
              <a:spLocks noChangeArrowheads="1"/>
            </p:cNvSpPr>
            <p:nvPr/>
          </p:nvSpPr>
          <p:spPr bwMode="auto">
            <a:xfrm>
              <a:off x="2430" y="1296"/>
              <a:ext cx="108" cy="2438"/>
            </a:xfrm>
            <a:prstGeom prst="rect">
              <a:avLst/>
            </a:prstGeom>
            <a:noFill/>
            <a:ln>
              <a:noFill/>
            </a:ln>
            <a:extLst>
              <a:ext uri="{909E8E84-426E-40DD-AFC4-6F175D3DCCD1}">
                <a14:hiddenFill xmlns:a14="http://schemas.microsoft.com/office/drawing/2010/main">
                  <a:solidFill>
                    <a:srgbClr val="0000E9"/>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20" name="Rectangle 24">
              <a:extLst>
                <a:ext uri="{FF2B5EF4-FFF2-40B4-BE49-F238E27FC236}">
                  <a16:creationId xmlns:a16="http://schemas.microsoft.com/office/drawing/2014/main" id="{EC997D35-D24B-F048-8136-6AB8D7E7E564}"/>
                </a:ext>
              </a:extLst>
            </p:cNvPr>
            <p:cNvSpPr>
              <a:spLocks noChangeArrowheads="1"/>
            </p:cNvSpPr>
            <p:nvPr/>
          </p:nvSpPr>
          <p:spPr bwMode="auto">
            <a:xfrm>
              <a:off x="2538" y="1296"/>
              <a:ext cx="108" cy="2438"/>
            </a:xfrm>
            <a:prstGeom prst="rect">
              <a:avLst/>
            </a:prstGeom>
            <a:noFill/>
            <a:ln>
              <a:noFill/>
            </a:ln>
            <a:extLst>
              <a:ext uri="{909E8E84-426E-40DD-AFC4-6F175D3DCCD1}">
                <a14:hiddenFill xmlns:a14="http://schemas.microsoft.com/office/drawing/2010/main">
                  <a:solidFill>
                    <a:srgbClr val="0000E7"/>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21" name="Rectangle 25">
              <a:extLst>
                <a:ext uri="{FF2B5EF4-FFF2-40B4-BE49-F238E27FC236}">
                  <a16:creationId xmlns:a16="http://schemas.microsoft.com/office/drawing/2014/main" id="{074B5933-5819-3E45-8AA5-C00712C593D5}"/>
                </a:ext>
              </a:extLst>
            </p:cNvPr>
            <p:cNvSpPr>
              <a:spLocks noChangeArrowheads="1"/>
            </p:cNvSpPr>
            <p:nvPr/>
          </p:nvSpPr>
          <p:spPr bwMode="auto">
            <a:xfrm>
              <a:off x="2646" y="1296"/>
              <a:ext cx="109" cy="2438"/>
            </a:xfrm>
            <a:prstGeom prst="rect">
              <a:avLst/>
            </a:prstGeom>
            <a:noFill/>
            <a:ln>
              <a:noFill/>
            </a:ln>
            <a:extLst>
              <a:ext uri="{909E8E84-426E-40DD-AFC4-6F175D3DCCD1}">
                <a14:hiddenFill xmlns:a14="http://schemas.microsoft.com/office/drawing/2010/main">
                  <a:solidFill>
                    <a:srgbClr val="0000E4"/>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22" name="Rectangle 26">
              <a:extLst>
                <a:ext uri="{FF2B5EF4-FFF2-40B4-BE49-F238E27FC236}">
                  <a16:creationId xmlns:a16="http://schemas.microsoft.com/office/drawing/2014/main" id="{2819E3AD-49F5-6146-8EAB-83E5B1667BBF}"/>
                </a:ext>
              </a:extLst>
            </p:cNvPr>
            <p:cNvSpPr>
              <a:spLocks noChangeArrowheads="1"/>
            </p:cNvSpPr>
            <p:nvPr/>
          </p:nvSpPr>
          <p:spPr bwMode="auto">
            <a:xfrm>
              <a:off x="2755" y="1296"/>
              <a:ext cx="108" cy="2438"/>
            </a:xfrm>
            <a:prstGeom prst="rect">
              <a:avLst/>
            </a:prstGeom>
            <a:noFill/>
            <a:ln>
              <a:noFill/>
            </a:ln>
            <a:extLst>
              <a:ext uri="{909E8E84-426E-40DD-AFC4-6F175D3DCCD1}">
                <a14:hiddenFill xmlns:a14="http://schemas.microsoft.com/office/drawing/2010/main">
                  <a:solidFill>
                    <a:srgbClr val="0000E2"/>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23" name="Rectangle 27">
              <a:extLst>
                <a:ext uri="{FF2B5EF4-FFF2-40B4-BE49-F238E27FC236}">
                  <a16:creationId xmlns:a16="http://schemas.microsoft.com/office/drawing/2014/main" id="{9D5A03E3-9168-7C42-A861-64CC3DD8B95A}"/>
                </a:ext>
              </a:extLst>
            </p:cNvPr>
            <p:cNvSpPr>
              <a:spLocks noChangeArrowheads="1"/>
            </p:cNvSpPr>
            <p:nvPr/>
          </p:nvSpPr>
          <p:spPr bwMode="auto">
            <a:xfrm>
              <a:off x="2863" y="1296"/>
              <a:ext cx="108" cy="2438"/>
            </a:xfrm>
            <a:prstGeom prst="rect">
              <a:avLst/>
            </a:prstGeom>
            <a:noFill/>
            <a:ln>
              <a:noFill/>
            </a:ln>
            <a:extLst>
              <a:ext uri="{909E8E84-426E-40DD-AFC4-6F175D3DCCD1}">
                <a14:hiddenFill xmlns:a14="http://schemas.microsoft.com/office/drawing/2010/main">
                  <a:solidFill>
                    <a:srgbClr val="0000D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24" name="Rectangle 28">
              <a:extLst>
                <a:ext uri="{FF2B5EF4-FFF2-40B4-BE49-F238E27FC236}">
                  <a16:creationId xmlns:a16="http://schemas.microsoft.com/office/drawing/2014/main" id="{1D57BDE8-BCBE-A84C-A576-C1EEE3A005BC}"/>
                </a:ext>
              </a:extLst>
            </p:cNvPr>
            <p:cNvSpPr>
              <a:spLocks noChangeArrowheads="1"/>
            </p:cNvSpPr>
            <p:nvPr/>
          </p:nvSpPr>
          <p:spPr bwMode="auto">
            <a:xfrm>
              <a:off x="2971" y="1296"/>
              <a:ext cx="108" cy="2438"/>
            </a:xfrm>
            <a:prstGeom prst="rect">
              <a:avLst/>
            </a:prstGeom>
            <a:noFill/>
            <a:ln>
              <a:noFill/>
            </a:ln>
            <a:extLst>
              <a:ext uri="{909E8E84-426E-40DD-AFC4-6F175D3DCCD1}">
                <a14:hiddenFill xmlns:a14="http://schemas.microsoft.com/office/drawing/2010/main">
                  <a:solidFill>
                    <a:srgbClr val="0000DD"/>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25" name="Rectangle 29">
              <a:extLst>
                <a:ext uri="{FF2B5EF4-FFF2-40B4-BE49-F238E27FC236}">
                  <a16:creationId xmlns:a16="http://schemas.microsoft.com/office/drawing/2014/main" id="{7C8E9E92-F18D-4746-9E7A-9A7E741A78B7}"/>
                </a:ext>
              </a:extLst>
            </p:cNvPr>
            <p:cNvSpPr>
              <a:spLocks noChangeArrowheads="1"/>
            </p:cNvSpPr>
            <p:nvPr/>
          </p:nvSpPr>
          <p:spPr bwMode="auto">
            <a:xfrm>
              <a:off x="3079" y="1296"/>
              <a:ext cx="108" cy="2438"/>
            </a:xfrm>
            <a:prstGeom prst="rect">
              <a:avLst/>
            </a:prstGeom>
            <a:noFill/>
            <a:ln>
              <a:noFill/>
            </a:ln>
            <a:extLst>
              <a:ext uri="{909E8E84-426E-40DD-AFC4-6F175D3DCCD1}">
                <a14:hiddenFill xmlns:a14="http://schemas.microsoft.com/office/drawing/2010/main">
                  <a:solidFill>
                    <a:srgbClr val="0000DA"/>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26" name="Rectangle 30">
              <a:extLst>
                <a:ext uri="{FF2B5EF4-FFF2-40B4-BE49-F238E27FC236}">
                  <a16:creationId xmlns:a16="http://schemas.microsoft.com/office/drawing/2014/main" id="{80C7D64E-FF4B-7A4C-86EF-51D8449CFF5F}"/>
                </a:ext>
              </a:extLst>
            </p:cNvPr>
            <p:cNvSpPr>
              <a:spLocks noChangeArrowheads="1"/>
            </p:cNvSpPr>
            <p:nvPr/>
          </p:nvSpPr>
          <p:spPr bwMode="auto">
            <a:xfrm>
              <a:off x="3187" y="1296"/>
              <a:ext cx="109" cy="2438"/>
            </a:xfrm>
            <a:prstGeom prst="rect">
              <a:avLst/>
            </a:prstGeom>
            <a:noFill/>
            <a:ln>
              <a:noFill/>
            </a:ln>
            <a:extLst>
              <a:ext uri="{909E8E84-426E-40DD-AFC4-6F175D3DCCD1}">
                <a14:hiddenFill xmlns:a14="http://schemas.microsoft.com/office/drawing/2010/main">
                  <a:solidFill>
                    <a:srgbClr val="0000D8"/>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27" name="Rectangle 31">
              <a:extLst>
                <a:ext uri="{FF2B5EF4-FFF2-40B4-BE49-F238E27FC236}">
                  <a16:creationId xmlns:a16="http://schemas.microsoft.com/office/drawing/2014/main" id="{DC89B207-F958-A949-857A-BFA5BD28C33E}"/>
                </a:ext>
              </a:extLst>
            </p:cNvPr>
            <p:cNvSpPr>
              <a:spLocks noChangeArrowheads="1"/>
            </p:cNvSpPr>
            <p:nvPr/>
          </p:nvSpPr>
          <p:spPr bwMode="auto">
            <a:xfrm>
              <a:off x="3296" y="1296"/>
              <a:ext cx="108" cy="2438"/>
            </a:xfrm>
            <a:prstGeom prst="rect">
              <a:avLst/>
            </a:prstGeom>
            <a:noFill/>
            <a:ln>
              <a:noFill/>
            </a:ln>
            <a:extLst>
              <a:ext uri="{909E8E84-426E-40DD-AFC4-6F175D3DCCD1}">
                <a14:hiddenFill xmlns:a14="http://schemas.microsoft.com/office/drawing/2010/main">
                  <a:solidFill>
                    <a:srgbClr val="0000D5"/>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28" name="Rectangle 32">
              <a:extLst>
                <a:ext uri="{FF2B5EF4-FFF2-40B4-BE49-F238E27FC236}">
                  <a16:creationId xmlns:a16="http://schemas.microsoft.com/office/drawing/2014/main" id="{D73DD2DA-5C77-EA42-9652-5DC11CD64266}"/>
                </a:ext>
              </a:extLst>
            </p:cNvPr>
            <p:cNvSpPr>
              <a:spLocks noChangeArrowheads="1"/>
            </p:cNvSpPr>
            <p:nvPr/>
          </p:nvSpPr>
          <p:spPr bwMode="auto">
            <a:xfrm>
              <a:off x="3404" y="1296"/>
              <a:ext cx="108" cy="2438"/>
            </a:xfrm>
            <a:prstGeom prst="rect">
              <a:avLst/>
            </a:prstGeom>
            <a:noFill/>
            <a:ln>
              <a:noFill/>
            </a:ln>
            <a:extLst>
              <a:ext uri="{909E8E84-426E-40DD-AFC4-6F175D3DCCD1}">
                <a14:hiddenFill xmlns:a14="http://schemas.microsoft.com/office/drawing/2010/main">
                  <a:solidFill>
                    <a:srgbClr val="0000D2"/>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29" name="Rectangle 33">
              <a:extLst>
                <a:ext uri="{FF2B5EF4-FFF2-40B4-BE49-F238E27FC236}">
                  <a16:creationId xmlns:a16="http://schemas.microsoft.com/office/drawing/2014/main" id="{7D0BC34B-2165-FB4C-AF3C-797864D06195}"/>
                </a:ext>
              </a:extLst>
            </p:cNvPr>
            <p:cNvSpPr>
              <a:spLocks noChangeArrowheads="1"/>
            </p:cNvSpPr>
            <p:nvPr/>
          </p:nvSpPr>
          <p:spPr bwMode="auto">
            <a:xfrm>
              <a:off x="3512" y="1296"/>
              <a:ext cx="108" cy="2438"/>
            </a:xfrm>
            <a:prstGeom prst="rect">
              <a:avLst/>
            </a:prstGeom>
            <a:noFill/>
            <a:ln>
              <a:noFill/>
            </a:ln>
            <a:extLst>
              <a:ext uri="{909E8E84-426E-40DD-AFC4-6F175D3DCCD1}">
                <a14:hiddenFill xmlns:a14="http://schemas.microsoft.com/office/drawing/2010/main">
                  <a:solidFill>
                    <a:srgbClr val="0000D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30" name="Rectangle 34">
              <a:extLst>
                <a:ext uri="{FF2B5EF4-FFF2-40B4-BE49-F238E27FC236}">
                  <a16:creationId xmlns:a16="http://schemas.microsoft.com/office/drawing/2014/main" id="{1BCC21BD-43DE-D945-88B2-B47EA8D9E484}"/>
                </a:ext>
              </a:extLst>
            </p:cNvPr>
            <p:cNvSpPr>
              <a:spLocks noChangeArrowheads="1"/>
            </p:cNvSpPr>
            <p:nvPr/>
          </p:nvSpPr>
          <p:spPr bwMode="auto">
            <a:xfrm>
              <a:off x="3620" y="1296"/>
              <a:ext cx="109" cy="2438"/>
            </a:xfrm>
            <a:prstGeom prst="rect">
              <a:avLst/>
            </a:prstGeom>
            <a:noFill/>
            <a:ln>
              <a:noFill/>
            </a:ln>
            <a:extLst>
              <a:ext uri="{909E8E84-426E-40DD-AFC4-6F175D3DCCD1}">
                <a14:hiddenFill xmlns:a14="http://schemas.microsoft.com/office/drawing/2010/main">
                  <a:solidFill>
                    <a:srgbClr val="0000CD"/>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31" name="Rectangle 35">
              <a:extLst>
                <a:ext uri="{FF2B5EF4-FFF2-40B4-BE49-F238E27FC236}">
                  <a16:creationId xmlns:a16="http://schemas.microsoft.com/office/drawing/2014/main" id="{7696FED0-FABC-6948-A3F1-D0074DF4629D}"/>
                </a:ext>
              </a:extLst>
            </p:cNvPr>
            <p:cNvSpPr>
              <a:spLocks noChangeArrowheads="1"/>
            </p:cNvSpPr>
            <p:nvPr/>
          </p:nvSpPr>
          <p:spPr bwMode="auto">
            <a:xfrm>
              <a:off x="3729" y="1296"/>
              <a:ext cx="108" cy="2438"/>
            </a:xfrm>
            <a:prstGeom prst="rect">
              <a:avLst/>
            </a:prstGeom>
            <a:noFill/>
            <a:ln>
              <a:noFill/>
            </a:ln>
            <a:extLst>
              <a:ext uri="{909E8E84-426E-40DD-AFC4-6F175D3DCCD1}">
                <a14:hiddenFill xmlns:a14="http://schemas.microsoft.com/office/drawing/2010/main">
                  <a:solidFill>
                    <a:srgbClr val="0000CA"/>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32" name="Rectangle 36">
              <a:extLst>
                <a:ext uri="{FF2B5EF4-FFF2-40B4-BE49-F238E27FC236}">
                  <a16:creationId xmlns:a16="http://schemas.microsoft.com/office/drawing/2014/main" id="{47EC0177-7A74-2B49-8D03-5B4C2A6DC6A2}"/>
                </a:ext>
              </a:extLst>
            </p:cNvPr>
            <p:cNvSpPr>
              <a:spLocks noChangeArrowheads="1"/>
            </p:cNvSpPr>
            <p:nvPr/>
          </p:nvSpPr>
          <p:spPr bwMode="auto">
            <a:xfrm>
              <a:off x="3837" y="1296"/>
              <a:ext cx="108" cy="2438"/>
            </a:xfrm>
            <a:prstGeom prst="rect">
              <a:avLst/>
            </a:prstGeom>
            <a:noFill/>
            <a:ln>
              <a:noFill/>
            </a:ln>
            <a:extLst>
              <a:ext uri="{909E8E84-426E-40DD-AFC4-6F175D3DCCD1}">
                <a14:hiddenFill xmlns:a14="http://schemas.microsoft.com/office/drawing/2010/main">
                  <a:solidFill>
                    <a:srgbClr val="0000C8"/>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33" name="Rectangle 37">
              <a:extLst>
                <a:ext uri="{FF2B5EF4-FFF2-40B4-BE49-F238E27FC236}">
                  <a16:creationId xmlns:a16="http://schemas.microsoft.com/office/drawing/2014/main" id="{6CC023ED-A754-6247-87D5-320968F833E3}"/>
                </a:ext>
              </a:extLst>
            </p:cNvPr>
            <p:cNvSpPr>
              <a:spLocks noChangeArrowheads="1"/>
            </p:cNvSpPr>
            <p:nvPr/>
          </p:nvSpPr>
          <p:spPr bwMode="auto">
            <a:xfrm>
              <a:off x="3945" y="1296"/>
              <a:ext cx="108" cy="2438"/>
            </a:xfrm>
            <a:prstGeom prst="rect">
              <a:avLst/>
            </a:prstGeom>
            <a:noFill/>
            <a:ln>
              <a:noFill/>
            </a:ln>
            <a:extLst>
              <a:ext uri="{909E8E84-426E-40DD-AFC4-6F175D3DCCD1}">
                <a14:hiddenFill xmlns:a14="http://schemas.microsoft.com/office/drawing/2010/main">
                  <a:solidFill>
                    <a:srgbClr val="0000C5"/>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34" name="Rectangle 38">
              <a:extLst>
                <a:ext uri="{FF2B5EF4-FFF2-40B4-BE49-F238E27FC236}">
                  <a16:creationId xmlns:a16="http://schemas.microsoft.com/office/drawing/2014/main" id="{3C44284B-9DDA-F94A-AFAC-C31E65300C61}"/>
                </a:ext>
              </a:extLst>
            </p:cNvPr>
            <p:cNvSpPr>
              <a:spLocks noChangeArrowheads="1"/>
            </p:cNvSpPr>
            <p:nvPr/>
          </p:nvSpPr>
          <p:spPr bwMode="auto">
            <a:xfrm>
              <a:off x="4053" y="1296"/>
              <a:ext cx="108" cy="2438"/>
            </a:xfrm>
            <a:prstGeom prst="rect">
              <a:avLst/>
            </a:prstGeom>
            <a:noFill/>
            <a:ln>
              <a:noFill/>
            </a:ln>
            <a:extLst>
              <a:ext uri="{909E8E84-426E-40DD-AFC4-6F175D3DCCD1}">
                <a14:hiddenFill xmlns:a14="http://schemas.microsoft.com/office/drawing/2010/main">
                  <a:solidFill>
                    <a:srgbClr val="0000C3"/>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35" name="Rectangle 39">
              <a:extLst>
                <a:ext uri="{FF2B5EF4-FFF2-40B4-BE49-F238E27FC236}">
                  <a16:creationId xmlns:a16="http://schemas.microsoft.com/office/drawing/2014/main" id="{07A57001-EF77-D949-8F05-97BE21952B65}"/>
                </a:ext>
              </a:extLst>
            </p:cNvPr>
            <p:cNvSpPr>
              <a:spLocks noChangeArrowheads="1"/>
            </p:cNvSpPr>
            <p:nvPr/>
          </p:nvSpPr>
          <p:spPr bwMode="auto">
            <a:xfrm>
              <a:off x="4161" y="1296"/>
              <a:ext cx="109" cy="2438"/>
            </a:xfrm>
            <a:prstGeom prst="rect">
              <a:avLst/>
            </a:prstGeom>
            <a:noFill/>
            <a:ln>
              <a:noFill/>
            </a:ln>
            <a:extLst>
              <a:ext uri="{909E8E84-426E-40DD-AFC4-6F175D3DCCD1}">
                <a14:hiddenFill xmlns:a14="http://schemas.microsoft.com/office/drawing/2010/main">
                  <a:solidFill>
                    <a:srgbClr val="0000C1"/>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36" name="Rectangle 40">
              <a:extLst>
                <a:ext uri="{FF2B5EF4-FFF2-40B4-BE49-F238E27FC236}">
                  <a16:creationId xmlns:a16="http://schemas.microsoft.com/office/drawing/2014/main" id="{FBE683DA-DF8D-AF46-A1DA-E461B97297C9}"/>
                </a:ext>
              </a:extLst>
            </p:cNvPr>
            <p:cNvSpPr>
              <a:spLocks noChangeArrowheads="1"/>
            </p:cNvSpPr>
            <p:nvPr/>
          </p:nvSpPr>
          <p:spPr bwMode="auto">
            <a:xfrm>
              <a:off x="4270" y="1296"/>
              <a:ext cx="108" cy="2438"/>
            </a:xfrm>
            <a:prstGeom prst="rect">
              <a:avLst/>
            </a:prstGeom>
            <a:noFill/>
            <a:ln>
              <a:noFill/>
            </a:ln>
            <a:extLst>
              <a:ext uri="{909E8E84-426E-40DD-AFC4-6F175D3DCCD1}">
                <a14:hiddenFill xmlns:a14="http://schemas.microsoft.com/office/drawing/2010/main">
                  <a:solidFill>
                    <a:srgbClr val="0000B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37" name="Rectangle 41">
              <a:extLst>
                <a:ext uri="{FF2B5EF4-FFF2-40B4-BE49-F238E27FC236}">
                  <a16:creationId xmlns:a16="http://schemas.microsoft.com/office/drawing/2014/main" id="{5D3B993D-6F9D-D44E-8C7E-E3F66E5AEE6E}"/>
                </a:ext>
              </a:extLst>
            </p:cNvPr>
            <p:cNvSpPr>
              <a:spLocks noChangeArrowheads="1"/>
            </p:cNvSpPr>
            <p:nvPr/>
          </p:nvSpPr>
          <p:spPr bwMode="auto">
            <a:xfrm>
              <a:off x="4378" y="1296"/>
              <a:ext cx="110" cy="2438"/>
            </a:xfrm>
            <a:prstGeom prst="rect">
              <a:avLst/>
            </a:prstGeom>
            <a:noFill/>
            <a:ln>
              <a:noFill/>
            </a:ln>
            <a:extLst>
              <a:ext uri="{909E8E84-426E-40DD-AFC4-6F175D3DCCD1}">
                <a14:hiddenFill xmlns:a14="http://schemas.microsoft.com/office/drawing/2010/main">
                  <a:solidFill>
                    <a:srgbClr val="0000BD"/>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38" name="Rectangle 42">
              <a:extLst>
                <a:ext uri="{FF2B5EF4-FFF2-40B4-BE49-F238E27FC236}">
                  <a16:creationId xmlns:a16="http://schemas.microsoft.com/office/drawing/2014/main" id="{2187718E-E5CC-424F-A2ED-F7BADADCC63E}"/>
                </a:ext>
              </a:extLst>
            </p:cNvPr>
            <p:cNvSpPr>
              <a:spLocks noChangeArrowheads="1"/>
            </p:cNvSpPr>
            <p:nvPr/>
          </p:nvSpPr>
          <p:spPr bwMode="auto">
            <a:xfrm>
              <a:off x="4488" y="1296"/>
              <a:ext cx="108" cy="2438"/>
            </a:xfrm>
            <a:prstGeom prst="rect">
              <a:avLst/>
            </a:prstGeom>
            <a:noFill/>
            <a:ln>
              <a:noFill/>
            </a:ln>
            <a:extLst>
              <a:ext uri="{909E8E84-426E-40DD-AFC4-6F175D3DCCD1}">
                <a14:hiddenFill xmlns:a14="http://schemas.microsoft.com/office/drawing/2010/main">
                  <a:solidFill>
                    <a:srgbClr val="0000BC"/>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39" name="Rectangle 43">
              <a:extLst>
                <a:ext uri="{FF2B5EF4-FFF2-40B4-BE49-F238E27FC236}">
                  <a16:creationId xmlns:a16="http://schemas.microsoft.com/office/drawing/2014/main" id="{1254010B-7F87-1E40-AE6D-050F81BE188C}"/>
                </a:ext>
              </a:extLst>
            </p:cNvPr>
            <p:cNvSpPr>
              <a:spLocks noChangeArrowheads="1"/>
            </p:cNvSpPr>
            <p:nvPr/>
          </p:nvSpPr>
          <p:spPr bwMode="auto">
            <a:xfrm>
              <a:off x="4596" y="1296"/>
              <a:ext cx="108" cy="2438"/>
            </a:xfrm>
            <a:prstGeom prst="rect">
              <a:avLst/>
            </a:prstGeom>
            <a:noFill/>
            <a:ln>
              <a:noFill/>
            </a:ln>
            <a:extLst>
              <a:ext uri="{909E8E84-426E-40DD-AFC4-6F175D3DCCD1}">
                <a14:hiddenFill xmlns:a14="http://schemas.microsoft.com/office/drawing/2010/main">
                  <a:solidFill>
                    <a:srgbClr val="0000BA"/>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40" name="Rectangle 44">
              <a:extLst>
                <a:ext uri="{FF2B5EF4-FFF2-40B4-BE49-F238E27FC236}">
                  <a16:creationId xmlns:a16="http://schemas.microsoft.com/office/drawing/2014/main" id="{0B8273F8-C23B-664E-93D2-7B8DC7FFC682}"/>
                </a:ext>
              </a:extLst>
            </p:cNvPr>
            <p:cNvSpPr>
              <a:spLocks noChangeArrowheads="1"/>
            </p:cNvSpPr>
            <p:nvPr/>
          </p:nvSpPr>
          <p:spPr bwMode="auto">
            <a:xfrm>
              <a:off x="4704" y="1296"/>
              <a:ext cx="109" cy="2438"/>
            </a:xfrm>
            <a:prstGeom prst="rect">
              <a:avLst/>
            </a:prstGeom>
            <a:noFill/>
            <a:ln>
              <a:noFill/>
            </a:ln>
            <a:extLst>
              <a:ext uri="{909E8E84-426E-40DD-AFC4-6F175D3DCCD1}">
                <a14:hiddenFill xmlns:a14="http://schemas.microsoft.com/office/drawing/2010/main">
                  <a:solidFill>
                    <a:srgbClr val="0000B9"/>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41" name="Rectangle 45">
              <a:extLst>
                <a:ext uri="{FF2B5EF4-FFF2-40B4-BE49-F238E27FC236}">
                  <a16:creationId xmlns:a16="http://schemas.microsoft.com/office/drawing/2014/main" id="{90E5E24A-C734-2B4F-9683-E0DC04D6E763}"/>
                </a:ext>
              </a:extLst>
            </p:cNvPr>
            <p:cNvSpPr>
              <a:spLocks noChangeArrowheads="1"/>
            </p:cNvSpPr>
            <p:nvPr/>
          </p:nvSpPr>
          <p:spPr bwMode="auto">
            <a:xfrm>
              <a:off x="4813" y="1296"/>
              <a:ext cx="108" cy="2438"/>
            </a:xfrm>
            <a:prstGeom prst="rect">
              <a:avLst/>
            </a:prstGeom>
            <a:noFill/>
            <a:ln>
              <a:noFill/>
            </a:ln>
            <a:extLst>
              <a:ext uri="{909E8E84-426E-40DD-AFC4-6F175D3DCCD1}">
                <a14:hiddenFill xmlns:a14="http://schemas.microsoft.com/office/drawing/2010/main">
                  <a:solidFill>
                    <a:srgbClr val="0000B7"/>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42" name="Rectangle 46">
              <a:extLst>
                <a:ext uri="{FF2B5EF4-FFF2-40B4-BE49-F238E27FC236}">
                  <a16:creationId xmlns:a16="http://schemas.microsoft.com/office/drawing/2014/main" id="{36AB83F2-CAF2-AF46-B83F-97F4C058FE60}"/>
                </a:ext>
              </a:extLst>
            </p:cNvPr>
            <p:cNvSpPr>
              <a:spLocks noChangeArrowheads="1"/>
            </p:cNvSpPr>
            <p:nvPr/>
          </p:nvSpPr>
          <p:spPr bwMode="auto">
            <a:xfrm>
              <a:off x="4921" y="1296"/>
              <a:ext cx="108" cy="2438"/>
            </a:xfrm>
            <a:prstGeom prst="rect">
              <a:avLst/>
            </a:prstGeom>
            <a:noFill/>
            <a:ln>
              <a:noFill/>
            </a:ln>
            <a:extLst>
              <a:ext uri="{909E8E84-426E-40DD-AFC4-6F175D3DCCD1}">
                <a14:hiddenFill xmlns:a14="http://schemas.microsoft.com/office/drawing/2010/main">
                  <a:solidFill>
                    <a:srgbClr val="0000B6"/>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43" name="Rectangle 47">
              <a:extLst>
                <a:ext uri="{FF2B5EF4-FFF2-40B4-BE49-F238E27FC236}">
                  <a16:creationId xmlns:a16="http://schemas.microsoft.com/office/drawing/2014/main" id="{43BC5CEC-A423-164A-85C0-743AB767BA50}"/>
                </a:ext>
              </a:extLst>
            </p:cNvPr>
            <p:cNvSpPr>
              <a:spLocks noChangeArrowheads="1"/>
            </p:cNvSpPr>
            <p:nvPr/>
          </p:nvSpPr>
          <p:spPr bwMode="auto">
            <a:xfrm>
              <a:off x="5029" y="1296"/>
              <a:ext cx="108" cy="2438"/>
            </a:xfrm>
            <a:prstGeom prst="rect">
              <a:avLst/>
            </a:prstGeom>
            <a:noFill/>
            <a:ln>
              <a:noFill/>
            </a:ln>
            <a:extLst>
              <a:ext uri="{909E8E84-426E-40DD-AFC4-6F175D3DCCD1}">
                <a14:hiddenFill xmlns:a14="http://schemas.microsoft.com/office/drawing/2010/main">
                  <a:solidFill>
                    <a:srgbClr val="0000B5"/>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44" name="Rectangle 48">
              <a:extLst>
                <a:ext uri="{FF2B5EF4-FFF2-40B4-BE49-F238E27FC236}">
                  <a16:creationId xmlns:a16="http://schemas.microsoft.com/office/drawing/2014/main" id="{51AFC850-E10A-9F4B-A70A-B4BB359955DE}"/>
                </a:ext>
              </a:extLst>
            </p:cNvPr>
            <p:cNvSpPr>
              <a:spLocks noChangeArrowheads="1"/>
            </p:cNvSpPr>
            <p:nvPr/>
          </p:nvSpPr>
          <p:spPr bwMode="auto">
            <a:xfrm>
              <a:off x="5137" y="1296"/>
              <a:ext cx="109" cy="2438"/>
            </a:xfrm>
            <a:prstGeom prst="rect">
              <a:avLst/>
            </a:prstGeom>
            <a:noFill/>
            <a:ln>
              <a:noFill/>
            </a:ln>
            <a:extLst>
              <a:ext uri="{909E8E84-426E-40DD-AFC4-6F175D3DCCD1}">
                <a14:hiddenFill xmlns:a14="http://schemas.microsoft.com/office/drawing/2010/main">
                  <a:solidFill>
                    <a:srgbClr val="0000B4"/>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45" name="Rectangle 49">
              <a:extLst>
                <a:ext uri="{FF2B5EF4-FFF2-40B4-BE49-F238E27FC236}">
                  <a16:creationId xmlns:a16="http://schemas.microsoft.com/office/drawing/2014/main" id="{410305CC-47CA-A64A-95CF-8897EBC17300}"/>
                </a:ext>
              </a:extLst>
            </p:cNvPr>
            <p:cNvSpPr>
              <a:spLocks noChangeArrowheads="1"/>
            </p:cNvSpPr>
            <p:nvPr/>
          </p:nvSpPr>
          <p:spPr bwMode="auto">
            <a:xfrm>
              <a:off x="5246" y="1296"/>
              <a:ext cx="108" cy="2438"/>
            </a:xfrm>
            <a:prstGeom prst="rect">
              <a:avLst/>
            </a:prstGeom>
            <a:noFill/>
            <a:ln>
              <a:noFill/>
            </a:ln>
            <a:extLst>
              <a:ext uri="{909E8E84-426E-40DD-AFC4-6F175D3DCCD1}">
                <a14:hiddenFill xmlns:a14="http://schemas.microsoft.com/office/drawing/2010/main">
                  <a:solidFill>
                    <a:srgbClr val="0000B3"/>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46" name="Rectangle 50">
              <a:extLst>
                <a:ext uri="{FF2B5EF4-FFF2-40B4-BE49-F238E27FC236}">
                  <a16:creationId xmlns:a16="http://schemas.microsoft.com/office/drawing/2014/main" id="{99BC2B8F-05BF-254E-9CFE-0BBE0CA0EC22}"/>
                </a:ext>
              </a:extLst>
            </p:cNvPr>
            <p:cNvSpPr>
              <a:spLocks noChangeArrowheads="1"/>
            </p:cNvSpPr>
            <p:nvPr/>
          </p:nvSpPr>
          <p:spPr bwMode="auto">
            <a:xfrm>
              <a:off x="5354" y="1296"/>
              <a:ext cx="108" cy="2438"/>
            </a:xfrm>
            <a:prstGeom prst="rect">
              <a:avLst/>
            </a:prstGeom>
            <a:noFill/>
            <a:ln>
              <a:noFill/>
            </a:ln>
            <a:extLst>
              <a:ext uri="{909E8E84-426E-40DD-AFC4-6F175D3DCCD1}">
                <a14:hiddenFill xmlns:a14="http://schemas.microsoft.com/office/drawing/2010/main">
                  <a:solidFill>
                    <a:srgbClr val="0000B3"/>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47" name="Rectangle 51">
              <a:extLst>
                <a:ext uri="{FF2B5EF4-FFF2-40B4-BE49-F238E27FC236}">
                  <a16:creationId xmlns:a16="http://schemas.microsoft.com/office/drawing/2014/main" id="{ACFBD07F-AA5C-7741-9D98-8FDD95580533}"/>
                </a:ext>
              </a:extLst>
            </p:cNvPr>
            <p:cNvSpPr>
              <a:spLocks noChangeArrowheads="1"/>
            </p:cNvSpPr>
            <p:nvPr/>
          </p:nvSpPr>
          <p:spPr bwMode="auto">
            <a:xfrm>
              <a:off x="5462" y="1296"/>
              <a:ext cx="108" cy="2438"/>
            </a:xfrm>
            <a:prstGeom prst="rect">
              <a:avLst/>
            </a:prstGeom>
            <a:noFill/>
            <a:ln>
              <a:noFill/>
            </a:ln>
            <a:extLst>
              <a:ext uri="{909E8E84-426E-40DD-AFC4-6F175D3DCCD1}">
                <a14:hiddenFill xmlns:a14="http://schemas.microsoft.com/office/drawing/2010/main">
                  <a:solidFill>
                    <a:srgbClr val="0000B2"/>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48" name="Rectangle 52">
              <a:extLst>
                <a:ext uri="{FF2B5EF4-FFF2-40B4-BE49-F238E27FC236}">
                  <a16:creationId xmlns:a16="http://schemas.microsoft.com/office/drawing/2014/main" id="{52110C67-0D7B-D04C-BC0D-8401227A7CA9}"/>
                </a:ext>
              </a:extLst>
            </p:cNvPr>
            <p:cNvSpPr>
              <a:spLocks noChangeArrowheads="1"/>
            </p:cNvSpPr>
            <p:nvPr/>
          </p:nvSpPr>
          <p:spPr bwMode="auto">
            <a:xfrm>
              <a:off x="5570" y="1296"/>
              <a:ext cx="108" cy="2438"/>
            </a:xfrm>
            <a:prstGeom prst="rect">
              <a:avLst/>
            </a:prstGeom>
            <a:noFill/>
            <a:ln>
              <a:noFill/>
            </a:ln>
            <a:extLst>
              <a:ext uri="{909E8E84-426E-40DD-AFC4-6F175D3DCCD1}">
                <a14:hiddenFill xmlns:a14="http://schemas.microsoft.com/office/drawing/2010/main">
                  <a:solidFill>
                    <a:srgbClr val="0000B2"/>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4153" name="Rectangle 57">
            <a:extLst>
              <a:ext uri="{FF2B5EF4-FFF2-40B4-BE49-F238E27FC236}">
                <a16:creationId xmlns:a16="http://schemas.microsoft.com/office/drawing/2014/main" id="{664CD598-8ADE-3F4D-B3BF-5E16AA1A408E}"/>
              </a:ext>
            </a:extLst>
          </p:cNvPr>
          <p:cNvSpPr>
            <a:spLocks noChangeArrowheads="1"/>
          </p:cNvSpPr>
          <p:nvPr/>
        </p:nvSpPr>
        <p:spPr bwMode="auto">
          <a:xfrm>
            <a:off x="2803525" y="2057400"/>
            <a:ext cx="41227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4000">
                <a:solidFill>
                  <a:srgbClr val="F6BF69"/>
                </a:solidFill>
                <a:latin typeface="Arial" panose="020B0604020202020204" pitchFamily="34" charset="0"/>
              </a:rPr>
              <a:t>Strategic Planning</a:t>
            </a:r>
            <a:endParaRPr lang="en-US" altLang="en-US"/>
          </a:p>
        </p:txBody>
      </p:sp>
      <p:grpSp>
        <p:nvGrpSpPr>
          <p:cNvPr id="4156" name="Group 60">
            <a:extLst>
              <a:ext uri="{FF2B5EF4-FFF2-40B4-BE49-F238E27FC236}">
                <a16:creationId xmlns:a16="http://schemas.microsoft.com/office/drawing/2014/main" id="{780B3216-0628-BE4A-A42F-93F43B2280B2}"/>
              </a:ext>
            </a:extLst>
          </p:cNvPr>
          <p:cNvGrpSpPr>
            <a:grpSpLocks/>
          </p:cNvGrpSpPr>
          <p:nvPr/>
        </p:nvGrpSpPr>
        <p:grpSpPr bwMode="auto">
          <a:xfrm>
            <a:off x="1930400" y="3532188"/>
            <a:ext cx="1995488" cy="1081087"/>
            <a:chOff x="1216" y="2225"/>
            <a:chExt cx="1257" cy="681"/>
          </a:xfrm>
        </p:grpSpPr>
        <p:sp>
          <p:nvSpPr>
            <p:cNvPr id="4154" name="Freeform 58">
              <a:extLst>
                <a:ext uri="{FF2B5EF4-FFF2-40B4-BE49-F238E27FC236}">
                  <a16:creationId xmlns:a16="http://schemas.microsoft.com/office/drawing/2014/main" id="{2B5C78B6-6721-2940-9EC4-21D9C1AC8438}"/>
                </a:ext>
              </a:extLst>
            </p:cNvPr>
            <p:cNvSpPr>
              <a:spLocks/>
            </p:cNvSpPr>
            <p:nvPr/>
          </p:nvSpPr>
          <p:spPr bwMode="auto">
            <a:xfrm>
              <a:off x="1220" y="2230"/>
              <a:ext cx="1248" cy="671"/>
            </a:xfrm>
            <a:custGeom>
              <a:avLst/>
              <a:gdLst>
                <a:gd name="T0" fmla="*/ 624 w 1248"/>
                <a:gd name="T1" fmla="*/ 0 h 671"/>
                <a:gd name="T2" fmla="*/ 624 w 1248"/>
                <a:gd name="T3" fmla="*/ 167 h 671"/>
                <a:gd name="T4" fmla="*/ 0 w 1248"/>
                <a:gd name="T5" fmla="*/ 167 h 671"/>
                <a:gd name="T6" fmla="*/ 0 w 1248"/>
                <a:gd name="T7" fmla="*/ 503 h 671"/>
                <a:gd name="T8" fmla="*/ 624 w 1248"/>
                <a:gd name="T9" fmla="*/ 503 h 671"/>
                <a:gd name="T10" fmla="*/ 624 w 1248"/>
                <a:gd name="T11" fmla="*/ 671 h 671"/>
                <a:gd name="T12" fmla="*/ 1248 w 1248"/>
                <a:gd name="T13" fmla="*/ 335 h 671"/>
                <a:gd name="T14" fmla="*/ 624 w 1248"/>
                <a:gd name="T15" fmla="*/ 0 h 6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8" h="671">
                  <a:moveTo>
                    <a:pt x="624" y="0"/>
                  </a:moveTo>
                  <a:lnTo>
                    <a:pt x="624" y="167"/>
                  </a:lnTo>
                  <a:lnTo>
                    <a:pt x="0" y="167"/>
                  </a:lnTo>
                  <a:lnTo>
                    <a:pt x="0" y="503"/>
                  </a:lnTo>
                  <a:lnTo>
                    <a:pt x="624" y="503"/>
                  </a:lnTo>
                  <a:lnTo>
                    <a:pt x="624" y="671"/>
                  </a:lnTo>
                  <a:lnTo>
                    <a:pt x="1248" y="335"/>
                  </a:lnTo>
                  <a:lnTo>
                    <a:pt x="624" y="0"/>
                  </a:lnTo>
                  <a:close/>
                </a:path>
              </a:pathLst>
            </a:custGeom>
            <a:solidFill>
              <a:srgbClr val="A1CEA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55" name="Freeform 59">
              <a:extLst>
                <a:ext uri="{FF2B5EF4-FFF2-40B4-BE49-F238E27FC236}">
                  <a16:creationId xmlns:a16="http://schemas.microsoft.com/office/drawing/2014/main" id="{1D5D3E01-072D-1B48-A25A-039EFEAB9B4B}"/>
                </a:ext>
              </a:extLst>
            </p:cNvPr>
            <p:cNvSpPr>
              <a:spLocks/>
            </p:cNvSpPr>
            <p:nvPr/>
          </p:nvSpPr>
          <p:spPr bwMode="auto">
            <a:xfrm>
              <a:off x="1216" y="2225"/>
              <a:ext cx="1257" cy="681"/>
            </a:xfrm>
            <a:custGeom>
              <a:avLst/>
              <a:gdLst>
                <a:gd name="T0" fmla="*/ 624 w 1257"/>
                <a:gd name="T1" fmla="*/ 169 h 681"/>
                <a:gd name="T2" fmla="*/ 4 w 1257"/>
                <a:gd name="T3" fmla="*/ 169 h 681"/>
                <a:gd name="T4" fmla="*/ 0 w 1257"/>
                <a:gd name="T5" fmla="*/ 169 h 681"/>
                <a:gd name="T6" fmla="*/ 0 w 1257"/>
                <a:gd name="T7" fmla="*/ 172 h 681"/>
                <a:gd name="T8" fmla="*/ 0 w 1257"/>
                <a:gd name="T9" fmla="*/ 508 h 681"/>
                <a:gd name="T10" fmla="*/ 0 w 1257"/>
                <a:gd name="T11" fmla="*/ 510 h 681"/>
                <a:gd name="T12" fmla="*/ 4 w 1257"/>
                <a:gd name="T13" fmla="*/ 510 h 681"/>
                <a:gd name="T14" fmla="*/ 624 w 1257"/>
                <a:gd name="T15" fmla="*/ 510 h 681"/>
                <a:gd name="T16" fmla="*/ 624 w 1257"/>
                <a:gd name="T17" fmla="*/ 676 h 681"/>
                <a:gd name="T18" fmla="*/ 624 w 1257"/>
                <a:gd name="T19" fmla="*/ 681 h 681"/>
                <a:gd name="T20" fmla="*/ 631 w 1257"/>
                <a:gd name="T21" fmla="*/ 678 h 681"/>
                <a:gd name="T22" fmla="*/ 1255 w 1257"/>
                <a:gd name="T23" fmla="*/ 342 h 681"/>
                <a:gd name="T24" fmla="*/ 1257 w 1257"/>
                <a:gd name="T25" fmla="*/ 340 h 681"/>
                <a:gd name="T26" fmla="*/ 1255 w 1257"/>
                <a:gd name="T27" fmla="*/ 339 h 681"/>
                <a:gd name="T28" fmla="*/ 631 w 1257"/>
                <a:gd name="T29" fmla="*/ 4 h 681"/>
                <a:gd name="T30" fmla="*/ 624 w 1257"/>
                <a:gd name="T31" fmla="*/ 0 h 681"/>
                <a:gd name="T32" fmla="*/ 624 w 1257"/>
                <a:gd name="T33" fmla="*/ 5 h 681"/>
                <a:gd name="T34" fmla="*/ 624 w 1257"/>
                <a:gd name="T35" fmla="*/ 169 h 681"/>
                <a:gd name="T36" fmla="*/ 631 w 1257"/>
                <a:gd name="T37" fmla="*/ 10 h 681"/>
                <a:gd name="T38" fmla="*/ 1246 w 1257"/>
                <a:gd name="T39" fmla="*/ 340 h 681"/>
                <a:gd name="T40" fmla="*/ 631 w 1257"/>
                <a:gd name="T41" fmla="*/ 671 h 681"/>
                <a:gd name="T42" fmla="*/ 631 w 1257"/>
                <a:gd name="T43" fmla="*/ 508 h 681"/>
                <a:gd name="T44" fmla="*/ 631 w 1257"/>
                <a:gd name="T45" fmla="*/ 505 h 681"/>
                <a:gd name="T46" fmla="*/ 628 w 1257"/>
                <a:gd name="T47" fmla="*/ 505 h 681"/>
                <a:gd name="T48" fmla="*/ 7 w 1257"/>
                <a:gd name="T49" fmla="*/ 505 h 681"/>
                <a:gd name="T50" fmla="*/ 7 w 1257"/>
                <a:gd name="T51" fmla="*/ 174 h 681"/>
                <a:gd name="T52" fmla="*/ 628 w 1257"/>
                <a:gd name="T53" fmla="*/ 174 h 681"/>
                <a:gd name="T54" fmla="*/ 631 w 1257"/>
                <a:gd name="T55" fmla="*/ 174 h 681"/>
                <a:gd name="T56" fmla="*/ 631 w 1257"/>
                <a:gd name="T57" fmla="*/ 172 h 681"/>
                <a:gd name="T58" fmla="*/ 631 w 1257"/>
                <a:gd name="T59" fmla="*/ 10 h 681"/>
                <a:gd name="T60" fmla="*/ 624 w 1257"/>
                <a:gd name="T61" fmla="*/ 169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57" h="681">
                  <a:moveTo>
                    <a:pt x="624" y="169"/>
                  </a:moveTo>
                  <a:lnTo>
                    <a:pt x="4" y="169"/>
                  </a:lnTo>
                  <a:lnTo>
                    <a:pt x="0" y="169"/>
                  </a:lnTo>
                  <a:lnTo>
                    <a:pt x="0" y="172"/>
                  </a:lnTo>
                  <a:lnTo>
                    <a:pt x="0" y="508"/>
                  </a:lnTo>
                  <a:lnTo>
                    <a:pt x="0" y="510"/>
                  </a:lnTo>
                  <a:lnTo>
                    <a:pt x="4" y="510"/>
                  </a:lnTo>
                  <a:lnTo>
                    <a:pt x="624" y="510"/>
                  </a:lnTo>
                  <a:lnTo>
                    <a:pt x="624" y="676"/>
                  </a:lnTo>
                  <a:lnTo>
                    <a:pt x="624" y="681"/>
                  </a:lnTo>
                  <a:lnTo>
                    <a:pt x="631" y="678"/>
                  </a:lnTo>
                  <a:lnTo>
                    <a:pt x="1255" y="342"/>
                  </a:lnTo>
                  <a:lnTo>
                    <a:pt x="1257" y="340"/>
                  </a:lnTo>
                  <a:lnTo>
                    <a:pt x="1255" y="339"/>
                  </a:lnTo>
                  <a:lnTo>
                    <a:pt x="631" y="4"/>
                  </a:lnTo>
                  <a:lnTo>
                    <a:pt x="624" y="0"/>
                  </a:lnTo>
                  <a:lnTo>
                    <a:pt x="624" y="5"/>
                  </a:lnTo>
                  <a:lnTo>
                    <a:pt x="624" y="169"/>
                  </a:lnTo>
                  <a:lnTo>
                    <a:pt x="631" y="10"/>
                  </a:lnTo>
                  <a:lnTo>
                    <a:pt x="1246" y="340"/>
                  </a:lnTo>
                  <a:lnTo>
                    <a:pt x="631" y="671"/>
                  </a:lnTo>
                  <a:lnTo>
                    <a:pt x="631" y="508"/>
                  </a:lnTo>
                  <a:lnTo>
                    <a:pt x="631" y="505"/>
                  </a:lnTo>
                  <a:lnTo>
                    <a:pt x="628" y="505"/>
                  </a:lnTo>
                  <a:lnTo>
                    <a:pt x="7" y="505"/>
                  </a:lnTo>
                  <a:lnTo>
                    <a:pt x="7" y="174"/>
                  </a:lnTo>
                  <a:lnTo>
                    <a:pt x="628" y="174"/>
                  </a:lnTo>
                  <a:lnTo>
                    <a:pt x="631" y="174"/>
                  </a:lnTo>
                  <a:lnTo>
                    <a:pt x="631" y="172"/>
                  </a:lnTo>
                  <a:lnTo>
                    <a:pt x="631" y="10"/>
                  </a:lnTo>
                  <a:lnTo>
                    <a:pt x="624" y="16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4159" name="Group 63">
            <a:extLst>
              <a:ext uri="{FF2B5EF4-FFF2-40B4-BE49-F238E27FC236}">
                <a16:creationId xmlns:a16="http://schemas.microsoft.com/office/drawing/2014/main" id="{F123056C-729F-F040-9F23-8D75AEA1CE3E}"/>
              </a:ext>
            </a:extLst>
          </p:cNvPr>
          <p:cNvGrpSpPr>
            <a:grpSpLocks/>
          </p:cNvGrpSpPr>
          <p:nvPr/>
        </p:nvGrpSpPr>
        <p:grpSpPr bwMode="auto">
          <a:xfrm>
            <a:off x="5981700" y="3619500"/>
            <a:ext cx="2339975" cy="1035050"/>
            <a:chOff x="3768" y="2280"/>
            <a:chExt cx="1474" cy="652"/>
          </a:xfrm>
        </p:grpSpPr>
        <p:sp>
          <p:nvSpPr>
            <p:cNvPr id="4157" name="Freeform 61">
              <a:extLst>
                <a:ext uri="{FF2B5EF4-FFF2-40B4-BE49-F238E27FC236}">
                  <a16:creationId xmlns:a16="http://schemas.microsoft.com/office/drawing/2014/main" id="{C2AFBF2F-DA7F-C841-B46A-D8C381FB9C65}"/>
                </a:ext>
              </a:extLst>
            </p:cNvPr>
            <p:cNvSpPr>
              <a:spLocks/>
            </p:cNvSpPr>
            <p:nvPr/>
          </p:nvSpPr>
          <p:spPr bwMode="auto">
            <a:xfrm>
              <a:off x="3774" y="2284"/>
              <a:ext cx="1464" cy="644"/>
            </a:xfrm>
            <a:custGeom>
              <a:avLst/>
              <a:gdLst>
                <a:gd name="T0" fmla="*/ 732 w 1464"/>
                <a:gd name="T1" fmla="*/ 0 h 644"/>
                <a:gd name="T2" fmla="*/ 732 w 1464"/>
                <a:gd name="T3" fmla="*/ 160 h 644"/>
                <a:gd name="T4" fmla="*/ 1464 w 1464"/>
                <a:gd name="T5" fmla="*/ 160 h 644"/>
                <a:gd name="T6" fmla="*/ 1464 w 1464"/>
                <a:gd name="T7" fmla="*/ 482 h 644"/>
                <a:gd name="T8" fmla="*/ 732 w 1464"/>
                <a:gd name="T9" fmla="*/ 482 h 644"/>
                <a:gd name="T10" fmla="*/ 732 w 1464"/>
                <a:gd name="T11" fmla="*/ 644 h 644"/>
                <a:gd name="T12" fmla="*/ 0 w 1464"/>
                <a:gd name="T13" fmla="*/ 321 h 644"/>
                <a:gd name="T14" fmla="*/ 732 w 1464"/>
                <a:gd name="T15" fmla="*/ 0 h 6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4" h="644">
                  <a:moveTo>
                    <a:pt x="732" y="0"/>
                  </a:moveTo>
                  <a:lnTo>
                    <a:pt x="732" y="160"/>
                  </a:lnTo>
                  <a:lnTo>
                    <a:pt x="1464" y="160"/>
                  </a:lnTo>
                  <a:lnTo>
                    <a:pt x="1464" y="482"/>
                  </a:lnTo>
                  <a:lnTo>
                    <a:pt x="732" y="482"/>
                  </a:lnTo>
                  <a:lnTo>
                    <a:pt x="732" y="644"/>
                  </a:lnTo>
                  <a:lnTo>
                    <a:pt x="0" y="321"/>
                  </a:lnTo>
                  <a:lnTo>
                    <a:pt x="732" y="0"/>
                  </a:lnTo>
                  <a:close/>
                </a:path>
              </a:pathLst>
            </a:custGeom>
            <a:solidFill>
              <a:srgbClr val="A1CEA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58" name="Freeform 62">
              <a:extLst>
                <a:ext uri="{FF2B5EF4-FFF2-40B4-BE49-F238E27FC236}">
                  <a16:creationId xmlns:a16="http://schemas.microsoft.com/office/drawing/2014/main" id="{750FC791-0545-3746-B512-0C04B097B60B}"/>
                </a:ext>
              </a:extLst>
            </p:cNvPr>
            <p:cNvSpPr>
              <a:spLocks/>
            </p:cNvSpPr>
            <p:nvPr/>
          </p:nvSpPr>
          <p:spPr bwMode="auto">
            <a:xfrm>
              <a:off x="3768" y="2280"/>
              <a:ext cx="1474" cy="652"/>
            </a:xfrm>
            <a:custGeom>
              <a:avLst/>
              <a:gdLst>
                <a:gd name="T0" fmla="*/ 734 w 1474"/>
                <a:gd name="T1" fmla="*/ 164 h 652"/>
                <a:gd name="T2" fmla="*/ 734 w 1474"/>
                <a:gd name="T3" fmla="*/ 166 h 652"/>
                <a:gd name="T4" fmla="*/ 738 w 1474"/>
                <a:gd name="T5" fmla="*/ 166 h 652"/>
                <a:gd name="T6" fmla="*/ 1467 w 1474"/>
                <a:gd name="T7" fmla="*/ 166 h 652"/>
                <a:gd name="T8" fmla="*/ 1467 w 1474"/>
                <a:gd name="T9" fmla="*/ 484 h 652"/>
                <a:gd name="T10" fmla="*/ 738 w 1474"/>
                <a:gd name="T11" fmla="*/ 484 h 652"/>
                <a:gd name="T12" fmla="*/ 734 w 1474"/>
                <a:gd name="T13" fmla="*/ 484 h 652"/>
                <a:gd name="T14" fmla="*/ 734 w 1474"/>
                <a:gd name="T15" fmla="*/ 486 h 652"/>
                <a:gd name="T16" fmla="*/ 734 w 1474"/>
                <a:gd name="T17" fmla="*/ 644 h 652"/>
                <a:gd name="T18" fmla="*/ 11 w 1474"/>
                <a:gd name="T19" fmla="*/ 325 h 652"/>
                <a:gd name="T20" fmla="*/ 734 w 1474"/>
                <a:gd name="T21" fmla="*/ 8 h 652"/>
                <a:gd name="T22" fmla="*/ 734 w 1474"/>
                <a:gd name="T23" fmla="*/ 164 h 652"/>
                <a:gd name="T24" fmla="*/ 742 w 1474"/>
                <a:gd name="T25" fmla="*/ 4 h 652"/>
                <a:gd name="T26" fmla="*/ 742 w 1474"/>
                <a:gd name="T27" fmla="*/ 0 h 652"/>
                <a:gd name="T28" fmla="*/ 736 w 1474"/>
                <a:gd name="T29" fmla="*/ 3 h 652"/>
                <a:gd name="T30" fmla="*/ 4 w 1474"/>
                <a:gd name="T31" fmla="*/ 324 h 652"/>
                <a:gd name="T32" fmla="*/ 0 w 1474"/>
                <a:gd name="T33" fmla="*/ 325 h 652"/>
                <a:gd name="T34" fmla="*/ 4 w 1474"/>
                <a:gd name="T35" fmla="*/ 327 h 652"/>
                <a:gd name="T36" fmla="*/ 736 w 1474"/>
                <a:gd name="T37" fmla="*/ 650 h 652"/>
                <a:gd name="T38" fmla="*/ 742 w 1474"/>
                <a:gd name="T39" fmla="*/ 652 h 652"/>
                <a:gd name="T40" fmla="*/ 742 w 1474"/>
                <a:gd name="T41" fmla="*/ 648 h 652"/>
                <a:gd name="T42" fmla="*/ 742 w 1474"/>
                <a:gd name="T43" fmla="*/ 489 h 652"/>
                <a:gd name="T44" fmla="*/ 1470 w 1474"/>
                <a:gd name="T45" fmla="*/ 489 h 652"/>
                <a:gd name="T46" fmla="*/ 1474 w 1474"/>
                <a:gd name="T47" fmla="*/ 489 h 652"/>
                <a:gd name="T48" fmla="*/ 1474 w 1474"/>
                <a:gd name="T49" fmla="*/ 486 h 652"/>
                <a:gd name="T50" fmla="*/ 1474 w 1474"/>
                <a:gd name="T51" fmla="*/ 164 h 652"/>
                <a:gd name="T52" fmla="*/ 1474 w 1474"/>
                <a:gd name="T53" fmla="*/ 162 h 652"/>
                <a:gd name="T54" fmla="*/ 1470 w 1474"/>
                <a:gd name="T55" fmla="*/ 162 h 652"/>
                <a:gd name="T56" fmla="*/ 742 w 1474"/>
                <a:gd name="T57" fmla="*/ 162 h 652"/>
                <a:gd name="T58" fmla="*/ 742 w 1474"/>
                <a:gd name="T59" fmla="*/ 4 h 652"/>
                <a:gd name="T60" fmla="*/ 734 w 1474"/>
                <a:gd name="T61" fmla="*/ 164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474" h="652">
                  <a:moveTo>
                    <a:pt x="734" y="164"/>
                  </a:moveTo>
                  <a:lnTo>
                    <a:pt x="734" y="166"/>
                  </a:lnTo>
                  <a:lnTo>
                    <a:pt x="738" y="166"/>
                  </a:lnTo>
                  <a:lnTo>
                    <a:pt x="1467" y="166"/>
                  </a:lnTo>
                  <a:lnTo>
                    <a:pt x="1467" y="484"/>
                  </a:lnTo>
                  <a:lnTo>
                    <a:pt x="738" y="484"/>
                  </a:lnTo>
                  <a:lnTo>
                    <a:pt x="734" y="484"/>
                  </a:lnTo>
                  <a:lnTo>
                    <a:pt x="734" y="486"/>
                  </a:lnTo>
                  <a:lnTo>
                    <a:pt x="734" y="644"/>
                  </a:lnTo>
                  <a:lnTo>
                    <a:pt x="11" y="325"/>
                  </a:lnTo>
                  <a:lnTo>
                    <a:pt x="734" y="8"/>
                  </a:lnTo>
                  <a:lnTo>
                    <a:pt x="734" y="164"/>
                  </a:lnTo>
                  <a:lnTo>
                    <a:pt x="742" y="4"/>
                  </a:lnTo>
                  <a:lnTo>
                    <a:pt x="742" y="0"/>
                  </a:lnTo>
                  <a:lnTo>
                    <a:pt x="736" y="3"/>
                  </a:lnTo>
                  <a:lnTo>
                    <a:pt x="4" y="324"/>
                  </a:lnTo>
                  <a:lnTo>
                    <a:pt x="0" y="325"/>
                  </a:lnTo>
                  <a:lnTo>
                    <a:pt x="4" y="327"/>
                  </a:lnTo>
                  <a:lnTo>
                    <a:pt x="736" y="650"/>
                  </a:lnTo>
                  <a:lnTo>
                    <a:pt x="742" y="652"/>
                  </a:lnTo>
                  <a:lnTo>
                    <a:pt x="742" y="648"/>
                  </a:lnTo>
                  <a:lnTo>
                    <a:pt x="742" y="489"/>
                  </a:lnTo>
                  <a:lnTo>
                    <a:pt x="1470" y="489"/>
                  </a:lnTo>
                  <a:lnTo>
                    <a:pt x="1474" y="489"/>
                  </a:lnTo>
                  <a:lnTo>
                    <a:pt x="1474" y="486"/>
                  </a:lnTo>
                  <a:lnTo>
                    <a:pt x="1474" y="164"/>
                  </a:lnTo>
                  <a:lnTo>
                    <a:pt x="1474" y="162"/>
                  </a:lnTo>
                  <a:lnTo>
                    <a:pt x="1470" y="162"/>
                  </a:lnTo>
                  <a:lnTo>
                    <a:pt x="742" y="162"/>
                  </a:lnTo>
                  <a:lnTo>
                    <a:pt x="742" y="4"/>
                  </a:lnTo>
                  <a:lnTo>
                    <a:pt x="734" y="16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60" name="Rectangle 64">
            <a:extLst>
              <a:ext uri="{FF2B5EF4-FFF2-40B4-BE49-F238E27FC236}">
                <a16:creationId xmlns:a16="http://schemas.microsoft.com/office/drawing/2014/main" id="{F55440BB-46D2-4241-B50C-AA070B9EE361}"/>
              </a:ext>
            </a:extLst>
          </p:cNvPr>
          <p:cNvSpPr>
            <a:spLocks noChangeArrowheads="1"/>
          </p:cNvSpPr>
          <p:nvPr/>
        </p:nvSpPr>
        <p:spPr bwMode="auto">
          <a:xfrm>
            <a:off x="4003675" y="2743200"/>
            <a:ext cx="1901825" cy="587375"/>
          </a:xfrm>
          <a:prstGeom prst="rect">
            <a:avLst/>
          </a:prstGeom>
          <a:solidFill>
            <a:srgbClr val="F3C5E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61" name="Rectangle 65">
            <a:extLst>
              <a:ext uri="{FF2B5EF4-FFF2-40B4-BE49-F238E27FC236}">
                <a16:creationId xmlns:a16="http://schemas.microsoft.com/office/drawing/2014/main" id="{7E051165-C094-DB46-A4FE-A3F65D5437AF}"/>
              </a:ext>
            </a:extLst>
          </p:cNvPr>
          <p:cNvSpPr>
            <a:spLocks noChangeArrowheads="1"/>
          </p:cNvSpPr>
          <p:nvPr/>
        </p:nvSpPr>
        <p:spPr bwMode="auto">
          <a:xfrm>
            <a:off x="3992563" y="2935288"/>
            <a:ext cx="1924050" cy="600075"/>
          </a:xfrm>
          <a:prstGeom prst="rect">
            <a:avLst/>
          </a:prstGeom>
          <a:noFill/>
          <a:ln w="11113">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63" name="Rectangle 67">
            <a:extLst>
              <a:ext uri="{FF2B5EF4-FFF2-40B4-BE49-F238E27FC236}">
                <a16:creationId xmlns:a16="http://schemas.microsoft.com/office/drawing/2014/main" id="{FA40121D-6E94-CB42-9568-F62C48D78D60}"/>
              </a:ext>
            </a:extLst>
          </p:cNvPr>
          <p:cNvSpPr>
            <a:spLocks noChangeArrowheads="1"/>
          </p:cNvSpPr>
          <p:nvPr/>
        </p:nvSpPr>
        <p:spPr bwMode="auto">
          <a:xfrm>
            <a:off x="4267200" y="2751138"/>
            <a:ext cx="1431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a:solidFill>
                  <a:srgbClr val="000000"/>
                </a:solidFill>
                <a:latin typeface="Arial" panose="020B0604020202020204" pitchFamily="34" charset="0"/>
              </a:rPr>
              <a:t>Mission &amp;</a:t>
            </a:r>
            <a:endParaRPr lang="en-US" altLang="en-US"/>
          </a:p>
        </p:txBody>
      </p:sp>
      <p:sp>
        <p:nvSpPr>
          <p:cNvPr id="4164" name="Rectangle 68">
            <a:extLst>
              <a:ext uri="{FF2B5EF4-FFF2-40B4-BE49-F238E27FC236}">
                <a16:creationId xmlns:a16="http://schemas.microsoft.com/office/drawing/2014/main" id="{6D5A248F-3668-EA47-A79A-946F39DFF3AC}"/>
              </a:ext>
            </a:extLst>
          </p:cNvPr>
          <p:cNvSpPr>
            <a:spLocks noChangeArrowheads="1"/>
          </p:cNvSpPr>
          <p:nvPr/>
        </p:nvSpPr>
        <p:spPr bwMode="auto">
          <a:xfrm>
            <a:off x="4267200" y="2990850"/>
            <a:ext cx="276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b="1">
                <a:solidFill>
                  <a:srgbClr val="000000"/>
                </a:solidFill>
                <a:latin typeface="Arial" panose="020B0604020202020204" pitchFamily="34" charset="0"/>
              </a:rPr>
              <a:t>   </a:t>
            </a:r>
            <a:endParaRPr lang="en-US" altLang="en-US"/>
          </a:p>
        </p:txBody>
      </p:sp>
      <p:sp>
        <p:nvSpPr>
          <p:cNvPr id="4165" name="Rectangle 69">
            <a:extLst>
              <a:ext uri="{FF2B5EF4-FFF2-40B4-BE49-F238E27FC236}">
                <a16:creationId xmlns:a16="http://schemas.microsoft.com/office/drawing/2014/main" id="{08C99028-E2C4-4743-AB0F-604644B58607}"/>
              </a:ext>
            </a:extLst>
          </p:cNvPr>
          <p:cNvSpPr>
            <a:spLocks noChangeArrowheads="1"/>
          </p:cNvSpPr>
          <p:nvPr/>
        </p:nvSpPr>
        <p:spPr bwMode="auto">
          <a:xfrm>
            <a:off x="4533900" y="2990850"/>
            <a:ext cx="9001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a:solidFill>
                  <a:srgbClr val="000000"/>
                </a:solidFill>
                <a:latin typeface="Arial" panose="020B0604020202020204" pitchFamily="34" charset="0"/>
              </a:rPr>
              <a:t>Vision</a:t>
            </a:r>
            <a:endParaRPr lang="en-US" altLang="en-US"/>
          </a:p>
        </p:txBody>
      </p:sp>
      <p:sp>
        <p:nvSpPr>
          <p:cNvPr id="4166" name="Rectangle 70">
            <a:extLst>
              <a:ext uri="{FF2B5EF4-FFF2-40B4-BE49-F238E27FC236}">
                <a16:creationId xmlns:a16="http://schemas.microsoft.com/office/drawing/2014/main" id="{763E41E8-ACD8-384A-9298-BCCF3529D3BA}"/>
              </a:ext>
            </a:extLst>
          </p:cNvPr>
          <p:cNvSpPr>
            <a:spLocks noChangeArrowheads="1"/>
          </p:cNvSpPr>
          <p:nvPr/>
        </p:nvSpPr>
        <p:spPr bwMode="auto">
          <a:xfrm>
            <a:off x="4003675" y="3733800"/>
            <a:ext cx="1831975" cy="673100"/>
          </a:xfrm>
          <a:prstGeom prst="rect">
            <a:avLst/>
          </a:prstGeom>
          <a:solidFill>
            <a:srgbClr val="FCFEB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67" name="Rectangle 71">
            <a:extLst>
              <a:ext uri="{FF2B5EF4-FFF2-40B4-BE49-F238E27FC236}">
                <a16:creationId xmlns:a16="http://schemas.microsoft.com/office/drawing/2014/main" id="{0EFCB8ED-6A3D-4741-A231-4CACC8798342}"/>
              </a:ext>
            </a:extLst>
          </p:cNvPr>
          <p:cNvSpPr>
            <a:spLocks noChangeArrowheads="1"/>
          </p:cNvSpPr>
          <p:nvPr/>
        </p:nvSpPr>
        <p:spPr bwMode="auto">
          <a:xfrm>
            <a:off x="3992563" y="3836988"/>
            <a:ext cx="1854200" cy="687387"/>
          </a:xfrm>
          <a:prstGeom prst="rect">
            <a:avLst/>
          </a:prstGeom>
          <a:noFill/>
          <a:ln w="11113">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68" name="Rectangle 72">
            <a:extLst>
              <a:ext uri="{FF2B5EF4-FFF2-40B4-BE49-F238E27FC236}">
                <a16:creationId xmlns:a16="http://schemas.microsoft.com/office/drawing/2014/main" id="{E4A00918-5D1D-3146-8299-28B84142AB90}"/>
              </a:ext>
            </a:extLst>
          </p:cNvPr>
          <p:cNvSpPr>
            <a:spLocks noChangeArrowheads="1"/>
          </p:cNvSpPr>
          <p:nvPr/>
        </p:nvSpPr>
        <p:spPr bwMode="auto">
          <a:xfrm>
            <a:off x="4198938" y="3930650"/>
            <a:ext cx="1511300" cy="533400"/>
          </a:xfrm>
          <a:prstGeom prst="rect">
            <a:avLst/>
          </a:prstGeom>
          <a:solidFill>
            <a:srgbClr val="FCFEB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69" name="Rectangle 73">
            <a:extLst>
              <a:ext uri="{FF2B5EF4-FFF2-40B4-BE49-F238E27FC236}">
                <a16:creationId xmlns:a16="http://schemas.microsoft.com/office/drawing/2014/main" id="{3ECFC959-D70D-FE44-AE41-56DD92865514}"/>
              </a:ext>
            </a:extLst>
          </p:cNvPr>
          <p:cNvSpPr>
            <a:spLocks noChangeArrowheads="1"/>
          </p:cNvSpPr>
          <p:nvPr/>
        </p:nvSpPr>
        <p:spPr bwMode="auto">
          <a:xfrm>
            <a:off x="4281488" y="3733800"/>
            <a:ext cx="1341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a:solidFill>
                  <a:srgbClr val="000000"/>
                </a:solidFill>
                <a:latin typeface="Arial" panose="020B0604020202020204" pitchFamily="34" charset="0"/>
              </a:rPr>
              <a:t>Business</a:t>
            </a:r>
            <a:endParaRPr lang="en-US" altLang="en-US"/>
          </a:p>
        </p:txBody>
      </p:sp>
      <p:sp>
        <p:nvSpPr>
          <p:cNvPr id="4170" name="Rectangle 74">
            <a:extLst>
              <a:ext uri="{FF2B5EF4-FFF2-40B4-BE49-F238E27FC236}">
                <a16:creationId xmlns:a16="http://schemas.microsoft.com/office/drawing/2014/main" id="{76B158E6-9A02-3A4C-91C9-AFDF87A412D5}"/>
              </a:ext>
            </a:extLst>
          </p:cNvPr>
          <p:cNvSpPr>
            <a:spLocks noChangeArrowheads="1"/>
          </p:cNvSpPr>
          <p:nvPr/>
        </p:nvSpPr>
        <p:spPr bwMode="auto">
          <a:xfrm>
            <a:off x="4330700" y="4038600"/>
            <a:ext cx="12319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a:solidFill>
                  <a:srgbClr val="000000"/>
                </a:solidFill>
                <a:latin typeface="Arial" panose="020B0604020202020204" pitchFamily="34" charset="0"/>
              </a:rPr>
              <a:t>Strategy</a:t>
            </a:r>
            <a:endParaRPr lang="en-US" altLang="en-US"/>
          </a:p>
        </p:txBody>
      </p:sp>
      <p:sp>
        <p:nvSpPr>
          <p:cNvPr id="4171" name="Rectangle 75">
            <a:extLst>
              <a:ext uri="{FF2B5EF4-FFF2-40B4-BE49-F238E27FC236}">
                <a16:creationId xmlns:a16="http://schemas.microsoft.com/office/drawing/2014/main" id="{59267D32-7FEA-5945-B50D-36ACFD7AE3E5}"/>
              </a:ext>
            </a:extLst>
          </p:cNvPr>
          <p:cNvSpPr>
            <a:spLocks noChangeArrowheads="1"/>
          </p:cNvSpPr>
          <p:nvPr/>
        </p:nvSpPr>
        <p:spPr bwMode="auto">
          <a:xfrm>
            <a:off x="1905000" y="5132388"/>
            <a:ext cx="1557338" cy="501650"/>
          </a:xfrm>
          <a:prstGeom prst="rect">
            <a:avLst/>
          </a:prstGeom>
          <a:solidFill>
            <a:srgbClr val="D1E6E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72" name="Rectangle 76">
            <a:extLst>
              <a:ext uri="{FF2B5EF4-FFF2-40B4-BE49-F238E27FC236}">
                <a16:creationId xmlns:a16="http://schemas.microsoft.com/office/drawing/2014/main" id="{0956131E-5655-B249-A5C2-7216BB3BA337}"/>
              </a:ext>
            </a:extLst>
          </p:cNvPr>
          <p:cNvSpPr>
            <a:spLocks noChangeArrowheads="1"/>
          </p:cNvSpPr>
          <p:nvPr/>
        </p:nvSpPr>
        <p:spPr bwMode="auto">
          <a:xfrm>
            <a:off x="2343150" y="5126038"/>
            <a:ext cx="1579563" cy="515937"/>
          </a:xfrm>
          <a:prstGeom prst="rect">
            <a:avLst/>
          </a:prstGeom>
          <a:noFill/>
          <a:ln w="11113">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73" name="Rectangle 77">
            <a:extLst>
              <a:ext uri="{FF2B5EF4-FFF2-40B4-BE49-F238E27FC236}">
                <a16:creationId xmlns:a16="http://schemas.microsoft.com/office/drawing/2014/main" id="{F1A1875C-153B-5A47-9A34-5CE980049E8B}"/>
              </a:ext>
            </a:extLst>
          </p:cNvPr>
          <p:cNvSpPr>
            <a:spLocks noChangeArrowheads="1"/>
          </p:cNvSpPr>
          <p:nvPr/>
        </p:nvSpPr>
        <p:spPr bwMode="auto">
          <a:xfrm>
            <a:off x="4191000" y="5132388"/>
            <a:ext cx="1627188" cy="501650"/>
          </a:xfrm>
          <a:prstGeom prst="rect">
            <a:avLst/>
          </a:prstGeom>
          <a:solidFill>
            <a:srgbClr val="D1E6E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75" name="Rectangle 79">
            <a:extLst>
              <a:ext uri="{FF2B5EF4-FFF2-40B4-BE49-F238E27FC236}">
                <a16:creationId xmlns:a16="http://schemas.microsoft.com/office/drawing/2014/main" id="{FB053035-9F97-3B43-B117-F21C95D64183}"/>
              </a:ext>
            </a:extLst>
          </p:cNvPr>
          <p:cNvSpPr>
            <a:spLocks noChangeArrowheads="1"/>
          </p:cNvSpPr>
          <p:nvPr/>
        </p:nvSpPr>
        <p:spPr bwMode="auto">
          <a:xfrm>
            <a:off x="6832600" y="5132388"/>
            <a:ext cx="1625600" cy="501650"/>
          </a:xfrm>
          <a:prstGeom prst="rect">
            <a:avLst/>
          </a:prstGeom>
          <a:solidFill>
            <a:srgbClr val="D1E6E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76" name="Rectangle 80">
            <a:extLst>
              <a:ext uri="{FF2B5EF4-FFF2-40B4-BE49-F238E27FC236}">
                <a16:creationId xmlns:a16="http://schemas.microsoft.com/office/drawing/2014/main" id="{59177E51-5E9C-814A-8089-9E30A4D83B89}"/>
              </a:ext>
            </a:extLst>
          </p:cNvPr>
          <p:cNvSpPr>
            <a:spLocks noChangeArrowheads="1"/>
          </p:cNvSpPr>
          <p:nvPr/>
        </p:nvSpPr>
        <p:spPr bwMode="auto">
          <a:xfrm>
            <a:off x="6122988" y="4876800"/>
            <a:ext cx="1649412" cy="515938"/>
          </a:xfrm>
          <a:prstGeom prst="rect">
            <a:avLst/>
          </a:prstGeom>
          <a:noFill/>
          <a:ln w="11113">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77" name="Rectangle 81">
            <a:extLst>
              <a:ext uri="{FF2B5EF4-FFF2-40B4-BE49-F238E27FC236}">
                <a16:creationId xmlns:a16="http://schemas.microsoft.com/office/drawing/2014/main" id="{CEB3281E-83A0-FE4D-B617-51EEF3B336D4}"/>
              </a:ext>
            </a:extLst>
          </p:cNvPr>
          <p:cNvSpPr>
            <a:spLocks noChangeArrowheads="1"/>
          </p:cNvSpPr>
          <p:nvPr/>
        </p:nvSpPr>
        <p:spPr bwMode="auto">
          <a:xfrm>
            <a:off x="1795463" y="5132388"/>
            <a:ext cx="1665287" cy="533400"/>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78" name="Rectangle 82">
            <a:extLst>
              <a:ext uri="{FF2B5EF4-FFF2-40B4-BE49-F238E27FC236}">
                <a16:creationId xmlns:a16="http://schemas.microsoft.com/office/drawing/2014/main" id="{51081B07-D576-EF40-A6CD-E8AA48B2C9D6}"/>
              </a:ext>
            </a:extLst>
          </p:cNvPr>
          <p:cNvSpPr>
            <a:spLocks noChangeArrowheads="1"/>
          </p:cNvSpPr>
          <p:nvPr/>
        </p:nvSpPr>
        <p:spPr bwMode="auto">
          <a:xfrm>
            <a:off x="1878013" y="4924425"/>
            <a:ext cx="1543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a:solidFill>
                  <a:srgbClr val="000000"/>
                </a:solidFill>
                <a:latin typeface="Arial" panose="020B0604020202020204" pitchFamily="34" charset="0"/>
              </a:rPr>
              <a:t>Marketing </a:t>
            </a:r>
            <a:endParaRPr lang="en-US" altLang="en-US"/>
          </a:p>
        </p:txBody>
      </p:sp>
      <p:sp>
        <p:nvSpPr>
          <p:cNvPr id="4179" name="Rectangle 83">
            <a:extLst>
              <a:ext uri="{FF2B5EF4-FFF2-40B4-BE49-F238E27FC236}">
                <a16:creationId xmlns:a16="http://schemas.microsoft.com/office/drawing/2014/main" id="{1F360A8B-BD6A-1840-8271-2034B1C4386E}"/>
              </a:ext>
            </a:extLst>
          </p:cNvPr>
          <p:cNvSpPr>
            <a:spLocks noChangeArrowheads="1"/>
          </p:cNvSpPr>
          <p:nvPr/>
        </p:nvSpPr>
        <p:spPr bwMode="auto">
          <a:xfrm>
            <a:off x="1752600" y="5318125"/>
            <a:ext cx="1416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a:solidFill>
                  <a:srgbClr val="000000"/>
                </a:solidFill>
                <a:latin typeface="Arial" panose="020B0604020202020204" pitchFamily="34" charset="0"/>
              </a:rPr>
              <a:t>  Strategy</a:t>
            </a:r>
            <a:endParaRPr lang="en-US" altLang="en-US"/>
          </a:p>
        </p:txBody>
      </p:sp>
      <p:sp>
        <p:nvSpPr>
          <p:cNvPr id="4180" name="Rectangle 84">
            <a:extLst>
              <a:ext uri="{FF2B5EF4-FFF2-40B4-BE49-F238E27FC236}">
                <a16:creationId xmlns:a16="http://schemas.microsoft.com/office/drawing/2014/main" id="{6BE8EAC8-0DF0-A445-BAA4-3D78C41B877E}"/>
              </a:ext>
            </a:extLst>
          </p:cNvPr>
          <p:cNvSpPr>
            <a:spLocks noChangeArrowheads="1"/>
          </p:cNvSpPr>
          <p:nvPr/>
        </p:nvSpPr>
        <p:spPr bwMode="auto">
          <a:xfrm>
            <a:off x="4129088" y="5132388"/>
            <a:ext cx="1738312" cy="53340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81" name="Rectangle 85">
            <a:extLst>
              <a:ext uri="{FF2B5EF4-FFF2-40B4-BE49-F238E27FC236}">
                <a16:creationId xmlns:a16="http://schemas.microsoft.com/office/drawing/2014/main" id="{0F23551F-7881-C841-B65F-FB0BB20B331F}"/>
              </a:ext>
            </a:extLst>
          </p:cNvPr>
          <p:cNvSpPr>
            <a:spLocks noChangeArrowheads="1"/>
          </p:cNvSpPr>
          <p:nvPr/>
        </p:nvSpPr>
        <p:spPr bwMode="auto">
          <a:xfrm>
            <a:off x="4211638" y="4924425"/>
            <a:ext cx="16176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a:solidFill>
                  <a:srgbClr val="000000"/>
                </a:solidFill>
                <a:latin typeface="Arial" panose="020B0604020202020204" pitchFamily="34" charset="0"/>
              </a:rPr>
              <a:t>Operations</a:t>
            </a:r>
            <a:endParaRPr lang="en-US" altLang="en-US"/>
          </a:p>
        </p:txBody>
      </p:sp>
      <p:sp>
        <p:nvSpPr>
          <p:cNvPr id="4182" name="Rectangle 86">
            <a:extLst>
              <a:ext uri="{FF2B5EF4-FFF2-40B4-BE49-F238E27FC236}">
                <a16:creationId xmlns:a16="http://schemas.microsoft.com/office/drawing/2014/main" id="{90B3B796-D25F-0147-8DF2-3FF90B020D53}"/>
              </a:ext>
            </a:extLst>
          </p:cNvPr>
          <p:cNvSpPr>
            <a:spLocks noChangeArrowheads="1"/>
          </p:cNvSpPr>
          <p:nvPr/>
        </p:nvSpPr>
        <p:spPr bwMode="auto">
          <a:xfrm>
            <a:off x="4251325" y="5318125"/>
            <a:ext cx="1416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a:solidFill>
                  <a:srgbClr val="000000"/>
                </a:solidFill>
                <a:latin typeface="Arial" panose="020B0604020202020204" pitchFamily="34" charset="0"/>
              </a:rPr>
              <a:t>  Strategy</a:t>
            </a:r>
            <a:endParaRPr lang="en-US" altLang="en-US"/>
          </a:p>
        </p:txBody>
      </p:sp>
      <p:sp>
        <p:nvSpPr>
          <p:cNvPr id="4183" name="Rectangle 87">
            <a:extLst>
              <a:ext uri="{FF2B5EF4-FFF2-40B4-BE49-F238E27FC236}">
                <a16:creationId xmlns:a16="http://schemas.microsoft.com/office/drawing/2014/main" id="{19378261-5D63-3E41-9AA9-1F670AEB390F}"/>
              </a:ext>
            </a:extLst>
          </p:cNvPr>
          <p:cNvSpPr>
            <a:spLocks noChangeArrowheads="1"/>
          </p:cNvSpPr>
          <p:nvPr/>
        </p:nvSpPr>
        <p:spPr bwMode="auto">
          <a:xfrm>
            <a:off x="6983413" y="4924425"/>
            <a:ext cx="13223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a:solidFill>
                  <a:srgbClr val="000000"/>
                </a:solidFill>
                <a:latin typeface="Arial" panose="020B0604020202020204" pitchFamily="34" charset="0"/>
              </a:rPr>
              <a:t>Financial</a:t>
            </a:r>
            <a:endParaRPr lang="en-US" altLang="en-US"/>
          </a:p>
        </p:txBody>
      </p:sp>
      <p:sp>
        <p:nvSpPr>
          <p:cNvPr id="4184" name="Rectangle 88">
            <a:extLst>
              <a:ext uri="{FF2B5EF4-FFF2-40B4-BE49-F238E27FC236}">
                <a16:creationId xmlns:a16="http://schemas.microsoft.com/office/drawing/2014/main" id="{87AC9196-402E-5743-8218-349EBA9A1A83}"/>
              </a:ext>
            </a:extLst>
          </p:cNvPr>
          <p:cNvSpPr>
            <a:spLocks noChangeArrowheads="1"/>
          </p:cNvSpPr>
          <p:nvPr/>
        </p:nvSpPr>
        <p:spPr bwMode="auto">
          <a:xfrm>
            <a:off x="6938963" y="5241925"/>
            <a:ext cx="1323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a:solidFill>
                  <a:srgbClr val="000000"/>
                </a:solidFill>
                <a:latin typeface="Arial" panose="020B0604020202020204" pitchFamily="34" charset="0"/>
              </a:rPr>
              <a:t> Strategy</a:t>
            </a:r>
            <a:endParaRPr lang="en-US" altLang="en-US"/>
          </a:p>
        </p:txBody>
      </p:sp>
      <p:sp>
        <p:nvSpPr>
          <p:cNvPr id="4185" name="Rectangle 89">
            <a:extLst>
              <a:ext uri="{FF2B5EF4-FFF2-40B4-BE49-F238E27FC236}">
                <a16:creationId xmlns:a16="http://schemas.microsoft.com/office/drawing/2014/main" id="{D5E5497E-E4DB-074E-AC7E-230594440A60}"/>
              </a:ext>
            </a:extLst>
          </p:cNvPr>
          <p:cNvSpPr>
            <a:spLocks noChangeArrowheads="1"/>
          </p:cNvSpPr>
          <p:nvPr/>
        </p:nvSpPr>
        <p:spPr bwMode="auto">
          <a:xfrm>
            <a:off x="2000250" y="3733800"/>
            <a:ext cx="18399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a:solidFill>
                  <a:srgbClr val="000000"/>
                </a:solidFill>
                <a:latin typeface="Arial" panose="020B0604020202020204" pitchFamily="34" charset="0"/>
              </a:rPr>
              <a:t>Voice of the </a:t>
            </a:r>
            <a:endParaRPr lang="en-US" altLang="en-US"/>
          </a:p>
        </p:txBody>
      </p:sp>
      <p:sp>
        <p:nvSpPr>
          <p:cNvPr id="4186" name="Rectangle 90">
            <a:extLst>
              <a:ext uri="{FF2B5EF4-FFF2-40B4-BE49-F238E27FC236}">
                <a16:creationId xmlns:a16="http://schemas.microsoft.com/office/drawing/2014/main" id="{4B0F95E0-3EBA-4A4A-93D2-87A81A420FB4}"/>
              </a:ext>
            </a:extLst>
          </p:cNvPr>
          <p:cNvSpPr>
            <a:spLocks noChangeArrowheads="1"/>
          </p:cNvSpPr>
          <p:nvPr/>
        </p:nvSpPr>
        <p:spPr bwMode="auto">
          <a:xfrm>
            <a:off x="2239963" y="4038600"/>
            <a:ext cx="1341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a:solidFill>
                  <a:srgbClr val="000000"/>
                </a:solidFill>
                <a:latin typeface="Arial" panose="020B0604020202020204" pitchFamily="34" charset="0"/>
              </a:rPr>
              <a:t>Business</a:t>
            </a:r>
            <a:endParaRPr lang="en-US" altLang="en-US"/>
          </a:p>
        </p:txBody>
      </p:sp>
      <p:sp>
        <p:nvSpPr>
          <p:cNvPr id="4187" name="Rectangle 91">
            <a:extLst>
              <a:ext uri="{FF2B5EF4-FFF2-40B4-BE49-F238E27FC236}">
                <a16:creationId xmlns:a16="http://schemas.microsoft.com/office/drawing/2014/main" id="{3789189B-0931-F042-B92C-70ED00287AA1}"/>
              </a:ext>
            </a:extLst>
          </p:cNvPr>
          <p:cNvSpPr>
            <a:spLocks noChangeArrowheads="1"/>
          </p:cNvSpPr>
          <p:nvPr/>
        </p:nvSpPr>
        <p:spPr bwMode="auto">
          <a:xfrm>
            <a:off x="6535738" y="3810000"/>
            <a:ext cx="18399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a:solidFill>
                  <a:srgbClr val="000000"/>
                </a:solidFill>
                <a:latin typeface="Arial" panose="020B0604020202020204" pitchFamily="34" charset="0"/>
              </a:rPr>
              <a:t>Voice of the </a:t>
            </a:r>
            <a:endParaRPr lang="en-US" altLang="en-US"/>
          </a:p>
        </p:txBody>
      </p:sp>
      <p:sp>
        <p:nvSpPr>
          <p:cNvPr id="4188" name="Rectangle 92">
            <a:extLst>
              <a:ext uri="{FF2B5EF4-FFF2-40B4-BE49-F238E27FC236}">
                <a16:creationId xmlns:a16="http://schemas.microsoft.com/office/drawing/2014/main" id="{E9A5F431-0381-394D-A1CC-6A0CA3DB783D}"/>
              </a:ext>
            </a:extLst>
          </p:cNvPr>
          <p:cNvSpPr>
            <a:spLocks noChangeArrowheads="1"/>
          </p:cNvSpPr>
          <p:nvPr/>
        </p:nvSpPr>
        <p:spPr bwMode="auto">
          <a:xfrm>
            <a:off x="6721475" y="4098925"/>
            <a:ext cx="1431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600">
                <a:solidFill>
                  <a:srgbClr val="000000"/>
                </a:solidFill>
                <a:latin typeface="Arial" panose="020B0604020202020204" pitchFamily="34" charset="0"/>
              </a:rPr>
              <a:t>Customer</a:t>
            </a:r>
            <a:endParaRPr lang="en-US" altLang="en-US"/>
          </a:p>
        </p:txBody>
      </p:sp>
      <p:grpSp>
        <p:nvGrpSpPr>
          <p:cNvPr id="4191" name="Group 95">
            <a:extLst>
              <a:ext uri="{FF2B5EF4-FFF2-40B4-BE49-F238E27FC236}">
                <a16:creationId xmlns:a16="http://schemas.microsoft.com/office/drawing/2014/main" id="{36955099-04AC-5347-9372-CDAA49B73D50}"/>
              </a:ext>
            </a:extLst>
          </p:cNvPr>
          <p:cNvGrpSpPr>
            <a:grpSpLocks/>
          </p:cNvGrpSpPr>
          <p:nvPr/>
        </p:nvGrpSpPr>
        <p:grpSpPr bwMode="auto">
          <a:xfrm>
            <a:off x="4905375" y="3541713"/>
            <a:ext cx="96838" cy="293687"/>
            <a:chOff x="3090" y="2231"/>
            <a:chExt cx="61" cy="185"/>
          </a:xfrm>
        </p:grpSpPr>
        <p:sp>
          <p:nvSpPr>
            <p:cNvPr id="4189" name="Rectangle 93">
              <a:extLst>
                <a:ext uri="{FF2B5EF4-FFF2-40B4-BE49-F238E27FC236}">
                  <a16:creationId xmlns:a16="http://schemas.microsoft.com/office/drawing/2014/main" id="{1A9E0CBE-D075-F547-A3FD-E6A6B28ED803}"/>
                </a:ext>
              </a:extLst>
            </p:cNvPr>
            <p:cNvSpPr>
              <a:spLocks noChangeArrowheads="1"/>
            </p:cNvSpPr>
            <p:nvPr/>
          </p:nvSpPr>
          <p:spPr bwMode="auto">
            <a:xfrm>
              <a:off x="3117" y="2231"/>
              <a:ext cx="7" cy="14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90" name="Freeform 94">
              <a:extLst>
                <a:ext uri="{FF2B5EF4-FFF2-40B4-BE49-F238E27FC236}">
                  <a16:creationId xmlns:a16="http://schemas.microsoft.com/office/drawing/2014/main" id="{5DB899E8-45D1-4C4D-B689-EA02E62A83BD}"/>
                </a:ext>
              </a:extLst>
            </p:cNvPr>
            <p:cNvSpPr>
              <a:spLocks/>
            </p:cNvSpPr>
            <p:nvPr/>
          </p:nvSpPr>
          <p:spPr bwMode="auto">
            <a:xfrm>
              <a:off x="3090" y="2359"/>
              <a:ext cx="61" cy="57"/>
            </a:xfrm>
            <a:custGeom>
              <a:avLst/>
              <a:gdLst>
                <a:gd name="T0" fmla="*/ 0 w 61"/>
                <a:gd name="T1" fmla="*/ 0 h 57"/>
                <a:gd name="T2" fmla="*/ 31 w 61"/>
                <a:gd name="T3" fmla="*/ 57 h 57"/>
                <a:gd name="T4" fmla="*/ 61 w 61"/>
                <a:gd name="T5" fmla="*/ 0 h 57"/>
                <a:gd name="T6" fmla="*/ 31 w 61"/>
                <a:gd name="T7" fmla="*/ 18 h 57"/>
                <a:gd name="T8" fmla="*/ 0 w 61"/>
                <a:gd name="T9" fmla="*/ 0 h 57"/>
              </a:gdLst>
              <a:ahLst/>
              <a:cxnLst>
                <a:cxn ang="0">
                  <a:pos x="T0" y="T1"/>
                </a:cxn>
                <a:cxn ang="0">
                  <a:pos x="T2" y="T3"/>
                </a:cxn>
                <a:cxn ang="0">
                  <a:pos x="T4" y="T5"/>
                </a:cxn>
                <a:cxn ang="0">
                  <a:pos x="T6" y="T7"/>
                </a:cxn>
                <a:cxn ang="0">
                  <a:pos x="T8" y="T9"/>
                </a:cxn>
              </a:cxnLst>
              <a:rect l="0" t="0" r="r" b="b"/>
              <a:pathLst>
                <a:path w="61" h="57">
                  <a:moveTo>
                    <a:pt x="0" y="0"/>
                  </a:moveTo>
                  <a:lnTo>
                    <a:pt x="31" y="57"/>
                  </a:lnTo>
                  <a:lnTo>
                    <a:pt x="61" y="0"/>
                  </a:lnTo>
                  <a:lnTo>
                    <a:pt x="31" y="1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4194" name="Group 98">
            <a:extLst>
              <a:ext uri="{FF2B5EF4-FFF2-40B4-BE49-F238E27FC236}">
                <a16:creationId xmlns:a16="http://schemas.microsoft.com/office/drawing/2014/main" id="{6F5BC95B-5A72-0149-B7AB-2D0A0BB25E18}"/>
              </a:ext>
            </a:extLst>
          </p:cNvPr>
          <p:cNvGrpSpPr>
            <a:grpSpLocks/>
          </p:cNvGrpSpPr>
          <p:nvPr/>
        </p:nvGrpSpPr>
        <p:grpSpPr bwMode="auto">
          <a:xfrm>
            <a:off x="4905375" y="4572000"/>
            <a:ext cx="96838" cy="552450"/>
            <a:chOff x="3090" y="2880"/>
            <a:chExt cx="61" cy="348"/>
          </a:xfrm>
        </p:grpSpPr>
        <p:sp>
          <p:nvSpPr>
            <p:cNvPr id="4192" name="Rectangle 96">
              <a:extLst>
                <a:ext uri="{FF2B5EF4-FFF2-40B4-BE49-F238E27FC236}">
                  <a16:creationId xmlns:a16="http://schemas.microsoft.com/office/drawing/2014/main" id="{16593066-3C98-BC4D-8F5E-207056CC9621}"/>
                </a:ext>
              </a:extLst>
            </p:cNvPr>
            <p:cNvSpPr>
              <a:spLocks noChangeArrowheads="1"/>
            </p:cNvSpPr>
            <p:nvPr/>
          </p:nvSpPr>
          <p:spPr bwMode="auto">
            <a:xfrm>
              <a:off x="3117" y="2880"/>
              <a:ext cx="7" cy="3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93" name="Freeform 97">
              <a:extLst>
                <a:ext uri="{FF2B5EF4-FFF2-40B4-BE49-F238E27FC236}">
                  <a16:creationId xmlns:a16="http://schemas.microsoft.com/office/drawing/2014/main" id="{B4056E7B-09FA-E44A-8BB3-BC21BFBA0BBF}"/>
                </a:ext>
              </a:extLst>
            </p:cNvPr>
            <p:cNvSpPr>
              <a:spLocks/>
            </p:cNvSpPr>
            <p:nvPr/>
          </p:nvSpPr>
          <p:spPr bwMode="auto">
            <a:xfrm>
              <a:off x="3090" y="3171"/>
              <a:ext cx="61" cy="57"/>
            </a:xfrm>
            <a:custGeom>
              <a:avLst/>
              <a:gdLst>
                <a:gd name="T0" fmla="*/ 0 w 61"/>
                <a:gd name="T1" fmla="*/ 0 h 57"/>
                <a:gd name="T2" fmla="*/ 31 w 61"/>
                <a:gd name="T3" fmla="*/ 57 h 57"/>
                <a:gd name="T4" fmla="*/ 61 w 61"/>
                <a:gd name="T5" fmla="*/ 0 h 57"/>
                <a:gd name="T6" fmla="*/ 31 w 61"/>
                <a:gd name="T7" fmla="*/ 18 h 57"/>
                <a:gd name="T8" fmla="*/ 0 w 61"/>
                <a:gd name="T9" fmla="*/ 0 h 57"/>
              </a:gdLst>
              <a:ahLst/>
              <a:cxnLst>
                <a:cxn ang="0">
                  <a:pos x="T0" y="T1"/>
                </a:cxn>
                <a:cxn ang="0">
                  <a:pos x="T2" y="T3"/>
                </a:cxn>
                <a:cxn ang="0">
                  <a:pos x="T4" y="T5"/>
                </a:cxn>
                <a:cxn ang="0">
                  <a:pos x="T6" y="T7"/>
                </a:cxn>
                <a:cxn ang="0">
                  <a:pos x="T8" y="T9"/>
                </a:cxn>
              </a:cxnLst>
              <a:rect l="0" t="0" r="r" b="b"/>
              <a:pathLst>
                <a:path w="61" h="57">
                  <a:moveTo>
                    <a:pt x="0" y="0"/>
                  </a:moveTo>
                  <a:lnTo>
                    <a:pt x="31" y="57"/>
                  </a:lnTo>
                  <a:lnTo>
                    <a:pt x="61" y="0"/>
                  </a:lnTo>
                  <a:lnTo>
                    <a:pt x="31" y="1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95" name="Freeform 99">
            <a:extLst>
              <a:ext uri="{FF2B5EF4-FFF2-40B4-BE49-F238E27FC236}">
                <a16:creationId xmlns:a16="http://schemas.microsoft.com/office/drawing/2014/main" id="{71B76807-01BB-0041-BC96-BF8F63901C96}"/>
              </a:ext>
            </a:extLst>
          </p:cNvPr>
          <p:cNvSpPr>
            <a:spLocks/>
          </p:cNvSpPr>
          <p:nvPr/>
        </p:nvSpPr>
        <p:spPr bwMode="auto">
          <a:xfrm>
            <a:off x="3038475" y="4776788"/>
            <a:ext cx="3840163" cy="9525"/>
          </a:xfrm>
          <a:custGeom>
            <a:avLst/>
            <a:gdLst>
              <a:gd name="T0" fmla="*/ 0 w 2419"/>
              <a:gd name="T1" fmla="*/ 0 h 6"/>
              <a:gd name="T2" fmla="*/ 0 w 2419"/>
              <a:gd name="T3" fmla="*/ 4 h 6"/>
              <a:gd name="T4" fmla="*/ 2419 w 2419"/>
              <a:gd name="T5" fmla="*/ 6 h 6"/>
              <a:gd name="T6" fmla="*/ 2419 w 2419"/>
              <a:gd name="T7" fmla="*/ 1 h 6"/>
              <a:gd name="T8" fmla="*/ 0 w 2419"/>
              <a:gd name="T9" fmla="*/ 0 h 6"/>
            </a:gdLst>
            <a:ahLst/>
            <a:cxnLst>
              <a:cxn ang="0">
                <a:pos x="T0" y="T1"/>
              </a:cxn>
              <a:cxn ang="0">
                <a:pos x="T2" y="T3"/>
              </a:cxn>
              <a:cxn ang="0">
                <a:pos x="T4" y="T5"/>
              </a:cxn>
              <a:cxn ang="0">
                <a:pos x="T6" y="T7"/>
              </a:cxn>
              <a:cxn ang="0">
                <a:pos x="T8" y="T9"/>
              </a:cxn>
            </a:cxnLst>
            <a:rect l="0" t="0" r="r" b="b"/>
            <a:pathLst>
              <a:path w="2419" h="6">
                <a:moveTo>
                  <a:pt x="0" y="0"/>
                </a:moveTo>
                <a:lnTo>
                  <a:pt x="0" y="4"/>
                </a:lnTo>
                <a:lnTo>
                  <a:pt x="2419" y="6"/>
                </a:lnTo>
                <a:lnTo>
                  <a:pt x="2419" y="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4198" name="Group 102">
            <a:extLst>
              <a:ext uri="{FF2B5EF4-FFF2-40B4-BE49-F238E27FC236}">
                <a16:creationId xmlns:a16="http://schemas.microsoft.com/office/drawing/2014/main" id="{E4970BCC-9768-3643-86F3-9DCA190B55D2}"/>
              </a:ext>
            </a:extLst>
          </p:cNvPr>
          <p:cNvGrpSpPr>
            <a:grpSpLocks/>
          </p:cNvGrpSpPr>
          <p:nvPr/>
        </p:nvGrpSpPr>
        <p:grpSpPr bwMode="auto">
          <a:xfrm>
            <a:off x="2981325" y="4787900"/>
            <a:ext cx="96838" cy="336550"/>
            <a:chOff x="1878" y="3016"/>
            <a:chExt cx="61" cy="212"/>
          </a:xfrm>
        </p:grpSpPr>
        <p:sp>
          <p:nvSpPr>
            <p:cNvPr id="4196" name="Rectangle 100">
              <a:extLst>
                <a:ext uri="{FF2B5EF4-FFF2-40B4-BE49-F238E27FC236}">
                  <a16:creationId xmlns:a16="http://schemas.microsoft.com/office/drawing/2014/main" id="{328FECA1-EBD3-9D4E-8181-F07C9DAB1171}"/>
                </a:ext>
              </a:extLst>
            </p:cNvPr>
            <p:cNvSpPr>
              <a:spLocks noChangeArrowheads="1"/>
            </p:cNvSpPr>
            <p:nvPr/>
          </p:nvSpPr>
          <p:spPr bwMode="auto">
            <a:xfrm>
              <a:off x="1905" y="3016"/>
              <a:ext cx="7"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97" name="Freeform 101">
              <a:extLst>
                <a:ext uri="{FF2B5EF4-FFF2-40B4-BE49-F238E27FC236}">
                  <a16:creationId xmlns:a16="http://schemas.microsoft.com/office/drawing/2014/main" id="{219BB45F-0FD0-234A-8E19-5999BB21902C}"/>
                </a:ext>
              </a:extLst>
            </p:cNvPr>
            <p:cNvSpPr>
              <a:spLocks/>
            </p:cNvSpPr>
            <p:nvPr/>
          </p:nvSpPr>
          <p:spPr bwMode="auto">
            <a:xfrm>
              <a:off x="1878" y="3171"/>
              <a:ext cx="61" cy="57"/>
            </a:xfrm>
            <a:custGeom>
              <a:avLst/>
              <a:gdLst>
                <a:gd name="T0" fmla="*/ 0 w 61"/>
                <a:gd name="T1" fmla="*/ 0 h 57"/>
                <a:gd name="T2" fmla="*/ 31 w 61"/>
                <a:gd name="T3" fmla="*/ 57 h 57"/>
                <a:gd name="T4" fmla="*/ 61 w 61"/>
                <a:gd name="T5" fmla="*/ 0 h 57"/>
                <a:gd name="T6" fmla="*/ 31 w 61"/>
                <a:gd name="T7" fmla="*/ 18 h 57"/>
                <a:gd name="T8" fmla="*/ 0 w 61"/>
                <a:gd name="T9" fmla="*/ 0 h 57"/>
              </a:gdLst>
              <a:ahLst/>
              <a:cxnLst>
                <a:cxn ang="0">
                  <a:pos x="T0" y="T1"/>
                </a:cxn>
                <a:cxn ang="0">
                  <a:pos x="T2" y="T3"/>
                </a:cxn>
                <a:cxn ang="0">
                  <a:pos x="T4" y="T5"/>
                </a:cxn>
                <a:cxn ang="0">
                  <a:pos x="T6" y="T7"/>
                </a:cxn>
                <a:cxn ang="0">
                  <a:pos x="T8" y="T9"/>
                </a:cxn>
              </a:cxnLst>
              <a:rect l="0" t="0" r="r" b="b"/>
              <a:pathLst>
                <a:path w="61" h="57">
                  <a:moveTo>
                    <a:pt x="0" y="0"/>
                  </a:moveTo>
                  <a:lnTo>
                    <a:pt x="31" y="57"/>
                  </a:lnTo>
                  <a:lnTo>
                    <a:pt x="61" y="0"/>
                  </a:lnTo>
                  <a:lnTo>
                    <a:pt x="31" y="1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4201" name="Group 105">
            <a:extLst>
              <a:ext uri="{FF2B5EF4-FFF2-40B4-BE49-F238E27FC236}">
                <a16:creationId xmlns:a16="http://schemas.microsoft.com/office/drawing/2014/main" id="{026B7546-45E5-384E-BD4E-EF935D5F8E2B}"/>
              </a:ext>
            </a:extLst>
          </p:cNvPr>
          <p:cNvGrpSpPr>
            <a:grpSpLocks/>
          </p:cNvGrpSpPr>
          <p:nvPr/>
        </p:nvGrpSpPr>
        <p:grpSpPr bwMode="auto">
          <a:xfrm>
            <a:off x="6829425" y="4787900"/>
            <a:ext cx="96838" cy="336550"/>
            <a:chOff x="4302" y="3016"/>
            <a:chExt cx="61" cy="212"/>
          </a:xfrm>
        </p:grpSpPr>
        <p:sp>
          <p:nvSpPr>
            <p:cNvPr id="4199" name="Rectangle 103">
              <a:extLst>
                <a:ext uri="{FF2B5EF4-FFF2-40B4-BE49-F238E27FC236}">
                  <a16:creationId xmlns:a16="http://schemas.microsoft.com/office/drawing/2014/main" id="{2443A745-B3EF-2447-B701-984BEF96F614}"/>
                </a:ext>
              </a:extLst>
            </p:cNvPr>
            <p:cNvSpPr>
              <a:spLocks noChangeArrowheads="1"/>
            </p:cNvSpPr>
            <p:nvPr/>
          </p:nvSpPr>
          <p:spPr bwMode="auto">
            <a:xfrm>
              <a:off x="4329" y="3016"/>
              <a:ext cx="7"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200" name="Freeform 104">
              <a:extLst>
                <a:ext uri="{FF2B5EF4-FFF2-40B4-BE49-F238E27FC236}">
                  <a16:creationId xmlns:a16="http://schemas.microsoft.com/office/drawing/2014/main" id="{E61A8E0B-79F3-4C4B-84CB-2E73DC8B9DF5}"/>
                </a:ext>
              </a:extLst>
            </p:cNvPr>
            <p:cNvSpPr>
              <a:spLocks/>
            </p:cNvSpPr>
            <p:nvPr/>
          </p:nvSpPr>
          <p:spPr bwMode="auto">
            <a:xfrm>
              <a:off x="4302" y="3171"/>
              <a:ext cx="61" cy="57"/>
            </a:xfrm>
            <a:custGeom>
              <a:avLst/>
              <a:gdLst>
                <a:gd name="T0" fmla="*/ 0 w 61"/>
                <a:gd name="T1" fmla="*/ 0 h 57"/>
                <a:gd name="T2" fmla="*/ 31 w 61"/>
                <a:gd name="T3" fmla="*/ 57 h 57"/>
                <a:gd name="T4" fmla="*/ 61 w 61"/>
                <a:gd name="T5" fmla="*/ 0 h 57"/>
                <a:gd name="T6" fmla="*/ 31 w 61"/>
                <a:gd name="T7" fmla="*/ 18 h 57"/>
                <a:gd name="T8" fmla="*/ 0 w 61"/>
                <a:gd name="T9" fmla="*/ 0 h 57"/>
              </a:gdLst>
              <a:ahLst/>
              <a:cxnLst>
                <a:cxn ang="0">
                  <a:pos x="T0" y="T1"/>
                </a:cxn>
                <a:cxn ang="0">
                  <a:pos x="T2" y="T3"/>
                </a:cxn>
                <a:cxn ang="0">
                  <a:pos x="T4" y="T5"/>
                </a:cxn>
                <a:cxn ang="0">
                  <a:pos x="T6" y="T7"/>
                </a:cxn>
                <a:cxn ang="0">
                  <a:pos x="T8" y="T9"/>
                </a:cxn>
              </a:cxnLst>
              <a:rect l="0" t="0" r="r" b="b"/>
              <a:pathLst>
                <a:path w="61" h="57">
                  <a:moveTo>
                    <a:pt x="0" y="0"/>
                  </a:moveTo>
                  <a:lnTo>
                    <a:pt x="31" y="57"/>
                  </a:lnTo>
                  <a:lnTo>
                    <a:pt x="61" y="0"/>
                  </a:lnTo>
                  <a:lnTo>
                    <a:pt x="31" y="1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202" name="Line 106">
            <a:extLst>
              <a:ext uri="{FF2B5EF4-FFF2-40B4-BE49-F238E27FC236}">
                <a16:creationId xmlns:a16="http://schemas.microsoft.com/office/drawing/2014/main" id="{A198C1DD-0758-1C4E-856E-4C71568EF1FF}"/>
              </a:ext>
            </a:extLst>
          </p:cNvPr>
          <p:cNvSpPr>
            <a:spLocks noChangeShapeType="1"/>
          </p:cNvSpPr>
          <p:nvPr/>
        </p:nvSpPr>
        <p:spPr bwMode="auto">
          <a:xfrm>
            <a:off x="4953000" y="3352800"/>
            <a:ext cx="0" cy="3810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3" name="Line 107">
            <a:extLst>
              <a:ext uri="{FF2B5EF4-FFF2-40B4-BE49-F238E27FC236}">
                <a16:creationId xmlns:a16="http://schemas.microsoft.com/office/drawing/2014/main" id="{E7E8B0B9-3530-CB40-A13C-557C82EDB590}"/>
              </a:ext>
            </a:extLst>
          </p:cNvPr>
          <p:cNvSpPr>
            <a:spLocks noChangeShapeType="1"/>
          </p:cNvSpPr>
          <p:nvPr/>
        </p:nvSpPr>
        <p:spPr bwMode="auto">
          <a:xfrm flipH="1">
            <a:off x="3429000" y="4495800"/>
            <a:ext cx="1295400" cy="609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4" name="Line 108">
            <a:extLst>
              <a:ext uri="{FF2B5EF4-FFF2-40B4-BE49-F238E27FC236}">
                <a16:creationId xmlns:a16="http://schemas.microsoft.com/office/drawing/2014/main" id="{6B7D7028-0702-0247-BFE2-874A91FA1F25}"/>
              </a:ext>
            </a:extLst>
          </p:cNvPr>
          <p:cNvSpPr>
            <a:spLocks noChangeShapeType="1"/>
          </p:cNvSpPr>
          <p:nvPr/>
        </p:nvSpPr>
        <p:spPr bwMode="auto">
          <a:xfrm>
            <a:off x="4953000" y="4419600"/>
            <a:ext cx="0" cy="609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6" name="Line 110">
            <a:extLst>
              <a:ext uri="{FF2B5EF4-FFF2-40B4-BE49-F238E27FC236}">
                <a16:creationId xmlns:a16="http://schemas.microsoft.com/office/drawing/2014/main" id="{C9775BC0-6459-C942-99C8-3BD0DC42127C}"/>
              </a:ext>
            </a:extLst>
          </p:cNvPr>
          <p:cNvSpPr>
            <a:spLocks noChangeShapeType="1"/>
          </p:cNvSpPr>
          <p:nvPr/>
        </p:nvSpPr>
        <p:spPr bwMode="auto">
          <a:xfrm>
            <a:off x="5181600" y="4495800"/>
            <a:ext cx="1600200" cy="609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7" name="Line 111">
            <a:extLst>
              <a:ext uri="{FF2B5EF4-FFF2-40B4-BE49-F238E27FC236}">
                <a16:creationId xmlns:a16="http://schemas.microsoft.com/office/drawing/2014/main" id="{A7ED8D14-EACB-7745-AE03-5CCCBD9AF477}"/>
              </a:ext>
            </a:extLst>
          </p:cNvPr>
          <p:cNvSpPr>
            <a:spLocks noChangeShapeType="1"/>
          </p:cNvSpPr>
          <p:nvPr/>
        </p:nvSpPr>
        <p:spPr bwMode="auto">
          <a:xfrm>
            <a:off x="3505200" y="5334000"/>
            <a:ext cx="609600" cy="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8" name="Line 112">
            <a:extLst>
              <a:ext uri="{FF2B5EF4-FFF2-40B4-BE49-F238E27FC236}">
                <a16:creationId xmlns:a16="http://schemas.microsoft.com/office/drawing/2014/main" id="{05FAD82F-CF3C-3D46-BDF9-F32A402F8A21}"/>
              </a:ext>
            </a:extLst>
          </p:cNvPr>
          <p:cNvSpPr>
            <a:spLocks noChangeShapeType="1"/>
          </p:cNvSpPr>
          <p:nvPr/>
        </p:nvSpPr>
        <p:spPr bwMode="auto">
          <a:xfrm>
            <a:off x="5867400" y="5410200"/>
            <a:ext cx="914400" cy="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5">
            <a:extLst>
              <a:ext uri="{FF2B5EF4-FFF2-40B4-BE49-F238E27FC236}">
                <a16:creationId xmlns:a16="http://schemas.microsoft.com/office/drawing/2014/main" id="{AC92F00D-00BC-A245-8BC9-325773C9C909}"/>
              </a:ext>
            </a:extLst>
          </p:cNvPr>
          <p:cNvSpPr>
            <a:spLocks noGrp="1" noChangeArrowheads="1"/>
          </p:cNvSpPr>
          <p:nvPr>
            <p:ph type="body" idx="1"/>
          </p:nvPr>
        </p:nvSpPr>
        <p:spPr>
          <a:xfrm>
            <a:off x="762000" y="2057400"/>
            <a:ext cx="7824788" cy="4371975"/>
          </a:xfrm>
          <a:noFill/>
          <a:ln/>
        </p:spPr>
        <p:txBody>
          <a:bodyPr lIns="90487" tIns="44450" rIns="90487" bIns="44450"/>
          <a:lstStyle/>
          <a:p>
            <a:pPr marL="342900" indent="-342900" defTabSz="914400"/>
            <a:r>
              <a:rPr lang="en-US" altLang="en-US"/>
              <a:t>Degree of vertical integration</a:t>
            </a:r>
          </a:p>
          <a:p>
            <a:pPr marL="342900" indent="-342900" defTabSz="914400">
              <a:lnSpc>
                <a:spcPct val="20000"/>
              </a:lnSpc>
              <a:buFontTx/>
              <a:buNone/>
            </a:pPr>
            <a:endParaRPr lang="en-US" altLang="en-US"/>
          </a:p>
          <a:p>
            <a:pPr marL="342900" indent="-342900" defTabSz="914400"/>
            <a:r>
              <a:rPr lang="en-US" altLang="en-US"/>
              <a:t>Supplier selection</a:t>
            </a:r>
          </a:p>
          <a:p>
            <a:pPr marL="342900" indent="-342900" defTabSz="914400">
              <a:lnSpc>
                <a:spcPct val="20000"/>
              </a:lnSpc>
              <a:buFontTx/>
              <a:buNone/>
            </a:pPr>
            <a:endParaRPr lang="en-US" altLang="en-US"/>
          </a:p>
          <a:p>
            <a:pPr marL="342900" indent="-342900" defTabSz="914400"/>
            <a:r>
              <a:rPr lang="en-US" altLang="en-US"/>
              <a:t>Supplier relationship</a:t>
            </a:r>
          </a:p>
          <a:p>
            <a:pPr marL="342900" indent="-342900" defTabSz="914400">
              <a:lnSpc>
                <a:spcPct val="20000"/>
              </a:lnSpc>
              <a:buFontTx/>
              <a:buNone/>
            </a:pPr>
            <a:endParaRPr lang="en-US" altLang="en-US"/>
          </a:p>
          <a:p>
            <a:pPr marL="342900" indent="-342900" defTabSz="914400"/>
            <a:r>
              <a:rPr lang="en-US" altLang="en-US"/>
              <a:t>Supplier quality</a:t>
            </a:r>
          </a:p>
          <a:p>
            <a:pPr marL="342900" indent="-342900" defTabSz="914400">
              <a:lnSpc>
                <a:spcPct val="20000"/>
              </a:lnSpc>
              <a:buFontTx/>
              <a:buNone/>
            </a:pPr>
            <a:endParaRPr lang="en-US" altLang="en-US"/>
          </a:p>
          <a:p>
            <a:pPr marL="342900" indent="-342900" defTabSz="914400"/>
            <a:r>
              <a:rPr lang="en-US" altLang="en-US"/>
              <a:t>Supplier cooperation</a:t>
            </a:r>
          </a:p>
        </p:txBody>
      </p:sp>
      <p:sp>
        <p:nvSpPr>
          <p:cNvPr id="34822" name="Rectangle 6">
            <a:extLst>
              <a:ext uri="{FF2B5EF4-FFF2-40B4-BE49-F238E27FC236}">
                <a16:creationId xmlns:a16="http://schemas.microsoft.com/office/drawing/2014/main" id="{80BD1A48-4E50-5F44-A20F-10156FDF926A}"/>
              </a:ext>
            </a:extLst>
          </p:cNvPr>
          <p:cNvSpPr>
            <a:spLocks noGrp="1" noChangeArrowheads="1"/>
          </p:cNvSpPr>
          <p:nvPr>
            <p:ph type="title"/>
          </p:nvPr>
        </p:nvSpPr>
        <p:spPr>
          <a:ln/>
        </p:spPr>
        <p:txBody>
          <a:bodyPr/>
          <a:lstStyle/>
          <a:p>
            <a:r>
              <a:rPr lang="en-US" altLang="en-US"/>
              <a:t>Sourcing</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5">
            <a:extLst>
              <a:ext uri="{FF2B5EF4-FFF2-40B4-BE49-F238E27FC236}">
                <a16:creationId xmlns:a16="http://schemas.microsoft.com/office/drawing/2014/main" id="{F3908DFC-C859-164C-B9EB-41B806321749}"/>
              </a:ext>
            </a:extLst>
          </p:cNvPr>
          <p:cNvSpPr>
            <a:spLocks noGrp="1" noChangeArrowheads="1"/>
          </p:cNvSpPr>
          <p:nvPr>
            <p:ph type="body" idx="1"/>
          </p:nvPr>
        </p:nvSpPr>
        <p:spPr>
          <a:xfrm>
            <a:off x="762000" y="2133600"/>
            <a:ext cx="8132763" cy="4371975"/>
          </a:xfrm>
          <a:noFill/>
          <a:ln/>
        </p:spPr>
        <p:txBody>
          <a:bodyPr lIns="90487" tIns="44450" rIns="90487" bIns="44450"/>
          <a:lstStyle/>
          <a:p>
            <a:pPr marL="342900" indent="-342900" defTabSz="914400"/>
            <a:r>
              <a:rPr lang="en-US" altLang="en-US"/>
              <a:t>Daily execution of strategy</a:t>
            </a:r>
          </a:p>
          <a:p>
            <a:pPr marL="342900" indent="-342900" defTabSz="914400">
              <a:lnSpc>
                <a:spcPct val="20000"/>
              </a:lnSpc>
              <a:buFontTx/>
              <a:buNone/>
            </a:pPr>
            <a:endParaRPr lang="en-US" altLang="en-US"/>
          </a:p>
          <a:p>
            <a:pPr marL="342900" indent="-342900" defTabSz="914400"/>
            <a:r>
              <a:rPr lang="en-US" altLang="en-US"/>
              <a:t>Information technology support</a:t>
            </a:r>
          </a:p>
          <a:p>
            <a:pPr marL="342900" indent="-342900" defTabSz="914400">
              <a:lnSpc>
                <a:spcPct val="20000"/>
              </a:lnSpc>
              <a:buFontTx/>
              <a:buNone/>
            </a:pPr>
            <a:endParaRPr lang="en-US" altLang="en-US"/>
          </a:p>
          <a:p>
            <a:pPr marL="342900" indent="-342900" defTabSz="914400"/>
            <a:r>
              <a:rPr lang="en-US" altLang="en-US"/>
              <a:t>Effective planning &amp; control systems</a:t>
            </a:r>
          </a:p>
          <a:p>
            <a:pPr marL="342900" indent="-342900" defTabSz="914400">
              <a:lnSpc>
                <a:spcPct val="20000"/>
              </a:lnSpc>
              <a:buFontTx/>
              <a:buNone/>
            </a:pPr>
            <a:endParaRPr lang="en-US" altLang="en-US"/>
          </a:p>
          <a:p>
            <a:pPr marL="342900" indent="-342900" defTabSz="914400"/>
            <a:r>
              <a:rPr lang="en-US" altLang="en-US"/>
              <a:t>Alignment of inventory levels, scheduling priorities, &amp; reward systems</a:t>
            </a:r>
          </a:p>
        </p:txBody>
      </p:sp>
      <p:sp>
        <p:nvSpPr>
          <p:cNvPr id="36870" name="Rectangle 6">
            <a:extLst>
              <a:ext uri="{FF2B5EF4-FFF2-40B4-BE49-F238E27FC236}">
                <a16:creationId xmlns:a16="http://schemas.microsoft.com/office/drawing/2014/main" id="{42529976-9A88-8D40-95C6-F24BACE9B130}"/>
              </a:ext>
            </a:extLst>
          </p:cNvPr>
          <p:cNvSpPr>
            <a:spLocks noGrp="1" noChangeArrowheads="1"/>
          </p:cNvSpPr>
          <p:nvPr>
            <p:ph type="title"/>
          </p:nvPr>
        </p:nvSpPr>
        <p:spPr>
          <a:ln/>
        </p:spPr>
        <p:txBody>
          <a:bodyPr/>
          <a:lstStyle/>
          <a:p>
            <a:r>
              <a:rPr lang="en-US" altLang="en-US"/>
              <a:t>Operating Systems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EDF6D12-EB35-2A4D-9768-6D4CF91AA56F}"/>
              </a:ext>
            </a:extLst>
          </p:cNvPr>
          <p:cNvSpPr>
            <a:spLocks noGrp="1" noChangeArrowheads="1"/>
          </p:cNvSpPr>
          <p:nvPr>
            <p:ph type="title"/>
          </p:nvPr>
        </p:nvSpPr>
        <p:spPr>
          <a:noFill/>
          <a:ln cap="flat"/>
        </p:spPr>
        <p:txBody>
          <a:bodyPr/>
          <a:lstStyle/>
          <a:p>
            <a:r>
              <a:rPr lang="en-US" altLang="en-US"/>
              <a:t>Definition of Quality</a:t>
            </a:r>
          </a:p>
        </p:txBody>
      </p:sp>
      <p:graphicFrame>
        <p:nvGraphicFramePr>
          <p:cNvPr id="6148" name="Object 4">
            <a:extLst>
              <a:ext uri="{FF2B5EF4-FFF2-40B4-BE49-F238E27FC236}">
                <a16:creationId xmlns:a16="http://schemas.microsoft.com/office/drawing/2014/main" id="{214899F1-0473-4D44-9436-827720774A72}"/>
              </a:ext>
            </a:extLst>
          </p:cNvPr>
          <p:cNvGraphicFramePr>
            <a:graphicFrameLocks/>
          </p:cNvGraphicFramePr>
          <p:nvPr>
            <p:ph type="body" idx="1"/>
          </p:nvPr>
        </p:nvGraphicFramePr>
        <p:xfrm>
          <a:off x="1004888" y="2133600"/>
          <a:ext cx="7896225" cy="3581400"/>
        </p:xfrm>
        <a:graphic>
          <a:graphicData uri="http://schemas.openxmlformats.org/presentationml/2006/ole">
            <mc:AlternateContent xmlns:mc="http://schemas.openxmlformats.org/markup-compatibility/2006">
              <mc:Choice xmlns:v="urn:schemas-microsoft-com:vml" Requires="v">
                <p:oleObj spid="_x0000_s38913" name="Clip" r:id="rId3" imgW="14655800" imgH="8115300" progId="MS_ClipArt_Gallery.2">
                  <p:embed/>
                </p:oleObj>
              </mc:Choice>
              <mc:Fallback>
                <p:oleObj name="Clip" r:id="rId3" imgW="14655800" imgH="8115300" progId="MS_ClipArt_Gallery.2">
                  <p:embed/>
                  <p:pic>
                    <p:nvPicPr>
                      <p:cNvPr id="0"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4888" y="2133600"/>
                        <a:ext cx="7896225"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9" name="Text Box 5">
            <a:extLst>
              <a:ext uri="{FF2B5EF4-FFF2-40B4-BE49-F238E27FC236}">
                <a16:creationId xmlns:a16="http://schemas.microsoft.com/office/drawing/2014/main" id="{4A476364-A224-E648-BA89-CA59A8C10F33}"/>
              </a:ext>
            </a:extLst>
          </p:cNvPr>
          <p:cNvSpPr txBox="1">
            <a:spLocks noChangeArrowheads="1"/>
          </p:cNvSpPr>
          <p:nvPr/>
        </p:nvSpPr>
        <p:spPr bwMode="auto">
          <a:xfrm>
            <a:off x="1965325" y="2346325"/>
            <a:ext cx="1250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Products</a:t>
            </a:r>
          </a:p>
        </p:txBody>
      </p:sp>
      <p:sp>
        <p:nvSpPr>
          <p:cNvPr id="6150" name="Text Box 6">
            <a:extLst>
              <a:ext uri="{FF2B5EF4-FFF2-40B4-BE49-F238E27FC236}">
                <a16:creationId xmlns:a16="http://schemas.microsoft.com/office/drawing/2014/main" id="{7B7031C1-73C7-4D4A-8984-74BF9C760AED}"/>
              </a:ext>
            </a:extLst>
          </p:cNvPr>
          <p:cNvSpPr txBox="1">
            <a:spLocks noChangeArrowheads="1"/>
          </p:cNvSpPr>
          <p:nvPr/>
        </p:nvSpPr>
        <p:spPr bwMode="auto">
          <a:xfrm>
            <a:off x="4270375" y="2270125"/>
            <a:ext cx="1216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Services</a:t>
            </a:r>
          </a:p>
        </p:txBody>
      </p:sp>
      <p:sp>
        <p:nvSpPr>
          <p:cNvPr id="6151" name="Text Box 7">
            <a:extLst>
              <a:ext uri="{FF2B5EF4-FFF2-40B4-BE49-F238E27FC236}">
                <a16:creationId xmlns:a16="http://schemas.microsoft.com/office/drawing/2014/main" id="{B2E007BA-06A5-CC49-8700-94345E6B9B03}"/>
              </a:ext>
            </a:extLst>
          </p:cNvPr>
          <p:cNvSpPr txBox="1">
            <a:spLocks noChangeArrowheads="1"/>
          </p:cNvSpPr>
          <p:nvPr/>
        </p:nvSpPr>
        <p:spPr bwMode="auto">
          <a:xfrm>
            <a:off x="6248400" y="2057400"/>
            <a:ext cx="16383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a:t>Process</a:t>
            </a:r>
          </a:p>
          <a:p>
            <a:pPr algn="ctr"/>
            <a:r>
              <a:rPr lang="en-US" altLang="en-US"/>
              <a:t>and </a:t>
            </a:r>
          </a:p>
          <a:p>
            <a:pPr algn="ctr"/>
            <a:r>
              <a:rPr lang="en-US" altLang="en-US"/>
              <a:t>Technology</a:t>
            </a:r>
          </a:p>
        </p:txBody>
      </p:sp>
      <p:sp>
        <p:nvSpPr>
          <p:cNvPr id="6152" name="Text Box 8">
            <a:extLst>
              <a:ext uri="{FF2B5EF4-FFF2-40B4-BE49-F238E27FC236}">
                <a16:creationId xmlns:a16="http://schemas.microsoft.com/office/drawing/2014/main" id="{FDB03F50-7C62-954E-9F41-32EDC26E07DF}"/>
              </a:ext>
            </a:extLst>
          </p:cNvPr>
          <p:cNvSpPr txBox="1">
            <a:spLocks noChangeArrowheads="1"/>
          </p:cNvSpPr>
          <p:nvPr/>
        </p:nvSpPr>
        <p:spPr bwMode="auto">
          <a:xfrm>
            <a:off x="1812925" y="3565525"/>
            <a:ext cx="1265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Capacity</a:t>
            </a:r>
          </a:p>
        </p:txBody>
      </p:sp>
      <p:sp>
        <p:nvSpPr>
          <p:cNvPr id="6153" name="Text Box 9">
            <a:extLst>
              <a:ext uri="{FF2B5EF4-FFF2-40B4-BE49-F238E27FC236}">
                <a16:creationId xmlns:a16="http://schemas.microsoft.com/office/drawing/2014/main" id="{8E65F38D-DF9C-3143-8CAC-EF9F903447E1}"/>
              </a:ext>
            </a:extLst>
          </p:cNvPr>
          <p:cNvSpPr txBox="1">
            <a:spLocks noChangeArrowheads="1"/>
          </p:cNvSpPr>
          <p:nvPr/>
        </p:nvSpPr>
        <p:spPr bwMode="auto">
          <a:xfrm>
            <a:off x="4278313" y="3292475"/>
            <a:ext cx="143668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Human</a:t>
            </a:r>
          </a:p>
          <a:p>
            <a:r>
              <a:rPr lang="en-US" altLang="en-US"/>
              <a:t>Resources</a:t>
            </a:r>
          </a:p>
        </p:txBody>
      </p:sp>
      <p:sp>
        <p:nvSpPr>
          <p:cNvPr id="6154" name="Text Box 10">
            <a:extLst>
              <a:ext uri="{FF2B5EF4-FFF2-40B4-BE49-F238E27FC236}">
                <a16:creationId xmlns:a16="http://schemas.microsoft.com/office/drawing/2014/main" id="{0993593B-ADA7-544B-A88B-21B957F0F6DB}"/>
              </a:ext>
            </a:extLst>
          </p:cNvPr>
          <p:cNvSpPr txBox="1">
            <a:spLocks noChangeArrowheads="1"/>
          </p:cNvSpPr>
          <p:nvPr/>
        </p:nvSpPr>
        <p:spPr bwMode="auto">
          <a:xfrm>
            <a:off x="6705600" y="3581400"/>
            <a:ext cx="1096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Quality</a:t>
            </a:r>
          </a:p>
        </p:txBody>
      </p:sp>
      <p:sp>
        <p:nvSpPr>
          <p:cNvPr id="6155" name="Text Box 11">
            <a:extLst>
              <a:ext uri="{FF2B5EF4-FFF2-40B4-BE49-F238E27FC236}">
                <a16:creationId xmlns:a16="http://schemas.microsoft.com/office/drawing/2014/main" id="{003A9C77-89D9-0945-A2FD-D71FADEC6445}"/>
              </a:ext>
            </a:extLst>
          </p:cNvPr>
          <p:cNvSpPr txBox="1">
            <a:spLocks noChangeArrowheads="1"/>
          </p:cNvSpPr>
          <p:nvPr/>
        </p:nvSpPr>
        <p:spPr bwMode="auto">
          <a:xfrm>
            <a:off x="1749425" y="4784725"/>
            <a:ext cx="1298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Facilities</a:t>
            </a:r>
          </a:p>
        </p:txBody>
      </p:sp>
      <p:sp>
        <p:nvSpPr>
          <p:cNvPr id="6156" name="Text Box 12">
            <a:extLst>
              <a:ext uri="{FF2B5EF4-FFF2-40B4-BE49-F238E27FC236}">
                <a16:creationId xmlns:a16="http://schemas.microsoft.com/office/drawing/2014/main" id="{BD7CD4FA-DA8F-0347-97AD-BF1A481AF603}"/>
              </a:ext>
            </a:extLst>
          </p:cNvPr>
          <p:cNvSpPr txBox="1">
            <a:spLocks noChangeArrowheads="1"/>
          </p:cNvSpPr>
          <p:nvPr/>
        </p:nvSpPr>
        <p:spPr bwMode="auto">
          <a:xfrm>
            <a:off x="4022725" y="4708525"/>
            <a:ext cx="1284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Sourcing</a:t>
            </a:r>
          </a:p>
        </p:txBody>
      </p:sp>
      <p:sp>
        <p:nvSpPr>
          <p:cNvPr id="6157" name="Text Box 13">
            <a:extLst>
              <a:ext uri="{FF2B5EF4-FFF2-40B4-BE49-F238E27FC236}">
                <a16:creationId xmlns:a16="http://schemas.microsoft.com/office/drawing/2014/main" id="{051D485B-245E-9240-B506-E973CCC821FA}"/>
              </a:ext>
            </a:extLst>
          </p:cNvPr>
          <p:cNvSpPr txBox="1">
            <a:spLocks noChangeArrowheads="1"/>
          </p:cNvSpPr>
          <p:nvPr/>
        </p:nvSpPr>
        <p:spPr bwMode="auto">
          <a:xfrm>
            <a:off x="6599238" y="4648200"/>
            <a:ext cx="147796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Operating </a:t>
            </a:r>
          </a:p>
          <a:p>
            <a:r>
              <a:rPr lang="en-US" altLang="en-US"/>
              <a:t>Systems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B9A6CED-3186-9840-8C35-FBF59CA9B6FC}"/>
              </a:ext>
            </a:extLst>
          </p:cNvPr>
          <p:cNvSpPr>
            <a:spLocks noGrp="1" noChangeArrowheads="1"/>
          </p:cNvSpPr>
          <p:nvPr>
            <p:ph type="title"/>
          </p:nvPr>
        </p:nvSpPr>
        <p:spPr>
          <a:noFill/>
          <a:ln cap="flat"/>
        </p:spPr>
        <p:txBody>
          <a:bodyPr/>
          <a:lstStyle/>
          <a:p>
            <a:r>
              <a:rPr lang="en-US" altLang="en-US"/>
              <a:t>Products &amp; Services</a:t>
            </a:r>
          </a:p>
        </p:txBody>
      </p:sp>
      <p:sp>
        <p:nvSpPr>
          <p:cNvPr id="7171" name="Rectangle 3">
            <a:extLst>
              <a:ext uri="{FF2B5EF4-FFF2-40B4-BE49-F238E27FC236}">
                <a16:creationId xmlns:a16="http://schemas.microsoft.com/office/drawing/2014/main" id="{E7563D48-93D0-9E4E-B91C-37CC7121EE52}"/>
              </a:ext>
            </a:extLst>
          </p:cNvPr>
          <p:cNvSpPr>
            <a:spLocks noGrp="1" noChangeArrowheads="1"/>
          </p:cNvSpPr>
          <p:nvPr>
            <p:ph type="body" idx="1"/>
          </p:nvPr>
        </p:nvSpPr>
        <p:spPr>
          <a:noFill/>
          <a:ln/>
        </p:spPr>
        <p:txBody>
          <a:bodyPr/>
          <a:lstStyle/>
          <a:p>
            <a:r>
              <a:rPr lang="en-US" altLang="en-US"/>
              <a:t>Make-to-order</a:t>
            </a:r>
          </a:p>
          <a:p>
            <a:pPr lvl="1"/>
            <a:r>
              <a:rPr lang="en-US" altLang="en-US"/>
              <a:t>make to customer specifications after order is received</a:t>
            </a:r>
          </a:p>
          <a:p>
            <a:r>
              <a:rPr lang="en-US" altLang="en-US"/>
              <a:t>Make-to-stock</a:t>
            </a:r>
          </a:p>
          <a:p>
            <a:pPr lvl="1"/>
            <a:r>
              <a:rPr lang="en-US" altLang="en-US"/>
              <a:t>make in anticipation of demand</a:t>
            </a:r>
          </a:p>
          <a:p>
            <a:r>
              <a:rPr lang="en-US" altLang="en-US"/>
              <a:t>Assemble-to-order</a:t>
            </a:r>
          </a:p>
          <a:p>
            <a:pPr lvl="1"/>
            <a:r>
              <a:rPr lang="en-US" altLang="en-US"/>
              <a:t>add options according to customer specifications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252BA0E-3D76-E049-A032-F7485482BE3A}"/>
              </a:ext>
            </a:extLst>
          </p:cNvPr>
          <p:cNvSpPr>
            <a:spLocks noGrp="1" noChangeArrowheads="1"/>
          </p:cNvSpPr>
          <p:nvPr>
            <p:ph type="title"/>
          </p:nvPr>
        </p:nvSpPr>
        <p:spPr>
          <a:ln/>
        </p:spPr>
        <p:txBody>
          <a:bodyPr/>
          <a:lstStyle/>
          <a:p>
            <a:r>
              <a:rPr lang="en-US" altLang="en-US"/>
              <a:t>Processes &amp; Technology</a:t>
            </a:r>
          </a:p>
        </p:txBody>
      </p:sp>
      <p:sp>
        <p:nvSpPr>
          <p:cNvPr id="17411" name="Rectangle 3">
            <a:extLst>
              <a:ext uri="{FF2B5EF4-FFF2-40B4-BE49-F238E27FC236}">
                <a16:creationId xmlns:a16="http://schemas.microsoft.com/office/drawing/2014/main" id="{CB4941AF-A23D-3F42-B221-6BA08DFEBDCD}"/>
              </a:ext>
            </a:extLst>
          </p:cNvPr>
          <p:cNvSpPr>
            <a:spLocks noGrp="1" noChangeArrowheads="1"/>
          </p:cNvSpPr>
          <p:nvPr>
            <p:ph type="body" idx="1"/>
          </p:nvPr>
        </p:nvSpPr>
        <p:spPr/>
        <p:txBody>
          <a:bodyPr/>
          <a:lstStyle/>
          <a:p>
            <a:r>
              <a:rPr lang="en-US" altLang="en-US" sz="2600"/>
              <a:t>Project</a:t>
            </a:r>
            <a:endParaRPr lang="en-US" altLang="en-US" sz="2400"/>
          </a:p>
          <a:p>
            <a:pPr lvl="1"/>
            <a:r>
              <a:rPr lang="en-US" altLang="en-US" sz="2200"/>
              <a:t>produce a product or service one-at-a-time to customer order</a:t>
            </a:r>
            <a:endParaRPr lang="en-US" altLang="en-US" sz="2400"/>
          </a:p>
          <a:p>
            <a:r>
              <a:rPr lang="en-US" altLang="en-US" sz="2600"/>
              <a:t>Batch production</a:t>
            </a:r>
            <a:endParaRPr lang="en-US" altLang="en-US" sz="2400"/>
          </a:p>
          <a:p>
            <a:pPr lvl="1"/>
            <a:r>
              <a:rPr lang="en-US" altLang="en-US" sz="2200"/>
              <a:t>process many different jobs at the same time in batches</a:t>
            </a:r>
            <a:endParaRPr lang="en-US" altLang="en-US" sz="2000"/>
          </a:p>
          <a:p>
            <a:r>
              <a:rPr lang="en-US" altLang="en-US" sz="2600"/>
              <a:t>Mass production</a:t>
            </a:r>
            <a:endParaRPr lang="en-US" altLang="en-US" sz="2400"/>
          </a:p>
          <a:p>
            <a:pPr lvl="1"/>
            <a:r>
              <a:rPr lang="en-US" altLang="en-US" sz="2200"/>
              <a:t>produce large volumes of a standard product or service for a mass market</a:t>
            </a:r>
          </a:p>
          <a:p>
            <a:r>
              <a:rPr lang="en-US" altLang="en-US" sz="2600"/>
              <a:t>Continuous production</a:t>
            </a:r>
          </a:p>
          <a:p>
            <a:pPr lvl="1"/>
            <a:r>
              <a:rPr lang="en-US" altLang="en-US" sz="2200"/>
              <a:t>produce a commodity product or service continuously in very high volume</a:t>
            </a:r>
            <a:endParaRPr lang="en-US" alt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5F27F3CF-BB7F-F749-9C26-886F18E44ECC}"/>
              </a:ext>
            </a:extLst>
          </p:cNvPr>
          <p:cNvSpPr>
            <a:spLocks noChangeArrowheads="1"/>
          </p:cNvSpPr>
          <p:nvPr/>
        </p:nvSpPr>
        <p:spPr bwMode="auto">
          <a:xfrm>
            <a:off x="8420100" y="6248400"/>
            <a:ext cx="1073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nchor="ctr"/>
          <a:lstStyle/>
          <a:p>
            <a:pPr algn="r"/>
            <a:endParaRPr lang="en-US" altLang="en-US" sz="1200">
              <a:latin typeface="Arial" panose="020B0604020202020204" pitchFamily="34" charset="0"/>
            </a:endParaRPr>
          </a:p>
        </p:txBody>
      </p:sp>
      <p:sp>
        <p:nvSpPr>
          <p:cNvPr id="24579" name="Rectangle 3">
            <a:extLst>
              <a:ext uri="{FF2B5EF4-FFF2-40B4-BE49-F238E27FC236}">
                <a16:creationId xmlns:a16="http://schemas.microsoft.com/office/drawing/2014/main" id="{A4A82A61-7789-0C43-9172-7C8419165C46}"/>
              </a:ext>
            </a:extLst>
          </p:cNvPr>
          <p:cNvSpPr>
            <a:spLocks noChangeArrowheads="1"/>
          </p:cNvSpPr>
          <p:nvPr/>
        </p:nvSpPr>
        <p:spPr bwMode="auto">
          <a:xfrm>
            <a:off x="0" y="63246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nchor="ctr"/>
          <a:lstStyle/>
          <a:p>
            <a:pPr algn="ctr"/>
            <a:endParaRPr lang="en-US" altLang="en-US" sz="900" i="1">
              <a:latin typeface="Arial" panose="020B0604020202020204" pitchFamily="34" charset="0"/>
            </a:endParaRPr>
          </a:p>
        </p:txBody>
      </p:sp>
      <p:sp>
        <p:nvSpPr>
          <p:cNvPr id="24580" name="Rectangle 4">
            <a:extLst>
              <a:ext uri="{FF2B5EF4-FFF2-40B4-BE49-F238E27FC236}">
                <a16:creationId xmlns:a16="http://schemas.microsoft.com/office/drawing/2014/main" id="{F5061295-7152-8F4B-91B5-3B9BBBB1E37D}"/>
              </a:ext>
            </a:extLst>
          </p:cNvPr>
          <p:cNvSpPr>
            <a:spLocks noGrp="1" noChangeArrowheads="1"/>
          </p:cNvSpPr>
          <p:nvPr>
            <p:ph type="title"/>
          </p:nvPr>
        </p:nvSpPr>
        <p:spPr>
          <a:noFill/>
          <a:ln/>
        </p:spPr>
        <p:txBody>
          <a:bodyPr lIns="90487" tIns="44450" rIns="90487" bIns="44450"/>
          <a:lstStyle/>
          <a:p>
            <a:pPr defTabSz="914400"/>
            <a:r>
              <a:rPr lang="en-US" altLang="en-US"/>
              <a:t>Product-Process Matrix</a:t>
            </a:r>
          </a:p>
        </p:txBody>
      </p:sp>
      <p:sp>
        <p:nvSpPr>
          <p:cNvPr id="24581" name="Rectangle 5">
            <a:extLst>
              <a:ext uri="{FF2B5EF4-FFF2-40B4-BE49-F238E27FC236}">
                <a16:creationId xmlns:a16="http://schemas.microsoft.com/office/drawing/2014/main" id="{34D33F21-75D2-CA48-B471-967319DA031B}"/>
              </a:ext>
            </a:extLst>
          </p:cNvPr>
          <p:cNvSpPr>
            <a:spLocks noChangeArrowheads="1"/>
          </p:cNvSpPr>
          <p:nvPr/>
        </p:nvSpPr>
        <p:spPr bwMode="auto">
          <a:xfrm>
            <a:off x="6521450" y="1981200"/>
            <a:ext cx="1860550" cy="914400"/>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2" name="Line 6">
            <a:extLst>
              <a:ext uri="{FF2B5EF4-FFF2-40B4-BE49-F238E27FC236}">
                <a16:creationId xmlns:a16="http://schemas.microsoft.com/office/drawing/2014/main" id="{06312997-CE37-8C43-9DE4-96F5CF546292}"/>
              </a:ext>
            </a:extLst>
          </p:cNvPr>
          <p:cNvSpPr>
            <a:spLocks noChangeShapeType="1"/>
          </p:cNvSpPr>
          <p:nvPr/>
        </p:nvSpPr>
        <p:spPr bwMode="auto">
          <a:xfrm flipV="1">
            <a:off x="2098675" y="1978025"/>
            <a:ext cx="0" cy="3530600"/>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3" name="Line 7">
            <a:extLst>
              <a:ext uri="{FF2B5EF4-FFF2-40B4-BE49-F238E27FC236}">
                <a16:creationId xmlns:a16="http://schemas.microsoft.com/office/drawing/2014/main" id="{07A317E4-6177-614A-AEB2-2512F84F0DA5}"/>
              </a:ext>
            </a:extLst>
          </p:cNvPr>
          <p:cNvSpPr>
            <a:spLocks noChangeShapeType="1"/>
          </p:cNvSpPr>
          <p:nvPr/>
        </p:nvSpPr>
        <p:spPr bwMode="auto">
          <a:xfrm flipV="1">
            <a:off x="2128838" y="5483225"/>
            <a:ext cx="6199187" cy="14288"/>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4" name="Rectangle 8">
            <a:extLst>
              <a:ext uri="{FF2B5EF4-FFF2-40B4-BE49-F238E27FC236}">
                <a16:creationId xmlns:a16="http://schemas.microsoft.com/office/drawing/2014/main" id="{22F4B46E-E5D1-B047-9AE5-4E8CA8C63AA8}"/>
              </a:ext>
            </a:extLst>
          </p:cNvPr>
          <p:cNvSpPr>
            <a:spLocks noChangeArrowheads="1"/>
          </p:cNvSpPr>
          <p:nvPr/>
        </p:nvSpPr>
        <p:spPr bwMode="auto">
          <a:xfrm rot="16200000">
            <a:off x="1079500" y="3670300"/>
            <a:ext cx="11969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latin typeface="Times New Roman" panose="02020603050405020304" pitchFamily="18" charset="0"/>
              </a:rPr>
              <a:t>Volume</a:t>
            </a:r>
          </a:p>
        </p:txBody>
      </p:sp>
      <p:sp>
        <p:nvSpPr>
          <p:cNvPr id="24585" name="Rectangle 9">
            <a:extLst>
              <a:ext uri="{FF2B5EF4-FFF2-40B4-BE49-F238E27FC236}">
                <a16:creationId xmlns:a16="http://schemas.microsoft.com/office/drawing/2014/main" id="{89A1B68F-C9C8-5D4F-8F07-13D94F687D83}"/>
              </a:ext>
            </a:extLst>
          </p:cNvPr>
          <p:cNvSpPr>
            <a:spLocks noChangeArrowheads="1"/>
          </p:cNvSpPr>
          <p:nvPr/>
        </p:nvSpPr>
        <p:spPr bwMode="auto">
          <a:xfrm>
            <a:off x="1093788" y="5224463"/>
            <a:ext cx="7572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latin typeface="Times New Roman" panose="02020603050405020304" pitchFamily="18" charset="0"/>
              </a:rPr>
              <a:t>Low</a:t>
            </a:r>
          </a:p>
        </p:txBody>
      </p:sp>
      <p:sp>
        <p:nvSpPr>
          <p:cNvPr id="24586" name="Rectangle 10">
            <a:extLst>
              <a:ext uri="{FF2B5EF4-FFF2-40B4-BE49-F238E27FC236}">
                <a16:creationId xmlns:a16="http://schemas.microsoft.com/office/drawing/2014/main" id="{B675E1D4-5A90-1247-A08D-D5DC5696AA16}"/>
              </a:ext>
            </a:extLst>
          </p:cNvPr>
          <p:cNvSpPr>
            <a:spLocks noChangeArrowheads="1"/>
          </p:cNvSpPr>
          <p:nvPr/>
        </p:nvSpPr>
        <p:spPr bwMode="auto">
          <a:xfrm>
            <a:off x="1844675" y="5641975"/>
            <a:ext cx="7572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latin typeface="Times New Roman" panose="02020603050405020304" pitchFamily="18" charset="0"/>
              </a:rPr>
              <a:t>Low</a:t>
            </a:r>
          </a:p>
        </p:txBody>
      </p:sp>
      <p:sp>
        <p:nvSpPr>
          <p:cNvPr id="24587" name="Rectangle 11">
            <a:extLst>
              <a:ext uri="{FF2B5EF4-FFF2-40B4-BE49-F238E27FC236}">
                <a16:creationId xmlns:a16="http://schemas.microsoft.com/office/drawing/2014/main" id="{9D5C5FF2-2F65-7B42-9281-F6543937186B}"/>
              </a:ext>
            </a:extLst>
          </p:cNvPr>
          <p:cNvSpPr>
            <a:spLocks noChangeArrowheads="1"/>
          </p:cNvSpPr>
          <p:nvPr/>
        </p:nvSpPr>
        <p:spPr bwMode="auto">
          <a:xfrm>
            <a:off x="2105025" y="4905375"/>
            <a:ext cx="1196975" cy="587375"/>
          </a:xfrm>
          <a:prstGeom prst="rect">
            <a:avLst/>
          </a:prstGeom>
          <a:solidFill>
            <a:srgbClr val="33CC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8" name="Rectangle 12">
            <a:extLst>
              <a:ext uri="{FF2B5EF4-FFF2-40B4-BE49-F238E27FC236}">
                <a16:creationId xmlns:a16="http://schemas.microsoft.com/office/drawing/2014/main" id="{5C71A464-C5ED-074B-892A-648E07D96CCB}"/>
              </a:ext>
            </a:extLst>
          </p:cNvPr>
          <p:cNvSpPr>
            <a:spLocks noChangeArrowheads="1"/>
          </p:cNvSpPr>
          <p:nvPr/>
        </p:nvSpPr>
        <p:spPr bwMode="auto">
          <a:xfrm>
            <a:off x="3302000" y="4038600"/>
            <a:ext cx="1651000" cy="866775"/>
          </a:xfrm>
          <a:prstGeom prst="rect">
            <a:avLst/>
          </a:prstGeom>
          <a:solidFill>
            <a:srgbClr val="66CC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9" name="Rectangle 13">
            <a:extLst>
              <a:ext uri="{FF2B5EF4-FFF2-40B4-BE49-F238E27FC236}">
                <a16:creationId xmlns:a16="http://schemas.microsoft.com/office/drawing/2014/main" id="{CB2EC31E-D40C-9248-9194-4E9B280F1E06}"/>
              </a:ext>
            </a:extLst>
          </p:cNvPr>
          <p:cNvSpPr>
            <a:spLocks noChangeArrowheads="1"/>
          </p:cNvSpPr>
          <p:nvPr/>
        </p:nvSpPr>
        <p:spPr bwMode="auto">
          <a:xfrm>
            <a:off x="4953000" y="2895600"/>
            <a:ext cx="1568450" cy="1143000"/>
          </a:xfrm>
          <a:prstGeom prst="rect">
            <a:avLst/>
          </a:prstGeom>
          <a:solidFill>
            <a:srgbClr val="8CF4E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0" name="Rectangle 14">
            <a:extLst>
              <a:ext uri="{FF2B5EF4-FFF2-40B4-BE49-F238E27FC236}">
                <a16:creationId xmlns:a16="http://schemas.microsoft.com/office/drawing/2014/main" id="{416AF8A1-5963-5548-BBB6-ACD73AE74335}"/>
              </a:ext>
            </a:extLst>
          </p:cNvPr>
          <p:cNvSpPr>
            <a:spLocks noChangeArrowheads="1"/>
          </p:cNvSpPr>
          <p:nvPr/>
        </p:nvSpPr>
        <p:spPr bwMode="auto">
          <a:xfrm>
            <a:off x="7408863" y="5641975"/>
            <a:ext cx="823912"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latin typeface="Times New Roman" panose="02020603050405020304" pitchFamily="18" charset="0"/>
              </a:rPr>
              <a:t>High</a:t>
            </a:r>
          </a:p>
        </p:txBody>
      </p:sp>
      <p:sp>
        <p:nvSpPr>
          <p:cNvPr id="24591" name="Rectangle 15">
            <a:extLst>
              <a:ext uri="{FF2B5EF4-FFF2-40B4-BE49-F238E27FC236}">
                <a16:creationId xmlns:a16="http://schemas.microsoft.com/office/drawing/2014/main" id="{9E7BB1E7-A7E8-9A4F-8BF4-68B425D69235}"/>
              </a:ext>
            </a:extLst>
          </p:cNvPr>
          <p:cNvSpPr>
            <a:spLocks noChangeArrowheads="1"/>
          </p:cNvSpPr>
          <p:nvPr/>
        </p:nvSpPr>
        <p:spPr bwMode="auto">
          <a:xfrm>
            <a:off x="1073150" y="1981200"/>
            <a:ext cx="823913"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latin typeface="Times New Roman" panose="02020603050405020304" pitchFamily="18" charset="0"/>
              </a:rPr>
              <a:t>High</a:t>
            </a:r>
          </a:p>
        </p:txBody>
      </p:sp>
      <p:sp>
        <p:nvSpPr>
          <p:cNvPr id="24592" name="Rectangle 16">
            <a:extLst>
              <a:ext uri="{FF2B5EF4-FFF2-40B4-BE49-F238E27FC236}">
                <a16:creationId xmlns:a16="http://schemas.microsoft.com/office/drawing/2014/main" id="{F689275C-57EF-1745-9B0F-F65730EC9D51}"/>
              </a:ext>
            </a:extLst>
          </p:cNvPr>
          <p:cNvSpPr>
            <a:spLocks noChangeArrowheads="1"/>
          </p:cNvSpPr>
          <p:nvPr/>
        </p:nvSpPr>
        <p:spPr bwMode="auto">
          <a:xfrm>
            <a:off x="2198688" y="4956175"/>
            <a:ext cx="99695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pPr algn="ctr"/>
            <a:r>
              <a:rPr lang="en-US" altLang="en-US" sz="2000">
                <a:solidFill>
                  <a:schemeClr val="bg2"/>
                </a:solidFill>
                <a:latin typeface="Times New Roman" panose="02020603050405020304" pitchFamily="18" charset="0"/>
              </a:rPr>
              <a:t>Projects</a:t>
            </a:r>
          </a:p>
        </p:txBody>
      </p:sp>
      <p:sp>
        <p:nvSpPr>
          <p:cNvPr id="24593" name="Rectangle 17">
            <a:extLst>
              <a:ext uri="{FF2B5EF4-FFF2-40B4-BE49-F238E27FC236}">
                <a16:creationId xmlns:a16="http://schemas.microsoft.com/office/drawing/2014/main" id="{FCA26206-EA65-F140-A988-F67E5F50FFCF}"/>
              </a:ext>
            </a:extLst>
          </p:cNvPr>
          <p:cNvSpPr>
            <a:spLocks noChangeArrowheads="1"/>
          </p:cNvSpPr>
          <p:nvPr/>
        </p:nvSpPr>
        <p:spPr bwMode="auto">
          <a:xfrm>
            <a:off x="3303588" y="4057650"/>
            <a:ext cx="1625600" cy="698500"/>
          </a:xfrm>
          <a:prstGeom prst="rect">
            <a:avLst/>
          </a:prstGeom>
          <a:solidFill>
            <a:srgbClr val="66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2000">
                <a:solidFill>
                  <a:schemeClr val="bg2"/>
                </a:solidFill>
                <a:latin typeface="Times New Roman" panose="02020603050405020304" pitchFamily="18" charset="0"/>
              </a:rPr>
              <a:t>Batch</a:t>
            </a:r>
          </a:p>
          <a:p>
            <a:pPr algn="ctr"/>
            <a:r>
              <a:rPr lang="en-US" altLang="en-US" sz="2000">
                <a:solidFill>
                  <a:schemeClr val="bg2"/>
                </a:solidFill>
                <a:latin typeface="Times New Roman" panose="02020603050405020304" pitchFamily="18" charset="0"/>
              </a:rPr>
              <a:t>production</a:t>
            </a:r>
          </a:p>
        </p:txBody>
      </p:sp>
      <p:sp>
        <p:nvSpPr>
          <p:cNvPr id="24594" name="Rectangle 18">
            <a:extLst>
              <a:ext uri="{FF2B5EF4-FFF2-40B4-BE49-F238E27FC236}">
                <a16:creationId xmlns:a16="http://schemas.microsoft.com/office/drawing/2014/main" id="{B0A658E6-8E7C-3B44-A6D0-CFD245D399B0}"/>
              </a:ext>
            </a:extLst>
          </p:cNvPr>
          <p:cNvSpPr>
            <a:spLocks noChangeArrowheads="1"/>
          </p:cNvSpPr>
          <p:nvPr/>
        </p:nvSpPr>
        <p:spPr bwMode="auto">
          <a:xfrm>
            <a:off x="5127625" y="3067050"/>
            <a:ext cx="1279525"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pPr algn="ctr"/>
            <a:r>
              <a:rPr lang="en-US" altLang="en-US" sz="2000">
                <a:solidFill>
                  <a:schemeClr val="bg2"/>
                </a:solidFill>
                <a:latin typeface="Times New Roman" panose="02020603050405020304" pitchFamily="18" charset="0"/>
              </a:rPr>
              <a:t>Mass</a:t>
            </a:r>
          </a:p>
          <a:p>
            <a:pPr algn="ctr"/>
            <a:r>
              <a:rPr lang="en-US" altLang="en-US" sz="2000">
                <a:solidFill>
                  <a:schemeClr val="bg2"/>
                </a:solidFill>
                <a:latin typeface="Times New Roman" panose="02020603050405020304" pitchFamily="18" charset="0"/>
              </a:rPr>
              <a:t>production</a:t>
            </a:r>
          </a:p>
        </p:txBody>
      </p:sp>
      <p:sp>
        <p:nvSpPr>
          <p:cNvPr id="24595" name="Rectangle 19">
            <a:extLst>
              <a:ext uri="{FF2B5EF4-FFF2-40B4-BE49-F238E27FC236}">
                <a16:creationId xmlns:a16="http://schemas.microsoft.com/office/drawing/2014/main" id="{AF3FC442-26F1-FB44-8752-95E0C4F72AB3}"/>
              </a:ext>
            </a:extLst>
          </p:cNvPr>
          <p:cNvSpPr>
            <a:spLocks noChangeArrowheads="1"/>
          </p:cNvSpPr>
          <p:nvPr/>
        </p:nvSpPr>
        <p:spPr bwMode="auto">
          <a:xfrm>
            <a:off x="6629400" y="2057400"/>
            <a:ext cx="1730375"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2000">
                <a:solidFill>
                  <a:schemeClr val="bg2"/>
                </a:solidFill>
                <a:latin typeface="Times New Roman" panose="02020603050405020304" pitchFamily="18" charset="0"/>
              </a:rPr>
              <a:t>Continuous</a:t>
            </a:r>
          </a:p>
          <a:p>
            <a:pPr algn="ctr"/>
            <a:r>
              <a:rPr lang="en-US" altLang="en-US" sz="2000">
                <a:solidFill>
                  <a:schemeClr val="bg2"/>
                </a:solidFill>
                <a:latin typeface="Times New Roman" panose="02020603050405020304" pitchFamily="18" charset="0"/>
              </a:rPr>
              <a:t>production</a:t>
            </a:r>
          </a:p>
        </p:txBody>
      </p:sp>
      <p:sp>
        <p:nvSpPr>
          <p:cNvPr id="24596" name="Rectangle 20">
            <a:extLst>
              <a:ext uri="{FF2B5EF4-FFF2-40B4-BE49-F238E27FC236}">
                <a16:creationId xmlns:a16="http://schemas.microsoft.com/office/drawing/2014/main" id="{949604F7-E1AD-4B41-ABAC-15E7C91A045B}"/>
              </a:ext>
            </a:extLst>
          </p:cNvPr>
          <p:cNvSpPr>
            <a:spLocks noChangeArrowheads="1"/>
          </p:cNvSpPr>
          <p:nvPr/>
        </p:nvSpPr>
        <p:spPr bwMode="auto">
          <a:xfrm>
            <a:off x="6096000" y="4800600"/>
            <a:ext cx="22812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latin typeface="Times New Roman" panose="02020603050405020304" pitchFamily="18" charset="0"/>
              </a:rPr>
              <a:t>Standardization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D75085BA-09E2-2E47-A23B-A0F929A221D3}"/>
              </a:ext>
            </a:extLst>
          </p:cNvPr>
          <p:cNvSpPr>
            <a:spLocks noChangeArrowheads="1"/>
          </p:cNvSpPr>
          <p:nvPr/>
        </p:nvSpPr>
        <p:spPr bwMode="auto">
          <a:xfrm>
            <a:off x="8420100" y="6248400"/>
            <a:ext cx="1073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nchor="ctr"/>
          <a:lstStyle/>
          <a:p>
            <a:pPr algn="r"/>
            <a:endParaRPr lang="en-US" altLang="en-US" sz="1200">
              <a:latin typeface="Arial" panose="020B0604020202020204" pitchFamily="34" charset="0"/>
            </a:endParaRPr>
          </a:p>
        </p:txBody>
      </p:sp>
      <p:sp>
        <p:nvSpPr>
          <p:cNvPr id="26627" name="Rectangle 3">
            <a:extLst>
              <a:ext uri="{FF2B5EF4-FFF2-40B4-BE49-F238E27FC236}">
                <a16:creationId xmlns:a16="http://schemas.microsoft.com/office/drawing/2014/main" id="{C3A4F2C9-D824-C748-8A6A-CA6E9A8363F4}"/>
              </a:ext>
            </a:extLst>
          </p:cNvPr>
          <p:cNvSpPr>
            <a:spLocks noChangeArrowheads="1"/>
          </p:cNvSpPr>
          <p:nvPr/>
        </p:nvSpPr>
        <p:spPr bwMode="auto">
          <a:xfrm>
            <a:off x="0" y="63246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nchor="ctr"/>
          <a:lstStyle/>
          <a:p>
            <a:pPr algn="ctr"/>
            <a:endParaRPr lang="en-US" altLang="en-US" sz="900" i="1">
              <a:latin typeface="Arial" panose="020B0604020202020204" pitchFamily="34" charset="0"/>
            </a:endParaRPr>
          </a:p>
        </p:txBody>
      </p:sp>
      <p:sp>
        <p:nvSpPr>
          <p:cNvPr id="26628" name="Rectangle 4">
            <a:extLst>
              <a:ext uri="{FF2B5EF4-FFF2-40B4-BE49-F238E27FC236}">
                <a16:creationId xmlns:a16="http://schemas.microsoft.com/office/drawing/2014/main" id="{2ACC74AE-8237-A84C-B8EA-3946A62D841B}"/>
              </a:ext>
            </a:extLst>
          </p:cNvPr>
          <p:cNvSpPr>
            <a:spLocks noGrp="1" noChangeArrowheads="1"/>
          </p:cNvSpPr>
          <p:nvPr>
            <p:ph type="title"/>
          </p:nvPr>
        </p:nvSpPr>
        <p:spPr>
          <a:noFill/>
          <a:ln/>
        </p:spPr>
        <p:txBody>
          <a:bodyPr lIns="90487" tIns="44450" rIns="90487" bIns="44450"/>
          <a:lstStyle/>
          <a:p>
            <a:pPr defTabSz="914400"/>
            <a:r>
              <a:rPr lang="en-US" altLang="en-US"/>
              <a:t>Capacity</a:t>
            </a:r>
          </a:p>
        </p:txBody>
      </p:sp>
      <p:sp>
        <p:nvSpPr>
          <p:cNvPr id="26629" name="Rectangle 5">
            <a:extLst>
              <a:ext uri="{FF2B5EF4-FFF2-40B4-BE49-F238E27FC236}">
                <a16:creationId xmlns:a16="http://schemas.microsoft.com/office/drawing/2014/main" id="{72E2074A-BBB8-D84D-8ECC-F23EFEB44E2C}"/>
              </a:ext>
            </a:extLst>
          </p:cNvPr>
          <p:cNvSpPr>
            <a:spLocks noGrp="1" noChangeArrowheads="1"/>
          </p:cNvSpPr>
          <p:nvPr>
            <p:ph type="body" idx="1"/>
          </p:nvPr>
        </p:nvSpPr>
        <p:spPr>
          <a:xfrm>
            <a:off x="762000" y="2057400"/>
            <a:ext cx="7748588" cy="4371975"/>
          </a:xfrm>
          <a:noFill/>
          <a:ln/>
        </p:spPr>
        <p:txBody>
          <a:bodyPr lIns="90487" tIns="44450" rIns="90487" bIns="44450"/>
          <a:lstStyle/>
          <a:p>
            <a:pPr marL="342900" indent="-342900" defTabSz="914400"/>
            <a:r>
              <a:rPr lang="en-US" altLang="en-US"/>
              <a:t>Level of capacity </a:t>
            </a:r>
          </a:p>
          <a:p>
            <a:pPr marL="342900" indent="-342900" defTabSz="914400">
              <a:lnSpc>
                <a:spcPct val="20000"/>
              </a:lnSpc>
              <a:buFontTx/>
              <a:buNone/>
            </a:pPr>
            <a:endParaRPr lang="en-US" altLang="en-US"/>
          </a:p>
          <a:p>
            <a:pPr marL="342900" indent="-342900" defTabSz="914400"/>
            <a:r>
              <a:rPr lang="en-US" altLang="en-US"/>
              <a:t>Size of capacity changes</a:t>
            </a:r>
          </a:p>
          <a:p>
            <a:pPr marL="342900" indent="-342900" defTabSz="914400">
              <a:lnSpc>
                <a:spcPct val="20000"/>
              </a:lnSpc>
              <a:buFontTx/>
              <a:buNone/>
            </a:pPr>
            <a:endParaRPr lang="en-US" altLang="en-US"/>
          </a:p>
          <a:p>
            <a:pPr marL="342900" indent="-342900" defTabSz="914400"/>
            <a:r>
              <a:rPr lang="en-US" altLang="en-US"/>
              <a:t>Handling excess demand</a:t>
            </a:r>
          </a:p>
          <a:p>
            <a:pPr marL="342900" indent="-342900" defTabSz="914400">
              <a:lnSpc>
                <a:spcPct val="20000"/>
              </a:lnSpc>
              <a:buFontTx/>
              <a:buNone/>
            </a:pPr>
            <a:endParaRPr lang="en-US" altLang="en-US"/>
          </a:p>
          <a:p>
            <a:pPr marL="342900" indent="-342900" defTabSz="914400"/>
            <a:r>
              <a:rPr lang="en-US" altLang="en-US"/>
              <a:t>Hiring/firing workers</a:t>
            </a:r>
          </a:p>
          <a:p>
            <a:pPr marL="342900" indent="-342900" defTabSz="914400">
              <a:lnSpc>
                <a:spcPct val="20000"/>
              </a:lnSpc>
              <a:buFontTx/>
              <a:buNone/>
            </a:pPr>
            <a:endParaRPr lang="en-US" altLang="en-US"/>
          </a:p>
          <a:p>
            <a:pPr marL="342900" indent="-342900" defTabSz="914400"/>
            <a:r>
              <a:rPr lang="en-US" altLang="en-US"/>
              <a:t>Need for new facilities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0512D536-D724-8441-98EA-D31B3B4275D2}"/>
              </a:ext>
            </a:extLst>
          </p:cNvPr>
          <p:cNvSpPr>
            <a:spLocks noChangeArrowheads="1"/>
          </p:cNvSpPr>
          <p:nvPr/>
        </p:nvSpPr>
        <p:spPr bwMode="auto">
          <a:xfrm>
            <a:off x="8420100" y="6248400"/>
            <a:ext cx="1073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nchor="ctr"/>
          <a:lstStyle/>
          <a:p>
            <a:pPr algn="r"/>
            <a:endParaRPr lang="en-US" altLang="en-US" sz="1200">
              <a:latin typeface="Arial" panose="020B0604020202020204" pitchFamily="34" charset="0"/>
            </a:endParaRPr>
          </a:p>
        </p:txBody>
      </p:sp>
      <p:sp>
        <p:nvSpPr>
          <p:cNvPr id="28675" name="Rectangle 3">
            <a:extLst>
              <a:ext uri="{FF2B5EF4-FFF2-40B4-BE49-F238E27FC236}">
                <a16:creationId xmlns:a16="http://schemas.microsoft.com/office/drawing/2014/main" id="{B4C02F25-2FED-5644-A433-BAEDEB1E1B7E}"/>
              </a:ext>
            </a:extLst>
          </p:cNvPr>
          <p:cNvSpPr>
            <a:spLocks noChangeArrowheads="1"/>
          </p:cNvSpPr>
          <p:nvPr/>
        </p:nvSpPr>
        <p:spPr bwMode="auto">
          <a:xfrm>
            <a:off x="0" y="63246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nchor="ctr"/>
          <a:lstStyle/>
          <a:p>
            <a:pPr algn="ctr"/>
            <a:endParaRPr lang="en-US" altLang="en-US" sz="900" i="1">
              <a:latin typeface="Arial" panose="020B0604020202020204" pitchFamily="34" charset="0"/>
            </a:endParaRPr>
          </a:p>
        </p:txBody>
      </p:sp>
      <p:sp>
        <p:nvSpPr>
          <p:cNvPr id="28676" name="Rectangle 4">
            <a:extLst>
              <a:ext uri="{FF2B5EF4-FFF2-40B4-BE49-F238E27FC236}">
                <a16:creationId xmlns:a16="http://schemas.microsoft.com/office/drawing/2014/main" id="{B50B845B-A511-B64E-B32E-4C181006F97C}"/>
              </a:ext>
            </a:extLst>
          </p:cNvPr>
          <p:cNvSpPr>
            <a:spLocks noGrp="1" noChangeArrowheads="1"/>
          </p:cNvSpPr>
          <p:nvPr>
            <p:ph type="title"/>
          </p:nvPr>
        </p:nvSpPr>
        <p:spPr>
          <a:noFill/>
          <a:ln/>
        </p:spPr>
        <p:txBody>
          <a:bodyPr lIns="90487" tIns="44450" rIns="90487" bIns="44450"/>
          <a:lstStyle/>
          <a:p>
            <a:pPr defTabSz="914400"/>
            <a:r>
              <a:rPr lang="en-US" altLang="en-US"/>
              <a:t>Facilities</a:t>
            </a:r>
          </a:p>
        </p:txBody>
      </p:sp>
      <p:sp>
        <p:nvSpPr>
          <p:cNvPr id="28677" name="Rectangle 5">
            <a:extLst>
              <a:ext uri="{FF2B5EF4-FFF2-40B4-BE49-F238E27FC236}">
                <a16:creationId xmlns:a16="http://schemas.microsoft.com/office/drawing/2014/main" id="{CCC75ECC-9EC0-9145-88F7-DF9F3D5D9ADF}"/>
              </a:ext>
            </a:extLst>
          </p:cNvPr>
          <p:cNvSpPr>
            <a:spLocks noGrp="1" noChangeArrowheads="1"/>
          </p:cNvSpPr>
          <p:nvPr>
            <p:ph type="body" idx="1"/>
          </p:nvPr>
        </p:nvSpPr>
        <p:spPr>
          <a:xfrm>
            <a:off x="762000" y="2105025"/>
            <a:ext cx="6138863" cy="4371975"/>
          </a:xfrm>
          <a:noFill/>
          <a:ln/>
        </p:spPr>
        <p:txBody>
          <a:bodyPr lIns="90487" tIns="44450" rIns="90487" bIns="44450"/>
          <a:lstStyle/>
          <a:p>
            <a:pPr marL="342900" indent="-342900" defTabSz="914400"/>
            <a:r>
              <a:rPr lang="en-US" altLang="en-US"/>
              <a:t>Best size for facility</a:t>
            </a:r>
          </a:p>
          <a:p>
            <a:pPr marL="342900" indent="-342900" defTabSz="914400">
              <a:lnSpc>
                <a:spcPct val="0"/>
              </a:lnSpc>
              <a:buFontTx/>
              <a:buNone/>
            </a:pPr>
            <a:endParaRPr lang="en-US" altLang="en-US"/>
          </a:p>
          <a:p>
            <a:pPr marL="342900" indent="-342900" defTabSz="914400"/>
            <a:r>
              <a:rPr lang="en-US" altLang="en-US"/>
              <a:t>Large or small facilities</a:t>
            </a:r>
          </a:p>
          <a:p>
            <a:pPr marL="342900" indent="-342900" defTabSz="914400">
              <a:lnSpc>
                <a:spcPct val="0"/>
              </a:lnSpc>
              <a:buFontTx/>
              <a:buNone/>
            </a:pPr>
            <a:endParaRPr lang="en-US" altLang="en-US"/>
          </a:p>
          <a:p>
            <a:pPr marL="342900" indent="-342900" defTabSz="914400"/>
            <a:r>
              <a:rPr lang="en-US" altLang="en-US"/>
              <a:t>Facility focus</a:t>
            </a:r>
          </a:p>
          <a:p>
            <a:pPr marL="342900" indent="-342900" defTabSz="914400">
              <a:lnSpc>
                <a:spcPct val="10000"/>
              </a:lnSpc>
              <a:buFontTx/>
              <a:buNone/>
            </a:pPr>
            <a:endParaRPr lang="en-US" altLang="en-US"/>
          </a:p>
          <a:p>
            <a:pPr marL="342900" indent="-342900" defTabSz="914400"/>
            <a:r>
              <a:rPr lang="en-US" altLang="en-US"/>
              <a:t>Facility location</a:t>
            </a:r>
          </a:p>
          <a:p>
            <a:pPr marL="342900" indent="-342900" defTabSz="914400">
              <a:lnSpc>
                <a:spcPct val="0"/>
              </a:lnSpc>
              <a:buFontTx/>
              <a:buNone/>
            </a:pPr>
            <a:endParaRPr lang="en-US" altLang="en-US"/>
          </a:p>
          <a:p>
            <a:pPr marL="342900" indent="-342900" defTabSz="914400"/>
            <a:r>
              <a:rPr lang="en-US" altLang="en-US"/>
              <a:t>Global facility</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64A8FAD6-63CB-2148-9B3F-D77AF01BE3C4}"/>
              </a:ext>
            </a:extLst>
          </p:cNvPr>
          <p:cNvSpPr>
            <a:spLocks noChangeArrowheads="1"/>
          </p:cNvSpPr>
          <p:nvPr/>
        </p:nvSpPr>
        <p:spPr bwMode="auto">
          <a:xfrm>
            <a:off x="8420100" y="6248400"/>
            <a:ext cx="1073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nchor="ctr"/>
          <a:lstStyle/>
          <a:p>
            <a:pPr algn="r"/>
            <a:endParaRPr lang="en-US" altLang="en-US" sz="1200">
              <a:latin typeface="Arial" panose="020B0604020202020204" pitchFamily="34" charset="0"/>
            </a:endParaRPr>
          </a:p>
        </p:txBody>
      </p:sp>
      <p:sp>
        <p:nvSpPr>
          <p:cNvPr id="30723" name="Rectangle 3">
            <a:extLst>
              <a:ext uri="{FF2B5EF4-FFF2-40B4-BE49-F238E27FC236}">
                <a16:creationId xmlns:a16="http://schemas.microsoft.com/office/drawing/2014/main" id="{EFFD32E9-62A3-E640-8761-16928835D608}"/>
              </a:ext>
            </a:extLst>
          </p:cNvPr>
          <p:cNvSpPr>
            <a:spLocks noChangeArrowheads="1"/>
          </p:cNvSpPr>
          <p:nvPr/>
        </p:nvSpPr>
        <p:spPr bwMode="auto">
          <a:xfrm>
            <a:off x="0" y="63246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nchor="ctr"/>
          <a:lstStyle/>
          <a:p>
            <a:pPr algn="ctr"/>
            <a:endParaRPr lang="en-US" altLang="en-US" sz="900" i="1">
              <a:latin typeface="Arial" panose="020B0604020202020204" pitchFamily="34" charset="0"/>
            </a:endParaRPr>
          </a:p>
        </p:txBody>
      </p:sp>
      <p:sp>
        <p:nvSpPr>
          <p:cNvPr id="30724" name="Rectangle 4">
            <a:extLst>
              <a:ext uri="{FF2B5EF4-FFF2-40B4-BE49-F238E27FC236}">
                <a16:creationId xmlns:a16="http://schemas.microsoft.com/office/drawing/2014/main" id="{1CA27D68-4D4C-B542-AC58-9E4107145244}"/>
              </a:ext>
            </a:extLst>
          </p:cNvPr>
          <p:cNvSpPr>
            <a:spLocks noGrp="1" noChangeArrowheads="1"/>
          </p:cNvSpPr>
          <p:nvPr>
            <p:ph type="title"/>
          </p:nvPr>
        </p:nvSpPr>
        <p:spPr>
          <a:noFill/>
          <a:ln/>
        </p:spPr>
        <p:txBody>
          <a:bodyPr lIns="90487" tIns="44450" rIns="90487" bIns="44450"/>
          <a:lstStyle/>
          <a:p>
            <a:pPr defTabSz="914400"/>
            <a:r>
              <a:rPr lang="en-US" altLang="en-US"/>
              <a:t>Human Resources</a:t>
            </a:r>
          </a:p>
        </p:txBody>
      </p:sp>
      <p:sp>
        <p:nvSpPr>
          <p:cNvPr id="30725" name="Rectangle 5">
            <a:extLst>
              <a:ext uri="{FF2B5EF4-FFF2-40B4-BE49-F238E27FC236}">
                <a16:creationId xmlns:a16="http://schemas.microsoft.com/office/drawing/2014/main" id="{F226263F-6A18-2546-9E38-806B2D2BA58D}"/>
              </a:ext>
            </a:extLst>
          </p:cNvPr>
          <p:cNvSpPr>
            <a:spLocks noGrp="1" noChangeArrowheads="1"/>
          </p:cNvSpPr>
          <p:nvPr>
            <p:ph type="body" idx="1"/>
          </p:nvPr>
        </p:nvSpPr>
        <p:spPr>
          <a:xfrm>
            <a:off x="825500" y="1981200"/>
            <a:ext cx="8667750" cy="4495800"/>
          </a:xfrm>
          <a:noFill/>
          <a:ln/>
        </p:spPr>
        <p:txBody>
          <a:bodyPr lIns="90487" tIns="44450" rIns="90487" bIns="44450"/>
          <a:lstStyle/>
          <a:p>
            <a:pPr marL="342900" indent="-342900" defTabSz="914400">
              <a:lnSpc>
                <a:spcPct val="110000"/>
              </a:lnSpc>
            </a:pPr>
            <a:r>
              <a:rPr lang="en-US" altLang="en-US" sz="2600"/>
              <a:t>Skill levels required</a:t>
            </a:r>
          </a:p>
          <a:p>
            <a:pPr marL="342900" indent="-342900" defTabSz="914400">
              <a:lnSpc>
                <a:spcPct val="110000"/>
              </a:lnSpc>
            </a:pPr>
            <a:r>
              <a:rPr lang="en-US" altLang="en-US" sz="2600"/>
              <a:t>Degree of autonomy</a:t>
            </a:r>
          </a:p>
          <a:p>
            <a:pPr marL="342900" indent="-342900" defTabSz="914400">
              <a:lnSpc>
                <a:spcPct val="110000"/>
              </a:lnSpc>
            </a:pPr>
            <a:r>
              <a:rPr lang="en-US" altLang="en-US" sz="2600"/>
              <a:t>Policies</a:t>
            </a:r>
          </a:p>
          <a:p>
            <a:pPr marL="342900" indent="-342900" defTabSz="914400">
              <a:lnSpc>
                <a:spcPct val="110000"/>
              </a:lnSpc>
            </a:pPr>
            <a:r>
              <a:rPr lang="en-US" altLang="en-US" sz="2600"/>
              <a:t>Profit sharing</a:t>
            </a:r>
          </a:p>
          <a:p>
            <a:pPr marL="342900" indent="-342900" defTabSz="914400">
              <a:lnSpc>
                <a:spcPct val="110000"/>
              </a:lnSpc>
            </a:pPr>
            <a:r>
              <a:rPr lang="en-US" altLang="en-US" sz="2600"/>
              <a:t>Individual or team work</a:t>
            </a:r>
          </a:p>
          <a:p>
            <a:pPr marL="342900" indent="-342900" defTabSz="914400">
              <a:lnSpc>
                <a:spcPct val="110000"/>
              </a:lnSpc>
            </a:pPr>
            <a:r>
              <a:rPr lang="en-US" altLang="en-US" sz="2600"/>
              <a:t>Type of supervision </a:t>
            </a:r>
          </a:p>
          <a:p>
            <a:pPr marL="342900" indent="-342900" defTabSz="914400">
              <a:lnSpc>
                <a:spcPct val="110000"/>
              </a:lnSpc>
            </a:pPr>
            <a:r>
              <a:rPr lang="en-US" altLang="en-US" sz="2600"/>
              <a:t>Levels of management</a:t>
            </a:r>
          </a:p>
          <a:p>
            <a:pPr marL="342900" indent="-342900" defTabSz="914400">
              <a:lnSpc>
                <a:spcPct val="110000"/>
              </a:lnSpc>
            </a:pPr>
            <a:r>
              <a:rPr lang="en-US" altLang="en-US" sz="2600"/>
              <a:t>Training</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FBCDA99-2DA6-CD4A-B302-E87773DFA8E6}"/>
              </a:ext>
            </a:extLst>
          </p:cNvPr>
          <p:cNvSpPr>
            <a:spLocks noChangeArrowheads="1"/>
          </p:cNvSpPr>
          <p:nvPr/>
        </p:nvSpPr>
        <p:spPr bwMode="auto">
          <a:xfrm>
            <a:off x="8420100" y="6248400"/>
            <a:ext cx="1073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nchor="ctr"/>
          <a:lstStyle/>
          <a:p>
            <a:pPr algn="r"/>
            <a:endParaRPr lang="en-US" altLang="en-US" sz="1200">
              <a:latin typeface="Arial" panose="020B0604020202020204" pitchFamily="34" charset="0"/>
            </a:endParaRPr>
          </a:p>
        </p:txBody>
      </p:sp>
      <p:sp>
        <p:nvSpPr>
          <p:cNvPr id="32771" name="Rectangle 3">
            <a:extLst>
              <a:ext uri="{FF2B5EF4-FFF2-40B4-BE49-F238E27FC236}">
                <a16:creationId xmlns:a16="http://schemas.microsoft.com/office/drawing/2014/main" id="{CB9BF8D0-8BFC-F140-AA37-F92A7BEFBA2E}"/>
              </a:ext>
            </a:extLst>
          </p:cNvPr>
          <p:cNvSpPr>
            <a:spLocks noChangeArrowheads="1"/>
          </p:cNvSpPr>
          <p:nvPr/>
        </p:nvSpPr>
        <p:spPr bwMode="auto">
          <a:xfrm>
            <a:off x="0" y="63246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nchor="ctr"/>
          <a:lstStyle/>
          <a:p>
            <a:pPr algn="ctr"/>
            <a:endParaRPr lang="en-US" altLang="en-US" sz="900" i="1">
              <a:latin typeface="Arial" panose="020B0604020202020204" pitchFamily="34" charset="0"/>
            </a:endParaRPr>
          </a:p>
        </p:txBody>
      </p:sp>
      <p:sp>
        <p:nvSpPr>
          <p:cNvPr id="32773" name="Rectangle 5">
            <a:extLst>
              <a:ext uri="{FF2B5EF4-FFF2-40B4-BE49-F238E27FC236}">
                <a16:creationId xmlns:a16="http://schemas.microsoft.com/office/drawing/2014/main" id="{E781AE87-68E2-1F47-9EE4-E99DD541CE0D}"/>
              </a:ext>
            </a:extLst>
          </p:cNvPr>
          <p:cNvSpPr>
            <a:spLocks noGrp="1" noChangeArrowheads="1"/>
          </p:cNvSpPr>
          <p:nvPr>
            <p:ph type="body" idx="1"/>
          </p:nvPr>
        </p:nvSpPr>
        <p:spPr>
          <a:xfrm>
            <a:off x="762000" y="1981200"/>
            <a:ext cx="8007350" cy="4191000"/>
          </a:xfrm>
          <a:noFill/>
          <a:ln/>
        </p:spPr>
        <p:txBody>
          <a:bodyPr lIns="90487" tIns="44450" rIns="90487" bIns="44450"/>
          <a:lstStyle/>
          <a:p>
            <a:pPr marL="342900" indent="-342900" defTabSz="914400"/>
            <a:r>
              <a:rPr lang="en-US" altLang="en-US" sz="2600"/>
              <a:t>Target level</a:t>
            </a:r>
          </a:p>
          <a:p>
            <a:pPr marL="342900" indent="-342900" defTabSz="914400"/>
            <a:r>
              <a:rPr lang="en-US" altLang="en-US" sz="2600"/>
              <a:t>Measurement</a:t>
            </a:r>
          </a:p>
          <a:p>
            <a:pPr marL="342900" indent="-342900" defTabSz="914400"/>
            <a:r>
              <a:rPr lang="en-US" altLang="en-US" sz="2600"/>
              <a:t>Employee involvement</a:t>
            </a:r>
          </a:p>
          <a:p>
            <a:pPr marL="342900" indent="-342900" defTabSz="914400"/>
            <a:r>
              <a:rPr lang="en-US" altLang="en-US" sz="2600"/>
              <a:t>Training</a:t>
            </a:r>
          </a:p>
          <a:p>
            <a:pPr marL="342900" indent="-342900" defTabSz="914400"/>
            <a:r>
              <a:rPr lang="en-US" altLang="en-US" sz="2600"/>
              <a:t>Systems needed to ensure quality</a:t>
            </a:r>
          </a:p>
          <a:p>
            <a:pPr marL="342900" indent="-342900" defTabSz="914400"/>
            <a:r>
              <a:rPr lang="en-US" altLang="en-US" sz="2600"/>
              <a:t>Maintaining quality awareness</a:t>
            </a:r>
          </a:p>
          <a:p>
            <a:pPr marL="342900" indent="-342900" defTabSz="914400"/>
            <a:r>
              <a:rPr lang="en-US" altLang="en-US" sz="2600"/>
              <a:t>Evaluating quality efforts</a:t>
            </a:r>
          </a:p>
          <a:p>
            <a:pPr marL="342900" indent="-342900" defTabSz="914400"/>
            <a:r>
              <a:rPr lang="en-US" altLang="en-US" sz="2600"/>
              <a:t>Determining customer perceptions</a:t>
            </a:r>
          </a:p>
        </p:txBody>
      </p:sp>
      <p:sp>
        <p:nvSpPr>
          <p:cNvPr id="32774" name="Rectangle 6">
            <a:extLst>
              <a:ext uri="{FF2B5EF4-FFF2-40B4-BE49-F238E27FC236}">
                <a16:creationId xmlns:a16="http://schemas.microsoft.com/office/drawing/2014/main" id="{BE50BD61-706A-C144-B2A7-0832141ACDBE}"/>
              </a:ext>
            </a:extLst>
          </p:cNvPr>
          <p:cNvSpPr>
            <a:spLocks noGrp="1" noChangeArrowheads="1"/>
          </p:cNvSpPr>
          <p:nvPr>
            <p:ph type="title"/>
          </p:nvPr>
        </p:nvSpPr>
        <p:spPr>
          <a:ln/>
        </p:spPr>
        <p:txBody>
          <a:bodyPr/>
          <a:lstStyle/>
          <a:p>
            <a:r>
              <a:rPr lang="en-US" altLang="en-US"/>
              <a:t>Quality</a:t>
            </a:r>
          </a:p>
        </p:txBody>
      </p:sp>
    </p:spTree>
  </p:cSld>
  <p:clrMapOvr>
    <a:masterClrMapping/>
  </p:clrMapOvr>
  <p:transition/>
</p:sld>
</file>

<file path=ppt/theme/theme1.xml><?xml version="1.0" encoding="utf-8"?>
<a:theme xmlns:a="http://schemas.openxmlformats.org/drawingml/2006/main" name="untitled 2">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untitled 2">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itchFamily="2"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itchFamily="2" charset="0"/>
          </a:defRPr>
        </a:defPPr>
      </a:lstStyle>
    </a:lnDef>
  </a:objectDefaults>
  <a:extraClrSchemeLst>
    <a:extraClrScheme>
      <a:clrScheme name="untitled 2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titled 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titled 2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titled 2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titled 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titled 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titled 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Apple Lab 1:JFK:jfkM326F</Template>
  <TotalTime>85</TotalTime>
  <Pages>12</Pages>
  <Words>401</Words>
  <Application>Microsoft Macintosh PowerPoint</Application>
  <PresentationFormat>A4 Paper (210x297 mm)</PresentationFormat>
  <Paragraphs>124</Paragraphs>
  <Slides>11</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Times</vt:lpstr>
      <vt:lpstr>Arial</vt:lpstr>
      <vt:lpstr>Times New Roman</vt:lpstr>
      <vt:lpstr>untitled 2</vt:lpstr>
      <vt:lpstr>Clip</vt:lpstr>
      <vt:lpstr>Operations, Competitiveness, and Strategy</vt:lpstr>
      <vt:lpstr>Definition of Quality</vt:lpstr>
      <vt:lpstr>Products &amp; Services</vt:lpstr>
      <vt:lpstr>Processes &amp; Technology</vt:lpstr>
      <vt:lpstr>Product-Process Matrix</vt:lpstr>
      <vt:lpstr>Capacity</vt:lpstr>
      <vt:lpstr>Facilities</vt:lpstr>
      <vt:lpstr>Human Resources</vt:lpstr>
      <vt:lpstr>Quality</vt:lpstr>
      <vt:lpstr>Sourcing</vt:lpstr>
      <vt:lpstr>Operating Systems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326 Mathematics for Decision Making</dc:title>
  <dc:subject/>
  <dc:creator>Teacher</dc:creator>
  <cp:keywords/>
  <dc:description/>
  <cp:lastModifiedBy>Kros, John</cp:lastModifiedBy>
  <cp:revision>49</cp:revision>
  <cp:lastPrinted>1998-03-03T16:13:53Z</cp:lastPrinted>
  <dcterms:created xsi:type="dcterms:W3CDTF">1997-08-18T14:58:50Z</dcterms:created>
  <dcterms:modified xsi:type="dcterms:W3CDTF">2019-08-20T18:15:42Z</dcterms:modified>
</cp:coreProperties>
</file>