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trictFirstAndLastChars="0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72" r:id="rId4"/>
    <p:sldId id="271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9906000" cy="6858000" type="A4"/>
  <p:notesSz cx="6858000" cy="9220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41"/>
  </p:normalViewPr>
  <p:slideViewPr>
    <p:cSldViewPr>
      <p:cViewPr varScale="1">
        <p:scale>
          <a:sx n="112" d="100"/>
          <a:sy n="112" d="100"/>
        </p:scale>
        <p:origin x="392" y="18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CB1E3010-3EB8-0745-8389-04E8D40E9FF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5988" y="4378325"/>
            <a:ext cx="5026025" cy="414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810" tIns="43136" rIns="88810" bIns="4313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562A977F-5D52-CF4B-B320-B081E1E2867B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65225" y="852488"/>
            <a:ext cx="4529138" cy="31353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544513" rtl="0" eaLnBrk="0" fontAlgn="base" hangingPunct="0">
      <a:spcBef>
        <a:spcPct val="30000"/>
      </a:spcBef>
      <a:spcAft>
        <a:spcPct val="0"/>
      </a:spcAft>
      <a:defRPr sz="700" kern="1200">
        <a:solidFill>
          <a:schemeClr val="tx1"/>
        </a:solidFill>
        <a:latin typeface="Times" pitchFamily="2" charset="0"/>
        <a:ea typeface="+mn-ea"/>
        <a:cs typeface="+mn-cs"/>
      </a:defRPr>
    </a:lvl1pPr>
    <a:lvl2pPr marL="273050" algn="l" defTabSz="544513" rtl="0" eaLnBrk="0" fontAlgn="base" hangingPunct="0">
      <a:spcBef>
        <a:spcPct val="30000"/>
      </a:spcBef>
      <a:spcAft>
        <a:spcPct val="0"/>
      </a:spcAft>
      <a:defRPr sz="700" kern="1200">
        <a:solidFill>
          <a:schemeClr val="tx1"/>
        </a:solidFill>
        <a:latin typeface="Times" pitchFamily="2" charset="0"/>
        <a:ea typeface="+mn-ea"/>
        <a:cs typeface="+mn-cs"/>
      </a:defRPr>
    </a:lvl2pPr>
    <a:lvl3pPr marL="544513" algn="l" defTabSz="544513" rtl="0" eaLnBrk="0" fontAlgn="base" hangingPunct="0">
      <a:spcBef>
        <a:spcPct val="30000"/>
      </a:spcBef>
      <a:spcAft>
        <a:spcPct val="0"/>
      </a:spcAft>
      <a:defRPr sz="700" kern="1200">
        <a:solidFill>
          <a:schemeClr val="tx1"/>
        </a:solidFill>
        <a:latin typeface="Times" pitchFamily="2" charset="0"/>
        <a:ea typeface="+mn-ea"/>
        <a:cs typeface="+mn-cs"/>
      </a:defRPr>
    </a:lvl3pPr>
    <a:lvl4pPr marL="817563" algn="l" defTabSz="544513" rtl="0" eaLnBrk="0" fontAlgn="base" hangingPunct="0">
      <a:spcBef>
        <a:spcPct val="30000"/>
      </a:spcBef>
      <a:spcAft>
        <a:spcPct val="0"/>
      </a:spcAft>
      <a:defRPr sz="700" kern="1200">
        <a:solidFill>
          <a:schemeClr val="tx1"/>
        </a:solidFill>
        <a:latin typeface="Times" pitchFamily="2" charset="0"/>
        <a:ea typeface="+mn-ea"/>
        <a:cs typeface="+mn-cs"/>
      </a:defRPr>
    </a:lvl4pPr>
    <a:lvl5pPr marL="1085850" algn="l" defTabSz="544513" rtl="0" eaLnBrk="0" fontAlgn="base" hangingPunct="0">
      <a:spcBef>
        <a:spcPct val="30000"/>
      </a:spcBef>
      <a:spcAft>
        <a:spcPct val="0"/>
      </a:spcAft>
      <a:defRPr sz="700" kern="1200">
        <a:solidFill>
          <a:schemeClr val="tx1"/>
        </a:solidFill>
        <a:latin typeface="Times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80853-A829-B34F-AC6D-B5582AB5B5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C5D6F6-0927-0E44-8932-752CB5F1F9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161077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AFA34-6107-0B47-A405-9FAC8FD9F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3DD868-64E6-A348-A61E-60DDCF7C6F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1408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BE17BC-F3D4-824C-92CE-40A014050F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1838" y="585788"/>
            <a:ext cx="2128837" cy="57642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BC732C-D37E-2643-8A58-E8D4DFE2F5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95325" y="585788"/>
            <a:ext cx="6234113" cy="57642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18076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11320-B100-B542-BBD9-D49FE4F33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6230B9-97FC-D341-B212-51BB193897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9297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ADF94-D1AF-CC49-B26C-B92B20A4A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053BEC-C0CB-254D-9BA8-65E247BEAB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77344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B0FF0-EC2C-844E-B4D6-860B9C652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F89F19-A607-E34A-A9BD-CBA3C55B6D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325" y="1978025"/>
            <a:ext cx="4181475" cy="43719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DACAAD-BC63-8246-8D8E-872FD644CF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9200" y="1978025"/>
            <a:ext cx="4181475" cy="43719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00493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ACD7C-2C33-C140-860F-F58D3FE3D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365125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1A77E7-83A0-B04A-87BC-72E0CA7A62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696D79-B97F-414A-A928-222B9020D1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A4C999-D5F0-DD4F-B2CE-508B4297BE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0D4303-040E-FE45-B4F4-F28A16CD02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86547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DA234-D978-2548-B71F-ABADC939F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08587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87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210B2-E00F-A84F-A0AD-1F8370125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CD6AB6-C760-9343-BCA3-285ED600AE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13A868-38D4-AF4B-8109-0836EF948D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81271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09614-9E76-AD49-8254-69033A8B7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7D2FF6-ED69-B841-94B4-96FCD528C7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95176A-F6C7-2448-BB67-591C6D9553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36789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CD36D05-025B-8340-9BCC-7C5C88D28A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95325" y="1978025"/>
            <a:ext cx="8515350" cy="437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50" tIns="47625" rIns="95250" bIns="476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5C93DFE-D0CE-F743-B5DB-3B2A99A87B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08025" y="585788"/>
            <a:ext cx="8489950" cy="11890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50" tIns="47625" rIns="95250" bIns="4762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B1851F3-4DE9-5F42-A236-5E31D816E2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96313" y="6234113"/>
            <a:ext cx="5365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fld id="{4B1D5155-4F5B-6F4E-BF55-8985DA4D59B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0AD38CD-99D4-8B4B-9D9D-39790DBC47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513" y="6157913"/>
            <a:ext cx="1705594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US" altLang="en-US" dirty="0"/>
              <a:t>OMGT6213</a:t>
            </a:r>
          </a:p>
        </p:txBody>
      </p:sp>
      <p:grpSp>
        <p:nvGrpSpPr>
          <p:cNvPr id="1036" name="Group 12">
            <a:extLst>
              <a:ext uri="{FF2B5EF4-FFF2-40B4-BE49-F238E27FC236}">
                <a16:creationId xmlns:a16="http://schemas.microsoft.com/office/drawing/2014/main" id="{53B4D61B-F73C-364F-A4B0-26A46E41D620}"/>
              </a:ext>
            </a:extLst>
          </p:cNvPr>
          <p:cNvGrpSpPr>
            <a:grpSpLocks/>
          </p:cNvGrpSpPr>
          <p:nvPr/>
        </p:nvGrpSpPr>
        <p:grpSpPr bwMode="auto">
          <a:xfrm>
            <a:off x="741363" y="1981200"/>
            <a:ext cx="8478837" cy="4114800"/>
            <a:chOff x="467" y="1248"/>
            <a:chExt cx="5341" cy="2592"/>
          </a:xfrm>
        </p:grpSpPr>
        <p:sp>
          <p:nvSpPr>
            <p:cNvPr id="1031" name="Line 7">
              <a:extLst>
                <a:ext uri="{FF2B5EF4-FFF2-40B4-BE49-F238E27FC236}">
                  <a16:creationId xmlns:a16="http://schemas.microsoft.com/office/drawing/2014/main" id="{857CF9A5-01A4-9B43-A030-EAABD64472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" y="1248"/>
              <a:ext cx="5325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" name="Line 8">
              <a:extLst>
                <a:ext uri="{FF2B5EF4-FFF2-40B4-BE49-F238E27FC236}">
                  <a16:creationId xmlns:a16="http://schemas.microsoft.com/office/drawing/2014/main" id="{894688C6-8919-8B48-BBAA-8C5CE66EC7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7" y="1256"/>
              <a:ext cx="0" cy="257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" name="Line 9">
              <a:extLst>
                <a:ext uri="{FF2B5EF4-FFF2-40B4-BE49-F238E27FC236}">
                  <a16:creationId xmlns:a16="http://schemas.microsoft.com/office/drawing/2014/main" id="{E6F9712F-D269-4449-A404-AB68CE2166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08" y="1256"/>
              <a:ext cx="0" cy="257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" name="Line 10">
              <a:extLst>
                <a:ext uri="{FF2B5EF4-FFF2-40B4-BE49-F238E27FC236}">
                  <a16:creationId xmlns:a16="http://schemas.microsoft.com/office/drawing/2014/main" id="{16B72039-5B6A-5641-952C-42FBC2F854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" y="3840"/>
              <a:ext cx="1965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" name="Line 11">
              <a:extLst>
                <a:ext uri="{FF2B5EF4-FFF2-40B4-BE49-F238E27FC236}">
                  <a16:creationId xmlns:a16="http://schemas.microsoft.com/office/drawing/2014/main" id="{5B9CEFEA-5520-4847-881E-44FA760E9D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5" y="3840"/>
              <a:ext cx="1965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906DB4A7-96B2-B349-8E3E-BA7E3245429D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109698" y="5923913"/>
            <a:ext cx="1689100" cy="9271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39800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939800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Times" pitchFamily="2" charset="0"/>
        </a:defRPr>
      </a:lvl2pPr>
      <a:lvl3pPr algn="ctr" defTabSz="939800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Times" pitchFamily="2" charset="0"/>
        </a:defRPr>
      </a:lvl3pPr>
      <a:lvl4pPr algn="ctr" defTabSz="939800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Times" pitchFamily="2" charset="0"/>
        </a:defRPr>
      </a:lvl4pPr>
      <a:lvl5pPr algn="ctr" defTabSz="939800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Times" pitchFamily="2" charset="0"/>
        </a:defRPr>
      </a:lvl5pPr>
      <a:lvl6pPr marL="457200" algn="ctr" defTabSz="939800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Times" pitchFamily="2" charset="0"/>
        </a:defRPr>
      </a:lvl6pPr>
      <a:lvl7pPr marL="914400" algn="ctr" defTabSz="939800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Times" pitchFamily="2" charset="0"/>
        </a:defRPr>
      </a:lvl7pPr>
      <a:lvl8pPr marL="1371600" algn="ctr" defTabSz="939800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Times" pitchFamily="2" charset="0"/>
        </a:defRPr>
      </a:lvl8pPr>
      <a:lvl9pPr marL="1828800" algn="ctr" defTabSz="939800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Times" pitchFamily="2" charset="0"/>
        </a:defRPr>
      </a:lvl9pPr>
    </p:titleStyle>
    <p:bodyStyle>
      <a:lvl1pPr marL="352425" indent="-352425" algn="l" defTabSz="9398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63588" indent="-293688" algn="l" defTabSz="939800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76338" indent="-236538" algn="l" defTabSz="9398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44650" indent="-234950" algn="l" defTabSz="939800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14550" indent="-233363" algn="l" defTabSz="9398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929F2C24-8AD8-3743-B089-FA0171FB3E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 cap="flat"/>
        </p:spPr>
        <p:txBody>
          <a:bodyPr/>
          <a:lstStyle/>
          <a:p>
            <a:r>
              <a:rPr lang="en-US" altLang="en-US" sz="4400"/>
              <a:t>Production Operations Management</a:t>
            </a:r>
            <a:endParaRPr lang="en-US" altLang="en-US" sz="3700" b="1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7F15C0E-6A60-794B-A631-C01F79FBBF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325" y="2105025"/>
            <a:ext cx="8515350" cy="4371975"/>
          </a:xfrm>
          <a:noFill/>
          <a:ln/>
        </p:spPr>
        <p:txBody>
          <a:bodyPr/>
          <a:lstStyle/>
          <a:p>
            <a:r>
              <a:rPr lang="en-US" altLang="en-US" sz="3800"/>
              <a:t>Why study POM?</a:t>
            </a:r>
          </a:p>
          <a:p>
            <a:r>
              <a:rPr lang="en-US" altLang="en-US" sz="3800"/>
              <a:t>What is POM?</a:t>
            </a:r>
          </a:p>
          <a:p>
            <a:r>
              <a:rPr lang="en-US" altLang="en-US" sz="3800"/>
              <a:t>Will we end up working in POM?</a:t>
            </a:r>
          </a:p>
          <a:p>
            <a:r>
              <a:rPr lang="en-US" altLang="en-US" sz="3800"/>
              <a:t>What does an Ops Manager do?</a:t>
            </a:r>
          </a:p>
          <a:p>
            <a:r>
              <a:rPr lang="en-US" altLang="en-US" sz="3800"/>
              <a:t>Think about quality and competitiveness</a:t>
            </a:r>
          </a:p>
          <a:p>
            <a:endParaRPr lang="en-US" altLang="en-US" sz="300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081C82B6-D9DF-D842-93F7-453426ECAD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 cap="flat"/>
        </p:spPr>
        <p:txBody>
          <a:bodyPr/>
          <a:lstStyle/>
          <a:p>
            <a:r>
              <a:rPr lang="en-US" altLang="en-US"/>
              <a:t>What does an Ops Manager Do?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143F2648-2091-DF47-A29B-90729C4836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325" y="2133600"/>
            <a:ext cx="8515350" cy="4371975"/>
          </a:xfrm>
          <a:noFill/>
          <a:ln/>
        </p:spPr>
        <p:txBody>
          <a:bodyPr/>
          <a:lstStyle/>
          <a:p>
            <a:r>
              <a:rPr lang="en-US" altLang="en-US" sz="2800"/>
              <a:t>Good Ops managers perform these basics effectively and efficiently</a:t>
            </a:r>
          </a:p>
          <a:p>
            <a:r>
              <a:rPr lang="en-US" altLang="en-US" sz="2800"/>
              <a:t>Ops managers make decisions on how to allocate scarce resources and are key players in corporate strategy</a:t>
            </a:r>
          </a:p>
          <a:p>
            <a:r>
              <a:rPr lang="en-US" altLang="en-US" sz="2800"/>
              <a:t>Many businesses have failed due to bad Ops management</a:t>
            </a:r>
          </a:p>
          <a:p>
            <a:r>
              <a:rPr lang="en-US" altLang="en-US" sz="2800"/>
              <a:t>Think to yourself of a poorly run operation……..</a:t>
            </a:r>
          </a:p>
          <a:p>
            <a:endParaRPr lang="en-US" altLang="en-US" sz="2800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EB6FD80B-D191-4C4F-AF62-2E17946E1F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 cap="flat"/>
        </p:spPr>
        <p:txBody>
          <a:bodyPr/>
          <a:lstStyle/>
          <a:p>
            <a:r>
              <a:rPr lang="en-US" altLang="en-US" sz="5400" b="1"/>
              <a:t>Summary</a:t>
            </a:r>
            <a:endParaRPr lang="en-US" altLang="en-US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535112F1-7252-3647-91EA-3C9022D948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altLang="en-US" sz="3800"/>
              <a:t>Why study POM?</a:t>
            </a:r>
          </a:p>
          <a:p>
            <a:r>
              <a:rPr lang="en-US" altLang="en-US" sz="3800"/>
              <a:t>What is POM?</a:t>
            </a:r>
          </a:p>
          <a:p>
            <a:r>
              <a:rPr lang="en-US" altLang="en-US" sz="3800"/>
              <a:t>Will we end up working in POM?</a:t>
            </a:r>
          </a:p>
          <a:p>
            <a:r>
              <a:rPr lang="en-US" altLang="en-US" sz="3800"/>
              <a:t>What does an Ops Manager do?</a:t>
            </a:r>
          </a:p>
          <a:p>
            <a:r>
              <a:rPr lang="en-US" altLang="en-US" sz="3800"/>
              <a:t>Think about quality and competitiveness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8C4D7BF7-DB45-944D-846D-887082784B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 cap="flat"/>
        </p:spPr>
        <p:txBody>
          <a:bodyPr/>
          <a:lstStyle/>
          <a:p>
            <a:r>
              <a:rPr lang="en-US" altLang="en-US" sz="5400" b="1"/>
              <a:t>Summary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B146EE4B-88F3-164F-8A15-6E8AFA7151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altLang="en-US" sz="4400" b="1"/>
              <a:t>Operations Management</a:t>
            </a:r>
            <a:endParaRPr lang="en-US" altLang="en-US"/>
          </a:p>
          <a:p>
            <a:pPr>
              <a:buFontTx/>
              <a:buNone/>
            </a:pPr>
            <a:r>
              <a:rPr lang="en-US" altLang="en-US"/>
              <a:t> 	</a:t>
            </a:r>
            <a:r>
              <a:rPr lang="en-US" altLang="en-US" sz="4000" b="1"/>
              <a:t>A set of activities that creates goods and services through the transformation of inputs and outputs</a:t>
            </a:r>
            <a:endParaRPr lang="en-US" altLang="en-US" b="1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3BAB4149-8BCC-E84A-A687-0205436F02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 cap="flat"/>
        </p:spPr>
        <p:txBody>
          <a:bodyPr/>
          <a:lstStyle/>
          <a:p>
            <a:r>
              <a:rPr lang="en-US" altLang="en-US" sz="5400" b="1"/>
              <a:t>Summary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7A2F02F3-AD31-A040-B2F7-3BFA5E2391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altLang="en-US" sz="2900"/>
              <a:t>Relatively young discipline</a:t>
            </a:r>
          </a:p>
          <a:p>
            <a:pPr>
              <a:spcBef>
                <a:spcPct val="50000"/>
              </a:spcBef>
            </a:pPr>
            <a:r>
              <a:rPr lang="en-US" altLang="en-US" sz="2900"/>
              <a:t>Old school Scientific management</a:t>
            </a:r>
          </a:p>
          <a:p>
            <a:pPr>
              <a:spcBef>
                <a:spcPct val="50000"/>
              </a:spcBef>
            </a:pPr>
            <a:r>
              <a:rPr lang="en-US" altLang="en-US" sz="2900"/>
              <a:t>New school of Quality</a:t>
            </a:r>
          </a:p>
          <a:p>
            <a:pPr>
              <a:spcBef>
                <a:spcPct val="50000"/>
              </a:spcBef>
            </a:pPr>
            <a:r>
              <a:rPr lang="en-US" altLang="en-US" sz="2900"/>
              <a:t>Walter Shewhart (SPC), Edwards Deming (14 points) </a:t>
            </a:r>
          </a:p>
          <a:p>
            <a:pPr>
              <a:spcBef>
                <a:spcPct val="50000"/>
              </a:spcBef>
            </a:pPr>
            <a:r>
              <a:rPr lang="en-US" altLang="en-US" sz="2900"/>
              <a:t>Fields such as Industrial Engineering, Management Science, Operations Research have arisen</a:t>
            </a:r>
          </a:p>
          <a:p>
            <a:endParaRPr lang="en-US" altLang="en-US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5DAF0893-60D7-2A46-8441-231E30918E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 cap="flat"/>
        </p:spPr>
        <p:txBody>
          <a:bodyPr/>
          <a:lstStyle/>
          <a:p>
            <a:r>
              <a:rPr lang="en-US" altLang="en-US"/>
              <a:t>Why study POM?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78A0C6F9-ABDA-F943-9619-2B58752A03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altLang="en-US"/>
              <a:t>Operations is all around us</a:t>
            </a:r>
          </a:p>
          <a:p>
            <a:r>
              <a:rPr lang="en-US" altLang="en-US"/>
              <a:t>Traditional - Manufacturing definition</a:t>
            </a:r>
          </a:p>
          <a:p>
            <a:r>
              <a:rPr lang="en-US" altLang="en-US"/>
              <a:t>Think non-traditional / non-manufacturing</a:t>
            </a:r>
          </a:p>
          <a:p>
            <a:r>
              <a:rPr lang="en-US" altLang="en-US"/>
              <a:t>Service oriented</a:t>
            </a:r>
          </a:p>
          <a:p>
            <a:r>
              <a:rPr lang="en-US" altLang="en-US"/>
              <a:t>Think about operations of our daily lives</a:t>
            </a:r>
          </a:p>
          <a:p>
            <a:r>
              <a:rPr lang="en-US" altLang="en-US"/>
              <a:t>How does POM impact corporate strategy?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026">
            <a:extLst>
              <a:ext uri="{FF2B5EF4-FFF2-40B4-BE49-F238E27FC236}">
                <a16:creationId xmlns:a16="http://schemas.microsoft.com/office/drawing/2014/main" id="{0B430CC6-3E42-5547-965B-F241B1F49F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altLang="en-US"/>
              <a:t>Why study POM?</a:t>
            </a:r>
          </a:p>
        </p:txBody>
      </p:sp>
      <p:sp>
        <p:nvSpPr>
          <p:cNvPr id="20483" name="Rectangle 1027">
            <a:extLst>
              <a:ext uri="{FF2B5EF4-FFF2-40B4-BE49-F238E27FC236}">
                <a16:creationId xmlns:a16="http://schemas.microsoft.com/office/drawing/2014/main" id="{0B72EBAE-7B8A-9D40-847D-FA88CAB79E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325" y="1876425"/>
            <a:ext cx="8515350" cy="437197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en-US" sz="4400"/>
              <a:t>Major function of any organization</a:t>
            </a:r>
          </a:p>
          <a:p>
            <a:pPr>
              <a:lnSpc>
                <a:spcPct val="150000"/>
              </a:lnSpc>
            </a:pPr>
            <a:r>
              <a:rPr lang="en-US" altLang="en-US" sz="4400"/>
              <a:t>Analyze how goods and services</a:t>
            </a:r>
          </a:p>
          <a:p>
            <a:pPr>
              <a:lnSpc>
                <a:spcPct val="60000"/>
              </a:lnSpc>
              <a:buFontTx/>
              <a:buNone/>
            </a:pPr>
            <a:r>
              <a:rPr lang="en-US" altLang="en-US" sz="4400"/>
              <a:t>   are produced</a:t>
            </a:r>
          </a:p>
          <a:p>
            <a:pPr>
              <a:lnSpc>
                <a:spcPct val="150000"/>
              </a:lnSpc>
            </a:pPr>
            <a:r>
              <a:rPr lang="en-US" altLang="en-US" sz="4400"/>
              <a:t>Costly part of any organization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29BCA04B-F80F-324B-9B66-7B5AF0EEDE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altLang="en-US"/>
              <a:t>What is POM?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02AFD9BE-2ED7-2348-84A5-72D1361082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Def:</a:t>
            </a:r>
          </a:p>
          <a:p>
            <a:pPr>
              <a:buFontTx/>
              <a:buNone/>
            </a:pPr>
            <a:r>
              <a:rPr lang="en-US" altLang="en-US"/>
              <a:t> 	</a:t>
            </a:r>
            <a:r>
              <a:rPr lang="en-US" altLang="en-US" b="1"/>
              <a:t>A set of activities that creates goods and services through the transformation of inputs and outputs</a:t>
            </a:r>
            <a:endParaRPr lang="en-US" altLang="en-US"/>
          </a:p>
          <a:p>
            <a:pPr>
              <a:lnSpc>
                <a:spcPct val="120000"/>
              </a:lnSpc>
            </a:pPr>
            <a:r>
              <a:rPr lang="en-US" altLang="en-US"/>
              <a:t>Tangible or Intangible goods</a:t>
            </a:r>
          </a:p>
          <a:p>
            <a:pPr>
              <a:lnSpc>
                <a:spcPct val="120000"/>
              </a:lnSpc>
            </a:pPr>
            <a:r>
              <a:rPr lang="en-US" altLang="en-US"/>
              <a:t>Think banking, airlines, or East Carolina U.</a:t>
            </a:r>
          </a:p>
          <a:p>
            <a:pPr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562215A9-5AE5-DF44-B6A3-71C8026B6F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 cap="flat"/>
        </p:spPr>
        <p:txBody>
          <a:bodyPr/>
          <a:lstStyle/>
          <a:p>
            <a:r>
              <a:rPr lang="en-US" altLang="en-US"/>
              <a:t>What is POM?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C6154848-CBD2-E848-9DF4-CAC9A9A906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altLang="en-US"/>
              <a:t>Managers must make decisions regarding</a:t>
            </a:r>
          </a:p>
          <a:p>
            <a:pPr lvl="1"/>
            <a:r>
              <a:rPr lang="en-US" altLang="en-US"/>
              <a:t>Product and Service Design</a:t>
            </a:r>
          </a:p>
          <a:p>
            <a:pPr lvl="1"/>
            <a:r>
              <a:rPr lang="en-US" altLang="en-US"/>
              <a:t>Facility Layout and Location</a:t>
            </a:r>
          </a:p>
          <a:p>
            <a:pPr lvl="1"/>
            <a:r>
              <a:rPr lang="en-US" altLang="en-US"/>
              <a:t>Planning and Scheduling</a:t>
            </a:r>
          </a:p>
          <a:p>
            <a:pPr lvl="1"/>
            <a:r>
              <a:rPr lang="en-US" altLang="en-US"/>
              <a:t>Supply Chain Management</a:t>
            </a:r>
          </a:p>
          <a:p>
            <a:r>
              <a:rPr lang="en-US" altLang="en-US"/>
              <a:t>Are these connected to the common themes of quality, competitiveness, and business strategy?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A59D585E-50DF-7247-8294-889CC3BCF6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 cap="flat"/>
        </p:spPr>
        <p:txBody>
          <a:bodyPr/>
          <a:lstStyle/>
          <a:p>
            <a:r>
              <a:rPr lang="en-US" altLang="en-US"/>
              <a:t>Will you end up working in POM?</a:t>
            </a:r>
            <a:endParaRPr lang="en-US" altLang="en-US" sz="5300"/>
          </a:p>
        </p:txBody>
      </p:sp>
      <p:sp>
        <p:nvSpPr>
          <p:cNvPr id="7175" name="Rectangle 7">
            <a:extLst>
              <a:ext uri="{FF2B5EF4-FFF2-40B4-BE49-F238E27FC236}">
                <a16:creationId xmlns:a16="http://schemas.microsoft.com/office/drawing/2014/main" id="{92BF7B88-BAD8-A247-8563-FB46B556DA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325" y="2181225"/>
            <a:ext cx="8515350" cy="4371975"/>
          </a:xfrm>
          <a:noFill/>
          <a:ln/>
        </p:spPr>
        <p:txBody>
          <a:bodyPr/>
          <a:lstStyle/>
          <a:p>
            <a:r>
              <a:rPr lang="en-US" altLang="en-US" sz="3000"/>
              <a:t>Look in the Classifieds - Jobs such as:</a:t>
            </a:r>
            <a:endParaRPr lang="en-US" altLang="en-US"/>
          </a:p>
          <a:p>
            <a:pPr lvl="1"/>
            <a:r>
              <a:rPr lang="en-US" altLang="en-US" sz="2600"/>
              <a:t>Planner/Master Scheduler</a:t>
            </a:r>
          </a:p>
          <a:p>
            <a:pPr lvl="1"/>
            <a:r>
              <a:rPr lang="en-US" altLang="en-US" sz="2600"/>
              <a:t>Operations Process Manager</a:t>
            </a:r>
          </a:p>
          <a:p>
            <a:pPr lvl="1"/>
            <a:r>
              <a:rPr lang="en-US" altLang="en-US" sz="2600"/>
              <a:t>Logistics Manager</a:t>
            </a:r>
          </a:p>
          <a:p>
            <a:pPr lvl="1"/>
            <a:r>
              <a:rPr lang="en-US" altLang="en-US" sz="2600"/>
              <a:t>Distribution Manager</a:t>
            </a:r>
          </a:p>
          <a:p>
            <a:pPr lvl="1"/>
            <a:r>
              <a:rPr lang="en-US" altLang="en-US" sz="2600"/>
              <a:t>Supply Chain Consulting</a:t>
            </a:r>
          </a:p>
          <a:p>
            <a:pPr lvl="1"/>
            <a:r>
              <a:rPr lang="en-US" altLang="en-US" sz="2600"/>
              <a:t>Process and Planning Consulting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B6A88A2F-5175-E74A-A9BD-396145ACAD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 cap="flat"/>
        </p:spPr>
        <p:txBody>
          <a:bodyPr/>
          <a:lstStyle/>
          <a:p>
            <a:r>
              <a:rPr lang="en-US" altLang="en-US"/>
              <a:t>Will you end up working in POM?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98C05C93-D18E-2A40-B6BC-31E2478EAF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2057400"/>
            <a:ext cx="8515350" cy="4371975"/>
          </a:xfrm>
          <a:noFill/>
          <a:ln/>
        </p:spPr>
        <p:txBody>
          <a:bodyPr/>
          <a:lstStyle/>
          <a:p>
            <a:r>
              <a:rPr lang="en-US" altLang="en-US" sz="3000"/>
              <a:t>If not directly in POM, Definitely with POM</a:t>
            </a:r>
            <a:endParaRPr lang="en-US" altLang="en-US"/>
          </a:p>
          <a:p>
            <a:endParaRPr lang="en-US" altLang="en-US"/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4B5FF28F-2FD8-3B49-BD94-D1967F53E5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3810000"/>
            <a:ext cx="1600200" cy="838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Text Box 5">
            <a:extLst>
              <a:ext uri="{FF2B5EF4-FFF2-40B4-BE49-F238E27FC236}">
                <a16:creationId xmlns:a16="http://schemas.microsoft.com/office/drawing/2014/main" id="{3C72AD3C-C635-374A-AEF1-7FAEB0FE18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7525" y="3946525"/>
            <a:ext cx="1520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Operations</a:t>
            </a:r>
          </a:p>
        </p:txBody>
      </p:sp>
      <p:sp>
        <p:nvSpPr>
          <p:cNvPr id="8198" name="Oval 6">
            <a:extLst>
              <a:ext uri="{FF2B5EF4-FFF2-40B4-BE49-F238E27FC236}">
                <a16:creationId xmlns:a16="http://schemas.microsoft.com/office/drawing/2014/main" id="{18E0B596-F172-8049-B8F5-C91802CA26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895600"/>
            <a:ext cx="1905000" cy="13716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Text Box 7">
            <a:extLst>
              <a:ext uri="{FF2B5EF4-FFF2-40B4-BE49-F238E27FC236}">
                <a16:creationId xmlns:a16="http://schemas.microsoft.com/office/drawing/2014/main" id="{BCE4BA93-544B-1347-899D-174B748B4C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124200"/>
            <a:ext cx="1549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Purchasing, </a:t>
            </a:r>
          </a:p>
          <a:p>
            <a:r>
              <a:rPr lang="en-US" altLang="en-US" sz="2000"/>
              <a:t>buyers, </a:t>
            </a:r>
          </a:p>
          <a:p>
            <a:r>
              <a:rPr lang="en-US" altLang="en-US" sz="2000"/>
              <a:t>vendors, etc.</a:t>
            </a:r>
            <a:r>
              <a:rPr lang="en-US" altLang="en-US"/>
              <a:t> </a:t>
            </a:r>
          </a:p>
        </p:txBody>
      </p:sp>
      <p:sp>
        <p:nvSpPr>
          <p:cNvPr id="8200" name="Oval 8">
            <a:extLst>
              <a:ext uri="{FF2B5EF4-FFF2-40B4-BE49-F238E27FC236}">
                <a16:creationId xmlns:a16="http://schemas.microsoft.com/office/drawing/2014/main" id="{797E0EE4-8D08-DC49-90AE-5FD467D26F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2514600"/>
            <a:ext cx="1676400" cy="9906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1" name="Text Box 9">
            <a:extLst>
              <a:ext uri="{FF2B5EF4-FFF2-40B4-BE49-F238E27FC236}">
                <a16:creationId xmlns:a16="http://schemas.microsoft.com/office/drawing/2014/main" id="{CE5DC27C-5C94-3144-BC82-755A90ABD9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2636838"/>
            <a:ext cx="141763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Finance and</a:t>
            </a:r>
          </a:p>
          <a:p>
            <a:r>
              <a:rPr lang="en-US" altLang="en-US" sz="2000"/>
              <a:t>Accounting</a:t>
            </a:r>
            <a:endParaRPr lang="en-US" altLang="en-US"/>
          </a:p>
        </p:txBody>
      </p:sp>
      <p:sp>
        <p:nvSpPr>
          <p:cNvPr id="8202" name="Oval 10">
            <a:extLst>
              <a:ext uri="{FF2B5EF4-FFF2-40B4-BE49-F238E27FC236}">
                <a16:creationId xmlns:a16="http://schemas.microsoft.com/office/drawing/2014/main" id="{BD66FAEB-989A-6A41-A17B-BA5EDDF08A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4876800"/>
            <a:ext cx="2362200" cy="9906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3" name="Text Box 11">
            <a:extLst>
              <a:ext uri="{FF2B5EF4-FFF2-40B4-BE49-F238E27FC236}">
                <a16:creationId xmlns:a16="http://schemas.microsoft.com/office/drawing/2014/main" id="{157CD7EE-1500-A446-B643-E7915AE3B5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5438" y="5029200"/>
            <a:ext cx="2189162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Sales, quality</a:t>
            </a:r>
          </a:p>
          <a:p>
            <a:r>
              <a:rPr lang="en-US" altLang="en-US" sz="2000"/>
              <a:t>Control, customers</a:t>
            </a:r>
            <a:r>
              <a:rPr lang="en-US" altLang="en-US"/>
              <a:t> </a:t>
            </a:r>
          </a:p>
        </p:txBody>
      </p:sp>
      <p:sp>
        <p:nvSpPr>
          <p:cNvPr id="8204" name="Oval 12">
            <a:extLst>
              <a:ext uri="{FF2B5EF4-FFF2-40B4-BE49-F238E27FC236}">
                <a16:creationId xmlns:a16="http://schemas.microsoft.com/office/drawing/2014/main" id="{23A7C1CB-6329-0D42-8131-3E59AB98B7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2895600"/>
            <a:ext cx="2133600" cy="9144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5" name="Text Box 13">
            <a:extLst>
              <a:ext uri="{FF2B5EF4-FFF2-40B4-BE49-F238E27FC236}">
                <a16:creationId xmlns:a16="http://schemas.microsoft.com/office/drawing/2014/main" id="{984AF534-7F54-CE41-9E21-8C4EEB4389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0725" y="2955925"/>
            <a:ext cx="17176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HR, Unions,</a:t>
            </a:r>
          </a:p>
          <a:p>
            <a:r>
              <a:rPr lang="en-US" altLang="en-US"/>
              <a:t>EPA, etc.</a:t>
            </a:r>
          </a:p>
        </p:txBody>
      </p:sp>
      <p:sp>
        <p:nvSpPr>
          <p:cNvPr id="8206" name="Oval 14">
            <a:extLst>
              <a:ext uri="{FF2B5EF4-FFF2-40B4-BE49-F238E27FC236}">
                <a16:creationId xmlns:a16="http://schemas.microsoft.com/office/drawing/2014/main" id="{99308C89-FD88-674F-9A65-B8976CCC7C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0400" y="4343400"/>
            <a:ext cx="1828800" cy="1066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7" name="Text Box 15">
            <a:extLst>
              <a:ext uri="{FF2B5EF4-FFF2-40B4-BE49-F238E27FC236}">
                <a16:creationId xmlns:a16="http://schemas.microsoft.com/office/drawing/2014/main" id="{CE7751A5-3BB9-D942-87E3-D399578DF5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4479925"/>
            <a:ext cx="16383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Information</a:t>
            </a:r>
          </a:p>
          <a:p>
            <a:r>
              <a:rPr lang="en-US" altLang="en-US"/>
              <a:t>Systems</a:t>
            </a:r>
          </a:p>
        </p:txBody>
      </p:sp>
      <p:sp>
        <p:nvSpPr>
          <p:cNvPr id="8208" name="Line 16">
            <a:extLst>
              <a:ext uri="{FF2B5EF4-FFF2-40B4-BE49-F238E27FC236}">
                <a16:creationId xmlns:a16="http://schemas.microsoft.com/office/drawing/2014/main" id="{3EFE8697-5D1D-6441-8BC4-351CF2F0F4E0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3733800"/>
            <a:ext cx="838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9" name="Line 17">
            <a:extLst>
              <a:ext uri="{FF2B5EF4-FFF2-40B4-BE49-F238E27FC236}">
                <a16:creationId xmlns:a16="http://schemas.microsoft.com/office/drawing/2014/main" id="{84BF971A-6A61-524C-9602-95104D006A79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4267200"/>
            <a:ext cx="1143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0" name="Line 18">
            <a:extLst>
              <a:ext uri="{FF2B5EF4-FFF2-40B4-BE49-F238E27FC236}">
                <a16:creationId xmlns:a16="http://schemas.microsoft.com/office/drawing/2014/main" id="{0ED18267-CCE8-764C-961D-EABF55334A9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867400" y="3505200"/>
            <a:ext cx="9144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1" name="Line 19">
            <a:extLst>
              <a:ext uri="{FF2B5EF4-FFF2-40B4-BE49-F238E27FC236}">
                <a16:creationId xmlns:a16="http://schemas.microsoft.com/office/drawing/2014/main" id="{AC80B5F5-5417-BD45-BF72-5E4C69ECF315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3505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2" name="Line 20">
            <a:extLst>
              <a:ext uri="{FF2B5EF4-FFF2-40B4-BE49-F238E27FC236}">
                <a16:creationId xmlns:a16="http://schemas.microsoft.com/office/drawing/2014/main" id="{370FAFAB-5591-8C4A-A092-51B0B5E5DD53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46482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4" name="Oval 22">
            <a:extLst>
              <a:ext uri="{FF2B5EF4-FFF2-40B4-BE49-F238E27FC236}">
                <a16:creationId xmlns:a16="http://schemas.microsoft.com/office/drawing/2014/main" id="{BE4DFE58-6064-9F43-89EE-0D209B8087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4648200"/>
            <a:ext cx="2362200" cy="9906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5" name="Text Box 23">
            <a:extLst>
              <a:ext uri="{FF2B5EF4-FFF2-40B4-BE49-F238E27FC236}">
                <a16:creationId xmlns:a16="http://schemas.microsoft.com/office/drawing/2014/main" id="{6DC109BF-FBF3-DD40-B34D-5772D63783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9563" y="4770438"/>
            <a:ext cx="18954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Marketing,</a:t>
            </a:r>
          </a:p>
          <a:p>
            <a:r>
              <a:rPr lang="en-US" altLang="en-US" sz="2000"/>
              <a:t>Advertising, PR</a:t>
            </a:r>
            <a:r>
              <a:rPr lang="en-US" altLang="en-US"/>
              <a:t> </a:t>
            </a:r>
          </a:p>
        </p:txBody>
      </p:sp>
      <p:sp>
        <p:nvSpPr>
          <p:cNvPr id="8216" name="Line 24">
            <a:extLst>
              <a:ext uri="{FF2B5EF4-FFF2-40B4-BE49-F238E27FC236}">
                <a16:creationId xmlns:a16="http://schemas.microsoft.com/office/drawing/2014/main" id="{372E2D63-B141-4B47-8EFB-D159770D1DD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05200" y="4343400"/>
            <a:ext cx="7620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8198D14F-6E03-2F43-BE0A-D1D5E298DA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 cap="flat"/>
        </p:spPr>
        <p:txBody>
          <a:bodyPr/>
          <a:lstStyle/>
          <a:p>
            <a:r>
              <a:rPr lang="en-US" altLang="en-US"/>
              <a:t>What does an Ops Manager Do?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0D8B23C4-FA0F-B84F-8EB2-F2F0F1B501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altLang="en-US" sz="2600"/>
              <a:t>Relatively young discipline</a:t>
            </a:r>
          </a:p>
          <a:p>
            <a:r>
              <a:rPr lang="en-US" altLang="en-US" sz="2600"/>
              <a:t>Old school Scientific management</a:t>
            </a:r>
          </a:p>
          <a:p>
            <a:r>
              <a:rPr lang="en-US" altLang="en-US" sz="2600"/>
              <a:t>Eli Whitney, Frederick Taylor, Henry Gantt, Frank and Lillian Gilbreth</a:t>
            </a:r>
          </a:p>
          <a:p>
            <a:r>
              <a:rPr lang="en-US" altLang="en-US" sz="2600"/>
              <a:t>New school of Quality</a:t>
            </a:r>
          </a:p>
          <a:p>
            <a:r>
              <a:rPr lang="en-US" altLang="en-US" sz="2600"/>
              <a:t>Walter Shewhart (SPC), Edwards Deming (14 points) </a:t>
            </a:r>
          </a:p>
          <a:p>
            <a:r>
              <a:rPr lang="en-US" altLang="en-US" sz="2600"/>
              <a:t>Fields such as Industrial Engineering, Management Science, Operations Research have arisen</a:t>
            </a:r>
          </a:p>
          <a:p>
            <a:endParaRPr lang="en-US" altLang="en-US" sz="2600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11D42A2F-4FCF-FB45-A269-A31A3CD76B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 cap="flat"/>
        </p:spPr>
        <p:txBody>
          <a:bodyPr/>
          <a:lstStyle/>
          <a:p>
            <a:r>
              <a:rPr lang="en-US" altLang="en-US"/>
              <a:t>What does an Ops Manager Do?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0B9F9D37-672A-0940-8184-AE5E862D41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altLang="en-US" sz="3000"/>
              <a:t>All managers perform the basics of the management process</a:t>
            </a:r>
          </a:p>
          <a:p>
            <a:r>
              <a:rPr lang="en-US" altLang="en-US" sz="3000"/>
              <a:t>Management process is:</a:t>
            </a:r>
            <a:endParaRPr lang="en-US" altLang="en-US" sz="3600"/>
          </a:p>
          <a:p>
            <a:pPr lvl="1"/>
            <a:r>
              <a:rPr lang="en-US" altLang="en-US" sz="2600"/>
              <a:t>Planning</a:t>
            </a:r>
          </a:p>
          <a:p>
            <a:pPr lvl="1"/>
            <a:r>
              <a:rPr lang="en-US" altLang="en-US" sz="2600"/>
              <a:t>Organizing</a:t>
            </a:r>
          </a:p>
          <a:p>
            <a:pPr lvl="1"/>
            <a:r>
              <a:rPr lang="en-US" altLang="en-US" sz="2600"/>
              <a:t>Staffing</a:t>
            </a:r>
          </a:p>
          <a:p>
            <a:pPr lvl="1"/>
            <a:r>
              <a:rPr lang="en-US" altLang="en-US" sz="2600"/>
              <a:t>Leading</a:t>
            </a:r>
          </a:p>
          <a:p>
            <a:pPr lvl="1"/>
            <a:r>
              <a:rPr lang="en-US" altLang="en-US" sz="2600"/>
              <a:t>Controlling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untitled 2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untitled 2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2" charset="0"/>
          </a:defRPr>
        </a:defPPr>
      </a:lstStyle>
    </a:lnDef>
  </a:objectDefaults>
  <a:extraClrSchemeLst>
    <a:extraClrScheme>
      <a:clrScheme name="untitled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ntitled 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Apple Lab 1:JFK:jfkM326F</Template>
  <TotalTime>94</TotalTime>
  <Pages>15</Pages>
  <Words>417</Words>
  <Application>Microsoft Macintosh PowerPoint</Application>
  <PresentationFormat>A4 Paper (210x297 mm)</PresentationFormat>
  <Paragraphs>89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Times</vt:lpstr>
      <vt:lpstr>untitled 2</vt:lpstr>
      <vt:lpstr>Production Operations Management</vt:lpstr>
      <vt:lpstr>Why study POM?</vt:lpstr>
      <vt:lpstr>Why study POM?</vt:lpstr>
      <vt:lpstr>What is POM?</vt:lpstr>
      <vt:lpstr>What is POM?</vt:lpstr>
      <vt:lpstr>Will you end up working in POM?</vt:lpstr>
      <vt:lpstr>Will you end up working in POM?</vt:lpstr>
      <vt:lpstr>What does an Ops Manager Do?</vt:lpstr>
      <vt:lpstr>What does an Ops Manager Do?</vt:lpstr>
      <vt:lpstr>What does an Ops Manager Do?</vt:lpstr>
      <vt:lpstr>Summary</vt:lpstr>
      <vt:lpstr>Summary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 326 Mathematics for Decision Making</dc:title>
  <dc:subject/>
  <dc:creator>Teacher</dc:creator>
  <cp:keywords/>
  <dc:description/>
  <cp:lastModifiedBy>Kros, John</cp:lastModifiedBy>
  <cp:revision>39</cp:revision>
  <cp:lastPrinted>1999-07-07T02:41:34Z</cp:lastPrinted>
  <dcterms:created xsi:type="dcterms:W3CDTF">1998-04-07T13:46:40Z</dcterms:created>
  <dcterms:modified xsi:type="dcterms:W3CDTF">2019-08-20T18:16:53Z</dcterms:modified>
</cp:coreProperties>
</file>