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1" r:id="rId3"/>
    <p:sldId id="324" r:id="rId4"/>
    <p:sldId id="366" r:id="rId5"/>
    <p:sldId id="376" r:id="rId6"/>
    <p:sldId id="377" r:id="rId7"/>
    <p:sldId id="378" r:id="rId8"/>
    <p:sldId id="367" r:id="rId9"/>
    <p:sldId id="373" r:id="rId10"/>
    <p:sldId id="368" r:id="rId11"/>
    <p:sldId id="374" r:id="rId12"/>
    <p:sldId id="327" r:id="rId13"/>
    <p:sldId id="371" r:id="rId14"/>
    <p:sldId id="379" r:id="rId15"/>
    <p:sldId id="372" r:id="rId16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4400" b="1" i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  <a:srgbClr val="0000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0"/>
    <p:restoredTop sz="95439"/>
  </p:normalViewPr>
  <p:slideViewPr>
    <p:cSldViewPr>
      <p:cViewPr>
        <p:scale>
          <a:sx n="100" d="100"/>
          <a:sy n="100" d="100"/>
        </p:scale>
        <p:origin x="1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fld id="{2F1BCCAB-79F9-A14C-A411-DCEFAD6B62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4777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>
                <a:latin typeface="Modern" charset="0"/>
              </a:defRPr>
            </a:lvl1pPr>
          </a:lstStyle>
          <a:p>
            <a:pPr>
              <a:defRPr/>
            </a:pPr>
            <a:fld id="{4E87137A-30E3-6544-98C9-4C3B6084CE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83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A8AD69-F75E-1C4B-8E0A-68519CD9F5DF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Thank you.</a:t>
            </a:r>
          </a:p>
          <a:p>
            <a:pPr>
              <a:defRPr/>
            </a:pPr>
            <a:endParaRPr lang="en-US" altLang="en-US" smtClean="0"/>
          </a:p>
          <a:p>
            <a:pPr>
              <a:defRPr/>
            </a:pPr>
            <a:r>
              <a:rPr lang="en-US" altLang="en-US" smtClean="0"/>
              <a:t>Purchasing in the year 2000: Only 1.5 years away.</a:t>
            </a:r>
          </a:p>
          <a:p>
            <a:pPr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279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87137A-30E3-6544-98C9-4C3B6084CEE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36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150C4-F498-064C-863C-89A549A84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71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8736B-1454-3946-B80C-79FD02EEC7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799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11188"/>
            <a:ext cx="1943100" cy="5484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11188"/>
            <a:ext cx="5678487" cy="5484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BC507-AA4D-C340-8A96-1EA55F64D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22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DC55C-08CA-A646-9633-70DA06D152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983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7EBF8-CC13-8A4E-9621-E1BF2B5E0D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716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F3076-1AD8-5B45-9816-EAF9B2D44F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39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11188"/>
            <a:ext cx="77692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FDBA7-E4F3-9943-9F01-2A4B0339A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5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8A7A-CA5D-B845-B062-49B181BF19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43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E5E43-77C7-584A-B2F5-F7754CE7B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AE796-EB8C-E54A-A71D-B09287496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66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84703-5673-E24B-8551-01377ED5A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83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0C88-2D1C-D84D-8A29-474E1D882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73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B218A-CA81-5B4D-9463-E52C3B548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7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4CC29-E4CE-914F-A94E-8C1F77760D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9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9B7DC-2DC1-9343-855D-112EC57B46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89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11188"/>
            <a:ext cx="7769225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smtClean="0"/>
            </a:lvl1pPr>
          </a:lstStyle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/>
            </a:lvl1pPr>
          </a:lstStyle>
          <a:p>
            <a:pPr>
              <a:defRPr/>
            </a:pPr>
            <a:fld id="{D24C7BB2-1D38-9644-A929-C73C8C5282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0" descr="ECUhead.jpeg                                                   00059333Macintosh HD                   ABA78158: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3810000" y="5883275"/>
            <a:ext cx="15240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11"/>
          <p:cNvGrpSpPr>
            <a:grpSpLocks/>
          </p:cNvGrpSpPr>
          <p:nvPr userDrawn="1"/>
        </p:nvGrpSpPr>
        <p:grpSpPr bwMode="auto">
          <a:xfrm>
            <a:off x="665163" y="1981200"/>
            <a:ext cx="7793037" cy="4114800"/>
            <a:chOff x="467" y="1248"/>
            <a:chExt cx="5341" cy="2592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475" y="1248"/>
              <a:ext cx="53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Line 16"/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42" name="Rectangle 18"/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>
              <a:defRPr/>
            </a:pPr>
            <a:endParaRPr lang="en-US" altLang="en-US" b="0" i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pedwards@barnet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rown_Matthew_A@cat.com" TargetMode="External"/><Relationship Id="rId3" Type="http://schemas.openxmlformats.org/officeDocument/2006/relationships/hyperlink" Target="https://www.cat.com/en_US/products/new/equipment/skid-steer-loaders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sreaves@ecvcinc.com" TargetMode="External"/><Relationship Id="rId3" Type="http://schemas.openxmlformats.org/officeDocument/2006/relationships/hyperlink" Target="http://www.ecvcinc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067EF3-6620-D949-B990-F06144C7C31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143000"/>
          </a:xfr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Special Topics – OMGT4863</a:t>
            </a:r>
            <a:endParaRPr lang="en-US" altLang="en-US" sz="4400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3200" b="1" dirty="0" smtClean="0"/>
              <a:t> </a:t>
            </a:r>
            <a:r>
              <a:rPr lang="en-US" altLang="en-US" sz="3200" dirty="0" smtClean="0"/>
              <a:t>Introductions and Housekeeping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Structure of course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Teams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Industry Partners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Expectations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 smtClean="0"/>
              <a:t> Cases and Writing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Barnet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Barnet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500" dirty="0" smtClean="0"/>
              <a:t>Paul Edwards – Plant Manager</a:t>
            </a:r>
            <a:endParaRPr lang="en-US" sz="2500" dirty="0"/>
          </a:p>
          <a:p>
            <a:pPr lvl="1">
              <a:defRPr/>
            </a:pPr>
            <a:r>
              <a:rPr lang="en-US" sz="2500" dirty="0" smtClean="0"/>
              <a:t>Direct (252) 208-4848</a:t>
            </a:r>
          </a:p>
          <a:p>
            <a:pPr lvl="1">
              <a:defRPr/>
            </a:pPr>
            <a:r>
              <a:rPr lang="en-US" sz="2500" dirty="0" smtClean="0">
                <a:hlinkClick r:id="rId2"/>
              </a:rPr>
              <a:t>pedwards@barnet.com</a:t>
            </a:r>
            <a:endParaRPr lang="en-US" sz="2500" dirty="0" smtClean="0"/>
          </a:p>
          <a:p>
            <a:pPr lvl="1">
              <a:defRPr/>
            </a:pPr>
            <a:r>
              <a:rPr lang="en-US" sz="2500" dirty="0" err="1" smtClean="0"/>
              <a:t>www.barnet.com</a:t>
            </a:r>
            <a:endParaRPr lang="en-US" sz="2300" dirty="0" smtClean="0"/>
          </a:p>
          <a:p>
            <a:pPr lvl="1" algn="l">
              <a:buFont typeface="Times" charset="0"/>
              <a:buChar char="•"/>
              <a:defRPr/>
            </a:pPr>
            <a:r>
              <a:rPr lang="en-US" sz="2500" dirty="0" smtClean="0"/>
              <a:t> Greg Kempner and Jana Reedy</a:t>
            </a: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599123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Barnet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dirty="0"/>
              <a:t> </a:t>
            </a:r>
            <a:r>
              <a:rPr lang="en-US" dirty="0" smtClean="0"/>
              <a:t>Develop </a:t>
            </a:r>
            <a:r>
              <a:rPr lang="en-US" dirty="0"/>
              <a:t>and propose a Kanban for essential materials and </a:t>
            </a:r>
            <a:r>
              <a:rPr lang="en-US" dirty="0" smtClean="0"/>
              <a:t>packaging</a:t>
            </a:r>
          </a:p>
          <a:p>
            <a:pPr algn="l">
              <a:buFont typeface="Times" charset="0"/>
              <a:buChar char="•"/>
              <a:defRPr/>
            </a:pPr>
            <a:r>
              <a:rPr lang="en-US" dirty="0"/>
              <a:t> </a:t>
            </a:r>
            <a:r>
              <a:rPr lang="en-US" dirty="0" smtClean="0"/>
              <a:t>Goal: Improve </a:t>
            </a:r>
            <a:r>
              <a:rPr lang="en-US" dirty="0"/>
              <a:t>the safety, efficiency and cost of the </a:t>
            </a:r>
            <a:r>
              <a:rPr lang="en-US" dirty="0" smtClean="0"/>
              <a:t>process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dirty="0"/>
              <a:t> </a:t>
            </a:r>
            <a:r>
              <a:rPr lang="en-US" dirty="0" smtClean="0"/>
              <a:t>Issues:  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dirty="0" smtClean="0"/>
              <a:t> Materials </a:t>
            </a:r>
            <a:r>
              <a:rPr lang="en-US" dirty="0"/>
              <a:t>are currently stacked haphazardly </a:t>
            </a:r>
            <a:r>
              <a:rPr lang="en-US" dirty="0" smtClean="0"/>
              <a:t>and subject </a:t>
            </a:r>
            <a:r>
              <a:rPr lang="en-US" dirty="0"/>
              <a:t>to </a:t>
            </a:r>
            <a:r>
              <a:rPr lang="en-US" dirty="0" smtClean="0"/>
              <a:t>tipping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dirty="0" smtClean="0"/>
              <a:t> Warehouse </a:t>
            </a:r>
            <a:r>
              <a:rPr lang="en-US" dirty="0"/>
              <a:t>personnel is spending too much time looking for essential materials and </a:t>
            </a:r>
            <a:r>
              <a:rPr lang="en-US" dirty="0" smtClean="0"/>
              <a:t>shut downs occur 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dirty="0" smtClean="0"/>
              <a:t> Rush orders occur and incur fees and/or the purchase </a:t>
            </a:r>
            <a:r>
              <a:rPr lang="en-US" dirty="0"/>
              <a:t>extra material </a:t>
            </a:r>
            <a:r>
              <a:rPr lang="en-US" dirty="0" smtClean="0"/>
              <a:t>due to </a:t>
            </a:r>
            <a:r>
              <a:rPr lang="en-US" smtClean="0"/>
              <a:t>inaccurately tracked our </a:t>
            </a:r>
            <a:r>
              <a:rPr lang="en-US" dirty="0" smtClean="0"/>
              <a:t>inventory</a:t>
            </a:r>
            <a:endParaRPr lang="en-US" dirty="0"/>
          </a:p>
          <a:p>
            <a:pPr algn="l">
              <a:buFont typeface="Times" charset="0"/>
              <a:buChar char="•"/>
              <a:defRPr/>
            </a:pP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94044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B284D9-5F80-F741-B837-42291BF99FB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Caterpillar</a:t>
            </a:r>
            <a:endParaRPr lang="en-US" altLang="en-US" sz="4200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Caterpillar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500" dirty="0" smtClean="0"/>
              <a:t>Matthew Drown – Logistics Node/PDC Manager</a:t>
            </a:r>
          </a:p>
          <a:p>
            <a:pPr marL="0" indent="0" algn="ctr">
              <a:buNone/>
            </a:pPr>
            <a:r>
              <a:rPr lang="en-US" sz="2500" dirty="0" smtClean="0"/>
              <a:t>Direct </a:t>
            </a:r>
            <a:r>
              <a:rPr lang="is-IS" sz="2800" dirty="0"/>
              <a:t>(919) </a:t>
            </a:r>
            <a:r>
              <a:rPr lang="is-IS" sz="2800" dirty="0" smtClean="0"/>
              <a:t>550-1253</a:t>
            </a:r>
          </a:p>
          <a:p>
            <a:pPr marL="0" indent="0" algn="ctr">
              <a:buNone/>
            </a:pPr>
            <a:r>
              <a:rPr lang="en-US" sz="2800" dirty="0" smtClean="0">
                <a:hlinkClick r:id="rId2"/>
              </a:rPr>
              <a:t>Drown_Matthew_A@cat.com</a:t>
            </a:r>
            <a:endParaRPr lang="en-US" sz="2800" dirty="0" smtClean="0"/>
          </a:p>
          <a:p>
            <a:pPr marL="0" indent="0" algn="ctr">
              <a:buNone/>
            </a:pP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www.cat.com/en_US/products/new/equipment/skid-steer-loaders.html</a:t>
            </a:r>
            <a:endParaRPr lang="en-US" sz="2800" dirty="0"/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500" dirty="0" smtClean="0"/>
              <a:t>More contacts to come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Caterpillar Needs/Expectations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Caterpillar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 smtClean="0"/>
              <a:t> Process Analysis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sz="3000" dirty="0"/>
              <a:t> </a:t>
            </a:r>
            <a:r>
              <a:rPr lang="en-US" sz="3000" dirty="0" smtClean="0"/>
              <a:t>Efficiency of Operations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3000" dirty="0"/>
              <a:t> </a:t>
            </a:r>
            <a:r>
              <a:rPr lang="en-US" altLang="en-US" sz="3000" dirty="0" smtClean="0"/>
              <a:t>Data Analysis of Supply Chain </a:t>
            </a:r>
          </a:p>
        </p:txBody>
      </p:sp>
    </p:spTree>
    <p:extLst>
      <p:ext uri="{BB962C8B-B14F-4D97-AF65-F5344CB8AC3E}">
        <p14:creationId xmlns:p14="http://schemas.microsoft.com/office/powerpoint/2010/main" val="608105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Contact Companies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Establish Contact – greeting/intro email this week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Carbon Copy (cc) Dr. Kros on email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Broach the subject of a F2F meeting date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First week of Feb for sure or 2</a:t>
            </a:r>
            <a:r>
              <a:rPr lang="en-US" altLang="en-US" sz="3200" baseline="30000" dirty="0" smtClean="0"/>
              <a:t>nd</a:t>
            </a:r>
            <a:r>
              <a:rPr lang="en-US" altLang="en-US" sz="3200" dirty="0" smtClean="0"/>
              <a:t> if 1</a:t>
            </a:r>
            <a:r>
              <a:rPr lang="en-US" altLang="en-US" sz="3200" baseline="30000" dirty="0" smtClean="0"/>
              <a:t>st</a:t>
            </a:r>
            <a:r>
              <a:rPr lang="en-US" altLang="en-US" sz="3200" dirty="0" smtClean="0"/>
              <a:t> DNW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3200" dirty="0"/>
              <a:t> </a:t>
            </a:r>
            <a:r>
              <a:rPr lang="en-US" altLang="en-US" sz="3200" dirty="0" smtClean="0"/>
              <a:t>Remember first impressions COUNT</a:t>
            </a:r>
            <a:endParaRPr lang="en-US" alt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466715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Background Report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Background Report – Due Date Jan 25th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Each member of group completes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One page Exec. Summary on company</a:t>
            </a:r>
          </a:p>
          <a:p>
            <a:pPr algn="l">
              <a:buFont typeface="Times" charset="0"/>
              <a:buChar char="•"/>
              <a:defRPr/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Headers such as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/>
              <a:t> </a:t>
            </a:r>
            <a:r>
              <a:rPr lang="en-US" altLang="en-US" dirty="0" smtClean="0"/>
              <a:t>History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Mission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Main Products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Brief Financials (if available)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Conclusions/Future Plans</a:t>
            </a:r>
          </a:p>
          <a:p>
            <a:pPr lvl="1" algn="l">
              <a:defRPr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06677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F28398-62EF-A142-AC1B-E1CDCB781B66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143000"/>
          </a:xfrm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defRPr/>
            </a:pPr>
            <a:r>
              <a:rPr lang="en-US" altLang="en-US" sz="4200" b="1" dirty="0" smtClean="0"/>
              <a:t>Structure of Course</a:t>
            </a:r>
            <a:endParaRPr lang="en-US" altLang="en-US" sz="4200" dirty="0" smtClean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5800" y="1981200"/>
            <a:ext cx="7772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Hands on partnership with industry  partners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Akin to a Capstone course for SCM Majors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Course can take the place of OMGT4733 – Project Management</a:t>
            </a:r>
          </a:p>
          <a:p>
            <a:pPr>
              <a:buFont typeface="Times" charset="0"/>
              <a:buChar char="•"/>
              <a:defRPr/>
            </a:pPr>
            <a:r>
              <a:rPr lang="en-US" altLang="en-US" b="0" i="0" dirty="0" smtClean="0"/>
              <a:t>Project Management, Report Writing, and Problem Solving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05F9F-964E-8544-9F60-34C19F8C83F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Teams</a:t>
            </a:r>
            <a:endParaRPr lang="en-US" altLang="en-US" sz="4200" dirty="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Right now 3 teams of 5 SCM students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Need a Communications Lead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Need a Secretary – Keeper of the “Notes/Communication”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Team Makeup a Combination of Student Preference combined with Need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Team Participation is Critical to Success in the Course </a:t>
            </a:r>
          </a:p>
          <a:p>
            <a:pPr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Industry Partners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 smtClean="0"/>
              <a:t> East </a:t>
            </a:r>
            <a:r>
              <a:rPr lang="en-US" altLang="en-US" sz="4400" dirty="0"/>
              <a:t>Carolina Vocational Center</a:t>
            </a:r>
            <a:endParaRPr lang="en-US" altLang="en-US" sz="4400" dirty="0" smtClean="0"/>
          </a:p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/>
              <a:t> </a:t>
            </a:r>
            <a:r>
              <a:rPr lang="en-US" altLang="en-US" sz="4400" dirty="0" smtClean="0"/>
              <a:t>Barnet </a:t>
            </a:r>
          </a:p>
          <a:p>
            <a:pPr algn="l">
              <a:lnSpc>
                <a:spcPct val="150000"/>
              </a:lnSpc>
              <a:buFont typeface="Times" charset="0"/>
              <a:buChar char="•"/>
              <a:defRPr/>
            </a:pPr>
            <a:r>
              <a:rPr lang="en-US" altLang="en-US" sz="4400" dirty="0" smtClean="0"/>
              <a:t> Caterpillar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05F9F-964E-8544-9F60-34C19F8C83F6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Teams</a:t>
            </a:r>
            <a:endParaRPr lang="en-US" altLang="en-US" sz="4200" dirty="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ECVC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Sara </a:t>
            </a:r>
            <a:r>
              <a:rPr lang="en-US" altLang="en-US" dirty="0" smtClean="0"/>
              <a:t>Wieland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Joe </a:t>
            </a:r>
            <a:r>
              <a:rPr lang="en-US" altLang="en-US" dirty="0" err="1" smtClean="0"/>
              <a:t>Mintz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Michael </a:t>
            </a:r>
            <a:r>
              <a:rPr lang="en-US" altLang="en-US" smtClean="0"/>
              <a:t>Scarabelli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Jeremy Gilroy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Danny Gonzalez</a:t>
            </a:r>
          </a:p>
          <a:p>
            <a:pPr lvl="1">
              <a:lnSpc>
                <a:spcPct val="90000"/>
              </a:lnSpc>
              <a:defRPr/>
            </a:pP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51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05F9F-964E-8544-9F60-34C19F8C83F6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Teams</a:t>
            </a:r>
            <a:endParaRPr lang="en-US" altLang="en-US" sz="4200" dirty="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 err="1" smtClean="0"/>
              <a:t>Barent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Mayan Benoit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Jeff </a:t>
            </a:r>
            <a:r>
              <a:rPr lang="en-US" altLang="en-US" dirty="0" err="1" smtClean="0"/>
              <a:t>Strongoli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Julian </a:t>
            </a:r>
            <a:r>
              <a:rPr lang="en-US" altLang="en-US" dirty="0" err="1" smtClean="0"/>
              <a:t>Hudnell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Will Hoff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Andrew </a:t>
            </a:r>
            <a:r>
              <a:rPr lang="en-US" altLang="en-US" dirty="0" err="1" smtClean="0"/>
              <a:t>Scappi</a:t>
            </a: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920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05F9F-964E-8544-9F60-34C19F8C83F6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4200" b="1" dirty="0" smtClean="0"/>
              <a:t>Teams</a:t>
            </a:r>
            <a:endParaRPr lang="en-US" altLang="en-US" sz="4200" dirty="0" smtClean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dirty="0" smtClean="0"/>
              <a:t>CAT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James </a:t>
            </a:r>
            <a:r>
              <a:rPr lang="en-US" altLang="en-US" dirty="0" err="1" smtClean="0"/>
              <a:t>Pugliese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Joe Carter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Jessica Pupa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 smtClean="0"/>
              <a:t> Isaiah Norris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Sean </a:t>
            </a:r>
            <a:r>
              <a:rPr lang="en-US" altLang="en-US" dirty="0" err="1" smtClean="0"/>
              <a:t>McLawhon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Tim </a:t>
            </a:r>
            <a:r>
              <a:rPr lang="en-US" altLang="en-US" dirty="0" err="1" smtClean="0"/>
              <a:t>Boylan</a:t>
            </a:r>
            <a:endParaRPr lang="en-US" altLang="en-US" dirty="0" smtClean="0"/>
          </a:p>
          <a:p>
            <a:pPr lvl="1">
              <a:lnSpc>
                <a:spcPct val="90000"/>
              </a:lnSpc>
              <a:defRPr/>
            </a:pPr>
            <a:endParaRPr lang="en-US" altLang="en-US" dirty="0" smtClean="0"/>
          </a:p>
          <a:p>
            <a:pPr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791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ECVC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buFont typeface="Times" charset="0"/>
              <a:buChar char="•"/>
              <a:defRPr/>
            </a:pPr>
            <a:r>
              <a:rPr lang="en-US" altLang="en-US" sz="4400" dirty="0" smtClean="0"/>
              <a:t> </a:t>
            </a:r>
            <a:r>
              <a:rPr lang="en-US" altLang="en-US" sz="3200" dirty="0" smtClean="0"/>
              <a:t>East </a:t>
            </a:r>
            <a:r>
              <a:rPr lang="en-US" altLang="en-US" sz="3200" dirty="0"/>
              <a:t>Carolina Vocational </a:t>
            </a:r>
            <a:r>
              <a:rPr lang="en-US" altLang="en-US" sz="3200" dirty="0" smtClean="0"/>
              <a:t>Center (ECVC)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 smtClean="0"/>
              <a:t> Sonya Reaves – </a:t>
            </a:r>
            <a:r>
              <a:rPr lang="en-US" sz="2400" dirty="0" smtClean="0"/>
              <a:t>Quality Technician</a:t>
            </a:r>
          </a:p>
          <a:p>
            <a:r>
              <a:rPr lang="en-US" dirty="0"/>
              <a:t>Direct (252)317-3149</a:t>
            </a:r>
          </a:p>
          <a:p>
            <a:r>
              <a:rPr lang="en-US" u="sng" dirty="0">
                <a:hlinkClick r:id="rId2"/>
              </a:rPr>
              <a:t>sreaves@ecvcinc.com</a:t>
            </a:r>
            <a:endParaRPr lang="en-US" u="sng" dirty="0"/>
          </a:p>
          <a:p>
            <a:r>
              <a:rPr lang="en-US" u="sng" dirty="0" smtClean="0">
                <a:hlinkClick r:id="rId3"/>
              </a:rPr>
              <a:t>www.ECVCinc.com</a:t>
            </a:r>
          </a:p>
          <a:p>
            <a:pPr lvl="1" algn="l">
              <a:buFont typeface="Times" charset="0"/>
              <a:buChar char="•"/>
              <a:defRPr/>
            </a:pPr>
            <a:r>
              <a:rPr lang="en-US" altLang="en-US" sz="2400" dirty="0" smtClean="0"/>
              <a:t> Tom </a:t>
            </a:r>
            <a:r>
              <a:rPr lang="en-US" altLang="en-US" sz="2400" dirty="0" err="1" smtClean="0"/>
              <a:t>Rassau</a:t>
            </a:r>
            <a:r>
              <a:rPr lang="en-US" altLang="en-US" sz="2400" dirty="0" smtClean="0"/>
              <a:t> and </a:t>
            </a:r>
            <a:r>
              <a:rPr lang="en-US" altLang="en-US" sz="2400" dirty="0" err="1" smtClean="0"/>
              <a:t>Vonzetta</a:t>
            </a:r>
            <a:r>
              <a:rPr lang="en-US" altLang="en-US" sz="2400" dirty="0" smtClean="0"/>
              <a:t> May</a:t>
            </a:r>
          </a:p>
        </p:txBody>
      </p:sp>
    </p:spTree>
    <p:extLst>
      <p:ext uri="{BB962C8B-B14F-4D97-AF65-F5344CB8AC3E}">
        <p14:creationId xmlns:p14="http://schemas.microsoft.com/office/powerpoint/2010/main" val="951701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OMGT4863</a:t>
            </a:r>
            <a:endParaRPr lang="en-US" altLang="en-US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75C3B12-878B-9C45-950B-8773A0D257CA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altLang="en-US" sz="4200" b="1" dirty="0" smtClean="0">
                <a:solidFill>
                  <a:schemeClr val="tx1"/>
                </a:solidFill>
              </a:rPr>
              <a:t>ECVC</a:t>
            </a:r>
            <a:endParaRPr lang="en-US" altLang="en-US" sz="4200" b="1" i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3886200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700"/>
              </a:spcAft>
            </a:pPr>
            <a:r>
              <a:rPr lang="en-US" sz="2000" b="1" dirty="0" smtClean="0"/>
              <a:t>Proposed </a:t>
            </a:r>
            <a:r>
              <a:rPr lang="en-US" sz="2000" b="1" dirty="0"/>
              <a:t>project: </a:t>
            </a:r>
            <a:r>
              <a:rPr lang="en-US" sz="2000" dirty="0"/>
              <a:t>I</a:t>
            </a:r>
            <a:r>
              <a:rPr lang="en-US" sz="2000" dirty="0" smtClean="0"/>
              <a:t>dentify </a:t>
            </a:r>
            <a:r>
              <a:rPr lang="en-US" sz="2000" dirty="0"/>
              <a:t>and document processes and activities required for ECVC’s newly designated Inventory Management system. </a:t>
            </a:r>
          </a:p>
          <a:p>
            <a:pPr algn="l">
              <a:spcBef>
                <a:spcPts val="0"/>
              </a:spcBef>
              <a:spcAft>
                <a:spcPts val="700"/>
              </a:spcAft>
            </a:pPr>
            <a:r>
              <a:rPr lang="en-US" sz="2000" b="1" dirty="0"/>
              <a:t>Rationale: </a:t>
            </a:r>
            <a:r>
              <a:rPr lang="en-US" sz="2000" dirty="0"/>
              <a:t> Strategic change to merge procurement, materials management and planning &amp; scheduling under one </a:t>
            </a:r>
            <a:r>
              <a:rPr lang="en-US" sz="2000" dirty="0" smtClean="0"/>
              <a:t>umbrella. </a:t>
            </a:r>
            <a:endParaRPr lang="en-US" sz="2000" dirty="0"/>
          </a:p>
          <a:p>
            <a:pPr algn="l">
              <a:spcBef>
                <a:spcPts val="0"/>
              </a:spcBef>
              <a:spcAft>
                <a:spcPts val="700"/>
              </a:spcAft>
            </a:pPr>
            <a:r>
              <a:rPr lang="en-US" sz="2000" b="1" dirty="0" smtClean="0"/>
              <a:t>Proposed </a:t>
            </a:r>
            <a:r>
              <a:rPr lang="en-US" sz="2000" b="1" dirty="0"/>
              <a:t>Execution: </a:t>
            </a:r>
            <a:r>
              <a:rPr lang="en-US" sz="2000" dirty="0"/>
              <a:t>The proposed Inventory Management procedure will include the following processes at minimum:</a:t>
            </a:r>
          </a:p>
          <a:p>
            <a:pPr lvl="1" algn="l">
              <a:spcBef>
                <a:spcPts val="0"/>
              </a:spcBef>
              <a:spcAft>
                <a:spcPts val="700"/>
              </a:spcAft>
            </a:pPr>
            <a:r>
              <a:rPr lang="en-US" dirty="0"/>
              <a:t>Phase 1: Forecasting/Demand</a:t>
            </a:r>
          </a:p>
          <a:p>
            <a:pPr lvl="1" algn="l">
              <a:spcBef>
                <a:spcPts val="0"/>
              </a:spcBef>
              <a:spcAft>
                <a:spcPts val="700"/>
              </a:spcAft>
            </a:pPr>
            <a:r>
              <a:rPr lang="en-US" dirty="0"/>
              <a:t>Phase 2: Procurement/Purchasing</a:t>
            </a:r>
          </a:p>
          <a:p>
            <a:pPr lvl="1" algn="l">
              <a:spcBef>
                <a:spcPts val="0"/>
              </a:spcBef>
              <a:spcAft>
                <a:spcPts val="700"/>
              </a:spcAft>
            </a:pPr>
            <a:r>
              <a:rPr lang="en-US" dirty="0"/>
              <a:t>Phase 3: Inventory Management/Control</a:t>
            </a:r>
          </a:p>
          <a:p>
            <a:pPr lvl="1" algn="l">
              <a:spcBef>
                <a:spcPts val="0"/>
              </a:spcBef>
              <a:spcAft>
                <a:spcPts val="700"/>
              </a:spcAft>
            </a:pPr>
            <a:r>
              <a:rPr lang="en-US" dirty="0"/>
              <a:t>Phase 4: Planning &amp; Scheduling</a:t>
            </a:r>
          </a:p>
        </p:txBody>
      </p:sp>
    </p:spTree>
    <p:extLst>
      <p:ext uri="{BB962C8B-B14F-4D97-AF65-F5344CB8AC3E}">
        <p14:creationId xmlns:p14="http://schemas.microsoft.com/office/powerpoint/2010/main" val="298094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400" b="1" i="1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536</Words>
  <Application>Microsoft Macintosh PowerPoint</Application>
  <PresentationFormat>On-screen Show (4:3)</PresentationFormat>
  <Paragraphs>136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Modern</vt:lpstr>
      <vt:lpstr>Times</vt:lpstr>
      <vt:lpstr>Times New Roman</vt:lpstr>
      <vt:lpstr>Arial</vt:lpstr>
      <vt:lpstr>Default Design</vt:lpstr>
      <vt:lpstr>Special Topics – OMGT4863</vt:lpstr>
      <vt:lpstr>Structure of Course</vt:lpstr>
      <vt:lpstr>Teams</vt:lpstr>
      <vt:lpstr>Industry Partners</vt:lpstr>
      <vt:lpstr>Teams</vt:lpstr>
      <vt:lpstr>Teams</vt:lpstr>
      <vt:lpstr>Teams</vt:lpstr>
      <vt:lpstr>ECVC</vt:lpstr>
      <vt:lpstr>ECVC</vt:lpstr>
      <vt:lpstr>Barnet</vt:lpstr>
      <vt:lpstr>Barnet</vt:lpstr>
      <vt:lpstr>Caterpillar</vt:lpstr>
      <vt:lpstr>Caterpillar Needs/Expectations</vt:lpstr>
      <vt:lpstr>Contact Companies</vt:lpstr>
      <vt:lpstr>Background Report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 Management Systems</dc:title>
  <dc:creator>Microsoft Office User</dc:creator>
  <cp:lastModifiedBy>Microsoft Office User</cp:lastModifiedBy>
  <cp:revision>46</cp:revision>
  <cp:lastPrinted>1998-07-06T03:06:48Z</cp:lastPrinted>
  <dcterms:created xsi:type="dcterms:W3CDTF">2018-01-08T15:58:54Z</dcterms:created>
  <dcterms:modified xsi:type="dcterms:W3CDTF">2018-01-16T20:09:31Z</dcterms:modified>
</cp:coreProperties>
</file>