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458" r:id="rId13"/>
    <p:sldId id="275" r:id="rId14"/>
    <p:sldId id="276" r:id="rId15"/>
    <p:sldId id="460" r:id="rId16"/>
    <p:sldId id="277" r:id="rId17"/>
    <p:sldId id="278" r:id="rId18"/>
    <p:sldId id="279" r:id="rId19"/>
    <p:sldId id="281" r:id="rId20"/>
    <p:sldId id="280" r:id="rId21"/>
    <p:sldId id="282" r:id="rId22"/>
    <p:sldId id="283" r:id="rId23"/>
    <p:sldId id="284" r:id="rId24"/>
  </p:sldIdLst>
  <p:sldSz cx="9906000" cy="6858000" type="A4"/>
  <p:notesSz cx="4267200" cy="579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968"/>
    <p:restoredTop sz="90931"/>
  </p:normalViewPr>
  <p:slideViewPr>
    <p:cSldViewPr>
      <p:cViewPr varScale="1">
        <p:scale>
          <a:sx n="97" d="100"/>
          <a:sy n="97" d="100"/>
        </p:scale>
        <p:origin x="920" y="19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B27FA88-50E3-F684-F847-A9F3F92228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69913" y="2749550"/>
            <a:ext cx="3127375" cy="260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5562" tIns="26987" rIns="55562" bIns="269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4F16C5A-A221-9C60-5AEA-F9384AAA218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534988"/>
            <a:ext cx="2844800" cy="197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+mn-ea"/>
        <a:cs typeface="+mn-cs"/>
      </a:defRPr>
    </a:lvl1pPr>
    <a:lvl2pPr marL="2730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+mn-ea"/>
        <a:cs typeface="+mn-cs"/>
      </a:defRPr>
    </a:lvl2pPr>
    <a:lvl3pPr marL="54451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+mn-ea"/>
        <a:cs typeface="+mn-cs"/>
      </a:defRPr>
    </a:lvl3pPr>
    <a:lvl4pPr marL="817563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+mn-ea"/>
        <a:cs typeface="+mn-cs"/>
      </a:defRPr>
    </a:lvl4pPr>
    <a:lvl5pPr marL="1085850" algn="l" defTabSz="544513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7CD73065-6F22-F84D-B675-557F6D2749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05B1F2E8-9501-6040-98C0-619998236C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>
            <a:extLst>
              <a:ext uri="{FF2B5EF4-FFF2-40B4-BE49-F238E27FC236}">
                <a16:creationId xmlns:a16="http://schemas.microsoft.com/office/drawing/2014/main" id="{ECEA667F-5D3D-7F48-B26B-3E6110BA15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8325" y="2751138"/>
            <a:ext cx="3128963" cy="2605087"/>
          </a:xfrm>
          <a:ln/>
        </p:spPr>
        <p:txBody>
          <a:bodyPr lIns="58867" tIns="29932" rIns="58867" bIns="29932"/>
          <a:lstStyle/>
          <a:p>
            <a:endParaRPr lang="en-US" altLang="en-US"/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A2A6A5F8-1F81-2C4F-B8CB-638DE9BF61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73088" y="438150"/>
            <a:ext cx="3122612" cy="2163763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001F49-F4A2-8726-51BD-8B5FFE19CC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D9C522-8926-4FF4-B919-925717758E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8533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4B50F-3194-2A15-D918-E5223B580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1784DD-AF6C-9078-C62A-5228AB821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20170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935B7A-1D57-458F-6061-91AC76039F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1838" y="585788"/>
            <a:ext cx="2128837" cy="57642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25E277-65A3-7647-6464-5047DAA86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95325" y="585788"/>
            <a:ext cx="6234113" cy="57642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369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AEC65-5E91-2FBD-C4B8-2203527E3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5314D-16F1-3CC3-630C-DD9659BE1A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9740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1055A-4442-2DA9-3B71-9208E5D50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AF22F-BFEA-B88A-152D-C27E42647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1739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E4E4A-C617-11C9-8001-C536BA4ED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04C7C-BE27-E421-83DC-68B5EA582C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5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70926-B773-136C-C707-DA8280F13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9200" y="1978025"/>
            <a:ext cx="4181475" cy="4371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347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A41A4-056A-A67E-2D9C-1F48481BF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653C7-821A-D210-15F6-DD4D606A7E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167A4B-7061-43C2-0D87-F57323D5C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9AD4160-2C23-BFFA-6A24-DFC1E0A6A3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C13310-EE75-4C6C-DD1C-BB00A3E920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8777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F0F1A-4059-CA9A-4CC8-C532287D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9554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38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088C3-5473-BAAC-DF97-6986C472B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7AEEA-83BB-DC50-E80F-0578BEFDAD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14CE3-4049-EDBD-716C-7FC32A86E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224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24ADA-F0AC-4CFB-793E-C821AAA5B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6217DC-37D1-108E-672C-076D916D33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1A7947-CDCF-7673-63D8-9AD173E27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424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E9CC303-B968-8911-7F37-F1357CD3E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A1F539F-04C6-44E1-90AF-62FAD4058B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585788"/>
            <a:ext cx="8489950" cy="1189037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58C6FBF7-9E78-A26D-BA0B-A422FCB59BE8}"/>
              </a:ext>
            </a:extLst>
          </p:cNvPr>
          <p:cNvGrpSpPr>
            <a:grpSpLocks/>
          </p:cNvGrpSpPr>
          <p:nvPr/>
        </p:nvGrpSpPr>
        <p:grpSpPr bwMode="auto">
          <a:xfrm>
            <a:off x="741363" y="1981200"/>
            <a:ext cx="8423275" cy="4114800"/>
            <a:chOff x="467" y="1248"/>
            <a:chExt cx="5306" cy="2592"/>
          </a:xfrm>
        </p:grpSpPr>
        <p:sp>
          <p:nvSpPr>
            <p:cNvPr id="1029" name="Line 5">
              <a:extLst>
                <a:ext uri="{FF2B5EF4-FFF2-40B4-BE49-F238E27FC236}">
                  <a16:creationId xmlns:a16="http://schemas.microsoft.com/office/drawing/2014/main" id="{7EE9F3B0-2C1F-566F-9889-336B607C34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1248"/>
              <a:ext cx="529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Line 6">
              <a:extLst>
                <a:ext uri="{FF2B5EF4-FFF2-40B4-BE49-F238E27FC236}">
                  <a16:creationId xmlns:a16="http://schemas.microsoft.com/office/drawing/2014/main" id="{51ED8960-D984-8313-B562-4565F08DCC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7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Line 7">
              <a:extLst>
                <a:ext uri="{FF2B5EF4-FFF2-40B4-BE49-F238E27FC236}">
                  <a16:creationId xmlns:a16="http://schemas.microsoft.com/office/drawing/2014/main" id="{EB29F135-1501-F0B4-A508-B51F8C4347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73" y="1256"/>
              <a:ext cx="0" cy="257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Line 8">
              <a:extLst>
                <a:ext uri="{FF2B5EF4-FFF2-40B4-BE49-F238E27FC236}">
                  <a16:creationId xmlns:a16="http://schemas.microsoft.com/office/drawing/2014/main" id="{4FCF9BB7-1489-032A-8182-FF48AEE28A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" y="3840"/>
              <a:ext cx="12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Line 9">
              <a:extLst>
                <a:ext uri="{FF2B5EF4-FFF2-40B4-BE49-F238E27FC236}">
                  <a16:creationId xmlns:a16="http://schemas.microsoft.com/office/drawing/2014/main" id="{B34CA0C8-2D87-89CA-8E75-58BF5F4237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81" y="3840"/>
              <a:ext cx="12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5" name="Rectangle 11">
            <a:extLst>
              <a:ext uri="{FF2B5EF4-FFF2-40B4-BE49-F238E27FC236}">
                <a16:creationId xmlns:a16="http://schemas.microsoft.com/office/drawing/2014/main" id="{1FB01387-87D7-56C2-BDB3-B268E988DF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6313" y="6234113"/>
            <a:ext cx="5365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fld id="{EA02C634-E8E3-D546-AD07-F57CA061DBD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ADF227FD-0F7F-B144-0523-7F7007E0C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513" y="6157913"/>
            <a:ext cx="15621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/>
              <a:t>DSCI 3023</a:t>
            </a:r>
          </a:p>
        </p:txBody>
      </p:sp>
      <p:pic>
        <p:nvPicPr>
          <p:cNvPr id="1038" name="Picture 14">
            <a:extLst>
              <a:ext uri="{FF2B5EF4-FFF2-40B4-BE49-F238E27FC236}">
                <a16:creationId xmlns:a16="http://schemas.microsoft.com/office/drawing/2014/main" id="{3E7CD43F-D76C-BAD8-843F-2A70862197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69" t="21111" r="30769" b="61111"/>
          <a:stretch>
            <a:fillRect/>
          </a:stretch>
        </p:blipFill>
        <p:spPr bwMode="auto">
          <a:xfrm>
            <a:off x="4343400" y="5883275"/>
            <a:ext cx="1524000" cy="974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39800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2pPr>
      <a:lvl3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3pPr>
      <a:lvl4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4pPr>
      <a:lvl5pPr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5pPr>
      <a:lvl6pPr marL="4572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6pPr>
      <a:lvl7pPr marL="9144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7pPr>
      <a:lvl8pPr marL="13716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8pPr>
      <a:lvl9pPr marL="1828800" algn="ctr" defTabSz="939800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" charset="0"/>
        </a:defRPr>
      </a:lvl9pPr>
    </p:titleStyle>
    <p:bodyStyle>
      <a:lvl1pPr marL="352425" indent="-352425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63588" indent="-29368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76338" indent="-236538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650" indent="-234950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33363" algn="l" defTabSz="939800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CF05274-A6DB-C7F5-D569-0B06D2366F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Forecasting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7653F2B-9336-38B9-CF25-53586482F5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Plays an important role in many industries</a:t>
            </a:r>
          </a:p>
          <a:p>
            <a:pPr lvl="1"/>
            <a:r>
              <a:rPr lang="en-US" altLang="en-US"/>
              <a:t>marketing</a:t>
            </a:r>
          </a:p>
          <a:p>
            <a:pPr lvl="1"/>
            <a:r>
              <a:rPr lang="en-US" altLang="en-US"/>
              <a:t>financial planning</a:t>
            </a:r>
          </a:p>
          <a:p>
            <a:pPr lvl="1"/>
            <a:r>
              <a:rPr lang="en-US" altLang="en-US"/>
              <a:t>production control</a:t>
            </a:r>
          </a:p>
          <a:p>
            <a:r>
              <a:rPr lang="en-US" altLang="en-US"/>
              <a:t>Forecasts are not to be thought of as a final product but as a tool in making a managerial decision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47047EE-3F0E-578E-E76E-0C890A7F95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Moving Averages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8F9C74DB-A668-BB0E-A006-70D20D9069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000" dirty="0"/>
              <a:t>Moving averages are computed for specific periods</a:t>
            </a:r>
            <a:endParaRPr lang="en-US" altLang="en-US" dirty="0"/>
          </a:p>
          <a:p>
            <a:pPr lvl="1"/>
            <a:r>
              <a:rPr lang="en-US" altLang="en-US" sz="2500" dirty="0"/>
              <a:t>Three months</a:t>
            </a:r>
          </a:p>
          <a:p>
            <a:pPr lvl="1"/>
            <a:r>
              <a:rPr lang="en-US" altLang="en-US" sz="2500" dirty="0"/>
              <a:t>Five months</a:t>
            </a:r>
          </a:p>
          <a:p>
            <a:pPr lvl="1"/>
            <a:r>
              <a:rPr lang="en-US" altLang="en-US" sz="2500" dirty="0"/>
              <a:t>The longer the moving average the smoother the forecast</a:t>
            </a:r>
            <a:endParaRPr lang="en-US" altLang="en-US" sz="2600" dirty="0"/>
          </a:p>
          <a:p>
            <a:r>
              <a:rPr lang="en-US" altLang="en-US" sz="3000" dirty="0"/>
              <a:t>Moving average formula</a:t>
            </a:r>
            <a:endParaRPr lang="en-US" altLang="en-US" dirty="0"/>
          </a:p>
        </p:txBody>
      </p:sp>
      <p:grpSp>
        <p:nvGrpSpPr>
          <p:cNvPr id="2" name="Group 5">
            <a:extLst>
              <a:ext uri="{FF2B5EF4-FFF2-40B4-BE49-F238E27FC236}">
                <a16:creationId xmlns:a16="http://schemas.microsoft.com/office/drawing/2014/main" id="{54024665-D1CF-5D14-0AB1-5D2F9AB2F115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4267200"/>
            <a:ext cx="2098675" cy="1506537"/>
            <a:chOff x="3315" y="1031"/>
            <a:chExt cx="1220" cy="949"/>
          </a:xfrm>
        </p:grpSpPr>
        <p:sp>
          <p:nvSpPr>
            <p:cNvPr id="3" name="Rectangle 6">
              <a:extLst>
                <a:ext uri="{FF2B5EF4-FFF2-40B4-BE49-F238E27FC236}">
                  <a16:creationId xmlns:a16="http://schemas.microsoft.com/office/drawing/2014/main" id="{2C360195-AC2B-52EF-FCB9-2D3A947BDE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5" y="1424"/>
              <a:ext cx="608" cy="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/>
            <a:p>
              <a:r>
                <a:rPr lang="en-US" altLang="en-US" i="1" dirty="0" err="1">
                  <a:latin typeface="Times New Roman" panose="02020603050405020304" pitchFamily="18" charset="0"/>
                </a:rPr>
                <a:t>MA</a:t>
              </a:r>
              <a:r>
                <a:rPr lang="en-US" altLang="en-US" i="1" baseline="-25000" dirty="0" err="1">
                  <a:latin typeface="Times New Roman" panose="02020603050405020304" pitchFamily="18" charset="0"/>
                </a:rPr>
                <a:t>n</a:t>
              </a:r>
              <a:r>
                <a:rPr lang="en-US" altLang="en-US" dirty="0">
                  <a:latin typeface="Times New Roman" panose="02020603050405020304" pitchFamily="18" charset="0"/>
                </a:rPr>
                <a:t> = </a:t>
              </a:r>
            </a:p>
          </p:txBody>
        </p:sp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BABC58E9-4C27-87C1-1EE3-892CDBFDFF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95" y="1031"/>
              <a:ext cx="540" cy="949"/>
              <a:chOff x="3995" y="1031"/>
              <a:chExt cx="540" cy="949"/>
            </a:xfrm>
          </p:grpSpPr>
          <p:sp>
            <p:nvSpPr>
              <p:cNvPr id="6" name="Rectangle 8">
                <a:extLst>
                  <a:ext uri="{FF2B5EF4-FFF2-40B4-BE49-F238E27FC236}">
                    <a16:creationId xmlns:a16="http://schemas.microsoft.com/office/drawing/2014/main" id="{A132EA69-A537-C149-5BCF-69052BB9F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95" y="1427"/>
                <a:ext cx="336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1600" i="1" dirty="0" err="1">
                    <a:latin typeface="Times New Roman" panose="02020603050405020304" pitchFamily="18" charset="0"/>
                  </a:rPr>
                  <a:t>i</a:t>
                </a:r>
                <a:r>
                  <a:rPr lang="en-US" altLang="en-US" sz="1600" i="1" dirty="0">
                    <a:latin typeface="Times New Roman" panose="02020603050405020304" pitchFamily="18" charset="0"/>
                  </a:rPr>
                  <a:t> = 1</a:t>
                </a:r>
              </a:p>
            </p:txBody>
          </p:sp>
          <p:sp>
            <p:nvSpPr>
              <p:cNvPr id="7" name="Rectangle 9">
                <a:extLst>
                  <a:ext uri="{FF2B5EF4-FFF2-40B4-BE49-F238E27FC236}">
                    <a16:creationId xmlns:a16="http://schemas.microsoft.com/office/drawing/2014/main" id="{3BCAE3BE-969D-9974-A9D4-544C0D06EC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27" y="1031"/>
                <a:ext cx="165" cy="2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sz="1600" i="1">
                    <a:latin typeface="Times New Roman" panose="02020603050405020304" pitchFamily="18" charset="0"/>
                  </a:rPr>
                  <a:t>n</a:t>
                </a:r>
              </a:p>
            </p:txBody>
          </p:sp>
          <p:grpSp>
            <p:nvGrpSpPr>
              <p:cNvPr id="8" name="Group 10">
                <a:extLst>
                  <a:ext uri="{FF2B5EF4-FFF2-40B4-BE49-F238E27FC236}">
                    <a16:creationId xmlns:a16="http://schemas.microsoft.com/office/drawing/2014/main" id="{373B83ED-7722-AF30-FF14-4C0FCBA1A07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015" y="1142"/>
                <a:ext cx="506" cy="363"/>
                <a:chOff x="4015" y="1142"/>
                <a:chExt cx="506" cy="363"/>
              </a:xfrm>
            </p:grpSpPr>
            <p:sp>
              <p:nvSpPr>
                <p:cNvPr id="11" name="Rectangle 11">
                  <a:extLst>
                    <a:ext uri="{FF2B5EF4-FFF2-40B4-BE49-F238E27FC236}">
                      <a16:creationId xmlns:a16="http://schemas.microsoft.com/office/drawing/2014/main" id="{0BEAA078-D693-F71C-53C7-C1052151761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015" y="1142"/>
                  <a:ext cx="237" cy="36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/>
                <a:p>
                  <a:r>
                    <a:rPr lang="en-US" altLang="en-US" sz="3200" dirty="0">
                      <a:latin typeface="Times New Roman" panose="02020603050405020304" pitchFamily="18" charset="0"/>
                    </a:rPr>
                    <a:t>S</a:t>
                  </a:r>
                </a:p>
              </p:txBody>
            </p:sp>
            <p:sp>
              <p:nvSpPr>
                <p:cNvPr id="12" name="Rectangle 12">
                  <a:extLst>
                    <a:ext uri="{FF2B5EF4-FFF2-40B4-BE49-F238E27FC236}">
                      <a16:creationId xmlns:a16="http://schemas.microsoft.com/office/drawing/2014/main" id="{26397343-53B1-8EF1-614D-BB3F017E61B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254" y="1172"/>
                  <a:ext cx="267" cy="28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0487" tIns="44450" rIns="90487" bIns="44450">
                  <a:spAutoFit/>
                </a:bodyPr>
                <a:lstStyle/>
                <a:p>
                  <a:r>
                    <a:rPr lang="en-US" altLang="en-US" i="1">
                      <a:latin typeface="Times New Roman" panose="02020603050405020304" pitchFamily="18" charset="0"/>
                    </a:rPr>
                    <a:t>D</a:t>
                  </a:r>
                  <a:r>
                    <a:rPr lang="en-US" altLang="en-US" i="1" baseline="-25000">
                      <a:latin typeface="Times New Roman" panose="02020603050405020304" pitchFamily="18" charset="0"/>
                    </a:rPr>
                    <a:t>i</a:t>
                  </a:r>
                </a:p>
              </p:txBody>
            </p:sp>
          </p:grpSp>
          <p:sp>
            <p:nvSpPr>
              <p:cNvPr id="9" name="Rectangle 13">
                <a:extLst>
                  <a:ext uri="{FF2B5EF4-FFF2-40B4-BE49-F238E27FC236}">
                    <a16:creationId xmlns:a16="http://schemas.microsoft.com/office/drawing/2014/main" id="{5E1BD2A4-9332-6BFD-71F1-B8BA752FE3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61" y="1694"/>
                <a:ext cx="194" cy="2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/>
              <a:p>
                <a:r>
                  <a:rPr lang="en-US" altLang="en-US" i="1">
                    <a:latin typeface="Times New Roman" panose="02020603050405020304" pitchFamily="18" charset="0"/>
                  </a:rPr>
                  <a:t>n</a:t>
                </a:r>
              </a:p>
            </p:txBody>
          </p:sp>
          <p:sp>
            <p:nvSpPr>
              <p:cNvPr id="10" name="Line 14">
                <a:extLst>
                  <a:ext uri="{FF2B5EF4-FFF2-40B4-BE49-F238E27FC236}">
                    <a16:creationId xmlns:a16="http://schemas.microsoft.com/office/drawing/2014/main" id="{2F81B5D5-EF78-C4FE-84F1-C31FFA965E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016" y="1670"/>
                <a:ext cx="519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</p:grpSp>
      <p:sp>
        <p:nvSpPr>
          <p:cNvPr id="13" name="Rectangle 16">
            <a:extLst>
              <a:ext uri="{FF2B5EF4-FFF2-40B4-BE49-F238E27FC236}">
                <a16:creationId xmlns:a16="http://schemas.microsoft.com/office/drawing/2014/main" id="{1EC498BE-0867-60E8-D41B-30EB98C312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0843" y="4470326"/>
            <a:ext cx="2723501" cy="1320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000" i="1" dirty="0">
                <a:latin typeface="Times New Roman" panose="02020603050405020304" pitchFamily="18" charset="0"/>
              </a:rPr>
              <a:t>Where, </a:t>
            </a:r>
          </a:p>
          <a:p>
            <a:r>
              <a:rPr lang="en-US" altLang="en-US" sz="2000" i="1" dirty="0">
                <a:latin typeface="Times New Roman" panose="02020603050405020304" pitchFamily="18" charset="0"/>
              </a:rPr>
              <a:t>n</a:t>
            </a:r>
            <a:r>
              <a:rPr lang="en-US" altLang="en-US" sz="2000" dirty="0">
                <a:latin typeface="Times New Roman" panose="02020603050405020304" pitchFamily="18" charset="0"/>
              </a:rPr>
              <a:t> = number of periods in</a:t>
            </a:r>
          </a:p>
          <a:p>
            <a:r>
              <a:rPr lang="en-US" altLang="en-US" sz="2000" dirty="0">
                <a:latin typeface="Times New Roman" panose="02020603050405020304" pitchFamily="18" charset="0"/>
              </a:rPr>
              <a:t>  moving average</a:t>
            </a:r>
          </a:p>
          <a:p>
            <a:r>
              <a:rPr lang="en-US" altLang="en-US" sz="2000" i="1" dirty="0">
                <a:latin typeface="Times New Roman" panose="02020603050405020304" pitchFamily="18" charset="0"/>
              </a:rPr>
              <a:t>D</a:t>
            </a:r>
            <a:r>
              <a:rPr lang="en-US" altLang="en-US" sz="2000" i="1" baseline="-25000" dirty="0">
                <a:latin typeface="Times New Roman" panose="02020603050405020304" pitchFamily="18" charset="0"/>
              </a:rPr>
              <a:t>i </a:t>
            </a:r>
            <a:r>
              <a:rPr lang="en-US" altLang="en-US" sz="2000" dirty="0">
                <a:latin typeface="Times New Roman" panose="02020603050405020304" pitchFamily="18" charset="0"/>
              </a:rPr>
              <a:t>= demand in period </a:t>
            </a:r>
            <a:r>
              <a:rPr lang="en-US" altLang="en-US" sz="2000" dirty="0" err="1">
                <a:latin typeface="Times New Roman" panose="02020603050405020304" pitchFamily="18" charset="0"/>
              </a:rPr>
              <a:t>i</a:t>
            </a:r>
            <a:endParaRPr lang="en-US" altLang="en-US" sz="20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A17E53D5-63C4-691F-628C-95CA6C88A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Moving Averages - NASDAQ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79DBABA7-9D4B-B9EE-CD26-987FD3862B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en-US" altLang="en-US"/>
          </a:p>
        </p:txBody>
      </p:sp>
      <p:pic>
        <p:nvPicPr>
          <p:cNvPr id="22532" name="Picture 4">
            <a:extLst>
              <a:ext uri="{FF2B5EF4-FFF2-40B4-BE49-F238E27FC236}">
                <a16:creationId xmlns:a16="http://schemas.microsoft.com/office/drawing/2014/main" id="{BB08C5E7-A967-938D-1236-2CBFFB7B6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8153400" cy="3800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40" name="Rectangle 4">
            <a:extLst>
              <a:ext uri="{FF2B5EF4-FFF2-40B4-BE49-F238E27FC236}">
                <a16:creationId xmlns:a16="http://schemas.microsoft.com/office/drawing/2014/main" id="{46F848CF-175E-CD46-B149-7472C24A3F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349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/>
          <a:lstStyle/>
          <a:p>
            <a:pPr defTabSz="914400"/>
            <a:r>
              <a:rPr lang="en-US" altLang="en-US" dirty="0"/>
              <a:t>Weighted Moving Average</a:t>
            </a:r>
          </a:p>
        </p:txBody>
      </p:sp>
      <p:sp>
        <p:nvSpPr>
          <p:cNvPr id="398341" name="Rectangle 5">
            <a:extLst>
              <a:ext uri="{FF2B5EF4-FFF2-40B4-BE49-F238E27FC236}">
                <a16:creationId xmlns:a16="http://schemas.microsoft.com/office/drawing/2014/main" id="{578D1B9C-B7A2-974D-A5AB-3E3AF4D15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2105025"/>
            <a:ext cx="3375025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dirty="0"/>
              <a:t>Adjusts moving average method to more closely reflect data fluctuations</a:t>
            </a:r>
          </a:p>
        </p:txBody>
      </p:sp>
      <p:sp>
        <p:nvSpPr>
          <p:cNvPr id="398342" name="Rectangle 6">
            <a:extLst>
              <a:ext uri="{FF2B5EF4-FFF2-40B4-BE49-F238E27FC236}">
                <a16:creationId xmlns:a16="http://schemas.microsoft.com/office/drawing/2014/main" id="{39BF10C3-7DFE-2D46-B231-78B811DE6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3425" y="2352675"/>
            <a:ext cx="14906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 i="1" dirty="0" err="1">
                <a:latin typeface="Times New Roman" panose="02020603050405020304" pitchFamily="18" charset="0"/>
              </a:rPr>
              <a:t>WMA</a:t>
            </a:r>
            <a:r>
              <a:rPr lang="en-US" altLang="en-US" sz="2800" i="1" baseline="-25000" dirty="0" err="1">
                <a:latin typeface="Times New Roman" panose="02020603050405020304" pitchFamily="18" charset="0"/>
              </a:rPr>
              <a:t>n</a:t>
            </a:r>
            <a:r>
              <a:rPr lang="en-US" altLang="en-US" sz="2800" dirty="0">
                <a:latin typeface="Times New Roman" panose="02020603050405020304" pitchFamily="18" charset="0"/>
              </a:rPr>
              <a:t> = </a:t>
            </a:r>
          </a:p>
        </p:txBody>
      </p:sp>
      <p:sp>
        <p:nvSpPr>
          <p:cNvPr id="398343" name="Rectangle 7">
            <a:extLst>
              <a:ext uri="{FF2B5EF4-FFF2-40B4-BE49-F238E27FC236}">
                <a16:creationId xmlns:a16="http://schemas.microsoft.com/office/drawing/2014/main" id="{5BD38924-3D04-8D4A-82A6-37387252A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9013" y="2667000"/>
            <a:ext cx="627062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800" i="1">
                <a:latin typeface="Times New Roman" panose="02020603050405020304" pitchFamily="18" charset="0"/>
              </a:rPr>
              <a:t>i = 1</a:t>
            </a:r>
          </a:p>
        </p:txBody>
      </p:sp>
      <p:sp>
        <p:nvSpPr>
          <p:cNvPr id="398344" name="Rectangle 8">
            <a:extLst>
              <a:ext uri="{FF2B5EF4-FFF2-40B4-BE49-F238E27FC236}">
                <a16:creationId xmlns:a16="http://schemas.microsoft.com/office/drawing/2014/main" id="{CC4ABADC-666A-1C47-B742-3569B04C8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763" y="2189163"/>
            <a:ext cx="45085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3600">
                <a:latin typeface="Symbol" pitchFamily="2" charset="2"/>
              </a:rPr>
              <a:t>S</a:t>
            </a:r>
          </a:p>
        </p:txBody>
      </p:sp>
      <p:sp>
        <p:nvSpPr>
          <p:cNvPr id="398345" name="Rectangle 9">
            <a:extLst>
              <a:ext uri="{FF2B5EF4-FFF2-40B4-BE49-F238E27FC236}">
                <a16:creationId xmlns:a16="http://schemas.microsoft.com/office/drawing/2014/main" id="{946BFBD7-1F5C-2D40-95EB-50E29EB38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1925" y="2238375"/>
            <a:ext cx="9572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 i="1">
                <a:latin typeface="Times New Roman" panose="02020603050405020304" pitchFamily="18" charset="0"/>
              </a:rPr>
              <a:t>W</a:t>
            </a:r>
            <a:r>
              <a:rPr lang="en-US" altLang="en-US" sz="2800" i="1" baseline="-25000">
                <a:latin typeface="Times New Roman" panose="02020603050405020304" pitchFamily="18" charset="0"/>
              </a:rPr>
              <a:t>i</a:t>
            </a:r>
            <a:r>
              <a:rPr lang="en-US" altLang="en-US" sz="2800" i="1">
                <a:latin typeface="Times New Roman" panose="02020603050405020304" pitchFamily="18" charset="0"/>
              </a:rPr>
              <a:t> D</a:t>
            </a:r>
            <a:r>
              <a:rPr lang="en-US" altLang="en-US" sz="2800" i="1" baseline="-25000">
                <a:latin typeface="Times New Roman" panose="02020603050405020304" pitchFamily="18" charset="0"/>
              </a:rPr>
              <a:t>i</a:t>
            </a:r>
          </a:p>
        </p:txBody>
      </p:sp>
      <p:sp>
        <p:nvSpPr>
          <p:cNvPr id="398346" name="Rectangle 10">
            <a:extLst>
              <a:ext uri="{FF2B5EF4-FFF2-40B4-BE49-F238E27FC236}">
                <a16:creationId xmlns:a16="http://schemas.microsoft.com/office/drawing/2014/main" id="{860C2AA2-5AD7-034C-BBD4-9AD70B16D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25" y="3197225"/>
            <a:ext cx="10017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dirty="0">
                <a:latin typeface="Times New Roman" panose="02020603050405020304" pitchFamily="18" charset="0"/>
              </a:rPr>
              <a:t>where,</a:t>
            </a:r>
          </a:p>
        </p:txBody>
      </p:sp>
      <p:sp>
        <p:nvSpPr>
          <p:cNvPr id="398347" name="Rectangle 11">
            <a:extLst>
              <a:ext uri="{FF2B5EF4-FFF2-40B4-BE49-F238E27FC236}">
                <a16:creationId xmlns:a16="http://schemas.microsoft.com/office/drawing/2014/main" id="{7803998A-620D-5A4E-95E0-59362D4BC7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1838" y="3767138"/>
            <a:ext cx="3667125" cy="179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2800" i="1">
                <a:latin typeface="Times New Roman" panose="02020603050405020304" pitchFamily="18" charset="0"/>
              </a:rPr>
              <a:t>W</a:t>
            </a:r>
            <a:r>
              <a:rPr lang="en-US" altLang="en-US" sz="2800" i="1" baseline="-25000">
                <a:latin typeface="Times New Roman" panose="02020603050405020304" pitchFamily="18" charset="0"/>
              </a:rPr>
              <a:t>i</a:t>
            </a:r>
            <a:r>
              <a:rPr lang="en-US" altLang="en-US">
                <a:latin typeface="Times New Roman" panose="02020603050405020304" pitchFamily="18" charset="0"/>
              </a:rPr>
              <a:t> = the weight for period i,</a:t>
            </a:r>
          </a:p>
          <a:p>
            <a:r>
              <a:rPr lang="en-US" altLang="en-US">
                <a:latin typeface="Times New Roman" panose="02020603050405020304" pitchFamily="18" charset="0"/>
              </a:rPr>
              <a:t>between 0 and 100 percent</a:t>
            </a:r>
          </a:p>
          <a:p>
            <a:endParaRPr lang="en-US" altLang="en-US">
              <a:latin typeface="Times New Roman" panose="02020603050405020304" pitchFamily="18" charset="0"/>
            </a:endParaRPr>
          </a:p>
          <a:p>
            <a:r>
              <a:rPr lang="en-US" altLang="en-US" sz="3600">
                <a:latin typeface="Symbol" pitchFamily="2" charset="2"/>
              </a:rPr>
              <a:t>S</a:t>
            </a:r>
            <a:r>
              <a:rPr lang="en-US" altLang="en-US" i="1">
                <a:latin typeface="Times New Roman" panose="02020603050405020304" pitchFamily="18" charset="0"/>
              </a:rPr>
              <a:t> W</a:t>
            </a:r>
            <a:r>
              <a:rPr lang="en-US" altLang="en-US" i="1" baseline="-25000">
                <a:latin typeface="Times New Roman" panose="02020603050405020304" pitchFamily="18" charset="0"/>
              </a:rPr>
              <a:t>i </a:t>
            </a:r>
            <a:r>
              <a:rPr lang="en-US" altLang="en-US">
                <a:latin typeface="Times New Roman" panose="02020603050405020304" pitchFamily="18" charset="0"/>
              </a:rPr>
              <a:t>= 1.00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F7208A6-3861-35F0-E7EC-BF4EBDAAE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Weighted MA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3EACF8D-F311-E16D-FDEA-8DDB5714C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Any desired weights can be assigned, but </a:t>
            </a:r>
            <a:r>
              <a:rPr lang="en-US" altLang="en-US" sz="2800">
                <a:latin typeface="Symbol" pitchFamily="2" charset="2"/>
              </a:rPr>
              <a:t>S</a:t>
            </a:r>
            <a:r>
              <a:rPr lang="en-US" altLang="en-US" sz="2800"/>
              <a:t>W</a:t>
            </a:r>
            <a:r>
              <a:rPr lang="en-US" altLang="en-US" sz="2800" baseline="-25000"/>
              <a:t>i</a:t>
            </a:r>
            <a:r>
              <a:rPr lang="en-US" altLang="en-US" sz="2800"/>
              <a:t>=1</a:t>
            </a:r>
          </a:p>
          <a:p>
            <a:r>
              <a:rPr lang="en-US" altLang="en-US" sz="2800"/>
              <a:t>Weighting recent demands higher allows the WMA to respond more quickly to demand changes</a:t>
            </a:r>
          </a:p>
          <a:p>
            <a:r>
              <a:rPr lang="en-US" altLang="en-US" sz="2800"/>
              <a:t>The simple MA is a special case of the WMA with all weights equal,  W</a:t>
            </a:r>
            <a:r>
              <a:rPr lang="en-US" altLang="en-US" sz="2800" baseline="-25000"/>
              <a:t>i</a:t>
            </a:r>
            <a:r>
              <a:rPr lang="en-US" altLang="en-US" sz="2800"/>
              <a:t>=1/n</a:t>
            </a:r>
          </a:p>
          <a:p>
            <a:r>
              <a:rPr lang="en-US" altLang="en-US" sz="2800"/>
              <a:t>The entire demand history is carried forward with each new computation</a:t>
            </a:r>
          </a:p>
          <a:p>
            <a:r>
              <a:rPr lang="en-US" altLang="en-US" sz="2800"/>
              <a:t>However, the equation can become burdensome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B51CFD7-F52B-848F-0E53-2FAF131AD0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Exponential Smoothing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CAA2D90D-88BB-32BF-612A-557F58B99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000" dirty="0"/>
              <a:t>Based on the idea that a new average can be computed from an old average and the most recent observed demand</a:t>
            </a:r>
          </a:p>
          <a:p>
            <a:r>
              <a:rPr lang="en-US" altLang="en-US" sz="3000" dirty="0"/>
              <a:t>e.g., old average = 20, new demand = 24, then the new average will lie between 20 and 24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6" name="Rectangle 4">
            <a:extLst>
              <a:ext uri="{FF2B5EF4-FFF2-40B4-BE49-F238E27FC236}">
                <a16:creationId xmlns:a16="http://schemas.microsoft.com/office/drawing/2014/main" id="{BFCBCD66-5774-C346-A8AE-ABEFAC7DBC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/>
          <a:lstStyle/>
          <a:p>
            <a:pPr defTabSz="914400"/>
            <a:r>
              <a:rPr lang="en-US" altLang="en-US"/>
              <a:t>Exponential Smoothing</a:t>
            </a:r>
          </a:p>
        </p:txBody>
      </p:sp>
      <p:sp>
        <p:nvSpPr>
          <p:cNvPr id="402437" name="Rectangle 5">
            <a:extLst>
              <a:ext uri="{FF2B5EF4-FFF2-40B4-BE49-F238E27FC236}">
                <a16:creationId xmlns:a16="http://schemas.microsoft.com/office/drawing/2014/main" id="{FDC1A2BD-07F4-5A4B-9ED5-6B192D04EE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5325" y="1978025"/>
            <a:ext cx="4141788" cy="4371975"/>
          </a:xfrm>
          <a:noFill/>
          <a:ln/>
        </p:spPr>
        <p:txBody>
          <a:bodyPr lIns="90487" tIns="44450" rIns="90487" bIns="44450"/>
          <a:lstStyle/>
          <a:p>
            <a:pPr marL="342900" indent="-342900" defTabSz="914400"/>
            <a:r>
              <a:rPr lang="en-US" altLang="en-US" sz="2800"/>
              <a:t>Averaging method </a:t>
            </a:r>
          </a:p>
          <a:p>
            <a:pPr marL="342900" indent="-342900" defTabSz="914400"/>
            <a:r>
              <a:rPr lang="en-US" altLang="en-US" sz="2800"/>
              <a:t>Weights most recent data more strongly</a:t>
            </a:r>
          </a:p>
          <a:p>
            <a:pPr marL="342900" indent="-342900" defTabSz="914400"/>
            <a:r>
              <a:rPr lang="en-US" altLang="en-US" sz="2800"/>
              <a:t>Reacts more to recent changes</a:t>
            </a:r>
          </a:p>
          <a:p>
            <a:pPr marL="342900" indent="-342900" defTabSz="914400"/>
            <a:r>
              <a:rPr lang="en-US" altLang="en-US" sz="2800"/>
              <a:t>Widely used, accurate method</a:t>
            </a:r>
          </a:p>
        </p:txBody>
      </p:sp>
      <p:sp>
        <p:nvSpPr>
          <p:cNvPr id="402438" name="Rectangle 6">
            <a:extLst>
              <a:ext uri="{FF2B5EF4-FFF2-40B4-BE49-F238E27FC236}">
                <a16:creationId xmlns:a16="http://schemas.microsoft.com/office/drawing/2014/main" id="{9CBA1D89-ACF1-2048-AD72-CD424FBBB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1575" y="2111375"/>
            <a:ext cx="4010025" cy="360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sz="2200" dirty="0">
                <a:latin typeface="Times New Roman" panose="02020603050405020304" pitchFamily="18" charset="0"/>
              </a:rPr>
              <a:t>F</a:t>
            </a:r>
            <a:r>
              <a:rPr lang="en-US" altLang="en-US" sz="2200" baseline="-25000" dirty="0">
                <a:latin typeface="Times New Roman" panose="02020603050405020304" pitchFamily="18" charset="0"/>
              </a:rPr>
              <a:t>t+1 </a:t>
            </a:r>
            <a:r>
              <a:rPr lang="en-US" altLang="en-US" sz="2200" dirty="0">
                <a:latin typeface="Times New Roman" panose="02020603050405020304" pitchFamily="18" charset="0"/>
              </a:rPr>
              <a:t>= </a:t>
            </a:r>
            <a:r>
              <a:rPr lang="en-US" altLang="en-US" sz="2200" dirty="0" err="1">
                <a:latin typeface="Symbol" pitchFamily="2" charset="2"/>
              </a:rPr>
              <a:t>a</a:t>
            </a:r>
            <a:r>
              <a:rPr lang="en-US" altLang="en-US" sz="2200" dirty="0" err="1">
                <a:latin typeface="Times New Roman" panose="02020603050405020304" pitchFamily="18" charset="0"/>
              </a:rPr>
              <a:t>D</a:t>
            </a:r>
            <a:r>
              <a:rPr lang="en-US" altLang="en-US" sz="2200" baseline="-25000" dirty="0" err="1">
                <a:latin typeface="Times New Roman" panose="02020603050405020304" pitchFamily="18" charset="0"/>
              </a:rPr>
              <a:t>t</a:t>
            </a:r>
            <a:r>
              <a:rPr lang="en-US" altLang="en-US" sz="2200" dirty="0">
                <a:latin typeface="Times New Roman" panose="02020603050405020304" pitchFamily="18" charset="0"/>
              </a:rPr>
              <a:t> + (1 - </a:t>
            </a:r>
            <a:r>
              <a:rPr lang="en-US" altLang="en-US" sz="2200" dirty="0">
                <a:latin typeface="Symbol" pitchFamily="2" charset="2"/>
              </a:rPr>
              <a:t>a</a:t>
            </a:r>
            <a:r>
              <a:rPr lang="en-US" altLang="en-US" sz="2200" dirty="0">
                <a:latin typeface="Times New Roman" panose="02020603050405020304" pitchFamily="18" charset="0"/>
              </a:rPr>
              <a:t>)F</a:t>
            </a:r>
            <a:r>
              <a:rPr lang="en-US" altLang="en-US" sz="2200" baseline="-25000" dirty="0">
                <a:latin typeface="Times New Roman" panose="02020603050405020304" pitchFamily="18" charset="0"/>
              </a:rPr>
              <a:t>t</a:t>
            </a:r>
            <a:endParaRPr lang="en-US" altLang="en-US" sz="2200" dirty="0"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en-US" sz="2200" dirty="0">
                <a:latin typeface="Times New Roman" panose="02020603050405020304" pitchFamily="18" charset="0"/>
              </a:rPr>
              <a:t>where,</a:t>
            </a:r>
          </a:p>
          <a:p>
            <a:pPr>
              <a:spcBef>
                <a:spcPct val="30000"/>
              </a:spcBef>
            </a:pPr>
            <a:r>
              <a:rPr lang="en-US" altLang="en-US" sz="2200" dirty="0">
                <a:latin typeface="Times New Roman" panose="02020603050405020304" pitchFamily="18" charset="0"/>
              </a:rPr>
              <a:t>F</a:t>
            </a:r>
            <a:r>
              <a:rPr lang="en-US" altLang="en-US" sz="2200" baseline="-25000" dirty="0">
                <a:latin typeface="Times New Roman" panose="02020603050405020304" pitchFamily="18" charset="0"/>
              </a:rPr>
              <a:t>t+1 </a:t>
            </a:r>
            <a:r>
              <a:rPr lang="en-US" altLang="en-US" sz="2200" dirty="0">
                <a:latin typeface="Times New Roman" panose="02020603050405020304" pitchFamily="18" charset="0"/>
              </a:rPr>
              <a:t>= forecast for next period</a:t>
            </a:r>
          </a:p>
          <a:p>
            <a:pPr>
              <a:spcBef>
                <a:spcPct val="30000"/>
              </a:spcBef>
            </a:pPr>
            <a:r>
              <a:rPr lang="en-US" altLang="en-US" sz="2200" dirty="0">
                <a:latin typeface="Times New Roman" panose="02020603050405020304" pitchFamily="18" charset="0"/>
              </a:rPr>
              <a:t>D</a:t>
            </a:r>
            <a:r>
              <a:rPr lang="en-US" altLang="en-US" sz="2200" baseline="-25000" dirty="0">
                <a:latin typeface="Times New Roman" panose="02020603050405020304" pitchFamily="18" charset="0"/>
              </a:rPr>
              <a:t>t  </a:t>
            </a:r>
            <a:r>
              <a:rPr lang="en-US" altLang="en-US" sz="2200" dirty="0">
                <a:latin typeface="Times New Roman" panose="02020603050405020304" pitchFamily="18" charset="0"/>
              </a:rPr>
              <a:t>= actual demand for present period</a:t>
            </a:r>
            <a:endParaRPr lang="en-US" altLang="en-US" sz="2200" baseline="-25000" dirty="0"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r>
              <a:rPr lang="en-US" altLang="en-US" sz="2200" dirty="0">
                <a:latin typeface="Times New Roman" panose="02020603050405020304" pitchFamily="18" charset="0"/>
              </a:rPr>
              <a:t>F</a:t>
            </a:r>
            <a:r>
              <a:rPr lang="en-US" altLang="en-US" sz="2200" baseline="-25000" dirty="0">
                <a:latin typeface="Times New Roman" panose="02020603050405020304" pitchFamily="18" charset="0"/>
              </a:rPr>
              <a:t>t </a:t>
            </a:r>
            <a:r>
              <a:rPr lang="en-US" altLang="en-US" sz="2200" dirty="0">
                <a:latin typeface="Times New Roman" panose="02020603050405020304" pitchFamily="18" charset="0"/>
              </a:rPr>
              <a:t>= previously determined forecast for present period</a:t>
            </a:r>
          </a:p>
          <a:p>
            <a:pPr>
              <a:spcBef>
                <a:spcPct val="30000"/>
              </a:spcBef>
            </a:pPr>
            <a:r>
              <a:rPr lang="en-US" altLang="en-US" sz="2200" dirty="0">
                <a:latin typeface="Symbol" pitchFamily="2" charset="2"/>
              </a:rPr>
              <a:t>a</a:t>
            </a:r>
            <a:r>
              <a:rPr lang="en-US" altLang="en-US" sz="2200" dirty="0">
                <a:latin typeface="Times New Roman" panose="02020603050405020304" pitchFamily="18" charset="0"/>
              </a:rPr>
              <a:t> = weighting factor, smoothing constant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115B6FF-C285-EF38-3280-0E65912737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Exponential Smoothing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AC97F49-1424-B959-9B01-3698984257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Note:  </a:t>
            </a:r>
            <a:r>
              <a:rPr lang="en-US" altLang="en-US">
                <a:latin typeface="Symbol" pitchFamily="2" charset="2"/>
              </a:rPr>
              <a:t>a</a:t>
            </a:r>
            <a:r>
              <a:rPr lang="en-US" altLang="en-US"/>
              <a:t> must lie between 0.0 and 1.0</a:t>
            </a:r>
          </a:p>
          <a:p>
            <a:r>
              <a:rPr lang="en-US" altLang="en-US"/>
              <a:t>Larger values of </a:t>
            </a:r>
            <a:r>
              <a:rPr lang="en-US" altLang="en-US">
                <a:latin typeface="Symbol" pitchFamily="2" charset="2"/>
              </a:rPr>
              <a:t>a</a:t>
            </a:r>
            <a:r>
              <a:rPr lang="en-US" altLang="en-US"/>
              <a:t> allow the forecast to be more responsive to recent demand</a:t>
            </a:r>
          </a:p>
          <a:p>
            <a:r>
              <a:rPr lang="en-US" altLang="en-US"/>
              <a:t>Smaller values of </a:t>
            </a:r>
            <a:r>
              <a:rPr lang="en-US" altLang="en-US">
                <a:latin typeface="Symbol" pitchFamily="2" charset="2"/>
              </a:rPr>
              <a:t>a</a:t>
            </a:r>
            <a:r>
              <a:rPr lang="en-US" altLang="en-US"/>
              <a:t> allow the forecast to respond more slowly and weights older data more</a:t>
            </a:r>
          </a:p>
          <a:p>
            <a:r>
              <a:rPr lang="en-US" altLang="en-US"/>
              <a:t>0.1 </a:t>
            </a:r>
            <a:r>
              <a:rPr lang="en-US" altLang="en-US" u="sng"/>
              <a:t>&lt;</a:t>
            </a:r>
            <a:r>
              <a:rPr lang="en-US" altLang="en-US"/>
              <a:t> </a:t>
            </a:r>
            <a:r>
              <a:rPr lang="en-US" altLang="en-US">
                <a:latin typeface="Symbol" pitchFamily="2" charset="2"/>
              </a:rPr>
              <a:t>a</a:t>
            </a:r>
            <a:r>
              <a:rPr lang="en-US" altLang="en-US"/>
              <a:t> </a:t>
            </a:r>
            <a:r>
              <a:rPr lang="en-US" altLang="en-US" u="sng"/>
              <a:t>&lt;</a:t>
            </a:r>
            <a:r>
              <a:rPr lang="en-US" altLang="en-US"/>
              <a:t> 0.3 is usually recommended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304C199-6106-759F-3730-26A52E1E3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Exponential Smoothing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3D2082AF-F1A4-BC18-7F6C-262101D1F3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/>
              <a:t>The exponential smoothing form</a:t>
            </a:r>
          </a:p>
          <a:p>
            <a:endParaRPr lang="en-US" altLang="en-US" sz="2800" dirty="0"/>
          </a:p>
          <a:p>
            <a:pPr>
              <a:spcBef>
                <a:spcPct val="60000"/>
              </a:spcBef>
            </a:pPr>
            <a:r>
              <a:rPr lang="en-US" altLang="en-US" sz="2800" dirty="0"/>
              <a:t>Rearranged, this form is as such</a:t>
            </a:r>
          </a:p>
          <a:p>
            <a:pPr>
              <a:spcBef>
                <a:spcPct val="60000"/>
              </a:spcBef>
            </a:pPr>
            <a:endParaRPr lang="en-US" altLang="en-US" sz="2800" dirty="0"/>
          </a:p>
          <a:p>
            <a:pPr>
              <a:spcBef>
                <a:spcPct val="60000"/>
              </a:spcBef>
            </a:pPr>
            <a:r>
              <a:rPr lang="en-US" altLang="en-US" sz="2800" dirty="0"/>
              <a:t>This form indicates the new forecast is the old forecast plus a proportion of the error between the observed demand and the old forecast</a:t>
            </a:r>
          </a:p>
        </p:txBody>
      </p:sp>
      <p:sp>
        <p:nvSpPr>
          <p:cNvPr id="2" name="Rectangle 6">
            <a:extLst>
              <a:ext uri="{FF2B5EF4-FFF2-40B4-BE49-F238E27FC236}">
                <a16:creationId xmlns:a16="http://schemas.microsoft.com/office/drawing/2014/main" id="{28FE69DF-E11B-55F7-7FBA-376934317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2560557"/>
            <a:ext cx="5715000" cy="1257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sz="3300" dirty="0">
                <a:latin typeface="Times New Roman" panose="02020603050405020304" pitchFamily="18" charset="0"/>
              </a:rPr>
              <a:t>F</a:t>
            </a:r>
            <a:r>
              <a:rPr lang="en-US" altLang="en-US" sz="3300" baseline="-25000" dirty="0">
                <a:latin typeface="Times New Roman" panose="02020603050405020304" pitchFamily="18" charset="0"/>
              </a:rPr>
              <a:t>t+1 </a:t>
            </a:r>
            <a:r>
              <a:rPr lang="en-US" altLang="en-US" sz="3300" dirty="0">
                <a:latin typeface="Times New Roman" panose="02020603050405020304" pitchFamily="18" charset="0"/>
              </a:rPr>
              <a:t>= </a:t>
            </a:r>
            <a:r>
              <a:rPr lang="en-US" altLang="en-US" sz="3300" dirty="0" err="1">
                <a:latin typeface="Symbol" pitchFamily="2" charset="2"/>
              </a:rPr>
              <a:t>a</a:t>
            </a:r>
            <a:r>
              <a:rPr lang="en-US" altLang="en-US" sz="3300" dirty="0" err="1">
                <a:latin typeface="Times New Roman" panose="02020603050405020304" pitchFamily="18" charset="0"/>
              </a:rPr>
              <a:t>D</a:t>
            </a:r>
            <a:r>
              <a:rPr lang="en-US" altLang="en-US" sz="3300" baseline="-25000" dirty="0" err="1">
                <a:latin typeface="Times New Roman" panose="02020603050405020304" pitchFamily="18" charset="0"/>
              </a:rPr>
              <a:t>t</a:t>
            </a:r>
            <a:r>
              <a:rPr lang="en-US" altLang="en-US" sz="3300" dirty="0">
                <a:latin typeface="Times New Roman" panose="02020603050405020304" pitchFamily="18" charset="0"/>
              </a:rPr>
              <a:t> + (1 - </a:t>
            </a:r>
            <a:r>
              <a:rPr lang="en-US" altLang="en-US" sz="3300" dirty="0">
                <a:latin typeface="Symbol" pitchFamily="2" charset="2"/>
              </a:rPr>
              <a:t>a</a:t>
            </a:r>
            <a:r>
              <a:rPr lang="en-US" altLang="en-US" sz="3300" dirty="0">
                <a:latin typeface="Times New Roman" panose="02020603050405020304" pitchFamily="18" charset="0"/>
              </a:rPr>
              <a:t>)F</a:t>
            </a:r>
            <a:r>
              <a:rPr lang="en-US" altLang="en-US" sz="3300" baseline="-25000" dirty="0">
                <a:latin typeface="Times New Roman" panose="02020603050405020304" pitchFamily="18" charset="0"/>
              </a:rPr>
              <a:t>t</a:t>
            </a:r>
            <a:endParaRPr lang="en-US" altLang="en-US" sz="3300" dirty="0">
              <a:latin typeface="Times New Roman" panose="02020603050405020304" pitchFamily="18" charset="0"/>
            </a:endParaRPr>
          </a:p>
          <a:p>
            <a:pPr>
              <a:spcBef>
                <a:spcPct val="30000"/>
              </a:spcBef>
            </a:pPr>
            <a:endParaRPr lang="en-US" altLang="en-US" sz="3300" dirty="0">
              <a:latin typeface="Times New Roman" panose="02020603050405020304" pitchFamily="18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14882174-3CCB-F420-4A24-6BC8A54C8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677" y="3738563"/>
            <a:ext cx="5715000" cy="597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pPr>
              <a:spcBef>
                <a:spcPct val="30000"/>
              </a:spcBef>
            </a:pPr>
            <a:r>
              <a:rPr lang="en-US" altLang="en-US" sz="3300" dirty="0">
                <a:latin typeface="Times New Roman" panose="02020603050405020304" pitchFamily="18" charset="0"/>
              </a:rPr>
              <a:t>F</a:t>
            </a:r>
            <a:r>
              <a:rPr lang="en-US" altLang="en-US" sz="3300" baseline="-25000" dirty="0">
                <a:latin typeface="Times New Roman" panose="02020603050405020304" pitchFamily="18" charset="0"/>
              </a:rPr>
              <a:t>t+1 </a:t>
            </a:r>
            <a:r>
              <a:rPr lang="en-US" altLang="en-US" sz="3300" dirty="0">
                <a:latin typeface="Times New Roman" panose="02020603050405020304" pitchFamily="18" charset="0"/>
              </a:rPr>
              <a:t>= F</a:t>
            </a:r>
            <a:r>
              <a:rPr lang="en-US" altLang="en-US" sz="3300" baseline="-25000" dirty="0">
                <a:latin typeface="Times New Roman" panose="02020603050405020304" pitchFamily="18" charset="0"/>
              </a:rPr>
              <a:t>t </a:t>
            </a:r>
            <a:r>
              <a:rPr lang="en-US" altLang="en-US" sz="3300" dirty="0">
                <a:latin typeface="Symbol" pitchFamily="2" charset="2"/>
              </a:rPr>
              <a:t>+ a (</a:t>
            </a:r>
            <a:r>
              <a:rPr lang="en-US" altLang="en-US" sz="3300" dirty="0">
                <a:latin typeface="Times New Roman" panose="02020603050405020304" pitchFamily="18" charset="0"/>
              </a:rPr>
              <a:t>D</a:t>
            </a:r>
            <a:r>
              <a:rPr lang="en-US" altLang="en-US" sz="3300" baseline="-25000" dirty="0">
                <a:latin typeface="Times New Roman" panose="02020603050405020304" pitchFamily="18" charset="0"/>
              </a:rPr>
              <a:t>t </a:t>
            </a:r>
            <a:r>
              <a:rPr lang="en-US" altLang="en-US" sz="3300" dirty="0">
                <a:latin typeface="Times New Roman" panose="02020603050405020304" pitchFamily="18" charset="0"/>
              </a:rPr>
              <a:t>- F</a:t>
            </a:r>
            <a:r>
              <a:rPr lang="en-US" altLang="en-US" sz="3300" baseline="-25000" dirty="0">
                <a:latin typeface="Times New Roman" panose="02020603050405020304" pitchFamily="18" charset="0"/>
              </a:rPr>
              <a:t>t</a:t>
            </a:r>
            <a:r>
              <a:rPr lang="en-US" altLang="en-US" sz="3300" dirty="0">
                <a:latin typeface="Times New Roman" panose="02020603050405020304" pitchFamily="18" charset="0"/>
              </a:rPr>
              <a:t>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891A709-DFBE-5802-A1C3-C8E79C8395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Why Exponential Smoothing?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83762464-05D1-9369-CEB7-DA78F4319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000"/>
              <a:t>Continue with expansion of last expression</a:t>
            </a:r>
          </a:p>
          <a:p>
            <a:r>
              <a:rPr lang="en-US" altLang="en-US" sz="3000"/>
              <a:t>As t&gt;&gt;0, we see (1-</a:t>
            </a:r>
            <a:r>
              <a:rPr lang="en-US" altLang="en-US" sz="3000">
                <a:latin typeface="Symbol" pitchFamily="2" charset="2"/>
              </a:rPr>
              <a:t>a</a:t>
            </a:r>
            <a:r>
              <a:rPr lang="en-US" altLang="en-US" sz="3000"/>
              <a:t>)</a:t>
            </a:r>
            <a:r>
              <a:rPr lang="en-US" altLang="en-US" sz="3000" baseline="30000"/>
              <a:t>t</a:t>
            </a:r>
            <a:r>
              <a:rPr lang="en-US" altLang="en-US" sz="3000"/>
              <a:t> appear and &lt;&lt;1</a:t>
            </a:r>
          </a:p>
          <a:p>
            <a:r>
              <a:rPr lang="en-US" altLang="en-US" sz="3000"/>
              <a:t>The demand weights decrease exponentially</a:t>
            </a:r>
          </a:p>
          <a:p>
            <a:r>
              <a:rPr lang="en-US" altLang="en-US" sz="3000"/>
              <a:t>All weights still add up to 1</a:t>
            </a:r>
          </a:p>
          <a:p>
            <a:r>
              <a:rPr lang="en-US" altLang="en-US" sz="3000"/>
              <a:t>Exponential smoothing is also a special form of the weighted MA, with the weights decreasing exponentially over time</a:t>
            </a:r>
            <a:endParaRPr lang="en-US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026">
            <a:extLst>
              <a:ext uri="{FF2B5EF4-FFF2-40B4-BE49-F238E27FC236}">
                <a16:creationId xmlns:a16="http://schemas.microsoft.com/office/drawing/2014/main" id="{0B10AE13-D405-C5B2-C086-DFF45146C5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Forecast Error</a:t>
            </a:r>
          </a:p>
        </p:txBody>
      </p:sp>
      <p:sp>
        <p:nvSpPr>
          <p:cNvPr id="5" name="Rectangle 1027">
            <a:extLst>
              <a:ext uri="{FF2B5EF4-FFF2-40B4-BE49-F238E27FC236}">
                <a16:creationId xmlns:a16="http://schemas.microsoft.com/office/drawing/2014/main" id="{783D9D0A-F782-C396-C0BD-2F5A5F9D06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>
            <a:lvl1pPr marL="352425" indent="-352425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3588" indent="-293688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6338" indent="-236538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4650" indent="-234950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4550" indent="-233363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Error</a:t>
            </a:r>
          </a:p>
          <a:p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Cumulative Sum of Forecast Error</a:t>
            </a:r>
          </a:p>
          <a:p>
            <a:pPr>
              <a:spcBef>
                <a:spcPct val="25000"/>
              </a:spcBef>
            </a:pPr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Mean Square Error</a:t>
            </a:r>
          </a:p>
          <a:p>
            <a:endParaRPr lang="en-US" sz="2800"/>
          </a:p>
          <a:p>
            <a:endParaRPr lang="en-US"/>
          </a:p>
        </p:txBody>
      </p:sp>
      <p:sp>
        <p:nvSpPr>
          <p:cNvPr id="6" name="Rectangle 1027">
            <a:extLst>
              <a:ext uri="{FF2B5EF4-FFF2-40B4-BE49-F238E27FC236}">
                <a16:creationId xmlns:a16="http://schemas.microsoft.com/office/drawing/2014/main" id="{9934A76E-5CC4-712E-A034-FA7280748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325" y="1978025"/>
            <a:ext cx="8515350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250" tIns="47625" rIns="95250" bIns="47625" numCol="1" anchor="t" anchorCtr="0" compatLnSpc="1">
            <a:prstTxWarp prst="textNoShape">
              <a:avLst/>
            </a:prstTxWarp>
          </a:bodyPr>
          <a:lstStyle>
            <a:lvl1pPr marL="352425" indent="-352425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3588" indent="-293688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76338" indent="-236538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44650" indent="-234950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–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14550" indent="-233363" algn="l" defTabSz="9398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Error</a:t>
            </a:r>
          </a:p>
          <a:p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Cumulative Sum of Forecast Error</a:t>
            </a:r>
          </a:p>
          <a:p>
            <a:pPr>
              <a:spcBef>
                <a:spcPct val="25000"/>
              </a:spcBef>
            </a:pPr>
            <a:endParaRPr lang="en-US"/>
          </a:p>
          <a:p>
            <a:pPr>
              <a:spcBef>
                <a:spcPct val="25000"/>
              </a:spcBef>
            </a:pPr>
            <a:r>
              <a:rPr lang="en-US" sz="2800"/>
              <a:t>Mean Square Error</a:t>
            </a:r>
          </a:p>
          <a:p>
            <a:endParaRPr lang="en-US" sz="2800"/>
          </a:p>
          <a:p>
            <a:endParaRPr lang="en-US"/>
          </a:p>
        </p:txBody>
      </p:sp>
      <p:graphicFrame>
        <p:nvGraphicFramePr>
          <p:cNvPr id="7" name="Object 1028">
            <a:extLst>
              <a:ext uri="{FF2B5EF4-FFF2-40B4-BE49-F238E27FC236}">
                <a16:creationId xmlns:a16="http://schemas.microsoft.com/office/drawing/2014/main" id="{2207377F-A35C-7B31-7482-A9F912F26E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31831" y="2455865"/>
          <a:ext cx="4914900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55800" imgH="190500" progId="Equation.3">
                  <p:embed/>
                </p:oleObj>
              </mc:Choice>
              <mc:Fallback>
                <p:oleObj name="Equation" r:id="rId2" imgW="1955800" imgH="190500" progId="Equation.3">
                  <p:embed/>
                  <p:pic>
                    <p:nvPicPr>
                      <p:cNvPr id="30724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1831" y="2455865"/>
                        <a:ext cx="4914900" cy="51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29">
            <a:extLst>
              <a:ext uri="{FF2B5EF4-FFF2-40B4-BE49-F238E27FC236}">
                <a16:creationId xmlns:a16="http://schemas.microsoft.com/office/drawing/2014/main" id="{C4C595D5-9603-5D43-61B5-92B4EB95EC5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60482" y="3767138"/>
          <a:ext cx="3521319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76400" imgH="254000" progId="Equation.3">
                  <p:embed/>
                </p:oleObj>
              </mc:Choice>
              <mc:Fallback>
                <p:oleObj name="Equation" r:id="rId4" imgW="1676400" imgH="254000" progId="Equation.3">
                  <p:embed/>
                  <p:pic>
                    <p:nvPicPr>
                      <p:cNvPr id="30725" name="Object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60482" y="3767138"/>
                        <a:ext cx="3521319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30">
            <a:extLst>
              <a:ext uri="{FF2B5EF4-FFF2-40B4-BE49-F238E27FC236}">
                <a16:creationId xmlns:a16="http://schemas.microsoft.com/office/drawing/2014/main" id="{C6C6D6E6-16A1-9E78-0E91-086268AEACF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087567" y="4799013"/>
          <a:ext cx="3868615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841500" imgH="419100" progId="Equation.3">
                  <p:embed/>
                </p:oleObj>
              </mc:Choice>
              <mc:Fallback>
                <p:oleObj name="Equation" r:id="rId6" imgW="1841500" imgH="419100" progId="Equation.3">
                  <p:embed/>
                  <p:pic>
                    <p:nvPicPr>
                      <p:cNvPr id="30726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567" y="4799013"/>
                        <a:ext cx="3868615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A2C5B54-52A0-180B-B01F-84E9D088E8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Forecasting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649E11F-20C7-6FD2-1F4C-564278BE0F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Forecasts can be obtained qualitatively or quantitatively</a:t>
            </a:r>
          </a:p>
          <a:p>
            <a:r>
              <a:rPr lang="en-US" altLang="en-US"/>
              <a:t>Qualitative forecasts are usually the result of an expert’s opinion and is referred to as a judgmental technique</a:t>
            </a:r>
          </a:p>
          <a:p>
            <a:r>
              <a:rPr lang="en-US" altLang="en-US"/>
              <a:t>Quantitative forecasts are usually the result of conventional statistical analysis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260C32A-2A83-ACD2-C497-D3AA13E9A7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Forecast Error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24E191AA-4016-F9BB-6292-827444F08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Mean Absolute Error</a:t>
            </a:r>
          </a:p>
          <a:p>
            <a:endParaRPr lang="en-US" altLang="en-US" sz="2800"/>
          </a:p>
          <a:p>
            <a:pPr>
              <a:spcBef>
                <a:spcPct val="125000"/>
              </a:spcBef>
            </a:pPr>
            <a:r>
              <a:rPr lang="en-US" altLang="en-US" sz="2800"/>
              <a:t>Mean Absolute Percentage Error</a:t>
            </a:r>
            <a:endParaRPr lang="en-US" altLang="en-US"/>
          </a:p>
        </p:txBody>
      </p:sp>
      <p:graphicFrame>
        <p:nvGraphicFramePr>
          <p:cNvPr id="2" name="Object 5">
            <a:extLst>
              <a:ext uri="{FF2B5EF4-FFF2-40B4-BE49-F238E27FC236}">
                <a16:creationId xmlns:a16="http://schemas.microsoft.com/office/drawing/2014/main" id="{ACAB585B-E279-A708-B08C-F122C4BC40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9439890"/>
              </p:ext>
            </p:extLst>
          </p:nvPr>
        </p:nvGraphicFramePr>
        <p:xfrm>
          <a:off x="3006970" y="2554288"/>
          <a:ext cx="4029808" cy="950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917700" imgH="419100" progId="Equation.3">
                  <p:embed/>
                </p:oleObj>
              </mc:Choice>
              <mc:Fallback>
                <p:oleObj name="Equation" r:id="rId2" imgW="1917700" imgH="419100" progId="Equation.3">
                  <p:embed/>
                  <p:pic>
                    <p:nvPicPr>
                      <p:cNvPr id="297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6970" y="2554288"/>
                        <a:ext cx="4029808" cy="950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6">
            <a:extLst>
              <a:ext uri="{FF2B5EF4-FFF2-40B4-BE49-F238E27FC236}">
                <a16:creationId xmlns:a16="http://schemas.microsoft.com/office/drawing/2014/main" id="{0DE4EB6A-707B-81BC-B7D2-9F29C2202E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4413455"/>
              </p:ext>
            </p:extLst>
          </p:nvPr>
        </p:nvGraphicFramePr>
        <p:xfrm>
          <a:off x="2941029" y="4238625"/>
          <a:ext cx="4215911" cy="1095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06600" imgH="482600" progId="Equation.3">
                  <p:embed/>
                </p:oleObj>
              </mc:Choice>
              <mc:Fallback>
                <p:oleObj name="Equation" r:id="rId4" imgW="2006600" imgH="482600" progId="Equation.3">
                  <p:embed/>
                  <p:pic>
                    <p:nvPicPr>
                      <p:cNvPr id="297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029" y="4238625"/>
                        <a:ext cx="4215911" cy="1095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B156C57B-9D60-A8DD-37FD-4945EE7B9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CFE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135CBBD6-35BA-5DC2-89A2-1C7798E1F0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Referred to as the bias of the forecast</a:t>
            </a:r>
          </a:p>
          <a:p>
            <a:r>
              <a:rPr lang="en-US" altLang="en-US"/>
              <a:t>Ideally, the bias of a forecast would be zero</a:t>
            </a:r>
          </a:p>
          <a:p>
            <a:r>
              <a:rPr lang="en-US" altLang="en-US"/>
              <a:t>Positive errors would balance with the negative errors</a:t>
            </a:r>
          </a:p>
          <a:p>
            <a:r>
              <a:rPr lang="en-US" altLang="en-US"/>
              <a:t>However, sometimes forecasts are always low or always high (underestimate/overestimate)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DCEB1335-94C1-7657-735E-775A2A3BEA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MSE and MAD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ADCE098-30A8-FFEA-9470-3A24DDB24B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Measurements of the variance in the forecast</a:t>
            </a:r>
          </a:p>
          <a:p>
            <a:r>
              <a:rPr lang="en-US" altLang="en-US"/>
              <a:t>Both are widely used in forecasting</a:t>
            </a:r>
          </a:p>
          <a:p>
            <a:r>
              <a:rPr lang="en-US" altLang="en-US"/>
              <a:t>Ease of use and understanding</a:t>
            </a:r>
          </a:p>
          <a:p>
            <a:r>
              <a:rPr lang="en-US" altLang="en-US"/>
              <a:t>MSE tends to be used more and may be more familiar</a:t>
            </a:r>
          </a:p>
          <a:p>
            <a:r>
              <a:rPr lang="en-US" altLang="en-US"/>
              <a:t>Link to variance and SD in statistics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2742BE92-09A3-6915-F3CE-61A7F73D76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MAPE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FA5BBB20-85C2-B200-66EE-A027113507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Normalizes the error calculations by computing percent error</a:t>
            </a:r>
          </a:p>
          <a:p>
            <a:r>
              <a:rPr lang="en-US" altLang="en-US"/>
              <a:t>Allows comparison of forecasts errors for different time series data</a:t>
            </a:r>
          </a:p>
          <a:p>
            <a:r>
              <a:rPr lang="en-US" altLang="en-US"/>
              <a:t>MAPE gives forecasters an accurate method of comparing errors</a:t>
            </a:r>
          </a:p>
          <a:p>
            <a:r>
              <a:rPr lang="en-US" altLang="en-US"/>
              <a:t>Magnitude of data set is negated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C0E17C7-72BE-0266-2BA4-115225ED83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Forecasting Components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F1DB96-105D-8155-CC81-506CF68611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Time Frame</a:t>
            </a:r>
          </a:p>
          <a:p>
            <a:pPr lvl="1"/>
            <a:r>
              <a:rPr lang="en-US" altLang="en-US"/>
              <a:t>long term forecasts</a:t>
            </a:r>
          </a:p>
          <a:p>
            <a:pPr lvl="1"/>
            <a:r>
              <a:rPr lang="en-US" altLang="en-US"/>
              <a:t>short term forecasts</a:t>
            </a:r>
          </a:p>
          <a:p>
            <a:r>
              <a:rPr lang="en-US" altLang="en-US"/>
              <a:t>Existence of patterns</a:t>
            </a:r>
          </a:p>
          <a:p>
            <a:pPr lvl="1"/>
            <a:r>
              <a:rPr lang="en-US" altLang="en-US"/>
              <a:t>seasonal trends</a:t>
            </a:r>
          </a:p>
          <a:p>
            <a:pPr lvl="1"/>
            <a:r>
              <a:rPr lang="en-US" altLang="en-US"/>
              <a:t>peak periods</a:t>
            </a:r>
          </a:p>
          <a:p>
            <a:r>
              <a:rPr lang="en-US" altLang="en-US"/>
              <a:t>Number of variables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F20C3DDB-D02A-7CA3-4254-1A62F1DCA5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Patterns in Forecasts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6E582F2-C51E-AE80-6AF1-841F085BA9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Trend</a:t>
            </a:r>
          </a:p>
          <a:p>
            <a:pPr lvl="1"/>
            <a:r>
              <a:rPr lang="en-US" altLang="en-US"/>
              <a:t>A gradual long-term up or down movement of demand</a:t>
            </a:r>
          </a:p>
        </p:txBody>
      </p:sp>
      <p:sp>
        <p:nvSpPr>
          <p:cNvPr id="15364" name="Line 4">
            <a:extLst>
              <a:ext uri="{FF2B5EF4-FFF2-40B4-BE49-F238E27FC236}">
                <a16:creationId xmlns:a16="http://schemas.microsoft.com/office/drawing/2014/main" id="{4372EF45-8CC9-4ACF-5197-1E740F50F0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6639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E8AF1C82-42F0-1128-9D5D-BD16F995AA5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8550" y="5486400"/>
            <a:ext cx="402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36EC967-38B8-5DDD-D677-8236B31F9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4419600"/>
            <a:ext cx="8699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Demand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6238E246-44CF-2D14-4E0A-796BFF20EF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5562600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Time</a:t>
            </a:r>
          </a:p>
        </p:txBody>
      </p:sp>
      <p:sp>
        <p:nvSpPr>
          <p:cNvPr id="15368" name="Freeform 8">
            <a:extLst>
              <a:ext uri="{FF2B5EF4-FFF2-40B4-BE49-F238E27FC236}">
                <a16:creationId xmlns:a16="http://schemas.microsoft.com/office/drawing/2014/main" id="{4524BAFD-96ED-5A12-C443-8F3B2045B1DA}"/>
              </a:ext>
            </a:extLst>
          </p:cNvPr>
          <p:cNvSpPr>
            <a:spLocks/>
          </p:cNvSpPr>
          <p:nvPr/>
        </p:nvSpPr>
        <p:spPr bwMode="auto">
          <a:xfrm>
            <a:off x="2667000" y="4038600"/>
            <a:ext cx="3032125" cy="1296988"/>
          </a:xfrm>
          <a:custGeom>
            <a:avLst/>
            <a:gdLst>
              <a:gd name="T0" fmla="*/ 32 w 1910"/>
              <a:gd name="T1" fmla="*/ 768 h 817"/>
              <a:gd name="T2" fmla="*/ 43 w 1910"/>
              <a:gd name="T3" fmla="*/ 725 h 817"/>
              <a:gd name="T4" fmla="*/ 75 w 1910"/>
              <a:gd name="T5" fmla="*/ 704 h 817"/>
              <a:gd name="T6" fmla="*/ 117 w 1910"/>
              <a:gd name="T7" fmla="*/ 693 h 817"/>
              <a:gd name="T8" fmla="*/ 160 w 1910"/>
              <a:gd name="T9" fmla="*/ 683 h 817"/>
              <a:gd name="T10" fmla="*/ 203 w 1910"/>
              <a:gd name="T11" fmla="*/ 661 h 817"/>
              <a:gd name="T12" fmla="*/ 245 w 1910"/>
              <a:gd name="T13" fmla="*/ 661 h 817"/>
              <a:gd name="T14" fmla="*/ 288 w 1910"/>
              <a:gd name="T15" fmla="*/ 651 h 817"/>
              <a:gd name="T16" fmla="*/ 331 w 1910"/>
              <a:gd name="T17" fmla="*/ 640 h 817"/>
              <a:gd name="T18" fmla="*/ 373 w 1910"/>
              <a:gd name="T19" fmla="*/ 619 h 817"/>
              <a:gd name="T20" fmla="*/ 416 w 1910"/>
              <a:gd name="T21" fmla="*/ 597 h 817"/>
              <a:gd name="T22" fmla="*/ 469 w 1910"/>
              <a:gd name="T23" fmla="*/ 565 h 817"/>
              <a:gd name="T24" fmla="*/ 512 w 1910"/>
              <a:gd name="T25" fmla="*/ 544 h 817"/>
              <a:gd name="T26" fmla="*/ 555 w 1910"/>
              <a:gd name="T27" fmla="*/ 512 h 817"/>
              <a:gd name="T28" fmla="*/ 597 w 1910"/>
              <a:gd name="T29" fmla="*/ 480 h 817"/>
              <a:gd name="T30" fmla="*/ 640 w 1910"/>
              <a:gd name="T31" fmla="*/ 448 h 817"/>
              <a:gd name="T32" fmla="*/ 672 w 1910"/>
              <a:gd name="T33" fmla="*/ 427 h 817"/>
              <a:gd name="T34" fmla="*/ 736 w 1910"/>
              <a:gd name="T35" fmla="*/ 405 h 817"/>
              <a:gd name="T36" fmla="*/ 779 w 1910"/>
              <a:gd name="T37" fmla="*/ 416 h 817"/>
              <a:gd name="T38" fmla="*/ 821 w 1910"/>
              <a:gd name="T39" fmla="*/ 427 h 817"/>
              <a:gd name="T40" fmla="*/ 864 w 1910"/>
              <a:gd name="T41" fmla="*/ 437 h 817"/>
              <a:gd name="T42" fmla="*/ 928 w 1910"/>
              <a:gd name="T43" fmla="*/ 437 h 817"/>
              <a:gd name="T44" fmla="*/ 971 w 1910"/>
              <a:gd name="T45" fmla="*/ 437 h 817"/>
              <a:gd name="T46" fmla="*/ 1024 w 1910"/>
              <a:gd name="T47" fmla="*/ 437 h 817"/>
              <a:gd name="T48" fmla="*/ 1077 w 1910"/>
              <a:gd name="T49" fmla="*/ 437 h 817"/>
              <a:gd name="T50" fmla="*/ 1120 w 1910"/>
              <a:gd name="T51" fmla="*/ 416 h 817"/>
              <a:gd name="T52" fmla="*/ 1152 w 1910"/>
              <a:gd name="T53" fmla="*/ 373 h 817"/>
              <a:gd name="T54" fmla="*/ 1184 w 1910"/>
              <a:gd name="T55" fmla="*/ 341 h 817"/>
              <a:gd name="T56" fmla="*/ 1216 w 1910"/>
              <a:gd name="T57" fmla="*/ 309 h 817"/>
              <a:gd name="T58" fmla="*/ 1248 w 1910"/>
              <a:gd name="T59" fmla="*/ 267 h 817"/>
              <a:gd name="T60" fmla="*/ 1291 w 1910"/>
              <a:gd name="T61" fmla="*/ 235 h 817"/>
              <a:gd name="T62" fmla="*/ 1333 w 1910"/>
              <a:gd name="T63" fmla="*/ 213 h 817"/>
              <a:gd name="T64" fmla="*/ 1376 w 1910"/>
              <a:gd name="T65" fmla="*/ 203 h 817"/>
              <a:gd name="T66" fmla="*/ 1419 w 1910"/>
              <a:gd name="T67" fmla="*/ 181 h 817"/>
              <a:gd name="T68" fmla="*/ 1461 w 1910"/>
              <a:gd name="T69" fmla="*/ 171 h 817"/>
              <a:gd name="T70" fmla="*/ 1504 w 1910"/>
              <a:gd name="T71" fmla="*/ 160 h 817"/>
              <a:gd name="T72" fmla="*/ 1557 w 1910"/>
              <a:gd name="T73" fmla="*/ 139 h 817"/>
              <a:gd name="T74" fmla="*/ 1589 w 1910"/>
              <a:gd name="T75" fmla="*/ 107 h 817"/>
              <a:gd name="T76" fmla="*/ 1632 w 1910"/>
              <a:gd name="T77" fmla="*/ 85 h 817"/>
              <a:gd name="T78" fmla="*/ 1664 w 1910"/>
              <a:gd name="T79" fmla="*/ 53 h 817"/>
              <a:gd name="T80" fmla="*/ 1707 w 1910"/>
              <a:gd name="T81" fmla="*/ 43 h 817"/>
              <a:gd name="T82" fmla="*/ 1749 w 1910"/>
              <a:gd name="T83" fmla="*/ 43 h 817"/>
              <a:gd name="T84" fmla="*/ 1813 w 1910"/>
              <a:gd name="T85" fmla="*/ 43 h 817"/>
              <a:gd name="T86" fmla="*/ 1845 w 1910"/>
              <a:gd name="T87" fmla="*/ 11 h 817"/>
              <a:gd name="T88" fmla="*/ 1888 w 1910"/>
              <a:gd name="T89" fmla="*/ 0 h 81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10" h="817">
                <a:moveTo>
                  <a:pt x="0" y="816"/>
                </a:moveTo>
                <a:lnTo>
                  <a:pt x="32" y="768"/>
                </a:lnTo>
                <a:lnTo>
                  <a:pt x="43" y="747"/>
                </a:lnTo>
                <a:lnTo>
                  <a:pt x="43" y="725"/>
                </a:lnTo>
                <a:lnTo>
                  <a:pt x="64" y="725"/>
                </a:lnTo>
                <a:lnTo>
                  <a:pt x="75" y="704"/>
                </a:lnTo>
                <a:lnTo>
                  <a:pt x="96" y="704"/>
                </a:lnTo>
                <a:lnTo>
                  <a:pt x="117" y="693"/>
                </a:lnTo>
                <a:lnTo>
                  <a:pt x="139" y="693"/>
                </a:lnTo>
                <a:lnTo>
                  <a:pt x="160" y="683"/>
                </a:lnTo>
                <a:lnTo>
                  <a:pt x="181" y="672"/>
                </a:lnTo>
                <a:lnTo>
                  <a:pt x="203" y="661"/>
                </a:lnTo>
                <a:lnTo>
                  <a:pt x="224" y="661"/>
                </a:lnTo>
                <a:lnTo>
                  <a:pt x="245" y="661"/>
                </a:lnTo>
                <a:lnTo>
                  <a:pt x="267" y="651"/>
                </a:lnTo>
                <a:lnTo>
                  <a:pt x="288" y="651"/>
                </a:lnTo>
                <a:lnTo>
                  <a:pt x="309" y="640"/>
                </a:lnTo>
                <a:lnTo>
                  <a:pt x="331" y="640"/>
                </a:lnTo>
                <a:lnTo>
                  <a:pt x="352" y="629"/>
                </a:lnTo>
                <a:lnTo>
                  <a:pt x="373" y="619"/>
                </a:lnTo>
                <a:lnTo>
                  <a:pt x="395" y="608"/>
                </a:lnTo>
                <a:lnTo>
                  <a:pt x="416" y="597"/>
                </a:lnTo>
                <a:lnTo>
                  <a:pt x="448" y="587"/>
                </a:lnTo>
                <a:lnTo>
                  <a:pt x="469" y="565"/>
                </a:lnTo>
                <a:lnTo>
                  <a:pt x="491" y="555"/>
                </a:lnTo>
                <a:lnTo>
                  <a:pt x="512" y="544"/>
                </a:lnTo>
                <a:lnTo>
                  <a:pt x="533" y="523"/>
                </a:lnTo>
                <a:lnTo>
                  <a:pt x="555" y="512"/>
                </a:lnTo>
                <a:lnTo>
                  <a:pt x="576" y="491"/>
                </a:lnTo>
                <a:lnTo>
                  <a:pt x="597" y="480"/>
                </a:lnTo>
                <a:lnTo>
                  <a:pt x="619" y="459"/>
                </a:lnTo>
                <a:lnTo>
                  <a:pt x="640" y="448"/>
                </a:lnTo>
                <a:lnTo>
                  <a:pt x="651" y="427"/>
                </a:lnTo>
                <a:lnTo>
                  <a:pt x="672" y="427"/>
                </a:lnTo>
                <a:lnTo>
                  <a:pt x="704" y="416"/>
                </a:lnTo>
                <a:lnTo>
                  <a:pt x="736" y="405"/>
                </a:lnTo>
                <a:lnTo>
                  <a:pt x="757" y="405"/>
                </a:lnTo>
                <a:lnTo>
                  <a:pt x="779" y="416"/>
                </a:lnTo>
                <a:lnTo>
                  <a:pt x="800" y="427"/>
                </a:lnTo>
                <a:lnTo>
                  <a:pt x="821" y="427"/>
                </a:lnTo>
                <a:lnTo>
                  <a:pt x="843" y="437"/>
                </a:lnTo>
                <a:lnTo>
                  <a:pt x="864" y="437"/>
                </a:lnTo>
                <a:lnTo>
                  <a:pt x="896" y="437"/>
                </a:lnTo>
                <a:lnTo>
                  <a:pt x="928" y="437"/>
                </a:lnTo>
                <a:lnTo>
                  <a:pt x="949" y="437"/>
                </a:lnTo>
                <a:lnTo>
                  <a:pt x="971" y="437"/>
                </a:lnTo>
                <a:lnTo>
                  <a:pt x="1003" y="437"/>
                </a:lnTo>
                <a:lnTo>
                  <a:pt x="1024" y="437"/>
                </a:lnTo>
                <a:lnTo>
                  <a:pt x="1045" y="437"/>
                </a:lnTo>
                <a:lnTo>
                  <a:pt x="1077" y="437"/>
                </a:lnTo>
                <a:lnTo>
                  <a:pt x="1099" y="427"/>
                </a:lnTo>
                <a:lnTo>
                  <a:pt x="1120" y="416"/>
                </a:lnTo>
                <a:lnTo>
                  <a:pt x="1141" y="395"/>
                </a:lnTo>
                <a:lnTo>
                  <a:pt x="1152" y="373"/>
                </a:lnTo>
                <a:lnTo>
                  <a:pt x="1173" y="363"/>
                </a:lnTo>
                <a:lnTo>
                  <a:pt x="1184" y="341"/>
                </a:lnTo>
                <a:lnTo>
                  <a:pt x="1195" y="320"/>
                </a:lnTo>
                <a:lnTo>
                  <a:pt x="1216" y="309"/>
                </a:lnTo>
                <a:lnTo>
                  <a:pt x="1227" y="288"/>
                </a:lnTo>
                <a:lnTo>
                  <a:pt x="1248" y="267"/>
                </a:lnTo>
                <a:lnTo>
                  <a:pt x="1269" y="256"/>
                </a:lnTo>
                <a:lnTo>
                  <a:pt x="1291" y="235"/>
                </a:lnTo>
                <a:lnTo>
                  <a:pt x="1312" y="224"/>
                </a:lnTo>
                <a:lnTo>
                  <a:pt x="1333" y="213"/>
                </a:lnTo>
                <a:lnTo>
                  <a:pt x="1355" y="203"/>
                </a:lnTo>
                <a:lnTo>
                  <a:pt x="1376" y="203"/>
                </a:lnTo>
                <a:lnTo>
                  <a:pt x="1397" y="192"/>
                </a:lnTo>
                <a:lnTo>
                  <a:pt x="1419" y="181"/>
                </a:lnTo>
                <a:lnTo>
                  <a:pt x="1440" y="181"/>
                </a:lnTo>
                <a:lnTo>
                  <a:pt x="1461" y="171"/>
                </a:lnTo>
                <a:lnTo>
                  <a:pt x="1483" y="171"/>
                </a:lnTo>
                <a:lnTo>
                  <a:pt x="1504" y="160"/>
                </a:lnTo>
                <a:lnTo>
                  <a:pt x="1525" y="149"/>
                </a:lnTo>
                <a:lnTo>
                  <a:pt x="1557" y="139"/>
                </a:lnTo>
                <a:lnTo>
                  <a:pt x="1568" y="117"/>
                </a:lnTo>
                <a:lnTo>
                  <a:pt x="1589" y="107"/>
                </a:lnTo>
                <a:lnTo>
                  <a:pt x="1611" y="96"/>
                </a:lnTo>
                <a:lnTo>
                  <a:pt x="1632" y="85"/>
                </a:lnTo>
                <a:lnTo>
                  <a:pt x="1643" y="64"/>
                </a:lnTo>
                <a:lnTo>
                  <a:pt x="1664" y="53"/>
                </a:lnTo>
                <a:lnTo>
                  <a:pt x="1685" y="43"/>
                </a:lnTo>
                <a:lnTo>
                  <a:pt x="1707" y="43"/>
                </a:lnTo>
                <a:lnTo>
                  <a:pt x="1728" y="43"/>
                </a:lnTo>
                <a:lnTo>
                  <a:pt x="1749" y="43"/>
                </a:lnTo>
                <a:lnTo>
                  <a:pt x="1781" y="43"/>
                </a:lnTo>
                <a:lnTo>
                  <a:pt x="1813" y="43"/>
                </a:lnTo>
                <a:lnTo>
                  <a:pt x="1835" y="32"/>
                </a:lnTo>
                <a:lnTo>
                  <a:pt x="1845" y="11"/>
                </a:lnTo>
                <a:lnTo>
                  <a:pt x="1867" y="0"/>
                </a:lnTo>
                <a:lnTo>
                  <a:pt x="1888" y="0"/>
                </a:lnTo>
                <a:lnTo>
                  <a:pt x="1909" y="0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9">
            <a:extLst>
              <a:ext uri="{FF2B5EF4-FFF2-40B4-BE49-F238E27FC236}">
                <a16:creationId xmlns:a16="http://schemas.microsoft.com/office/drawing/2014/main" id="{C30D33C4-52B6-D84B-7ABF-ABEF2BCB239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20950" y="3505200"/>
            <a:ext cx="4330700" cy="1828800"/>
          </a:xfrm>
          <a:prstGeom prst="line">
            <a:avLst/>
          </a:prstGeom>
          <a:noFill/>
          <a:ln w="12700">
            <a:solidFill>
              <a:schemeClr val="tx1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552A47D0-7E58-FE3E-0193-931682E5C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3429000"/>
            <a:ext cx="13716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Upward Trend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7C4413B-8264-13B4-8715-973EF05B1E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Patterns in Forecasts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48191FBA-3BE7-0799-2A12-B3300A340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Cycle</a:t>
            </a:r>
          </a:p>
          <a:p>
            <a:pPr lvl="1"/>
            <a:r>
              <a:rPr lang="en-US" altLang="en-US"/>
              <a:t>An up and down repetitive movement in demand</a:t>
            </a:r>
          </a:p>
          <a:p>
            <a:endParaRPr lang="en-US" altLang="en-US" sz="2800"/>
          </a:p>
        </p:txBody>
      </p:sp>
      <p:sp>
        <p:nvSpPr>
          <p:cNvPr id="16388" name="Line 4">
            <a:extLst>
              <a:ext uri="{FF2B5EF4-FFF2-40B4-BE49-F238E27FC236}">
                <a16:creationId xmlns:a16="http://schemas.microsoft.com/office/drawing/2014/main" id="{9B7140FD-9177-13F3-A054-89A75B1F93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3663950"/>
            <a:ext cx="0" cy="1892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0A1B7E34-FD14-8250-23B0-AC1E659D9C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8550" y="5486400"/>
            <a:ext cx="40259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5C6D6576-1D95-8C89-0CBE-F845149AA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3513" y="4419600"/>
            <a:ext cx="8699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Demand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A2E3A5DA-0BBA-FA7B-5B1B-B0864AF26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6713" y="5562600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Time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CF9322E7-B8D6-34E5-BF71-E3F580DE2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4913" y="3429000"/>
            <a:ext cx="179387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US" altLang="en-US" sz="1600"/>
              <a:t>Cyclical Movement</a:t>
            </a:r>
          </a:p>
        </p:txBody>
      </p:sp>
      <p:sp>
        <p:nvSpPr>
          <p:cNvPr id="16393" name="Freeform 9">
            <a:extLst>
              <a:ext uri="{FF2B5EF4-FFF2-40B4-BE49-F238E27FC236}">
                <a16:creationId xmlns:a16="http://schemas.microsoft.com/office/drawing/2014/main" id="{16F4CD7C-936C-54A3-746D-310AA7CC5952}"/>
              </a:ext>
            </a:extLst>
          </p:cNvPr>
          <p:cNvSpPr>
            <a:spLocks/>
          </p:cNvSpPr>
          <p:nvPr/>
        </p:nvSpPr>
        <p:spPr bwMode="auto">
          <a:xfrm>
            <a:off x="2667000" y="4259263"/>
            <a:ext cx="3506788" cy="763587"/>
          </a:xfrm>
          <a:custGeom>
            <a:avLst/>
            <a:gdLst>
              <a:gd name="T0" fmla="*/ 43 w 2209"/>
              <a:gd name="T1" fmla="*/ 362 h 481"/>
              <a:gd name="T2" fmla="*/ 75 w 2209"/>
              <a:gd name="T3" fmla="*/ 320 h 481"/>
              <a:gd name="T4" fmla="*/ 117 w 2209"/>
              <a:gd name="T5" fmla="*/ 266 h 481"/>
              <a:gd name="T6" fmla="*/ 171 w 2209"/>
              <a:gd name="T7" fmla="*/ 192 h 481"/>
              <a:gd name="T8" fmla="*/ 213 w 2209"/>
              <a:gd name="T9" fmla="*/ 128 h 481"/>
              <a:gd name="T10" fmla="*/ 277 w 2209"/>
              <a:gd name="T11" fmla="*/ 117 h 481"/>
              <a:gd name="T12" fmla="*/ 341 w 2209"/>
              <a:gd name="T13" fmla="*/ 117 h 481"/>
              <a:gd name="T14" fmla="*/ 384 w 2209"/>
              <a:gd name="T15" fmla="*/ 160 h 481"/>
              <a:gd name="T16" fmla="*/ 405 w 2209"/>
              <a:gd name="T17" fmla="*/ 224 h 481"/>
              <a:gd name="T18" fmla="*/ 459 w 2209"/>
              <a:gd name="T19" fmla="*/ 277 h 481"/>
              <a:gd name="T20" fmla="*/ 501 w 2209"/>
              <a:gd name="T21" fmla="*/ 330 h 481"/>
              <a:gd name="T22" fmla="*/ 544 w 2209"/>
              <a:gd name="T23" fmla="*/ 384 h 481"/>
              <a:gd name="T24" fmla="*/ 608 w 2209"/>
              <a:gd name="T25" fmla="*/ 426 h 481"/>
              <a:gd name="T26" fmla="*/ 672 w 2209"/>
              <a:gd name="T27" fmla="*/ 448 h 481"/>
              <a:gd name="T28" fmla="*/ 725 w 2209"/>
              <a:gd name="T29" fmla="*/ 469 h 481"/>
              <a:gd name="T30" fmla="*/ 789 w 2209"/>
              <a:gd name="T31" fmla="*/ 437 h 481"/>
              <a:gd name="T32" fmla="*/ 821 w 2209"/>
              <a:gd name="T33" fmla="*/ 384 h 481"/>
              <a:gd name="T34" fmla="*/ 864 w 2209"/>
              <a:gd name="T35" fmla="*/ 330 h 481"/>
              <a:gd name="T36" fmla="*/ 885 w 2209"/>
              <a:gd name="T37" fmla="*/ 266 h 481"/>
              <a:gd name="T38" fmla="*/ 939 w 2209"/>
              <a:gd name="T39" fmla="*/ 213 h 481"/>
              <a:gd name="T40" fmla="*/ 1013 w 2209"/>
              <a:gd name="T41" fmla="*/ 160 h 481"/>
              <a:gd name="T42" fmla="*/ 1067 w 2209"/>
              <a:gd name="T43" fmla="*/ 106 h 481"/>
              <a:gd name="T44" fmla="*/ 1109 w 2209"/>
              <a:gd name="T45" fmla="*/ 42 h 481"/>
              <a:gd name="T46" fmla="*/ 1173 w 2209"/>
              <a:gd name="T47" fmla="*/ 0 h 481"/>
              <a:gd name="T48" fmla="*/ 1237 w 2209"/>
              <a:gd name="T49" fmla="*/ 0 h 481"/>
              <a:gd name="T50" fmla="*/ 1291 w 2209"/>
              <a:gd name="T51" fmla="*/ 42 h 481"/>
              <a:gd name="T52" fmla="*/ 1312 w 2209"/>
              <a:gd name="T53" fmla="*/ 106 h 481"/>
              <a:gd name="T54" fmla="*/ 1323 w 2209"/>
              <a:gd name="T55" fmla="*/ 170 h 481"/>
              <a:gd name="T56" fmla="*/ 1365 w 2209"/>
              <a:gd name="T57" fmla="*/ 234 h 481"/>
              <a:gd name="T58" fmla="*/ 1408 w 2209"/>
              <a:gd name="T59" fmla="*/ 298 h 481"/>
              <a:gd name="T60" fmla="*/ 1461 w 2209"/>
              <a:gd name="T61" fmla="*/ 352 h 481"/>
              <a:gd name="T62" fmla="*/ 1515 w 2209"/>
              <a:gd name="T63" fmla="*/ 394 h 481"/>
              <a:gd name="T64" fmla="*/ 1568 w 2209"/>
              <a:gd name="T65" fmla="*/ 458 h 481"/>
              <a:gd name="T66" fmla="*/ 1632 w 2209"/>
              <a:gd name="T67" fmla="*/ 480 h 481"/>
              <a:gd name="T68" fmla="*/ 1696 w 2209"/>
              <a:gd name="T69" fmla="*/ 458 h 481"/>
              <a:gd name="T70" fmla="*/ 1739 w 2209"/>
              <a:gd name="T71" fmla="*/ 416 h 481"/>
              <a:gd name="T72" fmla="*/ 1781 w 2209"/>
              <a:gd name="T73" fmla="*/ 341 h 481"/>
              <a:gd name="T74" fmla="*/ 1824 w 2209"/>
              <a:gd name="T75" fmla="*/ 288 h 481"/>
              <a:gd name="T76" fmla="*/ 1856 w 2209"/>
              <a:gd name="T77" fmla="*/ 234 h 481"/>
              <a:gd name="T78" fmla="*/ 1909 w 2209"/>
              <a:gd name="T79" fmla="*/ 192 h 481"/>
              <a:gd name="T80" fmla="*/ 1973 w 2209"/>
              <a:gd name="T81" fmla="*/ 149 h 481"/>
              <a:gd name="T82" fmla="*/ 2037 w 2209"/>
              <a:gd name="T83" fmla="*/ 117 h 481"/>
              <a:gd name="T84" fmla="*/ 2101 w 2209"/>
              <a:gd name="T85" fmla="*/ 106 h 481"/>
              <a:gd name="T86" fmla="*/ 2165 w 2209"/>
              <a:gd name="T87" fmla="*/ 106 h 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209" h="481">
                <a:moveTo>
                  <a:pt x="0" y="389"/>
                </a:moveTo>
                <a:lnTo>
                  <a:pt x="21" y="373"/>
                </a:lnTo>
                <a:lnTo>
                  <a:pt x="43" y="362"/>
                </a:lnTo>
                <a:lnTo>
                  <a:pt x="43" y="341"/>
                </a:lnTo>
                <a:lnTo>
                  <a:pt x="64" y="341"/>
                </a:lnTo>
                <a:lnTo>
                  <a:pt x="75" y="320"/>
                </a:lnTo>
                <a:lnTo>
                  <a:pt x="85" y="298"/>
                </a:lnTo>
                <a:lnTo>
                  <a:pt x="107" y="288"/>
                </a:lnTo>
                <a:lnTo>
                  <a:pt x="117" y="266"/>
                </a:lnTo>
                <a:lnTo>
                  <a:pt x="128" y="245"/>
                </a:lnTo>
                <a:lnTo>
                  <a:pt x="149" y="224"/>
                </a:lnTo>
                <a:lnTo>
                  <a:pt x="171" y="192"/>
                </a:lnTo>
                <a:lnTo>
                  <a:pt x="181" y="170"/>
                </a:lnTo>
                <a:lnTo>
                  <a:pt x="203" y="149"/>
                </a:lnTo>
                <a:lnTo>
                  <a:pt x="213" y="128"/>
                </a:lnTo>
                <a:lnTo>
                  <a:pt x="235" y="128"/>
                </a:lnTo>
                <a:lnTo>
                  <a:pt x="256" y="117"/>
                </a:lnTo>
                <a:lnTo>
                  <a:pt x="277" y="117"/>
                </a:lnTo>
                <a:lnTo>
                  <a:pt x="299" y="106"/>
                </a:lnTo>
                <a:lnTo>
                  <a:pt x="320" y="106"/>
                </a:lnTo>
                <a:lnTo>
                  <a:pt x="341" y="117"/>
                </a:lnTo>
                <a:lnTo>
                  <a:pt x="363" y="117"/>
                </a:lnTo>
                <a:lnTo>
                  <a:pt x="373" y="138"/>
                </a:lnTo>
                <a:lnTo>
                  <a:pt x="384" y="160"/>
                </a:lnTo>
                <a:lnTo>
                  <a:pt x="395" y="181"/>
                </a:lnTo>
                <a:lnTo>
                  <a:pt x="395" y="202"/>
                </a:lnTo>
                <a:lnTo>
                  <a:pt x="405" y="224"/>
                </a:lnTo>
                <a:lnTo>
                  <a:pt x="427" y="245"/>
                </a:lnTo>
                <a:lnTo>
                  <a:pt x="437" y="266"/>
                </a:lnTo>
                <a:lnTo>
                  <a:pt x="459" y="277"/>
                </a:lnTo>
                <a:lnTo>
                  <a:pt x="469" y="298"/>
                </a:lnTo>
                <a:lnTo>
                  <a:pt x="491" y="309"/>
                </a:lnTo>
                <a:lnTo>
                  <a:pt x="501" y="330"/>
                </a:lnTo>
                <a:lnTo>
                  <a:pt x="512" y="352"/>
                </a:lnTo>
                <a:lnTo>
                  <a:pt x="533" y="362"/>
                </a:lnTo>
                <a:lnTo>
                  <a:pt x="544" y="384"/>
                </a:lnTo>
                <a:lnTo>
                  <a:pt x="565" y="405"/>
                </a:lnTo>
                <a:lnTo>
                  <a:pt x="587" y="416"/>
                </a:lnTo>
                <a:lnTo>
                  <a:pt x="608" y="426"/>
                </a:lnTo>
                <a:lnTo>
                  <a:pt x="629" y="426"/>
                </a:lnTo>
                <a:lnTo>
                  <a:pt x="651" y="448"/>
                </a:lnTo>
                <a:lnTo>
                  <a:pt x="672" y="448"/>
                </a:lnTo>
                <a:lnTo>
                  <a:pt x="683" y="469"/>
                </a:lnTo>
                <a:lnTo>
                  <a:pt x="704" y="469"/>
                </a:lnTo>
                <a:lnTo>
                  <a:pt x="725" y="469"/>
                </a:lnTo>
                <a:lnTo>
                  <a:pt x="747" y="469"/>
                </a:lnTo>
                <a:lnTo>
                  <a:pt x="768" y="458"/>
                </a:lnTo>
                <a:lnTo>
                  <a:pt x="789" y="437"/>
                </a:lnTo>
                <a:lnTo>
                  <a:pt x="800" y="416"/>
                </a:lnTo>
                <a:lnTo>
                  <a:pt x="821" y="405"/>
                </a:lnTo>
                <a:lnTo>
                  <a:pt x="821" y="384"/>
                </a:lnTo>
                <a:lnTo>
                  <a:pt x="843" y="373"/>
                </a:lnTo>
                <a:lnTo>
                  <a:pt x="853" y="352"/>
                </a:lnTo>
                <a:lnTo>
                  <a:pt x="864" y="330"/>
                </a:lnTo>
                <a:lnTo>
                  <a:pt x="875" y="309"/>
                </a:lnTo>
                <a:lnTo>
                  <a:pt x="885" y="288"/>
                </a:lnTo>
                <a:lnTo>
                  <a:pt x="885" y="266"/>
                </a:lnTo>
                <a:lnTo>
                  <a:pt x="896" y="245"/>
                </a:lnTo>
                <a:lnTo>
                  <a:pt x="917" y="224"/>
                </a:lnTo>
                <a:lnTo>
                  <a:pt x="939" y="213"/>
                </a:lnTo>
                <a:lnTo>
                  <a:pt x="971" y="192"/>
                </a:lnTo>
                <a:lnTo>
                  <a:pt x="992" y="170"/>
                </a:lnTo>
                <a:lnTo>
                  <a:pt x="1013" y="160"/>
                </a:lnTo>
                <a:lnTo>
                  <a:pt x="1035" y="149"/>
                </a:lnTo>
                <a:lnTo>
                  <a:pt x="1056" y="128"/>
                </a:lnTo>
                <a:lnTo>
                  <a:pt x="1067" y="106"/>
                </a:lnTo>
                <a:lnTo>
                  <a:pt x="1088" y="85"/>
                </a:lnTo>
                <a:lnTo>
                  <a:pt x="1088" y="64"/>
                </a:lnTo>
                <a:lnTo>
                  <a:pt x="1109" y="42"/>
                </a:lnTo>
                <a:lnTo>
                  <a:pt x="1131" y="21"/>
                </a:lnTo>
                <a:lnTo>
                  <a:pt x="1152" y="10"/>
                </a:lnTo>
                <a:lnTo>
                  <a:pt x="1173" y="0"/>
                </a:lnTo>
                <a:lnTo>
                  <a:pt x="1195" y="0"/>
                </a:lnTo>
                <a:lnTo>
                  <a:pt x="1216" y="0"/>
                </a:lnTo>
                <a:lnTo>
                  <a:pt x="1237" y="0"/>
                </a:lnTo>
                <a:lnTo>
                  <a:pt x="1259" y="10"/>
                </a:lnTo>
                <a:lnTo>
                  <a:pt x="1269" y="32"/>
                </a:lnTo>
                <a:lnTo>
                  <a:pt x="1291" y="42"/>
                </a:lnTo>
                <a:lnTo>
                  <a:pt x="1301" y="64"/>
                </a:lnTo>
                <a:lnTo>
                  <a:pt x="1301" y="85"/>
                </a:lnTo>
                <a:lnTo>
                  <a:pt x="1312" y="106"/>
                </a:lnTo>
                <a:lnTo>
                  <a:pt x="1312" y="128"/>
                </a:lnTo>
                <a:lnTo>
                  <a:pt x="1323" y="149"/>
                </a:lnTo>
                <a:lnTo>
                  <a:pt x="1323" y="170"/>
                </a:lnTo>
                <a:lnTo>
                  <a:pt x="1333" y="192"/>
                </a:lnTo>
                <a:lnTo>
                  <a:pt x="1344" y="213"/>
                </a:lnTo>
                <a:lnTo>
                  <a:pt x="1365" y="234"/>
                </a:lnTo>
                <a:lnTo>
                  <a:pt x="1376" y="256"/>
                </a:lnTo>
                <a:lnTo>
                  <a:pt x="1397" y="277"/>
                </a:lnTo>
                <a:lnTo>
                  <a:pt x="1408" y="298"/>
                </a:lnTo>
                <a:lnTo>
                  <a:pt x="1429" y="309"/>
                </a:lnTo>
                <a:lnTo>
                  <a:pt x="1451" y="330"/>
                </a:lnTo>
                <a:lnTo>
                  <a:pt x="1461" y="352"/>
                </a:lnTo>
                <a:lnTo>
                  <a:pt x="1483" y="352"/>
                </a:lnTo>
                <a:lnTo>
                  <a:pt x="1493" y="373"/>
                </a:lnTo>
                <a:lnTo>
                  <a:pt x="1515" y="394"/>
                </a:lnTo>
                <a:lnTo>
                  <a:pt x="1525" y="416"/>
                </a:lnTo>
                <a:lnTo>
                  <a:pt x="1547" y="437"/>
                </a:lnTo>
                <a:lnTo>
                  <a:pt x="1568" y="458"/>
                </a:lnTo>
                <a:lnTo>
                  <a:pt x="1589" y="469"/>
                </a:lnTo>
                <a:lnTo>
                  <a:pt x="1611" y="480"/>
                </a:lnTo>
                <a:lnTo>
                  <a:pt x="1632" y="480"/>
                </a:lnTo>
                <a:lnTo>
                  <a:pt x="1653" y="480"/>
                </a:lnTo>
                <a:lnTo>
                  <a:pt x="1675" y="469"/>
                </a:lnTo>
                <a:lnTo>
                  <a:pt x="1696" y="458"/>
                </a:lnTo>
                <a:lnTo>
                  <a:pt x="1717" y="448"/>
                </a:lnTo>
                <a:lnTo>
                  <a:pt x="1739" y="437"/>
                </a:lnTo>
                <a:lnTo>
                  <a:pt x="1739" y="416"/>
                </a:lnTo>
                <a:lnTo>
                  <a:pt x="1760" y="394"/>
                </a:lnTo>
                <a:lnTo>
                  <a:pt x="1771" y="373"/>
                </a:lnTo>
                <a:lnTo>
                  <a:pt x="1781" y="341"/>
                </a:lnTo>
                <a:lnTo>
                  <a:pt x="1803" y="330"/>
                </a:lnTo>
                <a:lnTo>
                  <a:pt x="1803" y="309"/>
                </a:lnTo>
                <a:lnTo>
                  <a:pt x="1824" y="288"/>
                </a:lnTo>
                <a:lnTo>
                  <a:pt x="1824" y="266"/>
                </a:lnTo>
                <a:lnTo>
                  <a:pt x="1835" y="245"/>
                </a:lnTo>
                <a:lnTo>
                  <a:pt x="1856" y="234"/>
                </a:lnTo>
                <a:lnTo>
                  <a:pt x="1867" y="213"/>
                </a:lnTo>
                <a:lnTo>
                  <a:pt x="1888" y="202"/>
                </a:lnTo>
                <a:lnTo>
                  <a:pt x="1909" y="192"/>
                </a:lnTo>
                <a:lnTo>
                  <a:pt x="1931" y="170"/>
                </a:lnTo>
                <a:lnTo>
                  <a:pt x="1952" y="160"/>
                </a:lnTo>
                <a:lnTo>
                  <a:pt x="1973" y="149"/>
                </a:lnTo>
                <a:lnTo>
                  <a:pt x="1995" y="138"/>
                </a:lnTo>
                <a:lnTo>
                  <a:pt x="2016" y="128"/>
                </a:lnTo>
                <a:lnTo>
                  <a:pt x="2037" y="117"/>
                </a:lnTo>
                <a:lnTo>
                  <a:pt x="2059" y="117"/>
                </a:lnTo>
                <a:lnTo>
                  <a:pt x="2080" y="106"/>
                </a:lnTo>
                <a:lnTo>
                  <a:pt x="2101" y="106"/>
                </a:lnTo>
                <a:lnTo>
                  <a:pt x="2123" y="106"/>
                </a:lnTo>
                <a:lnTo>
                  <a:pt x="2144" y="96"/>
                </a:lnTo>
                <a:lnTo>
                  <a:pt x="2165" y="106"/>
                </a:lnTo>
                <a:lnTo>
                  <a:pt x="2187" y="106"/>
                </a:lnTo>
                <a:lnTo>
                  <a:pt x="2208" y="117"/>
                </a:lnTo>
              </a:path>
            </a:pathLst>
          </a:custGeom>
          <a:noFill/>
          <a:ln w="50800" cap="rnd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37F478A-9523-5659-C060-16A57D1D56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 cap="flat"/>
        </p:spPr>
        <p:txBody>
          <a:bodyPr/>
          <a:lstStyle/>
          <a:p>
            <a:r>
              <a:rPr lang="en-US" altLang="en-US"/>
              <a:t>Quantitative Techniques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201BE8BD-301C-E53D-EB45-41370B4460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altLang="en-US" sz="2900"/>
              <a:t>Two widely used techniques</a:t>
            </a:r>
            <a:endParaRPr lang="en-US" altLang="en-US" sz="2700"/>
          </a:p>
          <a:p>
            <a:pPr lvl="1"/>
            <a:r>
              <a:rPr lang="en-US" altLang="en-US" sz="2500"/>
              <a:t>Time series analysis</a:t>
            </a:r>
          </a:p>
          <a:p>
            <a:pPr lvl="1"/>
            <a:r>
              <a:rPr lang="en-US" altLang="en-US" sz="2500"/>
              <a:t>Linear regression analysis</a:t>
            </a:r>
            <a:endParaRPr lang="en-US" altLang="en-US" sz="2300"/>
          </a:p>
          <a:p>
            <a:r>
              <a:rPr lang="en-US" altLang="en-US" sz="2900"/>
              <a:t>Time series analysis studies the numerical values a variable takes over a period of time</a:t>
            </a:r>
          </a:p>
          <a:p>
            <a:r>
              <a:rPr lang="en-US" altLang="en-US" sz="2900"/>
              <a:t>Linear regression analysis expresses the forecast variable as a mathematical function of other variables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96924E5B-5FC6-04B2-2E20-6CF4B08497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Time Series Analysis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41CB7A2-4032-13B9-3AFA-DD434FFD78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Latest Period Method</a:t>
            </a:r>
          </a:p>
          <a:p>
            <a:r>
              <a:rPr lang="en-US" altLang="en-US"/>
              <a:t>Moving Averages</a:t>
            </a:r>
          </a:p>
          <a:p>
            <a:r>
              <a:rPr lang="en-US" altLang="en-US"/>
              <a:t>Example Problem</a:t>
            </a:r>
          </a:p>
          <a:p>
            <a:r>
              <a:rPr lang="en-US" altLang="en-US"/>
              <a:t>Weighted Moving Averages</a:t>
            </a:r>
          </a:p>
          <a:p>
            <a:r>
              <a:rPr lang="en-US" altLang="en-US"/>
              <a:t>Exponential Smoothing</a:t>
            </a:r>
          </a:p>
          <a:p>
            <a:r>
              <a:rPr lang="en-US" altLang="en-US"/>
              <a:t>Example Problem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5643A70-FA8E-AF63-77BB-A7D5B6236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Latest Period Method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AF04F43-89D8-B6E1-6F88-A71A4AD8D8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Simplest method of forecasting</a:t>
            </a:r>
          </a:p>
          <a:p>
            <a:r>
              <a:rPr lang="en-US" altLang="en-US"/>
              <a:t>Use demand for current period to predict demand in the next period</a:t>
            </a:r>
          </a:p>
          <a:p>
            <a:r>
              <a:rPr lang="en-US" altLang="en-US"/>
              <a:t>e.g., 100 units this week, forecast 100 units next week</a:t>
            </a:r>
          </a:p>
          <a:p>
            <a:r>
              <a:rPr lang="en-US" altLang="en-US"/>
              <a:t>If demand turned out to be only 90 units then the following weeks forecast will be 90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51BC291-1764-36CA-910F-57EA5CBC37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/>
              <a:t>Moving Averages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3FBF5A4-3059-E8D6-7163-68F9CA2F8D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Uses several values from the recent past to develop a forecast</a:t>
            </a:r>
          </a:p>
          <a:p>
            <a:r>
              <a:rPr lang="en-US" altLang="en-US"/>
              <a:t>Tends to dampen or smooth out the random increases and decreases of a latest period forecast</a:t>
            </a:r>
          </a:p>
          <a:p>
            <a:r>
              <a:rPr lang="en-US" altLang="en-US"/>
              <a:t>Good for stable demand with no pronounced behavioral patterns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untitled 1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Hualalai:Microsoft Office:Microsoft PowerPoint 4:</Template>
  <TotalTime>140</TotalTime>
  <Pages>13</Pages>
  <Words>849</Words>
  <Application>Microsoft Macintosh PowerPoint</Application>
  <PresentationFormat>A4 Paper (210x297 mm)</PresentationFormat>
  <Paragraphs>150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Symbol</vt:lpstr>
      <vt:lpstr>Times</vt:lpstr>
      <vt:lpstr>Times New Roman</vt:lpstr>
      <vt:lpstr>untitled 1</vt:lpstr>
      <vt:lpstr>Equation</vt:lpstr>
      <vt:lpstr>Forecasting</vt:lpstr>
      <vt:lpstr>Forecasting</vt:lpstr>
      <vt:lpstr>Forecasting Components</vt:lpstr>
      <vt:lpstr>Patterns in Forecasts</vt:lpstr>
      <vt:lpstr>Patterns in Forecasts</vt:lpstr>
      <vt:lpstr>Quantitative Techniques</vt:lpstr>
      <vt:lpstr>Time Series Analysis</vt:lpstr>
      <vt:lpstr>Latest Period Method</vt:lpstr>
      <vt:lpstr>Moving Averages</vt:lpstr>
      <vt:lpstr>Moving Averages</vt:lpstr>
      <vt:lpstr>Moving Averages - NASDAQ</vt:lpstr>
      <vt:lpstr>Weighted Moving Average</vt:lpstr>
      <vt:lpstr>Weighted MA</vt:lpstr>
      <vt:lpstr>Exponential Smoothing</vt:lpstr>
      <vt:lpstr>Exponential Smoothing</vt:lpstr>
      <vt:lpstr>Exponential Smoothing</vt:lpstr>
      <vt:lpstr>Exponential Smoothing</vt:lpstr>
      <vt:lpstr>Why Exponential Smoothing?</vt:lpstr>
      <vt:lpstr>Forecast Error</vt:lpstr>
      <vt:lpstr>Forecast Error</vt:lpstr>
      <vt:lpstr>CFE</vt:lpstr>
      <vt:lpstr>MSE and MAD</vt:lpstr>
      <vt:lpstr>MAPE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326 Mathematics for Decision Making</dc:title>
  <dc:subject/>
  <dc:creator>Teacher</dc:creator>
  <cp:keywords/>
  <dc:description/>
  <cp:lastModifiedBy>Kros, John</cp:lastModifiedBy>
  <cp:revision>56</cp:revision>
  <cp:lastPrinted>1997-08-05T13:16:15Z</cp:lastPrinted>
  <dcterms:created xsi:type="dcterms:W3CDTF">1997-08-07T04:48:21Z</dcterms:created>
  <dcterms:modified xsi:type="dcterms:W3CDTF">2024-04-05T15:11:39Z</dcterms:modified>
</cp:coreProperties>
</file>