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335" r:id="rId2"/>
    <p:sldId id="322" r:id="rId3"/>
    <p:sldId id="323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47" r:id="rId16"/>
    <p:sldId id="348" r:id="rId17"/>
    <p:sldId id="349" r:id="rId18"/>
    <p:sldId id="350" r:id="rId19"/>
    <p:sldId id="351" r:id="rId20"/>
    <p:sldId id="357" r:id="rId21"/>
    <p:sldId id="358" r:id="rId22"/>
    <p:sldId id="359" r:id="rId23"/>
    <p:sldId id="360" r:id="rId24"/>
    <p:sldId id="361" r:id="rId25"/>
    <p:sldId id="362" r:id="rId26"/>
    <p:sldId id="363" r:id="rId27"/>
    <p:sldId id="364" r:id="rId28"/>
    <p:sldId id="365" r:id="rId29"/>
    <p:sldId id="366" r:id="rId30"/>
    <p:sldId id="367" r:id="rId31"/>
    <p:sldId id="368" r:id="rId32"/>
    <p:sldId id="352" r:id="rId33"/>
    <p:sldId id="353" r:id="rId34"/>
    <p:sldId id="354" r:id="rId35"/>
    <p:sldId id="355" r:id="rId36"/>
    <p:sldId id="356" r:id="rId37"/>
  </p:sldIdLst>
  <p:sldSz cx="9144000" cy="6858000" type="screen4x3"/>
  <p:notesSz cx="6858000" cy="9028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Moder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Moder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Moder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Modern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CC"/>
    <a:srgbClr val="0000CC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124" d="100"/>
          <a:sy n="124" d="100"/>
        </p:scale>
        <p:origin x="217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930" y="1440"/>
      </p:cViewPr>
      <p:guideLst>
        <p:guide orient="horz" pos="2843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9BF544-4E62-F042-9CC8-3DC934DD08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63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685800"/>
            <a:ext cx="4470400" cy="3352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2672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6810BD-2A95-1D41-B18D-E101812DC6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4884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17D7CD7-7187-C746-9795-A17C4735D36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3038559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692827A-5421-E54A-A62E-1EF1F9DCC3A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4163635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6EC480-CCDE-FE48-B7B4-5CE92D27ED4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409301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E492AE-63B3-A342-9021-F621D4EAFB8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OMGT6743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50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0BCE33-9FA4-DB4E-B8E3-24AD298D531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2823852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B1F8FB3-DEBC-B741-A8D8-4D5F3F96846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40960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EFF63D-BECB-BF4F-873D-F9963EF7C7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767049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D5ACDF-D3F5-8842-84BC-F8B9EEE713B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12160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8EE238-1D06-2A45-A2D8-9DEEB2651F5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1768291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DD4575-B0BB-214F-901D-5A58983269B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269575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FFB08BA-DC0D-974F-A58E-B1A3C3726B6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3194750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5B80BFB9-FEB5-7245-8EAB-81C5F966EE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en-US"/>
              <a:t>OMGT6743</a:t>
            </a:r>
          </a:p>
        </p:txBody>
      </p:sp>
      <p:grpSp>
        <p:nvGrpSpPr>
          <p:cNvPr id="1036" name="Group 12"/>
          <p:cNvGrpSpPr>
            <a:grpSpLocks/>
          </p:cNvGrpSpPr>
          <p:nvPr userDrawn="1"/>
        </p:nvGrpSpPr>
        <p:grpSpPr bwMode="auto">
          <a:xfrm>
            <a:off x="685800" y="1981200"/>
            <a:ext cx="7793038" cy="4114800"/>
            <a:chOff x="467" y="1248"/>
            <a:chExt cx="5341" cy="2592"/>
          </a:xfrm>
        </p:grpSpPr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>
              <a:off x="475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467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5808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Line 16"/>
            <p:cNvSpPr>
              <a:spLocks noChangeShapeType="1"/>
            </p:cNvSpPr>
            <p:nvPr/>
          </p:nvSpPr>
          <p:spPr bwMode="auto">
            <a:xfrm>
              <a:off x="47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>
              <a:off x="383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2" name="Rectangle 18"/>
          <p:cNvSpPr>
            <a:spLocks noChangeArrowheads="1"/>
          </p:cNvSpPr>
          <p:nvPr userDrawn="1"/>
        </p:nvSpPr>
        <p:spPr bwMode="auto">
          <a:xfrm>
            <a:off x="706438" y="609600"/>
            <a:ext cx="7772400" cy="1143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sz="4400">
              <a:solidFill>
                <a:schemeClr val="tx2"/>
              </a:solidFill>
              <a:latin typeface="Times New Roman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BD164F-3B77-7144-BC27-44044D3EFA9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727450" y="5930900"/>
            <a:ext cx="1689100" cy="927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Forecasting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Plays an important role in many industries</a:t>
            </a:r>
          </a:p>
          <a:p>
            <a:pPr lvl="1"/>
            <a:r>
              <a:rPr lang="en-US"/>
              <a:t>marketing</a:t>
            </a:r>
          </a:p>
          <a:p>
            <a:pPr lvl="1"/>
            <a:r>
              <a:rPr lang="en-US"/>
              <a:t>financial planning</a:t>
            </a:r>
          </a:p>
          <a:p>
            <a:pPr lvl="1"/>
            <a:r>
              <a:rPr lang="en-US"/>
              <a:t>production control</a:t>
            </a:r>
          </a:p>
          <a:p>
            <a:r>
              <a:rPr lang="en-US"/>
              <a:t>Forecasts are not to be thought of as a final product but as a tool in making a managerial decision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8372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Latest Period Method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Simplest method of forecasting</a:t>
            </a:r>
          </a:p>
          <a:p>
            <a:r>
              <a:rPr lang="en-US"/>
              <a:t>Use demand for current period to predict demand in the next period</a:t>
            </a:r>
          </a:p>
          <a:p>
            <a:r>
              <a:rPr lang="en-US"/>
              <a:t>e.g., 100 units this week, forecast 100 units next week</a:t>
            </a:r>
          </a:p>
          <a:p>
            <a:r>
              <a:rPr lang="en-US"/>
              <a:t>If demand turned out to be only 90 units then the following weeks forecast will be 90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714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Moving Averages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Uses several values from the recent past to develop a forecast</a:t>
            </a:r>
          </a:p>
          <a:p>
            <a:r>
              <a:rPr lang="en-US"/>
              <a:t>Tends to dampen or smooth out the random increases and decreases of a latest period forecast</a:t>
            </a:r>
          </a:p>
          <a:p>
            <a:r>
              <a:rPr lang="en-US"/>
              <a:t>Good for stable demand with no pronounced behavioral patterns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81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Moving Averages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Moving averages are computed for specific periods</a:t>
            </a:r>
          </a:p>
          <a:p>
            <a:pPr lvl="1"/>
            <a:r>
              <a:rPr lang="en-US" sz="2200" dirty="0"/>
              <a:t>Three months</a:t>
            </a:r>
          </a:p>
          <a:p>
            <a:pPr lvl="1"/>
            <a:r>
              <a:rPr lang="en-US" sz="2200" dirty="0"/>
              <a:t>Five months</a:t>
            </a:r>
          </a:p>
          <a:p>
            <a:pPr lvl="1"/>
            <a:r>
              <a:rPr lang="en-US" sz="2200" dirty="0"/>
              <a:t>The longer the moving average the smoother the forecast</a:t>
            </a:r>
          </a:p>
          <a:p>
            <a:r>
              <a:rPr lang="en-US" sz="2800" dirty="0"/>
              <a:t>Moving average formula</a:t>
            </a:r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996267"/>
              </p:ext>
            </p:extLst>
          </p:nvPr>
        </p:nvGraphicFramePr>
        <p:xfrm>
          <a:off x="2151063" y="4519613"/>
          <a:ext cx="4940300" cy="1382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name="Equation" r:id="rId3" imgW="2654300" imgH="685800" progId="Equation.3">
                  <p:embed/>
                </p:oleObj>
              </mc:Choice>
              <mc:Fallback>
                <p:oleObj name="Equation" r:id="rId3" imgW="26543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063" y="4519613"/>
                        <a:ext cx="4940300" cy="1382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06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Moving Averages - NASDAQ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/>
          </a:p>
        </p:txBody>
      </p:sp>
      <p:pic>
        <p:nvPicPr>
          <p:cNvPr id="22532" name="Picture 4" descr="nas1.dll                                                       00000190Macintosh HD                   ABA78158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57401"/>
            <a:ext cx="7620000" cy="380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89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Weighted MA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000"/>
              <a:t>Allows certain demands to be more or less important than a regular MA</a:t>
            </a:r>
          </a:p>
          <a:p>
            <a:r>
              <a:rPr lang="en-US" sz="3000"/>
              <a:t>Places relative weights on each of the period demands</a:t>
            </a:r>
          </a:p>
          <a:p>
            <a:r>
              <a:rPr lang="en-US" sz="3000"/>
              <a:t>Weighted MA is computed as such</a:t>
            </a:r>
            <a:endParaRPr lang="en-US"/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1406770" y="4645026"/>
          <a:ext cx="6456485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5" name="Equation" r:id="rId3" imgW="3238500" imgH="495300" progId="Equation.3">
                  <p:embed/>
                </p:oleObj>
              </mc:Choice>
              <mc:Fallback>
                <p:oleObj name="Equation" r:id="rId3" imgW="32385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6770" y="4645026"/>
                        <a:ext cx="6456485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495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Weighted MA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Any desired weights can be assigned, but </a:t>
            </a:r>
            <a:r>
              <a:rPr lang="en-US" sz="2600" dirty="0" err="1">
                <a:latin typeface="Symbol" charset="0"/>
              </a:rPr>
              <a:t>S</a:t>
            </a:r>
            <a:r>
              <a:rPr lang="en-US" sz="2600" dirty="0" err="1"/>
              <a:t>W</a:t>
            </a:r>
            <a:r>
              <a:rPr lang="en-US" sz="2600" baseline="-25000" dirty="0" err="1"/>
              <a:t>i</a:t>
            </a:r>
            <a:r>
              <a:rPr lang="en-US" sz="2600" dirty="0"/>
              <a:t>=1</a:t>
            </a:r>
          </a:p>
          <a:p>
            <a:r>
              <a:rPr lang="en-US" sz="2600" dirty="0"/>
              <a:t>Weighting recent demands higher allows the WMA to respond more quickly to demand changes</a:t>
            </a:r>
          </a:p>
          <a:p>
            <a:r>
              <a:rPr lang="en-US" sz="2600" dirty="0"/>
              <a:t>The simple MA is a special case of the WMA with all weights equal,  W</a:t>
            </a:r>
            <a:r>
              <a:rPr lang="en-US" sz="2600" baseline="-25000" dirty="0"/>
              <a:t>i</a:t>
            </a:r>
            <a:r>
              <a:rPr lang="en-US" sz="2600" dirty="0"/>
              <a:t>=1/n</a:t>
            </a:r>
          </a:p>
          <a:p>
            <a:r>
              <a:rPr lang="en-US" sz="2600" dirty="0"/>
              <a:t>The entire demand history is carried forward with each new computation</a:t>
            </a:r>
          </a:p>
          <a:p>
            <a:r>
              <a:rPr lang="en-US" sz="2600" dirty="0"/>
              <a:t>However, the equation can become burdensome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02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Exponential Smoothing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000"/>
              <a:t>Based on the idea that a new average can be computed from an old average and the most recent observed demand</a:t>
            </a:r>
          </a:p>
          <a:p>
            <a:r>
              <a:rPr lang="en-US" sz="3000"/>
              <a:t>e.g., old average = 20, new demand = 24, then the new average will lie between 20 and 24</a:t>
            </a:r>
          </a:p>
          <a:p>
            <a:r>
              <a:rPr lang="en-US" sz="3000"/>
              <a:t>Formally,</a:t>
            </a: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1992924" y="5056188"/>
          <a:ext cx="5395546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3" name="Equation" r:id="rId3" imgW="1460500" imgH="203200" progId="Equation.3">
                  <p:embed/>
                </p:oleObj>
              </mc:Choice>
              <mc:Fallback>
                <p:oleObj name="Equation" r:id="rId3" imgW="1460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924" y="5056188"/>
                        <a:ext cx="5395546" cy="811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139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Exponential Smoothing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Note:  </a:t>
            </a:r>
            <a:r>
              <a:rPr lang="en-US">
                <a:latin typeface="Symbol" charset="0"/>
              </a:rPr>
              <a:t>a</a:t>
            </a:r>
            <a:r>
              <a:rPr lang="en-US"/>
              <a:t> must lie between 0.0 and 1.0</a:t>
            </a:r>
          </a:p>
          <a:p>
            <a:r>
              <a:rPr lang="en-US"/>
              <a:t>Larger values of </a:t>
            </a:r>
            <a:r>
              <a:rPr lang="en-US">
                <a:latin typeface="Symbol" charset="0"/>
              </a:rPr>
              <a:t>a</a:t>
            </a:r>
            <a:r>
              <a:rPr lang="en-US"/>
              <a:t> allow the forecast to be more responsive to recent demand</a:t>
            </a:r>
          </a:p>
          <a:p>
            <a:r>
              <a:rPr lang="en-US"/>
              <a:t>Smaller values of </a:t>
            </a:r>
            <a:r>
              <a:rPr lang="en-US">
                <a:latin typeface="Symbol" charset="0"/>
              </a:rPr>
              <a:t>a</a:t>
            </a:r>
            <a:r>
              <a:rPr lang="en-US"/>
              <a:t> allow the forecast to respond more slowly and weights older data more</a:t>
            </a:r>
          </a:p>
          <a:p>
            <a:r>
              <a:rPr lang="en-US"/>
              <a:t>0.1 </a:t>
            </a:r>
            <a:r>
              <a:rPr lang="en-US" u="sng"/>
              <a:t>&lt;</a:t>
            </a:r>
            <a:r>
              <a:rPr lang="en-US"/>
              <a:t> </a:t>
            </a:r>
            <a:r>
              <a:rPr lang="en-US">
                <a:latin typeface="Symbol" charset="0"/>
              </a:rPr>
              <a:t>a</a:t>
            </a:r>
            <a:r>
              <a:rPr lang="en-US"/>
              <a:t> </a:t>
            </a:r>
            <a:r>
              <a:rPr lang="en-US" u="sng"/>
              <a:t>&lt;</a:t>
            </a:r>
            <a:r>
              <a:rPr lang="en-US"/>
              <a:t> 0.3 is usually recommended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72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Exponential Smoothing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The exponential smoothing form</a:t>
            </a:r>
          </a:p>
          <a:p>
            <a:endParaRPr lang="en-US" sz="2800"/>
          </a:p>
          <a:p>
            <a:pPr>
              <a:spcBef>
                <a:spcPct val="60000"/>
              </a:spcBef>
            </a:pPr>
            <a:r>
              <a:rPr lang="en-US" sz="2800"/>
              <a:t>Rearranged, this form is as such</a:t>
            </a:r>
          </a:p>
          <a:p>
            <a:pPr>
              <a:spcBef>
                <a:spcPct val="60000"/>
              </a:spcBef>
            </a:pPr>
            <a:endParaRPr lang="en-US" sz="2800"/>
          </a:p>
          <a:p>
            <a:pPr>
              <a:spcBef>
                <a:spcPct val="60000"/>
              </a:spcBef>
            </a:pPr>
            <a:r>
              <a:rPr lang="en-US" sz="2800"/>
              <a:t>This form indicates the new forecast is the old forecast plus a proportion of the error between the observed demand and the old forecast</a:t>
            </a:r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1998785" y="2590801"/>
          <a:ext cx="5216769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5" name="Equation" r:id="rId3" imgW="1460500" imgH="203200" progId="Equation.3">
                  <p:embed/>
                </p:oleObj>
              </mc:Choice>
              <mc:Fallback>
                <p:oleObj name="Equation" r:id="rId3" imgW="1460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8785" y="2590801"/>
                        <a:ext cx="5216769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1818543" y="3738563"/>
          <a:ext cx="5578719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6" name="Equation" r:id="rId5" imgW="1562100" imgH="228600" progId="Equation.3">
                  <p:embed/>
                </p:oleObj>
              </mc:Choice>
              <mc:Fallback>
                <p:oleObj name="Equation" r:id="rId5" imgW="1562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8543" y="3738563"/>
                        <a:ext cx="5578719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39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Why Exponential Smoothing?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000"/>
              <a:t>Continue with expansion of last expression</a:t>
            </a:r>
          </a:p>
          <a:p>
            <a:r>
              <a:rPr lang="en-US" sz="3000"/>
              <a:t>As t&gt;&gt;0, we see (1-</a:t>
            </a:r>
            <a:r>
              <a:rPr lang="en-US" sz="3000">
                <a:latin typeface="Symbol" charset="0"/>
              </a:rPr>
              <a:t>a</a:t>
            </a:r>
            <a:r>
              <a:rPr lang="en-US" sz="3000"/>
              <a:t>)</a:t>
            </a:r>
            <a:r>
              <a:rPr lang="en-US" sz="3000" baseline="30000"/>
              <a:t>t</a:t>
            </a:r>
            <a:r>
              <a:rPr lang="en-US" sz="3000"/>
              <a:t> appear and &lt;&lt;1</a:t>
            </a:r>
          </a:p>
          <a:p>
            <a:r>
              <a:rPr lang="en-US" sz="3000"/>
              <a:t>The demand weights decrease exponentially</a:t>
            </a:r>
          </a:p>
          <a:p>
            <a:r>
              <a:rPr lang="en-US" sz="3000"/>
              <a:t>All weights still add up to 1</a:t>
            </a:r>
          </a:p>
          <a:p>
            <a:r>
              <a:rPr lang="en-US" sz="3000"/>
              <a:t>Exponential smoothing is also a special form of the weighted MA, with the weights decreasing exponentially over time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553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Demand Management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Recognize and manage demand for all products</a:t>
            </a:r>
          </a:p>
          <a:p>
            <a:pPr>
              <a:lnSpc>
                <a:spcPct val="90000"/>
              </a:lnSpc>
            </a:pPr>
            <a:r>
              <a:rPr lang="en-US"/>
              <a:t>Includes:</a:t>
            </a:r>
          </a:p>
          <a:p>
            <a:pPr lvl="1">
              <a:lnSpc>
                <a:spcPct val="90000"/>
              </a:lnSpc>
            </a:pPr>
            <a:r>
              <a:rPr lang="en-US"/>
              <a:t>Forecasting</a:t>
            </a:r>
          </a:p>
          <a:p>
            <a:pPr lvl="1">
              <a:lnSpc>
                <a:spcPct val="90000"/>
              </a:lnSpc>
            </a:pPr>
            <a:r>
              <a:rPr lang="en-US"/>
              <a:t>Order promising</a:t>
            </a:r>
          </a:p>
          <a:p>
            <a:pPr lvl="1">
              <a:lnSpc>
                <a:spcPct val="90000"/>
              </a:lnSpc>
            </a:pPr>
            <a:r>
              <a:rPr lang="en-US"/>
              <a:t>Making delivery promises</a:t>
            </a:r>
          </a:p>
          <a:p>
            <a:pPr lvl="1">
              <a:lnSpc>
                <a:spcPct val="90000"/>
              </a:lnSpc>
            </a:pPr>
            <a:r>
              <a:rPr lang="en-US"/>
              <a:t>Interfacing between planning, control and the marketplace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20303018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sz="5000" b="1" u="sng"/>
              <a:t>Linear Regression</a:t>
            </a:r>
            <a:endParaRPr lang="en-US" sz="37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800"/>
              <a:t>Outline Linear Regression Analysis</a:t>
            </a:r>
          </a:p>
          <a:p>
            <a:pPr lvl="1"/>
            <a:r>
              <a:rPr lang="en-US" sz="2600"/>
              <a:t>Linear trend line</a:t>
            </a:r>
          </a:p>
          <a:p>
            <a:pPr lvl="1"/>
            <a:r>
              <a:rPr lang="en-US" sz="2600"/>
              <a:t>Regression analysis</a:t>
            </a:r>
            <a:endParaRPr lang="en-US" sz="2800"/>
          </a:p>
          <a:p>
            <a:pPr lvl="2"/>
            <a:r>
              <a:rPr lang="en-US" sz="2200"/>
              <a:t>Least squares method</a:t>
            </a:r>
          </a:p>
          <a:p>
            <a:pPr lvl="1"/>
            <a:r>
              <a:rPr lang="en-US" sz="2600"/>
              <a:t>Model Significance</a:t>
            </a:r>
          </a:p>
          <a:p>
            <a:pPr lvl="2"/>
            <a:r>
              <a:rPr lang="en-US" sz="2200"/>
              <a:t>Correlation coefficient - R</a:t>
            </a:r>
          </a:p>
          <a:p>
            <a:pPr lvl="2"/>
            <a:r>
              <a:rPr lang="en-US" sz="2200"/>
              <a:t>Coefficient of determination - R</a:t>
            </a:r>
            <a:r>
              <a:rPr lang="en-US" sz="2200" baseline="30000"/>
              <a:t>2</a:t>
            </a:r>
          </a:p>
          <a:p>
            <a:pPr lvl="2"/>
            <a:r>
              <a:rPr lang="en-US" sz="2200"/>
              <a:t>t-statistic</a:t>
            </a:r>
          </a:p>
          <a:p>
            <a:pPr lvl="2"/>
            <a:r>
              <a:rPr lang="en-US" sz="2200"/>
              <a:t>F statistic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7429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Linear Trend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3000" dirty="0"/>
              <a:t>Forecasting technique relating demand to time</a:t>
            </a:r>
          </a:p>
          <a:p>
            <a:r>
              <a:rPr lang="en-US" sz="3000" dirty="0"/>
              <a:t>Demand is referred to as a dependent variable, </a:t>
            </a:r>
          </a:p>
          <a:p>
            <a:pPr lvl="1"/>
            <a:r>
              <a:rPr lang="en-US" dirty="0"/>
              <a:t>a variable that depends on what other variables do in order to be determined</a:t>
            </a:r>
          </a:p>
          <a:p>
            <a:r>
              <a:rPr lang="en-US" sz="3000" dirty="0"/>
              <a:t>Time is referred to as an independent variable, </a:t>
            </a:r>
          </a:p>
          <a:p>
            <a:pPr lvl="1"/>
            <a:r>
              <a:rPr lang="en-US" dirty="0"/>
              <a:t>a variable that the forecaster allows to vary in order to investigate the dependent variable outcome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99535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Linear Trend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800" dirty="0"/>
              <a:t>Linear regression takes on the form</a:t>
            </a:r>
          </a:p>
          <a:p>
            <a:pPr lvl="1">
              <a:buFontTx/>
              <a:buNone/>
            </a:pPr>
            <a:r>
              <a:rPr lang="en-US" dirty="0"/>
              <a:t>y = a + </a:t>
            </a:r>
            <a:r>
              <a:rPr lang="en-US" dirty="0" err="1"/>
              <a:t>bx</a:t>
            </a:r>
            <a:endParaRPr lang="en-US" dirty="0"/>
          </a:p>
          <a:p>
            <a:pPr lvl="1">
              <a:buFontTx/>
              <a:buNone/>
            </a:pPr>
            <a:r>
              <a:rPr lang="en-US" dirty="0"/>
              <a:t>y = demand and x = time</a:t>
            </a:r>
          </a:p>
          <a:p>
            <a:r>
              <a:rPr lang="en-US" sz="2800" dirty="0"/>
              <a:t>A forecaster allows time to vary and investigates the demands that the equation produces</a:t>
            </a:r>
          </a:p>
          <a:p>
            <a:r>
              <a:rPr lang="en-US" sz="2800" dirty="0"/>
              <a:t>A regression line can be calculated using what is called the least squares method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50407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Why Linear Trend?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Why do forecasters chose a linear relationship?</a:t>
            </a:r>
          </a:p>
          <a:p>
            <a:pPr lvl="1"/>
            <a:r>
              <a:rPr lang="en-US"/>
              <a:t>Simple representation</a:t>
            </a:r>
          </a:p>
          <a:p>
            <a:pPr lvl="1"/>
            <a:r>
              <a:rPr lang="en-US"/>
              <a:t>Ease of use</a:t>
            </a:r>
          </a:p>
          <a:p>
            <a:pPr lvl="1"/>
            <a:r>
              <a:rPr lang="en-US"/>
              <a:t>Ease of calculations</a:t>
            </a:r>
          </a:p>
          <a:p>
            <a:pPr lvl="1"/>
            <a:r>
              <a:rPr lang="en-US"/>
              <a:t>Many relationships in the real world are linear</a:t>
            </a:r>
          </a:p>
          <a:p>
            <a:pPr lvl="1"/>
            <a:r>
              <a:rPr lang="en-US"/>
              <a:t>Start simple and eliminate relationships which do not work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200195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Least Squares Method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3200" dirty="0"/>
              <a:t>The parameters for the linear trend are calculated using the following formulas</a:t>
            </a:r>
          </a:p>
          <a:p>
            <a:pPr>
              <a:buFontTx/>
              <a:buNone/>
            </a:pPr>
            <a:r>
              <a:rPr lang="en-US" sz="3200" dirty="0"/>
              <a:t>	   	</a:t>
            </a:r>
            <a:r>
              <a:rPr lang="en-US" sz="2800" dirty="0"/>
              <a:t>b (slope) = (</a:t>
            </a:r>
            <a:r>
              <a:rPr lang="en-US" sz="2800" dirty="0">
                <a:latin typeface="Symbol" charset="0"/>
              </a:rPr>
              <a:t></a:t>
            </a:r>
            <a:r>
              <a:rPr lang="en-US" sz="2800" dirty="0" err="1"/>
              <a:t>xy</a:t>
            </a:r>
            <a:r>
              <a:rPr lang="en-US" sz="2800" dirty="0"/>
              <a:t> - n x y )/(</a:t>
            </a:r>
            <a:r>
              <a:rPr lang="en-US" sz="2800" dirty="0">
                <a:latin typeface="Symbol" charset="0"/>
              </a:rPr>
              <a:t></a:t>
            </a:r>
            <a:r>
              <a:rPr lang="en-US" sz="2800" dirty="0"/>
              <a:t>x</a:t>
            </a:r>
            <a:r>
              <a:rPr lang="en-US" sz="2800" baseline="30000" dirty="0"/>
              <a:t>2</a:t>
            </a:r>
            <a:r>
              <a:rPr lang="en-US" sz="2800" dirty="0"/>
              <a:t> - </a:t>
            </a:r>
            <a:r>
              <a:rPr lang="en-US" sz="2800" dirty="0" err="1"/>
              <a:t>nx</a:t>
            </a:r>
            <a:r>
              <a:rPr lang="en-US" sz="2800" dirty="0"/>
              <a:t> </a:t>
            </a:r>
            <a:r>
              <a:rPr lang="en-US" sz="2800" baseline="30000" dirty="0"/>
              <a:t>2</a:t>
            </a:r>
            <a:r>
              <a:rPr lang="en-US" sz="2800" dirty="0"/>
              <a:t>)</a:t>
            </a:r>
          </a:p>
          <a:p>
            <a:pPr>
              <a:buFontTx/>
              <a:buNone/>
            </a:pPr>
            <a:r>
              <a:rPr lang="en-US" sz="2800" dirty="0"/>
              <a:t>			   a = y - b x</a:t>
            </a:r>
          </a:p>
          <a:p>
            <a:pPr>
              <a:buFontTx/>
              <a:buNone/>
            </a:pPr>
            <a:r>
              <a:rPr lang="en-US" sz="2800" dirty="0"/>
              <a:t>			   n = number of periods</a:t>
            </a:r>
          </a:p>
          <a:p>
            <a:pPr>
              <a:buFontTx/>
              <a:buNone/>
            </a:pPr>
            <a:r>
              <a:rPr lang="en-US" sz="2800" dirty="0"/>
              <a:t>			  x = </a:t>
            </a:r>
            <a:r>
              <a:rPr lang="en-US" sz="2800" dirty="0">
                <a:latin typeface="Symbol" charset="0"/>
              </a:rPr>
              <a:t></a:t>
            </a:r>
            <a:r>
              <a:rPr lang="en-US" sz="2800" dirty="0"/>
              <a:t>x/n = average of x (time)</a:t>
            </a:r>
          </a:p>
          <a:p>
            <a:pPr>
              <a:buFontTx/>
              <a:buNone/>
            </a:pPr>
            <a:r>
              <a:rPr lang="en-US" sz="2800" dirty="0"/>
              <a:t>			   y = </a:t>
            </a:r>
            <a:r>
              <a:rPr lang="en-US" sz="2800" dirty="0">
                <a:latin typeface="Symbol" charset="0"/>
              </a:rPr>
              <a:t></a:t>
            </a:r>
            <a:r>
              <a:rPr lang="en-US" sz="2800" dirty="0"/>
              <a:t>y/n = average of y (demand)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4577861" y="3276600"/>
            <a:ext cx="12895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4876800" y="3276600"/>
            <a:ext cx="13041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422781" y="3276600"/>
            <a:ext cx="13041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4136780" y="3810000"/>
            <a:ext cx="1304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3450980" y="3810000"/>
            <a:ext cx="1304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2919046" y="5334000"/>
            <a:ext cx="12895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2766646" y="4800600"/>
            <a:ext cx="12895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41706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Correlation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3200" dirty="0"/>
              <a:t>A measure of the strength of the relationship between the independent and dependent variables</a:t>
            </a:r>
          </a:p>
          <a:p>
            <a:r>
              <a:rPr lang="en-US" sz="3200" dirty="0"/>
              <a:t>i.e., how well does the right hand side of the equation explain the left hand side</a:t>
            </a:r>
          </a:p>
          <a:p>
            <a:r>
              <a:rPr lang="en-US" sz="3200" dirty="0"/>
              <a:t>Measured by the correlation coefficient, r</a:t>
            </a:r>
          </a:p>
          <a:p>
            <a:pPr algn="ctr">
              <a:buFontTx/>
              <a:buNone/>
            </a:pPr>
            <a:r>
              <a:rPr lang="en-US" sz="2400" dirty="0"/>
              <a:t>r =  (n* </a:t>
            </a:r>
            <a:r>
              <a:rPr lang="en-US" sz="2400" dirty="0">
                <a:latin typeface="Symbol" charset="0"/>
              </a:rPr>
              <a:t></a:t>
            </a:r>
            <a:r>
              <a:rPr lang="en-US" sz="2400" dirty="0" err="1"/>
              <a:t>xy</a:t>
            </a:r>
            <a:r>
              <a:rPr lang="en-US" sz="2400" dirty="0"/>
              <a:t> - </a:t>
            </a:r>
            <a:r>
              <a:rPr lang="en-US" sz="2400" dirty="0">
                <a:latin typeface="Symbol" charset="0"/>
              </a:rPr>
              <a:t></a:t>
            </a:r>
            <a:r>
              <a:rPr lang="en-US" sz="2400" dirty="0"/>
              <a:t>x </a:t>
            </a:r>
            <a:r>
              <a:rPr lang="en-US" sz="2400" dirty="0">
                <a:latin typeface="Symbol" charset="0"/>
              </a:rPr>
              <a:t></a:t>
            </a:r>
            <a:r>
              <a:rPr lang="en-US" sz="2400" dirty="0"/>
              <a:t>y)/[(n* </a:t>
            </a:r>
            <a:r>
              <a:rPr lang="en-US" sz="2400" dirty="0">
                <a:latin typeface="Symbol" charset="0"/>
              </a:rPr>
              <a:t></a:t>
            </a:r>
            <a:r>
              <a:rPr lang="en-US" sz="2400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- (</a:t>
            </a:r>
            <a:r>
              <a:rPr lang="en-US" sz="2400" dirty="0">
                <a:latin typeface="Symbol" charset="0"/>
              </a:rPr>
              <a:t></a:t>
            </a:r>
            <a:r>
              <a:rPr lang="en-US" sz="2400" dirty="0"/>
              <a:t>x)</a:t>
            </a:r>
            <a:r>
              <a:rPr lang="en-US" sz="2400" baseline="30000" dirty="0"/>
              <a:t>2</a:t>
            </a:r>
            <a:r>
              <a:rPr lang="en-US" sz="2400" dirty="0"/>
              <a:t> )(n* </a:t>
            </a:r>
            <a:r>
              <a:rPr lang="en-US" sz="2400" dirty="0">
                <a:latin typeface="Symbol" charset="0"/>
              </a:rPr>
              <a:t></a:t>
            </a:r>
            <a:r>
              <a:rPr lang="en-US" sz="2400" dirty="0"/>
              <a:t>y</a:t>
            </a:r>
            <a:r>
              <a:rPr lang="en-US" sz="2400" baseline="30000" dirty="0"/>
              <a:t>2</a:t>
            </a:r>
            <a:r>
              <a:rPr lang="en-US" sz="2400" dirty="0"/>
              <a:t> - (</a:t>
            </a:r>
            <a:r>
              <a:rPr lang="en-US" sz="2400" dirty="0">
                <a:latin typeface="Symbol" charset="0"/>
              </a:rPr>
              <a:t></a:t>
            </a:r>
            <a:r>
              <a:rPr lang="en-US" sz="2400" dirty="0"/>
              <a:t>y)</a:t>
            </a:r>
            <a:r>
              <a:rPr lang="en-US" sz="2400" baseline="30000" dirty="0"/>
              <a:t>2</a:t>
            </a:r>
            <a:r>
              <a:rPr lang="en-US" sz="2400" dirty="0"/>
              <a:t>]</a:t>
            </a:r>
            <a:r>
              <a:rPr lang="en-US" sz="2400" baseline="30000" dirty="0"/>
              <a:t>0.5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06086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Correlation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800" dirty="0"/>
              <a:t>The correlation coefficient can range from</a:t>
            </a:r>
          </a:p>
          <a:p>
            <a:pPr algn="ctr">
              <a:buFontTx/>
              <a:buNone/>
            </a:pPr>
            <a:r>
              <a:rPr lang="en-US" sz="2600" dirty="0"/>
              <a:t>0.0 </a:t>
            </a:r>
            <a:r>
              <a:rPr lang="en-US" sz="2600" u="sng" dirty="0"/>
              <a:t>&lt;</a:t>
            </a:r>
            <a:r>
              <a:rPr lang="en-US" sz="2600" dirty="0"/>
              <a:t> | r |</a:t>
            </a:r>
            <a:r>
              <a:rPr lang="en-US" sz="2600" u="sng" dirty="0"/>
              <a:t>&lt;</a:t>
            </a:r>
            <a:r>
              <a:rPr lang="en-US" sz="2600" dirty="0"/>
              <a:t> 1.0</a:t>
            </a:r>
          </a:p>
          <a:p>
            <a:r>
              <a:rPr lang="en-US" sz="2800" dirty="0"/>
              <a:t>The higher the correlation coefficient the better, e.g., </a:t>
            </a:r>
          </a:p>
          <a:p>
            <a:pPr>
              <a:buFontTx/>
              <a:buNone/>
            </a:pPr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11268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5661704"/>
              </p:ext>
            </p:extLst>
          </p:nvPr>
        </p:nvGraphicFramePr>
        <p:xfrm>
          <a:off x="1172308" y="3956050"/>
          <a:ext cx="6846277" cy="198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0" name="Document" r:id="rId3" imgW="6604000" imgH="1727200" progId="Word.Document.8">
                  <p:embed/>
                </p:oleObj>
              </mc:Choice>
              <mc:Fallback>
                <p:oleObj name="Document" r:id="rId3" imgW="6604000" imgH="17272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2308" y="3956050"/>
                        <a:ext cx="6846277" cy="198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1828800" y="3992563"/>
            <a:ext cx="0" cy="2746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2110154" y="3992563"/>
            <a:ext cx="0" cy="2746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91359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Correlation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3000"/>
              <a:t>Another measure of correlation is the coefficient of determination, r</a:t>
            </a:r>
            <a:r>
              <a:rPr lang="en-US" sz="3000" baseline="30000"/>
              <a:t>2</a:t>
            </a:r>
            <a:r>
              <a:rPr lang="en-US" sz="3000"/>
              <a:t>, the correlation coefficient, r, squared </a:t>
            </a:r>
            <a:endParaRPr lang="en-US" sz="3000" baseline="30000"/>
          </a:p>
          <a:p>
            <a:r>
              <a:rPr lang="en-US" sz="3000"/>
              <a:t>r</a:t>
            </a:r>
            <a:r>
              <a:rPr lang="en-US" sz="3000" baseline="30000"/>
              <a:t>2</a:t>
            </a:r>
            <a:r>
              <a:rPr lang="en-US" sz="3000"/>
              <a:t> is the percentage of variation in the dependent variable that results from the independent variable </a:t>
            </a:r>
          </a:p>
          <a:p>
            <a:r>
              <a:rPr lang="en-US" sz="3000"/>
              <a:t>i.e., how much of the variation in the data is explained by your model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24488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Multiple Regression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800" dirty="0"/>
              <a:t>A powerful extension of linear regression</a:t>
            </a:r>
          </a:p>
          <a:p>
            <a:r>
              <a:rPr lang="en-US" sz="2800" dirty="0"/>
              <a:t>Multiple regression relates a dependent variable to more than one independent variables</a:t>
            </a:r>
          </a:p>
          <a:p>
            <a:r>
              <a:rPr lang="en-US" sz="2800" dirty="0"/>
              <a:t>e.g., new housing may be a function of several independent variables</a:t>
            </a:r>
          </a:p>
          <a:p>
            <a:pPr lvl="1"/>
            <a:r>
              <a:rPr lang="en-US" sz="2400" dirty="0"/>
              <a:t>interest rate</a:t>
            </a:r>
          </a:p>
          <a:p>
            <a:pPr lvl="1"/>
            <a:r>
              <a:rPr lang="en-US" sz="2400" dirty="0"/>
              <a:t>population</a:t>
            </a:r>
          </a:p>
          <a:p>
            <a:pPr lvl="1"/>
            <a:r>
              <a:rPr lang="en-US" sz="2400" dirty="0"/>
              <a:t>housing prices</a:t>
            </a:r>
          </a:p>
          <a:p>
            <a:pPr lvl="1"/>
            <a:r>
              <a:rPr lang="en-US" sz="2400" dirty="0"/>
              <a:t>income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909757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Multiple Regression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3200"/>
              <a:t>A multiple regression model has the following general form</a:t>
            </a:r>
          </a:p>
          <a:p>
            <a:pPr algn="ctr">
              <a:buFontTx/>
              <a:buNone/>
            </a:pPr>
            <a:r>
              <a:rPr lang="en-US" sz="2800"/>
              <a:t>y = </a:t>
            </a:r>
            <a:r>
              <a:rPr lang="en-US" sz="2800">
                <a:latin typeface="Symbol" charset="0"/>
              </a:rPr>
              <a:t></a:t>
            </a:r>
            <a:r>
              <a:rPr lang="en-US" sz="2800" baseline="-25000"/>
              <a:t>0</a:t>
            </a:r>
            <a:r>
              <a:rPr lang="en-US" sz="2800"/>
              <a:t> + </a:t>
            </a:r>
            <a:r>
              <a:rPr lang="en-US" sz="2800">
                <a:latin typeface="Symbol" charset="0"/>
              </a:rPr>
              <a:t></a:t>
            </a:r>
            <a:r>
              <a:rPr lang="en-US" sz="2800" baseline="-25000"/>
              <a:t>1</a:t>
            </a:r>
            <a:r>
              <a:rPr lang="en-US" sz="2800"/>
              <a:t>x</a:t>
            </a:r>
            <a:r>
              <a:rPr lang="en-US" sz="2800" baseline="-25000"/>
              <a:t>1 </a:t>
            </a:r>
            <a:r>
              <a:rPr lang="en-US" sz="2800"/>
              <a:t>+ </a:t>
            </a:r>
            <a:r>
              <a:rPr lang="en-US" sz="2800">
                <a:latin typeface="Symbol" charset="0"/>
              </a:rPr>
              <a:t></a:t>
            </a:r>
            <a:r>
              <a:rPr lang="en-US" sz="2800" baseline="-25000"/>
              <a:t>2</a:t>
            </a:r>
            <a:r>
              <a:rPr lang="en-US" sz="2800"/>
              <a:t>x</a:t>
            </a:r>
            <a:r>
              <a:rPr lang="en-US" sz="2800" baseline="-25000"/>
              <a:t>2</a:t>
            </a:r>
            <a:r>
              <a:rPr lang="en-US" sz="2800"/>
              <a:t> +....+ </a:t>
            </a:r>
            <a:r>
              <a:rPr lang="en-US" sz="2800">
                <a:latin typeface="Symbol" charset="0"/>
              </a:rPr>
              <a:t></a:t>
            </a:r>
            <a:r>
              <a:rPr lang="en-US" sz="2800" baseline="-25000"/>
              <a:t>n</a:t>
            </a:r>
            <a:r>
              <a:rPr lang="en-US" sz="2800"/>
              <a:t>x</a:t>
            </a:r>
            <a:r>
              <a:rPr lang="en-US" sz="2800" baseline="-25000"/>
              <a:t>n</a:t>
            </a:r>
            <a:endParaRPr lang="en-US" sz="3200" baseline="-25000"/>
          </a:p>
          <a:p>
            <a:r>
              <a:rPr lang="en-US" sz="3200"/>
              <a:t> </a:t>
            </a:r>
            <a:r>
              <a:rPr lang="en-US" sz="3200">
                <a:latin typeface="Symbol" charset="0"/>
              </a:rPr>
              <a:t></a:t>
            </a:r>
            <a:r>
              <a:rPr lang="en-US" sz="3200" baseline="-25000"/>
              <a:t>0 </a:t>
            </a:r>
            <a:r>
              <a:rPr lang="en-US" sz="3200"/>
              <a:t>represents the intercept and </a:t>
            </a:r>
          </a:p>
          <a:p>
            <a:r>
              <a:rPr lang="en-US" sz="3200"/>
              <a:t>the other </a:t>
            </a:r>
            <a:r>
              <a:rPr lang="en-US" sz="3200">
                <a:latin typeface="Symbol" charset="0"/>
              </a:rPr>
              <a:t></a:t>
            </a:r>
            <a:r>
              <a:rPr lang="ja-JP" altLang="en-US" sz="3200">
                <a:latin typeface="Arial"/>
              </a:rPr>
              <a:t>’</a:t>
            </a:r>
            <a:r>
              <a:rPr lang="en-US" sz="3200"/>
              <a:t>s are the coefficients of the contribution by the independent variables</a:t>
            </a:r>
          </a:p>
          <a:p>
            <a:r>
              <a:rPr lang="en-US" sz="3200"/>
              <a:t>the x</a:t>
            </a:r>
            <a:r>
              <a:rPr lang="ja-JP" altLang="en-US" sz="3200">
                <a:latin typeface="Arial"/>
              </a:rPr>
              <a:t>’</a:t>
            </a:r>
            <a:r>
              <a:rPr lang="en-US" sz="3200"/>
              <a:t>s represent the independent variables</a:t>
            </a:r>
            <a:endParaRPr lang="en-US"/>
          </a:p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09941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Demand Forecasting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projection of past information and/or experience into expectation of demand in the future.  Levels of detail may include:</a:t>
            </a:r>
          </a:p>
          <a:p>
            <a:pPr lvl="1">
              <a:lnSpc>
                <a:spcPct val="90000"/>
              </a:lnSpc>
            </a:pPr>
            <a:r>
              <a:rPr lang="en-US"/>
              <a:t>Individual products</a:t>
            </a:r>
          </a:p>
          <a:p>
            <a:pPr lvl="1">
              <a:lnSpc>
                <a:spcPct val="90000"/>
              </a:lnSpc>
            </a:pPr>
            <a:r>
              <a:rPr lang="en-US"/>
              <a:t>Product families</a:t>
            </a:r>
          </a:p>
          <a:p>
            <a:pPr lvl="1">
              <a:lnSpc>
                <a:spcPct val="90000"/>
              </a:lnSpc>
            </a:pPr>
            <a:r>
              <a:rPr lang="en-US"/>
              <a:t>Product categories</a:t>
            </a:r>
          </a:p>
          <a:p>
            <a:pPr lvl="1">
              <a:lnSpc>
                <a:spcPct val="90000"/>
              </a:lnSpc>
            </a:pPr>
            <a:r>
              <a:rPr lang="en-US"/>
              <a:t>Market sectors</a:t>
            </a:r>
          </a:p>
          <a:p>
            <a:pPr lvl="1">
              <a:lnSpc>
                <a:spcPct val="90000"/>
              </a:lnSpc>
            </a:pPr>
            <a:r>
              <a:rPr lang="en-US"/>
              <a:t>Resources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21189592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Multiple Regression Performance</a:t>
            </a:r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800" dirty="0"/>
              <a:t>How a multiple regression model performs is measured the same way as a linear regression </a:t>
            </a:r>
          </a:p>
          <a:p>
            <a:r>
              <a:rPr lang="en-US" sz="2800" dirty="0"/>
              <a:t>r</a:t>
            </a:r>
            <a:r>
              <a:rPr lang="en-US" sz="2800" baseline="30000" dirty="0"/>
              <a:t>2</a:t>
            </a:r>
            <a:r>
              <a:rPr lang="en-US" sz="2800" dirty="0"/>
              <a:t> is calculated and interpreted</a:t>
            </a:r>
          </a:p>
          <a:p>
            <a:r>
              <a:rPr lang="en-US" sz="2800" dirty="0"/>
              <a:t>A t-statistic is also calculated for each </a:t>
            </a:r>
            <a:r>
              <a:rPr lang="en-US" sz="2800" dirty="0">
                <a:latin typeface="Symbol" charset="0"/>
              </a:rPr>
              <a:t></a:t>
            </a:r>
            <a:r>
              <a:rPr lang="en-US" sz="2800" dirty="0"/>
              <a:t> to measure each independent variables significance</a:t>
            </a:r>
          </a:p>
          <a:p>
            <a:r>
              <a:rPr lang="en-US" sz="2800" dirty="0"/>
              <a:t>The t-stat is calculated as follows</a:t>
            </a:r>
          </a:p>
          <a:p>
            <a:pPr algn="ctr">
              <a:buFontTx/>
              <a:buNone/>
            </a:pPr>
            <a:r>
              <a:rPr lang="en-US" sz="2800" dirty="0"/>
              <a:t>t-stat = </a:t>
            </a:r>
            <a:r>
              <a:rPr lang="en-US" sz="2800" dirty="0">
                <a:latin typeface="Symbol" charset="0"/>
              </a:rPr>
              <a:t></a:t>
            </a:r>
            <a:r>
              <a:rPr lang="en-US" sz="2800" baseline="-25000" dirty="0" err="1"/>
              <a:t>i</a:t>
            </a:r>
            <a:r>
              <a:rPr lang="en-US" sz="2800" dirty="0"/>
              <a:t>/</a:t>
            </a:r>
            <a:r>
              <a:rPr lang="en-US" sz="2800" dirty="0" err="1"/>
              <a:t>sse</a:t>
            </a:r>
            <a:r>
              <a:rPr lang="en-US" sz="2800" baseline="-25000" dirty="0" err="1">
                <a:latin typeface="Symbol" charset="0"/>
              </a:rPr>
              <a:t></a:t>
            </a:r>
            <a:r>
              <a:rPr lang="en-US" sz="2800" baseline="-25000" dirty="0" err="1"/>
              <a:t>i</a:t>
            </a:r>
            <a:endParaRPr lang="en-US" sz="2800" baseline="-25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07167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F Statistic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/>
              <a:t>How well a multiple regression model performs is measured by an F statistic</a:t>
            </a:r>
          </a:p>
          <a:p>
            <a:r>
              <a:rPr lang="en-US" sz="3200"/>
              <a:t>F is calculated and interpreted</a:t>
            </a:r>
            <a:r>
              <a:rPr lang="en-US"/>
              <a:t> </a:t>
            </a:r>
          </a:p>
          <a:p>
            <a:endParaRPr lang="en-US" sz="1900"/>
          </a:p>
          <a:p>
            <a:pPr algn="ctr">
              <a:buFontTx/>
              <a:buNone/>
            </a:pPr>
            <a:r>
              <a:rPr lang="en-US" sz="3200"/>
              <a:t>F-stat = </a:t>
            </a:r>
            <a:r>
              <a:rPr lang="en-US" sz="3200">
                <a:latin typeface="Times New Roman" charset="0"/>
              </a:rPr>
              <a:t>ssr</a:t>
            </a:r>
            <a:r>
              <a:rPr lang="en-US" sz="3200" baseline="30000">
                <a:latin typeface="Times New Roman" charset="0"/>
              </a:rPr>
              <a:t>2</a:t>
            </a:r>
            <a:r>
              <a:rPr lang="en-US" sz="3200"/>
              <a:t>/sse</a:t>
            </a:r>
            <a:r>
              <a:rPr lang="en-US" sz="3200" baseline="30000"/>
              <a:t>2</a:t>
            </a:r>
          </a:p>
          <a:p>
            <a:pPr algn="ctr">
              <a:buFontTx/>
              <a:buNone/>
            </a:pPr>
            <a:endParaRPr lang="en-US" sz="2000" baseline="30000"/>
          </a:p>
          <a:p>
            <a:r>
              <a:rPr lang="en-US"/>
              <a:t>Measures how well the overall model is performing - RHS explains LHS</a:t>
            </a:r>
            <a:endParaRPr lang="en-US" sz="3200" baseline="30000"/>
          </a:p>
          <a:p>
            <a:pPr algn="ctr">
              <a:buFontTx/>
              <a:buNone/>
            </a:pPr>
            <a:endParaRPr lang="en-US" sz="3200" baseline="-25000"/>
          </a:p>
          <a:p>
            <a:endParaRPr lang="en-US"/>
          </a:p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01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Forecast Error</a:t>
            </a:r>
          </a:p>
        </p:txBody>
      </p:sp>
      <p:sp>
        <p:nvSpPr>
          <p:cNvPr id="307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Error</a:t>
            </a:r>
          </a:p>
          <a:p>
            <a:endParaRPr lang="en-US"/>
          </a:p>
          <a:p>
            <a:pPr>
              <a:spcBef>
                <a:spcPct val="25000"/>
              </a:spcBef>
            </a:pPr>
            <a:r>
              <a:rPr lang="en-US" sz="2800"/>
              <a:t>Cumulative Sum of Forecast Error</a:t>
            </a:r>
          </a:p>
          <a:p>
            <a:pPr>
              <a:spcBef>
                <a:spcPct val="25000"/>
              </a:spcBef>
            </a:pPr>
            <a:endParaRPr lang="en-US"/>
          </a:p>
          <a:p>
            <a:pPr>
              <a:spcBef>
                <a:spcPct val="25000"/>
              </a:spcBef>
            </a:pPr>
            <a:r>
              <a:rPr lang="en-US" sz="2800"/>
              <a:t>Mean Square Error</a:t>
            </a:r>
          </a:p>
          <a:p>
            <a:endParaRPr lang="en-US" sz="2800"/>
          </a:p>
          <a:p>
            <a:endParaRPr lang="en-US"/>
          </a:p>
        </p:txBody>
      </p:sp>
      <p:graphicFrame>
        <p:nvGraphicFramePr>
          <p:cNvPr id="30724" name="Object 1028"/>
          <p:cNvGraphicFramePr>
            <a:graphicFrameLocks noChangeAspect="1"/>
          </p:cNvGraphicFramePr>
          <p:nvPr/>
        </p:nvGraphicFramePr>
        <p:xfrm>
          <a:off x="2250831" y="2455864"/>
          <a:ext cx="491490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7" name="Equation" r:id="rId3" imgW="1955800" imgH="190500" progId="Equation.3">
                  <p:embed/>
                </p:oleObj>
              </mc:Choice>
              <mc:Fallback>
                <p:oleObj name="Equation" r:id="rId3" imgW="1955800" imgH="190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0831" y="2455864"/>
                        <a:ext cx="4914900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5" name="Object 1029"/>
          <p:cNvGraphicFramePr>
            <a:graphicFrameLocks noChangeAspect="1"/>
          </p:cNvGraphicFramePr>
          <p:nvPr/>
        </p:nvGraphicFramePr>
        <p:xfrm>
          <a:off x="2879481" y="3767138"/>
          <a:ext cx="3521319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8" name="Equation" r:id="rId5" imgW="1676400" imgH="254000" progId="Equation.3">
                  <p:embed/>
                </p:oleObj>
              </mc:Choice>
              <mc:Fallback>
                <p:oleObj name="Equation" r:id="rId5" imgW="16764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481" y="3767138"/>
                        <a:ext cx="3521319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6" name="Object 1030"/>
          <p:cNvGraphicFramePr>
            <a:graphicFrameLocks noChangeAspect="1"/>
          </p:cNvGraphicFramePr>
          <p:nvPr/>
        </p:nvGraphicFramePr>
        <p:xfrm>
          <a:off x="2706566" y="4799013"/>
          <a:ext cx="3868615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9" name="Equation" r:id="rId7" imgW="1841500" imgH="419100" progId="Equation.3">
                  <p:embed/>
                </p:oleObj>
              </mc:Choice>
              <mc:Fallback>
                <p:oleObj name="Equation" r:id="rId7" imgW="18415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6566" y="4799013"/>
                        <a:ext cx="3868615" cy="95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5860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Forecast Error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Mean Absolute Error</a:t>
            </a:r>
          </a:p>
          <a:p>
            <a:endParaRPr lang="en-US" sz="2800"/>
          </a:p>
          <a:p>
            <a:pPr>
              <a:spcBef>
                <a:spcPct val="125000"/>
              </a:spcBef>
            </a:pPr>
            <a:r>
              <a:rPr lang="en-US" sz="2800"/>
              <a:t>Mean Absolute Percentage Error</a:t>
            </a:r>
            <a:endParaRPr lang="en-US"/>
          </a:p>
        </p:txBody>
      </p:sp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2625970" y="2478088"/>
          <a:ext cx="4029808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7" name="Equation" r:id="rId3" imgW="1917700" imgH="419100" progId="Equation.3">
                  <p:embed/>
                </p:oleObj>
              </mc:Choice>
              <mc:Fallback>
                <p:oleObj name="Equation" r:id="rId3" imgW="19177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5970" y="2478088"/>
                        <a:ext cx="4029808" cy="95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2560028" y="4010026"/>
          <a:ext cx="4215911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8" name="Equation" r:id="rId5" imgW="2006600" imgH="482600" progId="Equation.3">
                  <p:embed/>
                </p:oleObj>
              </mc:Choice>
              <mc:Fallback>
                <p:oleObj name="Equation" r:id="rId5" imgW="20066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0028" y="4010026"/>
                        <a:ext cx="4215911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2446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CFE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Referred to as the bias of the forecast</a:t>
            </a:r>
          </a:p>
          <a:p>
            <a:r>
              <a:rPr lang="en-US"/>
              <a:t>Ideally, the bias of a forecast would be zero</a:t>
            </a:r>
          </a:p>
          <a:p>
            <a:r>
              <a:rPr lang="en-US"/>
              <a:t>Positive errors would balance with the negative errors</a:t>
            </a:r>
          </a:p>
          <a:p>
            <a:r>
              <a:rPr lang="en-US"/>
              <a:t>However, sometimes forecasts are always low or always high (underestimate/overestimate)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903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MSE and MAD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Measurements of the variance in the forecast</a:t>
            </a:r>
          </a:p>
          <a:p>
            <a:r>
              <a:rPr lang="en-US"/>
              <a:t>Both are widely used in forecasting</a:t>
            </a:r>
          </a:p>
          <a:p>
            <a:r>
              <a:rPr lang="en-US"/>
              <a:t>Ease of use and understanding</a:t>
            </a:r>
          </a:p>
          <a:p>
            <a:r>
              <a:rPr lang="en-US"/>
              <a:t>MSE tends to be used more and may be more familiar</a:t>
            </a:r>
          </a:p>
          <a:p>
            <a:r>
              <a:rPr lang="en-US"/>
              <a:t>Link to variance and SD in statistics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685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MAPE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Normalizes the error calculations by computing percent error</a:t>
            </a:r>
          </a:p>
          <a:p>
            <a:r>
              <a:rPr lang="en-US"/>
              <a:t>Allows comparison of forecasts errors for different time series data</a:t>
            </a:r>
          </a:p>
          <a:p>
            <a:r>
              <a:rPr lang="en-US"/>
              <a:t>MAPE gives forecasters an accurate method of comparing errors</a:t>
            </a:r>
          </a:p>
          <a:p>
            <a:r>
              <a:rPr lang="en-US"/>
              <a:t>Magnitude of data set is negated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04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Forecasting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Forecasts can be obtained qualitatively or quantitatively</a:t>
            </a:r>
          </a:p>
          <a:p>
            <a:r>
              <a:rPr lang="en-US"/>
              <a:t>Qualitative forecasts are usually the result of an expert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opinion and is referred to as a judgmental technique</a:t>
            </a:r>
          </a:p>
          <a:p>
            <a:r>
              <a:rPr lang="en-US"/>
              <a:t>Quantitative forecasts are usually the result of conventional statistical analysis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640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Forecasting Components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Time Frame</a:t>
            </a:r>
          </a:p>
          <a:p>
            <a:pPr lvl="1"/>
            <a:r>
              <a:rPr lang="en-US"/>
              <a:t>long term forecasts</a:t>
            </a:r>
          </a:p>
          <a:p>
            <a:pPr lvl="1"/>
            <a:r>
              <a:rPr lang="en-US"/>
              <a:t>short term forecasts</a:t>
            </a:r>
          </a:p>
          <a:p>
            <a:r>
              <a:rPr lang="en-US"/>
              <a:t>Existence of patterns</a:t>
            </a:r>
          </a:p>
          <a:p>
            <a:pPr lvl="1"/>
            <a:r>
              <a:rPr lang="en-US"/>
              <a:t>seasonal trends</a:t>
            </a:r>
          </a:p>
          <a:p>
            <a:pPr lvl="1"/>
            <a:r>
              <a:rPr lang="en-US"/>
              <a:t>peak periods</a:t>
            </a:r>
          </a:p>
          <a:p>
            <a:r>
              <a:rPr lang="en-US"/>
              <a:t>Number of variables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4738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Patterns in Forecasts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Trend</a:t>
            </a:r>
          </a:p>
          <a:p>
            <a:pPr lvl="1"/>
            <a:r>
              <a:rPr lang="en-US"/>
              <a:t>A gradual long-term up or down movement of demand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2250831" y="3663950"/>
            <a:ext cx="0" cy="1892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2186354" y="5486400"/>
            <a:ext cx="37162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323243" y="4419601"/>
            <a:ext cx="958294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/>
              <a:t>Demand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855428" y="5562601"/>
            <a:ext cx="631081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/>
              <a:t>Time</a:t>
            </a:r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2461846" y="4038600"/>
            <a:ext cx="2798885" cy="1296988"/>
          </a:xfrm>
          <a:custGeom>
            <a:avLst/>
            <a:gdLst>
              <a:gd name="T0" fmla="*/ 32 w 1910"/>
              <a:gd name="T1" fmla="*/ 768 h 817"/>
              <a:gd name="T2" fmla="*/ 43 w 1910"/>
              <a:gd name="T3" fmla="*/ 725 h 817"/>
              <a:gd name="T4" fmla="*/ 75 w 1910"/>
              <a:gd name="T5" fmla="*/ 704 h 817"/>
              <a:gd name="T6" fmla="*/ 117 w 1910"/>
              <a:gd name="T7" fmla="*/ 693 h 817"/>
              <a:gd name="T8" fmla="*/ 160 w 1910"/>
              <a:gd name="T9" fmla="*/ 683 h 817"/>
              <a:gd name="T10" fmla="*/ 203 w 1910"/>
              <a:gd name="T11" fmla="*/ 661 h 817"/>
              <a:gd name="T12" fmla="*/ 245 w 1910"/>
              <a:gd name="T13" fmla="*/ 661 h 817"/>
              <a:gd name="T14" fmla="*/ 288 w 1910"/>
              <a:gd name="T15" fmla="*/ 651 h 817"/>
              <a:gd name="T16" fmla="*/ 331 w 1910"/>
              <a:gd name="T17" fmla="*/ 640 h 817"/>
              <a:gd name="T18" fmla="*/ 373 w 1910"/>
              <a:gd name="T19" fmla="*/ 619 h 817"/>
              <a:gd name="T20" fmla="*/ 416 w 1910"/>
              <a:gd name="T21" fmla="*/ 597 h 817"/>
              <a:gd name="T22" fmla="*/ 469 w 1910"/>
              <a:gd name="T23" fmla="*/ 565 h 817"/>
              <a:gd name="T24" fmla="*/ 512 w 1910"/>
              <a:gd name="T25" fmla="*/ 544 h 817"/>
              <a:gd name="T26" fmla="*/ 555 w 1910"/>
              <a:gd name="T27" fmla="*/ 512 h 817"/>
              <a:gd name="T28" fmla="*/ 597 w 1910"/>
              <a:gd name="T29" fmla="*/ 480 h 817"/>
              <a:gd name="T30" fmla="*/ 640 w 1910"/>
              <a:gd name="T31" fmla="*/ 448 h 817"/>
              <a:gd name="T32" fmla="*/ 672 w 1910"/>
              <a:gd name="T33" fmla="*/ 427 h 817"/>
              <a:gd name="T34" fmla="*/ 736 w 1910"/>
              <a:gd name="T35" fmla="*/ 405 h 817"/>
              <a:gd name="T36" fmla="*/ 779 w 1910"/>
              <a:gd name="T37" fmla="*/ 416 h 817"/>
              <a:gd name="T38" fmla="*/ 821 w 1910"/>
              <a:gd name="T39" fmla="*/ 427 h 817"/>
              <a:gd name="T40" fmla="*/ 864 w 1910"/>
              <a:gd name="T41" fmla="*/ 437 h 817"/>
              <a:gd name="T42" fmla="*/ 928 w 1910"/>
              <a:gd name="T43" fmla="*/ 437 h 817"/>
              <a:gd name="T44" fmla="*/ 971 w 1910"/>
              <a:gd name="T45" fmla="*/ 437 h 817"/>
              <a:gd name="T46" fmla="*/ 1024 w 1910"/>
              <a:gd name="T47" fmla="*/ 437 h 817"/>
              <a:gd name="T48" fmla="*/ 1077 w 1910"/>
              <a:gd name="T49" fmla="*/ 437 h 817"/>
              <a:gd name="T50" fmla="*/ 1120 w 1910"/>
              <a:gd name="T51" fmla="*/ 416 h 817"/>
              <a:gd name="T52" fmla="*/ 1152 w 1910"/>
              <a:gd name="T53" fmla="*/ 373 h 817"/>
              <a:gd name="T54" fmla="*/ 1184 w 1910"/>
              <a:gd name="T55" fmla="*/ 341 h 817"/>
              <a:gd name="T56" fmla="*/ 1216 w 1910"/>
              <a:gd name="T57" fmla="*/ 309 h 817"/>
              <a:gd name="T58" fmla="*/ 1248 w 1910"/>
              <a:gd name="T59" fmla="*/ 267 h 817"/>
              <a:gd name="T60" fmla="*/ 1291 w 1910"/>
              <a:gd name="T61" fmla="*/ 235 h 817"/>
              <a:gd name="T62" fmla="*/ 1333 w 1910"/>
              <a:gd name="T63" fmla="*/ 213 h 817"/>
              <a:gd name="T64" fmla="*/ 1376 w 1910"/>
              <a:gd name="T65" fmla="*/ 203 h 817"/>
              <a:gd name="T66" fmla="*/ 1419 w 1910"/>
              <a:gd name="T67" fmla="*/ 181 h 817"/>
              <a:gd name="T68" fmla="*/ 1461 w 1910"/>
              <a:gd name="T69" fmla="*/ 171 h 817"/>
              <a:gd name="T70" fmla="*/ 1504 w 1910"/>
              <a:gd name="T71" fmla="*/ 160 h 817"/>
              <a:gd name="T72" fmla="*/ 1557 w 1910"/>
              <a:gd name="T73" fmla="*/ 139 h 817"/>
              <a:gd name="T74" fmla="*/ 1589 w 1910"/>
              <a:gd name="T75" fmla="*/ 107 h 817"/>
              <a:gd name="T76" fmla="*/ 1632 w 1910"/>
              <a:gd name="T77" fmla="*/ 85 h 817"/>
              <a:gd name="T78" fmla="*/ 1664 w 1910"/>
              <a:gd name="T79" fmla="*/ 53 h 817"/>
              <a:gd name="T80" fmla="*/ 1707 w 1910"/>
              <a:gd name="T81" fmla="*/ 43 h 817"/>
              <a:gd name="T82" fmla="*/ 1749 w 1910"/>
              <a:gd name="T83" fmla="*/ 43 h 817"/>
              <a:gd name="T84" fmla="*/ 1813 w 1910"/>
              <a:gd name="T85" fmla="*/ 43 h 817"/>
              <a:gd name="T86" fmla="*/ 1845 w 1910"/>
              <a:gd name="T87" fmla="*/ 11 h 817"/>
              <a:gd name="T88" fmla="*/ 1888 w 1910"/>
              <a:gd name="T89" fmla="*/ 0 h 8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910" h="817">
                <a:moveTo>
                  <a:pt x="0" y="816"/>
                </a:moveTo>
                <a:lnTo>
                  <a:pt x="32" y="768"/>
                </a:lnTo>
                <a:lnTo>
                  <a:pt x="43" y="747"/>
                </a:lnTo>
                <a:lnTo>
                  <a:pt x="43" y="725"/>
                </a:lnTo>
                <a:lnTo>
                  <a:pt x="64" y="725"/>
                </a:lnTo>
                <a:lnTo>
                  <a:pt x="75" y="704"/>
                </a:lnTo>
                <a:lnTo>
                  <a:pt x="96" y="704"/>
                </a:lnTo>
                <a:lnTo>
                  <a:pt x="117" y="693"/>
                </a:lnTo>
                <a:lnTo>
                  <a:pt x="139" y="693"/>
                </a:lnTo>
                <a:lnTo>
                  <a:pt x="160" y="683"/>
                </a:lnTo>
                <a:lnTo>
                  <a:pt x="181" y="672"/>
                </a:lnTo>
                <a:lnTo>
                  <a:pt x="203" y="661"/>
                </a:lnTo>
                <a:lnTo>
                  <a:pt x="224" y="661"/>
                </a:lnTo>
                <a:lnTo>
                  <a:pt x="245" y="661"/>
                </a:lnTo>
                <a:lnTo>
                  <a:pt x="267" y="651"/>
                </a:lnTo>
                <a:lnTo>
                  <a:pt x="288" y="651"/>
                </a:lnTo>
                <a:lnTo>
                  <a:pt x="309" y="640"/>
                </a:lnTo>
                <a:lnTo>
                  <a:pt x="331" y="640"/>
                </a:lnTo>
                <a:lnTo>
                  <a:pt x="352" y="629"/>
                </a:lnTo>
                <a:lnTo>
                  <a:pt x="373" y="619"/>
                </a:lnTo>
                <a:lnTo>
                  <a:pt x="395" y="608"/>
                </a:lnTo>
                <a:lnTo>
                  <a:pt x="416" y="597"/>
                </a:lnTo>
                <a:lnTo>
                  <a:pt x="448" y="587"/>
                </a:lnTo>
                <a:lnTo>
                  <a:pt x="469" y="565"/>
                </a:lnTo>
                <a:lnTo>
                  <a:pt x="491" y="555"/>
                </a:lnTo>
                <a:lnTo>
                  <a:pt x="512" y="544"/>
                </a:lnTo>
                <a:lnTo>
                  <a:pt x="533" y="523"/>
                </a:lnTo>
                <a:lnTo>
                  <a:pt x="555" y="512"/>
                </a:lnTo>
                <a:lnTo>
                  <a:pt x="576" y="491"/>
                </a:lnTo>
                <a:lnTo>
                  <a:pt x="597" y="480"/>
                </a:lnTo>
                <a:lnTo>
                  <a:pt x="619" y="459"/>
                </a:lnTo>
                <a:lnTo>
                  <a:pt x="640" y="448"/>
                </a:lnTo>
                <a:lnTo>
                  <a:pt x="651" y="427"/>
                </a:lnTo>
                <a:lnTo>
                  <a:pt x="672" y="427"/>
                </a:lnTo>
                <a:lnTo>
                  <a:pt x="704" y="416"/>
                </a:lnTo>
                <a:lnTo>
                  <a:pt x="736" y="405"/>
                </a:lnTo>
                <a:lnTo>
                  <a:pt x="757" y="405"/>
                </a:lnTo>
                <a:lnTo>
                  <a:pt x="779" y="416"/>
                </a:lnTo>
                <a:lnTo>
                  <a:pt x="800" y="427"/>
                </a:lnTo>
                <a:lnTo>
                  <a:pt x="821" y="427"/>
                </a:lnTo>
                <a:lnTo>
                  <a:pt x="843" y="437"/>
                </a:lnTo>
                <a:lnTo>
                  <a:pt x="864" y="437"/>
                </a:lnTo>
                <a:lnTo>
                  <a:pt x="896" y="437"/>
                </a:lnTo>
                <a:lnTo>
                  <a:pt x="928" y="437"/>
                </a:lnTo>
                <a:lnTo>
                  <a:pt x="949" y="437"/>
                </a:lnTo>
                <a:lnTo>
                  <a:pt x="971" y="437"/>
                </a:lnTo>
                <a:lnTo>
                  <a:pt x="1003" y="437"/>
                </a:lnTo>
                <a:lnTo>
                  <a:pt x="1024" y="437"/>
                </a:lnTo>
                <a:lnTo>
                  <a:pt x="1045" y="437"/>
                </a:lnTo>
                <a:lnTo>
                  <a:pt x="1077" y="437"/>
                </a:lnTo>
                <a:lnTo>
                  <a:pt x="1099" y="427"/>
                </a:lnTo>
                <a:lnTo>
                  <a:pt x="1120" y="416"/>
                </a:lnTo>
                <a:lnTo>
                  <a:pt x="1141" y="395"/>
                </a:lnTo>
                <a:lnTo>
                  <a:pt x="1152" y="373"/>
                </a:lnTo>
                <a:lnTo>
                  <a:pt x="1173" y="363"/>
                </a:lnTo>
                <a:lnTo>
                  <a:pt x="1184" y="341"/>
                </a:lnTo>
                <a:lnTo>
                  <a:pt x="1195" y="320"/>
                </a:lnTo>
                <a:lnTo>
                  <a:pt x="1216" y="309"/>
                </a:lnTo>
                <a:lnTo>
                  <a:pt x="1227" y="288"/>
                </a:lnTo>
                <a:lnTo>
                  <a:pt x="1248" y="267"/>
                </a:lnTo>
                <a:lnTo>
                  <a:pt x="1269" y="256"/>
                </a:lnTo>
                <a:lnTo>
                  <a:pt x="1291" y="235"/>
                </a:lnTo>
                <a:lnTo>
                  <a:pt x="1312" y="224"/>
                </a:lnTo>
                <a:lnTo>
                  <a:pt x="1333" y="213"/>
                </a:lnTo>
                <a:lnTo>
                  <a:pt x="1355" y="203"/>
                </a:lnTo>
                <a:lnTo>
                  <a:pt x="1376" y="203"/>
                </a:lnTo>
                <a:lnTo>
                  <a:pt x="1397" y="192"/>
                </a:lnTo>
                <a:lnTo>
                  <a:pt x="1419" y="181"/>
                </a:lnTo>
                <a:lnTo>
                  <a:pt x="1440" y="181"/>
                </a:lnTo>
                <a:lnTo>
                  <a:pt x="1461" y="171"/>
                </a:lnTo>
                <a:lnTo>
                  <a:pt x="1483" y="171"/>
                </a:lnTo>
                <a:lnTo>
                  <a:pt x="1504" y="160"/>
                </a:lnTo>
                <a:lnTo>
                  <a:pt x="1525" y="149"/>
                </a:lnTo>
                <a:lnTo>
                  <a:pt x="1557" y="139"/>
                </a:lnTo>
                <a:lnTo>
                  <a:pt x="1568" y="117"/>
                </a:lnTo>
                <a:lnTo>
                  <a:pt x="1589" y="107"/>
                </a:lnTo>
                <a:lnTo>
                  <a:pt x="1611" y="96"/>
                </a:lnTo>
                <a:lnTo>
                  <a:pt x="1632" y="85"/>
                </a:lnTo>
                <a:lnTo>
                  <a:pt x="1643" y="64"/>
                </a:lnTo>
                <a:lnTo>
                  <a:pt x="1664" y="53"/>
                </a:lnTo>
                <a:lnTo>
                  <a:pt x="1685" y="43"/>
                </a:lnTo>
                <a:lnTo>
                  <a:pt x="1707" y="43"/>
                </a:lnTo>
                <a:lnTo>
                  <a:pt x="1728" y="43"/>
                </a:lnTo>
                <a:lnTo>
                  <a:pt x="1749" y="43"/>
                </a:lnTo>
                <a:lnTo>
                  <a:pt x="1781" y="43"/>
                </a:lnTo>
                <a:lnTo>
                  <a:pt x="1813" y="43"/>
                </a:lnTo>
                <a:lnTo>
                  <a:pt x="1835" y="32"/>
                </a:lnTo>
                <a:lnTo>
                  <a:pt x="1845" y="11"/>
                </a:lnTo>
                <a:lnTo>
                  <a:pt x="1867" y="0"/>
                </a:lnTo>
                <a:lnTo>
                  <a:pt x="1888" y="0"/>
                </a:lnTo>
                <a:lnTo>
                  <a:pt x="1909" y="0"/>
                </a:lnTo>
              </a:path>
            </a:pathLst>
          </a:custGeom>
          <a:noFill/>
          <a:ln w="508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V="1">
            <a:off x="2327031" y="3505200"/>
            <a:ext cx="3997569" cy="18288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629151" y="3429001"/>
            <a:ext cx="1471455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/>
              <a:t>Upward Trend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5182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Patterns in Forecasts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Cycle</a:t>
            </a:r>
          </a:p>
          <a:p>
            <a:pPr lvl="1"/>
            <a:r>
              <a:rPr lang="en-US"/>
              <a:t>An up and down repetitive movement in demand</a:t>
            </a:r>
          </a:p>
          <a:p>
            <a:endParaRPr lang="en-US" sz="2800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2250831" y="3663950"/>
            <a:ext cx="0" cy="1892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186354" y="5486400"/>
            <a:ext cx="37162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323243" y="4419601"/>
            <a:ext cx="958294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/>
              <a:t>Demand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3855428" y="5562601"/>
            <a:ext cx="631081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/>
              <a:t>Time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4629151" y="3429001"/>
            <a:ext cx="1904467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/>
              <a:t>Cyclical Movement</a:t>
            </a:r>
          </a:p>
        </p:txBody>
      </p:sp>
      <p:sp>
        <p:nvSpPr>
          <p:cNvPr id="16393" name="Freeform 9"/>
          <p:cNvSpPr>
            <a:spLocks/>
          </p:cNvSpPr>
          <p:nvPr/>
        </p:nvSpPr>
        <p:spPr bwMode="auto">
          <a:xfrm>
            <a:off x="2461846" y="4259264"/>
            <a:ext cx="3237035" cy="763587"/>
          </a:xfrm>
          <a:custGeom>
            <a:avLst/>
            <a:gdLst>
              <a:gd name="T0" fmla="*/ 43 w 2209"/>
              <a:gd name="T1" fmla="*/ 362 h 481"/>
              <a:gd name="T2" fmla="*/ 75 w 2209"/>
              <a:gd name="T3" fmla="*/ 320 h 481"/>
              <a:gd name="T4" fmla="*/ 117 w 2209"/>
              <a:gd name="T5" fmla="*/ 266 h 481"/>
              <a:gd name="T6" fmla="*/ 171 w 2209"/>
              <a:gd name="T7" fmla="*/ 192 h 481"/>
              <a:gd name="T8" fmla="*/ 213 w 2209"/>
              <a:gd name="T9" fmla="*/ 128 h 481"/>
              <a:gd name="T10" fmla="*/ 277 w 2209"/>
              <a:gd name="T11" fmla="*/ 117 h 481"/>
              <a:gd name="T12" fmla="*/ 341 w 2209"/>
              <a:gd name="T13" fmla="*/ 117 h 481"/>
              <a:gd name="T14" fmla="*/ 384 w 2209"/>
              <a:gd name="T15" fmla="*/ 160 h 481"/>
              <a:gd name="T16" fmla="*/ 405 w 2209"/>
              <a:gd name="T17" fmla="*/ 224 h 481"/>
              <a:gd name="T18" fmla="*/ 459 w 2209"/>
              <a:gd name="T19" fmla="*/ 277 h 481"/>
              <a:gd name="T20" fmla="*/ 501 w 2209"/>
              <a:gd name="T21" fmla="*/ 330 h 481"/>
              <a:gd name="T22" fmla="*/ 544 w 2209"/>
              <a:gd name="T23" fmla="*/ 384 h 481"/>
              <a:gd name="T24" fmla="*/ 608 w 2209"/>
              <a:gd name="T25" fmla="*/ 426 h 481"/>
              <a:gd name="T26" fmla="*/ 672 w 2209"/>
              <a:gd name="T27" fmla="*/ 448 h 481"/>
              <a:gd name="T28" fmla="*/ 725 w 2209"/>
              <a:gd name="T29" fmla="*/ 469 h 481"/>
              <a:gd name="T30" fmla="*/ 789 w 2209"/>
              <a:gd name="T31" fmla="*/ 437 h 481"/>
              <a:gd name="T32" fmla="*/ 821 w 2209"/>
              <a:gd name="T33" fmla="*/ 384 h 481"/>
              <a:gd name="T34" fmla="*/ 864 w 2209"/>
              <a:gd name="T35" fmla="*/ 330 h 481"/>
              <a:gd name="T36" fmla="*/ 885 w 2209"/>
              <a:gd name="T37" fmla="*/ 266 h 481"/>
              <a:gd name="T38" fmla="*/ 939 w 2209"/>
              <a:gd name="T39" fmla="*/ 213 h 481"/>
              <a:gd name="T40" fmla="*/ 1013 w 2209"/>
              <a:gd name="T41" fmla="*/ 160 h 481"/>
              <a:gd name="T42" fmla="*/ 1067 w 2209"/>
              <a:gd name="T43" fmla="*/ 106 h 481"/>
              <a:gd name="T44" fmla="*/ 1109 w 2209"/>
              <a:gd name="T45" fmla="*/ 42 h 481"/>
              <a:gd name="T46" fmla="*/ 1173 w 2209"/>
              <a:gd name="T47" fmla="*/ 0 h 481"/>
              <a:gd name="T48" fmla="*/ 1237 w 2209"/>
              <a:gd name="T49" fmla="*/ 0 h 481"/>
              <a:gd name="T50" fmla="*/ 1291 w 2209"/>
              <a:gd name="T51" fmla="*/ 42 h 481"/>
              <a:gd name="T52" fmla="*/ 1312 w 2209"/>
              <a:gd name="T53" fmla="*/ 106 h 481"/>
              <a:gd name="T54" fmla="*/ 1323 w 2209"/>
              <a:gd name="T55" fmla="*/ 170 h 481"/>
              <a:gd name="T56" fmla="*/ 1365 w 2209"/>
              <a:gd name="T57" fmla="*/ 234 h 481"/>
              <a:gd name="T58" fmla="*/ 1408 w 2209"/>
              <a:gd name="T59" fmla="*/ 298 h 481"/>
              <a:gd name="T60" fmla="*/ 1461 w 2209"/>
              <a:gd name="T61" fmla="*/ 352 h 481"/>
              <a:gd name="T62" fmla="*/ 1515 w 2209"/>
              <a:gd name="T63" fmla="*/ 394 h 481"/>
              <a:gd name="T64" fmla="*/ 1568 w 2209"/>
              <a:gd name="T65" fmla="*/ 458 h 481"/>
              <a:gd name="T66" fmla="*/ 1632 w 2209"/>
              <a:gd name="T67" fmla="*/ 480 h 481"/>
              <a:gd name="T68" fmla="*/ 1696 w 2209"/>
              <a:gd name="T69" fmla="*/ 458 h 481"/>
              <a:gd name="T70" fmla="*/ 1739 w 2209"/>
              <a:gd name="T71" fmla="*/ 416 h 481"/>
              <a:gd name="T72" fmla="*/ 1781 w 2209"/>
              <a:gd name="T73" fmla="*/ 341 h 481"/>
              <a:gd name="T74" fmla="*/ 1824 w 2209"/>
              <a:gd name="T75" fmla="*/ 288 h 481"/>
              <a:gd name="T76" fmla="*/ 1856 w 2209"/>
              <a:gd name="T77" fmla="*/ 234 h 481"/>
              <a:gd name="T78" fmla="*/ 1909 w 2209"/>
              <a:gd name="T79" fmla="*/ 192 h 481"/>
              <a:gd name="T80" fmla="*/ 1973 w 2209"/>
              <a:gd name="T81" fmla="*/ 149 h 481"/>
              <a:gd name="T82" fmla="*/ 2037 w 2209"/>
              <a:gd name="T83" fmla="*/ 117 h 481"/>
              <a:gd name="T84" fmla="*/ 2101 w 2209"/>
              <a:gd name="T85" fmla="*/ 106 h 481"/>
              <a:gd name="T86" fmla="*/ 2165 w 2209"/>
              <a:gd name="T87" fmla="*/ 106 h 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209" h="481">
                <a:moveTo>
                  <a:pt x="0" y="389"/>
                </a:moveTo>
                <a:lnTo>
                  <a:pt x="21" y="373"/>
                </a:lnTo>
                <a:lnTo>
                  <a:pt x="43" y="362"/>
                </a:lnTo>
                <a:lnTo>
                  <a:pt x="43" y="341"/>
                </a:lnTo>
                <a:lnTo>
                  <a:pt x="64" y="341"/>
                </a:lnTo>
                <a:lnTo>
                  <a:pt x="75" y="320"/>
                </a:lnTo>
                <a:lnTo>
                  <a:pt x="85" y="298"/>
                </a:lnTo>
                <a:lnTo>
                  <a:pt x="107" y="288"/>
                </a:lnTo>
                <a:lnTo>
                  <a:pt x="117" y="266"/>
                </a:lnTo>
                <a:lnTo>
                  <a:pt x="128" y="245"/>
                </a:lnTo>
                <a:lnTo>
                  <a:pt x="149" y="224"/>
                </a:lnTo>
                <a:lnTo>
                  <a:pt x="171" y="192"/>
                </a:lnTo>
                <a:lnTo>
                  <a:pt x="181" y="170"/>
                </a:lnTo>
                <a:lnTo>
                  <a:pt x="203" y="149"/>
                </a:lnTo>
                <a:lnTo>
                  <a:pt x="213" y="128"/>
                </a:lnTo>
                <a:lnTo>
                  <a:pt x="235" y="128"/>
                </a:lnTo>
                <a:lnTo>
                  <a:pt x="256" y="117"/>
                </a:lnTo>
                <a:lnTo>
                  <a:pt x="277" y="117"/>
                </a:lnTo>
                <a:lnTo>
                  <a:pt x="299" y="106"/>
                </a:lnTo>
                <a:lnTo>
                  <a:pt x="320" y="106"/>
                </a:lnTo>
                <a:lnTo>
                  <a:pt x="341" y="117"/>
                </a:lnTo>
                <a:lnTo>
                  <a:pt x="363" y="117"/>
                </a:lnTo>
                <a:lnTo>
                  <a:pt x="373" y="138"/>
                </a:lnTo>
                <a:lnTo>
                  <a:pt x="384" y="160"/>
                </a:lnTo>
                <a:lnTo>
                  <a:pt x="395" y="181"/>
                </a:lnTo>
                <a:lnTo>
                  <a:pt x="395" y="202"/>
                </a:lnTo>
                <a:lnTo>
                  <a:pt x="405" y="224"/>
                </a:lnTo>
                <a:lnTo>
                  <a:pt x="427" y="245"/>
                </a:lnTo>
                <a:lnTo>
                  <a:pt x="437" y="266"/>
                </a:lnTo>
                <a:lnTo>
                  <a:pt x="459" y="277"/>
                </a:lnTo>
                <a:lnTo>
                  <a:pt x="469" y="298"/>
                </a:lnTo>
                <a:lnTo>
                  <a:pt x="491" y="309"/>
                </a:lnTo>
                <a:lnTo>
                  <a:pt x="501" y="330"/>
                </a:lnTo>
                <a:lnTo>
                  <a:pt x="512" y="352"/>
                </a:lnTo>
                <a:lnTo>
                  <a:pt x="533" y="362"/>
                </a:lnTo>
                <a:lnTo>
                  <a:pt x="544" y="384"/>
                </a:lnTo>
                <a:lnTo>
                  <a:pt x="565" y="405"/>
                </a:lnTo>
                <a:lnTo>
                  <a:pt x="587" y="416"/>
                </a:lnTo>
                <a:lnTo>
                  <a:pt x="608" y="426"/>
                </a:lnTo>
                <a:lnTo>
                  <a:pt x="629" y="426"/>
                </a:lnTo>
                <a:lnTo>
                  <a:pt x="651" y="448"/>
                </a:lnTo>
                <a:lnTo>
                  <a:pt x="672" y="448"/>
                </a:lnTo>
                <a:lnTo>
                  <a:pt x="683" y="469"/>
                </a:lnTo>
                <a:lnTo>
                  <a:pt x="704" y="469"/>
                </a:lnTo>
                <a:lnTo>
                  <a:pt x="725" y="469"/>
                </a:lnTo>
                <a:lnTo>
                  <a:pt x="747" y="469"/>
                </a:lnTo>
                <a:lnTo>
                  <a:pt x="768" y="458"/>
                </a:lnTo>
                <a:lnTo>
                  <a:pt x="789" y="437"/>
                </a:lnTo>
                <a:lnTo>
                  <a:pt x="800" y="416"/>
                </a:lnTo>
                <a:lnTo>
                  <a:pt x="821" y="405"/>
                </a:lnTo>
                <a:lnTo>
                  <a:pt x="821" y="384"/>
                </a:lnTo>
                <a:lnTo>
                  <a:pt x="843" y="373"/>
                </a:lnTo>
                <a:lnTo>
                  <a:pt x="853" y="352"/>
                </a:lnTo>
                <a:lnTo>
                  <a:pt x="864" y="330"/>
                </a:lnTo>
                <a:lnTo>
                  <a:pt x="875" y="309"/>
                </a:lnTo>
                <a:lnTo>
                  <a:pt x="885" y="288"/>
                </a:lnTo>
                <a:lnTo>
                  <a:pt x="885" y="266"/>
                </a:lnTo>
                <a:lnTo>
                  <a:pt x="896" y="245"/>
                </a:lnTo>
                <a:lnTo>
                  <a:pt x="917" y="224"/>
                </a:lnTo>
                <a:lnTo>
                  <a:pt x="939" y="213"/>
                </a:lnTo>
                <a:lnTo>
                  <a:pt x="971" y="192"/>
                </a:lnTo>
                <a:lnTo>
                  <a:pt x="992" y="170"/>
                </a:lnTo>
                <a:lnTo>
                  <a:pt x="1013" y="160"/>
                </a:lnTo>
                <a:lnTo>
                  <a:pt x="1035" y="149"/>
                </a:lnTo>
                <a:lnTo>
                  <a:pt x="1056" y="128"/>
                </a:lnTo>
                <a:lnTo>
                  <a:pt x="1067" y="106"/>
                </a:lnTo>
                <a:lnTo>
                  <a:pt x="1088" y="85"/>
                </a:lnTo>
                <a:lnTo>
                  <a:pt x="1088" y="64"/>
                </a:lnTo>
                <a:lnTo>
                  <a:pt x="1109" y="42"/>
                </a:lnTo>
                <a:lnTo>
                  <a:pt x="1131" y="21"/>
                </a:lnTo>
                <a:lnTo>
                  <a:pt x="1152" y="10"/>
                </a:lnTo>
                <a:lnTo>
                  <a:pt x="1173" y="0"/>
                </a:lnTo>
                <a:lnTo>
                  <a:pt x="1195" y="0"/>
                </a:lnTo>
                <a:lnTo>
                  <a:pt x="1216" y="0"/>
                </a:lnTo>
                <a:lnTo>
                  <a:pt x="1237" y="0"/>
                </a:lnTo>
                <a:lnTo>
                  <a:pt x="1259" y="10"/>
                </a:lnTo>
                <a:lnTo>
                  <a:pt x="1269" y="32"/>
                </a:lnTo>
                <a:lnTo>
                  <a:pt x="1291" y="42"/>
                </a:lnTo>
                <a:lnTo>
                  <a:pt x="1301" y="64"/>
                </a:lnTo>
                <a:lnTo>
                  <a:pt x="1301" y="85"/>
                </a:lnTo>
                <a:lnTo>
                  <a:pt x="1312" y="106"/>
                </a:lnTo>
                <a:lnTo>
                  <a:pt x="1312" y="128"/>
                </a:lnTo>
                <a:lnTo>
                  <a:pt x="1323" y="149"/>
                </a:lnTo>
                <a:lnTo>
                  <a:pt x="1323" y="170"/>
                </a:lnTo>
                <a:lnTo>
                  <a:pt x="1333" y="192"/>
                </a:lnTo>
                <a:lnTo>
                  <a:pt x="1344" y="213"/>
                </a:lnTo>
                <a:lnTo>
                  <a:pt x="1365" y="234"/>
                </a:lnTo>
                <a:lnTo>
                  <a:pt x="1376" y="256"/>
                </a:lnTo>
                <a:lnTo>
                  <a:pt x="1397" y="277"/>
                </a:lnTo>
                <a:lnTo>
                  <a:pt x="1408" y="298"/>
                </a:lnTo>
                <a:lnTo>
                  <a:pt x="1429" y="309"/>
                </a:lnTo>
                <a:lnTo>
                  <a:pt x="1451" y="330"/>
                </a:lnTo>
                <a:lnTo>
                  <a:pt x="1461" y="352"/>
                </a:lnTo>
                <a:lnTo>
                  <a:pt x="1483" y="352"/>
                </a:lnTo>
                <a:lnTo>
                  <a:pt x="1493" y="373"/>
                </a:lnTo>
                <a:lnTo>
                  <a:pt x="1515" y="394"/>
                </a:lnTo>
                <a:lnTo>
                  <a:pt x="1525" y="416"/>
                </a:lnTo>
                <a:lnTo>
                  <a:pt x="1547" y="437"/>
                </a:lnTo>
                <a:lnTo>
                  <a:pt x="1568" y="458"/>
                </a:lnTo>
                <a:lnTo>
                  <a:pt x="1589" y="469"/>
                </a:lnTo>
                <a:lnTo>
                  <a:pt x="1611" y="480"/>
                </a:lnTo>
                <a:lnTo>
                  <a:pt x="1632" y="480"/>
                </a:lnTo>
                <a:lnTo>
                  <a:pt x="1653" y="480"/>
                </a:lnTo>
                <a:lnTo>
                  <a:pt x="1675" y="469"/>
                </a:lnTo>
                <a:lnTo>
                  <a:pt x="1696" y="458"/>
                </a:lnTo>
                <a:lnTo>
                  <a:pt x="1717" y="448"/>
                </a:lnTo>
                <a:lnTo>
                  <a:pt x="1739" y="437"/>
                </a:lnTo>
                <a:lnTo>
                  <a:pt x="1739" y="416"/>
                </a:lnTo>
                <a:lnTo>
                  <a:pt x="1760" y="394"/>
                </a:lnTo>
                <a:lnTo>
                  <a:pt x="1771" y="373"/>
                </a:lnTo>
                <a:lnTo>
                  <a:pt x="1781" y="341"/>
                </a:lnTo>
                <a:lnTo>
                  <a:pt x="1803" y="330"/>
                </a:lnTo>
                <a:lnTo>
                  <a:pt x="1803" y="309"/>
                </a:lnTo>
                <a:lnTo>
                  <a:pt x="1824" y="288"/>
                </a:lnTo>
                <a:lnTo>
                  <a:pt x="1824" y="266"/>
                </a:lnTo>
                <a:lnTo>
                  <a:pt x="1835" y="245"/>
                </a:lnTo>
                <a:lnTo>
                  <a:pt x="1856" y="234"/>
                </a:lnTo>
                <a:lnTo>
                  <a:pt x="1867" y="213"/>
                </a:lnTo>
                <a:lnTo>
                  <a:pt x="1888" y="202"/>
                </a:lnTo>
                <a:lnTo>
                  <a:pt x="1909" y="192"/>
                </a:lnTo>
                <a:lnTo>
                  <a:pt x="1931" y="170"/>
                </a:lnTo>
                <a:lnTo>
                  <a:pt x="1952" y="160"/>
                </a:lnTo>
                <a:lnTo>
                  <a:pt x="1973" y="149"/>
                </a:lnTo>
                <a:lnTo>
                  <a:pt x="1995" y="138"/>
                </a:lnTo>
                <a:lnTo>
                  <a:pt x="2016" y="128"/>
                </a:lnTo>
                <a:lnTo>
                  <a:pt x="2037" y="117"/>
                </a:lnTo>
                <a:lnTo>
                  <a:pt x="2059" y="117"/>
                </a:lnTo>
                <a:lnTo>
                  <a:pt x="2080" y="106"/>
                </a:lnTo>
                <a:lnTo>
                  <a:pt x="2101" y="106"/>
                </a:lnTo>
                <a:lnTo>
                  <a:pt x="2123" y="106"/>
                </a:lnTo>
                <a:lnTo>
                  <a:pt x="2144" y="96"/>
                </a:lnTo>
                <a:lnTo>
                  <a:pt x="2165" y="106"/>
                </a:lnTo>
                <a:lnTo>
                  <a:pt x="2187" y="106"/>
                </a:lnTo>
                <a:lnTo>
                  <a:pt x="2208" y="117"/>
                </a:lnTo>
              </a:path>
            </a:pathLst>
          </a:custGeom>
          <a:noFill/>
          <a:ln w="508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4921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/>
              <a:t>Quantitative Techniques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900"/>
              <a:t>Two widely used techniques</a:t>
            </a:r>
            <a:endParaRPr lang="en-US" sz="2700"/>
          </a:p>
          <a:p>
            <a:pPr lvl="1"/>
            <a:r>
              <a:rPr lang="en-US" sz="2500"/>
              <a:t>Time series analysis</a:t>
            </a:r>
          </a:p>
          <a:p>
            <a:pPr lvl="1"/>
            <a:r>
              <a:rPr lang="en-US" sz="2500"/>
              <a:t>Linear regression analysis</a:t>
            </a:r>
            <a:endParaRPr lang="en-US" sz="2300"/>
          </a:p>
          <a:p>
            <a:r>
              <a:rPr lang="en-US" sz="2900"/>
              <a:t>Time series analysis studies the numerical values a variable takes over a period of time</a:t>
            </a:r>
          </a:p>
          <a:p>
            <a:r>
              <a:rPr lang="en-US" sz="2900"/>
              <a:t>Linear regression analysis expresses the forecast variable as a mathematical function of other variables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7361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Time Series Analysis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/>
              <a:t>Latest Period Method</a:t>
            </a:r>
          </a:p>
          <a:p>
            <a:r>
              <a:rPr lang="en-US" sz="4000" dirty="0"/>
              <a:t>Moving Averages</a:t>
            </a:r>
          </a:p>
          <a:p>
            <a:r>
              <a:rPr lang="en-US" sz="4000" dirty="0"/>
              <a:t>Example Problem</a:t>
            </a:r>
          </a:p>
          <a:p>
            <a:r>
              <a:rPr lang="en-US" sz="4000" dirty="0"/>
              <a:t>Weighted Moving Averages</a:t>
            </a:r>
          </a:p>
          <a:p>
            <a:r>
              <a:rPr lang="en-US" sz="4000" dirty="0"/>
              <a:t>Exponential Smoothing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OMGT6743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492AE-63B3-A342-9021-F621D4EAFB8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3422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Moder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Moder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1368</Words>
  <Application>Microsoft Macintosh PowerPoint</Application>
  <PresentationFormat>On-screen Show (4:3)</PresentationFormat>
  <Paragraphs>278</Paragraphs>
  <Slides>36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Modern</vt:lpstr>
      <vt:lpstr>Symbol</vt:lpstr>
      <vt:lpstr>Times New Roman</vt:lpstr>
      <vt:lpstr>Default Design</vt:lpstr>
      <vt:lpstr>Equation</vt:lpstr>
      <vt:lpstr>Document</vt:lpstr>
      <vt:lpstr>Forecasting</vt:lpstr>
      <vt:lpstr>Demand Management</vt:lpstr>
      <vt:lpstr>Demand Forecasting</vt:lpstr>
      <vt:lpstr>Forecasting</vt:lpstr>
      <vt:lpstr>Forecasting Components</vt:lpstr>
      <vt:lpstr>Patterns in Forecasts</vt:lpstr>
      <vt:lpstr>Patterns in Forecasts</vt:lpstr>
      <vt:lpstr>Quantitative Techniques</vt:lpstr>
      <vt:lpstr>Time Series Analysis</vt:lpstr>
      <vt:lpstr>Latest Period Method</vt:lpstr>
      <vt:lpstr>Moving Averages</vt:lpstr>
      <vt:lpstr>Moving Averages</vt:lpstr>
      <vt:lpstr>Moving Averages - NASDAQ</vt:lpstr>
      <vt:lpstr>Weighted MA</vt:lpstr>
      <vt:lpstr>Weighted MA</vt:lpstr>
      <vt:lpstr>Exponential Smoothing</vt:lpstr>
      <vt:lpstr>Exponential Smoothing</vt:lpstr>
      <vt:lpstr>Exponential Smoothing</vt:lpstr>
      <vt:lpstr>Why Exponential Smoothing?</vt:lpstr>
      <vt:lpstr>Linear Regression</vt:lpstr>
      <vt:lpstr>Linear Trend</vt:lpstr>
      <vt:lpstr>Linear Trend</vt:lpstr>
      <vt:lpstr>Why Linear Trend?</vt:lpstr>
      <vt:lpstr>Least Squares Method</vt:lpstr>
      <vt:lpstr>Correlation</vt:lpstr>
      <vt:lpstr>Correlation</vt:lpstr>
      <vt:lpstr>Correlation</vt:lpstr>
      <vt:lpstr>Multiple Regression</vt:lpstr>
      <vt:lpstr>Multiple Regression</vt:lpstr>
      <vt:lpstr>Multiple Regression Performance</vt:lpstr>
      <vt:lpstr>F Statistic</vt:lpstr>
      <vt:lpstr>Forecast Error</vt:lpstr>
      <vt:lpstr>Forecast Error</vt:lpstr>
      <vt:lpstr>CFE</vt:lpstr>
      <vt:lpstr>MSE and MAD</vt:lpstr>
      <vt:lpstr>MAPE</vt:lpstr>
    </vt:vector>
  </TitlesOfParts>
  <Company>MTSU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21st Century Purchasing</dc:title>
  <dc:creator>Business/Aerospace Bldg.</dc:creator>
  <cp:lastModifiedBy>Kros, John</cp:lastModifiedBy>
  <cp:revision>158</cp:revision>
  <cp:lastPrinted>1998-07-06T03:33:18Z</cp:lastPrinted>
  <dcterms:created xsi:type="dcterms:W3CDTF">1998-05-11T14:46:18Z</dcterms:created>
  <dcterms:modified xsi:type="dcterms:W3CDTF">2019-08-20T15:30:16Z</dcterms:modified>
</cp:coreProperties>
</file>