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36" r:id="rId2"/>
    <p:sldId id="337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3" r:id="rId16"/>
    <p:sldId id="354" r:id="rId17"/>
    <p:sldId id="355" r:id="rId18"/>
    <p:sldId id="356" r:id="rId19"/>
    <p:sldId id="357" r:id="rId20"/>
    <p:sldId id="358" r:id="rId21"/>
    <p:sldId id="359" r:id="rId22"/>
    <p:sldId id="360" r:id="rId23"/>
    <p:sldId id="364" r:id="rId24"/>
    <p:sldId id="365" r:id="rId25"/>
    <p:sldId id="366" r:id="rId26"/>
    <p:sldId id="367" r:id="rId27"/>
    <p:sldId id="368" r:id="rId28"/>
    <p:sldId id="370" r:id="rId29"/>
    <p:sldId id="374" r:id="rId30"/>
    <p:sldId id="375" r:id="rId31"/>
    <p:sldId id="373" r:id="rId32"/>
    <p:sldId id="372" r:id="rId33"/>
  </p:sldIdLst>
  <p:sldSz cx="9144000" cy="6858000" type="screen4x3"/>
  <p:notesSz cx="6858000" cy="9028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00" d="100"/>
          <a:sy n="100" d="100"/>
        </p:scale>
        <p:origin x="2856" y="6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930" y="1440"/>
      </p:cViewPr>
      <p:guideLst>
        <p:guide orient="horz" pos="2843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AED39051-63F6-6645-83C0-AB7F9F3810A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CB353D02-A3E1-524D-BDA7-B46270EE812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12644" name="Rectangle 4">
            <a:extLst>
              <a:ext uri="{FF2B5EF4-FFF2-40B4-BE49-F238E27FC236}">
                <a16:creationId xmlns:a16="http://schemas.microsoft.com/office/drawing/2014/main" id="{217C9929-BDCA-074F-97D9-7197A7F7226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645" name="Rectangle 5">
            <a:extLst>
              <a:ext uri="{FF2B5EF4-FFF2-40B4-BE49-F238E27FC236}">
                <a16:creationId xmlns:a16="http://schemas.microsoft.com/office/drawing/2014/main" id="{8DD97187-B3DA-1349-87E6-0E958F0008F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BB25B1-9DC5-AE4A-B5A6-85739BD398B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1E1240C-60A1-E64B-A4B1-7708D2A1474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A75A878-3B64-3F42-BB83-27375CA2E89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746F00B8-BDFD-A145-AB08-48E8CF2B050F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93800" y="685800"/>
            <a:ext cx="4470400" cy="3352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6EC52E78-A917-A54B-9A91-B66B472D55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2672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2081BCAD-ED29-7D4B-B322-B784D5F1AC7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3F52E779-E483-9047-8E3E-7C15FFE739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97589C-B653-6048-A51C-1B415FFAF35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23010DA-2F91-F549-B6C5-30D939071E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00E7B8-E491-8F49-B4DE-7DD68AE6751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08578" name="Rectangle 2">
            <a:extLst>
              <a:ext uri="{FF2B5EF4-FFF2-40B4-BE49-F238E27FC236}">
                <a16:creationId xmlns:a16="http://schemas.microsoft.com/office/drawing/2014/main" id="{EE38FB33-1DCE-6E41-A191-D70BF01E8C4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79513" y="682625"/>
            <a:ext cx="4498975" cy="337343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408579" name="Rectangle 3">
            <a:extLst>
              <a:ext uri="{FF2B5EF4-FFF2-40B4-BE49-F238E27FC236}">
                <a16:creationId xmlns:a16="http://schemas.microsoft.com/office/drawing/2014/main" id="{D9C2428A-A165-5647-9AF3-BF53E207C8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ln/>
        </p:spPr>
        <p:txBody>
          <a:bodyPr lIns="92075" tIns="46038" rIns="92075" bIns="4603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3D42FCD-62EA-644E-A212-B1BB8BC8E0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388E17-8946-2B41-BB75-F68CAA766AC9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437250" name="Rectangle 2">
            <a:extLst>
              <a:ext uri="{FF2B5EF4-FFF2-40B4-BE49-F238E27FC236}">
                <a16:creationId xmlns:a16="http://schemas.microsoft.com/office/drawing/2014/main" id="{F059C8A4-C60F-0848-9CCF-6A95D01F0A9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437251" name="Rectangle 3">
            <a:extLst>
              <a:ext uri="{FF2B5EF4-FFF2-40B4-BE49-F238E27FC236}">
                <a16:creationId xmlns:a16="http://schemas.microsoft.com/office/drawing/2014/main" id="{29C9D320-CC6F-5740-8320-EED88EC1F339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37D450F-FC18-3F42-BD22-88A6105816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3645EB-BFA5-0A43-AA6D-BB982A246052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439298" name="Rectangle 2">
            <a:extLst>
              <a:ext uri="{FF2B5EF4-FFF2-40B4-BE49-F238E27FC236}">
                <a16:creationId xmlns:a16="http://schemas.microsoft.com/office/drawing/2014/main" id="{E6A7C432-3526-D74E-8EE6-FB3E1C0E759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439299" name="Rectangle 3">
            <a:extLst>
              <a:ext uri="{FF2B5EF4-FFF2-40B4-BE49-F238E27FC236}">
                <a16:creationId xmlns:a16="http://schemas.microsoft.com/office/drawing/2014/main" id="{CBF7803C-B932-8043-802E-B732A219E444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855DA-370D-6946-AE0B-B7B4E20F9E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F923A9-BFA1-AE44-9411-518781E9D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64728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6A20F-1803-8D45-B95F-C6E6039C2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DEC717-509D-2A40-8649-E1C2FAC50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7167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C3EF80-B949-C04B-B391-82B4D9CC98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598B31-FB0C-0747-ACB6-FF72FFB769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7666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6150B-C25F-D747-B126-042DFF923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55A4D-92A5-DD45-A6FB-6E232B9BE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499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BA94C-AACA-AB40-9BD7-0162AE137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7C03DF-043F-DB43-BBDB-2251A555F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37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A59D1-54F8-BC48-B348-2AB6119D3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B6B70-23A4-2D4C-8C62-DAE158780F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B078E8-A3C6-E047-BC44-46904FE4A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5136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2FB0D-504A-2447-BB83-A19CB98F0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0E83A-6D9F-8746-95DA-32BDD2499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14EDB4-A8B4-B04F-9019-5D7B21061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D04404-88ED-5B45-A9DC-CDA59857BD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B255DA-C18F-5046-B5C4-D470C20638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981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D7236-32DF-AD49-8C90-6295AC88B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51531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105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A4234-9177-8B44-9887-405E94948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0B975-8BAD-9A4E-980E-1B0BC8D21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024303-CBD3-4D47-9772-C7AF65056F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210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43728-83AD-F74D-8D57-D11B38AF6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4ACAAE-6B3B-B446-BF66-F2C6905F6A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46C573-255B-B64A-B078-89EC387218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981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>
            <a:extLst>
              <a:ext uri="{FF2B5EF4-FFF2-40B4-BE49-F238E27FC236}">
                <a16:creationId xmlns:a16="http://schemas.microsoft.com/office/drawing/2014/main" id="{9F13D443-3179-DA4C-BA7E-50A83E9AE0DD}"/>
              </a:ext>
            </a:extLst>
          </p:cNvPr>
          <p:cNvSpPr>
            <a:spLocks noGrp="1" noChangeArrowheads="1"/>
          </p:cNvSpPr>
          <p:nvPr userDrawn="1"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045D1C9A-7526-584B-BC50-B101D74F4759}"/>
              </a:ext>
            </a:extLst>
          </p:cNvPr>
          <p:cNvSpPr>
            <a:spLocks noGrp="1" noChangeArrowheads="1"/>
          </p:cNvSpPr>
          <p:nvPr userDrawn="1"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" pitchFamily="2" charset="0"/>
              <a:buChar char="•"/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FB512A35-5916-B44B-ADB7-D76B6D864F55}"/>
              </a:ext>
            </a:extLst>
          </p:cNvPr>
          <p:cNvSpPr>
            <a:spLocks noGrp="1" noChangeArrowheads="1"/>
          </p:cNvSpPr>
          <p:nvPr userDrawn="1"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56F2BB02-A444-3648-A34D-B68140CB2231}" type="slidenum">
              <a:rPr lang="en-US" altLang="en-US" sz="1400">
                <a:latin typeface="Times New Roman" panose="02020603050405020304" pitchFamily="18" charset="0"/>
              </a:rPr>
              <a:pPr algn="r"/>
              <a:t>‹#›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EC88042A-0423-EA4A-804E-237C3EDECBC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8" name="Rectangle 14">
            <a:extLst>
              <a:ext uri="{FF2B5EF4-FFF2-40B4-BE49-F238E27FC236}">
                <a16:creationId xmlns:a16="http://schemas.microsoft.com/office/drawing/2014/main" id="{19D7CD05-E28C-9546-BD82-99848672E47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1039" name="Rectangle 15">
            <a:extLst>
              <a:ext uri="{FF2B5EF4-FFF2-40B4-BE49-F238E27FC236}">
                <a16:creationId xmlns:a16="http://schemas.microsoft.com/office/drawing/2014/main" id="{ECCF0742-3053-DB43-9226-98E0F121265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7DE8249B-78BC-B24F-AA57-97C271D716B2}" type="slidenum">
              <a:rPr lang="en-US" altLang="en-US" sz="1400">
                <a:latin typeface="Times New Roman" panose="02020603050405020304" pitchFamily="18" charset="0"/>
              </a:rPr>
              <a:pPr algn="r"/>
              <a:t>‹#›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B1D9C402-146C-7A43-9E59-989BD2B797B5}"/>
              </a:ext>
            </a:extLst>
          </p:cNvPr>
          <p:cNvSpPr>
            <a:spLocks noGrp="1" noChangeArrowheads="1"/>
          </p:cNvSpPr>
          <p:nvPr userDrawn="1"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1400" dirty="0">
                <a:latin typeface="Times New Roman" panose="02020603050405020304" pitchFamily="18" charset="0"/>
              </a:rPr>
              <a:t>OMGT6743</a:t>
            </a:r>
          </a:p>
        </p:txBody>
      </p:sp>
      <p:sp>
        <p:nvSpPr>
          <p:cNvPr id="1042" name="Rectangle 18">
            <a:extLst>
              <a:ext uri="{FF2B5EF4-FFF2-40B4-BE49-F238E27FC236}">
                <a16:creationId xmlns:a16="http://schemas.microsoft.com/office/drawing/2014/main" id="{B2214AC1-A9C0-944E-8DB4-5FAACEE97C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043" name="Group 19">
            <a:extLst>
              <a:ext uri="{FF2B5EF4-FFF2-40B4-BE49-F238E27FC236}">
                <a16:creationId xmlns:a16="http://schemas.microsoft.com/office/drawing/2014/main" id="{4E58EAC0-146E-C44D-8670-A71A6718E68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685800" y="1981200"/>
            <a:ext cx="7793038" cy="4114800"/>
            <a:chOff x="467" y="1248"/>
            <a:chExt cx="5341" cy="2592"/>
          </a:xfrm>
        </p:grpSpPr>
        <p:sp>
          <p:nvSpPr>
            <p:cNvPr id="1044" name="Line 20">
              <a:extLst>
                <a:ext uri="{FF2B5EF4-FFF2-40B4-BE49-F238E27FC236}">
                  <a16:creationId xmlns:a16="http://schemas.microsoft.com/office/drawing/2014/main" id="{0DF9736F-1A53-6947-AD25-21A44AC2C9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Line 21">
              <a:extLst>
                <a:ext uri="{FF2B5EF4-FFF2-40B4-BE49-F238E27FC236}">
                  <a16:creationId xmlns:a16="http://schemas.microsoft.com/office/drawing/2014/main" id="{38BD2ED9-E00C-9F43-A77B-C3A813AB0B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Line 22">
              <a:extLst>
                <a:ext uri="{FF2B5EF4-FFF2-40B4-BE49-F238E27FC236}">
                  <a16:creationId xmlns:a16="http://schemas.microsoft.com/office/drawing/2014/main" id="{A3203B76-0450-3E40-B106-775AB7FDDB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08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Line 23">
              <a:extLst>
                <a:ext uri="{FF2B5EF4-FFF2-40B4-BE49-F238E27FC236}">
                  <a16:creationId xmlns:a16="http://schemas.microsoft.com/office/drawing/2014/main" id="{469E113B-94BD-4E41-BA94-B29E60E385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Line 24">
              <a:extLst>
                <a:ext uri="{FF2B5EF4-FFF2-40B4-BE49-F238E27FC236}">
                  <a16:creationId xmlns:a16="http://schemas.microsoft.com/office/drawing/2014/main" id="{C17822DC-99A2-1B4D-B0FD-5B54F61A8E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99537C66-AB99-DA42-B80D-C15411D246F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727450" y="5930900"/>
            <a:ext cx="1689100" cy="927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>
            <a:extLst>
              <a:ext uri="{FF2B5EF4-FFF2-40B4-BE49-F238E27FC236}">
                <a16:creationId xmlns:a16="http://schemas.microsoft.com/office/drawing/2014/main" id="{62834971-83E1-6C4A-AB0F-EBE58DD58D17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Inventory Fundamentals</a:t>
            </a:r>
            <a:r>
              <a:rPr lang="en-US" altLang="en-US" sz="3000" i="1"/>
              <a:t>  </a:t>
            </a:r>
          </a:p>
        </p:txBody>
      </p:sp>
      <p:sp>
        <p:nvSpPr>
          <p:cNvPr id="394243" name="Rectangle 3">
            <a:extLst>
              <a:ext uri="{FF2B5EF4-FFF2-40B4-BE49-F238E27FC236}">
                <a16:creationId xmlns:a16="http://schemas.microsoft.com/office/drawing/2014/main" id="{43E0BB9E-61E5-5A4A-8EA7-24028E83C33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620000" cy="3733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/>
              <a:t>What is inventory?</a:t>
            </a:r>
          </a:p>
          <a:p>
            <a:pPr lvl="1"/>
            <a:r>
              <a:rPr lang="en-US" altLang="en-US" sz="2400"/>
              <a:t>Materials &amp; supplies that a business carries either for sale or to provide inputs to the production process</a:t>
            </a:r>
          </a:p>
          <a:p>
            <a:pPr lvl="1"/>
            <a:r>
              <a:rPr lang="en-US" altLang="en-US" sz="2400"/>
              <a:t>Those stocks or items used to support production (raw materials and WIP), supporting activities (maintenance, repair, &amp; operating supplies), &amp; customer service (finished goods &amp; spare parts)						</a:t>
            </a:r>
            <a:r>
              <a:rPr lang="en-US" altLang="en-US" sz="2000" i="1"/>
              <a:t>- APICS Dictionary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>
            <a:extLst>
              <a:ext uri="{FF2B5EF4-FFF2-40B4-BE49-F238E27FC236}">
                <a16:creationId xmlns:a16="http://schemas.microsoft.com/office/drawing/2014/main" id="{0E1F17E2-D612-6444-8C11-2494CB6FEC62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Anticipation Inventory</a:t>
            </a:r>
            <a:endParaRPr lang="en-US" altLang="en-US" b="1" i="1"/>
          </a:p>
        </p:txBody>
      </p:sp>
      <p:sp>
        <p:nvSpPr>
          <p:cNvPr id="403459" name="Rectangle 3">
            <a:extLst>
              <a:ext uri="{FF2B5EF4-FFF2-40B4-BE49-F238E27FC236}">
                <a16:creationId xmlns:a16="http://schemas.microsoft.com/office/drawing/2014/main" id="{837DC455-1F45-8749-A6AE-808FCFE5D50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620000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b="1" i="1"/>
              <a:t>Anticipation inventory</a:t>
            </a:r>
            <a:r>
              <a:rPr lang="en-US" altLang="en-US"/>
              <a:t> - to anticipate future demand, built up to help level production &amp; to reduce costs of changing production rates</a:t>
            </a:r>
          </a:p>
          <a:p>
            <a:pPr lvl="1">
              <a:lnSpc>
                <a:spcPct val="110000"/>
              </a:lnSpc>
            </a:pPr>
            <a:r>
              <a:rPr lang="en-US" altLang="en-US"/>
              <a:t>e.g., </a:t>
            </a:r>
          </a:p>
          <a:p>
            <a:pPr lvl="2">
              <a:lnSpc>
                <a:spcPct val="110000"/>
              </a:lnSpc>
            </a:pPr>
            <a:r>
              <a:rPr lang="en-US" altLang="en-US"/>
              <a:t>created ahead of a peak selling season, a promotion program, vacation shutdown, or possibly a strike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>
            <a:extLst>
              <a:ext uri="{FF2B5EF4-FFF2-40B4-BE49-F238E27FC236}">
                <a16:creationId xmlns:a16="http://schemas.microsoft.com/office/drawing/2014/main" id="{14D110E2-8465-6740-BB6B-B086EFCEE1E9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Safety Stock</a:t>
            </a:r>
            <a:endParaRPr lang="en-US" altLang="en-US" sz="4200"/>
          </a:p>
        </p:txBody>
      </p:sp>
      <p:sp>
        <p:nvSpPr>
          <p:cNvPr id="404483" name="Rectangle 3">
            <a:extLst>
              <a:ext uri="{FF2B5EF4-FFF2-40B4-BE49-F238E27FC236}">
                <a16:creationId xmlns:a16="http://schemas.microsoft.com/office/drawing/2014/main" id="{37AD81D8-BCCA-D948-ACE6-89390A7BDE1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620000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</a:pPr>
            <a:r>
              <a:rPr lang="en-US" altLang="en-US"/>
              <a:t>Purposes of inventory </a:t>
            </a:r>
            <a:r>
              <a:rPr lang="en-US" altLang="en-US" sz="2800" i="1"/>
              <a:t>(continued)</a:t>
            </a:r>
            <a:endParaRPr lang="en-US" altLang="en-US"/>
          </a:p>
          <a:p>
            <a:pPr lvl="1">
              <a:lnSpc>
                <a:spcPct val="110000"/>
              </a:lnSpc>
            </a:pPr>
            <a:r>
              <a:rPr lang="en-US" altLang="en-US" b="1" i="1"/>
              <a:t>Fluctuation inventory</a:t>
            </a:r>
            <a:r>
              <a:rPr lang="en-US" altLang="en-US"/>
              <a:t> covers random fluctuations in supply &amp; demand or lead time (commonly called safety stock)</a:t>
            </a:r>
          </a:p>
          <a:p>
            <a:pPr lvl="1">
              <a:lnSpc>
                <a:spcPct val="110000"/>
              </a:lnSpc>
            </a:pPr>
            <a:r>
              <a:rPr lang="en-US" altLang="en-US"/>
              <a:t>Prevents disruptions in manufacturing or deliveries to customers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>
            <a:extLst>
              <a:ext uri="{FF2B5EF4-FFF2-40B4-BE49-F238E27FC236}">
                <a16:creationId xmlns:a16="http://schemas.microsoft.com/office/drawing/2014/main" id="{F3CE8CAA-2346-F649-89B5-A5D2AA6C7106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Lot-Size Inventory</a:t>
            </a:r>
            <a:endParaRPr lang="en-US" altLang="en-US" sz="4200"/>
          </a:p>
        </p:txBody>
      </p:sp>
      <p:sp>
        <p:nvSpPr>
          <p:cNvPr id="405507" name="Rectangle 3">
            <a:extLst>
              <a:ext uri="{FF2B5EF4-FFF2-40B4-BE49-F238E27FC236}">
                <a16:creationId xmlns:a16="http://schemas.microsoft.com/office/drawing/2014/main" id="{900A950E-4013-0F4C-8B06-8F742C4E7D3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1981200"/>
            <a:ext cx="7620000" cy="3657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buFontTx/>
              <a:buNone/>
            </a:pPr>
            <a:r>
              <a:rPr lang="en-US" altLang="en-US" sz="2800" b="1" i="1"/>
              <a:t>Lot-size inventory</a:t>
            </a:r>
            <a:r>
              <a:rPr lang="en-US" altLang="en-US" sz="2800"/>
              <a:t> - to purchase or manufacture in quantities greater than needed immediately</a:t>
            </a:r>
          </a:p>
          <a:p>
            <a:pPr lvl="1">
              <a:lnSpc>
                <a:spcPct val="110000"/>
              </a:lnSpc>
            </a:pPr>
            <a:r>
              <a:rPr lang="en-US" altLang="en-US" sz="2400"/>
              <a:t>Takes advantage of quantity discounts, to reduce shipping, clerical, &amp; setup costs, &amp; in cases where it is impossible to make or purchase items at the same rate they will be used or sold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>
            <a:extLst>
              <a:ext uri="{FF2B5EF4-FFF2-40B4-BE49-F238E27FC236}">
                <a16:creationId xmlns:a16="http://schemas.microsoft.com/office/drawing/2014/main" id="{A8DB3F5E-9DD3-2940-9CE7-88ACD1F1046A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4200"/>
              <a:t>Transportation &amp; Hedge Inventory</a:t>
            </a:r>
          </a:p>
        </p:txBody>
      </p:sp>
      <p:sp>
        <p:nvSpPr>
          <p:cNvPr id="406531" name="Rectangle 3">
            <a:extLst>
              <a:ext uri="{FF2B5EF4-FFF2-40B4-BE49-F238E27FC236}">
                <a16:creationId xmlns:a16="http://schemas.microsoft.com/office/drawing/2014/main" id="{7F6E57A4-3C03-4541-B610-EA30F876E52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33400" y="1676400"/>
            <a:ext cx="7772400" cy="3657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buFontTx/>
              <a:buNone/>
            </a:pPr>
            <a:endParaRPr lang="en-US" altLang="en-US"/>
          </a:p>
          <a:p>
            <a:pPr lvl="1"/>
            <a:r>
              <a:rPr lang="en-US" altLang="en-US" b="1" i="1"/>
              <a:t>Transportation inventory</a:t>
            </a:r>
            <a:r>
              <a:rPr lang="en-US" altLang="en-US"/>
              <a:t> covers the time needed to move goods from one location to another (sometimes called pipeline inventory)</a:t>
            </a:r>
          </a:p>
          <a:p>
            <a:pPr lvl="1"/>
            <a:endParaRPr lang="en-US" altLang="en-US" b="1" i="1"/>
          </a:p>
          <a:p>
            <a:pPr lvl="1"/>
            <a:r>
              <a:rPr lang="en-US" altLang="en-US" b="1" i="1"/>
              <a:t>Hedge inventory</a:t>
            </a:r>
            <a:r>
              <a:rPr lang="en-US" altLang="en-US"/>
              <a:t> protect against price fluctuations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12063A1B-C43A-1C4E-BD69-D531F4A2885C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Inventory Objectives</a:t>
            </a:r>
            <a:endParaRPr lang="en-US" altLang="en-US" sz="4200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86172E7C-0C99-794D-A830-C9F473DB817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620000" cy="3657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b="1"/>
              <a:t>Inventories must be coordinated to meet three conflicting objectives:</a:t>
            </a:r>
          </a:p>
          <a:p>
            <a:pPr lvl="1">
              <a:lnSpc>
                <a:spcPct val="140000"/>
              </a:lnSpc>
            </a:pPr>
            <a:r>
              <a:rPr lang="en-US" altLang="en-US"/>
              <a:t>Maximize customer service</a:t>
            </a:r>
          </a:p>
          <a:p>
            <a:pPr lvl="1">
              <a:lnSpc>
                <a:spcPct val="140000"/>
              </a:lnSpc>
            </a:pPr>
            <a:r>
              <a:rPr lang="en-US" altLang="en-US"/>
              <a:t>Minimize plant operation costs</a:t>
            </a:r>
          </a:p>
          <a:p>
            <a:pPr lvl="1">
              <a:lnSpc>
                <a:spcPct val="140000"/>
              </a:lnSpc>
            </a:pPr>
            <a:r>
              <a:rPr lang="en-US" altLang="en-US"/>
              <a:t>Minimize inventory investment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>
            <a:extLst>
              <a:ext uri="{FF2B5EF4-FFF2-40B4-BE49-F238E27FC236}">
                <a16:creationId xmlns:a16="http://schemas.microsoft.com/office/drawing/2014/main" id="{5202B6B8-4316-D649-A750-A1F70A142AA3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Inventory Costs</a:t>
            </a:r>
            <a:endParaRPr lang="en-US" altLang="en-US" sz="4200"/>
          </a:p>
        </p:txBody>
      </p:sp>
      <p:sp>
        <p:nvSpPr>
          <p:cNvPr id="412675" name="Rectangle 3">
            <a:extLst>
              <a:ext uri="{FF2B5EF4-FFF2-40B4-BE49-F238E27FC236}">
                <a16:creationId xmlns:a16="http://schemas.microsoft.com/office/drawing/2014/main" id="{DAA50218-F449-F34A-A74F-A0F4728216C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Inventory management costs</a:t>
            </a:r>
          </a:p>
          <a:p>
            <a:pPr lvl="1">
              <a:lnSpc>
                <a:spcPct val="120000"/>
              </a:lnSpc>
            </a:pPr>
            <a:r>
              <a:rPr lang="en-US" altLang="en-US" sz="2400"/>
              <a:t>Item costs</a:t>
            </a:r>
          </a:p>
          <a:p>
            <a:pPr lvl="1">
              <a:lnSpc>
                <a:spcPct val="120000"/>
              </a:lnSpc>
            </a:pPr>
            <a:r>
              <a:rPr lang="en-US" altLang="en-US" sz="2400"/>
              <a:t>Carrying costs</a:t>
            </a:r>
          </a:p>
          <a:p>
            <a:pPr lvl="1">
              <a:lnSpc>
                <a:spcPct val="120000"/>
              </a:lnSpc>
            </a:pPr>
            <a:r>
              <a:rPr lang="en-US" altLang="en-US" sz="2400"/>
              <a:t>Ordering costs</a:t>
            </a:r>
          </a:p>
          <a:p>
            <a:pPr lvl="1">
              <a:lnSpc>
                <a:spcPct val="120000"/>
              </a:lnSpc>
            </a:pPr>
            <a:r>
              <a:rPr lang="en-US" altLang="en-US" sz="2400"/>
              <a:t>Stockout costs</a:t>
            </a:r>
          </a:p>
          <a:p>
            <a:pPr lvl="1">
              <a:lnSpc>
                <a:spcPct val="120000"/>
              </a:lnSpc>
            </a:pPr>
            <a:r>
              <a:rPr lang="en-US" altLang="en-US" sz="2400"/>
              <a:t>Capacity-related costs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>
            <a:extLst>
              <a:ext uri="{FF2B5EF4-FFF2-40B4-BE49-F238E27FC236}">
                <a16:creationId xmlns:a16="http://schemas.microsoft.com/office/drawing/2014/main" id="{8A9A08FF-EE93-E746-BB12-01051B3CB4F6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Inventory Costs</a:t>
            </a:r>
            <a:endParaRPr lang="en-US" altLang="en-US" sz="4200"/>
          </a:p>
        </p:txBody>
      </p:sp>
      <p:sp>
        <p:nvSpPr>
          <p:cNvPr id="413699" name="Rectangle 3">
            <a:extLst>
              <a:ext uri="{FF2B5EF4-FFF2-40B4-BE49-F238E27FC236}">
                <a16:creationId xmlns:a16="http://schemas.microsoft.com/office/drawing/2014/main" id="{31979075-B1F9-8142-B8B7-C5671147F80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1981200"/>
            <a:ext cx="7620000" cy="3733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Item costs include cost of item &amp; all costs to get item to facility</a:t>
            </a:r>
          </a:p>
          <a:p>
            <a:pPr lvl="2">
              <a:lnSpc>
                <a:spcPct val="120000"/>
              </a:lnSpc>
            </a:pPr>
            <a:r>
              <a:rPr lang="en-US" altLang="en-US"/>
              <a:t>product</a:t>
            </a:r>
          </a:p>
          <a:p>
            <a:pPr lvl="2">
              <a:lnSpc>
                <a:spcPct val="120000"/>
              </a:lnSpc>
            </a:pPr>
            <a:r>
              <a:rPr lang="en-US" altLang="en-US"/>
              <a:t>transportation</a:t>
            </a:r>
          </a:p>
          <a:p>
            <a:pPr lvl="2">
              <a:lnSpc>
                <a:spcPct val="120000"/>
              </a:lnSpc>
            </a:pPr>
            <a:r>
              <a:rPr lang="en-US" altLang="en-US"/>
              <a:t>customs duties</a:t>
            </a:r>
          </a:p>
          <a:p>
            <a:pPr lvl="2">
              <a:lnSpc>
                <a:spcPct val="120000"/>
              </a:lnSpc>
            </a:pPr>
            <a:r>
              <a:rPr lang="en-US" altLang="en-US"/>
              <a:t>insurance</a:t>
            </a:r>
          </a:p>
          <a:p>
            <a:pPr lvl="2">
              <a:lnSpc>
                <a:spcPct val="120000"/>
              </a:lnSpc>
            </a:pPr>
            <a:r>
              <a:rPr lang="en-US" altLang="en-US"/>
              <a:t>direct material, direct labor, and factory overhead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>
            <a:extLst>
              <a:ext uri="{FF2B5EF4-FFF2-40B4-BE49-F238E27FC236}">
                <a16:creationId xmlns:a16="http://schemas.microsoft.com/office/drawing/2014/main" id="{60FD234F-689A-C043-BF86-B9F99530C166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Inventory Carrying Costs</a:t>
            </a:r>
            <a:endParaRPr lang="en-US" altLang="en-US" sz="4200"/>
          </a:p>
        </p:txBody>
      </p:sp>
      <p:sp>
        <p:nvSpPr>
          <p:cNvPr id="414723" name="Rectangle 3">
            <a:extLst>
              <a:ext uri="{FF2B5EF4-FFF2-40B4-BE49-F238E27FC236}">
                <a16:creationId xmlns:a16="http://schemas.microsoft.com/office/drawing/2014/main" id="{A6FAE721-A375-D847-9F4B-7B3FCE7DCE1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620000" cy="358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altLang="en-US" sz="2800"/>
              <a:t>Carrying costs include all costs caused by amount of inventory carried; 3 categories used are: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Capital costs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money tied up in inventory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Storage costs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space, personnel, and equipment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Risk costs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Obsolescence, damage, pilferage, insurance, and deterioration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>
            <a:extLst>
              <a:ext uri="{FF2B5EF4-FFF2-40B4-BE49-F238E27FC236}">
                <a16:creationId xmlns:a16="http://schemas.microsoft.com/office/drawing/2014/main" id="{95BE4DC5-AA29-ED4B-987A-728F79CF688E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858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Inventory Carrying Costs</a:t>
            </a:r>
            <a:endParaRPr lang="en-US" altLang="en-US" sz="4200"/>
          </a:p>
        </p:txBody>
      </p:sp>
      <p:sp>
        <p:nvSpPr>
          <p:cNvPr id="415747" name="Rectangle 3">
            <a:extLst>
              <a:ext uri="{FF2B5EF4-FFF2-40B4-BE49-F238E27FC236}">
                <a16:creationId xmlns:a16="http://schemas.microsoft.com/office/drawing/2014/main" id="{6A956DBE-5F7F-3C40-A31F-2A9017526F0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altLang="en-US" sz="2800"/>
              <a:t>The annual carrying costs depend on the average inventory carried (i.e., the more that is ordered at one time, the higher the average inventory) 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The annual cost of carrying inventory can be decreased by ordering less at one time</a:t>
            </a:r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>
            <a:extLst>
              <a:ext uri="{FF2B5EF4-FFF2-40B4-BE49-F238E27FC236}">
                <a16:creationId xmlns:a16="http://schemas.microsoft.com/office/drawing/2014/main" id="{C4A53EC5-35AB-D34C-BAF2-630F86EF3FCE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152400" y="609600"/>
            <a:ext cx="8839200" cy="1219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Inventory Ordering Costs</a:t>
            </a:r>
            <a:endParaRPr lang="en-US" altLang="en-US" sz="4200"/>
          </a:p>
        </p:txBody>
      </p:sp>
      <p:sp>
        <p:nvSpPr>
          <p:cNvPr id="416771" name="Rectangle 3">
            <a:extLst>
              <a:ext uri="{FF2B5EF4-FFF2-40B4-BE49-F238E27FC236}">
                <a16:creationId xmlns:a16="http://schemas.microsoft.com/office/drawing/2014/main" id="{FC6CD891-F1F8-5944-83D1-3E9DD168947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2057400"/>
            <a:ext cx="7696200" cy="3733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altLang="en-US" sz="2800"/>
              <a:t>Ordering costs - </a:t>
            </a:r>
            <a:r>
              <a:rPr lang="en-US" altLang="en-US" sz="2400"/>
              <a:t>include costs of placing an order &amp; include</a:t>
            </a:r>
            <a:r>
              <a:rPr lang="en-US" altLang="en-US" sz="2800"/>
              <a:t>: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Production control costs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Setup and teardown costs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Lost capacity costs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Every time an order is placed on a work center, the time taken to set up is lost as productive output time.  It is particularity important with bottleneck operations.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Purchase order costs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>
            <a:extLst>
              <a:ext uri="{FF2B5EF4-FFF2-40B4-BE49-F238E27FC236}">
                <a16:creationId xmlns:a16="http://schemas.microsoft.com/office/drawing/2014/main" id="{060C4525-C5EB-1B45-AED5-BC10E9E94DF6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838200"/>
            <a:ext cx="7772400" cy="99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Inventory Fundamentals  </a:t>
            </a:r>
            <a:br>
              <a:rPr lang="en-US" altLang="en-US" sz="5000"/>
            </a:br>
            <a:endParaRPr lang="en-US" altLang="en-US" sz="3000"/>
          </a:p>
        </p:txBody>
      </p:sp>
      <p:sp>
        <p:nvSpPr>
          <p:cNvPr id="395267" name="Rectangle 3">
            <a:extLst>
              <a:ext uri="{FF2B5EF4-FFF2-40B4-BE49-F238E27FC236}">
                <a16:creationId xmlns:a16="http://schemas.microsoft.com/office/drawing/2014/main" id="{2233CAFD-E5F4-BA47-BAB3-34D26DBF67B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1200"/>
            <a:ext cx="7696200" cy="3657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/>
              <a:t>Can production be planned w/o managing inventory?  Not really….</a:t>
            </a:r>
          </a:p>
          <a:p>
            <a:pPr lvl="1"/>
            <a:r>
              <a:rPr lang="en-US" altLang="en-US" sz="2400"/>
              <a:t>since inventory either results from production or supports it, the two cannot be managed separately separately &amp; must be coordinated</a:t>
            </a:r>
          </a:p>
          <a:p>
            <a:pPr lvl="2"/>
            <a:r>
              <a:rPr lang="en-US" altLang="en-US" sz="2000"/>
              <a:t>Production planning is concerned with overall inventory</a:t>
            </a:r>
          </a:p>
          <a:p>
            <a:pPr lvl="2"/>
            <a:r>
              <a:rPr lang="en-US" altLang="en-US" sz="2000"/>
              <a:t>Master planning is concerned with end items</a:t>
            </a:r>
          </a:p>
          <a:p>
            <a:pPr lvl="2"/>
            <a:r>
              <a:rPr lang="en-US" altLang="en-US" sz="2000"/>
              <a:t>Material requirements planning is concerned with component parts &amp; raw material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B0A53EF1-3218-EF40-BD49-03F47C2091F8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85800"/>
            <a:ext cx="7772400" cy="99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Inventory Ordering Costs</a:t>
            </a:r>
            <a:endParaRPr lang="en-US" altLang="en-US" sz="4200"/>
          </a:p>
        </p:txBody>
      </p:sp>
      <p:sp>
        <p:nvSpPr>
          <p:cNvPr id="417795" name="Rectangle 3">
            <a:extLst>
              <a:ext uri="{FF2B5EF4-FFF2-40B4-BE49-F238E27FC236}">
                <a16:creationId xmlns:a16="http://schemas.microsoft.com/office/drawing/2014/main" id="{27B190C0-1632-2747-B571-83090F6163A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620000" cy="358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altLang="en-US" sz="2400"/>
              <a:t>Annual ordering cost depends on the number of orders placed in a year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/>
              <a:t>Annual cost of ordering can be reduced by decreasing the cost of placing an order &amp; by reducing the number of orders placed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/>
              <a:t>Number of orders per year can be reduced by ordering more at any one time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>
            <a:extLst>
              <a:ext uri="{FF2B5EF4-FFF2-40B4-BE49-F238E27FC236}">
                <a16:creationId xmlns:a16="http://schemas.microsoft.com/office/drawing/2014/main" id="{57BA1125-01E8-2140-9FB5-B6A674234E70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Inventory Costs</a:t>
            </a:r>
            <a:endParaRPr lang="en-US" altLang="en-US" sz="4200"/>
          </a:p>
        </p:txBody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75704286-B815-4341-B10E-CFF7D6C322B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</a:pPr>
            <a:r>
              <a:rPr lang="en-US" altLang="en-US"/>
              <a:t>Stockout costs occur when demand during lead time exceeds the forecast &amp; available inventory</a:t>
            </a:r>
          </a:p>
          <a:p>
            <a:pPr>
              <a:lnSpc>
                <a:spcPct val="110000"/>
              </a:lnSpc>
            </a:pPr>
            <a:r>
              <a:rPr lang="en-US" altLang="en-US"/>
              <a:t> Possible costs of a stockout include:</a:t>
            </a:r>
          </a:p>
          <a:p>
            <a:pPr lvl="2">
              <a:lnSpc>
                <a:spcPct val="110000"/>
              </a:lnSpc>
            </a:pPr>
            <a:r>
              <a:rPr lang="en-US" altLang="en-US"/>
              <a:t>Backorder costs</a:t>
            </a:r>
          </a:p>
          <a:p>
            <a:pPr lvl="2">
              <a:lnSpc>
                <a:spcPct val="110000"/>
              </a:lnSpc>
            </a:pPr>
            <a:r>
              <a:rPr lang="en-US" altLang="en-US"/>
              <a:t>Lost sales costs</a:t>
            </a:r>
          </a:p>
          <a:p>
            <a:pPr lvl="2">
              <a:lnSpc>
                <a:spcPct val="110000"/>
              </a:lnSpc>
            </a:pPr>
            <a:r>
              <a:rPr lang="en-US" altLang="en-US"/>
              <a:t>Lost customer costs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>
            <a:extLst>
              <a:ext uri="{FF2B5EF4-FFF2-40B4-BE49-F238E27FC236}">
                <a16:creationId xmlns:a16="http://schemas.microsoft.com/office/drawing/2014/main" id="{556C5FAC-B86B-1442-A7BF-074D2370B4CA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Inventory Costs</a:t>
            </a:r>
            <a:endParaRPr lang="en-US" altLang="en-US" sz="4200"/>
          </a:p>
        </p:txBody>
      </p:sp>
      <p:sp>
        <p:nvSpPr>
          <p:cNvPr id="419843" name="Rectangle 3">
            <a:extLst>
              <a:ext uri="{FF2B5EF4-FFF2-40B4-BE49-F238E27FC236}">
                <a16:creationId xmlns:a16="http://schemas.microsoft.com/office/drawing/2014/main" id="{6D7CB4AB-1AE0-C94C-8F87-1B2993C73A2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1981200"/>
            <a:ext cx="7620000" cy="358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</a:pPr>
            <a:r>
              <a:rPr lang="en-US" altLang="en-US"/>
              <a:t>Capacity-related costs are those of changing production levels &amp; include:</a:t>
            </a:r>
          </a:p>
          <a:p>
            <a:pPr lvl="2">
              <a:lnSpc>
                <a:spcPct val="110000"/>
              </a:lnSpc>
            </a:pPr>
            <a:r>
              <a:rPr lang="en-US" altLang="en-US"/>
              <a:t>Overtime / slack time</a:t>
            </a:r>
          </a:p>
          <a:p>
            <a:pPr lvl="2">
              <a:lnSpc>
                <a:spcPct val="110000"/>
              </a:lnSpc>
            </a:pPr>
            <a:r>
              <a:rPr lang="en-US" altLang="en-US"/>
              <a:t>Hiring</a:t>
            </a:r>
          </a:p>
          <a:p>
            <a:pPr lvl="2">
              <a:lnSpc>
                <a:spcPct val="110000"/>
              </a:lnSpc>
            </a:pPr>
            <a:r>
              <a:rPr lang="en-US" altLang="en-US"/>
              <a:t>Layoff</a:t>
            </a:r>
          </a:p>
          <a:p>
            <a:pPr lvl="2">
              <a:lnSpc>
                <a:spcPct val="110000"/>
              </a:lnSpc>
            </a:pPr>
            <a:r>
              <a:rPr lang="en-US" altLang="en-US"/>
              <a:t>Training</a:t>
            </a:r>
          </a:p>
          <a:p>
            <a:pPr lvl="2">
              <a:lnSpc>
                <a:spcPct val="110000"/>
              </a:lnSpc>
            </a:pPr>
            <a:r>
              <a:rPr lang="en-US" altLang="en-US"/>
              <a:t>Shift premiums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>
            <a:extLst>
              <a:ext uri="{FF2B5EF4-FFF2-40B4-BE49-F238E27FC236}">
                <a16:creationId xmlns:a16="http://schemas.microsoft.com/office/drawing/2014/main" id="{838C9944-0CCF-894C-8348-304CD7FB0D36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Inventory Turns</a:t>
            </a:r>
            <a:endParaRPr lang="en-US" altLang="en-US" sz="4200"/>
          </a:p>
        </p:txBody>
      </p:sp>
      <p:sp>
        <p:nvSpPr>
          <p:cNvPr id="423939" name="Rectangle 3">
            <a:extLst>
              <a:ext uri="{FF2B5EF4-FFF2-40B4-BE49-F238E27FC236}">
                <a16:creationId xmlns:a16="http://schemas.microsoft.com/office/drawing/2014/main" id="{9B7D5694-422E-D741-8C00-1FCFA6084CD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altLang="en-US" sz="2600"/>
              <a:t>Inventory turns: a measure of how effectively inventories are being used</a:t>
            </a:r>
          </a:p>
          <a:p>
            <a:pPr>
              <a:lnSpc>
                <a:spcPct val="90000"/>
              </a:lnSpc>
            </a:pPr>
            <a:r>
              <a:rPr lang="en-US" altLang="en-US" sz="2600"/>
              <a:t>Ratio of Annual Cost of Goods Sold to average inventory in dollars</a:t>
            </a:r>
            <a:endParaRPr lang="en-US" alt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/>
              <a:t>	e.g.,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/>
              <a:t>	What will be the inventory turns ratio if the annual cost of goods sold is $24 million and the average inventory is $6 million?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/>
              <a:t>		Inventory turns 	= Annual COGS / Avg. inv. $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/>
              <a:t>			    	=  $24 million / $6 million = 4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>
            <a:extLst>
              <a:ext uri="{FF2B5EF4-FFF2-40B4-BE49-F238E27FC236}">
                <a16:creationId xmlns:a16="http://schemas.microsoft.com/office/drawing/2014/main" id="{C1921CEE-D695-144D-9F8C-F406F88138DA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Inventory Turns Example</a:t>
            </a:r>
            <a:endParaRPr lang="en-US" altLang="en-US" sz="4200"/>
          </a:p>
        </p:txBody>
      </p:sp>
      <p:sp>
        <p:nvSpPr>
          <p:cNvPr id="424963" name="Rectangle 3">
            <a:extLst>
              <a:ext uri="{FF2B5EF4-FFF2-40B4-BE49-F238E27FC236}">
                <a16:creationId xmlns:a16="http://schemas.microsoft.com/office/drawing/2014/main" id="{D531F731-6CD7-3040-9392-E72ED05A315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600"/>
              <a:t>   </a:t>
            </a:r>
            <a:r>
              <a:rPr lang="en-US" altLang="en-US" sz="2800"/>
              <a:t>What would be the reduction in inventory if inventory turns were increased to 12?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600"/>
              <a:t>		Avg. inv. $ 	= Annual COGS / Inventory Turns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600"/>
              <a:t>				= $24 million / 12 = $2 million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600"/>
              <a:t>		Reduction = $6 million - $2 million = $4 million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600"/>
              <a:t>	If the carrying cost is 25%, what will the savings be?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600"/>
              <a:t>		Savings = $4 million X 25% = $1 million</a:t>
            </a:r>
          </a:p>
          <a:p>
            <a:pPr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>
            <a:extLst>
              <a:ext uri="{FF2B5EF4-FFF2-40B4-BE49-F238E27FC236}">
                <a16:creationId xmlns:a16="http://schemas.microsoft.com/office/drawing/2014/main" id="{E8DD49C5-1481-7E40-A9A8-DA0E8CB1B1DE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ABC Inventory Control</a:t>
            </a:r>
          </a:p>
        </p:txBody>
      </p:sp>
      <p:sp>
        <p:nvSpPr>
          <p:cNvPr id="425987" name="Rectangle 3">
            <a:extLst>
              <a:ext uri="{FF2B5EF4-FFF2-40B4-BE49-F238E27FC236}">
                <a16:creationId xmlns:a16="http://schemas.microsoft.com/office/drawing/2014/main" id="{45A53684-C727-BA4A-9704-74246096D3F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1981200"/>
            <a:ext cx="7620000" cy="3733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altLang="en-US" sz="2600"/>
              <a:t>Control of inventory is exercised by controlling individual items called </a:t>
            </a:r>
            <a:r>
              <a:rPr lang="en-US" altLang="en-US" sz="2600" i="1"/>
              <a:t>stock-keeping units</a:t>
            </a:r>
            <a:r>
              <a:rPr lang="en-US" altLang="en-US" sz="2600"/>
              <a:t> (</a:t>
            </a:r>
            <a:r>
              <a:rPr lang="en-US" altLang="en-US" sz="2600" b="1"/>
              <a:t>SKUs</a:t>
            </a:r>
            <a:r>
              <a:rPr lang="en-US" altLang="en-US" sz="2600"/>
              <a:t>)</a:t>
            </a:r>
          </a:p>
          <a:p>
            <a:pPr>
              <a:lnSpc>
                <a:spcPct val="90000"/>
              </a:lnSpc>
            </a:pPr>
            <a:r>
              <a:rPr lang="en-US" altLang="en-US" sz="2600"/>
              <a:t>An SKU is an individual item in a specific inventory</a:t>
            </a:r>
          </a:p>
          <a:p>
            <a:pPr>
              <a:lnSpc>
                <a:spcPct val="90000"/>
              </a:lnSpc>
            </a:pPr>
            <a:r>
              <a:rPr lang="en-US" altLang="en-US" sz="2600"/>
              <a:t>Four questions must be answered in controlling inventory:</a:t>
            </a:r>
            <a:endParaRPr lang="en-US" altLang="en-US" sz="2800"/>
          </a:p>
          <a:p>
            <a:pPr lvl="1">
              <a:lnSpc>
                <a:spcPct val="90000"/>
              </a:lnSpc>
            </a:pPr>
            <a:r>
              <a:rPr lang="en-US" altLang="en-US" sz="2400"/>
              <a:t>What is the importance of the inventory item?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How are they to be controlled?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How much should be ordered at one time?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When should an order be placed?</a:t>
            </a:r>
            <a:endParaRPr lang="en-US" altLang="en-US" sz="26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>
            <a:extLst>
              <a:ext uri="{FF2B5EF4-FFF2-40B4-BE49-F238E27FC236}">
                <a16:creationId xmlns:a16="http://schemas.microsoft.com/office/drawing/2014/main" id="{39520A33-F184-9941-B573-B9EE8861D6B6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ABC Inventory Control</a:t>
            </a:r>
          </a:p>
        </p:txBody>
      </p:sp>
      <p:sp>
        <p:nvSpPr>
          <p:cNvPr id="427011" name="Rectangle 3">
            <a:extLst>
              <a:ext uri="{FF2B5EF4-FFF2-40B4-BE49-F238E27FC236}">
                <a16:creationId xmlns:a16="http://schemas.microsoft.com/office/drawing/2014/main" id="{C5106727-D0A9-6B4B-8D38-E13948B18B9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</a:pPr>
            <a:r>
              <a:rPr lang="en-US" altLang="en-US" sz="3000"/>
              <a:t>ABC inventory classification answers the first two questions by determining the importance of items and thus allowing different levels of control based on the importance of items</a:t>
            </a:r>
          </a:p>
          <a:p>
            <a:pPr>
              <a:lnSpc>
                <a:spcPct val="110000"/>
              </a:lnSpc>
            </a:pPr>
            <a:r>
              <a:rPr lang="en-US" altLang="en-US" sz="3000"/>
              <a:t>Factors affecting the importance of an item include annual dollar usage, unit cost, &amp; scarcity of material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>
            <a:extLst>
              <a:ext uri="{FF2B5EF4-FFF2-40B4-BE49-F238E27FC236}">
                <a16:creationId xmlns:a16="http://schemas.microsoft.com/office/drawing/2014/main" id="{C22986FF-1046-0140-B695-CAC742F22569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ABC Inventory Control</a:t>
            </a:r>
          </a:p>
        </p:txBody>
      </p:sp>
      <p:sp>
        <p:nvSpPr>
          <p:cNvPr id="428035" name="Rectangle 3">
            <a:extLst>
              <a:ext uri="{FF2B5EF4-FFF2-40B4-BE49-F238E27FC236}">
                <a16:creationId xmlns:a16="http://schemas.microsoft.com/office/drawing/2014/main" id="{505A66E7-C23B-8944-9893-25C1FA1E3C1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620000" cy="3657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</a:pPr>
            <a:r>
              <a:rPr lang="en-US" altLang="en-US" sz="2600"/>
              <a:t>Based on the observation that a small number of items often dominate the results achieved in any situation &amp; represent the most critical values, i.e., the “Pareto” principle or 80/20 rule</a:t>
            </a:r>
          </a:p>
          <a:p>
            <a:pPr>
              <a:lnSpc>
                <a:spcPct val="110000"/>
              </a:lnSpc>
            </a:pPr>
            <a:r>
              <a:rPr lang="en-US" altLang="en-US" sz="2600"/>
              <a:t>ABC inventory control separates the more significant items from the less important</a:t>
            </a:r>
          </a:p>
          <a:p>
            <a:pPr>
              <a:lnSpc>
                <a:spcPct val="110000"/>
              </a:lnSpc>
            </a:pPr>
            <a:r>
              <a:rPr lang="en-US" altLang="en-US" sz="2600"/>
              <a:t>Used to determine the degree &amp; level of control required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>
            <a:extLst>
              <a:ext uri="{FF2B5EF4-FFF2-40B4-BE49-F238E27FC236}">
                <a16:creationId xmlns:a16="http://schemas.microsoft.com/office/drawing/2014/main" id="{EF7C1196-C992-C640-928C-0EFFFE23C01A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8382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800"/>
              <a:t>ABC Inventory Control Methodology</a:t>
            </a:r>
            <a:endParaRPr lang="en-US" altLang="en-US"/>
          </a:p>
        </p:txBody>
      </p:sp>
      <p:sp>
        <p:nvSpPr>
          <p:cNvPr id="430083" name="Rectangle 3">
            <a:extLst>
              <a:ext uri="{FF2B5EF4-FFF2-40B4-BE49-F238E27FC236}">
                <a16:creationId xmlns:a16="http://schemas.microsoft.com/office/drawing/2014/main" id="{CFF2BCFC-2D42-6648-983F-AA8E696EFCB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/>
              <a:t>Calculate the annual dollar usage for each item</a:t>
            </a:r>
          </a:p>
          <a:p>
            <a:r>
              <a:rPr lang="en-US" altLang="en-US" sz="2800"/>
              <a:t>List the items according to their annual dollar usage</a:t>
            </a:r>
          </a:p>
          <a:p>
            <a:r>
              <a:rPr lang="en-US" altLang="en-US" sz="2800"/>
              <a:t>Calculate the cumulative annual dollar usage &amp; the cumulative percent of items</a:t>
            </a:r>
          </a:p>
          <a:p>
            <a:r>
              <a:rPr lang="en-US" altLang="en-US" sz="2800"/>
              <a:t>Group items into an A, B, C classification.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83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>
            <a:extLst>
              <a:ext uri="{FF2B5EF4-FFF2-40B4-BE49-F238E27FC236}">
                <a16:creationId xmlns:a16="http://schemas.microsoft.com/office/drawing/2014/main" id="{A27B6439-DA1E-2D48-A50D-D9739AFEEB8F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ABC Classification System</a:t>
            </a:r>
          </a:p>
        </p:txBody>
      </p:sp>
      <p:sp>
        <p:nvSpPr>
          <p:cNvPr id="436227" name="Rectangle 3">
            <a:extLst>
              <a:ext uri="{FF2B5EF4-FFF2-40B4-BE49-F238E27FC236}">
                <a16:creationId xmlns:a16="http://schemas.microsoft.com/office/drawing/2014/main" id="{A0547BF0-00CA-F747-A8E0-7D8C4964821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1200"/>
            <a:ext cx="7572375" cy="3660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tabLst>
                <a:tab pos="685800" algn="ctr"/>
                <a:tab pos="2857500" algn="ctr"/>
                <a:tab pos="5886450" algn="ctr"/>
              </a:tabLst>
            </a:pPr>
            <a:r>
              <a:rPr lang="en-US" altLang="en-US"/>
              <a:t>Demand volume &amp; value of items vary</a:t>
            </a:r>
          </a:p>
          <a:p>
            <a:pPr>
              <a:lnSpc>
                <a:spcPct val="90000"/>
              </a:lnSpc>
              <a:tabLst>
                <a:tab pos="685800" algn="ctr"/>
                <a:tab pos="2857500" algn="ctr"/>
                <a:tab pos="5886450" algn="ctr"/>
              </a:tabLst>
            </a:pPr>
            <a:r>
              <a:rPr lang="en-US" altLang="en-US"/>
              <a:t>Classify inventory into 3 categories</a:t>
            </a:r>
          </a:p>
          <a:p>
            <a:pPr marL="1771650" lvl="4">
              <a:lnSpc>
                <a:spcPct val="90000"/>
              </a:lnSpc>
              <a:buFontTx/>
              <a:buNone/>
              <a:tabLst>
                <a:tab pos="685800" algn="ctr"/>
                <a:tab pos="2857500" algn="ctr"/>
                <a:tab pos="5886450" algn="ctr"/>
              </a:tabLst>
            </a:pPr>
            <a:r>
              <a:rPr lang="en-US" altLang="en-US"/>
              <a:t> </a:t>
            </a:r>
          </a:p>
          <a:p>
            <a:pPr algn="ctr">
              <a:lnSpc>
                <a:spcPct val="90000"/>
              </a:lnSpc>
              <a:buFontTx/>
              <a:buNone/>
              <a:tabLst>
                <a:tab pos="685800" algn="ctr"/>
                <a:tab pos="2857500" algn="ctr"/>
                <a:tab pos="5886450" algn="ctr"/>
              </a:tabLst>
            </a:pPr>
            <a:r>
              <a:rPr lang="en-US" altLang="en-US"/>
              <a:t> </a:t>
            </a:r>
            <a:r>
              <a:rPr lang="en-US" altLang="en-US" u="sng"/>
              <a:t>Class	</a:t>
            </a:r>
            <a:r>
              <a:rPr lang="en-US" altLang="en-US"/>
              <a:t>        </a:t>
            </a:r>
            <a:r>
              <a:rPr lang="en-US" altLang="en-US" u="sng"/>
              <a:t>% of Units	</a:t>
            </a:r>
            <a:r>
              <a:rPr lang="en-US" altLang="en-US"/>
              <a:t>        </a:t>
            </a:r>
            <a:r>
              <a:rPr lang="en-US" altLang="en-US" u="sng"/>
              <a:t>% of Dollars</a:t>
            </a:r>
            <a:endParaRPr lang="en-US" altLang="en-US"/>
          </a:p>
          <a:p>
            <a:pPr algn="ctr">
              <a:lnSpc>
                <a:spcPct val="90000"/>
              </a:lnSpc>
              <a:buFontTx/>
              <a:buNone/>
              <a:tabLst>
                <a:tab pos="685800" algn="ctr"/>
                <a:tab pos="2857500" algn="ctr"/>
                <a:tab pos="5886450" algn="ctr"/>
              </a:tabLst>
            </a:pPr>
            <a:r>
              <a:rPr lang="en-US" altLang="en-US"/>
              <a:t>A			5 - 15	70 - 80</a:t>
            </a:r>
          </a:p>
          <a:p>
            <a:pPr algn="ctr">
              <a:lnSpc>
                <a:spcPct val="90000"/>
              </a:lnSpc>
              <a:buFontTx/>
              <a:buNone/>
              <a:tabLst>
                <a:tab pos="685800" algn="ctr"/>
                <a:tab pos="2857500" algn="ctr"/>
                <a:tab pos="5886450" algn="ctr"/>
              </a:tabLst>
            </a:pPr>
            <a:r>
              <a:rPr lang="en-US" altLang="en-US"/>
              <a:t>B            	30    	                    15</a:t>
            </a:r>
            <a:r>
              <a:rPr lang="en-US" altLang="en-US">
                <a:solidFill>
                  <a:schemeClr val="bg1"/>
                </a:solidFill>
              </a:rPr>
              <a:t>15</a:t>
            </a:r>
            <a:r>
              <a:rPr lang="en-US" altLang="en-US"/>
              <a:t>                  </a:t>
            </a:r>
          </a:p>
          <a:p>
            <a:pPr algn="ctr">
              <a:lnSpc>
                <a:spcPct val="90000"/>
              </a:lnSpc>
              <a:buFontTx/>
              <a:buNone/>
              <a:tabLst>
                <a:tab pos="685800" algn="ctr"/>
                <a:tab pos="2857500" algn="ctr"/>
                <a:tab pos="5886450" algn="ctr"/>
              </a:tabLst>
            </a:pPr>
            <a:r>
              <a:rPr lang="en-US" altLang="en-US"/>
              <a:t>C			50 - 60	5 - 10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>
            <a:extLst>
              <a:ext uri="{FF2B5EF4-FFF2-40B4-BE49-F238E27FC236}">
                <a16:creationId xmlns:a16="http://schemas.microsoft.com/office/drawing/2014/main" id="{D7EE4DEF-49E7-EC48-A0E3-C241096445DA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4200"/>
              <a:t>Aggregate Inventory Management</a:t>
            </a:r>
          </a:p>
        </p:txBody>
      </p:sp>
      <p:sp>
        <p:nvSpPr>
          <p:cNvPr id="396291" name="Rectangle 3">
            <a:extLst>
              <a:ext uri="{FF2B5EF4-FFF2-40B4-BE49-F238E27FC236}">
                <a16:creationId xmlns:a16="http://schemas.microsoft.com/office/drawing/2014/main" id="{5ED38ED6-5C26-B44C-B62E-EE7F4FB319E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/>
              <a:t>Aggregate inventory management (AIM) is concerned with managing inventories according to their classifications (raw material, work-in-process, finished goods, etc.) &amp; the function they perform</a:t>
            </a:r>
          </a:p>
          <a:p>
            <a:r>
              <a:rPr lang="en-US" altLang="en-US" sz="2800"/>
              <a:t>AIM is financially oriented &amp; concerned w/ costs &amp; benefits of carrying the classifications of inventories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8274" name="Group 2">
            <a:extLst>
              <a:ext uri="{FF2B5EF4-FFF2-40B4-BE49-F238E27FC236}">
                <a16:creationId xmlns:a16="http://schemas.microsoft.com/office/drawing/2014/main" id="{ED13274E-5477-BF40-9EF4-2743FCFC7A4B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81200"/>
            <a:ext cx="7826375" cy="4114800"/>
            <a:chOff x="419" y="1248"/>
            <a:chExt cx="5341" cy="2592"/>
          </a:xfrm>
        </p:grpSpPr>
        <p:sp>
          <p:nvSpPr>
            <p:cNvPr id="438275" name="Line 3">
              <a:extLst>
                <a:ext uri="{FF2B5EF4-FFF2-40B4-BE49-F238E27FC236}">
                  <a16:creationId xmlns:a16="http://schemas.microsoft.com/office/drawing/2014/main" id="{89F1EEA8-40E4-644B-92E2-A9DC5D2E4A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276" name="Line 4">
              <a:extLst>
                <a:ext uri="{FF2B5EF4-FFF2-40B4-BE49-F238E27FC236}">
                  <a16:creationId xmlns:a16="http://schemas.microsoft.com/office/drawing/2014/main" id="{29B263E9-549B-F644-B9CB-D7F97B1C0C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277" name="Line 5">
              <a:extLst>
                <a:ext uri="{FF2B5EF4-FFF2-40B4-BE49-F238E27FC236}">
                  <a16:creationId xmlns:a16="http://schemas.microsoft.com/office/drawing/2014/main" id="{C0AC6C1C-A2E8-084C-8583-EFFC1385AA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278" name="Line 6">
              <a:extLst>
                <a:ext uri="{FF2B5EF4-FFF2-40B4-BE49-F238E27FC236}">
                  <a16:creationId xmlns:a16="http://schemas.microsoft.com/office/drawing/2014/main" id="{086B5018-76DD-2F4B-8844-02BF53559E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279" name="Line 7">
              <a:extLst>
                <a:ext uri="{FF2B5EF4-FFF2-40B4-BE49-F238E27FC236}">
                  <a16:creationId xmlns:a16="http://schemas.microsoft.com/office/drawing/2014/main" id="{2143081F-C24C-E84A-B3B0-9187DD8F07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8280" name="Rectangle 8">
            <a:extLst>
              <a:ext uri="{FF2B5EF4-FFF2-40B4-BE49-F238E27FC236}">
                <a16:creationId xmlns:a16="http://schemas.microsoft.com/office/drawing/2014/main" id="{A78FBA87-BC03-7C43-80E4-1302AC4A33BF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ABC Classification Example</a:t>
            </a:r>
          </a:p>
        </p:txBody>
      </p:sp>
      <p:graphicFrame>
        <p:nvGraphicFramePr>
          <p:cNvPr id="438281" name="Object 9">
            <a:hlinkClick r:id="" action="ppaction://ole?verb=0"/>
            <a:extLst>
              <a:ext uri="{FF2B5EF4-FFF2-40B4-BE49-F238E27FC236}">
                <a16:creationId xmlns:a16="http://schemas.microsoft.com/office/drawing/2014/main" id="{358E8BAF-5A33-324F-B78F-44882D6C8FD2}"/>
              </a:ext>
            </a:extLst>
          </p:cNvPr>
          <p:cNvGraphicFramePr>
            <a:graphicFrameLocks/>
          </p:cNvGraphicFramePr>
          <p:nvPr/>
        </p:nvGraphicFramePr>
        <p:xfrm>
          <a:off x="1093788" y="1828800"/>
          <a:ext cx="7277100" cy="408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285" name="Worksheet" r:id="rId4" imgW="18669000" imgH="9626600" progId="Excel.Sheet.8">
                  <p:embed/>
                </p:oleObj>
              </mc:Choice>
              <mc:Fallback>
                <p:oleObj name="Worksheet" r:id="rId4" imgW="18669000" imgH="9626600" progId="Excel.Sheet.8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3788" y="1828800"/>
                        <a:ext cx="7277100" cy="408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>
            <a:extLst>
              <a:ext uri="{FF2B5EF4-FFF2-40B4-BE49-F238E27FC236}">
                <a16:creationId xmlns:a16="http://schemas.microsoft.com/office/drawing/2014/main" id="{670F43EA-4B2F-FC48-A82D-B50A9A5E3418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ABC Inventory Control</a:t>
            </a:r>
          </a:p>
        </p:txBody>
      </p:sp>
      <p:sp>
        <p:nvSpPr>
          <p:cNvPr id="433155" name="Rectangle 3">
            <a:extLst>
              <a:ext uri="{FF2B5EF4-FFF2-40B4-BE49-F238E27FC236}">
                <a16:creationId xmlns:a16="http://schemas.microsoft.com/office/drawing/2014/main" id="{47FF0CE8-4459-4546-983D-D7615AF9841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2057400"/>
            <a:ext cx="7696200" cy="358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/>
              <a:t>Control Based on ABC Classification</a:t>
            </a:r>
          </a:p>
          <a:p>
            <a:pPr lvl="1"/>
            <a:r>
              <a:rPr lang="en-US" altLang="en-US" sz="2400"/>
              <a:t>Two general rules:</a:t>
            </a:r>
          </a:p>
          <a:p>
            <a:pPr lvl="2"/>
            <a:r>
              <a:rPr lang="en-US" altLang="en-US" sz="2000" i="1"/>
              <a:t>Have plenty of low-value items</a:t>
            </a:r>
            <a:r>
              <a:rPr lang="en-US" altLang="en-US" sz="2000"/>
              <a:t> - C items are only important if there is a shortage of one of them - then they become extremely important - so a supply should always be on hand.</a:t>
            </a:r>
          </a:p>
          <a:p>
            <a:pPr lvl="2"/>
            <a:r>
              <a:rPr lang="en-US" altLang="en-US" sz="2000" i="1"/>
              <a:t>Use the money &amp; control effort saved to reduce the inventory of high-value items</a:t>
            </a:r>
            <a:r>
              <a:rPr lang="en-US" altLang="en-US" sz="2000"/>
              <a:t> - A items are extremely important and deserve the tightest control &amp; the most frequently reviewed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>
            <a:extLst>
              <a:ext uri="{FF2B5EF4-FFF2-40B4-BE49-F238E27FC236}">
                <a16:creationId xmlns:a16="http://schemas.microsoft.com/office/drawing/2014/main" id="{40ADB3AA-91C6-B84C-A2EF-A8AB6658A96B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ABC Inventory Control</a:t>
            </a:r>
            <a:endParaRPr lang="en-US" altLang="en-US"/>
          </a:p>
        </p:txBody>
      </p:sp>
      <p:sp>
        <p:nvSpPr>
          <p:cNvPr id="432131" name="Rectangle 3">
            <a:extLst>
              <a:ext uri="{FF2B5EF4-FFF2-40B4-BE49-F238E27FC236}">
                <a16:creationId xmlns:a16="http://schemas.microsoft.com/office/drawing/2014/main" id="{20C18F83-4809-B642-B677-E6429247C8DD}"/>
              </a:ext>
            </a:extLst>
          </p:cNvPr>
          <p:cNvSpPr>
            <a:spLocks noChangeArrowheads="1"/>
          </p:cNvSpPr>
          <p:nvPr>
            <p:ph type="body" sz="half" idx="1"/>
          </p:nvPr>
        </p:nvSpPr>
        <p:spPr bwMode="auto">
          <a:xfrm>
            <a:off x="1468438" y="2133600"/>
            <a:ext cx="1503362" cy="304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i="1"/>
              <a:t>A  Items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b="1" i="1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b="1" i="1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b="1" i="1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i="1"/>
              <a:t>B Items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b="1" i="1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b="1" i="1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i="1"/>
              <a:t>C  Items</a:t>
            </a:r>
          </a:p>
        </p:txBody>
      </p:sp>
      <p:sp>
        <p:nvSpPr>
          <p:cNvPr id="432132" name="Rectangle 4">
            <a:extLst>
              <a:ext uri="{FF2B5EF4-FFF2-40B4-BE49-F238E27FC236}">
                <a16:creationId xmlns:a16="http://schemas.microsoft.com/office/drawing/2014/main" id="{B3D73AC6-0AB8-9040-836B-C08301F5B188}"/>
              </a:ext>
            </a:extLst>
          </p:cNvPr>
          <p:cNvSpPr>
            <a:spLocks noChangeArrowheads="1"/>
          </p:cNvSpPr>
          <p:nvPr>
            <p:ph type="body" sz="half" idx="2"/>
          </p:nvPr>
        </p:nvSpPr>
        <p:spPr bwMode="auto">
          <a:xfrm>
            <a:off x="3352800" y="2057400"/>
            <a:ext cx="5791200" cy="3733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1800"/>
              <a:t>Tight Control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Complete, accurate records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Regular, frequent review by management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Frequent review of forecasts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Close follow-up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/>
              <a:t>Normal Control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Good records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Normal processing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/>
              <a:t>Simplest possible control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Make sure there are plenty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Simple or no records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Large order quantities</a:t>
            </a:r>
            <a:endParaRPr lang="en-US" altLang="en-US"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>
            <a:extLst>
              <a:ext uri="{FF2B5EF4-FFF2-40B4-BE49-F238E27FC236}">
                <a16:creationId xmlns:a16="http://schemas.microsoft.com/office/drawing/2014/main" id="{5E69A0FF-8665-8E4C-B088-3DFCAC24D781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4200"/>
              <a:t>Aggregate Inventory Management</a:t>
            </a:r>
          </a:p>
        </p:txBody>
      </p:sp>
      <p:sp>
        <p:nvSpPr>
          <p:cNvPr id="397315" name="Rectangle 3">
            <a:extLst>
              <a:ext uri="{FF2B5EF4-FFF2-40B4-BE49-F238E27FC236}">
                <a16:creationId xmlns:a16="http://schemas.microsoft.com/office/drawing/2014/main" id="{2ACD4960-3B66-2F43-93DD-B55F79682F6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696200" cy="358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r>
              <a:rPr lang="en-US" altLang="en-US" sz="3000"/>
              <a:t>AIM involves</a:t>
            </a:r>
          </a:p>
          <a:p>
            <a:pPr lvl="1">
              <a:lnSpc>
                <a:spcPct val="120000"/>
              </a:lnSpc>
            </a:pPr>
            <a:r>
              <a:rPr lang="en-US" altLang="en-US" sz="2600"/>
              <a:t>Flow &amp; kind of inventory needed</a:t>
            </a:r>
          </a:p>
          <a:p>
            <a:pPr lvl="1">
              <a:lnSpc>
                <a:spcPct val="120000"/>
              </a:lnSpc>
            </a:pPr>
            <a:r>
              <a:rPr lang="en-US" altLang="en-US" sz="2600"/>
              <a:t>Supply &amp; demand patterns</a:t>
            </a:r>
          </a:p>
          <a:p>
            <a:pPr lvl="1">
              <a:lnSpc>
                <a:spcPct val="120000"/>
              </a:lnSpc>
            </a:pPr>
            <a:r>
              <a:rPr lang="en-US" altLang="en-US" sz="2600"/>
              <a:t>Functions inventory performs</a:t>
            </a:r>
          </a:p>
          <a:p>
            <a:pPr lvl="1">
              <a:lnSpc>
                <a:spcPct val="120000"/>
              </a:lnSpc>
            </a:pPr>
            <a:r>
              <a:rPr lang="en-US" altLang="en-US" sz="2600"/>
              <a:t>Objectives of inventory management</a:t>
            </a:r>
          </a:p>
          <a:p>
            <a:pPr lvl="1">
              <a:lnSpc>
                <a:spcPct val="120000"/>
              </a:lnSpc>
            </a:pPr>
            <a:r>
              <a:rPr lang="en-US" altLang="en-US" sz="2600"/>
              <a:t>Costs associated w/ inventory</a:t>
            </a:r>
            <a:endParaRPr lang="en-US" altLang="en-US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262DAE5D-71AF-6E4B-8C39-9108393D2DD1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Item Inventory Management</a:t>
            </a:r>
            <a:endParaRPr lang="en-US" altLang="en-US" sz="4200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7FCEDD7D-2C50-8942-B3F6-ED259800060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620000" cy="358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r>
              <a:rPr lang="en-US" altLang="en-US" sz="2800"/>
              <a:t>Decision rules must be established about individual inventory items:</a:t>
            </a:r>
          </a:p>
          <a:p>
            <a:pPr lvl="1">
              <a:lnSpc>
                <a:spcPct val="120000"/>
              </a:lnSpc>
            </a:pPr>
            <a:r>
              <a:rPr lang="en-US" altLang="en-US" sz="2400"/>
              <a:t>Importance of inventory items</a:t>
            </a:r>
          </a:p>
          <a:p>
            <a:pPr lvl="1">
              <a:lnSpc>
                <a:spcPct val="120000"/>
              </a:lnSpc>
            </a:pPr>
            <a:r>
              <a:rPr lang="en-US" altLang="en-US" sz="2400"/>
              <a:t>How they are to be controlled</a:t>
            </a:r>
          </a:p>
          <a:p>
            <a:pPr lvl="1">
              <a:lnSpc>
                <a:spcPct val="120000"/>
              </a:lnSpc>
            </a:pPr>
            <a:r>
              <a:rPr lang="en-US" altLang="en-US" sz="2400"/>
              <a:t>How much to order at one time</a:t>
            </a:r>
          </a:p>
          <a:p>
            <a:pPr lvl="1">
              <a:lnSpc>
                <a:spcPct val="120000"/>
              </a:lnSpc>
            </a:pPr>
            <a:r>
              <a:rPr lang="en-US" altLang="en-US" sz="2400"/>
              <a:t>When to place an order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>
            <a:extLst>
              <a:ext uri="{FF2B5EF4-FFF2-40B4-BE49-F238E27FC236}">
                <a16:creationId xmlns:a16="http://schemas.microsoft.com/office/drawing/2014/main" id="{B42022A7-1021-8945-846A-B6B37971E013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4200"/>
              <a:t>Inventory &amp; Flow of Materials</a:t>
            </a:r>
          </a:p>
        </p:txBody>
      </p:sp>
      <p:sp>
        <p:nvSpPr>
          <p:cNvPr id="399363" name="Rectangle 3">
            <a:extLst>
              <a:ext uri="{FF2B5EF4-FFF2-40B4-BE49-F238E27FC236}">
                <a16:creationId xmlns:a16="http://schemas.microsoft.com/office/drawing/2014/main" id="{7EF66562-37B1-7B4D-925A-B222B4A2B13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696200" cy="358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/>
              <a:t>Inventory can be classified according to the following flow:</a:t>
            </a:r>
          </a:p>
          <a:p>
            <a:pPr lvl="1"/>
            <a:r>
              <a:rPr lang="en-US" altLang="en-US" sz="2400" i="1">
                <a:solidFill>
                  <a:srgbClr val="0000FF"/>
                </a:solidFill>
              </a:rPr>
              <a:t>Raw material</a:t>
            </a:r>
          </a:p>
          <a:p>
            <a:pPr lvl="1"/>
            <a:r>
              <a:rPr lang="en-US" altLang="en-US" sz="2400" i="1">
                <a:solidFill>
                  <a:srgbClr val="0000FF"/>
                </a:solidFill>
              </a:rPr>
              <a:t>Work-in-process (WIP)</a:t>
            </a:r>
          </a:p>
          <a:p>
            <a:pPr lvl="1"/>
            <a:r>
              <a:rPr lang="en-US" altLang="en-US" sz="2400"/>
              <a:t>Raw &amp; In-Process (RIP)</a:t>
            </a:r>
          </a:p>
          <a:p>
            <a:pPr lvl="1"/>
            <a:r>
              <a:rPr lang="en-US" altLang="en-US" sz="2400" i="1">
                <a:solidFill>
                  <a:srgbClr val="0000FF"/>
                </a:solidFill>
              </a:rPr>
              <a:t>Finished goods</a:t>
            </a:r>
            <a:endParaRPr lang="en-US" altLang="en-US" sz="2400" i="1"/>
          </a:p>
          <a:p>
            <a:pPr lvl="1"/>
            <a:r>
              <a:rPr lang="en-US" altLang="en-US" sz="2400"/>
              <a:t>Distribution</a:t>
            </a:r>
          </a:p>
          <a:p>
            <a:pPr lvl="1"/>
            <a:r>
              <a:rPr lang="en-US" altLang="en-US" sz="2400" i="1">
                <a:solidFill>
                  <a:srgbClr val="0000FF"/>
                </a:solidFill>
              </a:rPr>
              <a:t>Maintenance, repair, and operating supplies (MRO)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>
            <a:extLst>
              <a:ext uri="{FF2B5EF4-FFF2-40B4-BE49-F238E27FC236}">
                <a16:creationId xmlns:a16="http://schemas.microsoft.com/office/drawing/2014/main" id="{7352ED9A-61A9-294D-ACCA-B2020250196B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4200"/>
              <a:t>Inventory &amp; Flow of Materials</a:t>
            </a:r>
          </a:p>
        </p:txBody>
      </p:sp>
      <p:sp>
        <p:nvSpPr>
          <p:cNvPr id="400387" name="Rectangle 3">
            <a:extLst>
              <a:ext uri="{FF2B5EF4-FFF2-40B4-BE49-F238E27FC236}">
                <a16:creationId xmlns:a16="http://schemas.microsoft.com/office/drawing/2014/main" id="{5703AA3F-7492-854A-ACAB-F65549D82FF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133600"/>
            <a:ext cx="7543800" cy="3505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b="1"/>
              <a:t>Raw materials</a:t>
            </a:r>
            <a:r>
              <a:rPr lang="en-US" altLang="en-US" sz="2400"/>
              <a:t> - purchased materials, component parts, &amp; subassemblies</a:t>
            </a:r>
          </a:p>
          <a:p>
            <a:r>
              <a:rPr lang="en-US" altLang="en-US" sz="2400" b="1"/>
              <a:t>Work-in-process (WIP)</a:t>
            </a:r>
            <a:r>
              <a:rPr lang="en-US" altLang="en-US" sz="2400"/>
              <a:t> - materials that have entered the manufacturing process &amp; are being worked on or waiting to be worked on</a:t>
            </a:r>
          </a:p>
          <a:p>
            <a:r>
              <a:rPr lang="en-US" altLang="en-US" sz="2400" b="1"/>
              <a:t>Raw and in-process (RIP)</a:t>
            </a:r>
            <a:r>
              <a:rPr lang="en-US" altLang="en-US" sz="2400"/>
              <a:t> - raw materials or work-in-process, a term used in JIT to account for shipments to point-of-use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>
            <a:extLst>
              <a:ext uri="{FF2B5EF4-FFF2-40B4-BE49-F238E27FC236}">
                <a16:creationId xmlns:a16="http://schemas.microsoft.com/office/drawing/2014/main" id="{692978A9-30E9-1442-9DB1-C895846EBCF6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4200"/>
              <a:t>Inventory &amp; Flow of Materials</a:t>
            </a:r>
          </a:p>
        </p:txBody>
      </p:sp>
      <p:sp>
        <p:nvSpPr>
          <p:cNvPr id="401411" name="Rectangle 3">
            <a:extLst>
              <a:ext uri="{FF2B5EF4-FFF2-40B4-BE49-F238E27FC236}">
                <a16:creationId xmlns:a16="http://schemas.microsoft.com/office/drawing/2014/main" id="{B81BD785-6CCA-EC43-80EF-A675A3663EA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620000" cy="3657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b="1"/>
              <a:t>Finished goods</a:t>
            </a:r>
            <a:r>
              <a:rPr lang="en-US" altLang="en-US" sz="2400"/>
              <a:t> - finished products of the production process that are ready to be sold as completed items</a:t>
            </a:r>
          </a:p>
          <a:p>
            <a:r>
              <a:rPr lang="en-US" altLang="en-US" sz="2400" b="1"/>
              <a:t>Distribution inventories</a:t>
            </a:r>
            <a:r>
              <a:rPr lang="en-US" altLang="en-US" sz="2400"/>
              <a:t> - finished goods located in the distribution system</a:t>
            </a:r>
          </a:p>
          <a:p>
            <a:r>
              <a:rPr lang="en-US" altLang="en-US" sz="2400" b="1"/>
              <a:t>Maintenance, repair, &amp; operational supplies (MROs)</a:t>
            </a:r>
            <a:r>
              <a:rPr lang="en-US" altLang="en-US" sz="2400"/>
              <a:t> - items used in production that do not become part of the product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>
            <a:extLst>
              <a:ext uri="{FF2B5EF4-FFF2-40B4-BE49-F238E27FC236}">
                <a16:creationId xmlns:a16="http://schemas.microsoft.com/office/drawing/2014/main" id="{0B596339-0EE8-6241-8190-09430CE11722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Functions of Inventories</a:t>
            </a:r>
            <a:endParaRPr lang="en-US" altLang="en-US" sz="4200"/>
          </a:p>
        </p:txBody>
      </p:sp>
      <p:sp>
        <p:nvSpPr>
          <p:cNvPr id="402435" name="Rectangle 3">
            <a:extLst>
              <a:ext uri="{FF2B5EF4-FFF2-40B4-BE49-F238E27FC236}">
                <a16:creationId xmlns:a16="http://schemas.microsoft.com/office/drawing/2014/main" id="{0D49C12E-1BFC-1745-A764-BF5383CC0C5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620000" cy="358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</a:pPr>
            <a:r>
              <a:rPr lang="en-US" altLang="en-US" sz="2800"/>
              <a:t>Inventory serves as a buffer between:</a:t>
            </a:r>
          </a:p>
          <a:p>
            <a:pPr lvl="1">
              <a:lnSpc>
                <a:spcPct val="110000"/>
              </a:lnSpc>
            </a:pPr>
            <a:r>
              <a:rPr lang="en-US" altLang="en-US" sz="2000"/>
              <a:t>supply &amp; demand</a:t>
            </a:r>
          </a:p>
          <a:p>
            <a:pPr lvl="1">
              <a:lnSpc>
                <a:spcPct val="110000"/>
              </a:lnSpc>
            </a:pPr>
            <a:r>
              <a:rPr lang="en-US" altLang="en-US" sz="2000"/>
              <a:t>customer demand &amp; finished goods</a:t>
            </a:r>
          </a:p>
          <a:p>
            <a:pPr lvl="1">
              <a:lnSpc>
                <a:spcPct val="110000"/>
              </a:lnSpc>
            </a:pPr>
            <a:r>
              <a:rPr lang="en-US" altLang="en-US" sz="2000"/>
              <a:t>finished goods &amp; component availability</a:t>
            </a:r>
          </a:p>
          <a:p>
            <a:pPr lvl="1">
              <a:lnSpc>
                <a:spcPct val="110000"/>
              </a:lnSpc>
            </a:pPr>
            <a:r>
              <a:rPr lang="en-US" altLang="en-US" sz="2000"/>
              <a:t>requirements for an operation &amp; the output from the preceding operation</a:t>
            </a:r>
          </a:p>
          <a:p>
            <a:pPr lvl="1">
              <a:lnSpc>
                <a:spcPct val="110000"/>
              </a:lnSpc>
            </a:pPr>
            <a:r>
              <a:rPr lang="en-US" altLang="en-US" sz="2000"/>
              <a:t>parts &amp; materials to begin production and the supplies of materials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dern" pitchFamily="5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dern" pitchFamily="5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1581</TotalTime>
  <Words>1349</Words>
  <Application>Microsoft Macintosh PowerPoint</Application>
  <PresentationFormat>On-screen Show (4:3)</PresentationFormat>
  <Paragraphs>194</Paragraphs>
  <Slides>32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Times New Roman</vt:lpstr>
      <vt:lpstr>Times</vt:lpstr>
      <vt:lpstr>Modern</vt:lpstr>
      <vt:lpstr>Default Design</vt:lpstr>
      <vt:lpstr>Microsoft Excel Worksheet</vt:lpstr>
      <vt:lpstr>Inventory Fundamentals  </vt:lpstr>
      <vt:lpstr>Inventory Fundamentals   </vt:lpstr>
      <vt:lpstr>Aggregate Inventory Management</vt:lpstr>
      <vt:lpstr>Aggregate Inventory Management</vt:lpstr>
      <vt:lpstr>Item Inventory Management</vt:lpstr>
      <vt:lpstr>Inventory &amp; Flow of Materials</vt:lpstr>
      <vt:lpstr>Inventory &amp; Flow of Materials</vt:lpstr>
      <vt:lpstr>Inventory &amp; Flow of Materials</vt:lpstr>
      <vt:lpstr>Functions of Inventories</vt:lpstr>
      <vt:lpstr>Anticipation Inventory</vt:lpstr>
      <vt:lpstr>Safety Stock</vt:lpstr>
      <vt:lpstr>Lot-Size Inventory</vt:lpstr>
      <vt:lpstr>Transportation &amp; Hedge Inventory</vt:lpstr>
      <vt:lpstr>Inventory Objectives</vt:lpstr>
      <vt:lpstr>Inventory Costs</vt:lpstr>
      <vt:lpstr>Inventory Costs</vt:lpstr>
      <vt:lpstr>Inventory Carrying Costs</vt:lpstr>
      <vt:lpstr>Inventory Carrying Costs</vt:lpstr>
      <vt:lpstr>Inventory Ordering Costs</vt:lpstr>
      <vt:lpstr>Inventory Ordering Costs</vt:lpstr>
      <vt:lpstr>Inventory Costs</vt:lpstr>
      <vt:lpstr>Inventory Costs</vt:lpstr>
      <vt:lpstr>Inventory Turns</vt:lpstr>
      <vt:lpstr>Inventory Turns Example</vt:lpstr>
      <vt:lpstr>ABC Inventory Control</vt:lpstr>
      <vt:lpstr>ABC Inventory Control</vt:lpstr>
      <vt:lpstr>ABC Inventory Control</vt:lpstr>
      <vt:lpstr>ABC Inventory Control Methodology</vt:lpstr>
      <vt:lpstr>ABC Classification System</vt:lpstr>
      <vt:lpstr>ABC Classification Example</vt:lpstr>
      <vt:lpstr>ABC Inventory Control</vt:lpstr>
      <vt:lpstr>ABC Inventory Control</vt:lpstr>
    </vt:vector>
  </TitlesOfParts>
  <Company>MTSU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21st Century Purchasing</dc:title>
  <dc:creator>Business/Aerospace Bldg.</dc:creator>
  <cp:lastModifiedBy>Kros, John</cp:lastModifiedBy>
  <cp:revision>130</cp:revision>
  <cp:lastPrinted>1998-07-06T03:33:18Z</cp:lastPrinted>
  <dcterms:created xsi:type="dcterms:W3CDTF">1998-05-11T14:46:18Z</dcterms:created>
  <dcterms:modified xsi:type="dcterms:W3CDTF">2019-08-20T15:22:20Z</dcterms:modified>
</cp:coreProperties>
</file>