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36" r:id="rId2"/>
    <p:sldId id="337" r:id="rId3"/>
    <p:sldId id="361" r:id="rId4"/>
    <p:sldId id="362" r:id="rId5"/>
    <p:sldId id="365" r:id="rId6"/>
    <p:sldId id="360" r:id="rId7"/>
    <p:sldId id="338" r:id="rId8"/>
    <p:sldId id="340" r:id="rId9"/>
    <p:sldId id="346" r:id="rId10"/>
    <p:sldId id="359" r:id="rId11"/>
    <p:sldId id="358" r:id="rId12"/>
    <p:sldId id="363" r:id="rId13"/>
    <p:sldId id="364" r:id="rId14"/>
    <p:sldId id="347" r:id="rId15"/>
    <p:sldId id="357" r:id="rId16"/>
    <p:sldId id="348" r:id="rId17"/>
    <p:sldId id="349" r:id="rId18"/>
    <p:sldId id="350" r:id="rId19"/>
    <p:sldId id="352" r:id="rId20"/>
    <p:sldId id="353" r:id="rId21"/>
    <p:sldId id="372" r:id="rId22"/>
    <p:sldId id="366" r:id="rId23"/>
    <p:sldId id="367" r:id="rId24"/>
    <p:sldId id="368" r:id="rId25"/>
    <p:sldId id="369" r:id="rId26"/>
    <p:sldId id="370" r:id="rId27"/>
    <p:sldId id="371" r:id="rId28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E0C83E4C-E339-6A46-BBCD-D3F695FD0D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10D39CB9-BE5A-F04D-870B-A7B80910AA6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D2831D37-479E-9449-A7D2-4E12571BB23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7E47A5D1-0517-9748-8727-91BAC0ACFE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33DE997-5AE7-7A49-8BDC-DD8A8E029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AB31AF7-6FD3-334D-AD96-6C9FD4DECE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61775F5-7273-8846-AABF-2013849197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6BEC139-4AC0-3943-98B6-F767705630A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36C4A899-A92C-3F44-B652-BE240CA33F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DA6CEE5B-38E2-4C4A-A83A-A0691F74C6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A2738D84-5D0A-DC4E-B8DF-BEC30777D3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D90E1DC-4ABB-4F48-A7A1-6AA7B09335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23690939-CB32-6549-BAAB-E91FDC1480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EC0F599-E0FD-7D48-BDE6-71DF76DA374F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69C4CFD-5BD2-7A43-9144-49FCC62DAC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55224AF-98A5-E64A-9001-B35E6FC77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113C1D26-0CE6-4046-946E-6D694092A5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9A6B545-81EA-864A-A894-BD683326A9D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FFE148A-5363-9148-8873-AE61EF9CDD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398E285-DF7E-A14A-AF03-59A96A719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ECCFF1DB-26BC-9C49-B233-5C9A3AC02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B9DABF5-440C-5442-B802-A6F73B1FFBE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63EC0E3F-0710-E540-829B-812F5F1A79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1D54FA3-F54A-844E-971E-AD3091694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D41C485B-FDBA-184E-972C-B97B3D6F14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6876DA9-CC2F-1E4A-9593-7ECCF9F14CE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8E2BE15C-7F5B-C043-AFFE-78331FFAC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D7A0117-A6DF-5942-AB14-6B96D307E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B84420E9-C16B-4E48-804B-44A94DDF22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1D09DE7-35D2-6C4A-8A76-39C9CB7C746D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CE686B3-F0AE-8944-BE22-7BE39F1BB1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9DDC3C9-14C7-AF48-B381-EAE39A9D4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27F99F76-A802-814D-B115-7A7AFFF7AD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27A0767-8C51-4E47-B1B0-C26519DBCBB7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1D548914-DFEE-394E-A23A-7046772BFD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47D2B6F-4A74-8347-B0CA-5B3CA9D104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A0A09779-9AD5-284A-AFEC-0DA5E8CE72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AB72449-6A6B-7741-ABD0-18DD70B22ECD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85D1C9A3-965A-A840-92A7-14DBE1FF58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7C17F2E-3713-1A4D-B18D-9C79F4B38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F5A24D44-CD37-C640-98CC-389F9173D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45412CD-2F52-924D-AF82-C9021DA8BCBF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07486881-1A34-6844-9443-A4C946DB92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4CDD45C-948B-0746-81D6-BCA911ECE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F05BAC25-46AF-324E-A00E-605D2D6FBA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42937A8-AFB3-5E4E-9A51-DFF3D5162140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3DCF7E7-DFE8-DE41-B0DE-93A9E8A221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19F51BB-B7D1-5D41-9816-14A18983B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D287AD7B-E471-964B-93D0-33B3133DFA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7A81962-FD34-2343-8922-E7FC99DFEEC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1D03606-4FF0-314B-91BB-6D4429F971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4E9709B-A8FC-414E-9E42-18F7E1C7A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5D266E99-0FC0-B54D-86BF-3CC01F2805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4898682-2F7E-6445-A5EF-B34D5BBFC761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F0F3E306-5AA7-AC4C-A013-1B7ED4E20D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FADC0F5-76C2-7F46-BD41-4AFBF80F7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1CABD866-CBAC-E745-923B-E3DDB16BE7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83D21E5-0FFC-0841-B161-7B6C81766A6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8CDA322-8038-2E4C-BC43-2B12BCF440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8840352-8863-374C-8C74-BE8F96CE9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F355717C-35C4-CF43-AF86-35C86D8AE4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8BB2BCA-CCF8-6C43-B189-5EB006EB94F1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8809DE85-9D22-B74D-8156-04B7C35F62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7B73AC8-45EC-C84B-8ED6-10DF4E430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7D768E3C-4A07-B345-A863-F615F4343C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735F4F9-34A0-EA40-B7F5-04DFD8717948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DD8B3308-86F1-1E47-9E60-64669C0C9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F37EF6D-87E6-234B-B07C-CC7D0AB28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490EA2E2-429A-3E43-A923-9D08C41E8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F58D3D8-D1D0-FD42-AD84-C45EE9074501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D062C68-8E40-914C-BEBF-32BA2FAC78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DF38163-4D9E-B64E-BBE1-EA119366C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>
            <a:extLst>
              <a:ext uri="{FF2B5EF4-FFF2-40B4-BE49-F238E27FC236}">
                <a16:creationId xmlns:a16="http://schemas.microsoft.com/office/drawing/2014/main" id="{983B6D23-79A6-4945-9EB2-BDA45ABDDF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EB939FF-18E7-CF40-B180-F5B9544CC5E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9730F419-4864-3A47-8128-79DBDDF84F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FBD8704-8CB2-BB4A-8ACC-AC11A4EAF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216BC1A-CCB0-8F42-AFB3-2FA5666E6E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8A259-3DC0-BD47-A747-2AC1AAAFA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9F433B18-1160-0545-8459-27A5CF598D0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2662987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5DA84B3C-7E8A-7E49-8EAD-6FF76C360D1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471A9-7330-2C46-8BFE-722E65B14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C219B71E-D9E5-BB4E-B870-8EE4C479EFF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237528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A160259-A3E9-FC42-B9E2-65C4BB28255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E9AD0-7AA2-364B-8C56-944108D8C3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386AE8C-70B2-E64C-A4E6-42397DCC56C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368128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22F5280-BBD0-C74B-8DBA-E1199DC306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67561-C23D-224D-BD61-E445F24362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7DAA7A5C-7729-484E-814B-4CE7C4A780D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385264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C319FCA-272F-564A-8A74-B7A85B4C22B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11643-6EEC-5146-BBD3-26E183D03C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0B6F9FD2-1603-804A-B451-F95186B2719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155205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12D5C4C-83DB-A146-87FD-FB0FB1F8370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0F83-3904-3D44-9F08-90055FE8E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8E25626-B44F-1E49-9E5C-5AA8D7B140EB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333306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66EECF56-A402-3244-84A8-240136457B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FE228-3A6C-364D-BF44-FE6B7A7B69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6">
            <a:extLst>
              <a:ext uri="{FF2B5EF4-FFF2-40B4-BE49-F238E27FC236}">
                <a16:creationId xmlns:a16="http://schemas.microsoft.com/office/drawing/2014/main" id="{F8A45363-EC0A-A045-8F31-1C3D8ED1BCC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274206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A37C42A6-36A3-1A4A-B955-6DF79D4AE5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89D11-90AC-EC4A-811E-E1A000DBD5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22186DFC-A179-124F-BD0C-ACFAFD6269CC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241743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5A34D920-C6C1-534E-88A0-6FE98A639AD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AD7A4-B8A0-2341-A76F-CEB9C517E8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DBD47C46-48D5-CB4D-9F8D-C43CB69F75B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143729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CDB17E9-C374-4F4A-9091-C1767D2744F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7619D-FF41-124C-A5F5-AE2657BD20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675B04B-F508-D140-B778-9D3DDCDC9E5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232859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3C8AB3-7CD5-6749-809D-B735409B74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C3F95-5515-C946-A9A1-C81F68FD2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258799E-12B1-C64A-B865-1387F373393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</p:spTree>
    <p:extLst>
      <p:ext uri="{BB962C8B-B14F-4D97-AF65-F5344CB8AC3E}">
        <p14:creationId xmlns:p14="http://schemas.microsoft.com/office/powerpoint/2010/main" val="1115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>
            <a:extLst>
              <a:ext uri="{FF2B5EF4-FFF2-40B4-BE49-F238E27FC236}">
                <a16:creationId xmlns:a16="http://schemas.microsoft.com/office/drawing/2014/main" id="{060613FF-A2F3-3F41-BE2A-FD6138040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EB430A3C-0F7C-2545-922B-175933829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DF2218F7-C6F7-1B42-BBB8-2F13663D56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8395231-36DC-AF4C-813E-804745CA2C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9" name="Rectangle 13">
            <a:extLst>
              <a:ext uri="{FF2B5EF4-FFF2-40B4-BE49-F238E27FC236}">
                <a16:creationId xmlns:a16="http://schemas.microsoft.com/office/drawing/2014/main" id="{BCCFEDCA-77F6-484C-86D5-3EDD5CD993B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1030" name="Rectangle 14">
            <a:extLst>
              <a:ext uri="{FF2B5EF4-FFF2-40B4-BE49-F238E27FC236}">
                <a16:creationId xmlns:a16="http://schemas.microsoft.com/office/drawing/2014/main" id="{98BCB015-38D1-CA4D-A5A4-BAC4CA0B9D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  <a:defRPr/>
            </a:pPr>
            <a:endParaRPr lang="en-US" altLang="en-US" sz="3200"/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33D1FB67-CFDD-B645-AFC4-27CF9AC43D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fld id="{661F4B2F-5471-4F4A-98D2-F78E5C8ACCF1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D61E16EC-CF20-FD43-9B99-C41C9ACAD8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OMGT-PMM</a:t>
            </a:r>
          </a:p>
        </p:txBody>
      </p:sp>
      <p:sp>
        <p:nvSpPr>
          <p:cNvPr id="1033" name="Rectangle 18">
            <a:extLst>
              <a:ext uri="{FF2B5EF4-FFF2-40B4-BE49-F238E27FC236}">
                <a16:creationId xmlns:a16="http://schemas.microsoft.com/office/drawing/2014/main" id="{B6380D6F-E999-674D-86A7-51B8D8AA56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4400">
              <a:solidFill>
                <a:schemeClr val="tx2"/>
              </a:solidFill>
            </a:endParaRPr>
          </a:p>
        </p:txBody>
      </p:sp>
      <p:grpSp>
        <p:nvGrpSpPr>
          <p:cNvPr id="1034" name="Group 19">
            <a:extLst>
              <a:ext uri="{FF2B5EF4-FFF2-40B4-BE49-F238E27FC236}">
                <a16:creationId xmlns:a16="http://schemas.microsoft.com/office/drawing/2014/main" id="{856D7BDF-AB3B-2142-8525-12B71D4F346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2" name="Line 20">
              <a:extLst>
                <a:ext uri="{FF2B5EF4-FFF2-40B4-BE49-F238E27FC236}">
                  <a16:creationId xmlns:a16="http://schemas.microsoft.com/office/drawing/2014/main" id="{75994E06-55BA-514C-9485-8E46F60862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21">
              <a:extLst>
                <a:ext uri="{FF2B5EF4-FFF2-40B4-BE49-F238E27FC236}">
                  <a16:creationId xmlns:a16="http://schemas.microsoft.com/office/drawing/2014/main" id="{0FA17AAE-246A-DB4F-A647-827C7D788E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22">
              <a:extLst>
                <a:ext uri="{FF2B5EF4-FFF2-40B4-BE49-F238E27FC236}">
                  <a16:creationId xmlns:a16="http://schemas.microsoft.com/office/drawing/2014/main" id="{96CEE017-1037-A142-A49F-FE24D74A4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" name="Line 23">
              <a:extLst>
                <a:ext uri="{FF2B5EF4-FFF2-40B4-BE49-F238E27FC236}">
                  <a16:creationId xmlns:a16="http://schemas.microsoft.com/office/drawing/2014/main" id="{DE85CDD7-6253-2845-858F-BFEB48765D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Line 24">
              <a:extLst>
                <a:ext uri="{FF2B5EF4-FFF2-40B4-BE49-F238E27FC236}">
                  <a16:creationId xmlns:a16="http://schemas.microsoft.com/office/drawing/2014/main" id="{F3E4F97A-F6FC-3747-868B-19AD4727D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035" name="Picture 3">
            <a:extLst>
              <a:ext uri="{FF2B5EF4-FFF2-40B4-BE49-F238E27FC236}">
                <a16:creationId xmlns:a16="http://schemas.microsoft.com/office/drawing/2014/main" id="{9424E94B-A174-D440-BB54-837EE5FBC3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5930900"/>
            <a:ext cx="16891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>
            <a:extLst>
              <a:ext uri="{FF2B5EF4-FFF2-40B4-BE49-F238E27FC236}">
                <a16:creationId xmlns:a16="http://schemas.microsoft.com/office/drawing/2014/main" id="{05D9EA80-9C59-8746-92CF-DCCE9F0CEDF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EDC03D-5C3C-9040-AE4D-DCD9CF3D8EF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D5DCDB5-4B05-EC4B-AA2C-134205D0C0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391400" cy="99060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Overview</a:t>
            </a:r>
            <a:endParaRPr lang="en-US" altLang="en-US"/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D1663F45-11EA-DC48-BF8C-4C359005B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20000" cy="3733800"/>
          </a:xfrm>
        </p:spPr>
        <p:txBody>
          <a:bodyPr lIns="92075" tIns="46038" rIns="92075" bIns="46038"/>
          <a:lstStyle/>
          <a:p>
            <a:pPr marL="461963" indent="-461963"/>
            <a:r>
              <a:rPr lang="en-US" altLang="en-US"/>
              <a:t>Purchasing</a:t>
            </a:r>
          </a:p>
          <a:p>
            <a:pPr marL="923925" lvl="1" indent="-290513"/>
            <a:r>
              <a:rPr lang="en-US" altLang="en-US" sz="2600"/>
              <a:t>Acquisition of goods &amp; services</a:t>
            </a:r>
          </a:p>
          <a:p>
            <a:pPr marL="461963" indent="-461963"/>
            <a:r>
              <a:rPr lang="en-US" altLang="en-US"/>
              <a:t>Purchasing Activity</a:t>
            </a:r>
          </a:p>
          <a:p>
            <a:pPr marL="923925" lvl="1" indent="-290513"/>
            <a:r>
              <a:rPr lang="en-US" altLang="en-US" sz="2600"/>
              <a:t>Helps identify products &amp; services best obtained externally</a:t>
            </a:r>
          </a:p>
          <a:p>
            <a:pPr marL="923925" lvl="1" indent="-290513"/>
            <a:r>
              <a:rPr lang="en-US" altLang="en-US" sz="2600"/>
              <a:t>Develops, evaluates, &amp; determines best supplier, price, &amp; delivery for products &amp; services</a:t>
            </a:r>
            <a:endParaRPr lang="en-US" altLang="en-US"/>
          </a:p>
        </p:txBody>
      </p:sp>
      <p:sp>
        <p:nvSpPr>
          <p:cNvPr id="15364" name="Date Placeholder 1">
            <a:extLst>
              <a:ext uri="{FF2B5EF4-FFF2-40B4-BE49-F238E27FC236}">
                <a16:creationId xmlns:a16="http://schemas.microsoft.com/office/drawing/2014/main" id="{E102D963-8852-384F-966F-C1C10DCD014A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>
            <a:extLst>
              <a:ext uri="{FF2B5EF4-FFF2-40B4-BE49-F238E27FC236}">
                <a16:creationId xmlns:a16="http://schemas.microsoft.com/office/drawing/2014/main" id="{A7370D95-788F-7643-BF9B-C864D5DBA5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61DD9-0B40-A640-AFCF-6D89DE8CBD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B74E1A-C7E9-5E41-A85D-F7394DC99C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4363" y="685800"/>
            <a:ext cx="7843837" cy="914400"/>
          </a:xfrm>
        </p:spPr>
        <p:txBody>
          <a:bodyPr lIns="92075" tIns="46038" rIns="92075" bIns="46038"/>
          <a:lstStyle/>
          <a:p>
            <a:r>
              <a:rPr lang="en-US" altLang="en-US" sz="5000"/>
              <a:t>Sourcing</a:t>
            </a:r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D6FB5EA-D581-6B42-82F3-11B7B685D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505200"/>
          </a:xfrm>
        </p:spPr>
        <p:txBody>
          <a:bodyPr lIns="92075" tIns="46038" rIns="92075" bIns="46038"/>
          <a:lstStyle/>
          <a:p>
            <a:pPr marL="461963" indent="-461963">
              <a:lnSpc>
                <a:spcPct val="90000"/>
              </a:lnSpc>
            </a:pPr>
            <a:r>
              <a:rPr lang="en-US" altLang="en-US" b="1" i="1"/>
              <a:t>Sole sourcing</a:t>
            </a:r>
            <a:r>
              <a:rPr lang="en-US" altLang="en-US"/>
              <a:t> implies that only one supplier is available</a:t>
            </a:r>
          </a:p>
          <a:p>
            <a:pPr marL="461963" indent="-461963">
              <a:lnSpc>
                <a:spcPct val="90000"/>
              </a:lnSpc>
            </a:pPr>
            <a:r>
              <a:rPr lang="en-US" altLang="en-US" b="1" i="1"/>
              <a:t>Multiple sourcing</a:t>
            </a:r>
            <a:r>
              <a:rPr lang="en-US" altLang="en-US"/>
              <a:t>  is the use of more than one supplier for an item</a:t>
            </a:r>
          </a:p>
          <a:p>
            <a:pPr marL="461963" indent="-461963">
              <a:lnSpc>
                <a:spcPct val="90000"/>
              </a:lnSpc>
            </a:pPr>
            <a:r>
              <a:rPr lang="en-US" altLang="en-US" b="1" i="1"/>
              <a:t>Single sourcing</a:t>
            </a:r>
            <a:r>
              <a:rPr lang="en-US" altLang="en-US"/>
              <a:t> is the selection of one supplier when several sources are available</a:t>
            </a:r>
            <a:endParaRPr lang="en-US" altLang="en-US" sz="2400"/>
          </a:p>
        </p:txBody>
      </p:sp>
      <p:sp>
        <p:nvSpPr>
          <p:cNvPr id="31748" name="Date Placeholder 1">
            <a:extLst>
              <a:ext uri="{FF2B5EF4-FFF2-40B4-BE49-F238E27FC236}">
                <a16:creationId xmlns:a16="http://schemas.microsoft.com/office/drawing/2014/main" id="{312169CC-77BE-2A48-920B-A700B447B8A2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>
            <a:extLst>
              <a:ext uri="{FF2B5EF4-FFF2-40B4-BE49-F238E27FC236}">
                <a16:creationId xmlns:a16="http://schemas.microsoft.com/office/drawing/2014/main" id="{037D6F28-38A7-484D-BA48-CFD15C340AA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51CABE-940A-4140-BA21-E7E468AAE9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644B233-E8E8-E741-8917-C71DF5A69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4363" y="609600"/>
            <a:ext cx="7843837" cy="1143000"/>
          </a:xfrm>
        </p:spPr>
        <p:txBody>
          <a:bodyPr lIns="92075" tIns="46038" rIns="92075" bIns="46038"/>
          <a:lstStyle/>
          <a:p>
            <a:r>
              <a:rPr lang="en-US" altLang="en-US" sz="4800"/>
              <a:t>Factors in Selecting Suppliers</a:t>
            </a:r>
            <a:endParaRPr lang="en-US" alt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B50E3E0-EA25-6542-A8D3-6C8F9666C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657600"/>
          </a:xfrm>
        </p:spPr>
        <p:txBody>
          <a:bodyPr lIns="92075" tIns="46038" rIns="92075" bIns="46038"/>
          <a:lstStyle/>
          <a:p>
            <a:pPr marL="461963" indent="-461963"/>
            <a:r>
              <a:rPr lang="en-US" altLang="en-US" sz="2800"/>
              <a:t>Technical ability</a:t>
            </a:r>
          </a:p>
          <a:p>
            <a:pPr marL="461963" indent="-461963"/>
            <a:r>
              <a:rPr lang="en-US" altLang="en-US" sz="2800"/>
              <a:t>Manufacturing capability</a:t>
            </a:r>
          </a:p>
          <a:p>
            <a:pPr marL="461963" indent="-461963"/>
            <a:r>
              <a:rPr lang="en-US" altLang="en-US" sz="2800"/>
              <a:t>Reliability</a:t>
            </a:r>
          </a:p>
          <a:p>
            <a:pPr marL="461963" indent="-461963"/>
            <a:r>
              <a:rPr lang="en-US" altLang="en-US" sz="2800"/>
              <a:t>After-sales service</a:t>
            </a:r>
          </a:p>
          <a:p>
            <a:pPr marL="461963" indent="-461963"/>
            <a:r>
              <a:rPr lang="en-US" altLang="en-US" sz="2800"/>
              <a:t>Supplier location</a:t>
            </a:r>
          </a:p>
          <a:p>
            <a:pPr marL="461963" indent="-461963"/>
            <a:r>
              <a:rPr lang="en-US" altLang="en-US" sz="2800"/>
              <a:t>Price </a:t>
            </a:r>
          </a:p>
          <a:p>
            <a:pPr marL="461963" indent="-461963"/>
            <a:r>
              <a:rPr lang="en-US" altLang="en-US" sz="2800"/>
              <a:t>Other considerations</a:t>
            </a:r>
          </a:p>
        </p:txBody>
      </p:sp>
      <p:sp>
        <p:nvSpPr>
          <p:cNvPr id="33796" name="Date Placeholder 1">
            <a:extLst>
              <a:ext uri="{FF2B5EF4-FFF2-40B4-BE49-F238E27FC236}">
                <a16:creationId xmlns:a16="http://schemas.microsoft.com/office/drawing/2014/main" id="{32DE9472-E0A1-4341-B93E-A079C7B42BF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>
            <a:extLst>
              <a:ext uri="{FF2B5EF4-FFF2-40B4-BE49-F238E27FC236}">
                <a16:creationId xmlns:a16="http://schemas.microsoft.com/office/drawing/2014/main" id="{3F92D6DA-CE32-314C-A317-23F5A2C6793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2E474C-0E27-6E41-AA9D-247DB82D29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EE0B9A7C-6359-7943-AF2D-FF286E24F1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90550"/>
            <a:ext cx="7772400" cy="1162050"/>
          </a:xfrm>
        </p:spPr>
        <p:txBody>
          <a:bodyPr lIns="92075" tIns="46038" rIns="92075" bIns="46038"/>
          <a:lstStyle/>
          <a:p>
            <a:r>
              <a:rPr lang="en-US" altLang="en-US" sz="5000"/>
              <a:t>Supplier Relations</a:t>
            </a:r>
            <a:endParaRPr lang="en-US" altLang="en-US" sz="3600" b="1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92F6E4F-B629-904E-9755-1DA1BCADF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810000"/>
          </a:xfrm>
        </p:spPr>
        <p:txBody>
          <a:bodyPr lIns="92075" tIns="46038" rIns="92075" bIns="46038"/>
          <a:lstStyle/>
          <a:p>
            <a:pPr marL="461963" indent="-461963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/>
              <a:t>Supplier should be treated as an extension of the company</a:t>
            </a:r>
          </a:p>
          <a:p>
            <a:pPr marL="461963" indent="-461963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/>
              <a:t>Long-term, close relationships with a few suppliers is best for many critical products</a:t>
            </a:r>
          </a:p>
          <a:p>
            <a:pPr marL="461963" indent="-461963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/>
              <a:t>Supplier should be committed to helping the purchaser improve its product and win orders</a:t>
            </a:r>
          </a:p>
          <a:p>
            <a:pPr marL="461963" indent="-461963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/>
              <a:t>Suppliers can also be a source of ideas about new technology, materials, &amp; processes.</a:t>
            </a:r>
          </a:p>
          <a:p>
            <a:pPr marL="461963" indent="-461963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/>
              <a:t>Good supplier relationships are akin to marriage</a:t>
            </a:r>
          </a:p>
        </p:txBody>
      </p:sp>
      <p:sp>
        <p:nvSpPr>
          <p:cNvPr id="35844" name="Date Placeholder 1">
            <a:extLst>
              <a:ext uri="{FF2B5EF4-FFF2-40B4-BE49-F238E27FC236}">
                <a16:creationId xmlns:a16="http://schemas.microsoft.com/office/drawing/2014/main" id="{AAC5E3EE-6C2F-DD4F-81DC-67CAA131E9E9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>
            <a:extLst>
              <a:ext uri="{FF2B5EF4-FFF2-40B4-BE49-F238E27FC236}">
                <a16:creationId xmlns:a16="http://schemas.microsoft.com/office/drawing/2014/main" id="{20ACAFC8-D6E8-3549-9FFF-86E2783D44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3CB16E-32FC-E14E-A854-D460D0AF243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27A8002A-2FE8-0E43-ADFB-427D74DB8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974725"/>
            <a:ext cx="6934200" cy="320675"/>
          </a:xfrm>
        </p:spPr>
        <p:txBody>
          <a:bodyPr/>
          <a:lstStyle/>
          <a:p>
            <a:r>
              <a:rPr lang="en-US" altLang="en-US" sz="5000"/>
              <a:t>Supplier Relations</a:t>
            </a:r>
            <a:endParaRPr lang="en-US" altLang="en-US" sz="5000" b="1"/>
          </a:p>
        </p:txBody>
      </p:sp>
      <p:sp>
        <p:nvSpPr>
          <p:cNvPr id="450563" name="Rectangle 3">
            <a:extLst>
              <a:ext uri="{FF2B5EF4-FFF2-40B4-BE49-F238E27FC236}">
                <a16:creationId xmlns:a16="http://schemas.microsoft.com/office/drawing/2014/main" id="{15456C97-76D0-5847-8329-A9361C92D1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5438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300"/>
              <a:t>   </a:t>
            </a:r>
            <a:r>
              <a:rPr lang="en-US" altLang="en-US" sz="2800"/>
              <a:t>The following characteristics have been proven to be present in good relationships:</a:t>
            </a:r>
            <a:endParaRPr lang="en-US" altLang="en-US"/>
          </a:p>
          <a:p>
            <a:pPr lvl="1"/>
            <a:r>
              <a:rPr lang="en-US" altLang="en-US" sz="2400"/>
              <a:t>Commitment</a:t>
            </a:r>
          </a:p>
          <a:p>
            <a:pPr lvl="1"/>
            <a:r>
              <a:rPr lang="en-US" altLang="en-US" sz="2400"/>
              <a:t>Communication</a:t>
            </a:r>
          </a:p>
          <a:p>
            <a:pPr lvl="1"/>
            <a:r>
              <a:rPr lang="en-US" altLang="en-US" sz="2400"/>
              <a:t>Working through change / improvement</a:t>
            </a:r>
          </a:p>
          <a:p>
            <a:pPr lvl="1"/>
            <a:r>
              <a:rPr lang="en-US" altLang="en-US" sz="2400"/>
              <a:t>Principles centered relationship</a:t>
            </a:r>
          </a:p>
          <a:p>
            <a:pPr lvl="1"/>
            <a:r>
              <a:rPr lang="en-US" altLang="en-US" sz="2400"/>
              <a:t>Spending time together</a:t>
            </a:r>
          </a:p>
          <a:p>
            <a:pPr lvl="1"/>
            <a:r>
              <a:rPr lang="en-US" altLang="en-US" sz="2400"/>
              <a:t>Appreciation / recognition / feedback</a:t>
            </a:r>
            <a:endParaRPr lang="en-US" altLang="en-US" sz="2000"/>
          </a:p>
        </p:txBody>
      </p:sp>
      <p:sp>
        <p:nvSpPr>
          <p:cNvPr id="37892" name="Date Placeholder 1">
            <a:extLst>
              <a:ext uri="{FF2B5EF4-FFF2-40B4-BE49-F238E27FC236}">
                <a16:creationId xmlns:a16="http://schemas.microsoft.com/office/drawing/2014/main" id="{F9D92CA2-3786-354E-8EF6-F046F4468FA3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>
            <a:extLst>
              <a:ext uri="{FF2B5EF4-FFF2-40B4-BE49-F238E27FC236}">
                <a16:creationId xmlns:a16="http://schemas.microsoft.com/office/drawing/2014/main" id="{8AC76C1E-D492-D348-9912-3A138FB41A1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F867D1-DA9F-3A47-88D2-CF969A3AC93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56219083-A9CE-214A-B78B-1E4DF7974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0075"/>
            <a:ext cx="7696200" cy="1076325"/>
          </a:xfrm>
        </p:spPr>
        <p:txBody>
          <a:bodyPr lIns="92075" tIns="46038" rIns="92075" bIns="46038"/>
          <a:lstStyle/>
          <a:p>
            <a:r>
              <a:rPr lang="en-US" altLang="en-US" sz="5000"/>
              <a:t>Supplier Relations</a:t>
            </a:r>
            <a:endParaRPr lang="en-US" altLang="en-US" sz="5000" b="1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F6CC770-4EDE-3D4E-888F-DB3A70610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657600"/>
          </a:xfrm>
        </p:spPr>
        <p:txBody>
          <a:bodyPr lIns="92075" tIns="46038" rIns="92075" bIns="46038"/>
          <a:lstStyle/>
          <a:p>
            <a:pPr marL="461963" indent="-461963">
              <a:lnSpc>
                <a:spcPct val="90000"/>
              </a:lnSpc>
            </a:pPr>
            <a:r>
              <a:rPr lang="en-US" altLang="en-US" sz="3000"/>
              <a:t>Negotiation Strategies</a:t>
            </a:r>
            <a:endParaRPr lang="en-US" altLang="en-US"/>
          </a:p>
          <a:p>
            <a:pPr marL="923925" lvl="1" indent="-290513">
              <a:lnSpc>
                <a:spcPct val="90000"/>
              </a:lnSpc>
            </a:pPr>
            <a:r>
              <a:rPr lang="en-US" altLang="en-US" sz="2400" i="1"/>
              <a:t>Cost-Based Model</a:t>
            </a:r>
            <a:r>
              <a:rPr lang="en-US" altLang="en-US" sz="2400"/>
              <a:t> - requires supplier to open its books so that the purchaser can determine actual costs</a:t>
            </a:r>
          </a:p>
          <a:p>
            <a:pPr marL="923925" lvl="1" indent="-290513">
              <a:lnSpc>
                <a:spcPct val="90000"/>
              </a:lnSpc>
            </a:pPr>
            <a:r>
              <a:rPr lang="en-US" altLang="en-US" sz="2400" i="1"/>
              <a:t>Market-Based Price Model</a:t>
            </a:r>
            <a:r>
              <a:rPr lang="en-US" altLang="en-US" sz="2400"/>
              <a:t> - based on a published price or index such as exists for many metal &amp; paper suppliers.</a:t>
            </a:r>
          </a:p>
          <a:p>
            <a:pPr marL="923925" lvl="1" indent="-290513">
              <a:lnSpc>
                <a:spcPct val="90000"/>
              </a:lnSpc>
            </a:pPr>
            <a:r>
              <a:rPr lang="en-US" altLang="en-US" sz="2400" i="1"/>
              <a:t>Competitive Bidding</a:t>
            </a:r>
            <a:r>
              <a:rPr lang="en-US" altLang="en-US" sz="2400"/>
              <a:t> - appropriate where suppliers are not willing to discuss cost or where near perfect markets do not exist</a:t>
            </a:r>
          </a:p>
        </p:txBody>
      </p:sp>
      <p:sp>
        <p:nvSpPr>
          <p:cNvPr id="38916" name="Date Placeholder 1">
            <a:extLst>
              <a:ext uri="{FF2B5EF4-FFF2-40B4-BE49-F238E27FC236}">
                <a16:creationId xmlns:a16="http://schemas.microsoft.com/office/drawing/2014/main" id="{37682A92-E48A-6E41-92DF-D32E08B88B22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3">
            <a:extLst>
              <a:ext uri="{FF2B5EF4-FFF2-40B4-BE49-F238E27FC236}">
                <a16:creationId xmlns:a16="http://schemas.microsoft.com/office/drawing/2014/main" id="{0D7478BC-E6DF-6240-BCFA-4E66F22960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90B12F-6971-154E-9A3F-5CFD888EC23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AF44D6A2-D567-B841-A5C0-92F5E9F30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0075"/>
            <a:ext cx="7696200" cy="1076325"/>
          </a:xfrm>
        </p:spPr>
        <p:txBody>
          <a:bodyPr lIns="92075" tIns="46038" rIns="92075" bIns="46038"/>
          <a:lstStyle/>
          <a:p>
            <a:r>
              <a:rPr lang="en-US" altLang="en-US"/>
              <a:t>Negotiations and Product Type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2468D18-3B63-2144-8658-BDABEB07A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657600"/>
          </a:xfrm>
        </p:spPr>
        <p:txBody>
          <a:bodyPr lIns="92075" tIns="46038" rIns="92075" bIns="46038"/>
          <a:lstStyle/>
          <a:p>
            <a:pPr marL="461963" indent="-461963"/>
            <a:r>
              <a:rPr lang="en-US" altLang="en-US" sz="3000"/>
              <a:t>Commodities: Contracts for future prices</a:t>
            </a:r>
          </a:p>
          <a:p>
            <a:pPr marL="461963" indent="-461963"/>
            <a:r>
              <a:rPr lang="en-US" altLang="en-US" sz="3000"/>
              <a:t>Standard Products: May negotiate large purchases</a:t>
            </a:r>
          </a:p>
          <a:p>
            <a:pPr marL="461963" indent="-461963"/>
            <a:r>
              <a:rPr lang="en-US" altLang="en-US" sz="3000"/>
              <a:t>Items of Small Value: Minimize cost of ordering &amp; negotiate ordering system</a:t>
            </a:r>
          </a:p>
          <a:p>
            <a:pPr marL="461963" indent="-461963"/>
            <a:r>
              <a:rPr lang="en-US" altLang="en-US" sz="3000"/>
              <a:t>Made-to-order items: Can be negotiated  </a:t>
            </a:r>
          </a:p>
        </p:txBody>
      </p:sp>
      <p:sp>
        <p:nvSpPr>
          <p:cNvPr id="40964" name="Date Placeholder 1">
            <a:extLst>
              <a:ext uri="{FF2B5EF4-FFF2-40B4-BE49-F238E27FC236}">
                <a16:creationId xmlns:a16="http://schemas.microsoft.com/office/drawing/2014/main" id="{D35A9020-7A73-EA4D-8E8A-FBE24D33DCC7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>
            <a:extLst>
              <a:ext uri="{FF2B5EF4-FFF2-40B4-BE49-F238E27FC236}">
                <a16:creationId xmlns:a16="http://schemas.microsoft.com/office/drawing/2014/main" id="{1C063F29-12BF-3B42-9B76-7CA41C2D8DC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B5574C-A68F-8449-8147-C09128B8758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52C7C07-D89A-094F-9082-C7974A2E4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96200" cy="114300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Techniques</a:t>
            </a:r>
            <a:endParaRPr lang="en-US" altLang="en-US"/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9DDAD41D-6081-5C4D-A1B7-E30AAEEB6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467600" cy="3581400"/>
          </a:xfrm>
        </p:spPr>
        <p:txBody>
          <a:bodyPr lIns="92075" tIns="46038" rIns="92075" bIns="46038"/>
          <a:lstStyle/>
          <a:p>
            <a:pPr marL="461963" indent="-461963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Blanket orders</a:t>
            </a:r>
          </a:p>
          <a:p>
            <a:pPr marL="461963" indent="-461963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Invoiceless purchasing</a:t>
            </a:r>
          </a:p>
          <a:p>
            <a:pPr marL="461963" indent="-461963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Electronic ordering &amp; funds transfer</a:t>
            </a:r>
          </a:p>
          <a:p>
            <a:pPr marL="461963" indent="-461963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Electronic data interchange (EDI)</a:t>
            </a:r>
          </a:p>
          <a:p>
            <a:pPr marL="461963" indent="-461963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Stockless purchasing</a:t>
            </a:r>
          </a:p>
          <a:p>
            <a:pPr marL="461963" indent="-461963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Standardization</a:t>
            </a:r>
            <a:endParaRPr lang="en-US" altLang="en-US" sz="3000"/>
          </a:p>
        </p:txBody>
      </p:sp>
      <p:sp>
        <p:nvSpPr>
          <p:cNvPr id="43012" name="Date Placeholder 1">
            <a:extLst>
              <a:ext uri="{FF2B5EF4-FFF2-40B4-BE49-F238E27FC236}">
                <a16:creationId xmlns:a16="http://schemas.microsoft.com/office/drawing/2014/main" id="{2F714FC8-89D8-CC48-A117-488B544115BE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>
            <a:extLst>
              <a:ext uri="{FF2B5EF4-FFF2-40B4-BE49-F238E27FC236}">
                <a16:creationId xmlns:a16="http://schemas.microsoft.com/office/drawing/2014/main" id="{0D8E61C0-DDE0-ED47-A18F-0858CF5365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A1025-1290-CA44-A24C-E483B03B58C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F7843153-A98A-ED41-ADB5-5DB3693B6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9625" y="581025"/>
            <a:ext cx="7572375" cy="1095375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Techniques</a:t>
            </a:r>
            <a:endParaRPr lang="en-US" alt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7C3780C-6B57-084B-92A6-481F75330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581400"/>
          </a:xfrm>
        </p:spPr>
        <p:txBody>
          <a:bodyPr lIns="92075" tIns="46038" rIns="92075" bIns="46038"/>
          <a:lstStyle/>
          <a:p>
            <a:pPr marL="461963" indent="-461963"/>
            <a:r>
              <a:rPr lang="en-US" altLang="en-US" sz="2600"/>
              <a:t>Blanket Orders</a:t>
            </a:r>
            <a:endParaRPr lang="en-US" altLang="en-US" sz="2800"/>
          </a:p>
          <a:p>
            <a:pPr marL="923925" lvl="1" indent="-290513"/>
            <a:r>
              <a:rPr lang="en-US" altLang="en-US" sz="2200"/>
              <a:t>A contract to purchase certain items from a vendor, although they all may not be delivered until requested by the purchaser.</a:t>
            </a:r>
          </a:p>
          <a:p>
            <a:pPr marL="461963" indent="-461963"/>
            <a:r>
              <a:rPr lang="en-US" altLang="en-US" sz="2600"/>
              <a:t>Invoice-less Purchasing</a:t>
            </a:r>
            <a:endParaRPr lang="en-US" altLang="en-US" sz="2800"/>
          </a:p>
          <a:p>
            <a:pPr marL="923925" lvl="1" indent="-290513"/>
            <a:r>
              <a:rPr lang="en-US" altLang="en-US" sz="2200"/>
              <a:t>Appropriate where substantial trust exists between the purchaser and supplier and deliveries are made on a regular basis and are easily verifiable.</a:t>
            </a:r>
          </a:p>
        </p:txBody>
      </p:sp>
      <p:sp>
        <p:nvSpPr>
          <p:cNvPr id="44036" name="Date Placeholder 1">
            <a:extLst>
              <a:ext uri="{FF2B5EF4-FFF2-40B4-BE49-F238E27FC236}">
                <a16:creationId xmlns:a16="http://schemas.microsoft.com/office/drawing/2014/main" id="{09E1CAC7-0815-4F4C-8A14-CDB2A76326B1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>
            <a:extLst>
              <a:ext uri="{FF2B5EF4-FFF2-40B4-BE49-F238E27FC236}">
                <a16:creationId xmlns:a16="http://schemas.microsoft.com/office/drawing/2014/main" id="{AD2B8180-3043-534A-B650-75BCEAB9B14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21BD29-20BE-0C42-A45B-8ECAAB32DE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F409F036-52DD-6D42-ACFB-F2C3B0651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90550"/>
            <a:ext cx="7696200" cy="116205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Techniques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F81B6705-9CEF-A245-9486-AD138898D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581400"/>
          </a:xfrm>
        </p:spPr>
        <p:txBody>
          <a:bodyPr lIns="92075" tIns="46038" rIns="92075" bIns="46038"/>
          <a:lstStyle/>
          <a:p>
            <a:pPr marL="461963" indent="-461963">
              <a:lnSpc>
                <a:spcPct val="90000"/>
              </a:lnSpc>
              <a:spcBef>
                <a:spcPct val="10000"/>
              </a:spcBef>
            </a:pPr>
            <a:r>
              <a:rPr lang="en-US" altLang="en-US" sz="2800"/>
              <a:t>Electronic Ordering and Fund Transfer</a:t>
            </a:r>
            <a:endParaRPr lang="en-US" altLang="en-US"/>
          </a:p>
          <a:p>
            <a:pPr marL="923925" lvl="1" indent="-290513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/>
              <a:t>Reduces cost by reducing paperwork; also increases the speed of ordering</a:t>
            </a:r>
            <a:endParaRPr lang="en-US" altLang="en-US"/>
          </a:p>
          <a:p>
            <a:pPr marL="461963" indent="-461963">
              <a:lnSpc>
                <a:spcPct val="90000"/>
              </a:lnSpc>
              <a:spcBef>
                <a:spcPct val="10000"/>
              </a:spcBef>
            </a:pPr>
            <a:r>
              <a:rPr lang="en-US" altLang="en-US" sz="2800"/>
              <a:t>Stockless Purchasing</a:t>
            </a:r>
            <a:endParaRPr lang="en-US" altLang="en-US"/>
          </a:p>
          <a:p>
            <a:pPr marL="923925" lvl="1" indent="-290513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/>
              <a:t>Developing with the supplier, a means of reducing inventory costs by the supplier holding inventory</a:t>
            </a:r>
          </a:p>
          <a:p>
            <a:pPr marL="461963" indent="-461963">
              <a:lnSpc>
                <a:spcPct val="90000"/>
              </a:lnSpc>
              <a:spcBef>
                <a:spcPct val="10000"/>
              </a:spcBef>
            </a:pPr>
            <a:r>
              <a:rPr lang="en-US" altLang="en-US" sz="2800"/>
              <a:t>Standardization</a:t>
            </a:r>
          </a:p>
          <a:p>
            <a:pPr marL="923925" lvl="1" indent="-290513">
              <a:lnSpc>
                <a:spcPct val="90000"/>
              </a:lnSpc>
              <a:spcBef>
                <a:spcPct val="10000"/>
              </a:spcBef>
            </a:pPr>
            <a:r>
              <a:rPr lang="en-US" altLang="en-US" sz="2400"/>
              <a:t>A technique for reducing purchases for specialized items when in fact a very similar </a:t>
            </a:r>
            <a:r>
              <a:rPr lang="en-US" altLang="en-US" sz="2400" u="sng"/>
              <a:t>standard product</a:t>
            </a:r>
            <a:r>
              <a:rPr lang="en-US" altLang="en-US" sz="2400"/>
              <a:t> is commercially available</a:t>
            </a:r>
          </a:p>
        </p:txBody>
      </p:sp>
      <p:sp>
        <p:nvSpPr>
          <p:cNvPr id="46084" name="Date Placeholder 1">
            <a:extLst>
              <a:ext uri="{FF2B5EF4-FFF2-40B4-BE49-F238E27FC236}">
                <a16:creationId xmlns:a16="http://schemas.microsoft.com/office/drawing/2014/main" id="{09A25C30-1936-0F47-BE71-A4C7A36E78A5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>
            <a:extLst>
              <a:ext uri="{FF2B5EF4-FFF2-40B4-BE49-F238E27FC236}">
                <a16:creationId xmlns:a16="http://schemas.microsoft.com/office/drawing/2014/main" id="{7C395D75-586B-7A43-9609-7C099CFB6E9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64F10E-6F61-8D4F-8AB7-7E797118DD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141E3858-AF1C-A642-83A9-CE741AAD78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1143000"/>
          </a:xfrm>
        </p:spPr>
        <p:txBody>
          <a:bodyPr lIns="92075" tIns="46038" rIns="92075" bIns="46038"/>
          <a:lstStyle/>
          <a:p>
            <a:r>
              <a:rPr lang="en-US" altLang="en-US" sz="4000"/>
              <a:t>Supplier Concerns &amp; JIT Purchasing</a:t>
            </a:r>
          </a:p>
        </p:txBody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DDEC19BF-BDEF-B740-8900-33BA867B1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543800" cy="3581400"/>
          </a:xfrm>
        </p:spPr>
        <p:txBody>
          <a:bodyPr lIns="92075" tIns="46038" rIns="92075" bIns="46038"/>
          <a:lstStyle/>
          <a:p>
            <a:pPr marL="461963" indent="-461963">
              <a:spcBef>
                <a:spcPct val="5000"/>
              </a:spcBef>
            </a:pPr>
            <a:r>
              <a:rPr lang="en-US" altLang="en-US" sz="2600" b="1" i="1"/>
              <a:t>Desire for Diversification</a:t>
            </a:r>
            <a:r>
              <a:rPr lang="en-US" altLang="en-US" sz="2000" b="1"/>
              <a:t> </a:t>
            </a:r>
          </a:p>
          <a:p>
            <a:pPr marL="923925" lvl="1" indent="-290513">
              <a:spcBef>
                <a:spcPct val="5000"/>
              </a:spcBef>
            </a:pPr>
            <a:r>
              <a:rPr lang="en-US" altLang="en-US" sz="2400"/>
              <a:t>Concerned about all business stemming from single customer</a:t>
            </a:r>
          </a:p>
          <a:p>
            <a:pPr marL="461963" indent="-461963">
              <a:spcBef>
                <a:spcPct val="5000"/>
              </a:spcBef>
            </a:pPr>
            <a:r>
              <a:rPr lang="en-US" altLang="en-US" sz="2600" b="1" i="1"/>
              <a:t>Poor Customer Scheduling</a:t>
            </a:r>
            <a:endParaRPr lang="en-US" altLang="en-US" sz="2000" b="1"/>
          </a:p>
          <a:p>
            <a:pPr marL="923925" lvl="1" indent="-290513">
              <a:spcBef>
                <a:spcPct val="5000"/>
              </a:spcBef>
            </a:pPr>
            <a:r>
              <a:rPr lang="en-US" altLang="en-US" sz="2400"/>
              <a:t>Concerned that customer will not be able to develop smooth, consistent schedule</a:t>
            </a:r>
          </a:p>
          <a:p>
            <a:pPr marL="461963" indent="-461963">
              <a:spcBef>
                <a:spcPct val="5000"/>
              </a:spcBef>
            </a:pPr>
            <a:r>
              <a:rPr lang="en-US" altLang="en-US" sz="2600" b="1" i="1"/>
              <a:t>Engineering Changes</a:t>
            </a:r>
            <a:endParaRPr lang="en-US" altLang="en-US" sz="2000" b="1"/>
          </a:p>
          <a:p>
            <a:pPr marL="923925" lvl="1" indent="-290513">
              <a:spcBef>
                <a:spcPct val="5000"/>
              </a:spcBef>
            </a:pPr>
            <a:r>
              <a:rPr lang="en-US" altLang="en-US" sz="2400"/>
              <a:t>Concerned that customer will promulgate frequent engineering changes w/ inadequate lead time</a:t>
            </a:r>
          </a:p>
        </p:txBody>
      </p:sp>
      <p:sp>
        <p:nvSpPr>
          <p:cNvPr id="48132" name="Date Placeholder 1">
            <a:extLst>
              <a:ext uri="{FF2B5EF4-FFF2-40B4-BE49-F238E27FC236}">
                <a16:creationId xmlns:a16="http://schemas.microsoft.com/office/drawing/2014/main" id="{DAFE789D-A949-F34E-8AAC-9253B2B1FD7A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>
            <a:extLst>
              <a:ext uri="{FF2B5EF4-FFF2-40B4-BE49-F238E27FC236}">
                <a16:creationId xmlns:a16="http://schemas.microsoft.com/office/drawing/2014/main" id="{4AC2F59C-3177-654B-B173-1DAF161790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68988A-9147-864C-B457-063DAC190CE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C9071E9-85D3-3249-9405-904DCDDBB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Objectives</a:t>
            </a:r>
            <a:endParaRPr lang="en-US" altLang="en-US"/>
          </a:p>
        </p:txBody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954D8D54-057D-9E4E-9591-7B0A500C4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657600"/>
          </a:xfrm>
        </p:spPr>
        <p:txBody>
          <a:bodyPr lIns="92075" tIns="46038" rIns="92075" bIns="46038"/>
          <a:lstStyle/>
          <a:p>
            <a:pPr marL="461963" indent="-461963">
              <a:spcBef>
                <a:spcPct val="10000"/>
              </a:spcBef>
            </a:pPr>
            <a:r>
              <a:rPr lang="en-US" altLang="en-US" sz="3000"/>
              <a:t>Obtaining goods &amp; services of required quality and quantity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3000"/>
              <a:t>Obtaining goods &amp; services at lowest cost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3000"/>
              <a:t>Ensuring best possible service &amp; prompt delivery by the supplier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3000"/>
              <a:t>Developing &amp; maintaining good supplier relations &amp; developing potential suppliers</a:t>
            </a:r>
            <a:endParaRPr lang="en-US" altLang="en-US"/>
          </a:p>
        </p:txBody>
      </p:sp>
      <p:sp>
        <p:nvSpPr>
          <p:cNvPr id="17412" name="Date Placeholder 1">
            <a:extLst>
              <a:ext uri="{FF2B5EF4-FFF2-40B4-BE49-F238E27FC236}">
                <a16:creationId xmlns:a16="http://schemas.microsoft.com/office/drawing/2014/main" id="{90FAD139-43B1-484B-89D3-19DD38B5DA22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>
            <a:extLst>
              <a:ext uri="{FF2B5EF4-FFF2-40B4-BE49-F238E27FC236}">
                <a16:creationId xmlns:a16="http://schemas.microsoft.com/office/drawing/2014/main" id="{55B9B760-8FE9-9247-AE52-FEAB4392843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462598-54A6-964B-B0A3-FFA3603596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D77B062A-B835-344D-815D-4EEF7365A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r>
              <a:rPr lang="en-US" altLang="en-US" sz="4000"/>
              <a:t>Supplier Concerns &amp; JIT Purchasing</a:t>
            </a:r>
            <a:endParaRPr lang="en-US" alt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5036B80-20FE-8943-A856-F4E2F1334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543800" cy="3733800"/>
          </a:xfrm>
        </p:spPr>
        <p:txBody>
          <a:bodyPr lIns="92075" tIns="46038" rIns="92075" bIns="46038"/>
          <a:lstStyle/>
          <a:p>
            <a:pPr marL="461963" indent="-461963">
              <a:spcBef>
                <a:spcPct val="5000"/>
              </a:spcBef>
            </a:pPr>
            <a:r>
              <a:rPr lang="en-US" altLang="en-US" sz="2600" b="1" i="1"/>
              <a:t>Quality Assurance</a:t>
            </a:r>
            <a:r>
              <a:rPr lang="en-US" altLang="en-US" sz="2000" b="1"/>
              <a:t> </a:t>
            </a:r>
          </a:p>
          <a:p>
            <a:pPr marL="923925" lvl="1" indent="-290513">
              <a:spcBef>
                <a:spcPct val="5000"/>
              </a:spcBef>
            </a:pPr>
            <a:r>
              <a:rPr lang="en-US" altLang="en-US" sz="2400"/>
              <a:t>May consider production with zero defects unrealistic</a:t>
            </a:r>
          </a:p>
          <a:p>
            <a:pPr marL="461963" indent="-461963">
              <a:spcBef>
                <a:spcPct val="5000"/>
              </a:spcBef>
            </a:pPr>
            <a:r>
              <a:rPr lang="en-US" altLang="en-US" sz="2600" b="1" i="1"/>
              <a:t>Small Lot Sizes</a:t>
            </a:r>
            <a:endParaRPr lang="en-US" altLang="en-US" sz="2600" b="1"/>
          </a:p>
          <a:p>
            <a:pPr marL="923925" lvl="1" indent="-290513">
              <a:spcBef>
                <a:spcPct val="5000"/>
              </a:spcBef>
            </a:pPr>
            <a:r>
              <a:rPr lang="en-US" altLang="en-US" sz="2400"/>
              <a:t>Many suppliers are unaccustomed to working with small lot sizes</a:t>
            </a:r>
          </a:p>
          <a:p>
            <a:pPr marL="461963" indent="-461963">
              <a:spcBef>
                <a:spcPct val="5000"/>
              </a:spcBef>
            </a:pPr>
            <a:r>
              <a:rPr lang="en-US" altLang="en-US" sz="2600" b="1" i="1"/>
              <a:t>Proximity</a:t>
            </a:r>
            <a:endParaRPr lang="en-US" altLang="en-US" sz="2000" b="1"/>
          </a:p>
          <a:p>
            <a:pPr marL="923925" lvl="1" indent="-290513">
              <a:spcBef>
                <a:spcPct val="5000"/>
              </a:spcBef>
            </a:pPr>
            <a:r>
              <a:rPr lang="en-US" altLang="en-US" sz="2400"/>
              <a:t>Delivery of small lot sizes over long distances may not be economical</a:t>
            </a:r>
          </a:p>
        </p:txBody>
      </p:sp>
      <p:sp>
        <p:nvSpPr>
          <p:cNvPr id="50180" name="Date Placeholder 1">
            <a:extLst>
              <a:ext uri="{FF2B5EF4-FFF2-40B4-BE49-F238E27FC236}">
                <a16:creationId xmlns:a16="http://schemas.microsoft.com/office/drawing/2014/main" id="{21E71DF7-9429-9448-87C7-FE666011C3CB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>
            <a:extLst>
              <a:ext uri="{FF2B5EF4-FFF2-40B4-BE49-F238E27FC236}">
                <a16:creationId xmlns:a16="http://schemas.microsoft.com/office/drawing/2014/main" id="{7015D4CB-F731-9B41-B2D3-F2A11BF1C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Activity Based Costing (ABC)</a:t>
            </a:r>
          </a:p>
        </p:txBody>
      </p:sp>
      <p:sp>
        <p:nvSpPr>
          <p:cNvPr id="52226" name="Content Placeholder 2">
            <a:extLst>
              <a:ext uri="{FF2B5EF4-FFF2-40B4-BE49-F238E27FC236}">
                <a16:creationId xmlns:a16="http://schemas.microsoft.com/office/drawing/2014/main" id="{1A649D94-276B-5749-9743-F2E0554CEF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Costing methodology that identifies activities in an organization and assigns activity cost according to the actual consumption by each</a:t>
            </a:r>
          </a:p>
          <a:p>
            <a:r>
              <a:rPr lang="en-US" altLang="en-US"/>
              <a:t>Assigns more indirect costs (overhead) into direct costs compared to conventional costing.</a:t>
            </a:r>
          </a:p>
        </p:txBody>
      </p:sp>
      <p:sp>
        <p:nvSpPr>
          <p:cNvPr id="52227" name="Slide Number Placeholder 3">
            <a:extLst>
              <a:ext uri="{FF2B5EF4-FFF2-40B4-BE49-F238E27FC236}">
                <a16:creationId xmlns:a16="http://schemas.microsoft.com/office/drawing/2014/main" id="{71AA5242-0DC3-A540-ACE5-EF172B7DB9C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641D65-5CBB-BA4B-B530-4DDA4CC213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52228" name="Date Placeholder 1">
            <a:extLst>
              <a:ext uri="{FF2B5EF4-FFF2-40B4-BE49-F238E27FC236}">
                <a16:creationId xmlns:a16="http://schemas.microsoft.com/office/drawing/2014/main" id="{37377BF6-3CB4-A845-ACF3-EFE157C27493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2">
            <a:extLst>
              <a:ext uri="{FF2B5EF4-FFF2-40B4-BE49-F238E27FC236}">
                <a16:creationId xmlns:a16="http://schemas.microsoft.com/office/drawing/2014/main" id="{BAE66043-D0E7-A74B-988B-199458990B0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F3334F-2B2E-6E4E-B5AA-C97C9D31E97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1A3C3943-0134-4443-80A0-D3480D6F58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685800"/>
          </a:xfrm>
        </p:spPr>
        <p:txBody>
          <a:bodyPr/>
          <a:lstStyle/>
          <a:p>
            <a:r>
              <a:rPr lang="en-US" altLang="en-US" sz="3600" b="1"/>
              <a:t>Cost Flow for ABC System</a:t>
            </a:r>
            <a:endParaRPr lang="en-US" alt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6754844-4549-0F4F-AB15-A520FEE82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9050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</a:rPr>
              <a:t>P</a:t>
            </a:r>
            <a:r>
              <a:rPr lang="en-US" altLang="en-US" sz="2000" b="1" baseline="-25000">
                <a:solidFill>
                  <a:schemeClr val="bg2"/>
                </a:solidFill>
              </a:rPr>
              <a:t>1</a:t>
            </a:r>
            <a:endParaRPr lang="en-US" altLang="en-US" sz="2000" b="1">
              <a:solidFill>
                <a:schemeClr val="bg2"/>
              </a:solidFill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62FD6301-78DF-A246-A183-5F65B37F6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9050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bg2"/>
                </a:solidFill>
              </a:rPr>
              <a:t>P</a:t>
            </a:r>
            <a:r>
              <a:rPr lang="en-US" altLang="en-US" sz="2000" b="1" baseline="-25000">
                <a:solidFill>
                  <a:schemeClr val="bg2"/>
                </a:solidFill>
              </a:rPr>
              <a:t>2</a:t>
            </a:r>
            <a:endParaRPr lang="en-US" altLang="en-US" sz="2000" b="1">
              <a:solidFill>
                <a:schemeClr val="bg2"/>
              </a:solidFill>
            </a:endParaRPr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3AF372C0-D5AC-FD41-B3DC-022471C88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57400"/>
            <a:ext cx="18288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en-US" sz="2400" b="1">
                <a:solidFill>
                  <a:schemeClr val="accent2"/>
                </a:solidFill>
              </a:rPr>
              <a:t>Direct Costs</a:t>
            </a:r>
            <a:endParaRPr kumimoji="1" lang="en-US" altLang="en-US">
              <a:solidFill>
                <a:schemeClr val="accent2"/>
              </a:solidFill>
            </a:endParaRPr>
          </a:p>
        </p:txBody>
      </p:sp>
      <p:sp>
        <p:nvSpPr>
          <p:cNvPr id="53254" name="Line 6">
            <a:extLst>
              <a:ext uri="{FF2B5EF4-FFF2-40B4-BE49-F238E27FC236}">
                <a16:creationId xmlns:a16="http://schemas.microsoft.com/office/drawing/2014/main" id="{2423973C-75F9-584C-AB94-F9C3CEF465F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286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Line 7">
            <a:extLst>
              <a:ext uri="{FF2B5EF4-FFF2-40B4-BE49-F238E27FC236}">
                <a16:creationId xmlns:a16="http://schemas.microsoft.com/office/drawing/2014/main" id="{35D0A0F6-C924-F14F-BF57-44B22A54D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2616" name="Group 8">
            <a:extLst>
              <a:ext uri="{FF2B5EF4-FFF2-40B4-BE49-F238E27FC236}">
                <a16:creationId xmlns:a16="http://schemas.microsoft.com/office/drawing/2014/main" id="{6DB7AA92-C959-2740-B6B8-E6CB0BDB0AAF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1828800"/>
            <a:ext cx="1676400" cy="914400"/>
            <a:chOff x="4080" y="1152"/>
            <a:chExt cx="1056" cy="576"/>
          </a:xfrm>
        </p:grpSpPr>
        <p:sp>
          <p:nvSpPr>
            <p:cNvPr id="53290" name="Rectangle 9">
              <a:extLst>
                <a:ext uri="{FF2B5EF4-FFF2-40B4-BE49-F238E27FC236}">
                  <a16:creationId xmlns:a16="http://schemas.microsoft.com/office/drawing/2014/main" id="{3DB41A84-DE0F-EA4B-B83A-ADE1CEED7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152"/>
              <a:ext cx="576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3300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</a:rPr>
                <a:t>F/G</a:t>
              </a:r>
            </a:p>
          </p:txBody>
        </p:sp>
        <p:sp>
          <p:nvSpPr>
            <p:cNvPr id="53291" name="Line 10">
              <a:extLst>
                <a:ext uri="{FF2B5EF4-FFF2-40B4-BE49-F238E27FC236}">
                  <a16:creationId xmlns:a16="http://schemas.microsoft.com/office/drawing/2014/main" id="{4FE1469F-7527-6244-A86A-629F70A45A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144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2619" name="Text Box 11">
            <a:extLst>
              <a:ext uri="{FF2B5EF4-FFF2-40B4-BE49-F238E27FC236}">
                <a16:creationId xmlns:a16="http://schemas.microsoft.com/office/drawing/2014/main" id="{E3422CA9-FB5B-3646-B5C5-95581C1C9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108075"/>
            <a:ext cx="36576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kumimoji="1" lang="en-US" alt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 … …W/P … … …</a:t>
            </a:r>
          </a:p>
        </p:txBody>
      </p:sp>
      <p:grpSp>
        <p:nvGrpSpPr>
          <p:cNvPr id="452621" name="Group 13">
            <a:extLst>
              <a:ext uri="{FF2B5EF4-FFF2-40B4-BE49-F238E27FC236}">
                <a16:creationId xmlns:a16="http://schemas.microsoft.com/office/drawing/2014/main" id="{AC11359D-42CE-E04C-93FD-9A41354A305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895600"/>
            <a:ext cx="4419600" cy="3733800"/>
            <a:chOff x="240" y="1824"/>
            <a:chExt cx="2784" cy="2352"/>
          </a:xfrm>
        </p:grpSpPr>
        <p:sp>
          <p:nvSpPr>
            <p:cNvPr id="53267" name="Rectangle 14">
              <a:extLst>
                <a:ext uri="{FF2B5EF4-FFF2-40B4-BE49-F238E27FC236}">
                  <a16:creationId xmlns:a16="http://schemas.microsoft.com/office/drawing/2014/main" id="{8E9043F5-FEB3-334C-865A-3923E6B91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832"/>
              <a:ext cx="576" cy="576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chemeClr val="bg1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</a:rPr>
                <a:t>A</a:t>
              </a:r>
              <a:r>
                <a:rPr lang="en-US" altLang="en-US" sz="2000" b="1" baseline="-25000">
                  <a:solidFill>
                    <a:schemeClr val="bg2"/>
                  </a:solidFill>
                </a:rPr>
                <a:t>2</a:t>
              </a:r>
              <a:endParaRPr lang="en-US" altLang="en-US" sz="2000" b="1">
                <a:solidFill>
                  <a:schemeClr val="bg2"/>
                </a:solidFill>
              </a:endParaRPr>
            </a:p>
          </p:txBody>
        </p:sp>
        <p:sp>
          <p:nvSpPr>
            <p:cNvPr id="53268" name="Rectangle 15">
              <a:extLst>
                <a:ext uri="{FF2B5EF4-FFF2-40B4-BE49-F238E27FC236}">
                  <a16:creationId xmlns:a16="http://schemas.microsoft.com/office/drawing/2014/main" id="{0D94C740-F6D5-0E4C-9AB4-4C358F787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064"/>
              <a:ext cx="576" cy="576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chemeClr val="bg1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</a:rPr>
                <a:t>A</a:t>
              </a:r>
              <a:r>
                <a:rPr lang="en-US" altLang="en-US" sz="2000" b="1" baseline="-25000">
                  <a:solidFill>
                    <a:schemeClr val="bg2"/>
                  </a:solidFill>
                </a:rPr>
                <a:t>1</a:t>
              </a:r>
              <a:endParaRPr lang="en-US" altLang="en-US" sz="2000" b="1">
                <a:solidFill>
                  <a:schemeClr val="bg2"/>
                </a:solidFill>
              </a:endParaRPr>
            </a:p>
          </p:txBody>
        </p:sp>
        <p:grpSp>
          <p:nvGrpSpPr>
            <p:cNvPr id="53269" name="Group 16">
              <a:extLst>
                <a:ext uri="{FF2B5EF4-FFF2-40B4-BE49-F238E27FC236}">
                  <a16:creationId xmlns:a16="http://schemas.microsoft.com/office/drawing/2014/main" id="{71704FBD-790B-784E-ABD1-7DF9A12589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824"/>
              <a:ext cx="1392" cy="2208"/>
              <a:chOff x="240" y="1824"/>
              <a:chExt cx="1392" cy="2208"/>
            </a:xfrm>
          </p:grpSpPr>
          <p:sp>
            <p:nvSpPr>
              <p:cNvPr id="452625" name="Rectangle 17">
                <a:extLst>
                  <a:ext uri="{FF2B5EF4-FFF2-40B4-BE49-F238E27FC236}">
                    <a16:creationId xmlns:a16="http://schemas.microsoft.com/office/drawing/2014/main" id="{9EC5820F-5E0C-714D-82EC-0EC461A05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824"/>
                <a:ext cx="1344" cy="29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kumimoji="1" lang="en-US" b="1">
                    <a:solidFill>
                      <a:schemeClr val="accent2"/>
                    </a:solidFill>
                    <a:latin typeface="Times New Roman" charset="0"/>
                    <a:ea typeface="ＭＳ Ｐゴシック" charset="0"/>
                  </a:rPr>
                  <a:t>Indirect</a:t>
                </a:r>
                <a:r>
                  <a:rPr kumimoji="1" lang="en-US" b="1">
                    <a:solidFill>
                      <a:schemeClr val="accent2"/>
                    </a:solidFill>
                    <a:effectLst>
                      <a:outerShdw blurRad="38100" dist="38100" dir="2700000" algn="tl">
                        <a:srgbClr val="DDDDDD"/>
                      </a:outerShdw>
                    </a:effectLst>
                    <a:latin typeface="Times New Roman" charset="0"/>
                    <a:ea typeface="ＭＳ Ｐゴシック" charset="0"/>
                  </a:rPr>
                  <a:t> </a:t>
                </a:r>
                <a:r>
                  <a:rPr kumimoji="1" lang="en-US" b="1">
                    <a:solidFill>
                      <a:schemeClr val="accent2"/>
                    </a:solidFill>
                    <a:latin typeface="Times New Roman" charset="0"/>
                    <a:ea typeface="ＭＳ Ｐゴシック" charset="0"/>
                  </a:rPr>
                  <a:t>Costs</a:t>
                </a:r>
                <a:endParaRPr kumimoji="1" lang="en-US" sz="16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Times New Roman" charset="0"/>
                  <a:ea typeface="ＭＳ Ｐゴシック" charset="0"/>
                </a:endParaRPr>
              </a:p>
            </p:txBody>
          </p:sp>
          <p:grpSp>
            <p:nvGrpSpPr>
              <p:cNvPr id="53277" name="Group 18">
                <a:extLst>
                  <a:ext uri="{FF2B5EF4-FFF2-40B4-BE49-F238E27FC236}">
                    <a16:creationId xmlns:a16="http://schemas.microsoft.com/office/drawing/2014/main" id="{A7801278-18E7-E94D-8759-6D7D12D3F7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04" y="2304"/>
                <a:ext cx="528" cy="1728"/>
                <a:chOff x="1104" y="2304"/>
                <a:chExt cx="528" cy="1728"/>
              </a:xfrm>
            </p:grpSpPr>
            <p:sp>
              <p:nvSpPr>
                <p:cNvPr id="53278" name="Line 19">
                  <a:extLst>
                    <a:ext uri="{FF2B5EF4-FFF2-40B4-BE49-F238E27FC236}">
                      <a16:creationId xmlns:a16="http://schemas.microsoft.com/office/drawing/2014/main" id="{F4CCECB0-69BE-0B45-A27D-8F80F711BE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230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79" name="Line 20">
                  <a:extLst>
                    <a:ext uri="{FF2B5EF4-FFF2-40B4-BE49-F238E27FC236}">
                      <a16:creationId xmlns:a16="http://schemas.microsoft.com/office/drawing/2014/main" id="{D7C0479D-3C1E-7A4F-A8BF-C1B0559EFC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0" name="Line 21">
                  <a:extLst>
                    <a:ext uri="{FF2B5EF4-FFF2-40B4-BE49-F238E27FC236}">
                      <a16:creationId xmlns:a16="http://schemas.microsoft.com/office/drawing/2014/main" id="{381D1E79-6112-2F46-993C-1497FBFEC1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04" y="254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1" name="Line 22">
                  <a:extLst>
                    <a:ext uri="{FF2B5EF4-FFF2-40B4-BE49-F238E27FC236}">
                      <a16:creationId xmlns:a16="http://schemas.microsoft.com/office/drawing/2014/main" id="{C460A9D9-DD3E-8C48-926C-AA8F5E45BB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400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2" name="Line 23">
                  <a:extLst>
                    <a:ext uri="{FF2B5EF4-FFF2-40B4-BE49-F238E27FC236}">
                      <a16:creationId xmlns:a16="http://schemas.microsoft.com/office/drawing/2014/main" id="{F733E4D5-85C0-9144-9ACE-2A71EF9EDE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307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3" name="Line 24">
                  <a:extLst>
                    <a:ext uri="{FF2B5EF4-FFF2-40B4-BE49-F238E27FC236}">
                      <a16:creationId xmlns:a16="http://schemas.microsoft.com/office/drawing/2014/main" id="{20311393-A62F-0344-A34C-4E95C6A81A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4" name="Line 25">
                  <a:extLst>
                    <a:ext uri="{FF2B5EF4-FFF2-40B4-BE49-F238E27FC236}">
                      <a16:creationId xmlns:a16="http://schemas.microsoft.com/office/drawing/2014/main" id="{CC2C2680-BAB4-C642-A2BF-E113ACAE7A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04" y="331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5" name="Line 26">
                  <a:extLst>
                    <a:ext uri="{FF2B5EF4-FFF2-40B4-BE49-F238E27FC236}">
                      <a16:creationId xmlns:a16="http://schemas.microsoft.com/office/drawing/2014/main" id="{66A4491A-1C5D-264A-9536-7879B82EF2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168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6" name="Line 27">
                  <a:extLst>
                    <a:ext uri="{FF2B5EF4-FFF2-40B4-BE49-F238E27FC236}">
                      <a16:creationId xmlns:a16="http://schemas.microsoft.com/office/drawing/2014/main" id="{855F09D1-6D10-EC40-9DEB-2220C8A1C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4" y="379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7" name="Line 28">
                  <a:extLst>
                    <a:ext uri="{FF2B5EF4-FFF2-40B4-BE49-F238E27FC236}">
                      <a16:creationId xmlns:a16="http://schemas.microsoft.com/office/drawing/2014/main" id="{67884326-4566-D045-9D69-0125748AA3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792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8" name="Line 29">
                  <a:extLst>
                    <a:ext uri="{FF2B5EF4-FFF2-40B4-BE49-F238E27FC236}">
                      <a16:creationId xmlns:a16="http://schemas.microsoft.com/office/drawing/2014/main" id="{73D23AAD-4948-884F-85C7-483B6CDE37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104" y="403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9" name="Line 30">
                  <a:extLst>
                    <a:ext uri="{FF2B5EF4-FFF2-40B4-BE49-F238E27FC236}">
                      <a16:creationId xmlns:a16="http://schemas.microsoft.com/office/drawing/2014/main" id="{40D800C2-1BF0-FF4A-91EE-3DB4140B7D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888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53270" name="Rectangle 31">
              <a:extLst>
                <a:ext uri="{FF2B5EF4-FFF2-40B4-BE49-F238E27FC236}">
                  <a16:creationId xmlns:a16="http://schemas.microsoft.com/office/drawing/2014/main" id="{9A6C7CCE-90DA-0A44-B025-C354D9E90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3600"/>
              <a:ext cx="576" cy="576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chemeClr val="bg1"/>
              </a:contourClr>
            </a:sp3d>
          </p:spPr>
          <p:txBody>
            <a:bodyPr wrap="none" anchor="ctr">
              <a:flatTx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chemeClr val="bg2"/>
                  </a:solidFill>
                </a:rPr>
                <a:t>A</a:t>
              </a:r>
              <a:r>
                <a:rPr lang="en-US" altLang="en-US" sz="2000" b="1" baseline="-25000">
                  <a:solidFill>
                    <a:schemeClr val="bg2"/>
                  </a:solidFill>
                </a:rPr>
                <a:t>n</a:t>
              </a:r>
              <a:endParaRPr lang="en-US" altLang="en-US" sz="2000" b="1">
                <a:solidFill>
                  <a:schemeClr val="bg2"/>
                </a:solidFill>
              </a:endParaRPr>
            </a:p>
          </p:txBody>
        </p:sp>
        <p:grpSp>
          <p:nvGrpSpPr>
            <p:cNvPr id="53271" name="Group 32">
              <a:extLst>
                <a:ext uri="{FF2B5EF4-FFF2-40B4-BE49-F238E27FC236}">
                  <a16:creationId xmlns:a16="http://schemas.microsoft.com/office/drawing/2014/main" id="{2052B8C3-7CBF-7E4C-A7AC-EAAC34AE1F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2352"/>
              <a:ext cx="480" cy="1536"/>
              <a:chOff x="2448" y="2352"/>
              <a:chExt cx="480" cy="1536"/>
            </a:xfrm>
          </p:grpSpPr>
          <p:sp>
            <p:nvSpPr>
              <p:cNvPr id="53272" name="Line 33">
                <a:extLst>
                  <a:ext uri="{FF2B5EF4-FFF2-40B4-BE49-F238E27FC236}">
                    <a16:creationId xmlns:a16="http://schemas.microsoft.com/office/drawing/2014/main" id="{4348302D-C825-2745-BEB4-14EBEA2107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3" name="Line 34">
                <a:extLst>
                  <a:ext uri="{FF2B5EF4-FFF2-40B4-BE49-F238E27FC236}">
                    <a16:creationId xmlns:a16="http://schemas.microsoft.com/office/drawing/2014/main" id="{5EB487DD-E35A-9945-BADA-FB1EDE8E55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3888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4" name="Line 35">
                <a:extLst>
                  <a:ext uri="{FF2B5EF4-FFF2-40B4-BE49-F238E27FC236}">
                    <a16:creationId xmlns:a16="http://schemas.microsoft.com/office/drawing/2014/main" id="{88A98089-7187-D149-883B-DB592D498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2352"/>
                <a:ext cx="0" cy="15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75" name="Line 36">
                <a:extLst>
                  <a:ext uri="{FF2B5EF4-FFF2-40B4-BE49-F238E27FC236}">
                    <a16:creationId xmlns:a16="http://schemas.microsoft.com/office/drawing/2014/main" id="{DE802F00-546E-D94E-AD98-274CA7359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312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52645" name="Group 37">
            <a:extLst>
              <a:ext uri="{FF2B5EF4-FFF2-40B4-BE49-F238E27FC236}">
                <a16:creationId xmlns:a16="http://schemas.microsoft.com/office/drawing/2014/main" id="{F6549FC4-7952-7E4C-A4BF-9FE15DBF029D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2814638"/>
            <a:ext cx="2084388" cy="1909762"/>
            <a:chOff x="2448" y="1773"/>
            <a:chExt cx="1313" cy="1203"/>
          </a:xfrm>
        </p:grpSpPr>
        <p:sp>
          <p:nvSpPr>
            <p:cNvPr id="53261" name="Line 38">
              <a:extLst>
                <a:ext uri="{FF2B5EF4-FFF2-40B4-BE49-F238E27FC236}">
                  <a16:creationId xmlns:a16="http://schemas.microsoft.com/office/drawing/2014/main" id="{7C50AC63-DC2E-D849-9CD0-046DFA795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776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Line 39">
              <a:extLst>
                <a:ext uri="{FF2B5EF4-FFF2-40B4-BE49-F238E27FC236}">
                  <a16:creationId xmlns:a16="http://schemas.microsoft.com/office/drawing/2014/main" id="{106C5726-6AC6-F24A-986A-90070C8C9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773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3" name="Line 40">
              <a:extLst>
                <a:ext uri="{FF2B5EF4-FFF2-40B4-BE49-F238E27FC236}">
                  <a16:creationId xmlns:a16="http://schemas.microsoft.com/office/drawing/2014/main" id="{3A36FFAD-B0E3-794A-B88E-067B36748E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1872"/>
              <a:ext cx="13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Line 41">
              <a:extLst>
                <a:ext uri="{FF2B5EF4-FFF2-40B4-BE49-F238E27FC236}">
                  <a16:creationId xmlns:a16="http://schemas.microsoft.com/office/drawing/2014/main" id="{24AC65D6-ABD2-BE47-96E1-62B332E22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273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5" name="Line 42">
              <a:extLst>
                <a:ext uri="{FF2B5EF4-FFF2-40B4-BE49-F238E27FC236}">
                  <a16:creationId xmlns:a16="http://schemas.microsoft.com/office/drawing/2014/main" id="{349ECCE1-ACE2-2D40-B3A7-B7C2125FE1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23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6" name="Line 43">
              <a:extLst>
                <a:ext uri="{FF2B5EF4-FFF2-40B4-BE49-F238E27FC236}">
                  <a16:creationId xmlns:a16="http://schemas.microsoft.com/office/drawing/2014/main" id="{F91E817A-6635-3944-8EC1-2F0B5A88BC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201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60" name="Date Placeholder 1">
            <a:extLst>
              <a:ext uri="{FF2B5EF4-FFF2-40B4-BE49-F238E27FC236}">
                <a16:creationId xmlns:a16="http://schemas.microsoft.com/office/drawing/2014/main" id="{D8733FBD-504A-A743-8359-3AADAB02E249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5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2">
            <a:extLst>
              <a:ext uri="{FF2B5EF4-FFF2-40B4-BE49-F238E27FC236}">
                <a16:creationId xmlns:a16="http://schemas.microsoft.com/office/drawing/2014/main" id="{4B02E9A5-4DF5-0342-9D8A-1EEAB518FAB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7E424E-8B7F-DC4F-8475-E74D1A448CB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DDFED811-E94A-2A4B-8672-41BC22313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altLang="en-US" sz="3200" b="1"/>
              <a:t>Product Costs under Non-ABC System</a:t>
            </a:r>
            <a:endParaRPr lang="en-US" altLang="en-US"/>
          </a:p>
        </p:txBody>
      </p:sp>
      <p:graphicFrame>
        <p:nvGraphicFramePr>
          <p:cNvPr id="54275" name="Object 3">
            <a:extLst>
              <a:ext uri="{FF2B5EF4-FFF2-40B4-BE49-F238E27FC236}">
                <a16:creationId xmlns:a16="http://schemas.microsoft.com/office/drawing/2014/main" id="{39AD7200-ACB5-DB4C-988F-400C5F6A65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6313" y="2133600"/>
          <a:ext cx="6765925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Document" r:id="rId3" imgW="6769100" imgH="3949700" progId="Word.Document.8">
                  <p:embed/>
                </p:oleObj>
              </mc:Choice>
              <mc:Fallback>
                <p:oleObj name="Document" r:id="rId3" imgW="6769100" imgH="39497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133600"/>
                        <a:ext cx="6765925" cy="394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Date Placeholder 1">
            <a:extLst>
              <a:ext uri="{FF2B5EF4-FFF2-40B4-BE49-F238E27FC236}">
                <a16:creationId xmlns:a16="http://schemas.microsoft.com/office/drawing/2014/main" id="{BEC40482-7F51-BC48-AC54-C793BFAD6DD6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2">
            <a:extLst>
              <a:ext uri="{FF2B5EF4-FFF2-40B4-BE49-F238E27FC236}">
                <a16:creationId xmlns:a16="http://schemas.microsoft.com/office/drawing/2014/main" id="{35F6E7AC-5B6A-5749-99F8-2C3ED78EA84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349C54-C2DD-DF40-A2EA-4CEF1E014CB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55298" name="Rectangle 4">
            <a:extLst>
              <a:ext uri="{FF2B5EF4-FFF2-40B4-BE49-F238E27FC236}">
                <a16:creationId xmlns:a16="http://schemas.microsoft.com/office/drawing/2014/main" id="{D376FB73-FFA7-C140-8DB8-6B13CABAE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altLang="en-US" sz="3200" b="1"/>
              <a:t>Product Costs under an ABC System</a:t>
            </a:r>
            <a:endParaRPr lang="en-US" altLang="en-US"/>
          </a:p>
        </p:txBody>
      </p:sp>
      <p:pic>
        <p:nvPicPr>
          <p:cNvPr id="55299" name="Picture 1">
            <a:extLst>
              <a:ext uri="{FF2B5EF4-FFF2-40B4-BE49-F238E27FC236}">
                <a16:creationId xmlns:a16="http://schemas.microsoft.com/office/drawing/2014/main" id="{5F1EC0A5-0A05-2543-95D3-F5D949786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2794000"/>
            <a:ext cx="839470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TextBox 2">
            <a:extLst>
              <a:ext uri="{FF2B5EF4-FFF2-40B4-BE49-F238E27FC236}">
                <a16:creationId xmlns:a16="http://schemas.microsoft.com/office/drawing/2014/main" id="{E7D5EC64-1F68-0C4A-9DC5-30F28130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133600"/>
            <a:ext cx="2047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A.  Cost</a:t>
            </a:r>
            <a:r>
              <a:rPr lang="en-US" altLang="en-US" sz="2400"/>
              <a:t> </a:t>
            </a:r>
            <a:r>
              <a:rPr lang="en-US" altLang="en-US" sz="2400" b="1"/>
              <a:t>Data:</a:t>
            </a:r>
          </a:p>
        </p:txBody>
      </p:sp>
      <p:sp>
        <p:nvSpPr>
          <p:cNvPr id="55301" name="Date Placeholder 1">
            <a:extLst>
              <a:ext uri="{FF2B5EF4-FFF2-40B4-BE49-F238E27FC236}">
                <a16:creationId xmlns:a16="http://schemas.microsoft.com/office/drawing/2014/main" id="{510AE382-268E-0447-9DBA-CE7BE7F03908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2">
            <a:extLst>
              <a:ext uri="{FF2B5EF4-FFF2-40B4-BE49-F238E27FC236}">
                <a16:creationId xmlns:a16="http://schemas.microsoft.com/office/drawing/2014/main" id="{8F762ABF-92BE-B04C-9307-BCFE28BA422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8FDC60-2B8B-7545-A081-3AEB99095D8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C60F8B5A-00F9-834F-B692-3F9B504BC9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altLang="en-US" sz="3200" b="1"/>
              <a:t>Product Costs under an ABC System</a:t>
            </a:r>
            <a:endParaRPr lang="en-US" altLang="en-US"/>
          </a:p>
        </p:txBody>
      </p:sp>
      <p:graphicFrame>
        <p:nvGraphicFramePr>
          <p:cNvPr id="56323" name="Object 3">
            <a:extLst>
              <a:ext uri="{FF2B5EF4-FFF2-40B4-BE49-F238E27FC236}">
                <a16:creationId xmlns:a16="http://schemas.microsoft.com/office/drawing/2014/main" id="{374B6288-3C06-DB4B-AE1D-A256C64862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2176463"/>
          <a:ext cx="8266113" cy="361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Worksheet" r:id="rId3" imgW="6692900" imgH="3276600" progId="Excel.Sheet.8">
                  <p:embed/>
                </p:oleObj>
              </mc:Choice>
              <mc:Fallback>
                <p:oleObj name="Worksheet" r:id="rId3" imgW="6692900" imgH="32766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76463"/>
                        <a:ext cx="8266113" cy="361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Date Placeholder 1">
            <a:extLst>
              <a:ext uri="{FF2B5EF4-FFF2-40B4-BE49-F238E27FC236}">
                <a16:creationId xmlns:a16="http://schemas.microsoft.com/office/drawing/2014/main" id="{E8F2AFBE-661D-F246-A382-84E000427E48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2">
            <a:extLst>
              <a:ext uri="{FF2B5EF4-FFF2-40B4-BE49-F238E27FC236}">
                <a16:creationId xmlns:a16="http://schemas.microsoft.com/office/drawing/2014/main" id="{3563E16B-A1B5-DD40-B93F-0655940010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2FACD0-51BC-4141-85C4-5D1BA096C08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A5B3D890-D541-CD49-90C4-B87A3358D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altLang="en-US" sz="3200" b="1"/>
              <a:t>Product Costs under an ABC System</a:t>
            </a:r>
            <a:endParaRPr lang="en-US" altLang="en-US"/>
          </a:p>
        </p:txBody>
      </p:sp>
      <p:graphicFrame>
        <p:nvGraphicFramePr>
          <p:cNvPr id="57347" name="Object 3">
            <a:extLst>
              <a:ext uri="{FF2B5EF4-FFF2-40B4-BE49-F238E27FC236}">
                <a16:creationId xmlns:a16="http://schemas.microsoft.com/office/drawing/2014/main" id="{A0415F0B-D2D2-5940-91EF-D0E275C852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2225675"/>
          <a:ext cx="7458075" cy="326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Worksheet" r:id="rId3" imgW="6692900" imgH="3276600" progId="Excel.Sheet.8">
                  <p:embed/>
                </p:oleObj>
              </mc:Choice>
              <mc:Fallback>
                <p:oleObj name="Worksheet" r:id="rId3" imgW="6692900" imgH="32766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25675"/>
                        <a:ext cx="7458075" cy="326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6708" name="AutoShape 4">
            <a:extLst>
              <a:ext uri="{FF2B5EF4-FFF2-40B4-BE49-F238E27FC236}">
                <a16:creationId xmlns:a16="http://schemas.microsoft.com/office/drawing/2014/main" id="{6B813313-6B8C-D143-9759-85F492E4F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105400"/>
            <a:ext cx="2438400" cy="914400"/>
          </a:xfrm>
          <a:prstGeom prst="wedgeRoundRectCallout">
            <a:avLst>
              <a:gd name="adj1" fmla="val 49412"/>
              <a:gd name="adj2" fmla="val -1399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kumimoji="1" lang="en-US" altLang="en-US" sz="1600" b="1">
                <a:solidFill>
                  <a:srgbClr val="3333FF"/>
                </a:solidFill>
              </a:rPr>
              <a:t>[(15 * $200) + (2,000 * $5) + (120 * $600)] / 2,000 bicycles = $ 42.50</a:t>
            </a:r>
            <a:endParaRPr kumimoji="1" lang="en-US" altLang="en-US" sz="1600" b="1">
              <a:solidFill>
                <a:srgbClr val="000000"/>
              </a:solidFill>
            </a:endParaRPr>
          </a:p>
        </p:txBody>
      </p:sp>
      <p:sp>
        <p:nvSpPr>
          <p:cNvPr id="456709" name="AutoShape 5">
            <a:extLst>
              <a:ext uri="{FF2B5EF4-FFF2-40B4-BE49-F238E27FC236}">
                <a16:creationId xmlns:a16="http://schemas.microsoft.com/office/drawing/2014/main" id="{E99FC82B-55D5-084D-AAE3-955666450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332413"/>
            <a:ext cx="2590800" cy="839787"/>
          </a:xfrm>
          <a:prstGeom prst="wedgeRoundRectCallout">
            <a:avLst>
              <a:gd name="adj1" fmla="val 12931"/>
              <a:gd name="adj2" fmla="val -16304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1" lang="en-US" altLang="en-US" sz="1600" b="1">
                <a:solidFill>
                  <a:srgbClr val="3333FF"/>
                </a:solidFill>
              </a:rPr>
              <a:t>[(5 * $200) + (18,000 * $5) +(40 * $600)] / 18,000 bicycles = $ 6.39</a:t>
            </a:r>
            <a:endParaRPr kumimoji="1" lang="en-US" altLang="en-US" sz="2400" b="1">
              <a:solidFill>
                <a:srgbClr val="3333FF"/>
              </a:solidFill>
            </a:endParaRPr>
          </a:p>
        </p:txBody>
      </p:sp>
      <p:sp>
        <p:nvSpPr>
          <p:cNvPr id="57350" name="Date Placeholder 1">
            <a:extLst>
              <a:ext uri="{FF2B5EF4-FFF2-40B4-BE49-F238E27FC236}">
                <a16:creationId xmlns:a16="http://schemas.microsoft.com/office/drawing/2014/main" id="{D9F0F924-3E67-B547-A153-1523FB77254E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8" grpId="0" animBg="1" autoUpdateAnimBg="0"/>
      <p:bldP spid="45670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2">
            <a:extLst>
              <a:ext uri="{FF2B5EF4-FFF2-40B4-BE49-F238E27FC236}">
                <a16:creationId xmlns:a16="http://schemas.microsoft.com/office/drawing/2014/main" id="{5E246E7E-6FAC-7942-97F3-B1BA3577636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5131FF-F4B6-0844-A32D-EDF1F3322C8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8856C36D-628A-2F40-B871-E70FBFBB9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altLang="en-US" sz="3200" b="1"/>
              <a:t>Product Costs under an ABC System</a:t>
            </a:r>
            <a:endParaRPr lang="en-US" altLang="en-US"/>
          </a:p>
        </p:txBody>
      </p:sp>
      <p:graphicFrame>
        <p:nvGraphicFramePr>
          <p:cNvPr id="58371" name="Object 3">
            <a:extLst>
              <a:ext uri="{FF2B5EF4-FFF2-40B4-BE49-F238E27FC236}">
                <a16:creationId xmlns:a16="http://schemas.microsoft.com/office/drawing/2014/main" id="{BA658B10-796A-4945-8DFF-A686B12D3A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2176463"/>
          <a:ext cx="8266113" cy="361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Worksheet" r:id="rId3" imgW="6692900" imgH="3276600" progId="Excel.Sheet.8">
                  <p:embed/>
                </p:oleObj>
              </mc:Choice>
              <mc:Fallback>
                <p:oleObj name="Worksheet" r:id="rId3" imgW="6692900" imgH="32766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76463"/>
                        <a:ext cx="8266113" cy="361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2" name="Date Placeholder 1">
            <a:extLst>
              <a:ext uri="{FF2B5EF4-FFF2-40B4-BE49-F238E27FC236}">
                <a16:creationId xmlns:a16="http://schemas.microsoft.com/office/drawing/2014/main" id="{836B4116-8522-5447-A1BC-CC15EC318938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>
            <a:extLst>
              <a:ext uri="{FF2B5EF4-FFF2-40B4-BE49-F238E27FC236}">
                <a16:creationId xmlns:a16="http://schemas.microsoft.com/office/drawing/2014/main" id="{FFD7E6D1-B826-7E45-8DD4-7B4F829519D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C4B9C01-A9C3-FD48-A935-8407FBA8E5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3B2D3381-72A7-E548-B597-844B6A44A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Functions</a:t>
            </a:r>
            <a:endParaRPr lang="en-US" altLang="en-US"/>
          </a:p>
        </p:txBody>
      </p:sp>
      <p:sp>
        <p:nvSpPr>
          <p:cNvPr id="444419" name="Rectangle 3">
            <a:extLst>
              <a:ext uri="{FF2B5EF4-FFF2-40B4-BE49-F238E27FC236}">
                <a16:creationId xmlns:a16="http://schemas.microsoft.com/office/drawing/2014/main" id="{464E3BFA-1B25-E44C-A007-970D511C8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3429000"/>
          </a:xfrm>
        </p:spPr>
        <p:txBody>
          <a:bodyPr lIns="92075" tIns="46038" rIns="92075" bIns="46038"/>
          <a:lstStyle/>
          <a:p>
            <a:pPr marL="461963" indent="-461963">
              <a:spcBef>
                <a:spcPct val="10000"/>
              </a:spcBef>
            </a:pPr>
            <a:r>
              <a:rPr lang="en-US" altLang="en-US"/>
              <a:t>Determining purchasing specifications: quality, quantity, delivery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/>
              <a:t>Selecting suppliers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/>
              <a:t>Negotiating terms &amp; conditions of purchase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/>
              <a:t>Issuing &amp; administering purchase orders</a:t>
            </a:r>
          </a:p>
        </p:txBody>
      </p:sp>
      <p:sp>
        <p:nvSpPr>
          <p:cNvPr id="19460" name="Date Placeholder 1">
            <a:extLst>
              <a:ext uri="{FF2B5EF4-FFF2-40B4-BE49-F238E27FC236}">
                <a16:creationId xmlns:a16="http://schemas.microsoft.com/office/drawing/2014/main" id="{0F5EF1F7-CF0E-7D47-ACDB-D6001F5B8643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>
            <a:extLst>
              <a:ext uri="{FF2B5EF4-FFF2-40B4-BE49-F238E27FC236}">
                <a16:creationId xmlns:a16="http://schemas.microsoft.com/office/drawing/2014/main" id="{8C0900D8-B22C-1544-97CD-1A1A401891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4A5875-CCFA-804D-BEE5-48E6B8D7A8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B28210E-4417-5F45-84FD-911AE0E06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Cycle</a:t>
            </a:r>
            <a:endParaRPr lang="en-US" altLang="en-US"/>
          </a:p>
        </p:txBody>
      </p:sp>
      <p:sp>
        <p:nvSpPr>
          <p:cNvPr id="446467" name="Rectangle 3">
            <a:extLst>
              <a:ext uri="{FF2B5EF4-FFF2-40B4-BE49-F238E27FC236}">
                <a16:creationId xmlns:a16="http://schemas.microsoft.com/office/drawing/2014/main" id="{D03EB54A-41B3-2B46-8954-30338E515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3657600"/>
          </a:xfrm>
        </p:spPr>
        <p:txBody>
          <a:bodyPr lIns="92075" tIns="46038" rIns="92075" bIns="46038"/>
          <a:lstStyle/>
          <a:p>
            <a:pPr marL="461963" indent="-461963">
              <a:spcBef>
                <a:spcPct val="10000"/>
              </a:spcBef>
            </a:pPr>
            <a:r>
              <a:rPr lang="en-US" altLang="en-US" sz="2800"/>
              <a:t>Receiving &amp; analyzing purchase req</a:t>
            </a:r>
            <a:r>
              <a:rPr lang="ja-JP" altLang="en-US" sz="2800">
                <a:latin typeface="Arial" panose="020B0604020202020204" pitchFamily="34" charset="0"/>
              </a:rPr>
              <a:t>’</a:t>
            </a:r>
            <a:r>
              <a:rPr lang="en-US" altLang="ja-JP" sz="2800"/>
              <a:t>s.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2800"/>
              <a:t>Selecting suppliers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2800"/>
              <a:t>Determining the right price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2800"/>
              <a:t>Issuing purchase orders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2800"/>
              <a:t>Following up to assure delivery dates are met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2800"/>
              <a:t>Receiving and accepting goods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2800"/>
              <a:t>Approving supplier</a:t>
            </a:r>
            <a:r>
              <a:rPr lang="ja-JP" altLang="en-US" sz="2800">
                <a:latin typeface="Arial" panose="020B0604020202020204" pitchFamily="34" charset="0"/>
              </a:rPr>
              <a:t>’</a:t>
            </a:r>
            <a:r>
              <a:rPr lang="en-US" altLang="ja-JP" sz="2800"/>
              <a:t>s invoice for payment</a:t>
            </a:r>
            <a:endParaRPr lang="en-US" altLang="en-US" sz="2800"/>
          </a:p>
        </p:txBody>
      </p:sp>
      <p:sp>
        <p:nvSpPr>
          <p:cNvPr id="21508" name="Date Placeholder 1">
            <a:extLst>
              <a:ext uri="{FF2B5EF4-FFF2-40B4-BE49-F238E27FC236}">
                <a16:creationId xmlns:a16="http://schemas.microsoft.com/office/drawing/2014/main" id="{A281F73C-C1E1-1945-9C0B-7536546345F5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2">
            <a:extLst>
              <a:ext uri="{FF2B5EF4-FFF2-40B4-BE49-F238E27FC236}">
                <a16:creationId xmlns:a16="http://schemas.microsoft.com/office/drawing/2014/main" id="{1D5E5F95-921D-E54E-9349-55F7E14CFEA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B94C4F-2689-BD4F-B2E9-E3418D4A3F9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pSp>
        <p:nvGrpSpPr>
          <p:cNvPr id="451586" name="Group 2">
            <a:extLst>
              <a:ext uri="{FF2B5EF4-FFF2-40B4-BE49-F238E27FC236}">
                <a16:creationId xmlns:a16="http://schemas.microsoft.com/office/drawing/2014/main" id="{1719EDDC-1932-DD46-A1F5-26B0B49A05A0}"/>
              </a:ext>
            </a:extLst>
          </p:cNvPr>
          <p:cNvGrpSpPr>
            <a:grpSpLocks/>
          </p:cNvGrpSpPr>
          <p:nvPr/>
        </p:nvGrpSpPr>
        <p:grpSpPr bwMode="auto">
          <a:xfrm>
            <a:off x="1677988" y="2157413"/>
            <a:ext cx="5789612" cy="3557587"/>
            <a:chOff x="481" y="1153"/>
            <a:chExt cx="4606" cy="2830"/>
          </a:xfrm>
        </p:grpSpPr>
        <p:sp>
          <p:nvSpPr>
            <p:cNvPr id="451587" name="Freeform 3">
              <a:extLst>
                <a:ext uri="{FF2B5EF4-FFF2-40B4-BE49-F238E27FC236}">
                  <a16:creationId xmlns:a16="http://schemas.microsoft.com/office/drawing/2014/main" id="{C819E98B-AFB5-3046-B322-72D5E03AD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7" y="1551"/>
              <a:ext cx="823" cy="967"/>
            </a:xfrm>
            <a:custGeom>
              <a:avLst/>
              <a:gdLst>
                <a:gd name="T0" fmla="*/ 60 w 823"/>
                <a:gd name="T1" fmla="*/ 0 h 967"/>
                <a:gd name="T2" fmla="*/ 17 w 823"/>
                <a:gd name="T3" fmla="*/ 134 h 967"/>
                <a:gd name="T4" fmla="*/ 43 w 823"/>
                <a:gd name="T5" fmla="*/ 141 h 967"/>
                <a:gd name="T6" fmla="*/ 76 w 823"/>
                <a:gd name="T7" fmla="*/ 151 h 967"/>
                <a:gd name="T8" fmla="*/ 103 w 823"/>
                <a:gd name="T9" fmla="*/ 162 h 967"/>
                <a:gd name="T10" fmla="*/ 133 w 823"/>
                <a:gd name="T11" fmla="*/ 173 h 967"/>
                <a:gd name="T12" fmla="*/ 162 w 823"/>
                <a:gd name="T13" fmla="*/ 184 h 967"/>
                <a:gd name="T14" fmla="*/ 190 w 823"/>
                <a:gd name="T15" fmla="*/ 199 h 967"/>
                <a:gd name="T16" fmla="*/ 211 w 823"/>
                <a:gd name="T17" fmla="*/ 211 h 967"/>
                <a:gd name="T18" fmla="*/ 237 w 823"/>
                <a:gd name="T19" fmla="*/ 225 h 967"/>
                <a:gd name="T20" fmla="*/ 262 w 823"/>
                <a:gd name="T21" fmla="*/ 241 h 967"/>
                <a:gd name="T22" fmla="*/ 282 w 823"/>
                <a:gd name="T23" fmla="*/ 252 h 967"/>
                <a:gd name="T24" fmla="*/ 309 w 823"/>
                <a:gd name="T25" fmla="*/ 272 h 967"/>
                <a:gd name="T26" fmla="*/ 342 w 823"/>
                <a:gd name="T27" fmla="*/ 295 h 967"/>
                <a:gd name="T28" fmla="*/ 373 w 823"/>
                <a:gd name="T29" fmla="*/ 320 h 967"/>
                <a:gd name="T30" fmla="*/ 401 w 823"/>
                <a:gd name="T31" fmla="*/ 346 h 967"/>
                <a:gd name="T32" fmla="*/ 427 w 823"/>
                <a:gd name="T33" fmla="*/ 374 h 967"/>
                <a:gd name="T34" fmla="*/ 455 w 823"/>
                <a:gd name="T35" fmla="*/ 407 h 967"/>
                <a:gd name="T36" fmla="*/ 480 w 823"/>
                <a:gd name="T37" fmla="*/ 439 h 967"/>
                <a:gd name="T38" fmla="*/ 504 w 823"/>
                <a:gd name="T39" fmla="*/ 475 h 967"/>
                <a:gd name="T40" fmla="*/ 523 w 823"/>
                <a:gd name="T41" fmla="*/ 508 h 967"/>
                <a:gd name="T42" fmla="*/ 541 w 823"/>
                <a:gd name="T43" fmla="*/ 541 h 967"/>
                <a:gd name="T44" fmla="*/ 555 w 823"/>
                <a:gd name="T45" fmla="*/ 574 h 967"/>
                <a:gd name="T46" fmla="*/ 568 w 823"/>
                <a:gd name="T47" fmla="*/ 608 h 967"/>
                <a:gd name="T48" fmla="*/ 580 w 823"/>
                <a:gd name="T49" fmla="*/ 647 h 967"/>
                <a:gd name="T50" fmla="*/ 589 w 823"/>
                <a:gd name="T51" fmla="*/ 686 h 967"/>
                <a:gd name="T52" fmla="*/ 596 w 823"/>
                <a:gd name="T53" fmla="*/ 726 h 967"/>
                <a:gd name="T54" fmla="*/ 598 w 823"/>
                <a:gd name="T55" fmla="*/ 768 h 967"/>
                <a:gd name="T56" fmla="*/ 598 w 823"/>
                <a:gd name="T57" fmla="*/ 807 h 967"/>
                <a:gd name="T58" fmla="*/ 675 w 823"/>
                <a:gd name="T59" fmla="*/ 966 h 967"/>
                <a:gd name="T60" fmla="*/ 766 w 823"/>
                <a:gd name="T61" fmla="*/ 807 h 967"/>
                <a:gd name="T62" fmla="*/ 765 w 823"/>
                <a:gd name="T63" fmla="*/ 761 h 967"/>
                <a:gd name="T64" fmla="*/ 761 w 823"/>
                <a:gd name="T65" fmla="*/ 717 h 967"/>
                <a:gd name="T66" fmla="*/ 756 w 823"/>
                <a:gd name="T67" fmla="*/ 677 h 967"/>
                <a:gd name="T68" fmla="*/ 748 w 823"/>
                <a:gd name="T69" fmla="*/ 638 h 967"/>
                <a:gd name="T70" fmla="*/ 738 w 823"/>
                <a:gd name="T71" fmla="*/ 601 h 967"/>
                <a:gd name="T72" fmla="*/ 725 w 823"/>
                <a:gd name="T73" fmla="*/ 558 h 967"/>
                <a:gd name="T74" fmla="*/ 710 w 823"/>
                <a:gd name="T75" fmla="*/ 522 h 967"/>
                <a:gd name="T76" fmla="*/ 692 w 823"/>
                <a:gd name="T77" fmla="*/ 482 h 967"/>
                <a:gd name="T78" fmla="*/ 674 w 823"/>
                <a:gd name="T79" fmla="*/ 446 h 967"/>
                <a:gd name="T80" fmla="*/ 650 w 823"/>
                <a:gd name="T81" fmla="*/ 408 h 967"/>
                <a:gd name="T82" fmla="*/ 628 w 823"/>
                <a:gd name="T83" fmla="*/ 374 h 967"/>
                <a:gd name="T84" fmla="*/ 604 w 823"/>
                <a:gd name="T85" fmla="*/ 341 h 967"/>
                <a:gd name="T86" fmla="*/ 577 w 823"/>
                <a:gd name="T87" fmla="*/ 308 h 967"/>
                <a:gd name="T88" fmla="*/ 549 w 823"/>
                <a:gd name="T89" fmla="*/ 278 h 967"/>
                <a:gd name="T90" fmla="*/ 519 w 823"/>
                <a:gd name="T91" fmla="*/ 248 h 967"/>
                <a:gd name="T92" fmla="*/ 491 w 823"/>
                <a:gd name="T93" fmla="*/ 222 h 967"/>
                <a:gd name="T94" fmla="*/ 457 w 823"/>
                <a:gd name="T95" fmla="*/ 194 h 967"/>
                <a:gd name="T96" fmla="*/ 424 w 823"/>
                <a:gd name="T97" fmla="*/ 170 h 967"/>
                <a:gd name="T98" fmla="*/ 388 w 823"/>
                <a:gd name="T99" fmla="*/ 145 h 967"/>
                <a:gd name="T100" fmla="*/ 354 w 823"/>
                <a:gd name="T101" fmla="*/ 123 h 967"/>
                <a:gd name="T102" fmla="*/ 317 w 823"/>
                <a:gd name="T103" fmla="*/ 101 h 967"/>
                <a:gd name="T104" fmla="*/ 288 w 823"/>
                <a:gd name="T105" fmla="*/ 86 h 967"/>
                <a:gd name="T106" fmla="*/ 269 w 823"/>
                <a:gd name="T107" fmla="*/ 74 h 967"/>
                <a:gd name="T108" fmla="*/ 251 w 823"/>
                <a:gd name="T109" fmla="*/ 66 h 967"/>
                <a:gd name="T110" fmla="*/ 226 w 823"/>
                <a:gd name="T111" fmla="*/ 57 h 967"/>
                <a:gd name="T112" fmla="*/ 205 w 823"/>
                <a:gd name="T113" fmla="*/ 48 h 967"/>
                <a:gd name="T114" fmla="*/ 181 w 823"/>
                <a:gd name="T115" fmla="*/ 37 h 967"/>
                <a:gd name="T116" fmla="*/ 156 w 823"/>
                <a:gd name="T117" fmla="*/ 27 h 967"/>
                <a:gd name="T118" fmla="*/ 135 w 823"/>
                <a:gd name="T119" fmla="*/ 20 h 967"/>
                <a:gd name="T120" fmla="*/ 111 w 823"/>
                <a:gd name="T121" fmla="*/ 12 h 967"/>
                <a:gd name="T122" fmla="*/ 89 w 823"/>
                <a:gd name="T123" fmla="*/ 7 h 96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23" h="967">
                  <a:moveTo>
                    <a:pt x="78" y="3"/>
                  </a:moveTo>
                  <a:lnTo>
                    <a:pt x="60" y="0"/>
                  </a:lnTo>
                  <a:lnTo>
                    <a:pt x="0" y="128"/>
                  </a:lnTo>
                  <a:lnTo>
                    <a:pt x="17" y="134"/>
                  </a:lnTo>
                  <a:lnTo>
                    <a:pt x="31" y="137"/>
                  </a:lnTo>
                  <a:lnTo>
                    <a:pt x="43" y="141"/>
                  </a:lnTo>
                  <a:lnTo>
                    <a:pt x="60" y="146"/>
                  </a:lnTo>
                  <a:lnTo>
                    <a:pt x="76" y="151"/>
                  </a:lnTo>
                  <a:lnTo>
                    <a:pt x="92" y="157"/>
                  </a:lnTo>
                  <a:lnTo>
                    <a:pt x="103" y="162"/>
                  </a:lnTo>
                  <a:lnTo>
                    <a:pt x="119" y="168"/>
                  </a:lnTo>
                  <a:lnTo>
                    <a:pt x="133" y="173"/>
                  </a:lnTo>
                  <a:lnTo>
                    <a:pt x="148" y="179"/>
                  </a:lnTo>
                  <a:lnTo>
                    <a:pt x="162" y="184"/>
                  </a:lnTo>
                  <a:lnTo>
                    <a:pt x="176" y="192"/>
                  </a:lnTo>
                  <a:lnTo>
                    <a:pt x="190" y="199"/>
                  </a:lnTo>
                  <a:lnTo>
                    <a:pt x="201" y="205"/>
                  </a:lnTo>
                  <a:lnTo>
                    <a:pt x="211" y="211"/>
                  </a:lnTo>
                  <a:lnTo>
                    <a:pt x="225" y="217"/>
                  </a:lnTo>
                  <a:lnTo>
                    <a:pt x="237" y="225"/>
                  </a:lnTo>
                  <a:lnTo>
                    <a:pt x="251" y="233"/>
                  </a:lnTo>
                  <a:lnTo>
                    <a:pt x="262" y="241"/>
                  </a:lnTo>
                  <a:lnTo>
                    <a:pt x="271" y="245"/>
                  </a:lnTo>
                  <a:lnTo>
                    <a:pt x="282" y="252"/>
                  </a:lnTo>
                  <a:lnTo>
                    <a:pt x="296" y="261"/>
                  </a:lnTo>
                  <a:lnTo>
                    <a:pt x="309" y="272"/>
                  </a:lnTo>
                  <a:lnTo>
                    <a:pt x="327" y="283"/>
                  </a:lnTo>
                  <a:lnTo>
                    <a:pt x="342" y="295"/>
                  </a:lnTo>
                  <a:lnTo>
                    <a:pt x="358" y="307"/>
                  </a:lnTo>
                  <a:lnTo>
                    <a:pt x="373" y="320"/>
                  </a:lnTo>
                  <a:lnTo>
                    <a:pt x="388" y="335"/>
                  </a:lnTo>
                  <a:lnTo>
                    <a:pt x="401" y="346"/>
                  </a:lnTo>
                  <a:lnTo>
                    <a:pt x="413" y="360"/>
                  </a:lnTo>
                  <a:lnTo>
                    <a:pt x="427" y="374"/>
                  </a:lnTo>
                  <a:lnTo>
                    <a:pt x="440" y="390"/>
                  </a:lnTo>
                  <a:lnTo>
                    <a:pt x="455" y="407"/>
                  </a:lnTo>
                  <a:lnTo>
                    <a:pt x="466" y="422"/>
                  </a:lnTo>
                  <a:lnTo>
                    <a:pt x="480" y="439"/>
                  </a:lnTo>
                  <a:lnTo>
                    <a:pt x="493" y="457"/>
                  </a:lnTo>
                  <a:lnTo>
                    <a:pt x="504" y="475"/>
                  </a:lnTo>
                  <a:lnTo>
                    <a:pt x="514" y="492"/>
                  </a:lnTo>
                  <a:lnTo>
                    <a:pt x="523" y="508"/>
                  </a:lnTo>
                  <a:lnTo>
                    <a:pt x="531" y="523"/>
                  </a:lnTo>
                  <a:lnTo>
                    <a:pt x="541" y="541"/>
                  </a:lnTo>
                  <a:lnTo>
                    <a:pt x="548" y="557"/>
                  </a:lnTo>
                  <a:lnTo>
                    <a:pt x="555" y="574"/>
                  </a:lnTo>
                  <a:lnTo>
                    <a:pt x="562" y="593"/>
                  </a:lnTo>
                  <a:lnTo>
                    <a:pt x="568" y="608"/>
                  </a:lnTo>
                  <a:lnTo>
                    <a:pt x="573" y="628"/>
                  </a:lnTo>
                  <a:lnTo>
                    <a:pt x="580" y="647"/>
                  </a:lnTo>
                  <a:lnTo>
                    <a:pt x="585" y="666"/>
                  </a:lnTo>
                  <a:lnTo>
                    <a:pt x="589" y="686"/>
                  </a:lnTo>
                  <a:lnTo>
                    <a:pt x="593" y="707"/>
                  </a:lnTo>
                  <a:lnTo>
                    <a:pt x="596" y="726"/>
                  </a:lnTo>
                  <a:lnTo>
                    <a:pt x="597" y="745"/>
                  </a:lnTo>
                  <a:lnTo>
                    <a:pt x="598" y="768"/>
                  </a:lnTo>
                  <a:lnTo>
                    <a:pt x="598" y="786"/>
                  </a:lnTo>
                  <a:lnTo>
                    <a:pt x="598" y="807"/>
                  </a:lnTo>
                  <a:lnTo>
                    <a:pt x="541" y="807"/>
                  </a:lnTo>
                  <a:lnTo>
                    <a:pt x="675" y="966"/>
                  </a:lnTo>
                  <a:lnTo>
                    <a:pt x="822" y="807"/>
                  </a:lnTo>
                  <a:lnTo>
                    <a:pt x="766" y="807"/>
                  </a:lnTo>
                  <a:lnTo>
                    <a:pt x="766" y="784"/>
                  </a:lnTo>
                  <a:lnTo>
                    <a:pt x="765" y="761"/>
                  </a:lnTo>
                  <a:lnTo>
                    <a:pt x="763" y="738"/>
                  </a:lnTo>
                  <a:lnTo>
                    <a:pt x="761" y="717"/>
                  </a:lnTo>
                  <a:lnTo>
                    <a:pt x="758" y="697"/>
                  </a:lnTo>
                  <a:lnTo>
                    <a:pt x="756" y="677"/>
                  </a:lnTo>
                  <a:lnTo>
                    <a:pt x="752" y="657"/>
                  </a:lnTo>
                  <a:lnTo>
                    <a:pt x="748" y="638"/>
                  </a:lnTo>
                  <a:lnTo>
                    <a:pt x="743" y="621"/>
                  </a:lnTo>
                  <a:lnTo>
                    <a:pt x="738" y="601"/>
                  </a:lnTo>
                  <a:lnTo>
                    <a:pt x="731" y="576"/>
                  </a:lnTo>
                  <a:lnTo>
                    <a:pt x="725" y="558"/>
                  </a:lnTo>
                  <a:lnTo>
                    <a:pt x="718" y="540"/>
                  </a:lnTo>
                  <a:lnTo>
                    <a:pt x="710" y="522"/>
                  </a:lnTo>
                  <a:lnTo>
                    <a:pt x="702" y="501"/>
                  </a:lnTo>
                  <a:lnTo>
                    <a:pt x="692" y="482"/>
                  </a:lnTo>
                  <a:lnTo>
                    <a:pt x="682" y="464"/>
                  </a:lnTo>
                  <a:lnTo>
                    <a:pt x="674" y="446"/>
                  </a:lnTo>
                  <a:lnTo>
                    <a:pt x="662" y="426"/>
                  </a:lnTo>
                  <a:lnTo>
                    <a:pt x="650" y="408"/>
                  </a:lnTo>
                  <a:lnTo>
                    <a:pt x="641" y="391"/>
                  </a:lnTo>
                  <a:lnTo>
                    <a:pt x="628" y="374"/>
                  </a:lnTo>
                  <a:lnTo>
                    <a:pt x="617" y="359"/>
                  </a:lnTo>
                  <a:lnTo>
                    <a:pt x="604" y="341"/>
                  </a:lnTo>
                  <a:lnTo>
                    <a:pt x="592" y="326"/>
                  </a:lnTo>
                  <a:lnTo>
                    <a:pt x="577" y="308"/>
                  </a:lnTo>
                  <a:lnTo>
                    <a:pt x="565" y="293"/>
                  </a:lnTo>
                  <a:lnTo>
                    <a:pt x="549" y="278"/>
                  </a:lnTo>
                  <a:lnTo>
                    <a:pt x="534" y="262"/>
                  </a:lnTo>
                  <a:lnTo>
                    <a:pt x="519" y="248"/>
                  </a:lnTo>
                  <a:lnTo>
                    <a:pt x="505" y="235"/>
                  </a:lnTo>
                  <a:lnTo>
                    <a:pt x="491" y="222"/>
                  </a:lnTo>
                  <a:lnTo>
                    <a:pt x="474" y="207"/>
                  </a:lnTo>
                  <a:lnTo>
                    <a:pt x="457" y="194"/>
                  </a:lnTo>
                  <a:lnTo>
                    <a:pt x="442" y="182"/>
                  </a:lnTo>
                  <a:lnTo>
                    <a:pt x="424" y="170"/>
                  </a:lnTo>
                  <a:lnTo>
                    <a:pt x="407" y="159"/>
                  </a:lnTo>
                  <a:lnTo>
                    <a:pt x="388" y="145"/>
                  </a:lnTo>
                  <a:lnTo>
                    <a:pt x="370" y="134"/>
                  </a:lnTo>
                  <a:lnTo>
                    <a:pt x="354" y="123"/>
                  </a:lnTo>
                  <a:lnTo>
                    <a:pt x="333" y="110"/>
                  </a:lnTo>
                  <a:lnTo>
                    <a:pt x="317" y="101"/>
                  </a:lnTo>
                  <a:lnTo>
                    <a:pt x="301" y="92"/>
                  </a:lnTo>
                  <a:lnTo>
                    <a:pt x="288" y="86"/>
                  </a:lnTo>
                  <a:lnTo>
                    <a:pt x="279" y="79"/>
                  </a:lnTo>
                  <a:lnTo>
                    <a:pt x="269" y="74"/>
                  </a:lnTo>
                  <a:lnTo>
                    <a:pt x="260" y="70"/>
                  </a:lnTo>
                  <a:lnTo>
                    <a:pt x="251" y="66"/>
                  </a:lnTo>
                  <a:lnTo>
                    <a:pt x="238" y="61"/>
                  </a:lnTo>
                  <a:lnTo>
                    <a:pt x="226" y="57"/>
                  </a:lnTo>
                  <a:lnTo>
                    <a:pt x="215" y="52"/>
                  </a:lnTo>
                  <a:lnTo>
                    <a:pt x="205" y="48"/>
                  </a:lnTo>
                  <a:lnTo>
                    <a:pt x="194" y="43"/>
                  </a:lnTo>
                  <a:lnTo>
                    <a:pt x="181" y="37"/>
                  </a:lnTo>
                  <a:lnTo>
                    <a:pt x="170" y="33"/>
                  </a:lnTo>
                  <a:lnTo>
                    <a:pt x="156" y="27"/>
                  </a:lnTo>
                  <a:lnTo>
                    <a:pt x="146" y="24"/>
                  </a:lnTo>
                  <a:lnTo>
                    <a:pt x="135" y="20"/>
                  </a:lnTo>
                  <a:lnTo>
                    <a:pt x="123" y="17"/>
                  </a:lnTo>
                  <a:lnTo>
                    <a:pt x="111" y="12"/>
                  </a:lnTo>
                  <a:lnTo>
                    <a:pt x="98" y="9"/>
                  </a:lnTo>
                  <a:lnTo>
                    <a:pt x="89" y="7"/>
                  </a:lnTo>
                  <a:lnTo>
                    <a:pt x="78" y="3"/>
                  </a:lnTo>
                </a:path>
              </a:pathLst>
            </a:custGeom>
            <a:gradFill rotWithShape="0">
              <a:gsLst>
                <a:gs pos="0">
                  <a:srgbClr val="194C33"/>
                </a:gs>
                <a:gs pos="50000">
                  <a:srgbClr val="339966"/>
                </a:gs>
                <a:gs pos="100000">
                  <a:srgbClr val="194C33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1588" name="Freeform 4">
              <a:extLst>
                <a:ext uri="{FF2B5EF4-FFF2-40B4-BE49-F238E27FC236}">
                  <a16:creationId xmlns:a16="http://schemas.microsoft.com/office/drawing/2014/main" id="{2693DB27-6083-F94B-BEFD-F168F3D80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4" y="3259"/>
              <a:ext cx="1249" cy="686"/>
            </a:xfrm>
            <a:custGeom>
              <a:avLst/>
              <a:gdLst>
                <a:gd name="T0" fmla="*/ 1078 w 1250"/>
                <a:gd name="T1" fmla="*/ 0 h 685"/>
                <a:gd name="T2" fmla="*/ 1069 w 1250"/>
                <a:gd name="T3" fmla="*/ 22 h 685"/>
                <a:gd name="T4" fmla="*/ 1055 w 1250"/>
                <a:gd name="T5" fmla="*/ 50 h 685"/>
                <a:gd name="T6" fmla="*/ 1043 w 1250"/>
                <a:gd name="T7" fmla="*/ 73 h 685"/>
                <a:gd name="T8" fmla="*/ 1028 w 1250"/>
                <a:gd name="T9" fmla="*/ 98 h 685"/>
                <a:gd name="T10" fmla="*/ 1013 w 1250"/>
                <a:gd name="T11" fmla="*/ 124 h 685"/>
                <a:gd name="T12" fmla="*/ 995 w 1250"/>
                <a:gd name="T13" fmla="*/ 146 h 685"/>
                <a:gd name="T14" fmla="*/ 979 w 1250"/>
                <a:gd name="T15" fmla="*/ 166 h 685"/>
                <a:gd name="T16" fmla="*/ 961 w 1250"/>
                <a:gd name="T17" fmla="*/ 187 h 685"/>
                <a:gd name="T18" fmla="*/ 941 w 1250"/>
                <a:gd name="T19" fmla="*/ 209 h 685"/>
                <a:gd name="T20" fmla="*/ 925 w 1250"/>
                <a:gd name="T21" fmla="*/ 226 h 685"/>
                <a:gd name="T22" fmla="*/ 900 w 1250"/>
                <a:gd name="T23" fmla="*/ 248 h 685"/>
                <a:gd name="T24" fmla="*/ 869 w 1250"/>
                <a:gd name="T25" fmla="*/ 276 h 685"/>
                <a:gd name="T26" fmla="*/ 838 w 1250"/>
                <a:gd name="T27" fmla="*/ 302 h 685"/>
                <a:gd name="T28" fmla="*/ 803 w 1250"/>
                <a:gd name="T29" fmla="*/ 326 h 685"/>
                <a:gd name="T30" fmla="*/ 767 w 1250"/>
                <a:gd name="T31" fmla="*/ 348 h 685"/>
                <a:gd name="T32" fmla="*/ 725 w 1250"/>
                <a:gd name="T33" fmla="*/ 373 h 685"/>
                <a:gd name="T34" fmla="*/ 683 w 1250"/>
                <a:gd name="T35" fmla="*/ 393 h 685"/>
                <a:gd name="T36" fmla="*/ 636 w 1250"/>
                <a:gd name="T37" fmla="*/ 413 h 685"/>
                <a:gd name="T38" fmla="*/ 594 w 1250"/>
                <a:gd name="T39" fmla="*/ 430 h 685"/>
                <a:gd name="T40" fmla="*/ 550 w 1250"/>
                <a:gd name="T41" fmla="*/ 445 h 685"/>
                <a:gd name="T42" fmla="*/ 508 w 1250"/>
                <a:gd name="T43" fmla="*/ 457 h 685"/>
                <a:gd name="T44" fmla="*/ 463 w 1250"/>
                <a:gd name="T45" fmla="*/ 469 h 685"/>
                <a:gd name="T46" fmla="*/ 412 w 1250"/>
                <a:gd name="T47" fmla="*/ 478 h 685"/>
                <a:gd name="T48" fmla="*/ 362 w 1250"/>
                <a:gd name="T49" fmla="*/ 486 h 685"/>
                <a:gd name="T50" fmla="*/ 310 w 1250"/>
                <a:gd name="T51" fmla="*/ 492 h 685"/>
                <a:gd name="T52" fmla="*/ 256 w 1250"/>
                <a:gd name="T53" fmla="*/ 494 h 685"/>
                <a:gd name="T54" fmla="*/ 204 w 1250"/>
                <a:gd name="T55" fmla="*/ 494 h 685"/>
                <a:gd name="T56" fmla="*/ 0 w 1250"/>
                <a:gd name="T57" fmla="*/ 559 h 685"/>
                <a:gd name="T58" fmla="*/ 204 w 1250"/>
                <a:gd name="T59" fmla="*/ 636 h 685"/>
                <a:gd name="T60" fmla="*/ 265 w 1250"/>
                <a:gd name="T61" fmla="*/ 635 h 685"/>
                <a:gd name="T62" fmla="*/ 323 w 1250"/>
                <a:gd name="T63" fmla="*/ 632 h 685"/>
                <a:gd name="T64" fmla="*/ 374 w 1250"/>
                <a:gd name="T65" fmla="*/ 628 h 685"/>
                <a:gd name="T66" fmla="*/ 425 w 1250"/>
                <a:gd name="T67" fmla="*/ 621 h 685"/>
                <a:gd name="T68" fmla="*/ 473 w 1250"/>
                <a:gd name="T69" fmla="*/ 613 h 685"/>
                <a:gd name="T70" fmla="*/ 529 w 1250"/>
                <a:gd name="T71" fmla="*/ 602 h 685"/>
                <a:gd name="T72" fmla="*/ 574 w 1250"/>
                <a:gd name="T73" fmla="*/ 589 h 685"/>
                <a:gd name="T74" fmla="*/ 627 w 1250"/>
                <a:gd name="T75" fmla="*/ 573 h 685"/>
                <a:gd name="T76" fmla="*/ 674 w 1250"/>
                <a:gd name="T77" fmla="*/ 558 h 685"/>
                <a:gd name="T78" fmla="*/ 723 w 1250"/>
                <a:gd name="T79" fmla="*/ 539 h 685"/>
                <a:gd name="T80" fmla="*/ 767 w 1250"/>
                <a:gd name="T81" fmla="*/ 519 h 685"/>
                <a:gd name="T82" fmla="*/ 810 w 1250"/>
                <a:gd name="T83" fmla="*/ 499 h 685"/>
                <a:gd name="T84" fmla="*/ 852 w 1250"/>
                <a:gd name="T85" fmla="*/ 477 h 685"/>
                <a:gd name="T86" fmla="*/ 892 w 1250"/>
                <a:gd name="T87" fmla="*/ 452 h 685"/>
                <a:gd name="T88" fmla="*/ 931 w 1250"/>
                <a:gd name="T89" fmla="*/ 426 h 685"/>
                <a:gd name="T90" fmla="*/ 964 w 1250"/>
                <a:gd name="T91" fmla="*/ 403 h 685"/>
                <a:gd name="T92" fmla="*/ 1001 w 1250"/>
                <a:gd name="T93" fmla="*/ 373 h 685"/>
                <a:gd name="T94" fmla="*/ 1031 w 1250"/>
                <a:gd name="T95" fmla="*/ 346 h 685"/>
                <a:gd name="T96" fmla="*/ 1063 w 1250"/>
                <a:gd name="T97" fmla="*/ 316 h 685"/>
                <a:gd name="T98" fmla="*/ 1093 w 1250"/>
                <a:gd name="T99" fmla="*/ 286 h 685"/>
                <a:gd name="T100" fmla="*/ 1122 w 1250"/>
                <a:gd name="T101" fmla="*/ 255 h 685"/>
                <a:gd name="T102" fmla="*/ 1141 w 1250"/>
                <a:gd name="T103" fmla="*/ 231 h 685"/>
                <a:gd name="T104" fmla="*/ 1157 w 1250"/>
                <a:gd name="T105" fmla="*/ 214 h 685"/>
                <a:gd name="T106" fmla="*/ 1167 w 1250"/>
                <a:gd name="T107" fmla="*/ 198 h 685"/>
                <a:gd name="T108" fmla="*/ 1179 w 1250"/>
                <a:gd name="T109" fmla="*/ 177 h 685"/>
                <a:gd name="T110" fmla="*/ 1190 w 1250"/>
                <a:gd name="T111" fmla="*/ 160 h 685"/>
                <a:gd name="T112" fmla="*/ 1204 w 1250"/>
                <a:gd name="T113" fmla="*/ 140 h 685"/>
                <a:gd name="T114" fmla="*/ 1217 w 1250"/>
                <a:gd name="T115" fmla="*/ 119 h 685"/>
                <a:gd name="T116" fmla="*/ 1227 w 1250"/>
                <a:gd name="T117" fmla="*/ 100 h 685"/>
                <a:gd name="T118" fmla="*/ 1237 w 1250"/>
                <a:gd name="T119" fmla="*/ 79 h 685"/>
                <a:gd name="T120" fmla="*/ 1244 w 1250"/>
                <a:gd name="T121" fmla="*/ 61 h 68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250" h="685">
                  <a:moveTo>
                    <a:pt x="1249" y="51"/>
                  </a:moveTo>
                  <a:lnTo>
                    <a:pt x="1078" y="0"/>
                  </a:lnTo>
                  <a:lnTo>
                    <a:pt x="1075" y="11"/>
                  </a:lnTo>
                  <a:lnTo>
                    <a:pt x="1069" y="22"/>
                  </a:lnTo>
                  <a:lnTo>
                    <a:pt x="1062" y="37"/>
                  </a:lnTo>
                  <a:lnTo>
                    <a:pt x="1055" y="50"/>
                  </a:lnTo>
                  <a:lnTo>
                    <a:pt x="1050" y="63"/>
                  </a:lnTo>
                  <a:lnTo>
                    <a:pt x="1043" y="73"/>
                  </a:lnTo>
                  <a:lnTo>
                    <a:pt x="1035" y="87"/>
                  </a:lnTo>
                  <a:lnTo>
                    <a:pt x="1028" y="98"/>
                  </a:lnTo>
                  <a:lnTo>
                    <a:pt x="1020" y="112"/>
                  </a:lnTo>
                  <a:lnTo>
                    <a:pt x="1013" y="124"/>
                  </a:lnTo>
                  <a:lnTo>
                    <a:pt x="1003" y="136"/>
                  </a:lnTo>
                  <a:lnTo>
                    <a:pt x="995" y="146"/>
                  </a:lnTo>
                  <a:lnTo>
                    <a:pt x="987" y="156"/>
                  </a:lnTo>
                  <a:lnTo>
                    <a:pt x="979" y="166"/>
                  </a:lnTo>
                  <a:lnTo>
                    <a:pt x="971" y="176"/>
                  </a:lnTo>
                  <a:lnTo>
                    <a:pt x="961" y="187"/>
                  </a:lnTo>
                  <a:lnTo>
                    <a:pt x="950" y="198"/>
                  </a:lnTo>
                  <a:lnTo>
                    <a:pt x="941" y="209"/>
                  </a:lnTo>
                  <a:lnTo>
                    <a:pt x="934" y="216"/>
                  </a:lnTo>
                  <a:lnTo>
                    <a:pt x="925" y="226"/>
                  </a:lnTo>
                  <a:lnTo>
                    <a:pt x="914" y="236"/>
                  </a:lnTo>
                  <a:lnTo>
                    <a:pt x="900" y="248"/>
                  </a:lnTo>
                  <a:lnTo>
                    <a:pt x="885" y="263"/>
                  </a:lnTo>
                  <a:lnTo>
                    <a:pt x="869" y="276"/>
                  </a:lnTo>
                  <a:lnTo>
                    <a:pt x="854" y="290"/>
                  </a:lnTo>
                  <a:lnTo>
                    <a:pt x="838" y="302"/>
                  </a:lnTo>
                  <a:lnTo>
                    <a:pt x="818" y="316"/>
                  </a:lnTo>
                  <a:lnTo>
                    <a:pt x="803" y="326"/>
                  </a:lnTo>
                  <a:lnTo>
                    <a:pt x="786" y="336"/>
                  </a:lnTo>
                  <a:lnTo>
                    <a:pt x="767" y="348"/>
                  </a:lnTo>
                  <a:lnTo>
                    <a:pt x="747" y="360"/>
                  </a:lnTo>
                  <a:lnTo>
                    <a:pt x="725" y="373"/>
                  </a:lnTo>
                  <a:lnTo>
                    <a:pt x="705" y="383"/>
                  </a:lnTo>
                  <a:lnTo>
                    <a:pt x="683" y="393"/>
                  </a:lnTo>
                  <a:lnTo>
                    <a:pt x="659" y="405"/>
                  </a:lnTo>
                  <a:lnTo>
                    <a:pt x="636" y="413"/>
                  </a:lnTo>
                  <a:lnTo>
                    <a:pt x="614" y="422"/>
                  </a:lnTo>
                  <a:lnTo>
                    <a:pt x="594" y="430"/>
                  </a:lnTo>
                  <a:lnTo>
                    <a:pt x="573" y="437"/>
                  </a:lnTo>
                  <a:lnTo>
                    <a:pt x="550" y="445"/>
                  </a:lnTo>
                  <a:lnTo>
                    <a:pt x="530" y="451"/>
                  </a:lnTo>
                  <a:lnTo>
                    <a:pt x="508" y="457"/>
                  </a:lnTo>
                  <a:lnTo>
                    <a:pt x="484" y="464"/>
                  </a:lnTo>
                  <a:lnTo>
                    <a:pt x="463" y="469"/>
                  </a:lnTo>
                  <a:lnTo>
                    <a:pt x="438" y="473"/>
                  </a:lnTo>
                  <a:lnTo>
                    <a:pt x="412" y="478"/>
                  </a:lnTo>
                  <a:lnTo>
                    <a:pt x="388" y="483"/>
                  </a:lnTo>
                  <a:lnTo>
                    <a:pt x="362" y="486"/>
                  </a:lnTo>
                  <a:lnTo>
                    <a:pt x="334" y="489"/>
                  </a:lnTo>
                  <a:lnTo>
                    <a:pt x="310" y="492"/>
                  </a:lnTo>
                  <a:lnTo>
                    <a:pt x="285" y="493"/>
                  </a:lnTo>
                  <a:lnTo>
                    <a:pt x="256" y="494"/>
                  </a:lnTo>
                  <a:lnTo>
                    <a:pt x="233" y="494"/>
                  </a:lnTo>
                  <a:lnTo>
                    <a:pt x="204" y="494"/>
                  </a:lnTo>
                  <a:lnTo>
                    <a:pt x="204" y="445"/>
                  </a:lnTo>
                  <a:lnTo>
                    <a:pt x="0" y="559"/>
                  </a:lnTo>
                  <a:lnTo>
                    <a:pt x="204" y="684"/>
                  </a:lnTo>
                  <a:lnTo>
                    <a:pt x="204" y="636"/>
                  </a:lnTo>
                  <a:lnTo>
                    <a:pt x="235" y="636"/>
                  </a:lnTo>
                  <a:lnTo>
                    <a:pt x="265" y="635"/>
                  </a:lnTo>
                  <a:lnTo>
                    <a:pt x="295" y="634"/>
                  </a:lnTo>
                  <a:lnTo>
                    <a:pt x="323" y="632"/>
                  </a:lnTo>
                  <a:lnTo>
                    <a:pt x="349" y="630"/>
                  </a:lnTo>
                  <a:lnTo>
                    <a:pt x="374" y="628"/>
                  </a:lnTo>
                  <a:lnTo>
                    <a:pt x="401" y="625"/>
                  </a:lnTo>
                  <a:lnTo>
                    <a:pt x="425" y="621"/>
                  </a:lnTo>
                  <a:lnTo>
                    <a:pt x="447" y="617"/>
                  </a:lnTo>
                  <a:lnTo>
                    <a:pt x="473" y="613"/>
                  </a:lnTo>
                  <a:lnTo>
                    <a:pt x="505" y="607"/>
                  </a:lnTo>
                  <a:lnTo>
                    <a:pt x="529" y="602"/>
                  </a:lnTo>
                  <a:lnTo>
                    <a:pt x="551" y="596"/>
                  </a:lnTo>
                  <a:lnTo>
                    <a:pt x="574" y="589"/>
                  </a:lnTo>
                  <a:lnTo>
                    <a:pt x="602" y="582"/>
                  </a:lnTo>
                  <a:lnTo>
                    <a:pt x="627" y="573"/>
                  </a:lnTo>
                  <a:lnTo>
                    <a:pt x="651" y="566"/>
                  </a:lnTo>
                  <a:lnTo>
                    <a:pt x="674" y="558"/>
                  </a:lnTo>
                  <a:lnTo>
                    <a:pt x="700" y="548"/>
                  </a:lnTo>
                  <a:lnTo>
                    <a:pt x="723" y="539"/>
                  </a:lnTo>
                  <a:lnTo>
                    <a:pt x="746" y="530"/>
                  </a:lnTo>
                  <a:lnTo>
                    <a:pt x="767" y="519"/>
                  </a:lnTo>
                  <a:lnTo>
                    <a:pt x="787" y="511"/>
                  </a:lnTo>
                  <a:lnTo>
                    <a:pt x="810" y="499"/>
                  </a:lnTo>
                  <a:lnTo>
                    <a:pt x="829" y="488"/>
                  </a:lnTo>
                  <a:lnTo>
                    <a:pt x="852" y="477"/>
                  </a:lnTo>
                  <a:lnTo>
                    <a:pt x="873" y="465"/>
                  </a:lnTo>
                  <a:lnTo>
                    <a:pt x="892" y="452"/>
                  </a:lnTo>
                  <a:lnTo>
                    <a:pt x="912" y="439"/>
                  </a:lnTo>
                  <a:lnTo>
                    <a:pt x="931" y="426"/>
                  </a:lnTo>
                  <a:lnTo>
                    <a:pt x="948" y="414"/>
                  </a:lnTo>
                  <a:lnTo>
                    <a:pt x="964" y="403"/>
                  </a:lnTo>
                  <a:lnTo>
                    <a:pt x="983" y="388"/>
                  </a:lnTo>
                  <a:lnTo>
                    <a:pt x="1001" y="373"/>
                  </a:lnTo>
                  <a:lnTo>
                    <a:pt x="1015" y="361"/>
                  </a:lnTo>
                  <a:lnTo>
                    <a:pt x="1031" y="346"/>
                  </a:lnTo>
                  <a:lnTo>
                    <a:pt x="1047" y="331"/>
                  </a:lnTo>
                  <a:lnTo>
                    <a:pt x="1063" y="316"/>
                  </a:lnTo>
                  <a:lnTo>
                    <a:pt x="1078" y="300"/>
                  </a:lnTo>
                  <a:lnTo>
                    <a:pt x="1093" y="286"/>
                  </a:lnTo>
                  <a:lnTo>
                    <a:pt x="1109" y="269"/>
                  </a:lnTo>
                  <a:lnTo>
                    <a:pt x="1122" y="255"/>
                  </a:lnTo>
                  <a:lnTo>
                    <a:pt x="1133" y="241"/>
                  </a:lnTo>
                  <a:lnTo>
                    <a:pt x="1141" y="231"/>
                  </a:lnTo>
                  <a:lnTo>
                    <a:pt x="1150" y="221"/>
                  </a:lnTo>
                  <a:lnTo>
                    <a:pt x="1157" y="214"/>
                  </a:lnTo>
                  <a:lnTo>
                    <a:pt x="1161" y="207"/>
                  </a:lnTo>
                  <a:lnTo>
                    <a:pt x="1167" y="198"/>
                  </a:lnTo>
                  <a:lnTo>
                    <a:pt x="1172" y="188"/>
                  </a:lnTo>
                  <a:lnTo>
                    <a:pt x="1179" y="177"/>
                  </a:lnTo>
                  <a:lnTo>
                    <a:pt x="1185" y="169"/>
                  </a:lnTo>
                  <a:lnTo>
                    <a:pt x="1190" y="160"/>
                  </a:lnTo>
                  <a:lnTo>
                    <a:pt x="1197" y="150"/>
                  </a:lnTo>
                  <a:lnTo>
                    <a:pt x="1204" y="140"/>
                  </a:lnTo>
                  <a:lnTo>
                    <a:pt x="1210" y="129"/>
                  </a:lnTo>
                  <a:lnTo>
                    <a:pt x="1217" y="119"/>
                  </a:lnTo>
                  <a:lnTo>
                    <a:pt x="1221" y="109"/>
                  </a:lnTo>
                  <a:lnTo>
                    <a:pt x="1227" y="100"/>
                  </a:lnTo>
                  <a:lnTo>
                    <a:pt x="1231" y="90"/>
                  </a:lnTo>
                  <a:lnTo>
                    <a:pt x="1237" y="79"/>
                  </a:lnTo>
                  <a:lnTo>
                    <a:pt x="1241" y="69"/>
                  </a:lnTo>
                  <a:lnTo>
                    <a:pt x="1244" y="61"/>
                  </a:lnTo>
                  <a:lnTo>
                    <a:pt x="1249" y="51"/>
                  </a:lnTo>
                </a:path>
              </a:pathLst>
            </a:custGeom>
            <a:gradFill rotWithShape="0">
              <a:gsLst>
                <a:gs pos="0">
                  <a:srgbClr val="194C33"/>
                </a:gs>
                <a:gs pos="50000">
                  <a:srgbClr val="339966"/>
                </a:gs>
                <a:gs pos="100000">
                  <a:srgbClr val="194C33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1589" name="Rectangle 5">
              <a:extLst>
                <a:ext uri="{FF2B5EF4-FFF2-40B4-BE49-F238E27FC236}">
                  <a16:creationId xmlns:a16="http://schemas.microsoft.com/office/drawing/2014/main" id="{A0F16CBC-0158-C04D-984D-D4A10148D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5" y="1153"/>
              <a:ext cx="1618" cy="1520"/>
            </a:xfrm>
            <a:prstGeom prst="rect">
              <a:avLst/>
            </a:prstGeom>
            <a:gradFill rotWithShape="0">
              <a:gsLst>
                <a:gs pos="0">
                  <a:srgbClr val="FFFF99"/>
                </a:gs>
                <a:gs pos="100000">
                  <a:srgbClr val="FFFF99">
                    <a:gamma/>
                    <a:shade val="69804"/>
                    <a:invGamma/>
                  </a:srgbClr>
                </a:gs>
              </a:gsLst>
              <a:lin ang="27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lIns="92075" tIns="46038" rIns="92075" bIns="46038" anchor="ctr"/>
            <a:lstStyle/>
            <a:p>
              <a:pPr algn="ctr">
                <a:defRPr/>
              </a:pPr>
              <a:r>
                <a:rPr lang="en-US" sz="1200" b="1" u="sng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Order Cycle</a:t>
              </a:r>
              <a:endParaRPr lang="en-US" sz="1200" b="1">
                <a:solidFill>
                  <a:schemeClr val="tx2"/>
                </a:solidFill>
                <a:latin typeface="Times New Roman" charset="0"/>
                <a:ea typeface="ＭＳ Ｐゴシック" charset="0"/>
              </a:endParaRPr>
            </a:p>
            <a:p>
              <a:pPr algn="ctr"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(one to three weeks)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Order Request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Verification by inventory control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Purchasing researches suppliers, obtains quotes, etc.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Signatures obtained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Order mailed</a:t>
              </a:r>
            </a:p>
          </p:txBody>
        </p:sp>
        <p:sp>
          <p:nvSpPr>
            <p:cNvPr id="451590" name="Rectangle 6">
              <a:extLst>
                <a:ext uri="{FF2B5EF4-FFF2-40B4-BE49-F238E27FC236}">
                  <a16:creationId xmlns:a16="http://schemas.microsoft.com/office/drawing/2014/main" id="{C534F62C-23C5-EF41-9FD2-BF1049A6B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5" y="2517"/>
              <a:ext cx="1762" cy="1188"/>
            </a:xfrm>
            <a:prstGeom prst="rect">
              <a:avLst/>
            </a:prstGeom>
            <a:gradFill rotWithShape="0">
              <a:gsLst>
                <a:gs pos="0">
                  <a:srgbClr val="FFFF99"/>
                </a:gs>
                <a:gs pos="100000">
                  <a:srgbClr val="FFFF99">
                    <a:gamma/>
                    <a:shade val="69804"/>
                    <a:invGamma/>
                  </a:srgbClr>
                </a:gs>
              </a:gsLst>
              <a:lin ang="27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r>
                <a:rPr lang="en-US" altLang="en-US" sz="1200" b="1" u="sng">
                  <a:solidFill>
                    <a:schemeClr val="tx2"/>
                  </a:solidFill>
                </a:rPr>
                <a:t>Supplier Cycle</a:t>
              </a:r>
              <a:endParaRPr lang="en-US" altLang="en-US" sz="1200" b="1">
                <a:solidFill>
                  <a:schemeClr val="tx2"/>
                </a:solidFill>
              </a:endParaRPr>
            </a:p>
            <a:p>
              <a:pPr algn="ctr">
                <a:defRPr/>
              </a:pPr>
              <a:r>
                <a:rPr lang="en-US" altLang="en-US" sz="1200" b="1">
                  <a:solidFill>
                    <a:schemeClr val="tx2"/>
                  </a:solidFill>
                </a:rPr>
                <a:t>(one to many weeks)</a:t>
              </a:r>
            </a:p>
            <a:p>
              <a:pPr>
                <a:defRPr/>
              </a:pPr>
              <a:r>
                <a:rPr lang="en-US" altLang="en-US" sz="1200" b="1">
                  <a:solidFill>
                    <a:schemeClr val="tx2"/>
                  </a:solidFill>
                </a:rPr>
                <a:t>Supplier receives and</a:t>
              </a:r>
            </a:p>
            <a:p>
              <a:pPr>
                <a:defRPr/>
              </a:pPr>
              <a:r>
                <a:rPr lang="en-US" altLang="en-US" sz="1200" b="1">
                  <a:solidFill>
                    <a:schemeClr val="tx2"/>
                  </a:solidFill>
                </a:rPr>
                <a:t>  enters order</a:t>
              </a:r>
            </a:p>
            <a:p>
              <a:pPr>
                <a:defRPr/>
              </a:pPr>
              <a:r>
                <a:rPr lang="en-US" altLang="en-US" sz="1200" b="1">
                  <a:solidFill>
                    <a:schemeClr val="tx2"/>
                  </a:solidFill>
                </a:rPr>
                <a:t>Supplier manufactures</a:t>
              </a:r>
            </a:p>
            <a:p>
              <a:pPr>
                <a:defRPr/>
              </a:pPr>
              <a:r>
                <a:rPr lang="en-US" altLang="en-US" sz="1200" b="1">
                  <a:solidFill>
                    <a:schemeClr val="tx2"/>
                  </a:solidFill>
                </a:rPr>
                <a:t>  or </a:t>
              </a:r>
              <a:r>
                <a:rPr lang="ja-JP" altLang="en-US" sz="1200" b="1">
                  <a:solidFill>
                    <a:schemeClr val="tx2"/>
                  </a:solidFill>
                  <a:latin typeface="Arial" panose="020B0604020202020204" pitchFamily="34" charset="0"/>
                </a:rPr>
                <a:t>“</a:t>
              </a:r>
              <a:r>
                <a:rPr lang="en-US" altLang="ja-JP" sz="1200" b="1">
                  <a:solidFill>
                    <a:schemeClr val="tx2"/>
                  </a:solidFill>
                </a:rPr>
                <a:t>picks</a:t>
              </a:r>
              <a:r>
                <a:rPr lang="ja-JP" altLang="en-US" sz="1200" b="1">
                  <a:solidFill>
                    <a:schemeClr val="tx2"/>
                  </a:solidFill>
                  <a:latin typeface="Arial" panose="020B0604020202020204" pitchFamily="34" charset="0"/>
                </a:rPr>
                <a:t>”</a:t>
              </a:r>
              <a:r>
                <a:rPr lang="en-US" altLang="ja-JP" sz="1200" b="1">
                  <a:solidFill>
                    <a:schemeClr val="tx2"/>
                  </a:solidFill>
                </a:rPr>
                <a:t> order</a:t>
              </a:r>
            </a:p>
            <a:p>
              <a:pPr>
                <a:defRPr/>
              </a:pPr>
              <a:r>
                <a:rPr lang="en-US" altLang="en-US" sz="1200" b="1">
                  <a:solidFill>
                    <a:schemeClr val="tx2"/>
                  </a:solidFill>
                </a:rPr>
                <a:t>Supplier ships order</a:t>
              </a:r>
            </a:p>
          </p:txBody>
        </p:sp>
        <p:sp>
          <p:nvSpPr>
            <p:cNvPr id="451591" name="Rectangle 7">
              <a:extLst>
                <a:ext uri="{FF2B5EF4-FFF2-40B4-BE49-F238E27FC236}">
                  <a16:creationId xmlns:a16="http://schemas.microsoft.com/office/drawing/2014/main" id="{735F2A78-7AFF-0943-AAFA-3B1FAD2D6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2872"/>
              <a:ext cx="1831" cy="1111"/>
            </a:xfrm>
            <a:prstGeom prst="rect">
              <a:avLst/>
            </a:prstGeom>
            <a:gradFill rotWithShape="0">
              <a:gsLst>
                <a:gs pos="0">
                  <a:srgbClr val="FFFF99"/>
                </a:gs>
                <a:gs pos="100000">
                  <a:srgbClr val="FFFF99">
                    <a:gamma/>
                    <a:shade val="69804"/>
                    <a:invGamma/>
                  </a:srgbClr>
                </a:gs>
              </a:gsLst>
              <a:lin ang="27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lIns="92075" tIns="46038" rIns="92075" bIns="46038" anchor="ctr"/>
            <a:lstStyle/>
            <a:p>
              <a:pPr algn="ctr">
                <a:defRPr/>
              </a:pPr>
              <a:r>
                <a:rPr lang="en-US" sz="1200" b="1" u="sng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Receiving Cycle</a:t>
              </a:r>
              <a:endParaRPr lang="en-US" sz="1200" b="1">
                <a:solidFill>
                  <a:schemeClr val="tx2"/>
                </a:solidFill>
                <a:latin typeface="Times New Roman" charset="0"/>
                <a:ea typeface="ＭＳ Ｐゴシック" charset="0"/>
              </a:endParaRPr>
            </a:p>
            <a:p>
              <a:pPr algn="ctr"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(one week)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Receiving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Incoming inspection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Inventory control receives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  order, updates records,</a:t>
              </a:r>
            </a:p>
            <a:p>
              <a:pPr>
                <a:defRPr/>
              </a:pPr>
              <a:r>
                <a:rPr lang="en-US" sz="1200" b="1">
                  <a:solidFill>
                    <a:schemeClr val="tx2"/>
                  </a:solidFill>
                  <a:latin typeface="Times New Roman" charset="0"/>
                  <a:ea typeface="ＭＳ Ｐゴシック" charset="0"/>
                </a:rPr>
                <a:t>  and notifies department</a:t>
              </a:r>
            </a:p>
          </p:txBody>
        </p:sp>
      </p:grpSp>
      <p:sp>
        <p:nvSpPr>
          <p:cNvPr id="23555" name="Rectangle 8">
            <a:extLst>
              <a:ext uri="{FF2B5EF4-FFF2-40B4-BE49-F238E27FC236}">
                <a16:creationId xmlns:a16="http://schemas.microsoft.com/office/drawing/2014/main" id="{9221CFD1-3692-5646-B299-ECCD77208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924800" cy="1143000"/>
          </a:xfrm>
        </p:spPr>
        <p:txBody>
          <a:bodyPr lIns="92075" tIns="46038" rIns="92075" bIns="46038"/>
          <a:lstStyle/>
          <a:p>
            <a:r>
              <a:rPr lang="en-US" altLang="en-US" sz="5000"/>
              <a:t>Typical Procurement Cycle</a:t>
            </a:r>
            <a:endParaRPr lang="en-US" altLang="en-US"/>
          </a:p>
        </p:txBody>
      </p:sp>
      <p:sp>
        <p:nvSpPr>
          <p:cNvPr id="23556" name="Date Placeholder 1">
            <a:extLst>
              <a:ext uri="{FF2B5EF4-FFF2-40B4-BE49-F238E27FC236}">
                <a16:creationId xmlns:a16="http://schemas.microsoft.com/office/drawing/2014/main" id="{597A9C6E-7CEF-7149-A4EA-959F1DCD8C66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>
            <a:extLst>
              <a:ext uri="{FF2B5EF4-FFF2-40B4-BE49-F238E27FC236}">
                <a16:creationId xmlns:a16="http://schemas.microsoft.com/office/drawing/2014/main" id="{C0347F70-2749-DE4D-98D4-1025E1894D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00938E-274E-8742-863E-941F8471D50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CA0B0E9B-16CD-AB4D-A6CC-0D0787306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Terminology</a:t>
            </a:r>
            <a:endParaRPr lang="en-US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13F4280-A966-6F4E-B2A5-1040C4AA1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96200" cy="3657600"/>
          </a:xfrm>
        </p:spPr>
        <p:txBody>
          <a:bodyPr lIns="92075" tIns="46038" rIns="92075" bIns="46038"/>
          <a:lstStyle/>
          <a:p>
            <a:pPr marL="461963" indent="-461963">
              <a:lnSpc>
                <a:spcPct val="90000"/>
              </a:lnSpc>
              <a:spcBef>
                <a:spcPct val="10000"/>
              </a:spcBef>
            </a:pPr>
            <a:r>
              <a:rPr lang="en-US" altLang="en-US" sz="2800"/>
              <a:t>Purchasing Agent</a:t>
            </a:r>
            <a:endParaRPr lang="en-US" altLang="en-US"/>
          </a:p>
          <a:p>
            <a:pPr marL="923925" lvl="1" indent="-290513">
              <a:lnSpc>
                <a:spcPct val="90000"/>
              </a:lnSpc>
              <a:spcBef>
                <a:spcPct val="10000"/>
              </a:spcBef>
            </a:pPr>
            <a:r>
              <a:rPr lang="en-US" altLang="en-US" sz="2200"/>
              <a:t>Has legal authority to execute contracts</a:t>
            </a:r>
            <a:endParaRPr lang="en-US" altLang="en-US" sz="2000"/>
          </a:p>
          <a:p>
            <a:pPr marL="461963" indent="-461963">
              <a:lnSpc>
                <a:spcPct val="90000"/>
              </a:lnSpc>
              <a:spcBef>
                <a:spcPct val="10000"/>
              </a:spcBef>
            </a:pPr>
            <a:r>
              <a:rPr lang="en-US" altLang="en-US" sz="2800"/>
              <a:t>Make or Buy Decision</a:t>
            </a:r>
            <a:endParaRPr lang="en-US" altLang="en-US"/>
          </a:p>
          <a:p>
            <a:pPr marL="923925" lvl="1" indent="-290513">
              <a:lnSpc>
                <a:spcPct val="90000"/>
              </a:lnSpc>
              <a:spcBef>
                <a:spcPct val="10000"/>
              </a:spcBef>
            </a:pPr>
            <a:r>
              <a:rPr lang="en-US" altLang="en-US" sz="2200"/>
              <a:t>Choosing products &amp; services that can be advantageously obtained externally or produced internally depending on which is best for the company</a:t>
            </a:r>
          </a:p>
          <a:p>
            <a:pPr marL="923925" lvl="1" indent="-290513">
              <a:lnSpc>
                <a:spcPct val="90000"/>
              </a:lnSpc>
              <a:spcBef>
                <a:spcPct val="10000"/>
              </a:spcBef>
            </a:pPr>
            <a:r>
              <a:rPr lang="en-US" altLang="en-US" sz="2200"/>
              <a:t>Vertical Integration</a:t>
            </a:r>
          </a:p>
          <a:p>
            <a:pPr marL="923925" lvl="1" indent="-290513">
              <a:lnSpc>
                <a:spcPct val="90000"/>
              </a:lnSpc>
              <a:spcBef>
                <a:spcPct val="10000"/>
              </a:spcBef>
            </a:pPr>
            <a:r>
              <a:rPr lang="en-US" altLang="en-US" sz="2200"/>
              <a:t>Developing the ability to produce goods or services previously purchased, or actually buying a supplier or a distributor</a:t>
            </a:r>
          </a:p>
        </p:txBody>
      </p:sp>
      <p:sp>
        <p:nvSpPr>
          <p:cNvPr id="24580" name="Date Placeholder 1">
            <a:extLst>
              <a:ext uri="{FF2B5EF4-FFF2-40B4-BE49-F238E27FC236}">
                <a16:creationId xmlns:a16="http://schemas.microsoft.com/office/drawing/2014/main" id="{929CA4E4-1173-F042-8026-8E601FF1C4B4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>
            <a:extLst>
              <a:ext uri="{FF2B5EF4-FFF2-40B4-BE49-F238E27FC236}">
                <a16:creationId xmlns:a16="http://schemas.microsoft.com/office/drawing/2014/main" id="{59E20E37-0C2E-1842-A0E2-D469FAE4B0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631232-57EB-4E4B-9599-62F22BE6BBE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59F6FD59-AD44-7C4B-AD1A-7818B2398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543800" cy="1066800"/>
          </a:xfrm>
        </p:spPr>
        <p:txBody>
          <a:bodyPr lIns="92075" tIns="46038" rIns="92075" bIns="46038"/>
          <a:lstStyle/>
          <a:p>
            <a:r>
              <a:rPr lang="en-US" altLang="en-US" sz="5000"/>
              <a:t>Make/Buy Considerations</a:t>
            </a:r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A609C49-2192-7F48-8B51-0A929D5E385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781300"/>
            <a:ext cx="3657600" cy="3162300"/>
          </a:xfrm>
        </p:spPr>
        <p:txBody>
          <a:bodyPr lIns="92075" tIns="46038" rIns="92075" bIns="46038"/>
          <a:lstStyle/>
          <a:p>
            <a:pPr marL="461963" indent="-461963">
              <a:spcBef>
                <a:spcPct val="10000"/>
              </a:spcBef>
            </a:pPr>
            <a:r>
              <a:rPr lang="en-US" altLang="en-US" sz="1800"/>
              <a:t>Lower production cost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1800"/>
              <a:t>Unsuitable suppliers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1800"/>
              <a:t>Assure adequate supply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1800"/>
              <a:t>Utilize surplus labor and make a marginal contribution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1800"/>
              <a:t>Obtain desired quantity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1800"/>
              <a:t>Remove supplier collusion</a:t>
            </a:r>
          </a:p>
          <a:p>
            <a:pPr marL="461963" indent="-461963">
              <a:spcBef>
                <a:spcPct val="10000"/>
              </a:spcBef>
            </a:pPr>
            <a:r>
              <a:rPr lang="en-US" altLang="en-US" sz="1800"/>
              <a:t>Obtain a unique item that would entail a prohibitive commitment from the supplier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091B06A1-2DEB-1249-8768-0663D5D5E98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743200"/>
            <a:ext cx="3810000" cy="3048000"/>
          </a:xfrm>
        </p:spPr>
        <p:txBody>
          <a:bodyPr lIns="92075" tIns="46038" rIns="92075" bIns="46038"/>
          <a:lstStyle/>
          <a:p>
            <a:pPr marL="461963" indent="-461963"/>
            <a:r>
              <a:rPr lang="en-US" altLang="en-US" sz="1800"/>
              <a:t>Lower acquisition cost</a:t>
            </a:r>
          </a:p>
          <a:p>
            <a:pPr marL="461963" indent="-461963"/>
            <a:r>
              <a:rPr lang="en-US" altLang="en-US" sz="1800"/>
              <a:t>Preserve supplier commitment</a:t>
            </a:r>
          </a:p>
          <a:p>
            <a:pPr marL="461963" indent="-461963"/>
            <a:r>
              <a:rPr lang="en-US" altLang="en-US" sz="1800"/>
              <a:t>Inadequate capacity</a:t>
            </a:r>
          </a:p>
          <a:p>
            <a:pPr marL="461963" indent="-461963"/>
            <a:r>
              <a:rPr lang="en-US" altLang="en-US" sz="1800"/>
              <a:t>Reduce inventory costs</a:t>
            </a:r>
          </a:p>
          <a:p>
            <a:pPr marL="461963" indent="-461963"/>
            <a:r>
              <a:rPr lang="en-US" altLang="en-US" sz="1800"/>
              <a:t>Ensure flexibility and alternate source of supply</a:t>
            </a:r>
          </a:p>
          <a:p>
            <a:pPr marL="461963" indent="-461963"/>
            <a:r>
              <a:rPr lang="en-US" altLang="en-US" sz="1800"/>
              <a:t>Product improvements may be difficulty because it is a sideline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20C3AFDB-6479-F14B-B94B-D2A6B3F48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925" y="2120900"/>
            <a:ext cx="7102475" cy="469900"/>
          </a:xfrm>
          <a:prstGeom prst="rect">
            <a:avLst/>
          </a:prstGeom>
          <a:gradFill rotWithShape="0">
            <a:gsLst>
              <a:gs pos="0">
                <a:srgbClr val="00CC99"/>
              </a:gs>
              <a:gs pos="50000">
                <a:srgbClr val="FFFFFF"/>
              </a:gs>
              <a:gs pos="100000">
                <a:srgbClr val="00CC99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</a:t>
            </a:r>
            <a:r>
              <a:rPr lang="en-US" altLang="en-US" sz="2400"/>
              <a:t>Reasons for Making</a:t>
            </a:r>
            <a:r>
              <a:rPr lang="en-US" altLang="en-US" sz="2000"/>
              <a:t> 		    </a:t>
            </a:r>
            <a:r>
              <a:rPr lang="en-US" altLang="en-US" sz="2400"/>
              <a:t>Reasons for Buying</a:t>
            </a:r>
          </a:p>
        </p:txBody>
      </p:sp>
      <p:sp>
        <p:nvSpPr>
          <p:cNvPr id="26630" name="Date Placeholder 1">
            <a:extLst>
              <a:ext uri="{FF2B5EF4-FFF2-40B4-BE49-F238E27FC236}">
                <a16:creationId xmlns:a16="http://schemas.microsoft.com/office/drawing/2014/main" id="{3A930F09-CDBD-5247-A221-BB9EF282F9E0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>
            <a:extLst>
              <a:ext uri="{FF2B5EF4-FFF2-40B4-BE49-F238E27FC236}">
                <a16:creationId xmlns:a16="http://schemas.microsoft.com/office/drawing/2014/main" id="{43F65FB0-2F1D-FA48-9228-1CAD8D3BE83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8BCF0B-0CD1-484D-A5F3-4F264AB8320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68334ABB-FBDD-A84C-9F50-93A851BC1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3" y="609600"/>
            <a:ext cx="7843837" cy="1143000"/>
          </a:xfrm>
        </p:spPr>
        <p:txBody>
          <a:bodyPr lIns="92075" tIns="46038" rIns="92075" bIns="46038"/>
          <a:lstStyle/>
          <a:p>
            <a:r>
              <a:rPr lang="en-US" altLang="en-US" sz="5000"/>
              <a:t>Purchasing Terminology</a:t>
            </a:r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90EE90B-7D21-524F-8A15-86148FA75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543800" cy="3657600"/>
          </a:xfrm>
        </p:spPr>
        <p:txBody>
          <a:bodyPr lIns="92075" tIns="46038" rIns="92075" bIns="46038"/>
          <a:lstStyle/>
          <a:p>
            <a:pPr marL="461963" indent="-461963"/>
            <a:r>
              <a:rPr lang="en-US" altLang="en-US" sz="3000"/>
              <a:t>Japanese have unique purchasing &amp; supplier relations</a:t>
            </a:r>
          </a:p>
          <a:p>
            <a:pPr marL="461963" indent="-461963"/>
            <a:r>
              <a:rPr lang="en-US" altLang="en-US" sz="3000"/>
              <a:t>Relate to JIT philosophy</a:t>
            </a:r>
          </a:p>
          <a:p>
            <a:pPr marL="461963" indent="-461963"/>
            <a:r>
              <a:rPr lang="en-US" altLang="en-US" sz="3000"/>
              <a:t>Keiretsu</a:t>
            </a:r>
          </a:p>
          <a:p>
            <a:pPr marL="923925" lvl="1" indent="-290513"/>
            <a:r>
              <a:rPr lang="en-US" altLang="en-US" sz="2600"/>
              <a:t>Japanese word to describe a company coalition with long-term contracts with the firm; members of the Keiretsu function much like partners</a:t>
            </a:r>
          </a:p>
        </p:txBody>
      </p:sp>
      <p:sp>
        <p:nvSpPr>
          <p:cNvPr id="27652" name="Date Placeholder 1">
            <a:extLst>
              <a:ext uri="{FF2B5EF4-FFF2-40B4-BE49-F238E27FC236}">
                <a16:creationId xmlns:a16="http://schemas.microsoft.com/office/drawing/2014/main" id="{F6C677F4-AD55-EB4C-B669-0CEEE3FA0CD0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>
            <a:extLst>
              <a:ext uri="{FF2B5EF4-FFF2-40B4-BE49-F238E27FC236}">
                <a16:creationId xmlns:a16="http://schemas.microsoft.com/office/drawing/2014/main" id="{9C66EFBE-105D-2744-9AB9-5D8E08E132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4650A5-27D8-4040-BF22-65BFE08BA20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1118082-51E4-6245-A9F0-D0CDC0CB0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4363" y="609600"/>
            <a:ext cx="7843837" cy="1143000"/>
          </a:xfrm>
        </p:spPr>
        <p:txBody>
          <a:bodyPr lIns="92075" tIns="46038" rIns="92075" bIns="46038"/>
          <a:lstStyle/>
          <a:p>
            <a:r>
              <a:rPr lang="en-US" altLang="en-US" sz="5000"/>
              <a:t>Supplier Relations</a:t>
            </a:r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1A9AFC4-3BED-CB41-A3CA-CF48A84E1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581400"/>
          </a:xfrm>
        </p:spPr>
        <p:txBody>
          <a:bodyPr lIns="92075" tIns="46038" rIns="92075" bIns="46038"/>
          <a:lstStyle/>
          <a:p>
            <a:pPr marL="461963" indent="-461963"/>
            <a:r>
              <a:rPr lang="en-US" altLang="en-US" sz="2800"/>
              <a:t>Three aspects of supplier relations</a:t>
            </a:r>
            <a:endParaRPr lang="en-US" altLang="en-US"/>
          </a:p>
          <a:p>
            <a:pPr marL="923925" lvl="1" indent="-290513"/>
            <a:r>
              <a:rPr lang="en-US" altLang="en-US" sz="2400" u="sng"/>
              <a:t>Supplier Evaluation</a:t>
            </a:r>
            <a:r>
              <a:rPr lang="en-US" altLang="en-US" sz="2400"/>
              <a:t> - involves finding suppliers &amp; determining likelihood of partnership</a:t>
            </a:r>
          </a:p>
          <a:p>
            <a:pPr marL="923925" lvl="1" indent="-290513"/>
            <a:r>
              <a:rPr lang="en-US" altLang="en-US" sz="2400" u="sng"/>
              <a:t>Supplier Development</a:t>
            </a:r>
            <a:r>
              <a:rPr lang="en-US" altLang="en-US" sz="2400"/>
              <a:t> - includes everything from training, to engineering &amp; production help, to formats for electronic transfer</a:t>
            </a:r>
          </a:p>
          <a:p>
            <a:pPr marL="923925" lvl="1" indent="-290513"/>
            <a:r>
              <a:rPr lang="en-US" altLang="en-US" sz="2400" u="sng"/>
              <a:t>Negotiations</a:t>
            </a:r>
            <a:r>
              <a:rPr lang="en-US" altLang="en-US" sz="2400"/>
              <a:t> - 3 classic types: cost-based model, market-based price model, &amp; competitive bidding</a:t>
            </a:r>
          </a:p>
        </p:txBody>
      </p:sp>
      <p:sp>
        <p:nvSpPr>
          <p:cNvPr id="29700" name="Date Placeholder 1">
            <a:extLst>
              <a:ext uri="{FF2B5EF4-FFF2-40B4-BE49-F238E27FC236}">
                <a16:creationId xmlns:a16="http://schemas.microsoft.com/office/drawing/2014/main" id="{3428D351-B35B-A54B-8FC5-CD164B0E1733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OMGT-PMM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1119</Words>
  <Application>Microsoft Macintosh PowerPoint</Application>
  <PresentationFormat>On-screen Show (4:3)</PresentationFormat>
  <Paragraphs>238</Paragraphs>
  <Slides>27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Times New Roman</vt:lpstr>
      <vt:lpstr>ＭＳ Ｐゴシック</vt:lpstr>
      <vt:lpstr>Arial</vt:lpstr>
      <vt:lpstr>Default Design</vt:lpstr>
      <vt:lpstr>Microsoft Word Document</vt:lpstr>
      <vt:lpstr>Microsoft Excel Worksheet</vt:lpstr>
      <vt:lpstr>Purchasing Overview</vt:lpstr>
      <vt:lpstr>Purchasing Objectives</vt:lpstr>
      <vt:lpstr>Purchasing Functions</vt:lpstr>
      <vt:lpstr>Purchasing Cycle</vt:lpstr>
      <vt:lpstr>Typical Procurement Cycle</vt:lpstr>
      <vt:lpstr>Purchasing Terminology</vt:lpstr>
      <vt:lpstr>Make/Buy Considerations</vt:lpstr>
      <vt:lpstr>Purchasing Terminology</vt:lpstr>
      <vt:lpstr>Supplier Relations</vt:lpstr>
      <vt:lpstr>Sourcing</vt:lpstr>
      <vt:lpstr>Factors in Selecting Suppliers</vt:lpstr>
      <vt:lpstr>Supplier Relations</vt:lpstr>
      <vt:lpstr>Supplier Relations</vt:lpstr>
      <vt:lpstr>Supplier Relations</vt:lpstr>
      <vt:lpstr>Negotiations and Product Type</vt:lpstr>
      <vt:lpstr>Purchasing Techniques</vt:lpstr>
      <vt:lpstr>Purchasing Techniques</vt:lpstr>
      <vt:lpstr>Purchasing Techniques</vt:lpstr>
      <vt:lpstr>Supplier Concerns &amp; JIT Purchasing</vt:lpstr>
      <vt:lpstr>Supplier Concerns &amp; JIT Purchasing</vt:lpstr>
      <vt:lpstr>Activity Based Costing (ABC)</vt:lpstr>
      <vt:lpstr>Cost Flow for ABC System</vt:lpstr>
      <vt:lpstr>Product Costs under Non-ABC System</vt:lpstr>
      <vt:lpstr>Product Costs under an ABC System</vt:lpstr>
      <vt:lpstr>Product Costs under an ABC System</vt:lpstr>
      <vt:lpstr>Product Costs under an ABC System</vt:lpstr>
      <vt:lpstr>Product Costs under an ABC System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128</cp:revision>
  <cp:lastPrinted>1998-07-06T03:33:18Z</cp:lastPrinted>
  <dcterms:created xsi:type="dcterms:W3CDTF">1998-05-11T14:46:18Z</dcterms:created>
  <dcterms:modified xsi:type="dcterms:W3CDTF">2021-02-01T17:28:36Z</dcterms:modified>
</cp:coreProperties>
</file>