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494" r:id="rId2"/>
    <p:sldId id="496" r:id="rId3"/>
    <p:sldId id="497" r:id="rId4"/>
    <p:sldId id="498" r:id="rId5"/>
    <p:sldId id="499" r:id="rId6"/>
    <p:sldId id="500" r:id="rId7"/>
    <p:sldId id="501" r:id="rId8"/>
    <p:sldId id="502" r:id="rId9"/>
    <p:sldId id="503" r:id="rId10"/>
    <p:sldId id="508" r:id="rId11"/>
    <p:sldId id="509" r:id="rId12"/>
    <p:sldId id="522" r:id="rId13"/>
    <p:sldId id="523" r:id="rId14"/>
    <p:sldId id="524" r:id="rId15"/>
    <p:sldId id="531" r:id="rId16"/>
    <p:sldId id="532" r:id="rId17"/>
    <p:sldId id="519" r:id="rId18"/>
    <p:sldId id="520" r:id="rId19"/>
    <p:sldId id="521" r:id="rId20"/>
    <p:sldId id="535" r:id="rId21"/>
    <p:sldId id="534" r:id="rId22"/>
  </p:sldIdLst>
  <p:sldSz cx="9906000" cy="6858000" type="A4"/>
  <p:notesSz cx="4267200" cy="5791200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2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2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2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2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2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" pitchFamily="2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" pitchFamily="2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" pitchFamily="2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" pitchFamily="2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1824">
          <p15:clr>
            <a:srgbClr val="A4A3A4"/>
          </p15:clr>
        </p15:guide>
        <p15:guide id="2" pos="134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787"/>
    <p:restoredTop sz="90941"/>
  </p:normalViewPr>
  <p:slideViewPr>
    <p:cSldViewPr>
      <p:cViewPr varScale="1">
        <p:scale>
          <a:sx n="112" d="100"/>
          <a:sy n="112" d="100"/>
        </p:scale>
        <p:origin x="392" y="184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360"/>
    </p:cViewPr>
  </p:sorterViewPr>
  <p:notesViewPr>
    <p:cSldViewPr>
      <p:cViewPr varScale="1">
        <p:scale>
          <a:sx n="127" d="100"/>
          <a:sy n="127" d="100"/>
        </p:scale>
        <p:origin x="-1648" y="-112"/>
      </p:cViewPr>
      <p:guideLst>
        <p:guide orient="horz" pos="1824"/>
        <p:guide pos="134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107494D1-DD99-B24C-9523-98D1DCF5CD30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569913" y="2749550"/>
            <a:ext cx="3127375" cy="2603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55562" tIns="26987" rIns="55562" bIns="2698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FDE793CC-A53F-FB4C-99A9-D8091DF2D57E}"/>
              </a:ext>
            </a:extLst>
          </p:cNvPr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711200" y="534988"/>
            <a:ext cx="2844800" cy="197008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544513" rtl="0" eaLnBrk="0" fontAlgn="base" hangingPunct="0">
      <a:spcBef>
        <a:spcPct val="30000"/>
      </a:spcBef>
      <a:spcAft>
        <a:spcPct val="0"/>
      </a:spcAft>
      <a:defRPr sz="700" kern="1200">
        <a:solidFill>
          <a:schemeClr val="tx1"/>
        </a:solidFill>
        <a:latin typeface="Times" pitchFamily="2" charset="0"/>
        <a:ea typeface="+mn-ea"/>
        <a:cs typeface="+mn-cs"/>
      </a:defRPr>
    </a:lvl1pPr>
    <a:lvl2pPr marL="273050" algn="l" defTabSz="544513" rtl="0" eaLnBrk="0" fontAlgn="base" hangingPunct="0">
      <a:spcBef>
        <a:spcPct val="30000"/>
      </a:spcBef>
      <a:spcAft>
        <a:spcPct val="0"/>
      </a:spcAft>
      <a:defRPr sz="700" kern="1200">
        <a:solidFill>
          <a:schemeClr val="tx1"/>
        </a:solidFill>
        <a:latin typeface="Times" pitchFamily="2" charset="0"/>
        <a:ea typeface="+mn-ea"/>
        <a:cs typeface="+mn-cs"/>
      </a:defRPr>
    </a:lvl2pPr>
    <a:lvl3pPr marL="544513" algn="l" defTabSz="544513" rtl="0" eaLnBrk="0" fontAlgn="base" hangingPunct="0">
      <a:spcBef>
        <a:spcPct val="30000"/>
      </a:spcBef>
      <a:spcAft>
        <a:spcPct val="0"/>
      </a:spcAft>
      <a:defRPr sz="700" kern="1200">
        <a:solidFill>
          <a:schemeClr val="tx1"/>
        </a:solidFill>
        <a:latin typeface="Times" pitchFamily="2" charset="0"/>
        <a:ea typeface="+mn-ea"/>
        <a:cs typeface="+mn-cs"/>
      </a:defRPr>
    </a:lvl3pPr>
    <a:lvl4pPr marL="817563" algn="l" defTabSz="544513" rtl="0" eaLnBrk="0" fontAlgn="base" hangingPunct="0">
      <a:spcBef>
        <a:spcPct val="30000"/>
      </a:spcBef>
      <a:spcAft>
        <a:spcPct val="0"/>
      </a:spcAft>
      <a:defRPr sz="700" kern="1200">
        <a:solidFill>
          <a:schemeClr val="tx1"/>
        </a:solidFill>
        <a:latin typeface="Times" pitchFamily="2" charset="0"/>
        <a:ea typeface="+mn-ea"/>
        <a:cs typeface="+mn-cs"/>
      </a:defRPr>
    </a:lvl4pPr>
    <a:lvl5pPr marL="1085850" algn="l" defTabSz="544513" rtl="0" eaLnBrk="0" fontAlgn="base" hangingPunct="0">
      <a:spcBef>
        <a:spcPct val="30000"/>
      </a:spcBef>
      <a:spcAft>
        <a:spcPct val="0"/>
      </a:spcAft>
      <a:defRPr sz="700" kern="1200">
        <a:solidFill>
          <a:schemeClr val="tx1"/>
        </a:solidFill>
        <a:latin typeface="Times" pitchFamily="2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3090" name="Rectangle 2">
            <a:extLst>
              <a:ext uri="{FF2B5EF4-FFF2-40B4-BE49-F238E27FC236}">
                <a16:creationId xmlns:a16="http://schemas.microsoft.com/office/drawing/2014/main" id="{6BE6830F-A213-7E40-9DA3-86F4797C58D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68325" y="2751138"/>
            <a:ext cx="3128963" cy="2605087"/>
          </a:xfrm>
          <a:ln/>
        </p:spPr>
        <p:txBody>
          <a:bodyPr lIns="58867" tIns="29932" rIns="58867" bIns="29932"/>
          <a:lstStyle/>
          <a:p>
            <a:endParaRPr lang="en-US" altLang="en-US"/>
          </a:p>
        </p:txBody>
      </p:sp>
      <p:sp>
        <p:nvSpPr>
          <p:cNvPr id="473091" name="Rectangle 3">
            <a:extLst>
              <a:ext uri="{FF2B5EF4-FFF2-40B4-BE49-F238E27FC236}">
                <a16:creationId xmlns:a16="http://schemas.microsoft.com/office/drawing/2014/main" id="{1A8ABDD6-EFE4-B34C-A6B3-F915E05D46E3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573088" y="438150"/>
            <a:ext cx="3122612" cy="2163763"/>
          </a:xfrm>
          <a:ln cap="flat"/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9394" name="Rectangle 2">
            <a:extLst>
              <a:ext uri="{FF2B5EF4-FFF2-40B4-BE49-F238E27FC236}">
                <a16:creationId xmlns:a16="http://schemas.microsoft.com/office/drawing/2014/main" id="{37016B99-F03A-604C-BE2F-1BDC14EDF88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68325" y="2751138"/>
            <a:ext cx="3128963" cy="2605087"/>
          </a:xfrm>
          <a:ln/>
        </p:spPr>
        <p:txBody>
          <a:bodyPr lIns="58867" tIns="29932" rIns="58867" bIns="29932"/>
          <a:lstStyle/>
          <a:p>
            <a:endParaRPr lang="en-US" altLang="en-US"/>
          </a:p>
        </p:txBody>
      </p:sp>
      <p:sp>
        <p:nvSpPr>
          <p:cNvPr id="699395" name="Rectangle 3">
            <a:extLst>
              <a:ext uri="{FF2B5EF4-FFF2-40B4-BE49-F238E27FC236}">
                <a16:creationId xmlns:a16="http://schemas.microsoft.com/office/drawing/2014/main" id="{8FEC0D07-B044-4B4F-9606-AC024738670C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571500" y="438150"/>
            <a:ext cx="3124200" cy="2163763"/>
          </a:xfrm>
          <a:ln cap="flat"/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1442" name="Rectangle 2">
            <a:extLst>
              <a:ext uri="{FF2B5EF4-FFF2-40B4-BE49-F238E27FC236}">
                <a16:creationId xmlns:a16="http://schemas.microsoft.com/office/drawing/2014/main" id="{9774FC2C-E74A-7D44-AC1E-56415B38667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68325" y="2751138"/>
            <a:ext cx="3128963" cy="2605087"/>
          </a:xfrm>
          <a:ln/>
        </p:spPr>
        <p:txBody>
          <a:bodyPr lIns="58867" tIns="29932" rIns="58867" bIns="29932"/>
          <a:lstStyle/>
          <a:p>
            <a:endParaRPr lang="en-US" altLang="en-US"/>
          </a:p>
        </p:txBody>
      </p:sp>
      <p:sp>
        <p:nvSpPr>
          <p:cNvPr id="701443" name="Rectangle 3">
            <a:extLst>
              <a:ext uri="{FF2B5EF4-FFF2-40B4-BE49-F238E27FC236}">
                <a16:creationId xmlns:a16="http://schemas.microsoft.com/office/drawing/2014/main" id="{2AB60F00-7DFC-8E41-BEFB-4219C648CD10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571500" y="438150"/>
            <a:ext cx="3124200" cy="2163763"/>
          </a:xfrm>
          <a:ln cap="flat"/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8066" name="Rectangle 2">
            <a:extLst>
              <a:ext uri="{FF2B5EF4-FFF2-40B4-BE49-F238E27FC236}">
                <a16:creationId xmlns:a16="http://schemas.microsoft.com/office/drawing/2014/main" id="{F0662B72-791B-D04C-A9DE-2E7824BE07B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68325" y="2751138"/>
            <a:ext cx="3128963" cy="2605087"/>
          </a:xfrm>
          <a:ln/>
        </p:spPr>
        <p:txBody>
          <a:bodyPr lIns="58867" tIns="29932" rIns="58867" bIns="29932"/>
          <a:lstStyle/>
          <a:p>
            <a:endParaRPr lang="en-US" altLang="en-US"/>
          </a:p>
        </p:txBody>
      </p:sp>
      <p:sp>
        <p:nvSpPr>
          <p:cNvPr id="728067" name="Rectangle 3">
            <a:extLst>
              <a:ext uri="{FF2B5EF4-FFF2-40B4-BE49-F238E27FC236}">
                <a16:creationId xmlns:a16="http://schemas.microsoft.com/office/drawing/2014/main" id="{13DBAD7F-BF38-F342-B1B0-794801903E3B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571500" y="438150"/>
            <a:ext cx="3124200" cy="2163763"/>
          </a:xfrm>
          <a:ln cap="flat"/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0114" name="Rectangle 2">
            <a:extLst>
              <a:ext uri="{FF2B5EF4-FFF2-40B4-BE49-F238E27FC236}">
                <a16:creationId xmlns:a16="http://schemas.microsoft.com/office/drawing/2014/main" id="{EFD5DD13-7AAF-8140-B4E1-6DA47AE02D9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68325" y="2751138"/>
            <a:ext cx="3128963" cy="2605087"/>
          </a:xfrm>
          <a:ln/>
        </p:spPr>
        <p:txBody>
          <a:bodyPr lIns="58867" tIns="29932" rIns="58867" bIns="29932"/>
          <a:lstStyle/>
          <a:p>
            <a:endParaRPr lang="en-US" altLang="en-US"/>
          </a:p>
        </p:txBody>
      </p:sp>
      <p:sp>
        <p:nvSpPr>
          <p:cNvPr id="730115" name="Rectangle 3">
            <a:extLst>
              <a:ext uri="{FF2B5EF4-FFF2-40B4-BE49-F238E27FC236}">
                <a16:creationId xmlns:a16="http://schemas.microsoft.com/office/drawing/2014/main" id="{0DA02020-2CD3-1447-8CAC-B02661DC95D5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571500" y="438150"/>
            <a:ext cx="3124200" cy="2163763"/>
          </a:xfrm>
          <a:ln cap="flat"/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2162" name="Rectangle 2">
            <a:extLst>
              <a:ext uri="{FF2B5EF4-FFF2-40B4-BE49-F238E27FC236}">
                <a16:creationId xmlns:a16="http://schemas.microsoft.com/office/drawing/2014/main" id="{57862AE3-2B97-B441-B08D-33E74272E34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68325" y="2751138"/>
            <a:ext cx="3128963" cy="2605087"/>
          </a:xfrm>
          <a:ln/>
        </p:spPr>
        <p:txBody>
          <a:bodyPr lIns="58867" tIns="29932" rIns="58867" bIns="29932"/>
          <a:lstStyle/>
          <a:p>
            <a:endParaRPr lang="en-US" altLang="en-US"/>
          </a:p>
        </p:txBody>
      </p:sp>
      <p:sp>
        <p:nvSpPr>
          <p:cNvPr id="732163" name="Rectangle 3">
            <a:extLst>
              <a:ext uri="{FF2B5EF4-FFF2-40B4-BE49-F238E27FC236}">
                <a16:creationId xmlns:a16="http://schemas.microsoft.com/office/drawing/2014/main" id="{362CB744-B9C2-ED43-8C6F-77D7BCF21784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573088" y="438150"/>
            <a:ext cx="3122612" cy="2163763"/>
          </a:xfrm>
          <a:ln cap="flat"/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6498" name="Rectangle 2">
            <a:extLst>
              <a:ext uri="{FF2B5EF4-FFF2-40B4-BE49-F238E27FC236}">
                <a16:creationId xmlns:a16="http://schemas.microsoft.com/office/drawing/2014/main" id="{9F685F20-9511-D044-803C-E71BDFF1AEA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68325" y="2751138"/>
            <a:ext cx="3128963" cy="2605087"/>
          </a:xfrm>
          <a:ln/>
        </p:spPr>
        <p:txBody>
          <a:bodyPr lIns="58867" tIns="29932" rIns="58867" bIns="29932"/>
          <a:lstStyle/>
          <a:p>
            <a:endParaRPr lang="en-US" altLang="en-US"/>
          </a:p>
        </p:txBody>
      </p:sp>
      <p:sp>
        <p:nvSpPr>
          <p:cNvPr id="746499" name="Rectangle 3">
            <a:extLst>
              <a:ext uri="{FF2B5EF4-FFF2-40B4-BE49-F238E27FC236}">
                <a16:creationId xmlns:a16="http://schemas.microsoft.com/office/drawing/2014/main" id="{9302896F-2402-594B-9534-C6B6441FFF64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571500" y="438150"/>
            <a:ext cx="3124200" cy="2163763"/>
          </a:xfrm>
          <a:ln cap="flat"/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8546" name="Rectangle 2">
            <a:extLst>
              <a:ext uri="{FF2B5EF4-FFF2-40B4-BE49-F238E27FC236}">
                <a16:creationId xmlns:a16="http://schemas.microsoft.com/office/drawing/2014/main" id="{D4EBDF9D-17A9-9B46-8948-66B8F4E88F4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68325" y="2751138"/>
            <a:ext cx="3128963" cy="2605087"/>
          </a:xfrm>
          <a:ln/>
        </p:spPr>
        <p:txBody>
          <a:bodyPr lIns="58867" tIns="29932" rIns="58867" bIns="29932"/>
          <a:lstStyle/>
          <a:p>
            <a:endParaRPr lang="en-US" altLang="en-US"/>
          </a:p>
        </p:txBody>
      </p:sp>
      <p:sp>
        <p:nvSpPr>
          <p:cNvPr id="748547" name="Rectangle 3">
            <a:extLst>
              <a:ext uri="{FF2B5EF4-FFF2-40B4-BE49-F238E27FC236}">
                <a16:creationId xmlns:a16="http://schemas.microsoft.com/office/drawing/2014/main" id="{1B2D2A01-85FF-034B-B930-2A3A66A58B9D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571500" y="438150"/>
            <a:ext cx="3124200" cy="2163763"/>
          </a:xfrm>
          <a:ln cap="flat"/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1922" name="Rectangle 2">
            <a:extLst>
              <a:ext uri="{FF2B5EF4-FFF2-40B4-BE49-F238E27FC236}">
                <a16:creationId xmlns:a16="http://schemas.microsoft.com/office/drawing/2014/main" id="{BA4DA258-1823-D340-90DB-D134DFDA729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68325" y="2751138"/>
            <a:ext cx="3128963" cy="2605087"/>
          </a:xfrm>
          <a:ln/>
        </p:spPr>
        <p:txBody>
          <a:bodyPr lIns="58867" tIns="29932" rIns="58867" bIns="29932"/>
          <a:lstStyle/>
          <a:p>
            <a:endParaRPr lang="en-US" altLang="en-US"/>
          </a:p>
        </p:txBody>
      </p:sp>
      <p:sp>
        <p:nvSpPr>
          <p:cNvPr id="721923" name="Rectangle 3">
            <a:extLst>
              <a:ext uri="{FF2B5EF4-FFF2-40B4-BE49-F238E27FC236}">
                <a16:creationId xmlns:a16="http://schemas.microsoft.com/office/drawing/2014/main" id="{0DCC4CAD-DA20-FC47-A413-934711AB1BF9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571500" y="438150"/>
            <a:ext cx="3124200" cy="2163763"/>
          </a:xfrm>
          <a:ln cap="flat"/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3970" name="Rectangle 2">
            <a:extLst>
              <a:ext uri="{FF2B5EF4-FFF2-40B4-BE49-F238E27FC236}">
                <a16:creationId xmlns:a16="http://schemas.microsoft.com/office/drawing/2014/main" id="{C0F06FCC-8EFE-CA48-BB1F-FEC1AF0C014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68325" y="2751138"/>
            <a:ext cx="3128963" cy="2605087"/>
          </a:xfrm>
          <a:ln/>
        </p:spPr>
        <p:txBody>
          <a:bodyPr lIns="58867" tIns="29932" rIns="58867" bIns="29932"/>
          <a:lstStyle/>
          <a:p>
            <a:endParaRPr lang="en-US" altLang="en-US"/>
          </a:p>
        </p:txBody>
      </p:sp>
      <p:sp>
        <p:nvSpPr>
          <p:cNvPr id="723971" name="Rectangle 3">
            <a:extLst>
              <a:ext uri="{FF2B5EF4-FFF2-40B4-BE49-F238E27FC236}">
                <a16:creationId xmlns:a16="http://schemas.microsoft.com/office/drawing/2014/main" id="{F15B0E4A-132C-A94C-AC64-31FCA0100314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573088" y="438150"/>
            <a:ext cx="3122612" cy="2163763"/>
          </a:xfrm>
          <a:ln cap="flat"/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6018" name="Rectangle 2">
            <a:extLst>
              <a:ext uri="{FF2B5EF4-FFF2-40B4-BE49-F238E27FC236}">
                <a16:creationId xmlns:a16="http://schemas.microsoft.com/office/drawing/2014/main" id="{8D81B685-3325-7A49-AAE6-CECDFBC5C05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68325" y="2751138"/>
            <a:ext cx="3128963" cy="2605087"/>
          </a:xfrm>
          <a:ln/>
        </p:spPr>
        <p:txBody>
          <a:bodyPr lIns="58867" tIns="29932" rIns="58867" bIns="29932"/>
          <a:lstStyle/>
          <a:p>
            <a:endParaRPr lang="en-US" altLang="en-US"/>
          </a:p>
        </p:txBody>
      </p:sp>
      <p:sp>
        <p:nvSpPr>
          <p:cNvPr id="726019" name="Rectangle 3">
            <a:extLst>
              <a:ext uri="{FF2B5EF4-FFF2-40B4-BE49-F238E27FC236}">
                <a16:creationId xmlns:a16="http://schemas.microsoft.com/office/drawing/2014/main" id="{5282CAB8-DCAB-684A-96FB-80C6DF825C51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571500" y="438150"/>
            <a:ext cx="3124200" cy="2163763"/>
          </a:xfrm>
          <a:ln cap="flat"/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4818" name="Rectangle 2">
            <a:extLst>
              <a:ext uri="{FF2B5EF4-FFF2-40B4-BE49-F238E27FC236}">
                <a16:creationId xmlns:a16="http://schemas.microsoft.com/office/drawing/2014/main" id="{0D33398C-F3EF-0341-B764-5345EDDD066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68325" y="2751138"/>
            <a:ext cx="3128963" cy="2605087"/>
          </a:xfrm>
          <a:ln/>
        </p:spPr>
        <p:txBody>
          <a:bodyPr lIns="58867" tIns="29932" rIns="58867" bIns="29932"/>
          <a:lstStyle/>
          <a:p>
            <a:endParaRPr lang="en-US" altLang="en-US"/>
          </a:p>
        </p:txBody>
      </p:sp>
      <p:sp>
        <p:nvSpPr>
          <p:cNvPr id="674819" name="Rectangle 3">
            <a:extLst>
              <a:ext uri="{FF2B5EF4-FFF2-40B4-BE49-F238E27FC236}">
                <a16:creationId xmlns:a16="http://schemas.microsoft.com/office/drawing/2014/main" id="{4776DA2A-323D-7443-835F-67413B99F16C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571500" y="438150"/>
            <a:ext cx="3124200" cy="2163763"/>
          </a:xfrm>
          <a:ln cap="flat"/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1858" name="Rectangle 2">
            <a:extLst>
              <a:ext uri="{FF2B5EF4-FFF2-40B4-BE49-F238E27FC236}">
                <a16:creationId xmlns:a16="http://schemas.microsoft.com/office/drawing/2014/main" id="{7CCAF398-D013-4D45-B481-A9881BBC565C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568325" y="2751138"/>
            <a:ext cx="3128963" cy="2605087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58867" tIns="29932" rIns="58867" bIns="29932"/>
          <a:lstStyle/>
          <a:p>
            <a:endParaRPr lang="en-US" altLang="en-US"/>
          </a:p>
        </p:txBody>
      </p:sp>
      <p:sp>
        <p:nvSpPr>
          <p:cNvPr id="761859" name="Rectangle 3">
            <a:extLst>
              <a:ext uri="{FF2B5EF4-FFF2-40B4-BE49-F238E27FC236}">
                <a16:creationId xmlns:a16="http://schemas.microsoft.com/office/drawing/2014/main" id="{0B92B228-B0F9-8D4E-AA69-D3FE398A61A9}"/>
              </a:ext>
            </a:extLst>
          </p:cNvPr>
          <p:cNvSpPr>
            <a:spLocks noChangeArrowheads="1"/>
          </p:cNvSpPr>
          <p:nvPr>
            <p:ph type="sldImg"/>
          </p:nvPr>
        </p:nvSpPr>
        <p:spPr bwMode="auto">
          <a:xfrm>
            <a:off x="571500" y="438150"/>
            <a:ext cx="3124200" cy="2163763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9810" name="Rectangle 2">
            <a:extLst>
              <a:ext uri="{FF2B5EF4-FFF2-40B4-BE49-F238E27FC236}">
                <a16:creationId xmlns:a16="http://schemas.microsoft.com/office/drawing/2014/main" id="{194E73BB-ED64-DC4B-911F-134D1DD35143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568325" y="2751138"/>
            <a:ext cx="3128963" cy="2605087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58867" tIns="29932" rIns="58867" bIns="29932"/>
          <a:lstStyle/>
          <a:p>
            <a:endParaRPr lang="en-US" altLang="en-US"/>
          </a:p>
        </p:txBody>
      </p:sp>
      <p:sp>
        <p:nvSpPr>
          <p:cNvPr id="759811" name="Rectangle 3">
            <a:extLst>
              <a:ext uri="{FF2B5EF4-FFF2-40B4-BE49-F238E27FC236}">
                <a16:creationId xmlns:a16="http://schemas.microsoft.com/office/drawing/2014/main" id="{D2AB5231-C0EC-BC49-A290-C9D3C8243E08}"/>
              </a:ext>
            </a:extLst>
          </p:cNvPr>
          <p:cNvSpPr>
            <a:spLocks noChangeArrowheads="1"/>
          </p:cNvSpPr>
          <p:nvPr>
            <p:ph type="sldImg"/>
          </p:nvPr>
        </p:nvSpPr>
        <p:spPr bwMode="auto">
          <a:xfrm>
            <a:off x="571500" y="438150"/>
            <a:ext cx="3124200" cy="2163763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6866" name="Rectangle 2">
            <a:extLst>
              <a:ext uri="{FF2B5EF4-FFF2-40B4-BE49-F238E27FC236}">
                <a16:creationId xmlns:a16="http://schemas.microsoft.com/office/drawing/2014/main" id="{08E2A303-5AC4-8C47-A22D-7E301E95656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68325" y="2751138"/>
            <a:ext cx="3128963" cy="2605087"/>
          </a:xfrm>
          <a:ln/>
        </p:spPr>
        <p:txBody>
          <a:bodyPr lIns="58867" tIns="29932" rIns="58867" bIns="29932"/>
          <a:lstStyle/>
          <a:p>
            <a:endParaRPr lang="en-US" altLang="en-US"/>
          </a:p>
        </p:txBody>
      </p:sp>
      <p:sp>
        <p:nvSpPr>
          <p:cNvPr id="676867" name="Rectangle 3">
            <a:extLst>
              <a:ext uri="{FF2B5EF4-FFF2-40B4-BE49-F238E27FC236}">
                <a16:creationId xmlns:a16="http://schemas.microsoft.com/office/drawing/2014/main" id="{B8774891-D382-154D-A405-6D208F3395BE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571500" y="438150"/>
            <a:ext cx="3124200" cy="2163763"/>
          </a:xfrm>
          <a:ln cap="flat"/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8914" name="Rectangle 2">
            <a:extLst>
              <a:ext uri="{FF2B5EF4-FFF2-40B4-BE49-F238E27FC236}">
                <a16:creationId xmlns:a16="http://schemas.microsoft.com/office/drawing/2014/main" id="{0D97B48D-6897-B543-B6B6-B518235EF0F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68325" y="2751138"/>
            <a:ext cx="3128963" cy="2605087"/>
          </a:xfrm>
          <a:ln/>
        </p:spPr>
        <p:txBody>
          <a:bodyPr lIns="58867" tIns="29932" rIns="58867" bIns="29932"/>
          <a:lstStyle/>
          <a:p>
            <a:endParaRPr lang="en-US" altLang="en-US"/>
          </a:p>
        </p:txBody>
      </p:sp>
      <p:sp>
        <p:nvSpPr>
          <p:cNvPr id="678915" name="Rectangle 3">
            <a:extLst>
              <a:ext uri="{FF2B5EF4-FFF2-40B4-BE49-F238E27FC236}">
                <a16:creationId xmlns:a16="http://schemas.microsoft.com/office/drawing/2014/main" id="{B4F2A3D0-85C1-C641-A5E0-6D4C76B3B800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571500" y="438150"/>
            <a:ext cx="3124200" cy="2163763"/>
          </a:xfrm>
          <a:ln cap="flat"/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0962" name="Rectangle 2">
            <a:extLst>
              <a:ext uri="{FF2B5EF4-FFF2-40B4-BE49-F238E27FC236}">
                <a16:creationId xmlns:a16="http://schemas.microsoft.com/office/drawing/2014/main" id="{B1CD4004-F0B6-054E-90F7-1109E66324A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68325" y="2751138"/>
            <a:ext cx="3128963" cy="2605087"/>
          </a:xfrm>
          <a:ln/>
        </p:spPr>
        <p:txBody>
          <a:bodyPr lIns="58867" tIns="29932" rIns="58867" bIns="29932"/>
          <a:lstStyle/>
          <a:p>
            <a:endParaRPr lang="en-US" altLang="en-US"/>
          </a:p>
        </p:txBody>
      </p:sp>
      <p:sp>
        <p:nvSpPr>
          <p:cNvPr id="680963" name="Rectangle 3">
            <a:extLst>
              <a:ext uri="{FF2B5EF4-FFF2-40B4-BE49-F238E27FC236}">
                <a16:creationId xmlns:a16="http://schemas.microsoft.com/office/drawing/2014/main" id="{7E30DC8B-D2CD-EA42-A949-D8A8BC515C94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571500" y="438150"/>
            <a:ext cx="3124200" cy="2163763"/>
          </a:xfrm>
          <a:ln cap="flat"/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3010" name="Rectangle 2">
            <a:extLst>
              <a:ext uri="{FF2B5EF4-FFF2-40B4-BE49-F238E27FC236}">
                <a16:creationId xmlns:a16="http://schemas.microsoft.com/office/drawing/2014/main" id="{2C36D199-E5A4-4141-9E29-9423908EE24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68325" y="2751138"/>
            <a:ext cx="3128963" cy="2605087"/>
          </a:xfrm>
          <a:ln/>
        </p:spPr>
        <p:txBody>
          <a:bodyPr lIns="58867" tIns="29932" rIns="58867" bIns="29932"/>
          <a:lstStyle/>
          <a:p>
            <a:endParaRPr lang="en-US" altLang="en-US"/>
          </a:p>
        </p:txBody>
      </p:sp>
      <p:sp>
        <p:nvSpPr>
          <p:cNvPr id="683011" name="Rectangle 3">
            <a:extLst>
              <a:ext uri="{FF2B5EF4-FFF2-40B4-BE49-F238E27FC236}">
                <a16:creationId xmlns:a16="http://schemas.microsoft.com/office/drawing/2014/main" id="{28F26905-C5A8-0247-A271-040C4DCC1113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571500" y="438150"/>
            <a:ext cx="3124200" cy="2163763"/>
          </a:xfrm>
          <a:ln cap="flat"/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5058" name="Rectangle 2">
            <a:extLst>
              <a:ext uri="{FF2B5EF4-FFF2-40B4-BE49-F238E27FC236}">
                <a16:creationId xmlns:a16="http://schemas.microsoft.com/office/drawing/2014/main" id="{4A03E011-95C8-D743-B15D-EB602745824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68325" y="2751138"/>
            <a:ext cx="3128963" cy="2605087"/>
          </a:xfrm>
          <a:ln/>
        </p:spPr>
        <p:txBody>
          <a:bodyPr lIns="58867" tIns="29932" rIns="58867" bIns="29932"/>
          <a:lstStyle/>
          <a:p>
            <a:endParaRPr lang="en-US" altLang="en-US"/>
          </a:p>
        </p:txBody>
      </p:sp>
      <p:sp>
        <p:nvSpPr>
          <p:cNvPr id="685059" name="Rectangle 3">
            <a:extLst>
              <a:ext uri="{FF2B5EF4-FFF2-40B4-BE49-F238E27FC236}">
                <a16:creationId xmlns:a16="http://schemas.microsoft.com/office/drawing/2014/main" id="{E418C38D-7B2C-FB4C-8AB8-6C422B09DC74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571500" y="438150"/>
            <a:ext cx="3124200" cy="2163763"/>
          </a:xfrm>
          <a:ln cap="flat"/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7106" name="Rectangle 2">
            <a:extLst>
              <a:ext uri="{FF2B5EF4-FFF2-40B4-BE49-F238E27FC236}">
                <a16:creationId xmlns:a16="http://schemas.microsoft.com/office/drawing/2014/main" id="{7256CF36-FE41-E940-AC7E-43457A37BBC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68325" y="2751138"/>
            <a:ext cx="3128963" cy="2605087"/>
          </a:xfrm>
          <a:ln/>
        </p:spPr>
        <p:txBody>
          <a:bodyPr lIns="58867" tIns="29932" rIns="58867" bIns="29932"/>
          <a:lstStyle/>
          <a:p>
            <a:endParaRPr lang="en-US" altLang="en-US"/>
          </a:p>
        </p:txBody>
      </p:sp>
      <p:sp>
        <p:nvSpPr>
          <p:cNvPr id="687107" name="Rectangle 3">
            <a:extLst>
              <a:ext uri="{FF2B5EF4-FFF2-40B4-BE49-F238E27FC236}">
                <a16:creationId xmlns:a16="http://schemas.microsoft.com/office/drawing/2014/main" id="{C1E79A51-2659-7C4D-9FCC-E81FE2283AC6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571500" y="438150"/>
            <a:ext cx="3124200" cy="2163763"/>
          </a:xfrm>
          <a:ln cap="flat"/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9154" name="Rectangle 2">
            <a:extLst>
              <a:ext uri="{FF2B5EF4-FFF2-40B4-BE49-F238E27FC236}">
                <a16:creationId xmlns:a16="http://schemas.microsoft.com/office/drawing/2014/main" id="{BBFF5293-3A45-074B-A76B-06583016E13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68325" y="2751138"/>
            <a:ext cx="3128963" cy="2605087"/>
          </a:xfrm>
          <a:ln/>
        </p:spPr>
        <p:txBody>
          <a:bodyPr lIns="58867" tIns="29932" rIns="58867" bIns="29932"/>
          <a:lstStyle/>
          <a:p>
            <a:endParaRPr lang="en-US" altLang="en-US"/>
          </a:p>
        </p:txBody>
      </p:sp>
      <p:sp>
        <p:nvSpPr>
          <p:cNvPr id="689155" name="Rectangle 3">
            <a:extLst>
              <a:ext uri="{FF2B5EF4-FFF2-40B4-BE49-F238E27FC236}">
                <a16:creationId xmlns:a16="http://schemas.microsoft.com/office/drawing/2014/main" id="{F50932D6-CCBC-FD41-9A42-E587E57B25A4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571500" y="438150"/>
            <a:ext cx="3124200" cy="2163763"/>
          </a:xfrm>
          <a:ln cap="flat"/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7FAA15-BEC7-D445-94B9-F2183FE8806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38250" y="1122363"/>
            <a:ext cx="74295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AAE4D4B-3FCD-A846-AB32-525DB130BA0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4080230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8C2655-D334-FF41-9B47-C3BC15B54C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1C294F7-CE6F-DF44-BC0A-C372C6B0311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682975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3F23E86-5A46-EB4C-B6FB-5917418167A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7080250" y="585788"/>
            <a:ext cx="2130425" cy="5764212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5C85079-9998-E94F-858D-92147D535E9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85800" y="585788"/>
            <a:ext cx="6242050" cy="576421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5856684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04FDBE-DD92-F943-B9EB-FFDD6649A9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A2E313-A006-CC4D-A1B7-034560612C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4020696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57A3F9-5C5B-2448-AE68-665DD9CBB6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6275" y="1709738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E297017-6072-E341-A08F-8A67EB62EC7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76275" y="4589463"/>
            <a:ext cx="8543925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943024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0259D1-E8C7-7F4D-927D-E8A502748E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CFBA1D-CAD3-0D4C-8C4A-9E678590E92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95325" y="1978025"/>
            <a:ext cx="4181475" cy="43719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513DA83-7F7D-FD48-A74F-BB135C2BB0E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029200" y="1978025"/>
            <a:ext cx="4181475" cy="43719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8874659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57217F-5D02-304A-827C-42C098AEC9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2625" y="365125"/>
            <a:ext cx="8543925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316792E-AAAB-0E41-92EB-3EC871DBEE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2625" y="1681163"/>
            <a:ext cx="419100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A6B89EC-35B1-A545-B644-9024233D2C9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82625" y="2505075"/>
            <a:ext cx="419100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D4AF076-C024-7B4E-ACBF-6FE2142F2B7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6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D881A70-1E89-E24A-AC27-9C2C1279364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6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0990722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5E19F6-0F63-1E4D-8446-A7863B659E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7132205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776298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85975D-C91D-4944-8200-34512DE385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2625" y="457200"/>
            <a:ext cx="3194050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D1C3EC-B8DC-3147-B69F-11A3C070D7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11638" y="987425"/>
            <a:ext cx="5014912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351A01E-C097-834C-BB56-B33F61F23EC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82625" y="2057400"/>
            <a:ext cx="3194050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238314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449870-9C6D-1048-86BB-AECF0F511F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2625" y="457200"/>
            <a:ext cx="3194050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81B6754-3C54-E84D-8A3B-29C32D813F0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211638" y="987425"/>
            <a:ext cx="5014912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4356EB3-32C3-FA48-B046-ABE26D85581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82625" y="2057400"/>
            <a:ext cx="3194050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9046946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B8557E87-7BED-0946-986E-ACAF107BA20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95325" y="1978025"/>
            <a:ext cx="8515350" cy="4371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250" tIns="47625" rIns="95250" bIns="4762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grpSp>
        <p:nvGrpSpPr>
          <p:cNvPr id="1034" name="Group 10">
            <a:extLst>
              <a:ext uri="{FF2B5EF4-FFF2-40B4-BE49-F238E27FC236}">
                <a16:creationId xmlns:a16="http://schemas.microsoft.com/office/drawing/2014/main" id="{74D3766B-C064-4F42-8447-53D47AF3D765}"/>
              </a:ext>
            </a:extLst>
          </p:cNvPr>
          <p:cNvGrpSpPr>
            <a:grpSpLocks/>
          </p:cNvGrpSpPr>
          <p:nvPr/>
        </p:nvGrpSpPr>
        <p:grpSpPr bwMode="auto">
          <a:xfrm>
            <a:off x="665163" y="1981200"/>
            <a:ext cx="8478837" cy="4114800"/>
            <a:chOff x="419" y="1248"/>
            <a:chExt cx="5341" cy="2592"/>
          </a:xfrm>
        </p:grpSpPr>
        <p:sp>
          <p:nvSpPr>
            <p:cNvPr id="1029" name="Line 5">
              <a:extLst>
                <a:ext uri="{FF2B5EF4-FFF2-40B4-BE49-F238E27FC236}">
                  <a16:creationId xmlns:a16="http://schemas.microsoft.com/office/drawing/2014/main" id="{61746CFF-A857-C04F-9F63-0CD12D3819C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27" y="1248"/>
              <a:ext cx="5325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0" name="Line 6">
              <a:extLst>
                <a:ext uri="{FF2B5EF4-FFF2-40B4-BE49-F238E27FC236}">
                  <a16:creationId xmlns:a16="http://schemas.microsoft.com/office/drawing/2014/main" id="{174B045F-19F3-9A43-9650-2AAFEE5848D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19" y="1256"/>
              <a:ext cx="0" cy="257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1" name="Line 7">
              <a:extLst>
                <a:ext uri="{FF2B5EF4-FFF2-40B4-BE49-F238E27FC236}">
                  <a16:creationId xmlns:a16="http://schemas.microsoft.com/office/drawing/2014/main" id="{2EE6FFC3-C1FF-4444-85A5-B14B43B6509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760" y="1256"/>
              <a:ext cx="0" cy="257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2" name="Line 8">
              <a:extLst>
                <a:ext uri="{FF2B5EF4-FFF2-40B4-BE49-F238E27FC236}">
                  <a16:creationId xmlns:a16="http://schemas.microsoft.com/office/drawing/2014/main" id="{5A38987F-CD4B-AE47-AAD8-33147FB21DF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27" y="3840"/>
              <a:ext cx="1293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3" name="Line 9">
              <a:extLst>
                <a:ext uri="{FF2B5EF4-FFF2-40B4-BE49-F238E27FC236}">
                  <a16:creationId xmlns:a16="http://schemas.microsoft.com/office/drawing/2014/main" id="{93E4A8EB-4F29-0547-B642-33B7046A40F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459" y="3840"/>
              <a:ext cx="1293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035" name="Rectangle 11">
            <a:extLst>
              <a:ext uri="{FF2B5EF4-FFF2-40B4-BE49-F238E27FC236}">
                <a16:creationId xmlns:a16="http://schemas.microsoft.com/office/drawing/2014/main" id="{BE3EC598-46BF-9142-847B-3509042F26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96313" y="6234113"/>
            <a:ext cx="536575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fld id="{0179648B-09EC-B045-BF01-09AF6E8D923A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036" name="Rectangle 12">
            <a:extLst>
              <a:ext uri="{FF2B5EF4-FFF2-40B4-BE49-F238E27FC236}">
                <a16:creationId xmlns:a16="http://schemas.microsoft.com/office/drawing/2014/main" id="{FE8CB963-BC38-7441-8015-A909263619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1513" y="6157913"/>
            <a:ext cx="1705594" cy="459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altLang="en-US" dirty="0"/>
              <a:t>OMGT6743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34868F18-7C2D-5844-89DB-3DEE2731A8A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585788"/>
            <a:ext cx="8413750" cy="1189037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250" tIns="47625" rIns="95250" bIns="47625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38" name="Rectangle 14">
            <a:extLst>
              <a:ext uri="{FF2B5EF4-FFF2-40B4-BE49-F238E27FC236}">
                <a16:creationId xmlns:a16="http://schemas.microsoft.com/office/drawing/2014/main" id="{367129FA-5FC0-464C-937F-F1514605FD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563563"/>
            <a:ext cx="8413750" cy="1189037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 anchor="ctr"/>
          <a:lstStyle>
            <a:lvl1pPr algn="ctr" defTabSz="939800">
              <a:defRPr sz="4600">
                <a:solidFill>
                  <a:schemeClr val="tx2"/>
                </a:solidFill>
                <a:latin typeface="Times" pitchFamily="2" charset="0"/>
              </a:defRPr>
            </a:lvl1pPr>
            <a:lvl2pPr algn="ctr" defTabSz="939800">
              <a:defRPr sz="4600">
                <a:solidFill>
                  <a:schemeClr val="tx2"/>
                </a:solidFill>
                <a:latin typeface="Times" pitchFamily="2" charset="0"/>
              </a:defRPr>
            </a:lvl2pPr>
            <a:lvl3pPr algn="ctr" defTabSz="939800">
              <a:defRPr sz="4600">
                <a:solidFill>
                  <a:schemeClr val="tx2"/>
                </a:solidFill>
                <a:latin typeface="Times" pitchFamily="2" charset="0"/>
              </a:defRPr>
            </a:lvl3pPr>
            <a:lvl4pPr algn="ctr" defTabSz="939800">
              <a:defRPr sz="4600">
                <a:solidFill>
                  <a:schemeClr val="tx2"/>
                </a:solidFill>
                <a:latin typeface="Times" pitchFamily="2" charset="0"/>
              </a:defRPr>
            </a:lvl4pPr>
            <a:lvl5pPr algn="ctr" defTabSz="939800">
              <a:defRPr sz="4600">
                <a:solidFill>
                  <a:schemeClr val="tx2"/>
                </a:solidFill>
                <a:latin typeface="Times" pitchFamily="2" charset="0"/>
              </a:defRPr>
            </a:lvl5pPr>
            <a:lvl6pPr marL="457200" algn="ctr" defTabSz="939800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2"/>
                </a:solidFill>
                <a:latin typeface="Times" pitchFamily="2" charset="0"/>
              </a:defRPr>
            </a:lvl6pPr>
            <a:lvl7pPr marL="914400" algn="ctr" defTabSz="939800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2"/>
                </a:solidFill>
                <a:latin typeface="Times" pitchFamily="2" charset="0"/>
              </a:defRPr>
            </a:lvl7pPr>
            <a:lvl8pPr marL="1371600" algn="ctr" defTabSz="939800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2"/>
                </a:solidFill>
                <a:latin typeface="Times" pitchFamily="2" charset="0"/>
              </a:defRPr>
            </a:lvl8pPr>
            <a:lvl9pPr marL="1828800" algn="ctr" defTabSz="939800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2"/>
                </a:solidFill>
                <a:latin typeface="Times" pitchFamily="2" charset="0"/>
              </a:defRPr>
            </a:lvl9pPr>
          </a:lstStyle>
          <a:p>
            <a:endParaRPr lang="en-US" alt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65E6AB7A-E455-7A4D-9AE9-5DFC83880748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4108450" y="5921375"/>
            <a:ext cx="1689100" cy="9271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39800" rtl="0" eaLnBrk="0" fontAlgn="base" hangingPunct="0">
        <a:spcBef>
          <a:spcPct val="0"/>
        </a:spcBef>
        <a:spcAft>
          <a:spcPct val="0"/>
        </a:spcAft>
        <a:defRPr sz="46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defTabSz="939800" rtl="0" eaLnBrk="0" fontAlgn="base" hangingPunct="0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Times" pitchFamily="2" charset="0"/>
        </a:defRPr>
      </a:lvl2pPr>
      <a:lvl3pPr algn="ctr" defTabSz="939800" rtl="0" eaLnBrk="0" fontAlgn="base" hangingPunct="0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Times" pitchFamily="2" charset="0"/>
        </a:defRPr>
      </a:lvl3pPr>
      <a:lvl4pPr algn="ctr" defTabSz="939800" rtl="0" eaLnBrk="0" fontAlgn="base" hangingPunct="0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Times" pitchFamily="2" charset="0"/>
        </a:defRPr>
      </a:lvl4pPr>
      <a:lvl5pPr algn="ctr" defTabSz="939800" rtl="0" eaLnBrk="0" fontAlgn="base" hangingPunct="0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Times" pitchFamily="2" charset="0"/>
        </a:defRPr>
      </a:lvl5pPr>
      <a:lvl6pPr marL="457200" algn="ctr" defTabSz="939800" rtl="0" eaLnBrk="0" fontAlgn="base" hangingPunct="0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Times" pitchFamily="2" charset="0"/>
        </a:defRPr>
      </a:lvl6pPr>
      <a:lvl7pPr marL="914400" algn="ctr" defTabSz="939800" rtl="0" eaLnBrk="0" fontAlgn="base" hangingPunct="0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Times" pitchFamily="2" charset="0"/>
        </a:defRPr>
      </a:lvl7pPr>
      <a:lvl8pPr marL="1371600" algn="ctr" defTabSz="939800" rtl="0" eaLnBrk="0" fontAlgn="base" hangingPunct="0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Times" pitchFamily="2" charset="0"/>
        </a:defRPr>
      </a:lvl8pPr>
      <a:lvl9pPr marL="1828800" algn="ctr" defTabSz="939800" rtl="0" eaLnBrk="0" fontAlgn="base" hangingPunct="0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Times" pitchFamily="2" charset="0"/>
        </a:defRPr>
      </a:lvl9pPr>
    </p:titleStyle>
    <p:bodyStyle>
      <a:lvl1pPr marL="352425" indent="-352425" algn="l" defTabSz="939800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63588" indent="-293688" algn="l" defTabSz="939800" rtl="0" eaLnBrk="0" fontAlgn="base" hangingPunct="0">
        <a:spcBef>
          <a:spcPct val="20000"/>
        </a:spcBef>
        <a:spcAft>
          <a:spcPct val="0"/>
        </a:spcAft>
        <a:buSzPct val="10000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76338" indent="-236538" algn="l" defTabSz="939800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644650" indent="-234950" algn="l" defTabSz="939800" rtl="0" eaLnBrk="0" fontAlgn="base" hangingPunct="0">
        <a:spcBef>
          <a:spcPct val="20000"/>
        </a:spcBef>
        <a:spcAft>
          <a:spcPct val="0"/>
        </a:spcAft>
        <a:buSzPct val="100000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114550" indent="-233363" algn="l" defTabSz="939800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72089" name="Group 25">
            <a:extLst>
              <a:ext uri="{FF2B5EF4-FFF2-40B4-BE49-F238E27FC236}">
                <a16:creationId xmlns:a16="http://schemas.microsoft.com/office/drawing/2014/main" id="{F948B3D4-644F-C940-A976-0166E60747AF}"/>
              </a:ext>
            </a:extLst>
          </p:cNvPr>
          <p:cNvGrpSpPr>
            <a:grpSpLocks/>
          </p:cNvGrpSpPr>
          <p:nvPr/>
        </p:nvGrpSpPr>
        <p:grpSpPr bwMode="auto">
          <a:xfrm>
            <a:off x="665163" y="1981200"/>
            <a:ext cx="8478837" cy="4114800"/>
            <a:chOff x="419" y="1248"/>
            <a:chExt cx="5341" cy="2592"/>
          </a:xfrm>
        </p:grpSpPr>
        <p:sp>
          <p:nvSpPr>
            <p:cNvPr id="472090" name="Line 26">
              <a:extLst>
                <a:ext uri="{FF2B5EF4-FFF2-40B4-BE49-F238E27FC236}">
                  <a16:creationId xmlns:a16="http://schemas.microsoft.com/office/drawing/2014/main" id="{739AA3C8-10A1-5D48-A41F-6EC82DF1EE7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27" y="1248"/>
              <a:ext cx="5325" cy="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2091" name="Line 27">
              <a:extLst>
                <a:ext uri="{FF2B5EF4-FFF2-40B4-BE49-F238E27FC236}">
                  <a16:creationId xmlns:a16="http://schemas.microsoft.com/office/drawing/2014/main" id="{82B68832-3338-2349-8AD1-AD3F61B62F4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19" y="1256"/>
              <a:ext cx="0" cy="2576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2092" name="Line 28">
              <a:extLst>
                <a:ext uri="{FF2B5EF4-FFF2-40B4-BE49-F238E27FC236}">
                  <a16:creationId xmlns:a16="http://schemas.microsoft.com/office/drawing/2014/main" id="{7ED788BE-CB1D-E54C-857D-83E703CE116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760" y="1256"/>
              <a:ext cx="0" cy="2576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2093" name="Line 29">
              <a:extLst>
                <a:ext uri="{FF2B5EF4-FFF2-40B4-BE49-F238E27FC236}">
                  <a16:creationId xmlns:a16="http://schemas.microsoft.com/office/drawing/2014/main" id="{CBCE9BA5-5D51-C448-AA7B-00BEB27F8E7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27" y="3840"/>
              <a:ext cx="1293" cy="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2094" name="Line 30">
              <a:extLst>
                <a:ext uri="{FF2B5EF4-FFF2-40B4-BE49-F238E27FC236}">
                  <a16:creationId xmlns:a16="http://schemas.microsoft.com/office/drawing/2014/main" id="{71D0946C-13A1-0041-8056-7DBBC9295EB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459" y="3840"/>
              <a:ext cx="1293" cy="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472068" name="Rectangle 4">
            <a:extLst>
              <a:ext uri="{FF2B5EF4-FFF2-40B4-BE49-F238E27FC236}">
                <a16:creationId xmlns:a16="http://schemas.microsoft.com/office/drawing/2014/main" id="{2F4EAF3D-7BD7-0F43-9BE4-65621435408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/>
          <a:lstStyle/>
          <a:p>
            <a:pPr defTabSz="914400"/>
            <a:r>
              <a:rPr lang="en-US" altLang="en-US" sz="4200"/>
              <a:t>Inputs and Outputs to Aggregate Production Planning</a:t>
            </a:r>
            <a:endParaRPr lang="en-US" altLang="en-US"/>
          </a:p>
        </p:txBody>
      </p:sp>
      <p:grpSp>
        <p:nvGrpSpPr>
          <p:cNvPr id="472095" name="Group 31">
            <a:extLst>
              <a:ext uri="{FF2B5EF4-FFF2-40B4-BE49-F238E27FC236}">
                <a16:creationId xmlns:a16="http://schemas.microsoft.com/office/drawing/2014/main" id="{329996BC-A6B0-F043-9F83-A8D29E0C834B}"/>
              </a:ext>
            </a:extLst>
          </p:cNvPr>
          <p:cNvGrpSpPr>
            <a:grpSpLocks/>
          </p:cNvGrpSpPr>
          <p:nvPr/>
        </p:nvGrpSpPr>
        <p:grpSpPr bwMode="auto">
          <a:xfrm>
            <a:off x="998538" y="1841500"/>
            <a:ext cx="7840662" cy="4124325"/>
            <a:chOff x="640" y="1160"/>
            <a:chExt cx="5296" cy="2794"/>
          </a:xfrm>
        </p:grpSpPr>
        <p:sp>
          <p:nvSpPr>
            <p:cNvPr id="472069" name="Rectangle 5">
              <a:extLst>
                <a:ext uri="{FF2B5EF4-FFF2-40B4-BE49-F238E27FC236}">
                  <a16:creationId xmlns:a16="http://schemas.microsoft.com/office/drawing/2014/main" id="{F371CE08-CCC6-6443-AD8A-5F28852CA67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36" y="1996"/>
              <a:ext cx="1968" cy="772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2070" name="Rectangle 6">
              <a:extLst>
                <a:ext uri="{FF2B5EF4-FFF2-40B4-BE49-F238E27FC236}">
                  <a16:creationId xmlns:a16="http://schemas.microsoft.com/office/drawing/2014/main" id="{15852F49-8600-F543-A2F4-FBA582D7A9F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37" y="2031"/>
              <a:ext cx="1207" cy="80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pPr algn="ctr"/>
              <a:r>
                <a:rPr lang="en-US" altLang="en-US" b="1">
                  <a:latin typeface="Arial" panose="020B0604020202020204" pitchFamily="34" charset="0"/>
                </a:rPr>
                <a:t>Aggregate</a:t>
              </a:r>
            </a:p>
            <a:p>
              <a:pPr algn="ctr"/>
              <a:r>
                <a:rPr lang="en-US" altLang="en-US" b="1">
                  <a:latin typeface="Arial" panose="020B0604020202020204" pitchFamily="34" charset="0"/>
                </a:rPr>
                <a:t>Production</a:t>
              </a:r>
            </a:p>
            <a:p>
              <a:pPr algn="ctr"/>
              <a:r>
                <a:rPr lang="en-US" altLang="en-US" b="1">
                  <a:latin typeface="Arial" panose="020B0604020202020204" pitchFamily="34" charset="0"/>
                </a:rPr>
                <a:t>Planning</a:t>
              </a:r>
              <a:endParaRPr lang="en-US" altLang="en-US">
                <a:solidFill>
                  <a:schemeClr val="bg2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472071" name="Rectangle 7">
              <a:extLst>
                <a:ext uri="{FF2B5EF4-FFF2-40B4-BE49-F238E27FC236}">
                  <a16:creationId xmlns:a16="http://schemas.microsoft.com/office/drawing/2014/main" id="{5039E5CB-B9F6-1247-A6C6-BFF7A522AF6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80" y="1160"/>
              <a:ext cx="857" cy="4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pPr algn="ctr"/>
              <a:r>
                <a:rPr lang="en-US" altLang="en-US" sz="2000">
                  <a:latin typeface="Arial" panose="020B0604020202020204" pitchFamily="34" charset="0"/>
                </a:rPr>
                <a:t>Company</a:t>
              </a:r>
            </a:p>
            <a:p>
              <a:pPr algn="ctr"/>
              <a:r>
                <a:rPr lang="en-US" altLang="en-US" sz="2000">
                  <a:latin typeface="Arial" panose="020B0604020202020204" pitchFamily="34" charset="0"/>
                </a:rPr>
                <a:t>Policies</a:t>
              </a:r>
            </a:p>
          </p:txBody>
        </p:sp>
        <p:sp>
          <p:nvSpPr>
            <p:cNvPr id="472072" name="Rectangle 8">
              <a:extLst>
                <a:ext uri="{FF2B5EF4-FFF2-40B4-BE49-F238E27FC236}">
                  <a16:creationId xmlns:a16="http://schemas.microsoft.com/office/drawing/2014/main" id="{EE2BEE26-F7D0-004B-B5FA-8AE9DBE635B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55" y="1904"/>
              <a:ext cx="990" cy="4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pPr algn="ctr"/>
              <a:r>
                <a:rPr lang="en-US" altLang="en-US" sz="2000">
                  <a:latin typeface="Arial" panose="020B0604020202020204" pitchFamily="34" charset="0"/>
                </a:rPr>
                <a:t>Financial</a:t>
              </a:r>
            </a:p>
            <a:p>
              <a:pPr algn="ctr"/>
              <a:r>
                <a:rPr lang="en-US" altLang="en-US" sz="2000">
                  <a:latin typeface="Arial" panose="020B0604020202020204" pitchFamily="34" charset="0"/>
                </a:rPr>
                <a:t>Constraints</a:t>
              </a:r>
            </a:p>
          </p:txBody>
        </p:sp>
        <p:sp>
          <p:nvSpPr>
            <p:cNvPr id="472073" name="Rectangle 9">
              <a:extLst>
                <a:ext uri="{FF2B5EF4-FFF2-40B4-BE49-F238E27FC236}">
                  <a16:creationId xmlns:a16="http://schemas.microsoft.com/office/drawing/2014/main" id="{34C78982-1541-D444-9276-5F0E9BA2F51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52" y="1160"/>
              <a:ext cx="923" cy="4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pPr algn="ctr"/>
              <a:r>
                <a:rPr lang="en-US" altLang="en-US" sz="2000">
                  <a:latin typeface="Arial" panose="020B0604020202020204" pitchFamily="34" charset="0"/>
                </a:rPr>
                <a:t>Strategic</a:t>
              </a:r>
            </a:p>
            <a:p>
              <a:pPr algn="ctr"/>
              <a:r>
                <a:rPr lang="en-US" altLang="en-US" sz="2000">
                  <a:latin typeface="Arial" panose="020B0604020202020204" pitchFamily="34" charset="0"/>
                </a:rPr>
                <a:t>Objectives</a:t>
              </a:r>
            </a:p>
          </p:txBody>
        </p:sp>
        <p:sp>
          <p:nvSpPr>
            <p:cNvPr id="472074" name="Rectangle 10">
              <a:extLst>
                <a:ext uri="{FF2B5EF4-FFF2-40B4-BE49-F238E27FC236}">
                  <a16:creationId xmlns:a16="http://schemas.microsoft.com/office/drawing/2014/main" id="{CC5B2BB8-2898-6D41-8746-A614C4437BF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14" y="3068"/>
              <a:ext cx="1322" cy="88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pPr algn="ctr"/>
              <a:r>
                <a:rPr lang="en-US" altLang="en-US" sz="2000">
                  <a:latin typeface="Arial" panose="020B0604020202020204" pitchFamily="34" charset="0"/>
                </a:rPr>
                <a:t>Units or dollars</a:t>
              </a:r>
            </a:p>
            <a:p>
              <a:pPr algn="ctr"/>
              <a:r>
                <a:rPr lang="en-US" altLang="en-US" sz="2000">
                  <a:latin typeface="Arial" panose="020B0604020202020204" pitchFamily="34" charset="0"/>
                </a:rPr>
                <a:t>subcontracted,</a:t>
              </a:r>
            </a:p>
            <a:p>
              <a:pPr algn="ctr"/>
              <a:r>
                <a:rPr lang="en-US" altLang="en-US" sz="2000">
                  <a:latin typeface="Arial" panose="020B0604020202020204" pitchFamily="34" charset="0"/>
                </a:rPr>
                <a:t>backordered, or</a:t>
              </a:r>
            </a:p>
            <a:p>
              <a:pPr algn="ctr"/>
              <a:r>
                <a:rPr lang="en-US" altLang="en-US" sz="2000">
                  <a:latin typeface="Arial" panose="020B0604020202020204" pitchFamily="34" charset="0"/>
                </a:rPr>
                <a:t>lost</a:t>
              </a:r>
            </a:p>
          </p:txBody>
        </p:sp>
        <p:sp>
          <p:nvSpPr>
            <p:cNvPr id="472075" name="Line 11">
              <a:extLst>
                <a:ext uri="{FF2B5EF4-FFF2-40B4-BE49-F238E27FC236}">
                  <a16:creationId xmlns:a16="http://schemas.microsoft.com/office/drawing/2014/main" id="{A546C0CD-FE0A-FB48-9372-8A6A04390DD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708" y="1625"/>
              <a:ext cx="511" cy="27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2076" name="Line 12">
              <a:extLst>
                <a:ext uri="{FF2B5EF4-FFF2-40B4-BE49-F238E27FC236}">
                  <a16:creationId xmlns:a16="http://schemas.microsoft.com/office/drawing/2014/main" id="{C0E551EA-9AE7-CD41-B00E-78CCFA31B73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120" y="1577"/>
              <a:ext cx="0" cy="37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2077" name="Line 13">
              <a:extLst>
                <a:ext uri="{FF2B5EF4-FFF2-40B4-BE49-F238E27FC236}">
                  <a16:creationId xmlns:a16="http://schemas.microsoft.com/office/drawing/2014/main" id="{42B195EE-F33E-4A43-809A-8DC569E63E7B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118" y="1685"/>
              <a:ext cx="371" cy="23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2078" name="Line 14">
              <a:extLst>
                <a:ext uri="{FF2B5EF4-FFF2-40B4-BE49-F238E27FC236}">
                  <a16:creationId xmlns:a16="http://schemas.microsoft.com/office/drawing/2014/main" id="{4FFB618F-A4BC-7B4A-9E71-9B2BEA64492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539" y="2124"/>
              <a:ext cx="563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2079" name="Line 15">
              <a:extLst>
                <a:ext uri="{FF2B5EF4-FFF2-40B4-BE49-F238E27FC236}">
                  <a16:creationId xmlns:a16="http://schemas.microsoft.com/office/drawing/2014/main" id="{BF71066C-98E0-8840-B3A0-62C9F6BED345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209" y="2124"/>
              <a:ext cx="475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2080" name="Line 16">
              <a:extLst>
                <a:ext uri="{FF2B5EF4-FFF2-40B4-BE49-F238E27FC236}">
                  <a16:creationId xmlns:a16="http://schemas.microsoft.com/office/drawing/2014/main" id="{2ACFF0E3-B319-1844-BC35-36A260C50C22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571" y="2885"/>
              <a:ext cx="267" cy="32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2081" name="Line 17">
              <a:extLst>
                <a:ext uri="{FF2B5EF4-FFF2-40B4-BE49-F238E27FC236}">
                  <a16:creationId xmlns:a16="http://schemas.microsoft.com/office/drawing/2014/main" id="{398EE4A4-4141-6747-9E95-7AEA3BCB336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256" y="2825"/>
              <a:ext cx="355" cy="23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2082" name="Rectangle 18">
              <a:extLst>
                <a:ext uri="{FF2B5EF4-FFF2-40B4-BE49-F238E27FC236}">
                  <a16:creationId xmlns:a16="http://schemas.microsoft.com/office/drawing/2014/main" id="{858C779C-1F11-8D4A-90DF-707D8F6217A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69" y="1160"/>
              <a:ext cx="990" cy="4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pPr algn="ctr"/>
              <a:r>
                <a:rPr lang="en-US" altLang="en-US" sz="2000">
                  <a:latin typeface="Arial" panose="020B0604020202020204" pitchFamily="34" charset="0"/>
                </a:rPr>
                <a:t>Capacity</a:t>
              </a:r>
            </a:p>
            <a:p>
              <a:pPr algn="ctr"/>
              <a:r>
                <a:rPr lang="en-US" altLang="en-US" sz="2000">
                  <a:latin typeface="Arial" panose="020B0604020202020204" pitchFamily="34" charset="0"/>
                </a:rPr>
                <a:t>Constraints</a:t>
              </a:r>
            </a:p>
          </p:txBody>
        </p:sp>
        <p:sp>
          <p:nvSpPr>
            <p:cNvPr id="472083" name="Rectangle 19">
              <a:extLst>
                <a:ext uri="{FF2B5EF4-FFF2-40B4-BE49-F238E27FC236}">
                  <a16:creationId xmlns:a16="http://schemas.microsoft.com/office/drawing/2014/main" id="{373546CA-7097-7348-870F-F1DBF429536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11" y="2936"/>
              <a:ext cx="903" cy="4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pPr algn="ctr"/>
              <a:r>
                <a:rPr lang="en-US" altLang="en-US" sz="2000">
                  <a:latin typeface="Arial" panose="020B0604020202020204" pitchFamily="34" charset="0"/>
                </a:rPr>
                <a:t>Size of</a:t>
              </a:r>
            </a:p>
            <a:p>
              <a:pPr algn="ctr"/>
              <a:r>
                <a:rPr lang="en-US" altLang="en-US" sz="2000">
                  <a:latin typeface="Arial" panose="020B0604020202020204" pitchFamily="34" charset="0"/>
                </a:rPr>
                <a:t>Workforce</a:t>
              </a:r>
            </a:p>
          </p:txBody>
        </p:sp>
        <p:sp>
          <p:nvSpPr>
            <p:cNvPr id="472084" name="Rectangle 20">
              <a:extLst>
                <a:ext uri="{FF2B5EF4-FFF2-40B4-BE49-F238E27FC236}">
                  <a16:creationId xmlns:a16="http://schemas.microsoft.com/office/drawing/2014/main" id="{DDE0407C-EEE0-394F-8038-AD6AD6E062A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08" y="3247"/>
              <a:ext cx="1121" cy="68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pPr algn="ctr"/>
              <a:r>
                <a:rPr lang="en-US" altLang="en-US" sz="2000">
                  <a:latin typeface="Arial" panose="020B0604020202020204" pitchFamily="34" charset="0"/>
                </a:rPr>
                <a:t>Production</a:t>
              </a:r>
            </a:p>
            <a:p>
              <a:pPr algn="ctr"/>
              <a:r>
                <a:rPr lang="en-US" altLang="en-US" sz="2000">
                  <a:latin typeface="Arial" panose="020B0604020202020204" pitchFamily="34" charset="0"/>
                </a:rPr>
                <a:t>per month</a:t>
              </a:r>
            </a:p>
            <a:p>
              <a:pPr algn="ctr"/>
              <a:r>
                <a:rPr lang="en-US" altLang="en-US" sz="2000">
                  <a:latin typeface="Arial" panose="020B0604020202020204" pitchFamily="34" charset="0"/>
                </a:rPr>
                <a:t>(in units or $)</a:t>
              </a:r>
            </a:p>
          </p:txBody>
        </p:sp>
        <p:sp>
          <p:nvSpPr>
            <p:cNvPr id="472085" name="Rectangle 21">
              <a:extLst>
                <a:ext uri="{FF2B5EF4-FFF2-40B4-BE49-F238E27FC236}">
                  <a16:creationId xmlns:a16="http://schemas.microsoft.com/office/drawing/2014/main" id="{B2CBA046-FCD9-4143-8EE1-FC47674F1B4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91" y="3284"/>
              <a:ext cx="827" cy="4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pPr algn="ctr"/>
              <a:r>
                <a:rPr lang="en-US" altLang="en-US" sz="2000">
                  <a:latin typeface="Arial" panose="020B0604020202020204" pitchFamily="34" charset="0"/>
                </a:rPr>
                <a:t>Inventory</a:t>
              </a:r>
            </a:p>
            <a:p>
              <a:pPr algn="ctr"/>
              <a:r>
                <a:rPr lang="en-US" altLang="en-US" sz="2000">
                  <a:latin typeface="Arial" panose="020B0604020202020204" pitchFamily="34" charset="0"/>
                </a:rPr>
                <a:t>Levels</a:t>
              </a:r>
            </a:p>
          </p:txBody>
        </p:sp>
        <p:sp>
          <p:nvSpPr>
            <p:cNvPr id="472086" name="Rectangle 22">
              <a:extLst>
                <a:ext uri="{FF2B5EF4-FFF2-40B4-BE49-F238E27FC236}">
                  <a16:creationId xmlns:a16="http://schemas.microsoft.com/office/drawing/2014/main" id="{0572477B-7637-964F-9C2E-E2231503FDD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40" y="1892"/>
              <a:ext cx="875" cy="47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pPr algn="ctr"/>
              <a:r>
                <a:rPr lang="en-US" altLang="en-US" sz="2000">
                  <a:latin typeface="Arial" panose="020B0604020202020204" pitchFamily="34" charset="0"/>
                </a:rPr>
                <a:t>Demand</a:t>
              </a:r>
            </a:p>
            <a:p>
              <a:pPr algn="ctr"/>
              <a:r>
                <a:rPr lang="en-US" altLang="en-US" sz="2000">
                  <a:latin typeface="Arial" panose="020B0604020202020204" pitchFamily="34" charset="0"/>
                </a:rPr>
                <a:t>Forecasts</a:t>
              </a:r>
            </a:p>
          </p:txBody>
        </p:sp>
        <p:sp>
          <p:nvSpPr>
            <p:cNvPr id="472087" name="Line 23">
              <a:extLst>
                <a:ext uri="{FF2B5EF4-FFF2-40B4-BE49-F238E27FC236}">
                  <a16:creationId xmlns:a16="http://schemas.microsoft.com/office/drawing/2014/main" id="{89516E51-B675-FE4E-9917-7476C00675DF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713" y="2825"/>
              <a:ext cx="371" cy="23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2088" name="Line 24">
              <a:extLst>
                <a:ext uri="{FF2B5EF4-FFF2-40B4-BE49-F238E27FC236}">
                  <a16:creationId xmlns:a16="http://schemas.microsoft.com/office/drawing/2014/main" id="{E1AF274D-4327-9442-B60D-440A575752A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333" y="2885"/>
              <a:ext cx="251" cy="32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8372" name="Rectangle 4">
            <a:extLst>
              <a:ext uri="{FF2B5EF4-FFF2-40B4-BE49-F238E27FC236}">
                <a16:creationId xmlns:a16="http://schemas.microsoft.com/office/drawing/2014/main" id="{FFA13E9E-1ABA-5040-B26D-8B562719A01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/>
          <a:lstStyle/>
          <a:p>
            <a:pPr defTabSz="914400"/>
            <a:r>
              <a:rPr lang="en-US" altLang="en-US"/>
              <a:t>Sequencing</a:t>
            </a:r>
          </a:p>
        </p:txBody>
      </p:sp>
      <p:sp>
        <p:nvSpPr>
          <p:cNvPr id="698373" name="Rectangle 5">
            <a:extLst>
              <a:ext uri="{FF2B5EF4-FFF2-40B4-BE49-F238E27FC236}">
                <a16:creationId xmlns:a16="http://schemas.microsoft.com/office/drawing/2014/main" id="{82F1C139-9B8B-F94E-B44E-E681E41FA82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95325" y="2028825"/>
            <a:ext cx="8515350" cy="4371975"/>
          </a:xfrm>
          <a:noFill/>
          <a:ln/>
        </p:spPr>
        <p:txBody>
          <a:bodyPr lIns="90487" tIns="44450" rIns="90487" bIns="44450"/>
          <a:lstStyle/>
          <a:p>
            <a:pPr marL="342900" indent="-342900" defTabSz="914400">
              <a:spcBef>
                <a:spcPct val="75000"/>
              </a:spcBef>
            </a:pPr>
            <a:r>
              <a:rPr lang="en-US" altLang="en-US"/>
              <a:t>Prioritize jobs assigned to a resource</a:t>
            </a:r>
          </a:p>
          <a:p>
            <a:pPr marL="342900" indent="-342900" defTabSz="914400">
              <a:spcBef>
                <a:spcPct val="75000"/>
              </a:spcBef>
            </a:pPr>
            <a:r>
              <a:rPr lang="en-US" altLang="en-US"/>
              <a:t>If no order specified use first-come first-served (FCFS)</a:t>
            </a:r>
          </a:p>
          <a:p>
            <a:pPr marL="342900" indent="-342900" defTabSz="914400">
              <a:spcBef>
                <a:spcPct val="75000"/>
              </a:spcBef>
            </a:pPr>
            <a:r>
              <a:rPr lang="en-US" altLang="en-US"/>
              <a:t>Many other sequencing rules exist</a:t>
            </a:r>
          </a:p>
          <a:p>
            <a:pPr marL="342900" indent="-342900" defTabSz="914400">
              <a:spcBef>
                <a:spcPct val="75000"/>
              </a:spcBef>
            </a:pPr>
            <a:r>
              <a:rPr lang="en-US" altLang="en-US"/>
              <a:t>Each attempts to achieve to an objective</a:t>
            </a:r>
          </a:p>
        </p:txBody>
      </p:sp>
    </p:spTree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0420" name="Rectangle 4">
            <a:extLst>
              <a:ext uri="{FF2B5EF4-FFF2-40B4-BE49-F238E27FC236}">
                <a16:creationId xmlns:a16="http://schemas.microsoft.com/office/drawing/2014/main" id="{1C1E2B56-F111-2044-B2B4-B03E8481C25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/>
          <a:lstStyle/>
          <a:p>
            <a:pPr defTabSz="914400"/>
            <a:r>
              <a:rPr lang="en-US" altLang="en-US"/>
              <a:t>Sequencing Rules</a:t>
            </a:r>
          </a:p>
        </p:txBody>
      </p:sp>
      <p:sp>
        <p:nvSpPr>
          <p:cNvPr id="700421" name="Rectangle 5">
            <a:extLst>
              <a:ext uri="{FF2B5EF4-FFF2-40B4-BE49-F238E27FC236}">
                <a16:creationId xmlns:a16="http://schemas.microsoft.com/office/drawing/2014/main" id="{D1AA7048-47DA-DF47-B4B3-4D8BC122D14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0487" tIns="44450" rIns="90487" bIns="44450"/>
          <a:lstStyle/>
          <a:p>
            <a:pPr marL="342900" indent="-342900" defTabSz="914400"/>
            <a:r>
              <a:rPr lang="en-US" altLang="en-US"/>
              <a:t>FCFS - first-come, first-served</a:t>
            </a:r>
          </a:p>
          <a:p>
            <a:pPr marL="342900" indent="-342900" defTabSz="914400"/>
            <a:r>
              <a:rPr lang="en-US" altLang="en-US"/>
              <a:t>LCFS - last come, first served</a:t>
            </a:r>
          </a:p>
          <a:p>
            <a:pPr marL="342900" indent="-342900" defTabSz="914400"/>
            <a:r>
              <a:rPr lang="en-US" altLang="en-US"/>
              <a:t>SPT - shortest processing time</a:t>
            </a:r>
          </a:p>
          <a:p>
            <a:pPr marL="342900" indent="-342900" defTabSz="914400"/>
            <a:r>
              <a:rPr lang="en-US" altLang="en-US"/>
              <a:t>DDATE - earliest due date</a:t>
            </a:r>
          </a:p>
          <a:p>
            <a:pPr marL="342900" indent="-342900" defTabSz="914400"/>
            <a:r>
              <a:rPr lang="en-US" altLang="en-US"/>
              <a:t>SLACK - smallest slack</a:t>
            </a:r>
          </a:p>
          <a:p>
            <a:pPr marL="971550" lvl="1" indent="-285750" defTabSz="914400"/>
            <a:r>
              <a:rPr lang="en-US" altLang="en-US" sz="2400"/>
              <a:t>(due date - today’s date) - (remaining processing time)</a:t>
            </a:r>
          </a:p>
          <a:p>
            <a:pPr marL="342900" indent="-342900" defTabSz="914400"/>
            <a:r>
              <a:rPr lang="en-US" altLang="en-US"/>
              <a:t>RWK - remaining work on all operations</a:t>
            </a:r>
          </a:p>
        </p:txBody>
      </p:sp>
    </p:spTree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44" name="Rectangle 4">
            <a:extLst>
              <a:ext uri="{FF2B5EF4-FFF2-40B4-BE49-F238E27FC236}">
                <a16:creationId xmlns:a16="http://schemas.microsoft.com/office/drawing/2014/main" id="{15B15247-467C-094B-B47D-8BD5C2BD525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/>
          <a:lstStyle/>
          <a:p>
            <a:pPr defTabSz="914400"/>
            <a:r>
              <a:rPr lang="en-US" altLang="en-US" sz="4200"/>
              <a:t>Guidelines for Selecting a Sequencing Rule</a:t>
            </a:r>
            <a:endParaRPr lang="en-US" altLang="en-US"/>
          </a:p>
        </p:txBody>
      </p:sp>
      <p:sp>
        <p:nvSpPr>
          <p:cNvPr id="727045" name="Rectangle 5">
            <a:extLst>
              <a:ext uri="{FF2B5EF4-FFF2-40B4-BE49-F238E27FC236}">
                <a16:creationId xmlns:a16="http://schemas.microsoft.com/office/drawing/2014/main" id="{E23A667C-926D-BF42-B0C9-5F61EE2BC23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0487" tIns="44450" rIns="90487" bIns="44450"/>
          <a:lstStyle/>
          <a:p>
            <a:pPr marL="342900" indent="-342900" defTabSz="914400">
              <a:buFontTx/>
              <a:buNone/>
            </a:pPr>
            <a:r>
              <a:rPr lang="en-US" altLang="en-US" sz="2800"/>
              <a:t>1. SPT most useful when shop is highly congested</a:t>
            </a:r>
          </a:p>
          <a:p>
            <a:pPr marL="342900" indent="-342900" defTabSz="914400">
              <a:buFontTx/>
              <a:buNone/>
            </a:pPr>
            <a:r>
              <a:rPr lang="en-US" altLang="en-US" sz="2800"/>
              <a:t>2. Use SLACK or S/OPN for periods of normal activity</a:t>
            </a:r>
          </a:p>
          <a:p>
            <a:pPr marL="342900" indent="-342900" defTabSz="914400">
              <a:buFontTx/>
              <a:buNone/>
            </a:pPr>
            <a:r>
              <a:rPr lang="en-US" altLang="en-US" sz="2800"/>
              <a:t>3. Use DDATE when only small tardiness values can be tolerated</a:t>
            </a:r>
          </a:p>
          <a:p>
            <a:pPr marL="342900" indent="-342900" defTabSz="914400">
              <a:buFontTx/>
              <a:buNone/>
            </a:pPr>
            <a:r>
              <a:rPr lang="en-US" altLang="en-US" sz="2800"/>
              <a:t>4. Use LPT if subcontracting is anticipated</a:t>
            </a:r>
          </a:p>
          <a:p>
            <a:pPr marL="342900" indent="-342900" defTabSz="914400">
              <a:buFontTx/>
              <a:buNone/>
            </a:pPr>
            <a:r>
              <a:rPr lang="en-US" altLang="en-US" sz="2800"/>
              <a:t>5. Use FCFS when operating at low-capacity levels</a:t>
            </a:r>
          </a:p>
          <a:p>
            <a:pPr marL="342900" indent="-342900" defTabSz="914400">
              <a:buFontTx/>
              <a:buNone/>
            </a:pPr>
            <a:r>
              <a:rPr lang="en-US" altLang="en-US" sz="2800"/>
              <a:t>6. Do not use SPT to sequence jobs that have to be assembled with other jobs at a later date</a:t>
            </a:r>
          </a:p>
        </p:txBody>
      </p:sp>
    </p:spTree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9092" name="Rectangle 4">
            <a:extLst>
              <a:ext uri="{FF2B5EF4-FFF2-40B4-BE49-F238E27FC236}">
                <a16:creationId xmlns:a16="http://schemas.microsoft.com/office/drawing/2014/main" id="{D18393C2-8AD2-2644-8FE1-F731F36301E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/>
          <a:lstStyle/>
          <a:p>
            <a:pPr defTabSz="914400"/>
            <a:r>
              <a:rPr lang="en-US" altLang="en-US"/>
              <a:t>Monitoring</a:t>
            </a:r>
          </a:p>
        </p:txBody>
      </p:sp>
      <p:sp>
        <p:nvSpPr>
          <p:cNvPr id="729093" name="Rectangle 5">
            <a:extLst>
              <a:ext uri="{FF2B5EF4-FFF2-40B4-BE49-F238E27FC236}">
                <a16:creationId xmlns:a16="http://schemas.microsoft.com/office/drawing/2014/main" id="{B6ECB3B6-6687-5E48-8343-0E7A73FF91D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0487" tIns="44450" rIns="90487" bIns="44450"/>
          <a:lstStyle/>
          <a:p>
            <a:pPr marL="342900" indent="-342900" defTabSz="914400"/>
            <a:r>
              <a:rPr lang="en-US" altLang="en-US"/>
              <a:t>Gantt Chart</a:t>
            </a:r>
          </a:p>
          <a:p>
            <a:pPr marL="971550" lvl="1" indent="-285750" defTabSz="914400"/>
            <a:r>
              <a:rPr lang="en-US" altLang="en-US"/>
              <a:t>shows both planned and completed activities against a time scale</a:t>
            </a:r>
          </a:p>
          <a:p>
            <a:pPr marL="971550" lvl="1" indent="-285750" defTabSz="914400"/>
            <a:endParaRPr lang="en-US" altLang="en-US"/>
          </a:p>
          <a:p>
            <a:pPr marL="342900" indent="-342900" defTabSz="914400"/>
            <a:r>
              <a:rPr lang="en-US" altLang="en-US"/>
              <a:t>Input / Output Control</a:t>
            </a:r>
          </a:p>
          <a:p>
            <a:pPr marL="971550" lvl="1" indent="-285750" defTabSz="914400"/>
            <a:r>
              <a:rPr lang="en-US" altLang="en-US"/>
              <a:t>monitors the input and output from each work center</a:t>
            </a:r>
          </a:p>
        </p:txBody>
      </p:sp>
    </p:spTree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1140" name="Rectangle 4">
            <a:extLst>
              <a:ext uri="{FF2B5EF4-FFF2-40B4-BE49-F238E27FC236}">
                <a16:creationId xmlns:a16="http://schemas.microsoft.com/office/drawing/2014/main" id="{9B8ADE85-32F8-4C4D-A812-17D642F76F2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/>
          <a:lstStyle/>
          <a:p>
            <a:pPr defTabSz="914400"/>
            <a:r>
              <a:rPr lang="en-US" altLang="en-US"/>
              <a:t>Gantt Chart</a:t>
            </a:r>
          </a:p>
        </p:txBody>
      </p:sp>
      <p:sp>
        <p:nvSpPr>
          <p:cNvPr id="731141" name="Line 5">
            <a:extLst>
              <a:ext uri="{FF2B5EF4-FFF2-40B4-BE49-F238E27FC236}">
                <a16:creationId xmlns:a16="http://schemas.microsoft.com/office/drawing/2014/main" id="{079ACC65-7F3D-E849-9590-361C3E63AA06}"/>
              </a:ext>
            </a:extLst>
          </p:cNvPr>
          <p:cNvSpPr>
            <a:spLocks noChangeShapeType="1"/>
          </p:cNvSpPr>
          <p:nvPr/>
        </p:nvSpPr>
        <p:spPr bwMode="auto">
          <a:xfrm>
            <a:off x="1293813" y="2133600"/>
            <a:ext cx="0" cy="2909888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31142" name="Line 6">
            <a:extLst>
              <a:ext uri="{FF2B5EF4-FFF2-40B4-BE49-F238E27FC236}">
                <a16:creationId xmlns:a16="http://schemas.microsoft.com/office/drawing/2014/main" id="{345C8A33-76B0-C244-9344-A1F4B5F6CE2D}"/>
              </a:ext>
            </a:extLst>
          </p:cNvPr>
          <p:cNvSpPr>
            <a:spLocks noChangeShapeType="1"/>
          </p:cNvSpPr>
          <p:nvPr/>
        </p:nvSpPr>
        <p:spPr bwMode="auto">
          <a:xfrm>
            <a:off x="1319213" y="5092700"/>
            <a:ext cx="7267575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31143" name="Rectangle 7">
            <a:extLst>
              <a:ext uri="{FF2B5EF4-FFF2-40B4-BE49-F238E27FC236}">
                <a16:creationId xmlns:a16="http://schemas.microsoft.com/office/drawing/2014/main" id="{49A1B566-88D6-444A-ADA1-06EA0FA1ED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22425" y="5245100"/>
            <a:ext cx="307975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ctr"/>
            <a:r>
              <a:rPr lang="en-US" altLang="en-US" sz="2000"/>
              <a:t>1</a:t>
            </a:r>
          </a:p>
        </p:txBody>
      </p:sp>
      <p:sp>
        <p:nvSpPr>
          <p:cNvPr id="731144" name="Line 8">
            <a:extLst>
              <a:ext uri="{FF2B5EF4-FFF2-40B4-BE49-F238E27FC236}">
                <a16:creationId xmlns:a16="http://schemas.microsoft.com/office/drawing/2014/main" id="{4DE1AEF2-F77F-9644-ACBF-17C21E8386BE}"/>
              </a:ext>
            </a:extLst>
          </p:cNvPr>
          <p:cNvSpPr>
            <a:spLocks noChangeShapeType="1"/>
          </p:cNvSpPr>
          <p:nvPr/>
        </p:nvSpPr>
        <p:spPr bwMode="auto">
          <a:xfrm>
            <a:off x="1779588" y="4959350"/>
            <a:ext cx="0" cy="257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31145" name="Line 9">
            <a:extLst>
              <a:ext uri="{FF2B5EF4-FFF2-40B4-BE49-F238E27FC236}">
                <a16:creationId xmlns:a16="http://schemas.microsoft.com/office/drawing/2014/main" id="{3E9B13E8-17B5-B24B-9EC4-CE5D5199138E}"/>
              </a:ext>
            </a:extLst>
          </p:cNvPr>
          <p:cNvSpPr>
            <a:spLocks noChangeShapeType="1"/>
          </p:cNvSpPr>
          <p:nvPr/>
        </p:nvSpPr>
        <p:spPr bwMode="auto">
          <a:xfrm>
            <a:off x="2289175" y="4959350"/>
            <a:ext cx="0" cy="257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31146" name="Line 10">
            <a:extLst>
              <a:ext uri="{FF2B5EF4-FFF2-40B4-BE49-F238E27FC236}">
                <a16:creationId xmlns:a16="http://schemas.microsoft.com/office/drawing/2014/main" id="{D17572FD-3F0E-F841-AE79-3DF86BD10CDB}"/>
              </a:ext>
            </a:extLst>
          </p:cNvPr>
          <p:cNvSpPr>
            <a:spLocks noChangeShapeType="1"/>
          </p:cNvSpPr>
          <p:nvPr/>
        </p:nvSpPr>
        <p:spPr bwMode="auto">
          <a:xfrm>
            <a:off x="2800350" y="4959350"/>
            <a:ext cx="0" cy="257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31147" name="Line 11">
            <a:extLst>
              <a:ext uri="{FF2B5EF4-FFF2-40B4-BE49-F238E27FC236}">
                <a16:creationId xmlns:a16="http://schemas.microsoft.com/office/drawing/2014/main" id="{406E8BCF-D67B-8C47-889B-F54423ED4DC1}"/>
              </a:ext>
            </a:extLst>
          </p:cNvPr>
          <p:cNvSpPr>
            <a:spLocks noChangeShapeType="1"/>
          </p:cNvSpPr>
          <p:nvPr/>
        </p:nvSpPr>
        <p:spPr bwMode="auto">
          <a:xfrm>
            <a:off x="3295650" y="4959350"/>
            <a:ext cx="0" cy="257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31148" name="Line 12">
            <a:extLst>
              <a:ext uri="{FF2B5EF4-FFF2-40B4-BE49-F238E27FC236}">
                <a16:creationId xmlns:a16="http://schemas.microsoft.com/office/drawing/2014/main" id="{03AF01CD-D770-5940-A0C0-F6445E7B477B}"/>
              </a:ext>
            </a:extLst>
          </p:cNvPr>
          <p:cNvSpPr>
            <a:spLocks noChangeShapeType="1"/>
          </p:cNvSpPr>
          <p:nvPr/>
        </p:nvSpPr>
        <p:spPr bwMode="auto">
          <a:xfrm>
            <a:off x="3775075" y="4959350"/>
            <a:ext cx="0" cy="257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31149" name="Line 13">
            <a:extLst>
              <a:ext uri="{FF2B5EF4-FFF2-40B4-BE49-F238E27FC236}">
                <a16:creationId xmlns:a16="http://schemas.microsoft.com/office/drawing/2014/main" id="{A111AE6A-D067-9848-9318-6595B78EDD8D}"/>
              </a:ext>
            </a:extLst>
          </p:cNvPr>
          <p:cNvSpPr>
            <a:spLocks noChangeShapeType="1"/>
          </p:cNvSpPr>
          <p:nvPr/>
        </p:nvSpPr>
        <p:spPr bwMode="auto">
          <a:xfrm>
            <a:off x="4270375" y="4959350"/>
            <a:ext cx="0" cy="257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31150" name="Line 14">
            <a:extLst>
              <a:ext uri="{FF2B5EF4-FFF2-40B4-BE49-F238E27FC236}">
                <a16:creationId xmlns:a16="http://schemas.microsoft.com/office/drawing/2014/main" id="{78F3AE9A-E243-4345-9A71-C3A2D84CFDCE}"/>
              </a:ext>
            </a:extLst>
          </p:cNvPr>
          <p:cNvSpPr>
            <a:spLocks noChangeShapeType="1"/>
          </p:cNvSpPr>
          <p:nvPr/>
        </p:nvSpPr>
        <p:spPr bwMode="auto">
          <a:xfrm>
            <a:off x="4765675" y="4959350"/>
            <a:ext cx="0" cy="257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31151" name="Line 15">
            <a:extLst>
              <a:ext uri="{FF2B5EF4-FFF2-40B4-BE49-F238E27FC236}">
                <a16:creationId xmlns:a16="http://schemas.microsoft.com/office/drawing/2014/main" id="{34DC4BCF-2D2E-874D-8DEC-99BD03D85208}"/>
              </a:ext>
            </a:extLst>
          </p:cNvPr>
          <p:cNvSpPr>
            <a:spLocks noChangeShapeType="1"/>
          </p:cNvSpPr>
          <p:nvPr/>
        </p:nvSpPr>
        <p:spPr bwMode="auto">
          <a:xfrm>
            <a:off x="5276850" y="4959350"/>
            <a:ext cx="0" cy="257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31152" name="Line 16">
            <a:extLst>
              <a:ext uri="{FF2B5EF4-FFF2-40B4-BE49-F238E27FC236}">
                <a16:creationId xmlns:a16="http://schemas.microsoft.com/office/drawing/2014/main" id="{ABC557FA-60AA-F145-A18F-A6E5644862A5}"/>
              </a:ext>
            </a:extLst>
          </p:cNvPr>
          <p:cNvSpPr>
            <a:spLocks noChangeShapeType="1"/>
          </p:cNvSpPr>
          <p:nvPr/>
        </p:nvSpPr>
        <p:spPr bwMode="auto">
          <a:xfrm>
            <a:off x="5756275" y="4959350"/>
            <a:ext cx="0" cy="257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31153" name="Line 17">
            <a:extLst>
              <a:ext uri="{FF2B5EF4-FFF2-40B4-BE49-F238E27FC236}">
                <a16:creationId xmlns:a16="http://schemas.microsoft.com/office/drawing/2014/main" id="{E4D6F48D-DB55-AE49-A816-1F8A8A5FFB95}"/>
              </a:ext>
            </a:extLst>
          </p:cNvPr>
          <p:cNvSpPr>
            <a:spLocks noChangeShapeType="1"/>
          </p:cNvSpPr>
          <p:nvPr/>
        </p:nvSpPr>
        <p:spPr bwMode="auto">
          <a:xfrm>
            <a:off x="6267450" y="4959350"/>
            <a:ext cx="0" cy="257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31154" name="Line 18">
            <a:extLst>
              <a:ext uri="{FF2B5EF4-FFF2-40B4-BE49-F238E27FC236}">
                <a16:creationId xmlns:a16="http://schemas.microsoft.com/office/drawing/2014/main" id="{BFF95879-B186-9742-AB74-D8FC207923E7}"/>
              </a:ext>
            </a:extLst>
          </p:cNvPr>
          <p:cNvSpPr>
            <a:spLocks noChangeShapeType="1"/>
          </p:cNvSpPr>
          <p:nvPr/>
        </p:nvSpPr>
        <p:spPr bwMode="auto">
          <a:xfrm>
            <a:off x="6746875" y="4959350"/>
            <a:ext cx="0" cy="257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31155" name="Line 19">
            <a:extLst>
              <a:ext uri="{FF2B5EF4-FFF2-40B4-BE49-F238E27FC236}">
                <a16:creationId xmlns:a16="http://schemas.microsoft.com/office/drawing/2014/main" id="{C8F8382A-DE69-DA4E-BEF2-BC1449F3CEB8}"/>
              </a:ext>
            </a:extLst>
          </p:cNvPr>
          <p:cNvSpPr>
            <a:spLocks noChangeShapeType="1"/>
          </p:cNvSpPr>
          <p:nvPr/>
        </p:nvSpPr>
        <p:spPr bwMode="auto">
          <a:xfrm>
            <a:off x="7242175" y="4959350"/>
            <a:ext cx="0" cy="257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31157" name="Rectangle 21">
            <a:extLst>
              <a:ext uri="{FF2B5EF4-FFF2-40B4-BE49-F238E27FC236}">
                <a16:creationId xmlns:a16="http://schemas.microsoft.com/office/drawing/2014/main" id="{F15C28C5-D714-E24D-81E6-3E1D358E927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33600" y="5245100"/>
            <a:ext cx="307975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ctr"/>
            <a:r>
              <a:rPr lang="en-US" altLang="en-US" sz="2000"/>
              <a:t>2</a:t>
            </a:r>
          </a:p>
        </p:txBody>
      </p:sp>
      <p:sp>
        <p:nvSpPr>
          <p:cNvPr id="731158" name="Rectangle 22">
            <a:extLst>
              <a:ext uri="{FF2B5EF4-FFF2-40B4-BE49-F238E27FC236}">
                <a16:creationId xmlns:a16="http://schemas.microsoft.com/office/drawing/2014/main" id="{AAB58E9D-0E04-3349-8158-864AA234EA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44775" y="5245100"/>
            <a:ext cx="307975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ctr"/>
            <a:r>
              <a:rPr lang="en-US" altLang="en-US" sz="2000"/>
              <a:t>3</a:t>
            </a:r>
          </a:p>
        </p:txBody>
      </p:sp>
      <p:sp>
        <p:nvSpPr>
          <p:cNvPr id="731159" name="Rectangle 23">
            <a:extLst>
              <a:ext uri="{FF2B5EF4-FFF2-40B4-BE49-F238E27FC236}">
                <a16:creationId xmlns:a16="http://schemas.microsoft.com/office/drawing/2014/main" id="{9A0E829A-1DA1-5D4E-ADC0-AFB178408D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40075" y="5245100"/>
            <a:ext cx="307975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ctr"/>
            <a:r>
              <a:rPr lang="en-US" altLang="en-US" sz="2000"/>
              <a:t>4</a:t>
            </a:r>
          </a:p>
        </p:txBody>
      </p:sp>
      <p:sp>
        <p:nvSpPr>
          <p:cNvPr id="731160" name="Rectangle 24">
            <a:extLst>
              <a:ext uri="{FF2B5EF4-FFF2-40B4-BE49-F238E27FC236}">
                <a16:creationId xmlns:a16="http://schemas.microsoft.com/office/drawing/2014/main" id="{FDE0D506-83F4-F048-BD0C-21803006F0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35375" y="5245100"/>
            <a:ext cx="307975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ctr"/>
            <a:r>
              <a:rPr lang="en-US" altLang="en-US" sz="2000"/>
              <a:t>5</a:t>
            </a:r>
          </a:p>
        </p:txBody>
      </p:sp>
      <p:sp>
        <p:nvSpPr>
          <p:cNvPr id="731161" name="Rectangle 25">
            <a:extLst>
              <a:ext uri="{FF2B5EF4-FFF2-40B4-BE49-F238E27FC236}">
                <a16:creationId xmlns:a16="http://schemas.microsoft.com/office/drawing/2014/main" id="{B99B2AFE-98DC-164D-AA3A-6AB4B8A2A3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30675" y="5245100"/>
            <a:ext cx="307975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ctr"/>
            <a:r>
              <a:rPr lang="en-US" altLang="en-US" sz="2000"/>
              <a:t>6</a:t>
            </a:r>
          </a:p>
        </p:txBody>
      </p:sp>
      <p:sp>
        <p:nvSpPr>
          <p:cNvPr id="731162" name="Rectangle 26">
            <a:extLst>
              <a:ext uri="{FF2B5EF4-FFF2-40B4-BE49-F238E27FC236}">
                <a16:creationId xmlns:a16="http://schemas.microsoft.com/office/drawing/2014/main" id="{7BCCD0D4-CAED-7D4D-A333-08EF415ED6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22863" y="5245100"/>
            <a:ext cx="307975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ctr"/>
            <a:r>
              <a:rPr lang="en-US" altLang="en-US" sz="2000"/>
              <a:t>8</a:t>
            </a:r>
          </a:p>
        </p:txBody>
      </p:sp>
      <p:sp>
        <p:nvSpPr>
          <p:cNvPr id="731163" name="Rectangle 27">
            <a:extLst>
              <a:ext uri="{FF2B5EF4-FFF2-40B4-BE49-F238E27FC236}">
                <a16:creationId xmlns:a16="http://schemas.microsoft.com/office/drawing/2014/main" id="{E783A1C6-CDBE-4241-A6AA-F1B5B9F733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02288" y="5245100"/>
            <a:ext cx="307975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ctr"/>
            <a:r>
              <a:rPr lang="en-US" altLang="en-US" sz="2000"/>
              <a:t>9</a:t>
            </a:r>
          </a:p>
        </p:txBody>
      </p:sp>
      <p:sp>
        <p:nvSpPr>
          <p:cNvPr id="731164" name="Rectangle 28">
            <a:extLst>
              <a:ext uri="{FF2B5EF4-FFF2-40B4-BE49-F238E27FC236}">
                <a16:creationId xmlns:a16="http://schemas.microsoft.com/office/drawing/2014/main" id="{CFA5E99D-BC56-0F43-90DE-21F815BEDB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51550" y="5245100"/>
            <a:ext cx="434975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ctr"/>
            <a:r>
              <a:rPr lang="en-US" altLang="en-US" sz="2000"/>
              <a:t>10</a:t>
            </a:r>
          </a:p>
        </p:txBody>
      </p:sp>
      <p:sp>
        <p:nvSpPr>
          <p:cNvPr id="731165" name="Rectangle 29">
            <a:extLst>
              <a:ext uri="{FF2B5EF4-FFF2-40B4-BE49-F238E27FC236}">
                <a16:creationId xmlns:a16="http://schemas.microsoft.com/office/drawing/2014/main" id="{8F308AA3-58D1-9B4D-A85B-B48E2E00C2E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30975" y="5245100"/>
            <a:ext cx="434975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ctr"/>
            <a:r>
              <a:rPr lang="en-US" altLang="en-US" sz="2000"/>
              <a:t>11</a:t>
            </a:r>
          </a:p>
        </p:txBody>
      </p:sp>
      <p:sp>
        <p:nvSpPr>
          <p:cNvPr id="731166" name="Rectangle 30">
            <a:extLst>
              <a:ext uri="{FF2B5EF4-FFF2-40B4-BE49-F238E27FC236}">
                <a16:creationId xmlns:a16="http://schemas.microsoft.com/office/drawing/2014/main" id="{C7B717AE-8B12-0541-B648-7086A07099D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26275" y="5245100"/>
            <a:ext cx="434975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ctr"/>
            <a:r>
              <a:rPr lang="en-US" altLang="en-US" sz="2000"/>
              <a:t>12</a:t>
            </a:r>
          </a:p>
        </p:txBody>
      </p:sp>
      <p:sp>
        <p:nvSpPr>
          <p:cNvPr id="731168" name="Rectangle 32">
            <a:extLst>
              <a:ext uri="{FF2B5EF4-FFF2-40B4-BE49-F238E27FC236}">
                <a16:creationId xmlns:a16="http://schemas.microsoft.com/office/drawing/2014/main" id="{A4FE9D6D-D973-5445-A165-3A91ABFDA3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2663" y="4402138"/>
            <a:ext cx="307975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ctr"/>
            <a:r>
              <a:rPr lang="en-US" altLang="en-US" sz="2000"/>
              <a:t>1</a:t>
            </a:r>
          </a:p>
        </p:txBody>
      </p:sp>
      <p:sp>
        <p:nvSpPr>
          <p:cNvPr id="731169" name="Rectangle 33">
            <a:extLst>
              <a:ext uri="{FF2B5EF4-FFF2-40B4-BE49-F238E27FC236}">
                <a16:creationId xmlns:a16="http://schemas.microsoft.com/office/drawing/2014/main" id="{FB65684A-3AFE-954A-A3FF-7767E34C22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2663" y="3459163"/>
            <a:ext cx="307975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ctr"/>
            <a:r>
              <a:rPr lang="en-US" altLang="en-US" sz="2000"/>
              <a:t>2</a:t>
            </a:r>
          </a:p>
        </p:txBody>
      </p:sp>
      <p:sp>
        <p:nvSpPr>
          <p:cNvPr id="731170" name="Rectangle 34">
            <a:extLst>
              <a:ext uri="{FF2B5EF4-FFF2-40B4-BE49-F238E27FC236}">
                <a16:creationId xmlns:a16="http://schemas.microsoft.com/office/drawing/2014/main" id="{2AE25312-5DD2-9E45-B174-F8D7D9CC1A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2663" y="2516188"/>
            <a:ext cx="307975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ctr"/>
            <a:r>
              <a:rPr lang="en-US" altLang="en-US" sz="2000"/>
              <a:t>3</a:t>
            </a:r>
          </a:p>
        </p:txBody>
      </p:sp>
      <p:sp>
        <p:nvSpPr>
          <p:cNvPr id="731171" name="Rectangle 35" descr="Wide upward diagonal">
            <a:extLst>
              <a:ext uri="{FF2B5EF4-FFF2-40B4-BE49-F238E27FC236}">
                <a16:creationId xmlns:a16="http://schemas.microsoft.com/office/drawing/2014/main" id="{29008307-30B3-2247-9B68-19C7DE18D7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85938" y="4406900"/>
            <a:ext cx="2152650" cy="330200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31172" name="Rectangle 36" descr="Wide upward diagonal">
            <a:extLst>
              <a:ext uri="{FF2B5EF4-FFF2-40B4-BE49-F238E27FC236}">
                <a16:creationId xmlns:a16="http://schemas.microsoft.com/office/drawing/2014/main" id="{09006CB7-3F13-8547-B354-091D145BAE2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78313" y="4406900"/>
            <a:ext cx="481012" cy="330200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31173" name="Rectangle 37">
            <a:extLst>
              <a:ext uri="{FF2B5EF4-FFF2-40B4-BE49-F238E27FC236}">
                <a16:creationId xmlns:a16="http://schemas.microsoft.com/office/drawing/2014/main" id="{3FB4C02C-969A-6546-9FDB-E6FDD5205DE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73613" y="4406900"/>
            <a:ext cx="2492375" cy="330200"/>
          </a:xfrm>
          <a:prstGeom prst="rect">
            <a:avLst/>
          </a:prstGeom>
          <a:solidFill>
            <a:srgbClr val="A2C1FE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31174" name="Rectangle 38" descr="Wide upward diagonal">
            <a:extLst>
              <a:ext uri="{FF2B5EF4-FFF2-40B4-BE49-F238E27FC236}">
                <a16:creationId xmlns:a16="http://schemas.microsoft.com/office/drawing/2014/main" id="{D92C9D76-013F-384E-A9FD-3CE0969146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14625" y="3492500"/>
            <a:ext cx="2276475" cy="330200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31175" name="Rectangle 39">
            <a:extLst>
              <a:ext uri="{FF2B5EF4-FFF2-40B4-BE49-F238E27FC236}">
                <a16:creationId xmlns:a16="http://schemas.microsoft.com/office/drawing/2014/main" id="{6CB5795D-8EFA-D34F-8E9C-1E8817AA55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06838" y="2563813"/>
            <a:ext cx="1439862" cy="330200"/>
          </a:xfrm>
          <a:prstGeom prst="rect">
            <a:avLst/>
          </a:prstGeom>
          <a:solidFill>
            <a:srgbClr val="A2C1FE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31176" name="Rectangle 40" descr="Wide upward diagonal">
            <a:extLst>
              <a:ext uri="{FF2B5EF4-FFF2-40B4-BE49-F238E27FC236}">
                <a16:creationId xmlns:a16="http://schemas.microsoft.com/office/drawing/2014/main" id="{BB183D17-EC78-2447-829C-118002B2046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39900" y="2563813"/>
            <a:ext cx="2152650" cy="330200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31177" name="Rectangle 41">
            <a:extLst>
              <a:ext uri="{FF2B5EF4-FFF2-40B4-BE49-F238E27FC236}">
                <a16:creationId xmlns:a16="http://schemas.microsoft.com/office/drawing/2014/main" id="{BFF46F0D-478E-B949-9C64-55E16A0916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05388" y="3492500"/>
            <a:ext cx="760412" cy="330200"/>
          </a:xfrm>
          <a:prstGeom prst="rect">
            <a:avLst/>
          </a:prstGeom>
          <a:solidFill>
            <a:srgbClr val="A2C1FE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31178" name="Line 42">
            <a:extLst>
              <a:ext uri="{FF2B5EF4-FFF2-40B4-BE49-F238E27FC236}">
                <a16:creationId xmlns:a16="http://schemas.microsoft.com/office/drawing/2014/main" id="{A5E42E2A-A33E-DB42-88FB-656CFB42E5D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765675" y="2114550"/>
            <a:ext cx="0" cy="33639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31179" name="Rectangle 43">
            <a:extLst>
              <a:ext uri="{FF2B5EF4-FFF2-40B4-BE49-F238E27FC236}">
                <a16:creationId xmlns:a16="http://schemas.microsoft.com/office/drawing/2014/main" id="{1D56A31E-D754-8E40-969A-2B2D6A19137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24800" y="5319713"/>
            <a:ext cx="547688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altLang="en-US" sz="1400"/>
              <a:t>Days</a:t>
            </a:r>
          </a:p>
        </p:txBody>
      </p:sp>
      <p:sp>
        <p:nvSpPr>
          <p:cNvPr id="731180" name="Rectangle 44">
            <a:extLst>
              <a:ext uri="{FF2B5EF4-FFF2-40B4-BE49-F238E27FC236}">
                <a16:creationId xmlns:a16="http://schemas.microsoft.com/office/drawing/2014/main" id="{A086C621-5843-0845-8374-3A8625DEEC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52738" y="2181225"/>
            <a:ext cx="936625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ctr"/>
            <a:r>
              <a:rPr lang="en-US" altLang="en-US" sz="1800"/>
              <a:t>Job 32B</a:t>
            </a:r>
          </a:p>
        </p:txBody>
      </p:sp>
      <p:sp>
        <p:nvSpPr>
          <p:cNvPr id="731181" name="Rectangle 45">
            <a:extLst>
              <a:ext uri="{FF2B5EF4-FFF2-40B4-BE49-F238E27FC236}">
                <a16:creationId xmlns:a16="http://schemas.microsoft.com/office/drawing/2014/main" id="{524D5539-252C-F84C-BA00-E440F1999A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17875" y="3124200"/>
            <a:ext cx="936625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ctr"/>
            <a:r>
              <a:rPr lang="en-US" altLang="en-US" sz="1800"/>
              <a:t>Job 23C</a:t>
            </a:r>
          </a:p>
        </p:txBody>
      </p:sp>
      <p:sp>
        <p:nvSpPr>
          <p:cNvPr id="731182" name="Rectangle 46">
            <a:extLst>
              <a:ext uri="{FF2B5EF4-FFF2-40B4-BE49-F238E27FC236}">
                <a16:creationId xmlns:a16="http://schemas.microsoft.com/office/drawing/2014/main" id="{490659D7-57BD-D44A-AB6C-E7C8374232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11400" y="4024313"/>
            <a:ext cx="936625" cy="363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ctr"/>
            <a:r>
              <a:rPr lang="en-US" altLang="en-US" sz="1800"/>
              <a:t>Job 11C</a:t>
            </a:r>
          </a:p>
        </p:txBody>
      </p:sp>
      <p:sp>
        <p:nvSpPr>
          <p:cNvPr id="731183" name="Rectangle 47">
            <a:extLst>
              <a:ext uri="{FF2B5EF4-FFF2-40B4-BE49-F238E27FC236}">
                <a16:creationId xmlns:a16="http://schemas.microsoft.com/office/drawing/2014/main" id="{4E4B0655-43A3-BD43-A540-F8D5BCF133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8763" y="4024313"/>
            <a:ext cx="949325" cy="363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ctr"/>
            <a:r>
              <a:rPr lang="en-US" altLang="en-US" sz="1800"/>
              <a:t>Job 12A</a:t>
            </a:r>
          </a:p>
        </p:txBody>
      </p:sp>
      <p:sp>
        <p:nvSpPr>
          <p:cNvPr id="731184" name="Rectangle 48">
            <a:extLst>
              <a:ext uri="{FF2B5EF4-FFF2-40B4-BE49-F238E27FC236}">
                <a16:creationId xmlns:a16="http://schemas.microsoft.com/office/drawing/2014/main" id="{BEE72E4F-7EA4-7747-910C-C2F512C92F9D}"/>
              </a:ext>
            </a:extLst>
          </p:cNvPr>
          <p:cNvSpPr>
            <a:spLocks noChangeArrowheads="1"/>
          </p:cNvSpPr>
          <p:nvPr/>
        </p:nvSpPr>
        <p:spPr bwMode="auto">
          <a:xfrm rot="16200000">
            <a:off x="520701" y="3522662"/>
            <a:ext cx="723900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ctr"/>
            <a:r>
              <a:rPr lang="en-US" altLang="en-US" sz="1400"/>
              <a:t>Facility</a:t>
            </a:r>
          </a:p>
        </p:txBody>
      </p:sp>
      <p:sp>
        <p:nvSpPr>
          <p:cNvPr id="731185" name="Rectangle 49">
            <a:extLst>
              <a:ext uri="{FF2B5EF4-FFF2-40B4-BE49-F238E27FC236}">
                <a16:creationId xmlns:a16="http://schemas.microsoft.com/office/drawing/2014/main" id="{D7B98077-0391-1948-8A17-90E5C0E000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48600" y="2271713"/>
            <a:ext cx="477838" cy="271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ctr"/>
            <a:r>
              <a:rPr lang="en-US" altLang="en-US" sz="1200"/>
              <a:t>Key:</a:t>
            </a:r>
          </a:p>
        </p:txBody>
      </p:sp>
      <p:sp>
        <p:nvSpPr>
          <p:cNvPr id="731186" name="Rectangle 50" descr="Wide upward diagonal">
            <a:extLst>
              <a:ext uri="{FF2B5EF4-FFF2-40B4-BE49-F238E27FC236}">
                <a16:creationId xmlns:a16="http://schemas.microsoft.com/office/drawing/2014/main" id="{A3F9E772-3573-2B45-A0E6-8B9531581D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39000" y="2628900"/>
            <a:ext cx="792163" cy="234950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31187" name="Rectangle 51">
            <a:extLst>
              <a:ext uri="{FF2B5EF4-FFF2-40B4-BE49-F238E27FC236}">
                <a16:creationId xmlns:a16="http://schemas.microsoft.com/office/drawing/2014/main" id="{76D45D72-D12B-B84C-AFC5-4F469E4BFA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39000" y="3082925"/>
            <a:ext cx="792163" cy="239713"/>
          </a:xfrm>
          <a:prstGeom prst="rect">
            <a:avLst/>
          </a:prstGeom>
          <a:solidFill>
            <a:srgbClr val="A2C1FE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31188" name="Rectangle 52">
            <a:extLst>
              <a:ext uri="{FF2B5EF4-FFF2-40B4-BE49-F238E27FC236}">
                <a16:creationId xmlns:a16="http://schemas.microsoft.com/office/drawing/2014/main" id="{967044BE-7366-3146-8A0E-BE6D579E6F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53400" y="2957513"/>
            <a:ext cx="682625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ctr"/>
            <a:r>
              <a:rPr lang="en-US" altLang="en-US" sz="1200"/>
              <a:t>Planned</a:t>
            </a:r>
          </a:p>
          <a:p>
            <a:pPr algn="ctr"/>
            <a:r>
              <a:rPr lang="en-US" altLang="en-US" sz="1200"/>
              <a:t>Activity</a:t>
            </a:r>
          </a:p>
        </p:txBody>
      </p:sp>
      <p:sp>
        <p:nvSpPr>
          <p:cNvPr id="731189" name="Rectangle 53">
            <a:extLst>
              <a:ext uri="{FF2B5EF4-FFF2-40B4-BE49-F238E27FC236}">
                <a16:creationId xmlns:a16="http://schemas.microsoft.com/office/drawing/2014/main" id="{FFD7D98F-B647-6E47-AE2D-ED627BA110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62913" y="2503488"/>
            <a:ext cx="852487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ctr"/>
            <a:r>
              <a:rPr lang="en-US" altLang="en-US" sz="1200"/>
              <a:t>Completed</a:t>
            </a:r>
          </a:p>
          <a:p>
            <a:pPr algn="ctr"/>
            <a:r>
              <a:rPr lang="en-US" altLang="en-US" sz="1200"/>
              <a:t>Activity</a:t>
            </a:r>
          </a:p>
        </p:txBody>
      </p:sp>
      <p:sp>
        <p:nvSpPr>
          <p:cNvPr id="731190" name="Rectangle 54">
            <a:extLst>
              <a:ext uri="{FF2B5EF4-FFF2-40B4-BE49-F238E27FC236}">
                <a16:creationId xmlns:a16="http://schemas.microsoft.com/office/drawing/2014/main" id="{760AF64A-7925-8148-B93B-73BC09A559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0" y="2528888"/>
            <a:ext cx="1363663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ctr"/>
            <a:r>
              <a:rPr lang="en-US" altLang="en-US" sz="1400"/>
              <a:t>Behind schedule</a:t>
            </a:r>
          </a:p>
        </p:txBody>
      </p:sp>
      <p:sp>
        <p:nvSpPr>
          <p:cNvPr id="731191" name="Rectangle 55">
            <a:extLst>
              <a:ext uri="{FF2B5EF4-FFF2-40B4-BE49-F238E27FC236}">
                <a16:creationId xmlns:a16="http://schemas.microsoft.com/office/drawing/2014/main" id="{6E73895F-4DFA-034D-9FE3-230D157A24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57863" y="3519488"/>
            <a:ext cx="1506537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ctr"/>
            <a:r>
              <a:rPr lang="en-US" altLang="en-US" sz="1400"/>
              <a:t>Ahead of schedule</a:t>
            </a:r>
          </a:p>
        </p:txBody>
      </p:sp>
      <p:sp>
        <p:nvSpPr>
          <p:cNvPr id="731192" name="Rectangle 56">
            <a:extLst>
              <a:ext uri="{FF2B5EF4-FFF2-40B4-BE49-F238E27FC236}">
                <a16:creationId xmlns:a16="http://schemas.microsoft.com/office/drawing/2014/main" id="{126E2CD2-6A27-B541-874C-2A492D5190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15200" y="4433888"/>
            <a:ext cx="1066800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ctr"/>
            <a:r>
              <a:rPr lang="en-US" altLang="en-US" sz="1400"/>
              <a:t>On schedule</a:t>
            </a:r>
          </a:p>
        </p:txBody>
      </p:sp>
    </p:spTree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5476" name="Rectangle 4">
            <a:extLst>
              <a:ext uri="{FF2B5EF4-FFF2-40B4-BE49-F238E27FC236}">
                <a16:creationId xmlns:a16="http://schemas.microsoft.com/office/drawing/2014/main" id="{8F3BCE09-ED16-1E42-B4C8-22268CB12DD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/>
          <a:lstStyle/>
          <a:p>
            <a:pPr defTabSz="914400"/>
            <a:r>
              <a:rPr lang="en-US" altLang="en-US"/>
              <a:t>Gantt Chart Solution</a:t>
            </a:r>
          </a:p>
        </p:txBody>
      </p:sp>
      <p:grpSp>
        <p:nvGrpSpPr>
          <p:cNvPr id="745477" name="Group 5">
            <a:extLst>
              <a:ext uri="{FF2B5EF4-FFF2-40B4-BE49-F238E27FC236}">
                <a16:creationId xmlns:a16="http://schemas.microsoft.com/office/drawing/2014/main" id="{69C5F64B-B105-4344-95B7-30AD31D5543E}"/>
              </a:ext>
            </a:extLst>
          </p:cNvPr>
          <p:cNvGrpSpPr>
            <a:grpSpLocks/>
          </p:cNvGrpSpPr>
          <p:nvPr/>
        </p:nvGrpSpPr>
        <p:grpSpPr bwMode="auto">
          <a:xfrm>
            <a:off x="1076325" y="1752600"/>
            <a:ext cx="7534275" cy="4117975"/>
            <a:chOff x="618" y="1008"/>
            <a:chExt cx="4381" cy="2594"/>
          </a:xfrm>
        </p:grpSpPr>
        <p:pic>
          <p:nvPicPr>
            <p:cNvPr id="745478" name="Picture 6">
              <a:extLst>
                <a:ext uri="{FF2B5EF4-FFF2-40B4-BE49-F238E27FC236}">
                  <a16:creationId xmlns:a16="http://schemas.microsoft.com/office/drawing/2014/main" id="{47281E13-56F6-CD44-8C6F-D758214EDD67}"/>
                </a:ext>
              </a:extLst>
            </p:cNvPr>
            <p:cNvPicPr>
              <a:picLocks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18" y="1008"/>
              <a:ext cx="4381" cy="259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745479" name="Rectangle 7">
              <a:extLst>
                <a:ext uri="{FF2B5EF4-FFF2-40B4-BE49-F238E27FC236}">
                  <a16:creationId xmlns:a16="http://schemas.microsoft.com/office/drawing/2014/main" id="{7E2DEC3C-40DF-6841-9F35-A3B5C50744E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75" y="1036"/>
              <a:ext cx="4259" cy="25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7" tIns="44450" rIns="90487" bIns="44450"/>
            <a:lstStyle>
              <a:lvl1pPr marL="342900" indent="-342900">
                <a:defRPr sz="2400">
                  <a:solidFill>
                    <a:schemeClr val="tx1"/>
                  </a:solidFill>
                  <a:latin typeface="Times" pitchFamily="2" charset="0"/>
                </a:defRPr>
              </a:lvl1pPr>
              <a:lvl2pPr marL="971550" indent="-285750">
                <a:defRPr sz="2400">
                  <a:solidFill>
                    <a:schemeClr val="tx1"/>
                  </a:solidFill>
                  <a:latin typeface="Times" pitchFamily="2" charset="0"/>
                </a:defRPr>
              </a:lvl2pPr>
              <a:lvl3pPr marL="1314450" indent="-228600">
                <a:defRPr sz="2400">
                  <a:solidFill>
                    <a:schemeClr val="tx1"/>
                  </a:solidFill>
                  <a:latin typeface="Times" pitchFamily="2" charset="0"/>
                </a:defRPr>
              </a:lvl3pPr>
              <a:lvl4pPr marL="1657350" indent="-228600">
                <a:defRPr sz="2400">
                  <a:solidFill>
                    <a:schemeClr val="tx1"/>
                  </a:solidFill>
                  <a:latin typeface="Times" pitchFamily="2" charset="0"/>
                </a:defRPr>
              </a:lvl4pPr>
              <a:lvl5pPr marL="2000250" indent="-228600">
                <a:defRPr sz="2400">
                  <a:solidFill>
                    <a:schemeClr val="tx1"/>
                  </a:solidFill>
                  <a:latin typeface="Times" pitchFamily="2" charset="0"/>
                </a:defRPr>
              </a:lvl5pPr>
              <a:lvl6pPr marL="245745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6pPr>
              <a:lvl7pPr marL="291465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7pPr>
              <a:lvl8pPr marL="337185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8pPr>
              <a:lvl9pPr marL="382905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9pPr>
            </a:lstStyle>
            <a:p>
              <a:pPr eaLnBrk="1" hangingPunct="1">
                <a:spcBef>
                  <a:spcPct val="20000"/>
                </a:spcBef>
                <a:buClr>
                  <a:srgbClr val="FFFF66"/>
                </a:buClr>
                <a:buSzPct val="75000"/>
                <a:buFont typeface="Monotype Sorts" pitchFamily="2" charset="2"/>
                <a:buChar char=""/>
              </a:pPr>
              <a:endParaRPr lang="en-US" altLang="en-US"/>
            </a:p>
          </p:txBody>
        </p:sp>
      </p:grpSp>
    </p:spTree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24" name="Rectangle 4">
            <a:extLst>
              <a:ext uri="{FF2B5EF4-FFF2-40B4-BE49-F238E27FC236}">
                <a16:creationId xmlns:a16="http://schemas.microsoft.com/office/drawing/2014/main" id="{7CE612F3-FA23-814A-9BF4-5CC06684750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/>
          <a:lstStyle/>
          <a:p>
            <a:pPr defTabSz="914400"/>
            <a:r>
              <a:rPr lang="en-US" altLang="en-US"/>
              <a:t>Employee Scheduling</a:t>
            </a:r>
          </a:p>
        </p:txBody>
      </p:sp>
      <p:sp>
        <p:nvSpPr>
          <p:cNvPr id="747525" name="Rectangle 5">
            <a:extLst>
              <a:ext uri="{FF2B5EF4-FFF2-40B4-BE49-F238E27FC236}">
                <a16:creationId xmlns:a16="http://schemas.microsoft.com/office/drawing/2014/main" id="{A2485AB1-68C1-1D43-802F-9BE15382EA4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95325" y="2028825"/>
            <a:ext cx="8296275" cy="3838575"/>
          </a:xfrm>
          <a:noFill/>
          <a:ln/>
        </p:spPr>
        <p:txBody>
          <a:bodyPr lIns="90487" tIns="44450" rIns="90487" bIns="44450"/>
          <a:lstStyle/>
          <a:p>
            <a:pPr marL="342900" indent="-342900" defTabSz="914400">
              <a:spcBef>
                <a:spcPct val="40000"/>
              </a:spcBef>
            </a:pPr>
            <a:r>
              <a:rPr lang="en-US" altLang="en-US"/>
              <a:t>Labor is very flexible resource</a:t>
            </a:r>
          </a:p>
          <a:p>
            <a:pPr marL="342900" indent="-342900" defTabSz="914400">
              <a:spcBef>
                <a:spcPct val="40000"/>
              </a:spcBef>
            </a:pPr>
            <a:r>
              <a:rPr lang="en-US" altLang="en-US"/>
              <a:t>Scheduling workforce is complicated repetitive task</a:t>
            </a:r>
          </a:p>
          <a:p>
            <a:pPr marL="342900" indent="-342900" defTabSz="914400">
              <a:spcBef>
                <a:spcPct val="40000"/>
              </a:spcBef>
            </a:pPr>
            <a:r>
              <a:rPr lang="en-US" altLang="en-US"/>
              <a:t>Assignment method can be used</a:t>
            </a:r>
          </a:p>
          <a:p>
            <a:pPr marL="342900" indent="-342900" defTabSz="914400">
              <a:spcBef>
                <a:spcPct val="40000"/>
              </a:spcBef>
            </a:pPr>
            <a:r>
              <a:rPr lang="en-US" altLang="en-US"/>
              <a:t>Heuristics are commonly used</a:t>
            </a:r>
          </a:p>
          <a:p>
            <a:pPr marL="342900" indent="-342900" defTabSz="914400">
              <a:spcBef>
                <a:spcPct val="40000"/>
              </a:spcBef>
            </a:pPr>
            <a:r>
              <a:rPr lang="en-US" altLang="en-US"/>
              <a:t>LP is also commonly used</a:t>
            </a:r>
          </a:p>
        </p:txBody>
      </p:sp>
    </p:spTree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0899" name="Rectangle 3">
            <a:extLst>
              <a:ext uri="{FF2B5EF4-FFF2-40B4-BE49-F238E27FC236}">
                <a16:creationId xmlns:a16="http://schemas.microsoft.com/office/drawing/2014/main" id="{438D6D41-457A-9A41-B8A6-334A8361F4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324600"/>
            <a:ext cx="31369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 anchor="ctr"/>
          <a:lstStyle/>
          <a:p>
            <a:pPr algn="ctr"/>
            <a:endParaRPr lang="en-US" altLang="en-US" sz="900" i="1">
              <a:latin typeface="Arial" panose="020B0604020202020204" pitchFamily="34" charset="0"/>
            </a:endParaRPr>
          </a:p>
        </p:txBody>
      </p:sp>
      <p:sp>
        <p:nvSpPr>
          <p:cNvPr id="720900" name="Rectangle 4">
            <a:extLst>
              <a:ext uri="{FF2B5EF4-FFF2-40B4-BE49-F238E27FC236}">
                <a16:creationId xmlns:a16="http://schemas.microsoft.com/office/drawing/2014/main" id="{BEF09946-C272-1A47-965A-F9CC1134116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/>
          <a:lstStyle/>
          <a:p>
            <a:pPr defTabSz="914400"/>
            <a:r>
              <a:rPr lang="en-US" altLang="en-US" sz="4400"/>
              <a:t>Sequencing Jobs Through Two Serial Process</a:t>
            </a:r>
            <a:endParaRPr lang="en-US" altLang="en-US"/>
          </a:p>
        </p:txBody>
      </p:sp>
      <p:sp>
        <p:nvSpPr>
          <p:cNvPr id="720901" name="Rectangle 5">
            <a:extLst>
              <a:ext uri="{FF2B5EF4-FFF2-40B4-BE49-F238E27FC236}">
                <a16:creationId xmlns:a16="http://schemas.microsoft.com/office/drawing/2014/main" id="{49C8DEF8-DCD2-2A48-941F-04DDE4D8E53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11200" y="2057400"/>
            <a:ext cx="8585200" cy="4343400"/>
          </a:xfrm>
          <a:noFill/>
          <a:ln/>
        </p:spPr>
        <p:txBody>
          <a:bodyPr lIns="90487" tIns="44450" rIns="90487" bIns="44450"/>
          <a:lstStyle/>
          <a:p>
            <a:pPr marL="342900" indent="-342900" defTabSz="914400">
              <a:buFontTx/>
              <a:buNone/>
            </a:pPr>
            <a:r>
              <a:rPr lang="en-US" altLang="en-US" sz="2200"/>
              <a:t>1. List time required to process each job at each machine. Set up a one-dimensional matrix to represent desired sequence with # of slots equal to # of jobs.</a:t>
            </a:r>
          </a:p>
          <a:p>
            <a:pPr marL="342900" indent="-342900" defTabSz="914400">
              <a:buFontTx/>
              <a:buNone/>
            </a:pPr>
            <a:r>
              <a:rPr lang="en-US" altLang="en-US" sz="2200"/>
              <a:t>2. Select smallest overall processing time.  If that time is on machine 1, put the job as near to beginning of sequence as possible.</a:t>
            </a:r>
          </a:p>
          <a:p>
            <a:pPr marL="342900" indent="-342900" defTabSz="914400">
              <a:buFontTx/>
              <a:buNone/>
            </a:pPr>
            <a:r>
              <a:rPr lang="en-US" altLang="en-US" sz="2200"/>
              <a:t>3. If smallest time occurs on machine 2, put the job as near to the end of the sequence as possible.</a:t>
            </a:r>
          </a:p>
          <a:p>
            <a:pPr marL="342900" indent="-342900" defTabSz="914400">
              <a:buFontTx/>
              <a:buNone/>
            </a:pPr>
            <a:r>
              <a:rPr lang="en-US" altLang="en-US" sz="2200"/>
              <a:t>4. Remove job from list.</a:t>
            </a:r>
          </a:p>
          <a:p>
            <a:pPr marL="342900" indent="-342900" defTabSz="914400">
              <a:buFontTx/>
              <a:buNone/>
            </a:pPr>
            <a:r>
              <a:rPr lang="en-US" altLang="en-US" sz="2200"/>
              <a:t>5. Repeat steps 2-4 until all slots in matrix are filled &amp; all jobs are sequenced.</a:t>
            </a:r>
          </a:p>
        </p:txBody>
      </p:sp>
    </p:spTree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2949" name="Rectangle 5">
            <a:extLst>
              <a:ext uri="{FF2B5EF4-FFF2-40B4-BE49-F238E27FC236}">
                <a16:creationId xmlns:a16="http://schemas.microsoft.com/office/drawing/2014/main" id="{40DF4DA9-6FD8-504B-8FD2-6B5BE922EC5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/>
          <a:lstStyle/>
          <a:p>
            <a:pPr defTabSz="914400"/>
            <a:r>
              <a:rPr lang="en-US" altLang="en-US"/>
              <a:t>Johnson’s Rule Example</a:t>
            </a:r>
          </a:p>
        </p:txBody>
      </p:sp>
      <p:sp>
        <p:nvSpPr>
          <p:cNvPr id="722950" name="Rectangle 6">
            <a:extLst>
              <a:ext uri="{FF2B5EF4-FFF2-40B4-BE49-F238E27FC236}">
                <a16:creationId xmlns:a16="http://schemas.microsoft.com/office/drawing/2014/main" id="{F12A6946-AE57-2E4E-A4DC-A3F94760773C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6950" y="2957513"/>
            <a:ext cx="8451850" cy="2073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>
            <a:lvl1pPr>
              <a:tabLst>
                <a:tab pos="1771650" algn="r"/>
                <a:tab pos="3771900" algn="r"/>
                <a:tab pos="6172200" algn="r"/>
              </a:tabLst>
              <a:defRPr sz="2400">
                <a:solidFill>
                  <a:schemeClr val="tx1"/>
                </a:solidFill>
                <a:latin typeface="Times" pitchFamily="2" charset="0"/>
              </a:defRPr>
            </a:lvl1pPr>
            <a:lvl2pPr>
              <a:tabLst>
                <a:tab pos="1771650" algn="r"/>
                <a:tab pos="3771900" algn="r"/>
                <a:tab pos="6172200" algn="r"/>
              </a:tabLst>
              <a:defRPr sz="2400">
                <a:solidFill>
                  <a:schemeClr val="tx1"/>
                </a:solidFill>
                <a:latin typeface="Times" pitchFamily="2" charset="0"/>
              </a:defRPr>
            </a:lvl2pPr>
            <a:lvl3pPr>
              <a:tabLst>
                <a:tab pos="1771650" algn="r"/>
                <a:tab pos="3771900" algn="r"/>
                <a:tab pos="6172200" algn="r"/>
              </a:tabLst>
              <a:defRPr sz="2400">
                <a:solidFill>
                  <a:schemeClr val="tx1"/>
                </a:solidFill>
                <a:latin typeface="Times" pitchFamily="2" charset="0"/>
              </a:defRPr>
            </a:lvl3pPr>
            <a:lvl4pPr>
              <a:tabLst>
                <a:tab pos="1771650" algn="r"/>
                <a:tab pos="3771900" algn="r"/>
                <a:tab pos="6172200" algn="r"/>
              </a:tabLst>
              <a:defRPr sz="2400">
                <a:solidFill>
                  <a:schemeClr val="tx1"/>
                </a:solidFill>
                <a:latin typeface="Times" pitchFamily="2" charset="0"/>
              </a:defRPr>
            </a:lvl4pPr>
            <a:lvl5pPr>
              <a:tabLst>
                <a:tab pos="1771650" algn="r"/>
                <a:tab pos="3771900" algn="r"/>
                <a:tab pos="6172200" algn="r"/>
              </a:tabLst>
              <a:defRPr sz="2400">
                <a:solidFill>
                  <a:schemeClr val="tx1"/>
                </a:solidFill>
                <a:latin typeface="Times" pitchFamily="2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1771650" algn="r"/>
                <a:tab pos="3771900" algn="r"/>
                <a:tab pos="6172200" algn="r"/>
              </a:tabLst>
              <a:defRPr sz="2400">
                <a:solidFill>
                  <a:schemeClr val="tx1"/>
                </a:solidFill>
                <a:latin typeface="Times" pitchFamily="2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1771650" algn="r"/>
                <a:tab pos="3771900" algn="r"/>
                <a:tab pos="6172200" algn="r"/>
              </a:tabLst>
              <a:defRPr sz="2400">
                <a:solidFill>
                  <a:schemeClr val="tx1"/>
                </a:solidFill>
                <a:latin typeface="Times" pitchFamily="2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1771650" algn="r"/>
                <a:tab pos="3771900" algn="r"/>
                <a:tab pos="6172200" algn="r"/>
              </a:tabLst>
              <a:defRPr sz="2400">
                <a:solidFill>
                  <a:schemeClr val="tx1"/>
                </a:solidFill>
                <a:latin typeface="Times" pitchFamily="2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1771650" algn="r"/>
                <a:tab pos="3771900" algn="r"/>
                <a:tab pos="6172200" algn="r"/>
              </a:tabLst>
              <a:defRPr sz="2400">
                <a:solidFill>
                  <a:schemeClr val="tx1"/>
                </a:solidFill>
                <a:latin typeface="Times" pitchFamily="2" charset="0"/>
              </a:defRPr>
            </a:lvl9pPr>
          </a:lstStyle>
          <a:p>
            <a:r>
              <a:rPr lang="en-US" altLang="en-US" sz="2600"/>
              <a:t>	A	6	8</a:t>
            </a:r>
          </a:p>
          <a:p>
            <a:r>
              <a:rPr lang="en-US" altLang="en-US" sz="2600"/>
              <a:t>	B	11	6</a:t>
            </a:r>
          </a:p>
          <a:p>
            <a:r>
              <a:rPr lang="en-US" altLang="en-US" sz="2600"/>
              <a:t>	C	7	3</a:t>
            </a:r>
          </a:p>
          <a:p>
            <a:r>
              <a:rPr lang="en-US" altLang="en-US" sz="2600"/>
              <a:t>	D	9	7</a:t>
            </a:r>
          </a:p>
          <a:p>
            <a:r>
              <a:rPr lang="en-US" altLang="en-US" sz="2600"/>
              <a:t>	E	5	10</a:t>
            </a:r>
          </a:p>
        </p:txBody>
      </p:sp>
      <p:sp>
        <p:nvSpPr>
          <p:cNvPr id="722957" name="Rectangle 13">
            <a:extLst>
              <a:ext uri="{FF2B5EF4-FFF2-40B4-BE49-F238E27FC236}">
                <a16:creationId xmlns:a16="http://schemas.microsoft.com/office/drawing/2014/main" id="{740F11BD-7C2B-9249-90FB-89C0325B4C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1213" y="1938338"/>
            <a:ext cx="6904037" cy="1279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>
            <a:lvl1pPr>
              <a:tabLst>
                <a:tab pos="1771650" algn="ctr"/>
                <a:tab pos="3829050" algn="ctr"/>
              </a:tabLst>
              <a:defRPr sz="2400">
                <a:solidFill>
                  <a:schemeClr val="tx1"/>
                </a:solidFill>
                <a:latin typeface="Times" pitchFamily="2" charset="0"/>
              </a:defRPr>
            </a:lvl1pPr>
            <a:lvl2pPr>
              <a:tabLst>
                <a:tab pos="1771650" algn="ctr"/>
                <a:tab pos="3829050" algn="ctr"/>
              </a:tabLst>
              <a:defRPr sz="2400">
                <a:solidFill>
                  <a:schemeClr val="tx1"/>
                </a:solidFill>
                <a:latin typeface="Times" pitchFamily="2" charset="0"/>
              </a:defRPr>
            </a:lvl2pPr>
            <a:lvl3pPr>
              <a:tabLst>
                <a:tab pos="1771650" algn="ctr"/>
                <a:tab pos="3829050" algn="ctr"/>
              </a:tabLst>
              <a:defRPr sz="2400">
                <a:solidFill>
                  <a:schemeClr val="tx1"/>
                </a:solidFill>
                <a:latin typeface="Times" pitchFamily="2" charset="0"/>
              </a:defRPr>
            </a:lvl3pPr>
            <a:lvl4pPr>
              <a:tabLst>
                <a:tab pos="1771650" algn="ctr"/>
                <a:tab pos="3829050" algn="ctr"/>
              </a:tabLst>
              <a:defRPr sz="2400">
                <a:solidFill>
                  <a:schemeClr val="tx1"/>
                </a:solidFill>
                <a:latin typeface="Times" pitchFamily="2" charset="0"/>
              </a:defRPr>
            </a:lvl4pPr>
            <a:lvl5pPr>
              <a:tabLst>
                <a:tab pos="1771650" algn="ctr"/>
                <a:tab pos="3829050" algn="ctr"/>
              </a:tabLst>
              <a:defRPr sz="2400">
                <a:solidFill>
                  <a:schemeClr val="tx1"/>
                </a:solidFill>
                <a:latin typeface="Times" pitchFamily="2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1771650" algn="ctr"/>
                <a:tab pos="3829050" algn="ctr"/>
              </a:tabLst>
              <a:defRPr sz="2400">
                <a:solidFill>
                  <a:schemeClr val="tx1"/>
                </a:solidFill>
                <a:latin typeface="Times" pitchFamily="2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1771650" algn="ctr"/>
                <a:tab pos="3829050" algn="ctr"/>
              </a:tabLst>
              <a:defRPr sz="2400">
                <a:solidFill>
                  <a:schemeClr val="tx1"/>
                </a:solidFill>
                <a:latin typeface="Times" pitchFamily="2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1771650" algn="ctr"/>
                <a:tab pos="3829050" algn="ctr"/>
              </a:tabLst>
              <a:defRPr sz="2400">
                <a:solidFill>
                  <a:schemeClr val="tx1"/>
                </a:solidFill>
                <a:latin typeface="Times" pitchFamily="2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1771650" algn="ctr"/>
                <a:tab pos="3829050" algn="ctr"/>
              </a:tabLst>
              <a:defRPr sz="2400">
                <a:solidFill>
                  <a:schemeClr val="tx1"/>
                </a:solidFill>
                <a:latin typeface="Times" pitchFamily="2" charset="0"/>
              </a:defRPr>
            </a:lvl9pPr>
          </a:lstStyle>
          <a:p>
            <a:r>
              <a:rPr lang="en-US" altLang="en-US" sz="2600"/>
              <a:t>		 Machine		Machine </a:t>
            </a:r>
          </a:p>
          <a:p>
            <a:r>
              <a:rPr lang="en-US" altLang="en-US" sz="2600"/>
              <a:t>	Job	Center 1		Center 2</a:t>
            </a:r>
            <a:endParaRPr lang="en-US" altLang="en-US" sz="2600" i="1"/>
          </a:p>
          <a:p>
            <a:r>
              <a:rPr lang="en-US" altLang="en-US" sz="2600"/>
              <a:t>	</a:t>
            </a:r>
          </a:p>
        </p:txBody>
      </p:sp>
      <p:grpSp>
        <p:nvGrpSpPr>
          <p:cNvPr id="722960" name="Group 16">
            <a:extLst>
              <a:ext uri="{FF2B5EF4-FFF2-40B4-BE49-F238E27FC236}">
                <a16:creationId xmlns:a16="http://schemas.microsoft.com/office/drawing/2014/main" id="{CFE3BE12-A231-E24E-946A-66E3718139C2}"/>
              </a:ext>
            </a:extLst>
          </p:cNvPr>
          <p:cNvGrpSpPr>
            <a:grpSpLocks/>
          </p:cNvGrpSpPr>
          <p:nvPr/>
        </p:nvGrpSpPr>
        <p:grpSpPr bwMode="auto">
          <a:xfrm>
            <a:off x="2870200" y="5029200"/>
            <a:ext cx="4445000" cy="673100"/>
            <a:chOff x="1672" y="3416"/>
            <a:chExt cx="2800" cy="424"/>
          </a:xfrm>
        </p:grpSpPr>
        <p:sp>
          <p:nvSpPr>
            <p:cNvPr id="722948" name="Rectangle 4">
              <a:extLst>
                <a:ext uri="{FF2B5EF4-FFF2-40B4-BE49-F238E27FC236}">
                  <a16:creationId xmlns:a16="http://schemas.microsoft.com/office/drawing/2014/main" id="{5176BC68-7943-3F42-9456-F0AAF413498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72" y="3416"/>
              <a:ext cx="2696" cy="42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bg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2951" name="Line 7">
              <a:extLst>
                <a:ext uri="{FF2B5EF4-FFF2-40B4-BE49-F238E27FC236}">
                  <a16:creationId xmlns:a16="http://schemas.microsoft.com/office/drawing/2014/main" id="{1ADB6563-2A80-BB4B-A352-17773CB68A6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36" y="3417"/>
              <a:ext cx="0" cy="423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2952" name="Line 8">
              <a:extLst>
                <a:ext uri="{FF2B5EF4-FFF2-40B4-BE49-F238E27FC236}">
                  <a16:creationId xmlns:a16="http://schemas.microsoft.com/office/drawing/2014/main" id="{81D0566B-5B34-5049-88B8-C11A385AB0D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808" y="3417"/>
              <a:ext cx="0" cy="423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2953" name="Line 9">
              <a:extLst>
                <a:ext uri="{FF2B5EF4-FFF2-40B4-BE49-F238E27FC236}">
                  <a16:creationId xmlns:a16="http://schemas.microsoft.com/office/drawing/2014/main" id="{0F3659C4-0718-5242-80DC-BA726842FEF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276" y="3417"/>
              <a:ext cx="0" cy="423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2954" name="Line 10">
              <a:extLst>
                <a:ext uri="{FF2B5EF4-FFF2-40B4-BE49-F238E27FC236}">
                  <a16:creationId xmlns:a16="http://schemas.microsoft.com/office/drawing/2014/main" id="{446881E8-5D0D-5C4B-A6DB-35B5CA44447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848" y="3417"/>
              <a:ext cx="0" cy="423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2955" name="Line 11">
              <a:extLst>
                <a:ext uri="{FF2B5EF4-FFF2-40B4-BE49-F238E27FC236}">
                  <a16:creationId xmlns:a16="http://schemas.microsoft.com/office/drawing/2014/main" id="{166CC371-663A-3241-B95E-07BDD30879D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368" y="3417"/>
              <a:ext cx="0" cy="423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2958" name="Rectangle 14">
              <a:extLst>
                <a:ext uri="{FF2B5EF4-FFF2-40B4-BE49-F238E27FC236}">
                  <a16:creationId xmlns:a16="http://schemas.microsoft.com/office/drawing/2014/main" id="{1ED1675B-F721-6C42-9B21-EE5C7436E69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76" y="3477"/>
              <a:ext cx="2696" cy="36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altLang="en-US" sz="3200">
                  <a:solidFill>
                    <a:schemeClr val="bg2"/>
                  </a:solidFill>
                  <a:latin typeface="Times New Roman" panose="02020603050405020304" pitchFamily="18" charset="0"/>
                </a:rPr>
                <a:t> </a:t>
              </a:r>
              <a:r>
                <a:rPr lang="en-US" altLang="en-US" sz="3200">
                  <a:latin typeface="Times New Roman" panose="02020603050405020304" pitchFamily="18" charset="0"/>
                </a:rPr>
                <a:t>E     A      D    	B     C</a:t>
              </a:r>
              <a:r>
                <a:rPr lang="en-US" altLang="en-US" sz="3200">
                  <a:solidFill>
                    <a:schemeClr val="bg2"/>
                  </a:solidFill>
                  <a:latin typeface="Times New Roman" panose="02020603050405020304" pitchFamily="18" charset="0"/>
                </a:rPr>
                <a:t>   </a:t>
              </a:r>
            </a:p>
          </p:txBody>
        </p:sp>
      </p:grpSp>
      <p:sp>
        <p:nvSpPr>
          <p:cNvPr id="722959" name="Line 15">
            <a:extLst>
              <a:ext uri="{FF2B5EF4-FFF2-40B4-BE49-F238E27FC236}">
                <a16:creationId xmlns:a16="http://schemas.microsoft.com/office/drawing/2014/main" id="{FAE0CA45-B59B-5545-992C-30C9469C1D04}"/>
              </a:ext>
            </a:extLst>
          </p:cNvPr>
          <p:cNvSpPr>
            <a:spLocks noChangeShapeType="1"/>
          </p:cNvSpPr>
          <p:nvPr/>
        </p:nvSpPr>
        <p:spPr bwMode="auto">
          <a:xfrm>
            <a:off x="2209800" y="2895600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4996" name="Rectangle 4">
            <a:extLst>
              <a:ext uri="{FF2B5EF4-FFF2-40B4-BE49-F238E27FC236}">
                <a16:creationId xmlns:a16="http://schemas.microsoft.com/office/drawing/2014/main" id="{39D043D4-D1F3-BB4E-8D87-1ACB715D9A5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/>
          <a:lstStyle/>
          <a:p>
            <a:pPr defTabSz="914400"/>
            <a:r>
              <a:rPr lang="en-US" altLang="en-US" sz="4400"/>
              <a:t>Sequencing Jobs Through Many Machines / Processes</a:t>
            </a:r>
            <a:endParaRPr lang="en-US" altLang="en-US"/>
          </a:p>
        </p:txBody>
      </p:sp>
      <p:sp>
        <p:nvSpPr>
          <p:cNvPr id="724997" name="Rectangle 5">
            <a:extLst>
              <a:ext uri="{FF2B5EF4-FFF2-40B4-BE49-F238E27FC236}">
                <a16:creationId xmlns:a16="http://schemas.microsoft.com/office/drawing/2014/main" id="{C75B9246-998A-964A-A130-4D3798E4431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0487" tIns="44450" rIns="90487" bIns="44450"/>
          <a:lstStyle/>
          <a:p>
            <a:pPr marL="342900" indent="-342900" defTabSz="914400"/>
            <a:r>
              <a:rPr lang="en-US" altLang="en-US" sz="2800"/>
              <a:t>Facility is dynamic, new jobs added</a:t>
            </a:r>
          </a:p>
          <a:p>
            <a:pPr marL="342900" indent="-342900" defTabSz="914400"/>
            <a:r>
              <a:rPr lang="en-US" altLang="en-US" sz="2800"/>
              <a:t>Develop global sequencing rules</a:t>
            </a:r>
          </a:p>
          <a:p>
            <a:pPr marL="971550" lvl="1" indent="-285750" defTabSz="914400"/>
            <a:r>
              <a:rPr lang="en-US" altLang="en-US" sz="2400"/>
              <a:t>first-in-system, first-served (FISFS)</a:t>
            </a:r>
          </a:p>
          <a:p>
            <a:pPr marL="971550" lvl="1" indent="-285750" defTabSz="914400"/>
            <a:r>
              <a:rPr lang="en-US" altLang="en-US" sz="2400"/>
              <a:t>work-in-next-queue (WINQ)</a:t>
            </a:r>
          </a:p>
          <a:p>
            <a:pPr marL="971550" lvl="1" indent="-285750" defTabSz="914400"/>
            <a:r>
              <a:rPr lang="en-US" altLang="en-US" sz="2400"/>
              <a:t>fewest # remaining operations (NOPN)</a:t>
            </a:r>
          </a:p>
          <a:p>
            <a:pPr marL="971550" lvl="1" indent="-285750" defTabSz="914400"/>
            <a:r>
              <a:rPr lang="en-US" altLang="en-US" sz="2400"/>
              <a:t>slack per remaining operation (S/OPN)</a:t>
            </a:r>
          </a:p>
          <a:p>
            <a:pPr marL="971550" lvl="1" indent="-285750" defTabSz="914400"/>
            <a:r>
              <a:rPr lang="en-US" altLang="en-US" sz="2400"/>
              <a:t>remaining work (RWK)</a:t>
            </a:r>
          </a:p>
          <a:p>
            <a:pPr marL="342900" indent="-342900" defTabSz="914400"/>
            <a:r>
              <a:rPr lang="en-US" altLang="en-US" sz="2800"/>
              <a:t>Study system via simulation</a:t>
            </a:r>
            <a:endParaRPr lang="en-US" altLang="en-US"/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3796" name="Rectangle 4">
            <a:extLst>
              <a:ext uri="{FF2B5EF4-FFF2-40B4-BE49-F238E27FC236}">
                <a16:creationId xmlns:a16="http://schemas.microsoft.com/office/drawing/2014/main" id="{9C5043B6-CA16-BF49-B8BE-FDBC1B9609A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/>
          <a:lstStyle/>
          <a:p>
            <a:pPr defTabSz="914400"/>
            <a:r>
              <a:rPr lang="en-US" altLang="en-US" sz="4000"/>
              <a:t>Production Activity Control-Scheduling</a:t>
            </a:r>
            <a:endParaRPr lang="en-US" altLang="en-US"/>
          </a:p>
        </p:txBody>
      </p:sp>
      <p:sp>
        <p:nvSpPr>
          <p:cNvPr id="673797" name="Rectangle 5">
            <a:extLst>
              <a:ext uri="{FF2B5EF4-FFF2-40B4-BE49-F238E27FC236}">
                <a16:creationId xmlns:a16="http://schemas.microsoft.com/office/drawing/2014/main" id="{7F6CF6B1-F0FD-3D4A-8599-B3EFAC0B75A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0487" tIns="44450" rIns="90487" bIns="44450"/>
          <a:lstStyle/>
          <a:p>
            <a:pPr marL="342900" indent="-342900" defTabSz="914400"/>
            <a:r>
              <a:rPr lang="en-US" altLang="en-US"/>
              <a:t>Specifies when</a:t>
            </a:r>
          </a:p>
          <a:p>
            <a:pPr marL="971550" lvl="1" indent="-285750" defTabSz="914400"/>
            <a:r>
              <a:rPr lang="en-US" altLang="en-US"/>
              <a:t>labor</a:t>
            </a:r>
          </a:p>
          <a:p>
            <a:pPr marL="971550" lvl="1" indent="-285750" defTabSz="914400"/>
            <a:r>
              <a:rPr lang="en-US" altLang="en-US"/>
              <a:t>equipment</a:t>
            </a:r>
          </a:p>
          <a:p>
            <a:pPr marL="971550" lvl="1" indent="-285750" defTabSz="914400"/>
            <a:r>
              <a:rPr lang="en-US" altLang="en-US"/>
              <a:t>facilities</a:t>
            </a:r>
          </a:p>
          <a:p>
            <a:pPr marL="971550" lvl="1" indent="-285750" defTabSz="914400"/>
            <a:r>
              <a:rPr lang="en-US" altLang="en-US"/>
              <a:t>are needed to produce a product or provide a </a:t>
            </a:r>
          </a:p>
          <a:p>
            <a:pPr marL="971550" lvl="1" indent="-285750" defTabSz="914400"/>
            <a:r>
              <a:rPr lang="en-US" altLang="en-US"/>
              <a:t>service</a:t>
            </a:r>
          </a:p>
          <a:p>
            <a:pPr marL="971550" lvl="1" indent="-285750" defTabSz="914400"/>
            <a:r>
              <a:rPr lang="en-US" altLang="en-US"/>
              <a:t>Last stage of planning before production occurs</a:t>
            </a:r>
          </a:p>
        </p:txBody>
      </p:sp>
    </p:spTree>
  </p:cSld>
  <p:clrMapOvr>
    <a:masterClrMapping/>
  </p:clrMapOvr>
  <p:transition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0834" name="Rectangle 2">
            <a:extLst>
              <a:ext uri="{FF2B5EF4-FFF2-40B4-BE49-F238E27FC236}">
                <a16:creationId xmlns:a16="http://schemas.microsoft.com/office/drawing/2014/main" id="{41A1D3E0-AD4D-7D49-9BFA-234DE3CC741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324600"/>
            <a:ext cx="31369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 anchor="ctr"/>
          <a:lstStyle/>
          <a:p>
            <a:pPr algn="ctr"/>
            <a:endParaRPr lang="en-US" altLang="en-US" sz="900" i="1">
              <a:latin typeface="Arial" panose="020B0604020202020204" pitchFamily="34" charset="0"/>
            </a:endParaRPr>
          </a:p>
        </p:txBody>
      </p:sp>
      <p:sp>
        <p:nvSpPr>
          <p:cNvPr id="760835" name="Rectangle 3">
            <a:extLst>
              <a:ext uri="{FF2B5EF4-FFF2-40B4-BE49-F238E27FC236}">
                <a16:creationId xmlns:a16="http://schemas.microsoft.com/office/drawing/2014/main" id="{58DEB06B-2DB6-A349-9BAD-488FEA0481C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/>
          <a:lstStyle/>
          <a:p>
            <a:pPr defTabSz="914400"/>
            <a:r>
              <a:rPr lang="en-US" altLang="en-US" sz="4400"/>
              <a:t>Sequencing Jobs Through Three Serial Process</a:t>
            </a:r>
            <a:endParaRPr lang="en-US" altLang="en-US"/>
          </a:p>
        </p:txBody>
      </p:sp>
      <p:sp>
        <p:nvSpPr>
          <p:cNvPr id="760836" name="Rectangle 4">
            <a:extLst>
              <a:ext uri="{FF2B5EF4-FFF2-40B4-BE49-F238E27FC236}">
                <a16:creationId xmlns:a16="http://schemas.microsoft.com/office/drawing/2014/main" id="{3A5F261D-556A-F84F-82BC-51883945ED9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11200" y="2057400"/>
            <a:ext cx="8356600" cy="3886200"/>
          </a:xfrm>
          <a:noFill/>
          <a:ln/>
        </p:spPr>
        <p:txBody>
          <a:bodyPr lIns="90487" tIns="44450" rIns="90487" bIns="44450"/>
          <a:lstStyle/>
          <a:p>
            <a:pPr marL="342900" indent="-342900" defTabSz="914400">
              <a:buFontTx/>
              <a:buNone/>
            </a:pPr>
            <a:r>
              <a:rPr lang="en-US" altLang="en-US" sz="2400"/>
              <a:t>1. Apply Johnson’s Rule to the processing times at the first machine and the last machine.  Note the sequence of the jobs .</a:t>
            </a:r>
          </a:p>
          <a:p>
            <a:pPr marL="342900" indent="-342900" defTabSz="914400">
              <a:buFontTx/>
              <a:buNone/>
            </a:pPr>
            <a:r>
              <a:rPr lang="en-US" altLang="en-US" sz="2400"/>
              <a:t>2. Form two new columns.  Column 1 is the sum processing times at machine 1 and 2.  Column 2 is the sum processing times at machine 2 and 3.  Sequence the jobs according to Johnson’s Rule using the processing times from the new columns.  Note the sequence of the jobs.</a:t>
            </a:r>
          </a:p>
          <a:p>
            <a:pPr marL="342900" indent="-342900" defTabSz="914400">
              <a:buFontTx/>
              <a:buNone/>
            </a:pPr>
            <a:r>
              <a:rPr lang="en-US" altLang="en-US" sz="2400"/>
              <a:t>3. Compare the minimum makespan for the solutions obtained in (1) and (2) and chose the sequence giving the shortest makespan.</a:t>
            </a:r>
          </a:p>
        </p:txBody>
      </p:sp>
    </p:spTree>
  </p:cSld>
  <p:clrMapOvr>
    <a:masterClrMapping/>
  </p:clrMapOvr>
  <p:transition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8786" name="Rectangle 2">
            <a:extLst>
              <a:ext uri="{FF2B5EF4-FFF2-40B4-BE49-F238E27FC236}">
                <a16:creationId xmlns:a16="http://schemas.microsoft.com/office/drawing/2014/main" id="{8ED00A6A-0F6E-2440-BD67-D5FC374BC5C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/>
          <a:lstStyle/>
          <a:p>
            <a:pPr defTabSz="914400"/>
            <a:r>
              <a:rPr lang="en-US" altLang="en-US"/>
              <a:t>Johnson’s Rule Example II</a:t>
            </a:r>
          </a:p>
        </p:txBody>
      </p:sp>
      <p:sp>
        <p:nvSpPr>
          <p:cNvPr id="758789" name="Rectangle 5">
            <a:extLst>
              <a:ext uri="{FF2B5EF4-FFF2-40B4-BE49-F238E27FC236}">
                <a16:creationId xmlns:a16="http://schemas.microsoft.com/office/drawing/2014/main" id="{7B26ABE4-6652-624B-8147-CF78358352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-381000" y="2957513"/>
            <a:ext cx="9067800" cy="2073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>
            <a:lvl1pPr>
              <a:tabLst>
                <a:tab pos="1771650" algn="r"/>
                <a:tab pos="3771900" algn="r"/>
                <a:tab pos="6172200" algn="r"/>
              </a:tabLst>
              <a:defRPr sz="2400">
                <a:solidFill>
                  <a:schemeClr val="tx1"/>
                </a:solidFill>
                <a:latin typeface="Times" pitchFamily="2" charset="0"/>
              </a:defRPr>
            </a:lvl1pPr>
            <a:lvl2pPr>
              <a:tabLst>
                <a:tab pos="1771650" algn="r"/>
                <a:tab pos="3771900" algn="r"/>
                <a:tab pos="6172200" algn="r"/>
              </a:tabLst>
              <a:defRPr sz="2400">
                <a:solidFill>
                  <a:schemeClr val="tx1"/>
                </a:solidFill>
                <a:latin typeface="Times" pitchFamily="2" charset="0"/>
              </a:defRPr>
            </a:lvl2pPr>
            <a:lvl3pPr>
              <a:tabLst>
                <a:tab pos="1771650" algn="r"/>
                <a:tab pos="3771900" algn="r"/>
                <a:tab pos="6172200" algn="r"/>
              </a:tabLst>
              <a:defRPr sz="2400">
                <a:solidFill>
                  <a:schemeClr val="tx1"/>
                </a:solidFill>
                <a:latin typeface="Times" pitchFamily="2" charset="0"/>
              </a:defRPr>
            </a:lvl3pPr>
            <a:lvl4pPr>
              <a:tabLst>
                <a:tab pos="1771650" algn="r"/>
                <a:tab pos="3771900" algn="r"/>
                <a:tab pos="6172200" algn="r"/>
              </a:tabLst>
              <a:defRPr sz="2400">
                <a:solidFill>
                  <a:schemeClr val="tx1"/>
                </a:solidFill>
                <a:latin typeface="Times" pitchFamily="2" charset="0"/>
              </a:defRPr>
            </a:lvl4pPr>
            <a:lvl5pPr>
              <a:tabLst>
                <a:tab pos="1771650" algn="r"/>
                <a:tab pos="3771900" algn="r"/>
                <a:tab pos="6172200" algn="r"/>
              </a:tabLst>
              <a:defRPr sz="2400">
                <a:solidFill>
                  <a:schemeClr val="tx1"/>
                </a:solidFill>
                <a:latin typeface="Times" pitchFamily="2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1771650" algn="r"/>
                <a:tab pos="3771900" algn="r"/>
                <a:tab pos="6172200" algn="r"/>
              </a:tabLst>
              <a:defRPr sz="2400">
                <a:solidFill>
                  <a:schemeClr val="tx1"/>
                </a:solidFill>
                <a:latin typeface="Times" pitchFamily="2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1771650" algn="r"/>
                <a:tab pos="3771900" algn="r"/>
                <a:tab pos="6172200" algn="r"/>
              </a:tabLst>
              <a:defRPr sz="2400">
                <a:solidFill>
                  <a:schemeClr val="tx1"/>
                </a:solidFill>
                <a:latin typeface="Times" pitchFamily="2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1771650" algn="r"/>
                <a:tab pos="3771900" algn="r"/>
                <a:tab pos="6172200" algn="r"/>
              </a:tabLst>
              <a:defRPr sz="2400">
                <a:solidFill>
                  <a:schemeClr val="tx1"/>
                </a:solidFill>
                <a:latin typeface="Times" pitchFamily="2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1771650" algn="r"/>
                <a:tab pos="3771900" algn="r"/>
                <a:tab pos="6172200" algn="r"/>
              </a:tabLst>
              <a:defRPr sz="2400">
                <a:solidFill>
                  <a:schemeClr val="tx1"/>
                </a:solidFill>
                <a:latin typeface="Times" pitchFamily="2" charset="0"/>
              </a:defRPr>
            </a:lvl9pPr>
          </a:lstStyle>
          <a:p>
            <a:r>
              <a:rPr lang="en-US" altLang="en-US" sz="2600"/>
              <a:t>	A	6	8		        12</a:t>
            </a:r>
          </a:p>
          <a:p>
            <a:r>
              <a:rPr lang="en-US" altLang="en-US" sz="2600"/>
              <a:t>	B	11	6		        11</a:t>
            </a:r>
          </a:p>
          <a:p>
            <a:r>
              <a:rPr lang="en-US" altLang="en-US" sz="2600"/>
              <a:t>	C	7	3	 	          7</a:t>
            </a:r>
          </a:p>
          <a:p>
            <a:r>
              <a:rPr lang="en-US" altLang="en-US" sz="2600"/>
              <a:t>	D	9	7		        21</a:t>
            </a:r>
          </a:p>
          <a:p>
            <a:r>
              <a:rPr lang="en-US" altLang="en-US" sz="2600"/>
              <a:t>	E	5	10		          2</a:t>
            </a:r>
          </a:p>
        </p:txBody>
      </p:sp>
      <p:sp>
        <p:nvSpPr>
          <p:cNvPr id="758790" name="Rectangle 6">
            <a:extLst>
              <a:ext uri="{FF2B5EF4-FFF2-40B4-BE49-F238E27FC236}">
                <a16:creationId xmlns:a16="http://schemas.microsoft.com/office/drawing/2014/main" id="{38C1E5EA-80F3-3A4B-80C9-A2BBD601B9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-533400" y="1938338"/>
            <a:ext cx="10210800" cy="1279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>
            <a:lvl1pPr>
              <a:tabLst>
                <a:tab pos="1771650" algn="ctr"/>
                <a:tab pos="3829050" algn="ctr"/>
              </a:tabLst>
              <a:defRPr sz="2400">
                <a:solidFill>
                  <a:schemeClr val="tx1"/>
                </a:solidFill>
                <a:latin typeface="Times" pitchFamily="2" charset="0"/>
              </a:defRPr>
            </a:lvl1pPr>
            <a:lvl2pPr>
              <a:tabLst>
                <a:tab pos="1771650" algn="ctr"/>
                <a:tab pos="3829050" algn="ctr"/>
              </a:tabLst>
              <a:defRPr sz="2400">
                <a:solidFill>
                  <a:schemeClr val="tx1"/>
                </a:solidFill>
                <a:latin typeface="Times" pitchFamily="2" charset="0"/>
              </a:defRPr>
            </a:lvl2pPr>
            <a:lvl3pPr>
              <a:tabLst>
                <a:tab pos="1771650" algn="ctr"/>
                <a:tab pos="3829050" algn="ctr"/>
              </a:tabLst>
              <a:defRPr sz="2400">
                <a:solidFill>
                  <a:schemeClr val="tx1"/>
                </a:solidFill>
                <a:latin typeface="Times" pitchFamily="2" charset="0"/>
              </a:defRPr>
            </a:lvl3pPr>
            <a:lvl4pPr>
              <a:tabLst>
                <a:tab pos="1771650" algn="ctr"/>
                <a:tab pos="3829050" algn="ctr"/>
              </a:tabLst>
              <a:defRPr sz="2400">
                <a:solidFill>
                  <a:schemeClr val="tx1"/>
                </a:solidFill>
                <a:latin typeface="Times" pitchFamily="2" charset="0"/>
              </a:defRPr>
            </a:lvl4pPr>
            <a:lvl5pPr>
              <a:tabLst>
                <a:tab pos="1771650" algn="ctr"/>
                <a:tab pos="3829050" algn="ctr"/>
              </a:tabLst>
              <a:defRPr sz="2400">
                <a:solidFill>
                  <a:schemeClr val="tx1"/>
                </a:solidFill>
                <a:latin typeface="Times" pitchFamily="2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1771650" algn="ctr"/>
                <a:tab pos="3829050" algn="ctr"/>
              </a:tabLst>
              <a:defRPr sz="2400">
                <a:solidFill>
                  <a:schemeClr val="tx1"/>
                </a:solidFill>
                <a:latin typeface="Times" pitchFamily="2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1771650" algn="ctr"/>
                <a:tab pos="3829050" algn="ctr"/>
              </a:tabLst>
              <a:defRPr sz="2400">
                <a:solidFill>
                  <a:schemeClr val="tx1"/>
                </a:solidFill>
                <a:latin typeface="Times" pitchFamily="2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1771650" algn="ctr"/>
                <a:tab pos="3829050" algn="ctr"/>
              </a:tabLst>
              <a:defRPr sz="2400">
                <a:solidFill>
                  <a:schemeClr val="tx1"/>
                </a:solidFill>
                <a:latin typeface="Times" pitchFamily="2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1771650" algn="ctr"/>
                <a:tab pos="3829050" algn="ctr"/>
              </a:tabLst>
              <a:defRPr sz="2400">
                <a:solidFill>
                  <a:schemeClr val="tx1"/>
                </a:solidFill>
                <a:latin typeface="Times" pitchFamily="2" charset="0"/>
              </a:defRPr>
            </a:lvl9pPr>
          </a:lstStyle>
          <a:p>
            <a:r>
              <a:rPr lang="en-US" altLang="en-US" sz="2600"/>
              <a:t>		 Machine		Machine 	    Machine</a:t>
            </a:r>
          </a:p>
          <a:p>
            <a:r>
              <a:rPr lang="en-US" altLang="en-US" sz="2600"/>
              <a:t>	Job	Center 1		Center 2	    Center 3</a:t>
            </a:r>
            <a:endParaRPr lang="en-US" altLang="en-US" sz="2600" i="1"/>
          </a:p>
          <a:p>
            <a:r>
              <a:rPr lang="en-US" altLang="en-US" sz="2600"/>
              <a:t>	</a:t>
            </a:r>
          </a:p>
        </p:txBody>
      </p:sp>
      <p:sp>
        <p:nvSpPr>
          <p:cNvPr id="758799" name="Line 15">
            <a:extLst>
              <a:ext uri="{FF2B5EF4-FFF2-40B4-BE49-F238E27FC236}">
                <a16:creationId xmlns:a16="http://schemas.microsoft.com/office/drawing/2014/main" id="{A71B4637-3AF8-7649-92AA-E6FBBA25F98A}"/>
              </a:ext>
            </a:extLst>
          </p:cNvPr>
          <p:cNvSpPr>
            <a:spLocks noChangeShapeType="1"/>
          </p:cNvSpPr>
          <p:nvPr/>
        </p:nvSpPr>
        <p:spPr bwMode="auto">
          <a:xfrm>
            <a:off x="1524000" y="2895600"/>
            <a:ext cx="7010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44" name="Rectangle 4">
            <a:extLst>
              <a:ext uri="{FF2B5EF4-FFF2-40B4-BE49-F238E27FC236}">
                <a16:creationId xmlns:a16="http://schemas.microsoft.com/office/drawing/2014/main" id="{4AC1F5EB-6D3B-FD43-9BCF-F3EFB9D7531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/>
          <a:lstStyle/>
          <a:p>
            <a:pPr defTabSz="914400"/>
            <a:r>
              <a:rPr lang="en-US" altLang="en-US" sz="4200"/>
              <a:t>Scheduling Function By </a:t>
            </a:r>
            <a:br>
              <a:rPr lang="en-US" altLang="en-US" sz="4200"/>
            </a:br>
            <a:r>
              <a:rPr lang="en-US" altLang="en-US" sz="4200"/>
              <a:t>Process Type</a:t>
            </a:r>
            <a:endParaRPr lang="en-US" altLang="en-US"/>
          </a:p>
        </p:txBody>
      </p:sp>
      <p:sp>
        <p:nvSpPr>
          <p:cNvPr id="675845" name="Rectangle 5">
            <a:extLst>
              <a:ext uri="{FF2B5EF4-FFF2-40B4-BE49-F238E27FC236}">
                <a16:creationId xmlns:a16="http://schemas.microsoft.com/office/drawing/2014/main" id="{6AB61DFE-0126-7D49-B41C-D1FC28D7060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0487" tIns="44450" rIns="90487" bIns="44450"/>
          <a:lstStyle/>
          <a:p>
            <a:pPr marL="342900" indent="-342900" defTabSz="914400"/>
            <a:r>
              <a:rPr lang="en-US" altLang="en-US"/>
              <a:t>Process Industry</a:t>
            </a:r>
          </a:p>
          <a:p>
            <a:pPr marL="971550" lvl="1" indent="-285750" defTabSz="914400"/>
            <a:r>
              <a:rPr lang="en-US" altLang="en-US"/>
              <a:t>linear programming</a:t>
            </a:r>
          </a:p>
          <a:p>
            <a:pPr marL="971550" lvl="1" indent="-285750" defTabSz="914400"/>
            <a:r>
              <a:rPr lang="en-US" altLang="en-US"/>
              <a:t>EOQ with noninstantaneous replenishment</a:t>
            </a:r>
          </a:p>
          <a:p>
            <a:pPr marL="342900" indent="-342900" defTabSz="914400"/>
            <a:r>
              <a:rPr lang="en-US" altLang="en-US"/>
              <a:t>Mass Production</a:t>
            </a:r>
          </a:p>
          <a:p>
            <a:pPr marL="971550" lvl="1" indent="-285750" defTabSz="914400"/>
            <a:r>
              <a:rPr lang="en-US" altLang="en-US"/>
              <a:t>assembly line balancing</a:t>
            </a:r>
          </a:p>
          <a:p>
            <a:pPr marL="342900" indent="-342900" defTabSz="914400"/>
            <a:r>
              <a:rPr lang="en-US" altLang="en-US"/>
              <a:t>Project</a:t>
            </a:r>
          </a:p>
          <a:p>
            <a:pPr marL="971550" lvl="1" indent="-285750" defTabSz="914400"/>
            <a:r>
              <a:rPr lang="en-US" altLang="en-US"/>
              <a:t>project -scheduling techniques (PERT, CPM)</a:t>
            </a: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7892" name="Rectangle 4">
            <a:extLst>
              <a:ext uri="{FF2B5EF4-FFF2-40B4-BE49-F238E27FC236}">
                <a16:creationId xmlns:a16="http://schemas.microsoft.com/office/drawing/2014/main" id="{C74EE073-B8CC-E740-A4BC-65F30439C6B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/>
          <a:lstStyle/>
          <a:p>
            <a:pPr defTabSz="914400"/>
            <a:r>
              <a:rPr lang="en-US" altLang="en-US" sz="4200"/>
              <a:t>Scheduling Batch/Job Shop Operations</a:t>
            </a:r>
            <a:endParaRPr lang="en-US" altLang="en-US"/>
          </a:p>
        </p:txBody>
      </p:sp>
      <p:sp>
        <p:nvSpPr>
          <p:cNvPr id="677893" name="Rectangle 5">
            <a:extLst>
              <a:ext uri="{FF2B5EF4-FFF2-40B4-BE49-F238E27FC236}">
                <a16:creationId xmlns:a16="http://schemas.microsoft.com/office/drawing/2014/main" id="{C20FB6BA-F5D8-6048-A698-8402E6FB27C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95325" y="1978025"/>
            <a:ext cx="8515350" cy="3889375"/>
          </a:xfrm>
          <a:noFill/>
          <a:ln/>
        </p:spPr>
        <p:txBody>
          <a:bodyPr lIns="90487" tIns="44450" rIns="90487" bIns="44450"/>
          <a:lstStyle/>
          <a:p>
            <a:pPr marL="342900" indent="-342900" defTabSz="914400"/>
            <a:r>
              <a:rPr lang="en-US" altLang="en-US" sz="2800"/>
              <a:t>Batch Production</a:t>
            </a:r>
          </a:p>
          <a:p>
            <a:pPr marL="971550" lvl="1" indent="-285750" defTabSz="914400"/>
            <a:r>
              <a:rPr lang="en-US" altLang="en-US" sz="2400"/>
              <a:t>many planning steps</a:t>
            </a:r>
          </a:p>
          <a:p>
            <a:pPr marL="1314450" lvl="2" indent="-228600" defTabSz="914400"/>
            <a:r>
              <a:rPr lang="en-US" altLang="en-US" sz="2100"/>
              <a:t>aggregate planning</a:t>
            </a:r>
          </a:p>
          <a:p>
            <a:pPr marL="1314450" lvl="2" indent="-228600" defTabSz="914400"/>
            <a:r>
              <a:rPr lang="en-US" altLang="en-US" sz="2100"/>
              <a:t>master scheduling</a:t>
            </a:r>
          </a:p>
          <a:p>
            <a:pPr marL="1314450" lvl="2" indent="-228600" defTabSz="914400"/>
            <a:r>
              <a:rPr lang="en-US" altLang="en-US" sz="2100"/>
              <a:t>material requirements planning (MRP)</a:t>
            </a:r>
          </a:p>
          <a:p>
            <a:pPr marL="1314450" lvl="2" indent="-228600" defTabSz="914400"/>
            <a:r>
              <a:rPr lang="en-US" altLang="en-US" sz="2100"/>
              <a:t>capacity requirements planning (CRP)</a:t>
            </a:r>
          </a:p>
          <a:p>
            <a:pPr marL="342900" indent="-342900" defTabSz="914400"/>
            <a:r>
              <a:rPr lang="en-US" altLang="en-US" sz="2800"/>
              <a:t>Scheduling determines</a:t>
            </a:r>
          </a:p>
          <a:p>
            <a:pPr marL="971550" lvl="1" indent="-285750" defTabSz="914400"/>
            <a:r>
              <a:rPr lang="en-US" altLang="en-US" sz="2400"/>
              <a:t>machine/worker/job assignments</a:t>
            </a:r>
          </a:p>
          <a:p>
            <a:pPr marL="971550" lvl="1" indent="-285750" defTabSz="914400"/>
            <a:r>
              <a:rPr lang="en-US" altLang="en-US" sz="2400"/>
              <a:t>resource/requirement matchings</a:t>
            </a:r>
          </a:p>
          <a:p>
            <a:pPr marL="342900" indent="-342900" defTabSz="914400">
              <a:buFontTx/>
              <a:buNone/>
            </a:pPr>
            <a:endParaRPr lang="en-US" altLang="en-US" sz="2400">
              <a:solidFill>
                <a:schemeClr val="tx2"/>
              </a:solidFill>
            </a:endParaRPr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9940" name="Rectangle 4">
            <a:extLst>
              <a:ext uri="{FF2B5EF4-FFF2-40B4-BE49-F238E27FC236}">
                <a16:creationId xmlns:a16="http://schemas.microsoft.com/office/drawing/2014/main" id="{735C37E2-29E7-AA4B-8BB0-11A6DDE3626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/>
          <a:lstStyle/>
          <a:p>
            <a:pPr defTabSz="914400"/>
            <a:r>
              <a:rPr lang="en-US" altLang="en-US" sz="4200"/>
              <a:t>Difficulties Of Job Shop Scheduling</a:t>
            </a:r>
            <a:endParaRPr lang="en-US" altLang="en-US"/>
          </a:p>
        </p:txBody>
      </p:sp>
      <p:sp>
        <p:nvSpPr>
          <p:cNvPr id="679941" name="Rectangle 5">
            <a:extLst>
              <a:ext uri="{FF2B5EF4-FFF2-40B4-BE49-F238E27FC236}">
                <a16:creationId xmlns:a16="http://schemas.microsoft.com/office/drawing/2014/main" id="{8F5CB691-7026-9545-9B1B-A3F02F45DB1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95325" y="2028825"/>
            <a:ext cx="8515350" cy="4371975"/>
          </a:xfrm>
          <a:noFill/>
          <a:ln/>
        </p:spPr>
        <p:txBody>
          <a:bodyPr lIns="90487" tIns="44450" rIns="90487" bIns="44450"/>
          <a:lstStyle/>
          <a:p>
            <a:pPr marL="342900" indent="-342900" defTabSz="914400"/>
            <a:r>
              <a:rPr lang="en-US" altLang="en-US"/>
              <a:t>Variety of jobs (customers) processed</a:t>
            </a:r>
          </a:p>
          <a:p>
            <a:pPr marL="342900" indent="-342900" defTabSz="914400"/>
            <a:r>
              <a:rPr lang="en-US" altLang="en-US"/>
              <a:t>Distinctive routing and processing requirements of each job/customer</a:t>
            </a:r>
          </a:p>
          <a:p>
            <a:pPr marL="342900" indent="-342900" defTabSz="914400"/>
            <a:r>
              <a:rPr lang="en-US" altLang="en-US"/>
              <a:t>Number of different orders in the facility at any one time</a:t>
            </a:r>
          </a:p>
          <a:p>
            <a:pPr marL="342900" indent="-342900" defTabSz="914400"/>
            <a:r>
              <a:rPr lang="en-US" altLang="en-US"/>
              <a:t>Competition for common resources</a:t>
            </a:r>
          </a:p>
        </p:txBody>
      </p:sp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1988" name="Rectangle 4">
            <a:extLst>
              <a:ext uri="{FF2B5EF4-FFF2-40B4-BE49-F238E27FC236}">
                <a16:creationId xmlns:a16="http://schemas.microsoft.com/office/drawing/2014/main" id="{DF4C1D9D-6CCC-B54A-8A62-E985ED6D18E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/>
          <a:lstStyle/>
          <a:p>
            <a:pPr defTabSz="914400"/>
            <a:r>
              <a:rPr lang="en-US" altLang="en-US"/>
              <a:t>This Variety Necessitates</a:t>
            </a:r>
          </a:p>
        </p:txBody>
      </p:sp>
      <p:sp>
        <p:nvSpPr>
          <p:cNvPr id="681989" name="Rectangle 5">
            <a:extLst>
              <a:ext uri="{FF2B5EF4-FFF2-40B4-BE49-F238E27FC236}">
                <a16:creationId xmlns:a16="http://schemas.microsoft.com/office/drawing/2014/main" id="{0E6B9DBF-FF64-1840-9AC0-FA70D730479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0487" tIns="44450" rIns="90487" bIns="44450"/>
          <a:lstStyle/>
          <a:p>
            <a:pPr marL="342900" indent="-342900" defTabSz="914400">
              <a:spcBef>
                <a:spcPct val="75000"/>
              </a:spcBef>
            </a:pPr>
            <a:r>
              <a:rPr lang="en-US" altLang="en-US"/>
              <a:t>Planning for the production of each job as it arrives</a:t>
            </a:r>
          </a:p>
          <a:p>
            <a:pPr marL="342900" indent="-342900" defTabSz="914400">
              <a:spcBef>
                <a:spcPct val="75000"/>
              </a:spcBef>
            </a:pPr>
            <a:r>
              <a:rPr lang="en-US" altLang="en-US"/>
              <a:t>Scheduling its use of limited resources</a:t>
            </a:r>
          </a:p>
          <a:p>
            <a:pPr marL="342900" indent="-342900" defTabSz="914400">
              <a:spcBef>
                <a:spcPct val="75000"/>
              </a:spcBef>
            </a:pPr>
            <a:r>
              <a:rPr lang="en-US" altLang="en-US"/>
              <a:t>Monitoring its progress through the system</a:t>
            </a:r>
          </a:p>
        </p:txBody>
      </p:sp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4036" name="Rectangle 4">
            <a:extLst>
              <a:ext uri="{FF2B5EF4-FFF2-40B4-BE49-F238E27FC236}">
                <a16:creationId xmlns:a16="http://schemas.microsoft.com/office/drawing/2014/main" id="{9BD1113A-CDF2-5B4D-A7A5-6E446443DDD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/>
          <a:lstStyle/>
          <a:p>
            <a:pPr defTabSz="914400"/>
            <a:r>
              <a:rPr lang="en-US" altLang="en-US"/>
              <a:t>Objectives in Scheduling</a:t>
            </a:r>
          </a:p>
        </p:txBody>
      </p:sp>
      <p:sp>
        <p:nvSpPr>
          <p:cNvPr id="684037" name="Rectangle 5">
            <a:extLst>
              <a:ext uri="{FF2B5EF4-FFF2-40B4-BE49-F238E27FC236}">
                <a16:creationId xmlns:a16="http://schemas.microsoft.com/office/drawing/2014/main" id="{601A049B-2516-684A-97CF-719EAA23B7A7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711200" y="2057400"/>
            <a:ext cx="8280400" cy="3810000"/>
          </a:xfrm>
          <a:noFill/>
          <a:ln/>
        </p:spPr>
        <p:txBody>
          <a:bodyPr lIns="90487" tIns="44450" rIns="90487" bIns="44450"/>
          <a:lstStyle/>
          <a:p>
            <a:pPr marL="342900" indent="-342900" defTabSz="914400"/>
            <a:r>
              <a:rPr lang="en-US" altLang="en-US" sz="2400"/>
              <a:t>Meet customer due dates</a:t>
            </a:r>
          </a:p>
          <a:p>
            <a:pPr marL="342900" indent="-342900" defTabSz="914400"/>
            <a:r>
              <a:rPr lang="en-US" altLang="en-US" sz="2400"/>
              <a:t>Minimize job lateness</a:t>
            </a:r>
          </a:p>
          <a:p>
            <a:pPr marL="342900" indent="-342900" defTabSz="914400"/>
            <a:r>
              <a:rPr lang="en-US" altLang="en-US" sz="2400"/>
              <a:t>Minimize response time</a:t>
            </a:r>
          </a:p>
          <a:p>
            <a:pPr marL="342900" indent="-342900" defTabSz="914400"/>
            <a:r>
              <a:rPr lang="en-US" altLang="en-US" sz="2400"/>
              <a:t>Minimize completion time</a:t>
            </a:r>
          </a:p>
          <a:p>
            <a:pPr marL="342900" indent="-342900" defTabSz="914400"/>
            <a:r>
              <a:rPr lang="en-US" altLang="en-US" sz="2400"/>
              <a:t>Minimize time in the system</a:t>
            </a:r>
          </a:p>
          <a:p>
            <a:pPr marL="342900" indent="-342900" defTabSz="914400"/>
            <a:r>
              <a:rPr lang="en-US" altLang="en-US" sz="2400"/>
              <a:t>Minimize overtime</a:t>
            </a:r>
          </a:p>
          <a:p>
            <a:pPr marL="342900" indent="-342900" defTabSz="914400"/>
            <a:r>
              <a:rPr lang="en-US" altLang="en-US" sz="2400"/>
              <a:t>Maximize machine or labor utilization</a:t>
            </a:r>
          </a:p>
          <a:p>
            <a:pPr marL="342900" indent="-342900" defTabSz="914400"/>
            <a:r>
              <a:rPr lang="en-US" altLang="en-US" sz="2400"/>
              <a:t>Minimize work-in-process inventory</a:t>
            </a:r>
          </a:p>
        </p:txBody>
      </p:sp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84" name="Rectangle 4">
            <a:extLst>
              <a:ext uri="{FF2B5EF4-FFF2-40B4-BE49-F238E27FC236}">
                <a16:creationId xmlns:a16="http://schemas.microsoft.com/office/drawing/2014/main" id="{2D3FAD06-3FF1-9E43-896D-95B5DADE125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/>
          <a:lstStyle/>
          <a:p>
            <a:pPr defTabSz="914400"/>
            <a:r>
              <a:rPr lang="en-US" altLang="en-US" sz="4200"/>
              <a:t>Responsibilities of Production Control Department</a:t>
            </a:r>
            <a:endParaRPr lang="en-US" altLang="en-US"/>
          </a:p>
        </p:txBody>
      </p:sp>
      <p:sp>
        <p:nvSpPr>
          <p:cNvPr id="686085" name="Rectangle 5">
            <a:extLst>
              <a:ext uri="{FF2B5EF4-FFF2-40B4-BE49-F238E27FC236}">
                <a16:creationId xmlns:a16="http://schemas.microsoft.com/office/drawing/2014/main" id="{D142E9A9-D9A5-CC4D-81D1-BB8AF554153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95325" y="2028825"/>
            <a:ext cx="8515350" cy="4371975"/>
          </a:xfrm>
          <a:noFill/>
          <a:ln/>
        </p:spPr>
        <p:txBody>
          <a:bodyPr lIns="90487" tIns="44450" rIns="90487" bIns="44450"/>
          <a:lstStyle/>
          <a:p>
            <a:pPr marL="342900" indent="-342900" defTabSz="914400">
              <a:buFontTx/>
              <a:buNone/>
            </a:pPr>
            <a:r>
              <a:rPr lang="en-US" altLang="en-US"/>
              <a:t>1. Loading - Check availability of material,         machines &amp; labor</a:t>
            </a:r>
          </a:p>
          <a:p>
            <a:pPr marL="342900" indent="-342900" defTabSz="914400">
              <a:buFontTx/>
              <a:buNone/>
            </a:pPr>
            <a:r>
              <a:rPr lang="en-US" altLang="en-US"/>
              <a:t>2. Sequencing - Release work orders to shop &amp; issue dispatch lists for individual machines</a:t>
            </a:r>
          </a:p>
          <a:p>
            <a:pPr marL="342900" indent="-342900" defTabSz="914400">
              <a:buFontTx/>
              <a:buNone/>
            </a:pPr>
            <a:r>
              <a:rPr lang="en-US" altLang="en-US"/>
              <a:t>3. Monitoring - Maintain progress reports on each job until it is complete</a:t>
            </a:r>
          </a:p>
        </p:txBody>
      </p:sp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8132" name="Rectangle 4">
            <a:extLst>
              <a:ext uri="{FF2B5EF4-FFF2-40B4-BE49-F238E27FC236}">
                <a16:creationId xmlns:a16="http://schemas.microsoft.com/office/drawing/2014/main" id="{D51FC6FB-8A12-8B4E-ABCF-A588544AC92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/>
          <a:lstStyle/>
          <a:p>
            <a:pPr defTabSz="914400"/>
            <a:r>
              <a:rPr lang="en-US" altLang="en-US"/>
              <a:t>Loading</a:t>
            </a:r>
          </a:p>
        </p:txBody>
      </p:sp>
      <p:sp>
        <p:nvSpPr>
          <p:cNvPr id="688133" name="Rectangle 5">
            <a:extLst>
              <a:ext uri="{FF2B5EF4-FFF2-40B4-BE49-F238E27FC236}">
                <a16:creationId xmlns:a16="http://schemas.microsoft.com/office/drawing/2014/main" id="{4D42E280-935A-6E4F-95E6-94B02B676DE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95325" y="2057400"/>
            <a:ext cx="8515350" cy="4371975"/>
          </a:xfrm>
          <a:noFill/>
          <a:ln/>
        </p:spPr>
        <p:txBody>
          <a:bodyPr lIns="90487" tIns="44450" rIns="90487" bIns="44450"/>
          <a:lstStyle/>
          <a:p>
            <a:pPr marL="342900" indent="-342900" defTabSz="914400">
              <a:spcBef>
                <a:spcPct val="75000"/>
              </a:spcBef>
            </a:pPr>
            <a:r>
              <a:rPr lang="en-US" altLang="en-US"/>
              <a:t>Allocate work to machines (resources)</a:t>
            </a:r>
          </a:p>
          <a:p>
            <a:pPr marL="342900" indent="-342900" defTabSz="914400">
              <a:spcBef>
                <a:spcPct val="75000"/>
              </a:spcBef>
            </a:pPr>
            <a:r>
              <a:rPr lang="en-US" altLang="en-US"/>
              <a:t>Perform work on most efficient resources	</a:t>
            </a:r>
          </a:p>
          <a:p>
            <a:pPr marL="342900" indent="-342900" defTabSz="914400">
              <a:spcBef>
                <a:spcPct val="75000"/>
              </a:spcBef>
            </a:pPr>
            <a:r>
              <a:rPr lang="en-US" altLang="en-US"/>
              <a:t>Use assignment method of linear programming to determine allocation</a:t>
            </a:r>
          </a:p>
        </p:txBody>
      </p:sp>
    </p:spTree>
  </p:cSld>
  <p:clrMapOvr>
    <a:masterClrMapping/>
  </p:clrMapOvr>
  <p:transition/>
</p:sld>
</file>

<file path=ppt/theme/theme1.xml><?xml version="1.0" encoding="utf-8"?>
<a:theme xmlns:a="http://schemas.openxmlformats.org/drawingml/2006/main" name="untitled 2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untitled 2">
      <a:majorFont>
        <a:latin typeface="Times"/>
        <a:ea typeface=""/>
        <a:cs typeface=""/>
      </a:majorFont>
      <a:minorFont>
        <a:latin typeface="Time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itchFamily="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itchFamily="2" charset="0"/>
          </a:defRPr>
        </a:defPPr>
      </a:lstStyle>
    </a:lnDef>
  </a:objectDefaults>
  <a:extraClrSchemeLst>
    <a:extraClrScheme>
      <a:clrScheme name="untitled 2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ntitled 2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ntitled 2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ntitled 2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ntitled 2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ntitled 2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ntitled 2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Apple Lab 1:JFK:jfkM326F</Template>
  <TotalTime>1209</TotalTime>
  <Pages>12</Pages>
  <Words>830</Words>
  <Application>Microsoft Macintosh PowerPoint</Application>
  <PresentationFormat>A4 Paper (210x297 mm)</PresentationFormat>
  <Paragraphs>177</Paragraphs>
  <Slides>21</Slides>
  <Notes>21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6" baseType="lpstr">
      <vt:lpstr>Times</vt:lpstr>
      <vt:lpstr>Arial</vt:lpstr>
      <vt:lpstr>Monotype Sorts</vt:lpstr>
      <vt:lpstr>Times New Roman</vt:lpstr>
      <vt:lpstr>untitled 2</vt:lpstr>
      <vt:lpstr>Inputs and Outputs to Aggregate Production Planning</vt:lpstr>
      <vt:lpstr>Production Activity Control-Scheduling</vt:lpstr>
      <vt:lpstr>Scheduling Function By  Process Type</vt:lpstr>
      <vt:lpstr>Scheduling Batch/Job Shop Operations</vt:lpstr>
      <vt:lpstr>Difficulties Of Job Shop Scheduling</vt:lpstr>
      <vt:lpstr>This Variety Necessitates</vt:lpstr>
      <vt:lpstr>Objectives in Scheduling</vt:lpstr>
      <vt:lpstr>Responsibilities of Production Control Department</vt:lpstr>
      <vt:lpstr>Loading</vt:lpstr>
      <vt:lpstr>Sequencing</vt:lpstr>
      <vt:lpstr>Sequencing Rules</vt:lpstr>
      <vt:lpstr>Guidelines for Selecting a Sequencing Rule</vt:lpstr>
      <vt:lpstr>Monitoring</vt:lpstr>
      <vt:lpstr>Gantt Chart</vt:lpstr>
      <vt:lpstr>Gantt Chart Solution</vt:lpstr>
      <vt:lpstr>Employee Scheduling</vt:lpstr>
      <vt:lpstr>Sequencing Jobs Through Two Serial Process</vt:lpstr>
      <vt:lpstr>Johnson’s Rule Example</vt:lpstr>
      <vt:lpstr>Sequencing Jobs Through Many Machines / Processes</vt:lpstr>
      <vt:lpstr>Sequencing Jobs Through Three Serial Process</vt:lpstr>
      <vt:lpstr>Johnson’s Rule Example II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Math 326 Mathematics for Decision Making</dc:title>
  <dc:subject/>
  <dc:creator>Teacher</dc:creator>
  <cp:keywords/>
  <dc:description/>
  <cp:lastModifiedBy>Kros, John</cp:lastModifiedBy>
  <cp:revision>579</cp:revision>
  <cp:lastPrinted>1998-03-03T16:13:53Z</cp:lastPrinted>
  <dcterms:created xsi:type="dcterms:W3CDTF">1997-08-18T14:58:50Z</dcterms:created>
  <dcterms:modified xsi:type="dcterms:W3CDTF">2019-08-20T14:14:29Z</dcterms:modified>
</cp:coreProperties>
</file>