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94" r:id="rId2"/>
    <p:sldId id="496" r:id="rId3"/>
    <p:sldId id="497" r:id="rId4"/>
    <p:sldId id="498" r:id="rId5"/>
    <p:sldId id="499" r:id="rId6"/>
    <p:sldId id="500" r:id="rId7"/>
    <p:sldId id="501" r:id="rId8"/>
    <p:sldId id="502" r:id="rId9"/>
    <p:sldId id="503" r:id="rId10"/>
    <p:sldId id="508" r:id="rId11"/>
    <p:sldId id="509" r:id="rId12"/>
    <p:sldId id="522" r:id="rId13"/>
    <p:sldId id="523" r:id="rId14"/>
    <p:sldId id="524" r:id="rId15"/>
    <p:sldId id="531" r:id="rId16"/>
    <p:sldId id="532" r:id="rId17"/>
    <p:sldId id="519" r:id="rId18"/>
    <p:sldId id="520" r:id="rId19"/>
    <p:sldId id="521" r:id="rId20"/>
    <p:sldId id="535" r:id="rId21"/>
    <p:sldId id="534" r:id="rId22"/>
  </p:sldIdLst>
  <p:sldSz cx="9906000" cy="6858000" type="A4"/>
  <p:notesSz cx="4267200" cy="579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824">
          <p15:clr>
            <a:srgbClr val="A4A3A4"/>
          </p15:clr>
        </p15:guide>
        <p15:guide id="2" pos="13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41"/>
  </p:normalViewPr>
  <p:slideViewPr>
    <p:cSldViewPr>
      <p:cViewPr varScale="1">
        <p:scale>
          <a:sx n="112" d="100"/>
          <a:sy n="112" d="100"/>
        </p:scale>
        <p:origin x="392" y="1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0"/>
    </p:cViewPr>
  </p:sorterViewPr>
  <p:notesViewPr>
    <p:cSldViewPr>
      <p:cViewPr varScale="1">
        <p:scale>
          <a:sx n="127" d="100"/>
          <a:sy n="127" d="100"/>
        </p:scale>
        <p:origin x="-1648" y="-112"/>
      </p:cViewPr>
      <p:guideLst>
        <p:guide orient="horz" pos="1824"/>
        <p:guide pos="13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07494D1-DD99-B24C-9523-98D1DCF5CD3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9913" y="2749550"/>
            <a:ext cx="312737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62" tIns="26987" rIns="55562" bIns="26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DE793CC-A53F-FB4C-99A9-D8091DF2D57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11200" y="534988"/>
            <a:ext cx="2844800" cy="1970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2730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54451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81756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0858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>
            <a:extLst>
              <a:ext uri="{FF2B5EF4-FFF2-40B4-BE49-F238E27FC236}">
                <a16:creationId xmlns:a16="http://schemas.microsoft.com/office/drawing/2014/main" id="{6BE6830F-A213-7E40-9DA3-86F4797C5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73091" name="Rectangle 3">
            <a:extLst>
              <a:ext uri="{FF2B5EF4-FFF2-40B4-BE49-F238E27FC236}">
                <a16:creationId xmlns:a16="http://schemas.microsoft.com/office/drawing/2014/main" id="{1A8ABDD6-EFE4-B34C-A6B3-F915E05D46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>
            <a:extLst>
              <a:ext uri="{FF2B5EF4-FFF2-40B4-BE49-F238E27FC236}">
                <a16:creationId xmlns:a16="http://schemas.microsoft.com/office/drawing/2014/main" id="{37016B99-F03A-604C-BE2F-1BDC14EDF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99395" name="Rectangle 3">
            <a:extLst>
              <a:ext uri="{FF2B5EF4-FFF2-40B4-BE49-F238E27FC236}">
                <a16:creationId xmlns:a16="http://schemas.microsoft.com/office/drawing/2014/main" id="{8FEC0D07-B044-4B4F-9606-AC024738670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>
            <a:extLst>
              <a:ext uri="{FF2B5EF4-FFF2-40B4-BE49-F238E27FC236}">
                <a16:creationId xmlns:a16="http://schemas.microsoft.com/office/drawing/2014/main" id="{9774FC2C-E74A-7D44-AC1E-56415B386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01443" name="Rectangle 3">
            <a:extLst>
              <a:ext uri="{FF2B5EF4-FFF2-40B4-BE49-F238E27FC236}">
                <a16:creationId xmlns:a16="http://schemas.microsoft.com/office/drawing/2014/main" id="{2AB60F00-7DFC-8E41-BEFB-4219C648CD1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>
            <a:extLst>
              <a:ext uri="{FF2B5EF4-FFF2-40B4-BE49-F238E27FC236}">
                <a16:creationId xmlns:a16="http://schemas.microsoft.com/office/drawing/2014/main" id="{F0662B72-791B-D04C-A9DE-2E7824BE0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28067" name="Rectangle 3">
            <a:extLst>
              <a:ext uri="{FF2B5EF4-FFF2-40B4-BE49-F238E27FC236}">
                <a16:creationId xmlns:a16="http://schemas.microsoft.com/office/drawing/2014/main" id="{13DBAD7F-BF38-F342-B1B0-794801903E3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>
            <a:extLst>
              <a:ext uri="{FF2B5EF4-FFF2-40B4-BE49-F238E27FC236}">
                <a16:creationId xmlns:a16="http://schemas.microsoft.com/office/drawing/2014/main" id="{EFD5DD13-7AAF-8140-B4E1-6DA47AE02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0DA02020-2CD3-1447-8CAC-B02661DC95D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>
            <a:extLst>
              <a:ext uri="{FF2B5EF4-FFF2-40B4-BE49-F238E27FC236}">
                <a16:creationId xmlns:a16="http://schemas.microsoft.com/office/drawing/2014/main" id="{57862AE3-2B97-B441-B08D-33E74272E3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32163" name="Rectangle 3">
            <a:extLst>
              <a:ext uri="{FF2B5EF4-FFF2-40B4-BE49-F238E27FC236}">
                <a16:creationId xmlns:a16="http://schemas.microsoft.com/office/drawing/2014/main" id="{362CB744-B9C2-ED43-8C6F-77D7BCF2178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>
            <a:extLst>
              <a:ext uri="{FF2B5EF4-FFF2-40B4-BE49-F238E27FC236}">
                <a16:creationId xmlns:a16="http://schemas.microsoft.com/office/drawing/2014/main" id="{9F685F20-9511-D044-803C-E71BDFF1AE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46499" name="Rectangle 3">
            <a:extLst>
              <a:ext uri="{FF2B5EF4-FFF2-40B4-BE49-F238E27FC236}">
                <a16:creationId xmlns:a16="http://schemas.microsoft.com/office/drawing/2014/main" id="{9302896F-2402-594B-9534-C6B6441FFF6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>
            <a:extLst>
              <a:ext uri="{FF2B5EF4-FFF2-40B4-BE49-F238E27FC236}">
                <a16:creationId xmlns:a16="http://schemas.microsoft.com/office/drawing/2014/main" id="{D4EBDF9D-17A9-9B46-8948-66B8F4E88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48547" name="Rectangle 3">
            <a:extLst>
              <a:ext uri="{FF2B5EF4-FFF2-40B4-BE49-F238E27FC236}">
                <a16:creationId xmlns:a16="http://schemas.microsoft.com/office/drawing/2014/main" id="{1B2D2A01-85FF-034B-B930-2A3A66A58B9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>
            <a:extLst>
              <a:ext uri="{FF2B5EF4-FFF2-40B4-BE49-F238E27FC236}">
                <a16:creationId xmlns:a16="http://schemas.microsoft.com/office/drawing/2014/main" id="{BA4DA258-1823-D340-90DB-D134DFDA7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21923" name="Rectangle 3">
            <a:extLst>
              <a:ext uri="{FF2B5EF4-FFF2-40B4-BE49-F238E27FC236}">
                <a16:creationId xmlns:a16="http://schemas.microsoft.com/office/drawing/2014/main" id="{0DCC4CAD-DA20-FC47-A413-934711AB1BF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>
            <a:extLst>
              <a:ext uri="{FF2B5EF4-FFF2-40B4-BE49-F238E27FC236}">
                <a16:creationId xmlns:a16="http://schemas.microsoft.com/office/drawing/2014/main" id="{C0F06FCC-8EFE-CA48-BB1F-FEC1AF0C01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23971" name="Rectangle 3">
            <a:extLst>
              <a:ext uri="{FF2B5EF4-FFF2-40B4-BE49-F238E27FC236}">
                <a16:creationId xmlns:a16="http://schemas.microsoft.com/office/drawing/2014/main" id="{F15B0E4A-132C-A94C-AC64-31FCA010031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>
            <a:extLst>
              <a:ext uri="{FF2B5EF4-FFF2-40B4-BE49-F238E27FC236}">
                <a16:creationId xmlns:a16="http://schemas.microsoft.com/office/drawing/2014/main" id="{8D81B685-3325-7A49-AAE6-CECDFBC5C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26019" name="Rectangle 3">
            <a:extLst>
              <a:ext uri="{FF2B5EF4-FFF2-40B4-BE49-F238E27FC236}">
                <a16:creationId xmlns:a16="http://schemas.microsoft.com/office/drawing/2014/main" id="{5282CAB8-DCAB-684A-96FB-80C6DF825C5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>
            <a:extLst>
              <a:ext uri="{FF2B5EF4-FFF2-40B4-BE49-F238E27FC236}">
                <a16:creationId xmlns:a16="http://schemas.microsoft.com/office/drawing/2014/main" id="{0D33398C-F3EF-0341-B764-5345EDDD0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74819" name="Rectangle 3">
            <a:extLst>
              <a:ext uri="{FF2B5EF4-FFF2-40B4-BE49-F238E27FC236}">
                <a16:creationId xmlns:a16="http://schemas.microsoft.com/office/drawing/2014/main" id="{4776DA2A-323D-7443-835F-67413B99F1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>
            <a:extLst>
              <a:ext uri="{FF2B5EF4-FFF2-40B4-BE49-F238E27FC236}">
                <a16:creationId xmlns:a16="http://schemas.microsoft.com/office/drawing/2014/main" id="{7CCAF398-D013-4D45-B481-A9881BBC565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68325" y="2751138"/>
            <a:ext cx="3128963" cy="26050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61859" name="Rectangle 3">
            <a:extLst>
              <a:ext uri="{FF2B5EF4-FFF2-40B4-BE49-F238E27FC236}">
                <a16:creationId xmlns:a16="http://schemas.microsoft.com/office/drawing/2014/main" id="{0B92B228-B0F9-8D4E-AA69-D3FE398A61A9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571500" y="438150"/>
            <a:ext cx="3124200" cy="216376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>
            <a:extLst>
              <a:ext uri="{FF2B5EF4-FFF2-40B4-BE49-F238E27FC236}">
                <a16:creationId xmlns:a16="http://schemas.microsoft.com/office/drawing/2014/main" id="{194E73BB-ED64-DC4B-911F-134D1DD3514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568325" y="2751138"/>
            <a:ext cx="3128963" cy="26050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59811" name="Rectangle 3">
            <a:extLst>
              <a:ext uri="{FF2B5EF4-FFF2-40B4-BE49-F238E27FC236}">
                <a16:creationId xmlns:a16="http://schemas.microsoft.com/office/drawing/2014/main" id="{D2AB5231-C0EC-BC49-A290-C9D3C8243E08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571500" y="438150"/>
            <a:ext cx="3124200" cy="216376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>
            <a:extLst>
              <a:ext uri="{FF2B5EF4-FFF2-40B4-BE49-F238E27FC236}">
                <a16:creationId xmlns:a16="http://schemas.microsoft.com/office/drawing/2014/main" id="{08E2A303-5AC4-8C47-A22D-7E301E9565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76867" name="Rectangle 3">
            <a:extLst>
              <a:ext uri="{FF2B5EF4-FFF2-40B4-BE49-F238E27FC236}">
                <a16:creationId xmlns:a16="http://schemas.microsoft.com/office/drawing/2014/main" id="{B8774891-D382-154D-A405-6D208F3395B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>
            <a:extLst>
              <a:ext uri="{FF2B5EF4-FFF2-40B4-BE49-F238E27FC236}">
                <a16:creationId xmlns:a16="http://schemas.microsoft.com/office/drawing/2014/main" id="{0D97B48D-6897-B543-B6B6-B518235EF0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78915" name="Rectangle 3">
            <a:extLst>
              <a:ext uri="{FF2B5EF4-FFF2-40B4-BE49-F238E27FC236}">
                <a16:creationId xmlns:a16="http://schemas.microsoft.com/office/drawing/2014/main" id="{B4F2A3D0-85C1-C641-A5E0-6D4C76B3B8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>
            <a:extLst>
              <a:ext uri="{FF2B5EF4-FFF2-40B4-BE49-F238E27FC236}">
                <a16:creationId xmlns:a16="http://schemas.microsoft.com/office/drawing/2014/main" id="{B1CD4004-F0B6-054E-90F7-1109E66324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80963" name="Rectangle 3">
            <a:extLst>
              <a:ext uri="{FF2B5EF4-FFF2-40B4-BE49-F238E27FC236}">
                <a16:creationId xmlns:a16="http://schemas.microsoft.com/office/drawing/2014/main" id="{7E30DC8B-D2CD-EA42-A949-D8A8BC515C9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>
            <a:extLst>
              <a:ext uri="{FF2B5EF4-FFF2-40B4-BE49-F238E27FC236}">
                <a16:creationId xmlns:a16="http://schemas.microsoft.com/office/drawing/2014/main" id="{2C36D199-E5A4-4141-9E29-9423908EE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83011" name="Rectangle 3">
            <a:extLst>
              <a:ext uri="{FF2B5EF4-FFF2-40B4-BE49-F238E27FC236}">
                <a16:creationId xmlns:a16="http://schemas.microsoft.com/office/drawing/2014/main" id="{28F26905-C5A8-0247-A271-040C4DCC11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>
            <a:extLst>
              <a:ext uri="{FF2B5EF4-FFF2-40B4-BE49-F238E27FC236}">
                <a16:creationId xmlns:a16="http://schemas.microsoft.com/office/drawing/2014/main" id="{4A03E011-95C8-D743-B15D-EB6027458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85059" name="Rectangle 3">
            <a:extLst>
              <a:ext uri="{FF2B5EF4-FFF2-40B4-BE49-F238E27FC236}">
                <a16:creationId xmlns:a16="http://schemas.microsoft.com/office/drawing/2014/main" id="{E418C38D-7B2C-FB4C-8AB8-6C422B09DC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>
            <a:extLst>
              <a:ext uri="{FF2B5EF4-FFF2-40B4-BE49-F238E27FC236}">
                <a16:creationId xmlns:a16="http://schemas.microsoft.com/office/drawing/2014/main" id="{7256CF36-FE41-E940-AC7E-43457A37B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87107" name="Rectangle 3">
            <a:extLst>
              <a:ext uri="{FF2B5EF4-FFF2-40B4-BE49-F238E27FC236}">
                <a16:creationId xmlns:a16="http://schemas.microsoft.com/office/drawing/2014/main" id="{C1E79A51-2659-7C4D-9FCC-E81FE2283A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>
            <a:extLst>
              <a:ext uri="{FF2B5EF4-FFF2-40B4-BE49-F238E27FC236}">
                <a16:creationId xmlns:a16="http://schemas.microsoft.com/office/drawing/2014/main" id="{BBFF5293-3A45-074B-A76B-06583016E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89155" name="Rectangle 3">
            <a:extLst>
              <a:ext uri="{FF2B5EF4-FFF2-40B4-BE49-F238E27FC236}">
                <a16:creationId xmlns:a16="http://schemas.microsoft.com/office/drawing/2014/main" id="{F50932D6-CCBC-FD41-9A42-E587E57B25A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FAA15-BEC7-D445-94B9-F2183FE88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AE4D4B-3FCD-A846-AB32-525DB130B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0802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C2655-D334-FF41-9B47-C3BC15B5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C294F7-CE6F-DF44-BC0A-C372C6B03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829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F23E86-5A46-EB4C-B6FB-5917418167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0250" y="585788"/>
            <a:ext cx="2130425" cy="5764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C85079-9998-E94F-858D-92147D535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585788"/>
            <a:ext cx="6242050" cy="5764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566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4FDBE-DD92-F943-B9EB-FFDD6649A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2E313-A006-CC4D-A1B7-034560612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206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A3F9-5C5B-2448-AE68-665DD9CBB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97017-6072-E341-A08F-8A67EB62E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430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259D1-E8C7-7F4D-927D-E8A502748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FBA1D-CAD3-0D4C-8C4A-9E678590E9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3DA83-7F7D-FD48-A74F-BB135C2BB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746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7217F-5D02-304A-827C-42C098AEC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6792E-AAAB-0E41-92EB-3EC871DBE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B89EC-35B1-A545-B644-9024233D2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4AF076-C024-7B4E-ACBF-6FE2142F2B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881A70-1E89-E24A-AC27-9C2C12793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907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E19F6-0F63-1E4D-8446-A7863B659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322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762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5975D-C91D-4944-8200-34512DE38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1C3EC-B8DC-3147-B69F-11A3C070D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1A01E-C097-834C-BB56-B33F61F23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383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49870-9C6D-1048-86BB-AECF0F511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1B6754-3C54-E84D-8A3B-29C32D813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56EB3-32C3-FA48-B046-ABE26D855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469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8557E87-7BED-0946-986E-ACAF107BA2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5325" y="1978025"/>
            <a:ext cx="85153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74D3766B-C064-4F42-8447-53D47AF3D765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1029" name="Line 5">
              <a:extLst>
                <a:ext uri="{FF2B5EF4-FFF2-40B4-BE49-F238E27FC236}">
                  <a16:creationId xmlns:a16="http://schemas.microsoft.com/office/drawing/2014/main" id="{61746CFF-A857-C04F-9F63-0CD12D3819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Line 6">
              <a:extLst>
                <a:ext uri="{FF2B5EF4-FFF2-40B4-BE49-F238E27FC236}">
                  <a16:creationId xmlns:a16="http://schemas.microsoft.com/office/drawing/2014/main" id="{174B045F-19F3-9A43-9650-2AAFEE5848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Line 7">
              <a:extLst>
                <a:ext uri="{FF2B5EF4-FFF2-40B4-BE49-F238E27FC236}">
                  <a16:creationId xmlns:a16="http://schemas.microsoft.com/office/drawing/2014/main" id="{2EE6FFC3-C1FF-4444-85A5-B14B43B650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Line 8">
              <a:extLst>
                <a:ext uri="{FF2B5EF4-FFF2-40B4-BE49-F238E27FC236}">
                  <a16:creationId xmlns:a16="http://schemas.microsoft.com/office/drawing/2014/main" id="{5A38987F-CD4B-AE47-AAD8-33147FB21D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9">
              <a:extLst>
                <a:ext uri="{FF2B5EF4-FFF2-40B4-BE49-F238E27FC236}">
                  <a16:creationId xmlns:a16="http://schemas.microsoft.com/office/drawing/2014/main" id="{93E4A8EB-4F29-0547-B642-33B7046A40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5" name="Rectangle 11">
            <a:extLst>
              <a:ext uri="{FF2B5EF4-FFF2-40B4-BE49-F238E27FC236}">
                <a16:creationId xmlns:a16="http://schemas.microsoft.com/office/drawing/2014/main" id="{BE3EC598-46BF-9142-847B-3509042F2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6313" y="62341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fld id="{0179648B-09EC-B045-BF01-09AF6E8D923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FE8CB963-BC38-7441-8015-A90926361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6157913"/>
            <a:ext cx="170559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dirty="0"/>
              <a:t>OMGT6743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4868F18-7C2D-5844-89DB-3DEE2731A8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85788"/>
            <a:ext cx="84137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367129FA-5FC0-464C-937F-F1514605F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63563"/>
            <a:ext cx="84137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1pPr>
            <a:lvl2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2pPr>
            <a:lvl3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3pPr>
            <a:lvl4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4pPr>
            <a:lvl5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5pPr>
            <a:lvl6pPr marL="4572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6pPr>
            <a:lvl7pPr marL="9144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7pPr>
            <a:lvl8pPr marL="13716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8pPr>
            <a:lvl9pPr marL="18288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E6AB7A-E455-7A4D-9AE9-5DFC8388074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108450" y="5921375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800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2pPr>
      <a:lvl3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3pPr>
      <a:lvl4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4pPr>
      <a:lvl5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5pPr>
      <a:lvl6pPr marL="4572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6pPr>
      <a:lvl7pPr marL="9144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7pPr>
      <a:lvl8pPr marL="13716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8pPr>
      <a:lvl9pPr marL="18288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9pPr>
    </p:titleStyle>
    <p:bodyStyle>
      <a:lvl1pPr marL="352425" indent="-352425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9368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76338" indent="-23653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650" indent="-234950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33363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089" name="Group 25">
            <a:extLst>
              <a:ext uri="{FF2B5EF4-FFF2-40B4-BE49-F238E27FC236}">
                <a16:creationId xmlns:a16="http://schemas.microsoft.com/office/drawing/2014/main" id="{F948B3D4-644F-C940-A976-0166E60747AF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472090" name="Line 26">
              <a:extLst>
                <a:ext uri="{FF2B5EF4-FFF2-40B4-BE49-F238E27FC236}">
                  <a16:creationId xmlns:a16="http://schemas.microsoft.com/office/drawing/2014/main" id="{739AA3C8-10A1-5D48-A41F-6EC82DF1E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1" name="Line 27">
              <a:extLst>
                <a:ext uri="{FF2B5EF4-FFF2-40B4-BE49-F238E27FC236}">
                  <a16:creationId xmlns:a16="http://schemas.microsoft.com/office/drawing/2014/main" id="{82B68832-3338-2349-8AD1-AD3F61B62F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2" name="Line 28">
              <a:extLst>
                <a:ext uri="{FF2B5EF4-FFF2-40B4-BE49-F238E27FC236}">
                  <a16:creationId xmlns:a16="http://schemas.microsoft.com/office/drawing/2014/main" id="{7ED788BE-CB1D-E54C-857D-83E703CE11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3" name="Line 29">
              <a:extLst>
                <a:ext uri="{FF2B5EF4-FFF2-40B4-BE49-F238E27FC236}">
                  <a16:creationId xmlns:a16="http://schemas.microsoft.com/office/drawing/2014/main" id="{CBCE9BA5-5D51-C448-AA7B-00BEB27F8E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4" name="Line 30">
              <a:extLst>
                <a:ext uri="{FF2B5EF4-FFF2-40B4-BE49-F238E27FC236}">
                  <a16:creationId xmlns:a16="http://schemas.microsoft.com/office/drawing/2014/main" id="{71D0946C-13A1-0041-8056-7DBBC9295E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2068" name="Rectangle 4">
            <a:extLst>
              <a:ext uri="{FF2B5EF4-FFF2-40B4-BE49-F238E27FC236}">
                <a16:creationId xmlns:a16="http://schemas.microsoft.com/office/drawing/2014/main" id="{2F4EAF3D-7BD7-0F43-9BE4-656214354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Inputs and Outputs to Aggregate Production Planning</a:t>
            </a:r>
            <a:endParaRPr lang="en-US" altLang="en-US"/>
          </a:p>
        </p:txBody>
      </p:sp>
      <p:grpSp>
        <p:nvGrpSpPr>
          <p:cNvPr id="472095" name="Group 31">
            <a:extLst>
              <a:ext uri="{FF2B5EF4-FFF2-40B4-BE49-F238E27FC236}">
                <a16:creationId xmlns:a16="http://schemas.microsoft.com/office/drawing/2014/main" id="{329996BC-A6B0-F043-9F83-A8D29E0C834B}"/>
              </a:ext>
            </a:extLst>
          </p:cNvPr>
          <p:cNvGrpSpPr>
            <a:grpSpLocks/>
          </p:cNvGrpSpPr>
          <p:nvPr/>
        </p:nvGrpSpPr>
        <p:grpSpPr bwMode="auto">
          <a:xfrm>
            <a:off x="998538" y="1841500"/>
            <a:ext cx="7840662" cy="4124325"/>
            <a:chOff x="640" y="1160"/>
            <a:chExt cx="5296" cy="2794"/>
          </a:xfrm>
        </p:grpSpPr>
        <p:sp>
          <p:nvSpPr>
            <p:cNvPr id="472069" name="Rectangle 5">
              <a:extLst>
                <a:ext uri="{FF2B5EF4-FFF2-40B4-BE49-F238E27FC236}">
                  <a16:creationId xmlns:a16="http://schemas.microsoft.com/office/drawing/2014/main" id="{F371CE08-CCC6-6443-AD8A-5F28852CA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6" y="1996"/>
              <a:ext cx="1968" cy="7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0" name="Rectangle 6">
              <a:extLst>
                <a:ext uri="{FF2B5EF4-FFF2-40B4-BE49-F238E27FC236}">
                  <a16:creationId xmlns:a16="http://schemas.microsoft.com/office/drawing/2014/main" id="{15852F49-8600-F543-A2F4-FBA582D7A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2031"/>
              <a:ext cx="1207" cy="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Aggregate</a:t>
              </a:r>
            </a:p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Production</a:t>
              </a:r>
            </a:p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Planning</a:t>
              </a:r>
              <a:endParaRPr lang="en-US" altLang="en-US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2071" name="Rectangle 7">
              <a:extLst>
                <a:ext uri="{FF2B5EF4-FFF2-40B4-BE49-F238E27FC236}">
                  <a16:creationId xmlns:a16="http://schemas.microsoft.com/office/drawing/2014/main" id="{5039E5CB-B9F6-1247-A6C6-BFF7A522A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0" y="1160"/>
              <a:ext cx="857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Company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Policies</a:t>
              </a:r>
            </a:p>
          </p:txBody>
        </p:sp>
        <p:sp>
          <p:nvSpPr>
            <p:cNvPr id="472072" name="Rectangle 8">
              <a:extLst>
                <a:ext uri="{FF2B5EF4-FFF2-40B4-BE49-F238E27FC236}">
                  <a16:creationId xmlns:a16="http://schemas.microsoft.com/office/drawing/2014/main" id="{EE2BEE26-F7D0-004B-B5FA-8AE9DBE635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5" y="1904"/>
              <a:ext cx="990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Financial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Constraints</a:t>
              </a:r>
            </a:p>
          </p:txBody>
        </p:sp>
        <p:sp>
          <p:nvSpPr>
            <p:cNvPr id="472073" name="Rectangle 9">
              <a:extLst>
                <a:ext uri="{FF2B5EF4-FFF2-40B4-BE49-F238E27FC236}">
                  <a16:creationId xmlns:a16="http://schemas.microsoft.com/office/drawing/2014/main" id="{34C78982-1541-D444-9276-5F0E9BA2F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2" y="1160"/>
              <a:ext cx="923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Strategic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Objectives</a:t>
              </a:r>
            </a:p>
          </p:txBody>
        </p:sp>
        <p:sp>
          <p:nvSpPr>
            <p:cNvPr id="472074" name="Rectangle 10">
              <a:extLst>
                <a:ext uri="{FF2B5EF4-FFF2-40B4-BE49-F238E27FC236}">
                  <a16:creationId xmlns:a16="http://schemas.microsoft.com/office/drawing/2014/main" id="{CC5B2BB8-2898-6D41-8746-A614C4437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4" y="3068"/>
              <a:ext cx="1322" cy="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Units or dollars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subcontracted,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backordered, or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lost</a:t>
              </a:r>
            </a:p>
          </p:txBody>
        </p:sp>
        <p:sp>
          <p:nvSpPr>
            <p:cNvPr id="472075" name="Line 11">
              <a:extLst>
                <a:ext uri="{FF2B5EF4-FFF2-40B4-BE49-F238E27FC236}">
                  <a16:creationId xmlns:a16="http://schemas.microsoft.com/office/drawing/2014/main" id="{A546C0CD-FE0A-FB48-9372-8A6A04390D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8" y="1625"/>
              <a:ext cx="511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6" name="Line 12">
              <a:extLst>
                <a:ext uri="{FF2B5EF4-FFF2-40B4-BE49-F238E27FC236}">
                  <a16:creationId xmlns:a16="http://schemas.microsoft.com/office/drawing/2014/main" id="{C0E551EA-9AE7-CD41-B00E-78CCFA31B7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577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7" name="Line 13">
              <a:extLst>
                <a:ext uri="{FF2B5EF4-FFF2-40B4-BE49-F238E27FC236}">
                  <a16:creationId xmlns:a16="http://schemas.microsoft.com/office/drawing/2014/main" id="{42B195EE-F33E-4A43-809A-8DC569E63E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18" y="168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8" name="Line 14">
              <a:extLst>
                <a:ext uri="{FF2B5EF4-FFF2-40B4-BE49-F238E27FC236}">
                  <a16:creationId xmlns:a16="http://schemas.microsoft.com/office/drawing/2014/main" id="{4FFB618F-A4BC-7B4A-9E71-9B2BEA6449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9" y="2124"/>
              <a:ext cx="5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9" name="Line 15">
              <a:extLst>
                <a:ext uri="{FF2B5EF4-FFF2-40B4-BE49-F238E27FC236}">
                  <a16:creationId xmlns:a16="http://schemas.microsoft.com/office/drawing/2014/main" id="{BF71066C-98E0-8840-B3A0-62C9F6BED3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9" y="2124"/>
              <a:ext cx="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0" name="Line 16">
              <a:extLst>
                <a:ext uri="{FF2B5EF4-FFF2-40B4-BE49-F238E27FC236}">
                  <a16:creationId xmlns:a16="http://schemas.microsoft.com/office/drawing/2014/main" id="{2ACFF0E3-B319-1844-BC35-36A260C50C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71" y="2885"/>
              <a:ext cx="267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1" name="Line 17">
              <a:extLst>
                <a:ext uri="{FF2B5EF4-FFF2-40B4-BE49-F238E27FC236}">
                  <a16:creationId xmlns:a16="http://schemas.microsoft.com/office/drawing/2014/main" id="{398EE4A4-4141-6747-9E95-7AEA3BCB33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6" y="2825"/>
              <a:ext cx="355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2" name="Rectangle 18">
              <a:extLst>
                <a:ext uri="{FF2B5EF4-FFF2-40B4-BE49-F238E27FC236}">
                  <a16:creationId xmlns:a16="http://schemas.microsoft.com/office/drawing/2014/main" id="{858C779C-1F11-8D4A-90DF-707D8F621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" y="1160"/>
              <a:ext cx="990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Capacity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Constraints</a:t>
              </a:r>
            </a:p>
          </p:txBody>
        </p:sp>
        <p:sp>
          <p:nvSpPr>
            <p:cNvPr id="472083" name="Rectangle 19">
              <a:extLst>
                <a:ext uri="{FF2B5EF4-FFF2-40B4-BE49-F238E27FC236}">
                  <a16:creationId xmlns:a16="http://schemas.microsoft.com/office/drawing/2014/main" id="{373546CA-7097-7348-870F-F1DBF4295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" y="2936"/>
              <a:ext cx="903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Size of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Workforce</a:t>
              </a:r>
            </a:p>
          </p:txBody>
        </p:sp>
        <p:sp>
          <p:nvSpPr>
            <p:cNvPr id="472084" name="Rectangle 20">
              <a:extLst>
                <a:ext uri="{FF2B5EF4-FFF2-40B4-BE49-F238E27FC236}">
                  <a16:creationId xmlns:a16="http://schemas.microsoft.com/office/drawing/2014/main" id="{DDE0407C-EEE0-394F-8038-AD6AD6E06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3247"/>
              <a:ext cx="1121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Production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per month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(in units or $)</a:t>
              </a:r>
            </a:p>
          </p:txBody>
        </p:sp>
        <p:sp>
          <p:nvSpPr>
            <p:cNvPr id="472085" name="Rectangle 21">
              <a:extLst>
                <a:ext uri="{FF2B5EF4-FFF2-40B4-BE49-F238E27FC236}">
                  <a16:creationId xmlns:a16="http://schemas.microsoft.com/office/drawing/2014/main" id="{B2CBA046-FCD9-4143-8EE1-FC47674F1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1" y="3284"/>
              <a:ext cx="827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Inventory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Levels</a:t>
              </a:r>
            </a:p>
          </p:txBody>
        </p:sp>
        <p:sp>
          <p:nvSpPr>
            <p:cNvPr id="472086" name="Rectangle 22">
              <a:extLst>
                <a:ext uri="{FF2B5EF4-FFF2-40B4-BE49-F238E27FC236}">
                  <a16:creationId xmlns:a16="http://schemas.microsoft.com/office/drawing/2014/main" id="{0572477B-7637-964F-9C2E-E2231503F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1892"/>
              <a:ext cx="875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Demand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Forecasts</a:t>
              </a:r>
            </a:p>
          </p:txBody>
        </p:sp>
        <p:sp>
          <p:nvSpPr>
            <p:cNvPr id="472087" name="Line 23">
              <a:extLst>
                <a:ext uri="{FF2B5EF4-FFF2-40B4-BE49-F238E27FC236}">
                  <a16:creationId xmlns:a16="http://schemas.microsoft.com/office/drawing/2014/main" id="{89516E51-B675-FE4E-9917-7476C00675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13" y="282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8" name="Line 24">
              <a:extLst>
                <a:ext uri="{FF2B5EF4-FFF2-40B4-BE49-F238E27FC236}">
                  <a16:creationId xmlns:a16="http://schemas.microsoft.com/office/drawing/2014/main" id="{E1AF274D-4327-9442-B60D-440A575752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3" y="2885"/>
              <a:ext cx="251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2" name="Rectangle 4">
            <a:extLst>
              <a:ext uri="{FF2B5EF4-FFF2-40B4-BE49-F238E27FC236}">
                <a16:creationId xmlns:a16="http://schemas.microsoft.com/office/drawing/2014/main" id="{FFA13E9E-1ABA-5040-B26D-8B562719A0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Sequencing</a:t>
            </a:r>
          </a:p>
        </p:txBody>
      </p:sp>
      <p:sp>
        <p:nvSpPr>
          <p:cNvPr id="698373" name="Rectangle 5">
            <a:extLst>
              <a:ext uri="{FF2B5EF4-FFF2-40B4-BE49-F238E27FC236}">
                <a16:creationId xmlns:a16="http://schemas.microsoft.com/office/drawing/2014/main" id="{82F1C139-9B8B-F94E-B44E-E681E41FA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51535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Prioritize jobs assigned to a resource</a:t>
            </a:r>
          </a:p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If no order specified use first-come first-served (FCFS)</a:t>
            </a:r>
          </a:p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Many other sequencing rules exist</a:t>
            </a:r>
          </a:p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Each attempts to achieve to an objective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20" name="Rectangle 4">
            <a:extLst>
              <a:ext uri="{FF2B5EF4-FFF2-40B4-BE49-F238E27FC236}">
                <a16:creationId xmlns:a16="http://schemas.microsoft.com/office/drawing/2014/main" id="{1C1E2B56-F111-2044-B2B4-B03E8481C2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Sequencing Rules</a:t>
            </a:r>
          </a:p>
        </p:txBody>
      </p:sp>
      <p:sp>
        <p:nvSpPr>
          <p:cNvPr id="700421" name="Rectangle 5">
            <a:extLst>
              <a:ext uri="{FF2B5EF4-FFF2-40B4-BE49-F238E27FC236}">
                <a16:creationId xmlns:a16="http://schemas.microsoft.com/office/drawing/2014/main" id="{D1AA7048-47DA-DF47-B4B3-4D8BC122D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FCFS - first-come, first-served</a:t>
            </a:r>
          </a:p>
          <a:p>
            <a:pPr marL="342900" indent="-342900" defTabSz="914400"/>
            <a:r>
              <a:rPr lang="en-US" altLang="en-US"/>
              <a:t>LCFS - last come, first served</a:t>
            </a:r>
          </a:p>
          <a:p>
            <a:pPr marL="342900" indent="-342900" defTabSz="914400"/>
            <a:r>
              <a:rPr lang="en-US" altLang="en-US"/>
              <a:t>SPT - shortest processing time</a:t>
            </a:r>
          </a:p>
          <a:p>
            <a:pPr marL="342900" indent="-342900" defTabSz="914400"/>
            <a:r>
              <a:rPr lang="en-US" altLang="en-US"/>
              <a:t>DDATE - earliest due date</a:t>
            </a:r>
          </a:p>
          <a:p>
            <a:pPr marL="342900" indent="-342900" defTabSz="914400"/>
            <a:r>
              <a:rPr lang="en-US" altLang="en-US"/>
              <a:t>SLACK - smallest slack</a:t>
            </a:r>
          </a:p>
          <a:p>
            <a:pPr marL="971550" lvl="1" indent="-285750" defTabSz="914400"/>
            <a:r>
              <a:rPr lang="en-US" altLang="en-US" sz="2400"/>
              <a:t>(due date - today’s date) - (remaining processing time)</a:t>
            </a:r>
          </a:p>
          <a:p>
            <a:pPr marL="342900" indent="-342900" defTabSz="914400"/>
            <a:r>
              <a:rPr lang="en-US" altLang="en-US"/>
              <a:t>RWK - remaining work on all operations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4" name="Rectangle 4">
            <a:extLst>
              <a:ext uri="{FF2B5EF4-FFF2-40B4-BE49-F238E27FC236}">
                <a16:creationId xmlns:a16="http://schemas.microsoft.com/office/drawing/2014/main" id="{15B15247-467C-094B-B47D-8BD5C2BD52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Guidelines for Selecting a Sequencing Rule</a:t>
            </a:r>
            <a:endParaRPr lang="en-US" altLang="en-US"/>
          </a:p>
        </p:txBody>
      </p:sp>
      <p:sp>
        <p:nvSpPr>
          <p:cNvPr id="727045" name="Rectangle 5">
            <a:extLst>
              <a:ext uri="{FF2B5EF4-FFF2-40B4-BE49-F238E27FC236}">
                <a16:creationId xmlns:a16="http://schemas.microsoft.com/office/drawing/2014/main" id="{E23A667C-926D-BF42-B0C9-5F61EE2BC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</a:pPr>
            <a:r>
              <a:rPr lang="en-US" altLang="en-US" sz="2800"/>
              <a:t>1. SPT most useful when shop is highly congested</a:t>
            </a:r>
          </a:p>
          <a:p>
            <a:pPr marL="342900" indent="-342900" defTabSz="914400">
              <a:buFontTx/>
              <a:buNone/>
            </a:pPr>
            <a:r>
              <a:rPr lang="en-US" altLang="en-US" sz="2800"/>
              <a:t>2. Use SLACK or S/OPN for periods of normal activity</a:t>
            </a:r>
          </a:p>
          <a:p>
            <a:pPr marL="342900" indent="-342900" defTabSz="914400">
              <a:buFontTx/>
              <a:buNone/>
            </a:pPr>
            <a:r>
              <a:rPr lang="en-US" altLang="en-US" sz="2800"/>
              <a:t>3. Use DDATE when only small tardiness values can be tolerated</a:t>
            </a:r>
          </a:p>
          <a:p>
            <a:pPr marL="342900" indent="-342900" defTabSz="914400">
              <a:buFontTx/>
              <a:buNone/>
            </a:pPr>
            <a:r>
              <a:rPr lang="en-US" altLang="en-US" sz="2800"/>
              <a:t>4. Use LPT if subcontracting is anticipated</a:t>
            </a:r>
          </a:p>
          <a:p>
            <a:pPr marL="342900" indent="-342900" defTabSz="914400">
              <a:buFontTx/>
              <a:buNone/>
            </a:pPr>
            <a:r>
              <a:rPr lang="en-US" altLang="en-US" sz="2800"/>
              <a:t>5. Use FCFS when operating at low-capacity levels</a:t>
            </a:r>
          </a:p>
          <a:p>
            <a:pPr marL="342900" indent="-342900" defTabSz="914400">
              <a:buFontTx/>
              <a:buNone/>
            </a:pPr>
            <a:r>
              <a:rPr lang="en-US" altLang="en-US" sz="2800"/>
              <a:t>6. Do not use SPT to sequence jobs that have to be assembled with other jobs at a later date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2" name="Rectangle 4">
            <a:extLst>
              <a:ext uri="{FF2B5EF4-FFF2-40B4-BE49-F238E27FC236}">
                <a16:creationId xmlns:a16="http://schemas.microsoft.com/office/drawing/2014/main" id="{D18393C2-8AD2-2644-8FE1-F731F3630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Monitoring</a:t>
            </a:r>
          </a:p>
        </p:txBody>
      </p:sp>
      <p:sp>
        <p:nvSpPr>
          <p:cNvPr id="729093" name="Rectangle 5">
            <a:extLst>
              <a:ext uri="{FF2B5EF4-FFF2-40B4-BE49-F238E27FC236}">
                <a16:creationId xmlns:a16="http://schemas.microsoft.com/office/drawing/2014/main" id="{B6ECB3B6-6687-5E48-8343-0E7A73FF9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Gantt Chart</a:t>
            </a:r>
          </a:p>
          <a:p>
            <a:pPr marL="971550" lvl="1" indent="-285750" defTabSz="914400"/>
            <a:r>
              <a:rPr lang="en-US" altLang="en-US"/>
              <a:t>shows both planned and completed activities against a time scale</a:t>
            </a:r>
          </a:p>
          <a:p>
            <a:pPr marL="971550" lvl="1" indent="-285750" defTabSz="914400"/>
            <a:endParaRPr lang="en-US" altLang="en-US"/>
          </a:p>
          <a:p>
            <a:pPr marL="342900" indent="-342900" defTabSz="914400"/>
            <a:r>
              <a:rPr lang="en-US" altLang="en-US"/>
              <a:t>Input / Output Control</a:t>
            </a:r>
          </a:p>
          <a:p>
            <a:pPr marL="971550" lvl="1" indent="-285750" defTabSz="914400"/>
            <a:r>
              <a:rPr lang="en-US" altLang="en-US"/>
              <a:t>monitors the input and output from each work center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40" name="Rectangle 4">
            <a:extLst>
              <a:ext uri="{FF2B5EF4-FFF2-40B4-BE49-F238E27FC236}">
                <a16:creationId xmlns:a16="http://schemas.microsoft.com/office/drawing/2014/main" id="{9B8ADE85-32F8-4C4D-A812-17D642F76F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Gantt Chart</a:t>
            </a:r>
          </a:p>
        </p:txBody>
      </p:sp>
      <p:sp>
        <p:nvSpPr>
          <p:cNvPr id="731141" name="Line 5">
            <a:extLst>
              <a:ext uri="{FF2B5EF4-FFF2-40B4-BE49-F238E27FC236}">
                <a16:creationId xmlns:a16="http://schemas.microsoft.com/office/drawing/2014/main" id="{079ACC65-7F3D-E849-9590-361C3E63AA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3813" y="2133600"/>
            <a:ext cx="0" cy="290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42" name="Line 6">
            <a:extLst>
              <a:ext uri="{FF2B5EF4-FFF2-40B4-BE49-F238E27FC236}">
                <a16:creationId xmlns:a16="http://schemas.microsoft.com/office/drawing/2014/main" id="{345C8A33-76B0-C244-9344-A1F4B5F6CE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9213" y="5092700"/>
            <a:ext cx="72675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43" name="Rectangle 7">
            <a:extLst>
              <a:ext uri="{FF2B5EF4-FFF2-40B4-BE49-F238E27FC236}">
                <a16:creationId xmlns:a16="http://schemas.microsoft.com/office/drawing/2014/main" id="{49A1B566-88D6-444A-ADA1-06EA0FA1E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5245100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1</a:t>
            </a:r>
          </a:p>
        </p:txBody>
      </p:sp>
      <p:sp>
        <p:nvSpPr>
          <p:cNvPr id="731144" name="Line 8">
            <a:extLst>
              <a:ext uri="{FF2B5EF4-FFF2-40B4-BE49-F238E27FC236}">
                <a16:creationId xmlns:a16="http://schemas.microsoft.com/office/drawing/2014/main" id="{4DE1AEF2-F77F-9644-ACBF-17C21E8386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9588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45" name="Line 9">
            <a:extLst>
              <a:ext uri="{FF2B5EF4-FFF2-40B4-BE49-F238E27FC236}">
                <a16:creationId xmlns:a16="http://schemas.microsoft.com/office/drawing/2014/main" id="{3E9B13E8-17B5-B24B-9EC4-CE5D519913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9175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46" name="Line 10">
            <a:extLst>
              <a:ext uri="{FF2B5EF4-FFF2-40B4-BE49-F238E27FC236}">
                <a16:creationId xmlns:a16="http://schemas.microsoft.com/office/drawing/2014/main" id="{D17572FD-3F0E-F841-AE79-3DF86BD10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0350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47" name="Line 11">
            <a:extLst>
              <a:ext uri="{FF2B5EF4-FFF2-40B4-BE49-F238E27FC236}">
                <a16:creationId xmlns:a16="http://schemas.microsoft.com/office/drawing/2014/main" id="{406E8BCF-D67B-8C47-889B-F54423ED4D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5650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48" name="Line 12">
            <a:extLst>
              <a:ext uri="{FF2B5EF4-FFF2-40B4-BE49-F238E27FC236}">
                <a16:creationId xmlns:a16="http://schemas.microsoft.com/office/drawing/2014/main" id="{03AF01CD-D770-5940-A0C0-F6445E7B47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5075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49" name="Line 13">
            <a:extLst>
              <a:ext uri="{FF2B5EF4-FFF2-40B4-BE49-F238E27FC236}">
                <a16:creationId xmlns:a16="http://schemas.microsoft.com/office/drawing/2014/main" id="{A111AE6A-D067-9848-9318-6595B78EDD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0375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50" name="Line 14">
            <a:extLst>
              <a:ext uri="{FF2B5EF4-FFF2-40B4-BE49-F238E27FC236}">
                <a16:creationId xmlns:a16="http://schemas.microsoft.com/office/drawing/2014/main" id="{78F3AE9A-E243-4345-9A71-C3A2D84CFD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5675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51" name="Line 15">
            <a:extLst>
              <a:ext uri="{FF2B5EF4-FFF2-40B4-BE49-F238E27FC236}">
                <a16:creationId xmlns:a16="http://schemas.microsoft.com/office/drawing/2014/main" id="{34DC4BCF-2D2E-874D-8DEC-99BD03D85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6850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52" name="Line 16">
            <a:extLst>
              <a:ext uri="{FF2B5EF4-FFF2-40B4-BE49-F238E27FC236}">
                <a16:creationId xmlns:a16="http://schemas.microsoft.com/office/drawing/2014/main" id="{ABC557FA-60AA-F145-A18F-A6E5644862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6275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53" name="Line 17">
            <a:extLst>
              <a:ext uri="{FF2B5EF4-FFF2-40B4-BE49-F238E27FC236}">
                <a16:creationId xmlns:a16="http://schemas.microsoft.com/office/drawing/2014/main" id="{E4D6F48D-DB55-AE49-A816-1F8A8A5FF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7450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54" name="Line 18">
            <a:extLst>
              <a:ext uri="{FF2B5EF4-FFF2-40B4-BE49-F238E27FC236}">
                <a16:creationId xmlns:a16="http://schemas.microsoft.com/office/drawing/2014/main" id="{BFF95879-B186-9742-AB74-D8FC207923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6875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55" name="Line 19">
            <a:extLst>
              <a:ext uri="{FF2B5EF4-FFF2-40B4-BE49-F238E27FC236}">
                <a16:creationId xmlns:a16="http://schemas.microsoft.com/office/drawing/2014/main" id="{C8F8382A-DE69-DA4E-BEF2-BC1449F3CE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57" name="Rectangle 21">
            <a:extLst>
              <a:ext uri="{FF2B5EF4-FFF2-40B4-BE49-F238E27FC236}">
                <a16:creationId xmlns:a16="http://schemas.microsoft.com/office/drawing/2014/main" id="{F15C28C5-D714-E24D-81E6-3E1D358E9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245100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2</a:t>
            </a:r>
          </a:p>
        </p:txBody>
      </p:sp>
      <p:sp>
        <p:nvSpPr>
          <p:cNvPr id="731158" name="Rectangle 22">
            <a:extLst>
              <a:ext uri="{FF2B5EF4-FFF2-40B4-BE49-F238E27FC236}">
                <a16:creationId xmlns:a16="http://schemas.microsoft.com/office/drawing/2014/main" id="{AAB58E9D-0E04-3349-8158-864AA234E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4775" y="5245100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3</a:t>
            </a:r>
          </a:p>
        </p:txBody>
      </p:sp>
      <p:sp>
        <p:nvSpPr>
          <p:cNvPr id="731159" name="Rectangle 23">
            <a:extLst>
              <a:ext uri="{FF2B5EF4-FFF2-40B4-BE49-F238E27FC236}">
                <a16:creationId xmlns:a16="http://schemas.microsoft.com/office/drawing/2014/main" id="{9A0E829A-1DA1-5D4E-ADC0-AFB178408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0075" y="5245100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4</a:t>
            </a:r>
          </a:p>
        </p:txBody>
      </p:sp>
      <p:sp>
        <p:nvSpPr>
          <p:cNvPr id="731160" name="Rectangle 24">
            <a:extLst>
              <a:ext uri="{FF2B5EF4-FFF2-40B4-BE49-F238E27FC236}">
                <a16:creationId xmlns:a16="http://schemas.microsoft.com/office/drawing/2014/main" id="{FDE0D506-83F4-F048-BD0C-21803006F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5245100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5</a:t>
            </a:r>
          </a:p>
        </p:txBody>
      </p:sp>
      <p:sp>
        <p:nvSpPr>
          <p:cNvPr id="731161" name="Rectangle 25">
            <a:extLst>
              <a:ext uri="{FF2B5EF4-FFF2-40B4-BE49-F238E27FC236}">
                <a16:creationId xmlns:a16="http://schemas.microsoft.com/office/drawing/2014/main" id="{B99B2AFE-98DC-164D-AA3A-6AB4B8A2A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675" y="5245100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6</a:t>
            </a:r>
          </a:p>
        </p:txBody>
      </p:sp>
      <p:sp>
        <p:nvSpPr>
          <p:cNvPr id="731162" name="Rectangle 26">
            <a:extLst>
              <a:ext uri="{FF2B5EF4-FFF2-40B4-BE49-F238E27FC236}">
                <a16:creationId xmlns:a16="http://schemas.microsoft.com/office/drawing/2014/main" id="{7BCCD0D4-CAED-7D4D-A333-08EF415ED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3" y="5245100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8</a:t>
            </a:r>
          </a:p>
        </p:txBody>
      </p:sp>
      <p:sp>
        <p:nvSpPr>
          <p:cNvPr id="731163" name="Rectangle 27">
            <a:extLst>
              <a:ext uri="{FF2B5EF4-FFF2-40B4-BE49-F238E27FC236}">
                <a16:creationId xmlns:a16="http://schemas.microsoft.com/office/drawing/2014/main" id="{E783A1C6-CDBE-4241-A6AA-F1B5B9F73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2288" y="5245100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9</a:t>
            </a:r>
          </a:p>
        </p:txBody>
      </p:sp>
      <p:sp>
        <p:nvSpPr>
          <p:cNvPr id="731164" name="Rectangle 28">
            <a:extLst>
              <a:ext uri="{FF2B5EF4-FFF2-40B4-BE49-F238E27FC236}">
                <a16:creationId xmlns:a16="http://schemas.microsoft.com/office/drawing/2014/main" id="{CFA5E99D-BC56-0F43-90DE-21F815BED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1550" y="5245100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10</a:t>
            </a:r>
          </a:p>
        </p:txBody>
      </p:sp>
      <p:sp>
        <p:nvSpPr>
          <p:cNvPr id="731165" name="Rectangle 29">
            <a:extLst>
              <a:ext uri="{FF2B5EF4-FFF2-40B4-BE49-F238E27FC236}">
                <a16:creationId xmlns:a16="http://schemas.microsoft.com/office/drawing/2014/main" id="{8F308AA3-58D1-9B4D-A85B-B48E2E00C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0975" y="5245100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11</a:t>
            </a:r>
          </a:p>
        </p:txBody>
      </p:sp>
      <p:sp>
        <p:nvSpPr>
          <p:cNvPr id="731166" name="Rectangle 30">
            <a:extLst>
              <a:ext uri="{FF2B5EF4-FFF2-40B4-BE49-F238E27FC236}">
                <a16:creationId xmlns:a16="http://schemas.microsoft.com/office/drawing/2014/main" id="{C7B717AE-8B12-0541-B648-7086A0709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6275" y="5245100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12</a:t>
            </a:r>
          </a:p>
        </p:txBody>
      </p:sp>
      <p:sp>
        <p:nvSpPr>
          <p:cNvPr id="731168" name="Rectangle 32">
            <a:extLst>
              <a:ext uri="{FF2B5EF4-FFF2-40B4-BE49-F238E27FC236}">
                <a16:creationId xmlns:a16="http://schemas.microsoft.com/office/drawing/2014/main" id="{A4FE9D6D-D973-5445-A165-3A91ABFDA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663" y="4402138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1</a:t>
            </a:r>
          </a:p>
        </p:txBody>
      </p:sp>
      <p:sp>
        <p:nvSpPr>
          <p:cNvPr id="731169" name="Rectangle 33">
            <a:extLst>
              <a:ext uri="{FF2B5EF4-FFF2-40B4-BE49-F238E27FC236}">
                <a16:creationId xmlns:a16="http://schemas.microsoft.com/office/drawing/2014/main" id="{FB65684A-3AFE-954A-A3FF-7767E34C2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663" y="3459163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2</a:t>
            </a:r>
          </a:p>
        </p:txBody>
      </p:sp>
      <p:sp>
        <p:nvSpPr>
          <p:cNvPr id="731170" name="Rectangle 34">
            <a:extLst>
              <a:ext uri="{FF2B5EF4-FFF2-40B4-BE49-F238E27FC236}">
                <a16:creationId xmlns:a16="http://schemas.microsoft.com/office/drawing/2014/main" id="{2AE25312-5DD2-9E45-B174-F8D7D9CC1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663" y="2516188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3</a:t>
            </a:r>
          </a:p>
        </p:txBody>
      </p:sp>
      <p:sp>
        <p:nvSpPr>
          <p:cNvPr id="731171" name="Rectangle 35" descr="Wide upward diagonal">
            <a:extLst>
              <a:ext uri="{FF2B5EF4-FFF2-40B4-BE49-F238E27FC236}">
                <a16:creationId xmlns:a16="http://schemas.microsoft.com/office/drawing/2014/main" id="{29008307-30B3-2247-9B68-19C7DE18D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5938" y="4406900"/>
            <a:ext cx="2152650" cy="330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72" name="Rectangle 36" descr="Wide upward diagonal">
            <a:extLst>
              <a:ext uri="{FF2B5EF4-FFF2-40B4-BE49-F238E27FC236}">
                <a16:creationId xmlns:a16="http://schemas.microsoft.com/office/drawing/2014/main" id="{09006CB7-3F13-8547-B354-091D145BA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4406900"/>
            <a:ext cx="481012" cy="330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73" name="Rectangle 37">
            <a:extLst>
              <a:ext uri="{FF2B5EF4-FFF2-40B4-BE49-F238E27FC236}">
                <a16:creationId xmlns:a16="http://schemas.microsoft.com/office/drawing/2014/main" id="{3FB4C02C-969A-6546-9FDB-E6FDD5205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613" y="4406900"/>
            <a:ext cx="2492375" cy="330200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74" name="Rectangle 38" descr="Wide upward diagonal">
            <a:extLst>
              <a:ext uri="{FF2B5EF4-FFF2-40B4-BE49-F238E27FC236}">
                <a16:creationId xmlns:a16="http://schemas.microsoft.com/office/drawing/2014/main" id="{D92C9D76-013F-384E-A9FD-3CE096914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3492500"/>
            <a:ext cx="2276475" cy="330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75" name="Rectangle 39">
            <a:extLst>
              <a:ext uri="{FF2B5EF4-FFF2-40B4-BE49-F238E27FC236}">
                <a16:creationId xmlns:a16="http://schemas.microsoft.com/office/drawing/2014/main" id="{6CB5795D-8EFA-D34F-8E9C-1E8817AA5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838" y="2563813"/>
            <a:ext cx="1439862" cy="330200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76" name="Rectangle 40" descr="Wide upward diagonal">
            <a:extLst>
              <a:ext uri="{FF2B5EF4-FFF2-40B4-BE49-F238E27FC236}">
                <a16:creationId xmlns:a16="http://schemas.microsoft.com/office/drawing/2014/main" id="{BB183D17-EC78-2447-829C-118002B20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900" y="2563813"/>
            <a:ext cx="2152650" cy="330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77" name="Rectangle 41">
            <a:extLst>
              <a:ext uri="{FF2B5EF4-FFF2-40B4-BE49-F238E27FC236}">
                <a16:creationId xmlns:a16="http://schemas.microsoft.com/office/drawing/2014/main" id="{BFF46F0D-478E-B949-9C64-55E16A091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388" y="3492500"/>
            <a:ext cx="760412" cy="330200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78" name="Line 42">
            <a:extLst>
              <a:ext uri="{FF2B5EF4-FFF2-40B4-BE49-F238E27FC236}">
                <a16:creationId xmlns:a16="http://schemas.microsoft.com/office/drawing/2014/main" id="{A5E42E2A-A33E-DB42-88FB-656CFB42E5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65675" y="2114550"/>
            <a:ext cx="0" cy="3363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79" name="Rectangle 43">
            <a:extLst>
              <a:ext uri="{FF2B5EF4-FFF2-40B4-BE49-F238E27FC236}">
                <a16:creationId xmlns:a16="http://schemas.microsoft.com/office/drawing/2014/main" id="{1D56A31E-D754-8E40-969A-2B2D6A191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319713"/>
            <a:ext cx="5476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400"/>
              <a:t>Days</a:t>
            </a:r>
          </a:p>
        </p:txBody>
      </p:sp>
      <p:sp>
        <p:nvSpPr>
          <p:cNvPr id="731180" name="Rectangle 44">
            <a:extLst>
              <a:ext uri="{FF2B5EF4-FFF2-40B4-BE49-F238E27FC236}">
                <a16:creationId xmlns:a16="http://schemas.microsoft.com/office/drawing/2014/main" id="{A086C621-5843-0845-8374-3A8625DEE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2181225"/>
            <a:ext cx="9366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/>
              <a:t>Job 32B</a:t>
            </a:r>
          </a:p>
        </p:txBody>
      </p:sp>
      <p:sp>
        <p:nvSpPr>
          <p:cNvPr id="731181" name="Rectangle 45">
            <a:extLst>
              <a:ext uri="{FF2B5EF4-FFF2-40B4-BE49-F238E27FC236}">
                <a16:creationId xmlns:a16="http://schemas.microsoft.com/office/drawing/2014/main" id="{524D5539-252C-F84C-BA00-E440F1999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75" y="3124200"/>
            <a:ext cx="9366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/>
              <a:t>Job 23C</a:t>
            </a:r>
          </a:p>
        </p:txBody>
      </p:sp>
      <p:sp>
        <p:nvSpPr>
          <p:cNvPr id="731182" name="Rectangle 46">
            <a:extLst>
              <a:ext uri="{FF2B5EF4-FFF2-40B4-BE49-F238E27FC236}">
                <a16:creationId xmlns:a16="http://schemas.microsoft.com/office/drawing/2014/main" id="{490659D7-57BD-D44A-AB6C-E7C837423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400" y="4024313"/>
            <a:ext cx="9366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/>
              <a:t>Job 11C</a:t>
            </a:r>
          </a:p>
        </p:txBody>
      </p:sp>
      <p:sp>
        <p:nvSpPr>
          <p:cNvPr id="731183" name="Rectangle 47">
            <a:extLst>
              <a:ext uri="{FF2B5EF4-FFF2-40B4-BE49-F238E27FC236}">
                <a16:creationId xmlns:a16="http://schemas.microsoft.com/office/drawing/2014/main" id="{4E4B0655-43A3-BD43-A540-F8D5BCF13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8763" y="4024313"/>
            <a:ext cx="9493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/>
              <a:t>Job 12A</a:t>
            </a:r>
          </a:p>
        </p:txBody>
      </p:sp>
      <p:sp>
        <p:nvSpPr>
          <p:cNvPr id="731184" name="Rectangle 48">
            <a:extLst>
              <a:ext uri="{FF2B5EF4-FFF2-40B4-BE49-F238E27FC236}">
                <a16:creationId xmlns:a16="http://schemas.microsoft.com/office/drawing/2014/main" id="{BEE72E4F-7EA4-7747-910C-C2F512C92F9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20701" y="3522662"/>
            <a:ext cx="7239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400"/>
              <a:t>Facility</a:t>
            </a:r>
          </a:p>
        </p:txBody>
      </p:sp>
      <p:sp>
        <p:nvSpPr>
          <p:cNvPr id="731185" name="Rectangle 49">
            <a:extLst>
              <a:ext uri="{FF2B5EF4-FFF2-40B4-BE49-F238E27FC236}">
                <a16:creationId xmlns:a16="http://schemas.microsoft.com/office/drawing/2014/main" id="{D7B98077-0391-1948-8A17-90E5C0E00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2271713"/>
            <a:ext cx="4778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200"/>
              <a:t>Key:</a:t>
            </a:r>
          </a:p>
        </p:txBody>
      </p:sp>
      <p:sp>
        <p:nvSpPr>
          <p:cNvPr id="731186" name="Rectangle 50" descr="Wide upward diagonal">
            <a:extLst>
              <a:ext uri="{FF2B5EF4-FFF2-40B4-BE49-F238E27FC236}">
                <a16:creationId xmlns:a16="http://schemas.microsoft.com/office/drawing/2014/main" id="{A3F9E772-3573-2B45-A0E6-8B9531581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628900"/>
            <a:ext cx="792163" cy="2349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87" name="Rectangle 51">
            <a:extLst>
              <a:ext uri="{FF2B5EF4-FFF2-40B4-BE49-F238E27FC236}">
                <a16:creationId xmlns:a16="http://schemas.microsoft.com/office/drawing/2014/main" id="{76D45D72-D12B-B84C-AFC5-4F469E4BF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082925"/>
            <a:ext cx="792163" cy="239713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88" name="Rectangle 52">
            <a:extLst>
              <a:ext uri="{FF2B5EF4-FFF2-40B4-BE49-F238E27FC236}">
                <a16:creationId xmlns:a16="http://schemas.microsoft.com/office/drawing/2014/main" id="{967044BE-7366-3146-8A0E-BE6D579E6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957513"/>
            <a:ext cx="682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200"/>
              <a:t>Planned</a:t>
            </a:r>
          </a:p>
          <a:p>
            <a:pPr algn="ctr"/>
            <a:r>
              <a:rPr lang="en-US" altLang="en-US" sz="1200"/>
              <a:t>Activity</a:t>
            </a:r>
          </a:p>
        </p:txBody>
      </p:sp>
      <p:sp>
        <p:nvSpPr>
          <p:cNvPr id="731189" name="Rectangle 53">
            <a:extLst>
              <a:ext uri="{FF2B5EF4-FFF2-40B4-BE49-F238E27FC236}">
                <a16:creationId xmlns:a16="http://schemas.microsoft.com/office/drawing/2014/main" id="{FFD7D98F-B647-6E47-AE2D-ED627BA11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3" y="2503488"/>
            <a:ext cx="8524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200"/>
              <a:t>Completed</a:t>
            </a:r>
          </a:p>
          <a:p>
            <a:pPr algn="ctr"/>
            <a:r>
              <a:rPr lang="en-US" altLang="en-US" sz="1200"/>
              <a:t>Activity</a:t>
            </a:r>
          </a:p>
        </p:txBody>
      </p:sp>
      <p:sp>
        <p:nvSpPr>
          <p:cNvPr id="731190" name="Rectangle 54">
            <a:extLst>
              <a:ext uri="{FF2B5EF4-FFF2-40B4-BE49-F238E27FC236}">
                <a16:creationId xmlns:a16="http://schemas.microsoft.com/office/drawing/2014/main" id="{760AF64A-7925-8148-B93B-73BC09A55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528888"/>
            <a:ext cx="13636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400"/>
              <a:t>Behind schedule</a:t>
            </a:r>
          </a:p>
        </p:txBody>
      </p:sp>
      <p:sp>
        <p:nvSpPr>
          <p:cNvPr id="731191" name="Rectangle 55">
            <a:extLst>
              <a:ext uri="{FF2B5EF4-FFF2-40B4-BE49-F238E27FC236}">
                <a16:creationId xmlns:a16="http://schemas.microsoft.com/office/drawing/2014/main" id="{6E73895F-4DFA-034D-9FE3-230D157A2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7863" y="3519488"/>
            <a:ext cx="15065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400"/>
              <a:t>Ahead of schedule</a:t>
            </a:r>
          </a:p>
        </p:txBody>
      </p:sp>
      <p:sp>
        <p:nvSpPr>
          <p:cNvPr id="731192" name="Rectangle 56">
            <a:extLst>
              <a:ext uri="{FF2B5EF4-FFF2-40B4-BE49-F238E27FC236}">
                <a16:creationId xmlns:a16="http://schemas.microsoft.com/office/drawing/2014/main" id="{126E2CD2-6A27-B541-874C-2A492D519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433888"/>
            <a:ext cx="1066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400"/>
              <a:t>On schedule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6" name="Rectangle 4">
            <a:extLst>
              <a:ext uri="{FF2B5EF4-FFF2-40B4-BE49-F238E27FC236}">
                <a16:creationId xmlns:a16="http://schemas.microsoft.com/office/drawing/2014/main" id="{8F3BCE09-ED16-1E42-B4C8-22268CB12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Gantt Chart Solution</a:t>
            </a:r>
          </a:p>
        </p:txBody>
      </p:sp>
      <p:grpSp>
        <p:nvGrpSpPr>
          <p:cNvPr id="745477" name="Group 5">
            <a:extLst>
              <a:ext uri="{FF2B5EF4-FFF2-40B4-BE49-F238E27FC236}">
                <a16:creationId xmlns:a16="http://schemas.microsoft.com/office/drawing/2014/main" id="{69C5F64B-B105-4344-95B7-30AD31D5543E}"/>
              </a:ext>
            </a:extLst>
          </p:cNvPr>
          <p:cNvGrpSpPr>
            <a:grpSpLocks/>
          </p:cNvGrpSpPr>
          <p:nvPr/>
        </p:nvGrpSpPr>
        <p:grpSpPr bwMode="auto">
          <a:xfrm>
            <a:off x="1076325" y="1752600"/>
            <a:ext cx="7534275" cy="4117975"/>
            <a:chOff x="618" y="1008"/>
            <a:chExt cx="4381" cy="2594"/>
          </a:xfrm>
        </p:grpSpPr>
        <p:pic>
          <p:nvPicPr>
            <p:cNvPr id="745478" name="Picture 6">
              <a:extLst>
                <a:ext uri="{FF2B5EF4-FFF2-40B4-BE49-F238E27FC236}">
                  <a16:creationId xmlns:a16="http://schemas.microsoft.com/office/drawing/2014/main" id="{47281E13-56F6-CD44-8C6F-D758214EDD67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" y="1008"/>
              <a:ext cx="4381" cy="2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45479" name="Rectangle 7">
              <a:extLst>
                <a:ext uri="{FF2B5EF4-FFF2-40B4-BE49-F238E27FC236}">
                  <a16:creationId xmlns:a16="http://schemas.microsoft.com/office/drawing/2014/main" id="{7E2DEC3C-40DF-6841-9F35-A3B5C5074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" y="1036"/>
              <a:ext cx="4259" cy="2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/>
            <a:lstStyle>
              <a:lvl1pPr marL="342900" indent="-342900"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9715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31445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5735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0025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45745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1465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37185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2905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FFFF66"/>
                </a:buClr>
                <a:buSzPct val="75000"/>
                <a:buFont typeface="Monotype Sorts" pitchFamily="2" charset="2"/>
                <a:buChar char=""/>
              </a:pPr>
              <a:endParaRPr lang="en-US" altLang="en-US"/>
            </a:p>
          </p:txBody>
        </p: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4" name="Rectangle 4">
            <a:extLst>
              <a:ext uri="{FF2B5EF4-FFF2-40B4-BE49-F238E27FC236}">
                <a16:creationId xmlns:a16="http://schemas.microsoft.com/office/drawing/2014/main" id="{7CE612F3-FA23-814A-9BF4-5CC0668475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Employee Scheduling</a:t>
            </a:r>
          </a:p>
        </p:txBody>
      </p:sp>
      <p:sp>
        <p:nvSpPr>
          <p:cNvPr id="747525" name="Rectangle 5">
            <a:extLst>
              <a:ext uri="{FF2B5EF4-FFF2-40B4-BE49-F238E27FC236}">
                <a16:creationId xmlns:a16="http://schemas.microsoft.com/office/drawing/2014/main" id="{A2485AB1-68C1-1D43-802F-9BE15382EA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296275" cy="38385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40000"/>
              </a:spcBef>
            </a:pPr>
            <a:r>
              <a:rPr lang="en-US" altLang="en-US"/>
              <a:t>Labor is very flexible resource</a:t>
            </a:r>
          </a:p>
          <a:p>
            <a:pPr marL="342900" indent="-342900" defTabSz="914400">
              <a:spcBef>
                <a:spcPct val="40000"/>
              </a:spcBef>
            </a:pPr>
            <a:r>
              <a:rPr lang="en-US" altLang="en-US"/>
              <a:t>Scheduling workforce is complicated repetitive task</a:t>
            </a:r>
          </a:p>
          <a:p>
            <a:pPr marL="342900" indent="-342900" defTabSz="914400">
              <a:spcBef>
                <a:spcPct val="40000"/>
              </a:spcBef>
            </a:pPr>
            <a:r>
              <a:rPr lang="en-US" altLang="en-US"/>
              <a:t>Assignment method can be used</a:t>
            </a:r>
          </a:p>
          <a:p>
            <a:pPr marL="342900" indent="-342900" defTabSz="914400">
              <a:spcBef>
                <a:spcPct val="40000"/>
              </a:spcBef>
            </a:pPr>
            <a:r>
              <a:rPr lang="en-US" altLang="en-US"/>
              <a:t>Heuristics are commonly used</a:t>
            </a:r>
          </a:p>
          <a:p>
            <a:pPr marL="342900" indent="-342900" defTabSz="914400">
              <a:spcBef>
                <a:spcPct val="40000"/>
              </a:spcBef>
            </a:pPr>
            <a:r>
              <a:rPr lang="en-US" altLang="en-US"/>
              <a:t>LP is also commonly used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9" name="Rectangle 3">
            <a:extLst>
              <a:ext uri="{FF2B5EF4-FFF2-40B4-BE49-F238E27FC236}">
                <a16:creationId xmlns:a16="http://schemas.microsoft.com/office/drawing/2014/main" id="{438D6D41-457A-9A41-B8A6-334A8361F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altLang="en-US" sz="900" i="1">
              <a:latin typeface="Arial" panose="020B0604020202020204" pitchFamily="34" charset="0"/>
            </a:endParaRPr>
          </a:p>
        </p:txBody>
      </p:sp>
      <p:sp>
        <p:nvSpPr>
          <p:cNvPr id="720900" name="Rectangle 4">
            <a:extLst>
              <a:ext uri="{FF2B5EF4-FFF2-40B4-BE49-F238E27FC236}">
                <a16:creationId xmlns:a16="http://schemas.microsoft.com/office/drawing/2014/main" id="{BEF09946-C272-1A47-965A-F9CC113411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400"/>
              <a:t>Sequencing Jobs Through Two Serial Process</a:t>
            </a:r>
            <a:endParaRPr lang="en-US" altLang="en-US"/>
          </a:p>
        </p:txBody>
      </p:sp>
      <p:sp>
        <p:nvSpPr>
          <p:cNvPr id="720901" name="Rectangle 5">
            <a:extLst>
              <a:ext uri="{FF2B5EF4-FFF2-40B4-BE49-F238E27FC236}">
                <a16:creationId xmlns:a16="http://schemas.microsoft.com/office/drawing/2014/main" id="{49C8DEF8-DCD2-2A48-941F-04DDE4D8E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1200" y="2057400"/>
            <a:ext cx="8585200" cy="43434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</a:pPr>
            <a:r>
              <a:rPr lang="en-US" altLang="en-US" sz="2200"/>
              <a:t>1. List time required to process each job at each machine. Set up a one-dimensional matrix to represent desired sequence with # of slots equal to # of jobs.</a:t>
            </a:r>
          </a:p>
          <a:p>
            <a:pPr marL="342900" indent="-342900" defTabSz="914400">
              <a:buFontTx/>
              <a:buNone/>
            </a:pPr>
            <a:r>
              <a:rPr lang="en-US" altLang="en-US" sz="2200"/>
              <a:t>2. Select smallest overall processing time.  If that time is on machine 1, put the job as near to beginning of sequence as possible.</a:t>
            </a:r>
          </a:p>
          <a:p>
            <a:pPr marL="342900" indent="-342900" defTabSz="914400">
              <a:buFontTx/>
              <a:buNone/>
            </a:pPr>
            <a:r>
              <a:rPr lang="en-US" altLang="en-US" sz="2200"/>
              <a:t>3. If smallest time occurs on machine 2, put the job as near to the end of the sequence as possible.</a:t>
            </a:r>
          </a:p>
          <a:p>
            <a:pPr marL="342900" indent="-342900" defTabSz="914400">
              <a:buFontTx/>
              <a:buNone/>
            </a:pPr>
            <a:r>
              <a:rPr lang="en-US" altLang="en-US" sz="2200"/>
              <a:t>4. Remove job from list.</a:t>
            </a:r>
          </a:p>
          <a:p>
            <a:pPr marL="342900" indent="-342900" defTabSz="914400">
              <a:buFontTx/>
              <a:buNone/>
            </a:pPr>
            <a:r>
              <a:rPr lang="en-US" altLang="en-US" sz="2200"/>
              <a:t>5. Repeat steps 2-4 until all slots in matrix are filled &amp; all jobs are sequenced.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9" name="Rectangle 5">
            <a:extLst>
              <a:ext uri="{FF2B5EF4-FFF2-40B4-BE49-F238E27FC236}">
                <a16:creationId xmlns:a16="http://schemas.microsoft.com/office/drawing/2014/main" id="{40DF4DA9-6FD8-504B-8FD2-6B5BE922EC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Johnson’s Rule Example</a:t>
            </a:r>
          </a:p>
        </p:txBody>
      </p:sp>
      <p:sp>
        <p:nvSpPr>
          <p:cNvPr id="722950" name="Rectangle 6">
            <a:extLst>
              <a:ext uri="{FF2B5EF4-FFF2-40B4-BE49-F238E27FC236}">
                <a16:creationId xmlns:a16="http://schemas.microsoft.com/office/drawing/2014/main" id="{F12A6946-AE57-2E4E-A4DC-A3F947607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2957513"/>
            <a:ext cx="845185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600"/>
              <a:t>	A	6	8</a:t>
            </a:r>
          </a:p>
          <a:p>
            <a:r>
              <a:rPr lang="en-US" altLang="en-US" sz="2600"/>
              <a:t>	B	11	6</a:t>
            </a:r>
          </a:p>
          <a:p>
            <a:r>
              <a:rPr lang="en-US" altLang="en-US" sz="2600"/>
              <a:t>	C	7	3</a:t>
            </a:r>
          </a:p>
          <a:p>
            <a:r>
              <a:rPr lang="en-US" altLang="en-US" sz="2600"/>
              <a:t>	D	9	7</a:t>
            </a:r>
          </a:p>
          <a:p>
            <a:r>
              <a:rPr lang="en-US" altLang="en-US" sz="2600"/>
              <a:t>	E	5	10</a:t>
            </a:r>
          </a:p>
        </p:txBody>
      </p:sp>
      <p:sp>
        <p:nvSpPr>
          <p:cNvPr id="722957" name="Rectangle 13">
            <a:extLst>
              <a:ext uri="{FF2B5EF4-FFF2-40B4-BE49-F238E27FC236}">
                <a16:creationId xmlns:a16="http://schemas.microsoft.com/office/drawing/2014/main" id="{740F11BD-7C2B-9249-90FB-89C0325B4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1938338"/>
            <a:ext cx="690403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600"/>
              <a:t>		 Machine		Machine </a:t>
            </a:r>
          </a:p>
          <a:p>
            <a:r>
              <a:rPr lang="en-US" altLang="en-US" sz="2600"/>
              <a:t>	Job	Center 1		Center 2</a:t>
            </a:r>
            <a:endParaRPr lang="en-US" altLang="en-US" sz="2600" i="1"/>
          </a:p>
          <a:p>
            <a:r>
              <a:rPr lang="en-US" altLang="en-US" sz="2600"/>
              <a:t>	</a:t>
            </a:r>
          </a:p>
        </p:txBody>
      </p:sp>
      <p:grpSp>
        <p:nvGrpSpPr>
          <p:cNvPr id="722960" name="Group 16">
            <a:extLst>
              <a:ext uri="{FF2B5EF4-FFF2-40B4-BE49-F238E27FC236}">
                <a16:creationId xmlns:a16="http://schemas.microsoft.com/office/drawing/2014/main" id="{CFE3BE12-A231-E24E-946A-66E3718139C2}"/>
              </a:ext>
            </a:extLst>
          </p:cNvPr>
          <p:cNvGrpSpPr>
            <a:grpSpLocks/>
          </p:cNvGrpSpPr>
          <p:nvPr/>
        </p:nvGrpSpPr>
        <p:grpSpPr bwMode="auto">
          <a:xfrm>
            <a:off x="2870200" y="5029200"/>
            <a:ext cx="4445000" cy="673100"/>
            <a:chOff x="1672" y="3416"/>
            <a:chExt cx="2800" cy="424"/>
          </a:xfrm>
        </p:grpSpPr>
        <p:sp>
          <p:nvSpPr>
            <p:cNvPr id="722948" name="Rectangle 4">
              <a:extLst>
                <a:ext uri="{FF2B5EF4-FFF2-40B4-BE49-F238E27FC236}">
                  <a16:creationId xmlns:a16="http://schemas.microsoft.com/office/drawing/2014/main" id="{5176BC68-7943-3F42-9456-F0AAF4134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" y="3416"/>
              <a:ext cx="2696" cy="42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51" name="Line 7">
              <a:extLst>
                <a:ext uri="{FF2B5EF4-FFF2-40B4-BE49-F238E27FC236}">
                  <a16:creationId xmlns:a16="http://schemas.microsoft.com/office/drawing/2014/main" id="{1ADB6563-2A80-BB4B-A352-17773CB68A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6" y="3417"/>
              <a:ext cx="0" cy="4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52" name="Line 8">
              <a:extLst>
                <a:ext uri="{FF2B5EF4-FFF2-40B4-BE49-F238E27FC236}">
                  <a16:creationId xmlns:a16="http://schemas.microsoft.com/office/drawing/2014/main" id="{81D0566B-5B34-5049-88B8-C11A385AB0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8" y="3417"/>
              <a:ext cx="0" cy="4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53" name="Line 9">
              <a:extLst>
                <a:ext uri="{FF2B5EF4-FFF2-40B4-BE49-F238E27FC236}">
                  <a16:creationId xmlns:a16="http://schemas.microsoft.com/office/drawing/2014/main" id="{0F3659C4-0718-5242-80DC-BA726842FE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6" y="3417"/>
              <a:ext cx="0" cy="4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54" name="Line 10">
              <a:extLst>
                <a:ext uri="{FF2B5EF4-FFF2-40B4-BE49-F238E27FC236}">
                  <a16:creationId xmlns:a16="http://schemas.microsoft.com/office/drawing/2014/main" id="{446881E8-5D0D-5C4B-A6DB-35B5CA4444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8" y="3417"/>
              <a:ext cx="0" cy="4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55" name="Line 11">
              <a:extLst>
                <a:ext uri="{FF2B5EF4-FFF2-40B4-BE49-F238E27FC236}">
                  <a16:creationId xmlns:a16="http://schemas.microsoft.com/office/drawing/2014/main" id="{166CC371-663A-3241-B95E-07BDD30879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3417"/>
              <a:ext cx="0" cy="4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58" name="Rectangle 14">
              <a:extLst>
                <a:ext uri="{FF2B5EF4-FFF2-40B4-BE49-F238E27FC236}">
                  <a16:creationId xmlns:a16="http://schemas.microsoft.com/office/drawing/2014/main" id="{1ED1675B-F721-6C42-9B21-EE5C7436E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477"/>
              <a:ext cx="2696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>
                  <a:latin typeface="Times New Roman" panose="02020603050405020304" pitchFamily="18" charset="0"/>
                </a:rPr>
                <a:t>E     A      D    	B     C</a:t>
              </a:r>
              <a:r>
                <a:rPr lang="en-US" altLang="en-US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   </a:t>
              </a:r>
            </a:p>
          </p:txBody>
        </p:sp>
      </p:grpSp>
      <p:sp>
        <p:nvSpPr>
          <p:cNvPr id="722959" name="Line 15">
            <a:extLst>
              <a:ext uri="{FF2B5EF4-FFF2-40B4-BE49-F238E27FC236}">
                <a16:creationId xmlns:a16="http://schemas.microsoft.com/office/drawing/2014/main" id="{FAE0CA45-B59B-5545-992C-30C9469C1D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8956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6" name="Rectangle 4">
            <a:extLst>
              <a:ext uri="{FF2B5EF4-FFF2-40B4-BE49-F238E27FC236}">
                <a16:creationId xmlns:a16="http://schemas.microsoft.com/office/drawing/2014/main" id="{39D043D4-D1F3-BB4E-8D87-1ACB715D9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400"/>
              <a:t>Sequencing Jobs Through Many Machines / Processes</a:t>
            </a:r>
            <a:endParaRPr lang="en-US" altLang="en-US"/>
          </a:p>
        </p:txBody>
      </p:sp>
      <p:sp>
        <p:nvSpPr>
          <p:cNvPr id="724997" name="Rectangle 5">
            <a:extLst>
              <a:ext uri="{FF2B5EF4-FFF2-40B4-BE49-F238E27FC236}">
                <a16:creationId xmlns:a16="http://schemas.microsoft.com/office/drawing/2014/main" id="{C75B9246-998A-964A-A130-4D3798E44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800"/>
              <a:t>Facility is dynamic, new jobs added</a:t>
            </a:r>
          </a:p>
          <a:p>
            <a:pPr marL="342900" indent="-342900" defTabSz="914400"/>
            <a:r>
              <a:rPr lang="en-US" altLang="en-US" sz="2800"/>
              <a:t>Develop global sequencing rules</a:t>
            </a:r>
          </a:p>
          <a:p>
            <a:pPr marL="971550" lvl="1" indent="-285750" defTabSz="914400"/>
            <a:r>
              <a:rPr lang="en-US" altLang="en-US" sz="2400"/>
              <a:t>first-in-system, first-served (FISFS)</a:t>
            </a:r>
          </a:p>
          <a:p>
            <a:pPr marL="971550" lvl="1" indent="-285750" defTabSz="914400"/>
            <a:r>
              <a:rPr lang="en-US" altLang="en-US" sz="2400"/>
              <a:t>work-in-next-queue (WINQ)</a:t>
            </a:r>
          </a:p>
          <a:p>
            <a:pPr marL="971550" lvl="1" indent="-285750" defTabSz="914400"/>
            <a:r>
              <a:rPr lang="en-US" altLang="en-US" sz="2400"/>
              <a:t>fewest # remaining operations (NOPN)</a:t>
            </a:r>
          </a:p>
          <a:p>
            <a:pPr marL="971550" lvl="1" indent="-285750" defTabSz="914400"/>
            <a:r>
              <a:rPr lang="en-US" altLang="en-US" sz="2400"/>
              <a:t>slack per remaining operation (S/OPN)</a:t>
            </a:r>
          </a:p>
          <a:p>
            <a:pPr marL="971550" lvl="1" indent="-285750" defTabSz="914400"/>
            <a:r>
              <a:rPr lang="en-US" altLang="en-US" sz="2400"/>
              <a:t>remaining work (RWK)</a:t>
            </a:r>
          </a:p>
          <a:p>
            <a:pPr marL="342900" indent="-342900" defTabSz="914400"/>
            <a:r>
              <a:rPr lang="en-US" altLang="en-US" sz="2800"/>
              <a:t>Study system via simulation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6" name="Rectangle 4">
            <a:extLst>
              <a:ext uri="{FF2B5EF4-FFF2-40B4-BE49-F238E27FC236}">
                <a16:creationId xmlns:a16="http://schemas.microsoft.com/office/drawing/2014/main" id="{9C5043B6-CA16-BF49-B8BE-FDBC1B9609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000"/>
              <a:t>Production Activity Control-Scheduling</a:t>
            </a:r>
            <a:endParaRPr lang="en-US" altLang="en-US"/>
          </a:p>
        </p:txBody>
      </p:sp>
      <p:sp>
        <p:nvSpPr>
          <p:cNvPr id="673797" name="Rectangle 5">
            <a:extLst>
              <a:ext uri="{FF2B5EF4-FFF2-40B4-BE49-F238E27FC236}">
                <a16:creationId xmlns:a16="http://schemas.microsoft.com/office/drawing/2014/main" id="{7F6CF6B1-F0FD-3D4A-8599-B3EFAC0B7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Specifies when</a:t>
            </a:r>
          </a:p>
          <a:p>
            <a:pPr marL="971550" lvl="1" indent="-285750" defTabSz="914400"/>
            <a:r>
              <a:rPr lang="en-US" altLang="en-US"/>
              <a:t>labor</a:t>
            </a:r>
          </a:p>
          <a:p>
            <a:pPr marL="971550" lvl="1" indent="-285750" defTabSz="914400"/>
            <a:r>
              <a:rPr lang="en-US" altLang="en-US"/>
              <a:t>equipment</a:t>
            </a:r>
          </a:p>
          <a:p>
            <a:pPr marL="971550" lvl="1" indent="-285750" defTabSz="914400"/>
            <a:r>
              <a:rPr lang="en-US" altLang="en-US"/>
              <a:t>facilities</a:t>
            </a:r>
          </a:p>
          <a:p>
            <a:pPr marL="971550" lvl="1" indent="-285750" defTabSz="914400"/>
            <a:r>
              <a:rPr lang="en-US" altLang="en-US"/>
              <a:t>are needed to produce a product or provide a </a:t>
            </a:r>
          </a:p>
          <a:p>
            <a:pPr marL="971550" lvl="1" indent="-285750" defTabSz="914400"/>
            <a:r>
              <a:rPr lang="en-US" altLang="en-US"/>
              <a:t>service</a:t>
            </a:r>
          </a:p>
          <a:p>
            <a:pPr marL="971550" lvl="1" indent="-285750" defTabSz="914400"/>
            <a:r>
              <a:rPr lang="en-US" altLang="en-US"/>
              <a:t>Last stage of planning before production occurs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>
            <a:extLst>
              <a:ext uri="{FF2B5EF4-FFF2-40B4-BE49-F238E27FC236}">
                <a16:creationId xmlns:a16="http://schemas.microsoft.com/office/drawing/2014/main" id="{41A1D3E0-AD4D-7D49-9BFA-234DE3CC7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altLang="en-US" sz="900" i="1">
              <a:latin typeface="Arial" panose="020B0604020202020204" pitchFamily="34" charset="0"/>
            </a:endParaRPr>
          </a:p>
        </p:txBody>
      </p:sp>
      <p:sp>
        <p:nvSpPr>
          <p:cNvPr id="760835" name="Rectangle 3">
            <a:extLst>
              <a:ext uri="{FF2B5EF4-FFF2-40B4-BE49-F238E27FC236}">
                <a16:creationId xmlns:a16="http://schemas.microsoft.com/office/drawing/2014/main" id="{58DEB06B-2DB6-A349-9BAD-488FEA0481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400"/>
              <a:t>Sequencing Jobs Through Three Serial Process</a:t>
            </a:r>
            <a:endParaRPr lang="en-US" altLang="en-US"/>
          </a:p>
        </p:txBody>
      </p:sp>
      <p:sp>
        <p:nvSpPr>
          <p:cNvPr id="760836" name="Rectangle 4">
            <a:extLst>
              <a:ext uri="{FF2B5EF4-FFF2-40B4-BE49-F238E27FC236}">
                <a16:creationId xmlns:a16="http://schemas.microsoft.com/office/drawing/2014/main" id="{3A5F261D-556A-F84F-82BC-51883945E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1200" y="2057400"/>
            <a:ext cx="8356600" cy="38862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</a:pPr>
            <a:r>
              <a:rPr lang="en-US" altLang="en-US" sz="2400"/>
              <a:t>1. Apply Johnson’s Rule to the processing times at the first machine and the last machine.  Note the sequence of the jobs .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2. Form two new columns.  Column 1 is the sum processing times at machine 1 and 2.  Column 2 is the sum processing times at machine 2 and 3.  Sequence the jobs according to Johnson’s Rule using the processing times from the new columns.  Note the sequence of the jobs.</a:t>
            </a:r>
          </a:p>
          <a:p>
            <a:pPr marL="342900" indent="-342900" defTabSz="914400">
              <a:buFontTx/>
              <a:buNone/>
            </a:pPr>
            <a:r>
              <a:rPr lang="en-US" altLang="en-US" sz="2400"/>
              <a:t>3. Compare the minimum makespan for the solutions obtained in (1) and (2) and chose the sequence giving the shortest makespan.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>
            <a:extLst>
              <a:ext uri="{FF2B5EF4-FFF2-40B4-BE49-F238E27FC236}">
                <a16:creationId xmlns:a16="http://schemas.microsoft.com/office/drawing/2014/main" id="{8ED00A6A-0F6E-2440-BD67-D5FC374BC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Johnson’s Rule Example II</a:t>
            </a:r>
          </a:p>
        </p:txBody>
      </p:sp>
      <p:sp>
        <p:nvSpPr>
          <p:cNvPr id="758789" name="Rectangle 5">
            <a:extLst>
              <a:ext uri="{FF2B5EF4-FFF2-40B4-BE49-F238E27FC236}">
                <a16:creationId xmlns:a16="http://schemas.microsoft.com/office/drawing/2014/main" id="{7B26ABE4-6652-624B-8147-CF7835835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1000" y="2957513"/>
            <a:ext cx="90678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600"/>
              <a:t>	A	6	8		        12</a:t>
            </a:r>
          </a:p>
          <a:p>
            <a:r>
              <a:rPr lang="en-US" altLang="en-US" sz="2600"/>
              <a:t>	B	11	6		        11</a:t>
            </a:r>
          </a:p>
          <a:p>
            <a:r>
              <a:rPr lang="en-US" altLang="en-US" sz="2600"/>
              <a:t>	C	7	3	 	          7</a:t>
            </a:r>
          </a:p>
          <a:p>
            <a:r>
              <a:rPr lang="en-US" altLang="en-US" sz="2600"/>
              <a:t>	D	9	7		        21</a:t>
            </a:r>
          </a:p>
          <a:p>
            <a:r>
              <a:rPr lang="en-US" altLang="en-US" sz="2600"/>
              <a:t>	E	5	10		          2</a:t>
            </a:r>
          </a:p>
        </p:txBody>
      </p:sp>
      <p:sp>
        <p:nvSpPr>
          <p:cNvPr id="758790" name="Rectangle 6">
            <a:extLst>
              <a:ext uri="{FF2B5EF4-FFF2-40B4-BE49-F238E27FC236}">
                <a16:creationId xmlns:a16="http://schemas.microsoft.com/office/drawing/2014/main" id="{38C1E5EA-80F3-3A4B-80C9-A2BBD601B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33400" y="1938338"/>
            <a:ext cx="10210800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600"/>
              <a:t>		 Machine		Machine 	    Machine</a:t>
            </a:r>
          </a:p>
          <a:p>
            <a:r>
              <a:rPr lang="en-US" altLang="en-US" sz="2600"/>
              <a:t>	Job	Center 1		Center 2	    Center 3</a:t>
            </a:r>
            <a:endParaRPr lang="en-US" altLang="en-US" sz="2600" i="1"/>
          </a:p>
          <a:p>
            <a:r>
              <a:rPr lang="en-US" altLang="en-US" sz="2600"/>
              <a:t>	</a:t>
            </a:r>
          </a:p>
        </p:txBody>
      </p:sp>
      <p:sp>
        <p:nvSpPr>
          <p:cNvPr id="758799" name="Line 15">
            <a:extLst>
              <a:ext uri="{FF2B5EF4-FFF2-40B4-BE49-F238E27FC236}">
                <a16:creationId xmlns:a16="http://schemas.microsoft.com/office/drawing/2014/main" id="{A71B4637-3AF8-7649-92AA-E6FBBA25F9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895600"/>
            <a:ext cx="701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4" name="Rectangle 4">
            <a:extLst>
              <a:ext uri="{FF2B5EF4-FFF2-40B4-BE49-F238E27FC236}">
                <a16:creationId xmlns:a16="http://schemas.microsoft.com/office/drawing/2014/main" id="{4AC1F5EB-6D3B-FD43-9BCF-F3EFB9D753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Scheduling Function By </a:t>
            </a:r>
            <a:br>
              <a:rPr lang="en-US" altLang="en-US" sz="4200"/>
            </a:br>
            <a:r>
              <a:rPr lang="en-US" altLang="en-US" sz="4200"/>
              <a:t>Process Type</a:t>
            </a:r>
            <a:endParaRPr lang="en-US" altLang="en-US"/>
          </a:p>
        </p:txBody>
      </p:sp>
      <p:sp>
        <p:nvSpPr>
          <p:cNvPr id="675845" name="Rectangle 5">
            <a:extLst>
              <a:ext uri="{FF2B5EF4-FFF2-40B4-BE49-F238E27FC236}">
                <a16:creationId xmlns:a16="http://schemas.microsoft.com/office/drawing/2014/main" id="{6AB61DFE-0126-7D49-B41C-D1FC28D70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Process Industry</a:t>
            </a:r>
          </a:p>
          <a:p>
            <a:pPr marL="971550" lvl="1" indent="-285750" defTabSz="914400"/>
            <a:r>
              <a:rPr lang="en-US" altLang="en-US"/>
              <a:t>linear programming</a:t>
            </a:r>
          </a:p>
          <a:p>
            <a:pPr marL="971550" lvl="1" indent="-285750" defTabSz="914400"/>
            <a:r>
              <a:rPr lang="en-US" altLang="en-US"/>
              <a:t>EOQ with noninstantaneous replenishment</a:t>
            </a:r>
          </a:p>
          <a:p>
            <a:pPr marL="342900" indent="-342900" defTabSz="914400"/>
            <a:r>
              <a:rPr lang="en-US" altLang="en-US"/>
              <a:t>Mass Production</a:t>
            </a:r>
          </a:p>
          <a:p>
            <a:pPr marL="971550" lvl="1" indent="-285750" defTabSz="914400"/>
            <a:r>
              <a:rPr lang="en-US" altLang="en-US"/>
              <a:t>assembly line balancing</a:t>
            </a:r>
          </a:p>
          <a:p>
            <a:pPr marL="342900" indent="-342900" defTabSz="914400"/>
            <a:r>
              <a:rPr lang="en-US" altLang="en-US"/>
              <a:t>Project</a:t>
            </a:r>
          </a:p>
          <a:p>
            <a:pPr marL="971550" lvl="1" indent="-285750" defTabSz="914400"/>
            <a:r>
              <a:rPr lang="en-US" altLang="en-US"/>
              <a:t>project -scheduling techniques (PERT, CPM)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2" name="Rectangle 4">
            <a:extLst>
              <a:ext uri="{FF2B5EF4-FFF2-40B4-BE49-F238E27FC236}">
                <a16:creationId xmlns:a16="http://schemas.microsoft.com/office/drawing/2014/main" id="{C74EE073-B8CC-E740-A4BC-65F30439C6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Scheduling Batch/Job Shop Operations</a:t>
            </a:r>
            <a:endParaRPr lang="en-US" altLang="en-US"/>
          </a:p>
        </p:txBody>
      </p:sp>
      <p:sp>
        <p:nvSpPr>
          <p:cNvPr id="677893" name="Rectangle 5">
            <a:extLst>
              <a:ext uri="{FF2B5EF4-FFF2-40B4-BE49-F238E27FC236}">
                <a16:creationId xmlns:a16="http://schemas.microsoft.com/office/drawing/2014/main" id="{C20FB6BA-F5D8-6048-A698-8402E6FB2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1978025"/>
            <a:ext cx="8515350" cy="38893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800"/>
              <a:t>Batch Production</a:t>
            </a:r>
          </a:p>
          <a:p>
            <a:pPr marL="971550" lvl="1" indent="-285750" defTabSz="914400"/>
            <a:r>
              <a:rPr lang="en-US" altLang="en-US" sz="2400"/>
              <a:t>many planning steps</a:t>
            </a:r>
          </a:p>
          <a:p>
            <a:pPr marL="1314450" lvl="2" indent="-228600" defTabSz="914400"/>
            <a:r>
              <a:rPr lang="en-US" altLang="en-US" sz="2100"/>
              <a:t>aggregate planning</a:t>
            </a:r>
          </a:p>
          <a:p>
            <a:pPr marL="1314450" lvl="2" indent="-228600" defTabSz="914400"/>
            <a:r>
              <a:rPr lang="en-US" altLang="en-US" sz="2100"/>
              <a:t>master scheduling</a:t>
            </a:r>
          </a:p>
          <a:p>
            <a:pPr marL="1314450" lvl="2" indent="-228600" defTabSz="914400"/>
            <a:r>
              <a:rPr lang="en-US" altLang="en-US" sz="2100"/>
              <a:t>material requirements planning (MRP)</a:t>
            </a:r>
          </a:p>
          <a:p>
            <a:pPr marL="1314450" lvl="2" indent="-228600" defTabSz="914400"/>
            <a:r>
              <a:rPr lang="en-US" altLang="en-US" sz="2100"/>
              <a:t>capacity requirements planning (CRP)</a:t>
            </a:r>
          </a:p>
          <a:p>
            <a:pPr marL="342900" indent="-342900" defTabSz="914400"/>
            <a:r>
              <a:rPr lang="en-US" altLang="en-US" sz="2800"/>
              <a:t>Scheduling determines</a:t>
            </a:r>
          </a:p>
          <a:p>
            <a:pPr marL="971550" lvl="1" indent="-285750" defTabSz="914400"/>
            <a:r>
              <a:rPr lang="en-US" altLang="en-US" sz="2400"/>
              <a:t>machine/worker/job assignments</a:t>
            </a:r>
          </a:p>
          <a:p>
            <a:pPr marL="971550" lvl="1" indent="-285750" defTabSz="914400"/>
            <a:r>
              <a:rPr lang="en-US" altLang="en-US" sz="2400"/>
              <a:t>resource/requirement matchings</a:t>
            </a:r>
          </a:p>
          <a:p>
            <a:pPr marL="342900" indent="-342900" defTabSz="914400"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40" name="Rectangle 4">
            <a:extLst>
              <a:ext uri="{FF2B5EF4-FFF2-40B4-BE49-F238E27FC236}">
                <a16:creationId xmlns:a16="http://schemas.microsoft.com/office/drawing/2014/main" id="{735C37E2-29E7-AA4B-8BB0-11A6DDE36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Difficulties Of Job Shop Scheduling</a:t>
            </a:r>
            <a:endParaRPr lang="en-US" altLang="en-US"/>
          </a:p>
        </p:txBody>
      </p:sp>
      <p:sp>
        <p:nvSpPr>
          <p:cNvPr id="679941" name="Rectangle 5">
            <a:extLst>
              <a:ext uri="{FF2B5EF4-FFF2-40B4-BE49-F238E27FC236}">
                <a16:creationId xmlns:a16="http://schemas.microsoft.com/office/drawing/2014/main" id="{8F5CB691-7026-9545-9B1B-A3F02F45D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51535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Variety of jobs (customers) processed</a:t>
            </a:r>
          </a:p>
          <a:p>
            <a:pPr marL="342900" indent="-342900" defTabSz="914400"/>
            <a:r>
              <a:rPr lang="en-US" altLang="en-US"/>
              <a:t>Distinctive routing and processing requirements of each job/customer</a:t>
            </a:r>
          </a:p>
          <a:p>
            <a:pPr marL="342900" indent="-342900" defTabSz="914400"/>
            <a:r>
              <a:rPr lang="en-US" altLang="en-US"/>
              <a:t>Number of different orders in the facility at any one time</a:t>
            </a:r>
          </a:p>
          <a:p>
            <a:pPr marL="342900" indent="-342900" defTabSz="914400"/>
            <a:r>
              <a:rPr lang="en-US" altLang="en-US"/>
              <a:t>Competition for common resources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8" name="Rectangle 4">
            <a:extLst>
              <a:ext uri="{FF2B5EF4-FFF2-40B4-BE49-F238E27FC236}">
                <a16:creationId xmlns:a16="http://schemas.microsoft.com/office/drawing/2014/main" id="{DF4C1D9D-6CCC-B54A-8A62-E985ED6D18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This Variety Necessitates</a:t>
            </a:r>
          </a:p>
        </p:txBody>
      </p:sp>
      <p:sp>
        <p:nvSpPr>
          <p:cNvPr id="681989" name="Rectangle 5">
            <a:extLst>
              <a:ext uri="{FF2B5EF4-FFF2-40B4-BE49-F238E27FC236}">
                <a16:creationId xmlns:a16="http://schemas.microsoft.com/office/drawing/2014/main" id="{0E6B9DBF-FF64-1840-9AC0-FA70D73047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Planning for the production of each job as it arrives</a:t>
            </a:r>
          </a:p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Scheduling its use of limited resources</a:t>
            </a:r>
          </a:p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Monitoring its progress through the system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6" name="Rectangle 4">
            <a:extLst>
              <a:ext uri="{FF2B5EF4-FFF2-40B4-BE49-F238E27FC236}">
                <a16:creationId xmlns:a16="http://schemas.microsoft.com/office/drawing/2014/main" id="{9BD1113A-CDF2-5B4D-A7A5-6E446443D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Objectives in Scheduling</a:t>
            </a:r>
          </a:p>
        </p:txBody>
      </p:sp>
      <p:sp>
        <p:nvSpPr>
          <p:cNvPr id="684037" name="Rectangle 5">
            <a:extLst>
              <a:ext uri="{FF2B5EF4-FFF2-40B4-BE49-F238E27FC236}">
                <a16:creationId xmlns:a16="http://schemas.microsoft.com/office/drawing/2014/main" id="{601A049B-2516-684A-97CF-719EAA23B7A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11200" y="2057400"/>
            <a:ext cx="8280400" cy="38100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400"/>
              <a:t>Meet customer due dates</a:t>
            </a:r>
          </a:p>
          <a:p>
            <a:pPr marL="342900" indent="-342900" defTabSz="914400"/>
            <a:r>
              <a:rPr lang="en-US" altLang="en-US" sz="2400"/>
              <a:t>Minimize job lateness</a:t>
            </a:r>
          </a:p>
          <a:p>
            <a:pPr marL="342900" indent="-342900" defTabSz="914400"/>
            <a:r>
              <a:rPr lang="en-US" altLang="en-US" sz="2400"/>
              <a:t>Minimize response time</a:t>
            </a:r>
          </a:p>
          <a:p>
            <a:pPr marL="342900" indent="-342900" defTabSz="914400"/>
            <a:r>
              <a:rPr lang="en-US" altLang="en-US" sz="2400"/>
              <a:t>Minimize completion time</a:t>
            </a:r>
          </a:p>
          <a:p>
            <a:pPr marL="342900" indent="-342900" defTabSz="914400"/>
            <a:r>
              <a:rPr lang="en-US" altLang="en-US" sz="2400"/>
              <a:t>Minimize time in the system</a:t>
            </a:r>
          </a:p>
          <a:p>
            <a:pPr marL="342900" indent="-342900" defTabSz="914400"/>
            <a:r>
              <a:rPr lang="en-US" altLang="en-US" sz="2400"/>
              <a:t>Minimize overtime</a:t>
            </a:r>
          </a:p>
          <a:p>
            <a:pPr marL="342900" indent="-342900" defTabSz="914400"/>
            <a:r>
              <a:rPr lang="en-US" altLang="en-US" sz="2400"/>
              <a:t>Maximize machine or labor utilization</a:t>
            </a:r>
          </a:p>
          <a:p>
            <a:pPr marL="342900" indent="-342900" defTabSz="914400"/>
            <a:r>
              <a:rPr lang="en-US" altLang="en-US" sz="2400"/>
              <a:t>Minimize work-in-process inventory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4" name="Rectangle 4">
            <a:extLst>
              <a:ext uri="{FF2B5EF4-FFF2-40B4-BE49-F238E27FC236}">
                <a16:creationId xmlns:a16="http://schemas.microsoft.com/office/drawing/2014/main" id="{2D3FAD06-3FF1-9E43-896D-95B5DADE12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Responsibilities of Production Control Department</a:t>
            </a:r>
            <a:endParaRPr lang="en-US" altLang="en-US"/>
          </a:p>
        </p:txBody>
      </p:sp>
      <p:sp>
        <p:nvSpPr>
          <p:cNvPr id="686085" name="Rectangle 5">
            <a:extLst>
              <a:ext uri="{FF2B5EF4-FFF2-40B4-BE49-F238E27FC236}">
                <a16:creationId xmlns:a16="http://schemas.microsoft.com/office/drawing/2014/main" id="{D142E9A9-D9A5-CC4D-81D1-BB8AF55415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51535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</a:pPr>
            <a:r>
              <a:rPr lang="en-US" altLang="en-US"/>
              <a:t>1. Loading - Check availability of material,         machines &amp; labor</a:t>
            </a:r>
          </a:p>
          <a:p>
            <a:pPr marL="342900" indent="-342900" defTabSz="914400">
              <a:buFontTx/>
              <a:buNone/>
            </a:pPr>
            <a:r>
              <a:rPr lang="en-US" altLang="en-US"/>
              <a:t>2. Sequencing - Release work orders to shop &amp; issue dispatch lists for individual machines</a:t>
            </a:r>
          </a:p>
          <a:p>
            <a:pPr marL="342900" indent="-342900" defTabSz="914400">
              <a:buFontTx/>
              <a:buNone/>
            </a:pPr>
            <a:r>
              <a:rPr lang="en-US" altLang="en-US"/>
              <a:t>3. Monitoring - Maintain progress reports on each job until it is complete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2" name="Rectangle 4">
            <a:extLst>
              <a:ext uri="{FF2B5EF4-FFF2-40B4-BE49-F238E27FC236}">
                <a16:creationId xmlns:a16="http://schemas.microsoft.com/office/drawing/2014/main" id="{D51FC6FB-8A12-8B4E-ABCF-A588544AC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Loading</a:t>
            </a:r>
          </a:p>
        </p:txBody>
      </p:sp>
      <p:sp>
        <p:nvSpPr>
          <p:cNvPr id="688133" name="Rectangle 5">
            <a:extLst>
              <a:ext uri="{FF2B5EF4-FFF2-40B4-BE49-F238E27FC236}">
                <a16:creationId xmlns:a16="http://schemas.microsoft.com/office/drawing/2014/main" id="{4D42E280-935A-6E4F-95E6-94B02B676D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57400"/>
            <a:ext cx="851535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Allocate work to machines (resources)</a:t>
            </a:r>
          </a:p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Perform work on most efficient resources	</a:t>
            </a:r>
          </a:p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Use assignment method of linear programming to determine allocation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ntitled 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Apple Lab 1:JFK:jfkM326F</Template>
  <TotalTime>1209</TotalTime>
  <Pages>12</Pages>
  <Words>830</Words>
  <Application>Microsoft Macintosh PowerPoint</Application>
  <PresentationFormat>A4 Paper (210x297 mm)</PresentationFormat>
  <Paragraphs>177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Times</vt:lpstr>
      <vt:lpstr>Arial</vt:lpstr>
      <vt:lpstr>Monotype Sorts</vt:lpstr>
      <vt:lpstr>Times New Roman</vt:lpstr>
      <vt:lpstr>untitled 2</vt:lpstr>
      <vt:lpstr>Inputs and Outputs to Aggregate Production Planning</vt:lpstr>
      <vt:lpstr>Production Activity Control-Scheduling</vt:lpstr>
      <vt:lpstr>Scheduling Function By  Process Type</vt:lpstr>
      <vt:lpstr>Scheduling Batch/Job Shop Operations</vt:lpstr>
      <vt:lpstr>Difficulties Of Job Shop Scheduling</vt:lpstr>
      <vt:lpstr>This Variety Necessitates</vt:lpstr>
      <vt:lpstr>Objectives in Scheduling</vt:lpstr>
      <vt:lpstr>Responsibilities of Production Control Department</vt:lpstr>
      <vt:lpstr>Loading</vt:lpstr>
      <vt:lpstr>Sequencing</vt:lpstr>
      <vt:lpstr>Sequencing Rules</vt:lpstr>
      <vt:lpstr>Guidelines for Selecting a Sequencing Rule</vt:lpstr>
      <vt:lpstr>Monitoring</vt:lpstr>
      <vt:lpstr>Gantt Chart</vt:lpstr>
      <vt:lpstr>Gantt Chart Solution</vt:lpstr>
      <vt:lpstr>Employee Scheduling</vt:lpstr>
      <vt:lpstr>Sequencing Jobs Through Two Serial Process</vt:lpstr>
      <vt:lpstr>Johnson’s Rule Example</vt:lpstr>
      <vt:lpstr>Sequencing Jobs Through Many Machines / Processes</vt:lpstr>
      <vt:lpstr>Sequencing Jobs Through Three Serial Process</vt:lpstr>
      <vt:lpstr>Johnson’s Rule Example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326 Mathematics for Decision Making</dc:title>
  <dc:subject/>
  <dc:creator>Teacher</dc:creator>
  <cp:keywords/>
  <dc:description/>
  <cp:lastModifiedBy>Kros, John</cp:lastModifiedBy>
  <cp:revision>579</cp:revision>
  <cp:lastPrinted>1998-03-03T16:13:53Z</cp:lastPrinted>
  <dcterms:created xsi:type="dcterms:W3CDTF">1997-08-18T14:58:50Z</dcterms:created>
  <dcterms:modified xsi:type="dcterms:W3CDTF">2019-08-20T14:14:29Z</dcterms:modified>
</cp:coreProperties>
</file>