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8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40" r:id="rId12"/>
    <p:sldId id="345" r:id="rId13"/>
    <p:sldId id="346" r:id="rId14"/>
    <p:sldId id="349" r:id="rId15"/>
    <p:sldId id="350" r:id="rId16"/>
    <p:sldId id="354" r:id="rId17"/>
    <p:sldId id="358" r:id="rId18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85374" autoAdjust="0"/>
  </p:normalViewPr>
  <p:slideViewPr>
    <p:cSldViewPr>
      <p:cViewPr varScale="1">
        <p:scale>
          <a:sx n="124" d="100"/>
          <a:sy n="124" d="100"/>
        </p:scale>
        <p:origin x="21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B8BB0731-C272-2A46-B482-9B8E2B3113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7802408D-6BD3-A34F-A4A6-49A037DF8F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F5D1076F-6025-8A49-BF61-216C1191A7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D5C76945-7A85-CC41-B116-08039EE678A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56EB813-F5E5-D641-9EC2-E803FD6061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29C06B5-B6A2-C242-A0BE-9B5970C88C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277583A-4862-9441-B277-01FE6ACE048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EDB27A6-488E-BF4B-93D5-438F4E03E40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99F4B4B7-F0A1-1B41-B43E-DA992B9027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30754D48-A0F9-EF4E-883B-68AA46ACA15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EB7A14A2-71BA-5144-8C38-B1B3E70500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BB16C6-2D61-4547-8520-614D9442BD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BCFFFF5F-0165-594E-AF44-FEB02DF6A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Modern" pitchFamily="5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Modern" pitchFamily="5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Modern" pitchFamily="5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Modern" pitchFamily="5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Modern" pitchFamily="5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dern" pitchFamily="5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dern" pitchFamily="5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dern" pitchFamily="5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dern" pitchFamily="50"/>
              </a:defRPr>
            </a:lvl9pPr>
          </a:lstStyle>
          <a:p>
            <a:fld id="{AF9C9368-F84D-E44A-A280-339B7593AF8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D2476A0A-9EAE-284B-BA2F-156F3F26C82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BD797B1-ED96-664C-B947-90B0F38590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CB864-FB33-5B46-A75A-E82D4394B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E4B38-7020-C94A-8DE4-60C6AD492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A8D87F2-8A35-E649-AE99-B0341C298E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FE499-74DE-864B-ACD1-5B702A0CB4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EA847E0F-070C-9141-B00E-07DDA0A6501A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81709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80D2D-61D2-AC49-B63F-5109860CB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15E19E-6C21-8940-B622-0890D1CC2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0A1585F-F6D3-4B4D-80F5-E4D82F502F1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645A5-297F-CF47-BF7B-38DBEE243A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52821509-E276-CF41-ACAF-1FA90C78A6C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08998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17462A-32A8-1347-BEA7-284373484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609617-01CE-6A49-B952-598977EA1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5A8943B-081C-FA4B-887E-78FC3BD354B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567F9-F1AA-B84D-9644-F03B2B0EC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101B39C1-58D7-2540-B94D-D109C159B519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97359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3543A-3987-3441-A0CF-4356CC7E2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B0C80-95D1-AA40-9615-18D912152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51BEDB5-7FE2-CA4F-B470-39D1091F21B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A9D8A-28C9-9043-8F49-A329E19469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8F3E7218-86DA-D148-A4FA-5ACC6AA6D256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40811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521E-4700-B54B-A044-6AD443628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4A952-BCBE-5943-9F37-0025E2E7D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4D801C1-EB02-6040-9F69-B23DD338D8D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5DCD6-919C-9247-A23E-284214BA0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219FF69E-6234-1145-AFD2-CAEA3C7A7143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81738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7AEDF-CAA0-0A47-84D4-AD787080B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3F4CD-464C-DC46-92BD-48D87EEC9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FD685-9656-1048-B7FA-FE2077254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4592D3C-68AF-CD45-AD0B-C019FC08600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66096-359D-6D49-BA2D-69D2E3B97A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8DAABEEC-39D5-6143-AC96-1130DBC0E611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96914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5D2E-A2FD-E149-9633-F054E2E2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86D6D-6790-6445-8305-8C6C529A8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2DE91-C439-9240-AD04-6CC408E76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38E3D4-C519-894A-9A16-975E9D2E8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A1575F-A565-B54F-AC31-354DA4C4C0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BF5E2BE3-17D3-3A44-8909-F1614D54F9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0BCB9-E58D-504E-8A70-CC84801DF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FE6266C3-7EAA-9743-BCD1-1933AABEA219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416354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BD0-17EF-4F48-868A-84D7214CE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6C946486-A5F4-034F-A5DF-1976FA699D6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73D12-1B29-BD41-B2AA-FA46054BD3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54D247C-D143-824D-B9BE-8D5DD0BF3D00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40785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1C84C025-3BA2-EF49-8CA1-30BAA10AC1E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1589B-A599-484F-BF72-0D7FD5E1E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F755A902-CF95-8A4E-8C6D-8899EE7A3A18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49744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1195-E83F-304B-BBA7-89B71B51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9292C-A364-3246-81EA-5729B08D2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5B4BA-4AF7-E048-9CA8-8F54E0F72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19DC1C0-C1A9-2E4E-9650-0047763E60D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CDF58-6B7B-9B4B-AFDA-28C60C9E23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A2714388-17D0-734C-A0BF-FEEA61889FD1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37620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E721D-3BD1-9A4C-A308-0859A99B9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6F085-A29F-984A-BD0C-3BBCD3F46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D6397-79D7-4D48-9BB3-790232B3F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0A29938-3979-AB46-BC5F-6B89428E1F3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E9E64-0969-234F-82BC-A47E6FC87F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AC54CCF1-0A8A-B14A-928D-42ED0C9D015A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50553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>
            <a:extLst>
              <a:ext uri="{FF2B5EF4-FFF2-40B4-BE49-F238E27FC236}">
                <a16:creationId xmlns:a16="http://schemas.microsoft.com/office/drawing/2014/main" id="{647B43CE-98B9-3342-8EA6-BED92E3E8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11">
            <a:extLst>
              <a:ext uri="{FF2B5EF4-FFF2-40B4-BE49-F238E27FC236}">
                <a16:creationId xmlns:a16="http://schemas.microsoft.com/office/drawing/2014/main" id="{2A034CB0-CB01-9849-9B4D-8E77130826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6332F54B-2E99-BF47-8BD0-526717990C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44CC9375-5793-8945-AAB8-43220EFAB2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DCB3614A-0E67-F442-B178-DF0F149FCC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38427229-F557-7A4E-8A4A-C912C25872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31" name="Rectangle 15">
            <a:extLst>
              <a:ext uri="{FF2B5EF4-FFF2-40B4-BE49-F238E27FC236}">
                <a16:creationId xmlns:a16="http://schemas.microsoft.com/office/drawing/2014/main" id="{A16801EC-1ABC-2441-BF4A-F93A828E5D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Modern" pitchFamily="5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Modern" pitchFamily="5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Modern" pitchFamily="5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Modern" pitchFamily="5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Modern" pitchFamily="5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dern" pitchFamily="5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dern" pitchFamily="5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dern" pitchFamily="5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dern" pitchFamily="50"/>
              </a:defRPr>
            </a:lvl9pPr>
          </a:lstStyle>
          <a:p>
            <a:pPr algn="r"/>
            <a:fld id="{60E4DB6E-34EA-2E45-91A8-C3E45DB9529E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DD6038C8-C259-DC40-B887-FE779992C5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105F4536-533C-7D48-946F-762FE82EB4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grpSp>
        <p:nvGrpSpPr>
          <p:cNvPr id="1034" name="Group 19">
            <a:extLst>
              <a:ext uri="{FF2B5EF4-FFF2-40B4-BE49-F238E27FC236}">
                <a16:creationId xmlns:a16="http://schemas.microsoft.com/office/drawing/2014/main" id="{D88E38CE-06CC-E64A-AD27-08A074945A3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2" name="Line 20">
              <a:extLst>
                <a:ext uri="{FF2B5EF4-FFF2-40B4-BE49-F238E27FC236}">
                  <a16:creationId xmlns:a16="http://schemas.microsoft.com/office/drawing/2014/main" id="{6CE6FFA6-7305-2E4C-BF9F-84D9F7D364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" name="Line 21">
              <a:extLst>
                <a:ext uri="{FF2B5EF4-FFF2-40B4-BE49-F238E27FC236}">
                  <a16:creationId xmlns:a16="http://schemas.microsoft.com/office/drawing/2014/main" id="{64C52ECA-97FE-4E41-964A-3F4D2EA25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Line 22">
              <a:extLst>
                <a:ext uri="{FF2B5EF4-FFF2-40B4-BE49-F238E27FC236}">
                  <a16:creationId xmlns:a16="http://schemas.microsoft.com/office/drawing/2014/main" id="{498B1F8E-2AC5-0341-A5EA-C9700096A1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Line 23">
              <a:extLst>
                <a:ext uri="{FF2B5EF4-FFF2-40B4-BE49-F238E27FC236}">
                  <a16:creationId xmlns:a16="http://schemas.microsoft.com/office/drawing/2014/main" id="{25862E95-CFEE-2946-9CBC-DDB7CCDC4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24">
              <a:extLst>
                <a:ext uri="{FF2B5EF4-FFF2-40B4-BE49-F238E27FC236}">
                  <a16:creationId xmlns:a16="http://schemas.microsoft.com/office/drawing/2014/main" id="{298E061C-B3F2-2B40-8DC2-6C844EF5BE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35" name="Picture 2">
            <a:extLst>
              <a:ext uri="{FF2B5EF4-FFF2-40B4-BE49-F238E27FC236}">
                <a16:creationId xmlns:a16="http://schemas.microsoft.com/office/drawing/2014/main" id="{B9E39D82-2A73-5B41-BE42-DF01EE266F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5946775"/>
            <a:ext cx="16891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AEFA8-2590-2A4F-873D-3D0E988C6A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1DE7B7-0379-A547-A43B-77D44B76CB0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C954F-39DC-0C4A-AE8A-56C0EB12E1AD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F106C38-64C1-F34C-828D-52F6C89FD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5000"/>
              <a:t>Capacity Management</a:t>
            </a:r>
            <a:endParaRPr lang="en-US" altLang="en-US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59CDF0D-2687-4A41-B0AA-1874F680C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810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en-US" i="1"/>
              <a:t>Capacity management</a:t>
            </a:r>
            <a:r>
              <a:rPr lang="en-US" altLang="en-US"/>
              <a:t> is </a:t>
            </a:r>
            <a:r>
              <a:rPr lang="en-US" altLang="en-US" u="sng"/>
              <a:t>planning</a:t>
            </a:r>
            <a:r>
              <a:rPr lang="en-US" altLang="en-US"/>
              <a:t> &amp; </a:t>
            </a:r>
            <a:r>
              <a:rPr lang="en-US" altLang="en-US" u="sng"/>
              <a:t>controlling</a:t>
            </a:r>
            <a:r>
              <a:rPr lang="en-US" altLang="en-US"/>
              <a:t> resources needed to meet production objectives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Planning:  </a:t>
            </a:r>
            <a:r>
              <a:rPr lang="en-US" altLang="en-US"/>
              <a:t>determining resources needed to meet the priority plan; selecting methods to make that capacity available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Controlling:  </a:t>
            </a:r>
            <a:r>
              <a:rPr lang="en-US" altLang="en-US"/>
              <a:t>monitoring output, comparing it with the plan, &amp; taking corrective action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41DF0E-A648-D146-8A99-4F7AD21E58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235CE8-E0DA-0441-9551-7A71A48DC0B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B623D-DAF1-5B42-AB19-CB54593DCFCC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903F516-C506-8D4F-B52C-1B66005D4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altLang="en-US" sz="5000"/>
              <a:t>Inputs for</a:t>
            </a:r>
            <a:r>
              <a:rPr lang="en-US" altLang="en-US" sz="5000" i="1"/>
              <a:t> </a:t>
            </a:r>
            <a:r>
              <a:rPr lang="en-US" altLang="en-US" sz="5000"/>
              <a:t>Capacity Planning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B5DD752-08D1-0549-9637-E2DDB43B8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5814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en-US" sz="2600" b="1" i="1"/>
              <a:t>Work center file</a:t>
            </a:r>
            <a:r>
              <a:rPr lang="en-US" altLang="en-US" sz="2600"/>
              <a:t> is composed of a number of machines or workers capable of doing the same work and should contain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i="1"/>
              <a:t>Move time</a:t>
            </a:r>
            <a:r>
              <a:rPr lang="en-US" altLang="en-US" sz="2400"/>
              <a:t> </a:t>
            </a:r>
            <a:r>
              <a:rPr lang="en-US" altLang="en-US" sz="2200"/>
              <a:t>-- time taken to move material from one workstation to another</a:t>
            </a:r>
            <a:endParaRPr lang="en-US" altLang="en-US" sz="2400"/>
          </a:p>
          <a:p>
            <a:pPr lvl="1">
              <a:lnSpc>
                <a:spcPct val="90000"/>
              </a:lnSpc>
            </a:pPr>
            <a:r>
              <a:rPr lang="en-US" altLang="en-US" sz="2400" b="1" i="1"/>
              <a:t>Wait time</a:t>
            </a:r>
            <a:r>
              <a:rPr lang="en-US" altLang="en-US" sz="2400"/>
              <a:t> -- </a:t>
            </a:r>
            <a:r>
              <a:rPr lang="en-US" altLang="en-US" sz="2200"/>
              <a:t>time a job is at a work center after completion &amp; before being moved</a:t>
            </a:r>
            <a:endParaRPr lang="en-US" altLang="en-US" sz="2400"/>
          </a:p>
          <a:p>
            <a:pPr lvl="1">
              <a:lnSpc>
                <a:spcPct val="90000"/>
              </a:lnSpc>
            </a:pPr>
            <a:r>
              <a:rPr lang="en-US" altLang="en-US" sz="2400" b="1" i="1"/>
              <a:t>Queue time</a:t>
            </a:r>
            <a:r>
              <a:rPr lang="en-US" altLang="en-US" sz="2400"/>
              <a:t> -- </a:t>
            </a:r>
            <a:r>
              <a:rPr lang="en-US" altLang="en-US" sz="2200"/>
              <a:t>time a job waits at a work center before being handled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i="1"/>
              <a:t>Lead time</a:t>
            </a:r>
            <a:r>
              <a:rPr lang="en-US" altLang="en-US" sz="2400"/>
              <a:t> -- </a:t>
            </a:r>
            <a:r>
              <a:rPr lang="en-US" altLang="en-US" sz="2200"/>
              <a:t>sum of queue, setup, run, wait, &amp; move times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DF09FD-5CBD-D447-BAEF-B11EB56052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843A02-5CC2-9349-A37D-69F033D42E3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B752572D-7E76-304E-941E-A46C05EF377C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187FC6A-D858-A542-A86D-57B6D81740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/>
              <a:t>Determining Capacity Available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55D070B-9A8F-2642-A784-706DF01320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96200" cy="3810000"/>
          </a:xfrm>
          <a:noFill/>
        </p:spPr>
        <p:txBody>
          <a:bodyPr lIns="92075" tIns="46038" rIns="92075" bIns="46038"/>
          <a:lstStyle/>
          <a:p>
            <a:r>
              <a:rPr lang="en-US" altLang="en-US"/>
              <a:t>To calculate available capacity, we need:</a:t>
            </a:r>
          </a:p>
          <a:p>
            <a:endParaRPr lang="en-US" altLang="en-US" sz="800"/>
          </a:p>
          <a:p>
            <a:pPr>
              <a:buFontTx/>
              <a:buNone/>
            </a:pPr>
            <a:r>
              <a:rPr lang="en-US" altLang="en-US" sz="2400"/>
              <a:t>	</a:t>
            </a:r>
            <a:r>
              <a:rPr lang="en-US" altLang="en-US" sz="2000"/>
              <a:t>Available time = # of machines*# of workers*# hours of operation</a:t>
            </a:r>
            <a:r>
              <a:rPr lang="en-US" altLang="en-US" sz="2900"/>
              <a:t> </a:t>
            </a:r>
          </a:p>
          <a:p>
            <a:pPr>
              <a:buFontTx/>
              <a:buNone/>
            </a:pPr>
            <a:r>
              <a:rPr lang="en-US" altLang="en-US" sz="3400"/>
              <a:t>	</a:t>
            </a:r>
            <a:r>
              <a:rPr lang="en-US" altLang="en-US" sz="2000"/>
              <a:t>Utilization = % of time that the work center is actually active</a:t>
            </a:r>
          </a:p>
          <a:p>
            <a:pPr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r>
              <a:rPr lang="en-US" altLang="en-US" sz="2000"/>
              <a:t>	</a:t>
            </a:r>
          </a:p>
          <a:p>
            <a:pPr>
              <a:buFontTx/>
              <a:buNone/>
            </a:pPr>
            <a:r>
              <a:rPr lang="en-US" altLang="en-US" sz="2000"/>
              <a:t>	Efficiency = a ratio of the actual output to standard expected output</a:t>
            </a:r>
          </a:p>
          <a:p>
            <a:pPr>
              <a:buFontTx/>
              <a:buNone/>
            </a:pPr>
            <a:endParaRPr lang="en-US" altLang="en-US"/>
          </a:p>
        </p:txBody>
      </p:sp>
      <p:graphicFrame>
        <p:nvGraphicFramePr>
          <p:cNvPr id="15365" name="Object 5">
            <a:extLst>
              <a:ext uri="{FF2B5EF4-FFF2-40B4-BE49-F238E27FC236}">
                <a16:creationId xmlns:a16="http://schemas.microsoft.com/office/drawing/2014/main" id="{9B84FFEC-C6CE-EA48-96BB-653ED956BEB3}"/>
              </a:ext>
            </a:extLst>
          </p:cNvPr>
          <p:cNvGraphicFramePr>
            <a:graphicFrameLocks/>
          </p:cNvGraphicFramePr>
          <p:nvPr/>
        </p:nvGraphicFramePr>
        <p:xfrm>
          <a:off x="2338388" y="3752850"/>
          <a:ext cx="29956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3" imgW="9207500" imgH="1841500" progId="Equation.3">
                  <p:embed/>
                </p:oleObj>
              </mc:Choice>
              <mc:Fallback>
                <p:oleObj name="Equation" r:id="rId3" imgW="9207500" imgH="18415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3752850"/>
                        <a:ext cx="29956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>
            <a:extLst>
              <a:ext uri="{FF2B5EF4-FFF2-40B4-BE49-F238E27FC236}">
                <a16:creationId xmlns:a16="http://schemas.microsoft.com/office/drawing/2014/main" id="{1C5D5D33-1FB9-1749-BB06-A244278F868A}"/>
              </a:ext>
            </a:extLst>
          </p:cNvPr>
          <p:cNvGraphicFramePr>
            <a:graphicFrameLocks/>
          </p:cNvGraphicFramePr>
          <p:nvPr/>
        </p:nvGraphicFramePr>
        <p:xfrm>
          <a:off x="2325688" y="5105400"/>
          <a:ext cx="285591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5" imgW="9334500" imgH="1968500" progId="Equation.3">
                  <p:embed/>
                </p:oleObj>
              </mc:Choice>
              <mc:Fallback>
                <p:oleObj name="Equation" r:id="rId5" imgW="9334500" imgH="19685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688" y="5105400"/>
                        <a:ext cx="2855912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34B88AE-1537-CF4D-AC4B-354264A739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9EE6EF-093D-D14D-A227-A714623B9376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22D3074-0D9B-DB42-99E7-A0F1B150809A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D461AE5-B96D-4C46-B57A-CE82FB6E7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4200"/>
              <a:t>Utilization and</a:t>
            </a:r>
            <a:r>
              <a:rPr lang="en-US" altLang="en-US" sz="4200" i="1"/>
              <a:t> </a:t>
            </a:r>
            <a:r>
              <a:rPr lang="en-US" altLang="en-US" sz="4200"/>
              <a:t>Efficiency Problem</a:t>
            </a:r>
            <a:endParaRPr lang="en-US" altLang="en-US" sz="40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C47A850-F6F3-FD48-BCAB-F73566255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6576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600"/>
              <a:t>    A work center produces 90 standard hours of work in one week. The hours available are 80, and 70 are actually worked. Calculate the utilization and efficiency of the work center.</a:t>
            </a:r>
          </a:p>
          <a:p>
            <a:pPr>
              <a:buFontTx/>
              <a:buNone/>
            </a:pPr>
            <a:endParaRPr lang="en-US" altLang="en-US"/>
          </a:p>
        </p:txBody>
      </p:sp>
      <p:graphicFrame>
        <p:nvGraphicFramePr>
          <p:cNvPr id="16389" name="Object 4">
            <a:extLst>
              <a:ext uri="{FF2B5EF4-FFF2-40B4-BE49-F238E27FC236}">
                <a16:creationId xmlns:a16="http://schemas.microsoft.com/office/drawing/2014/main" id="{37A5A42C-D4F4-0045-B8D1-850FEAE3C580}"/>
              </a:ext>
            </a:extLst>
          </p:cNvPr>
          <p:cNvGraphicFramePr>
            <a:graphicFrameLocks/>
          </p:cNvGraphicFramePr>
          <p:nvPr/>
        </p:nvGraphicFramePr>
        <p:xfrm>
          <a:off x="1600200" y="3859213"/>
          <a:ext cx="50292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3" imgW="9842500" imgH="1841500" progId="Equation.3">
                  <p:embed/>
                </p:oleObj>
              </mc:Choice>
              <mc:Fallback>
                <p:oleObj name="Equation" r:id="rId3" imgW="9842500" imgH="18415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59213"/>
                        <a:ext cx="50292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5">
            <a:extLst>
              <a:ext uri="{FF2B5EF4-FFF2-40B4-BE49-F238E27FC236}">
                <a16:creationId xmlns:a16="http://schemas.microsoft.com/office/drawing/2014/main" id="{C5807B9D-000C-DF4F-84B7-4B02649CEF8F}"/>
              </a:ext>
            </a:extLst>
          </p:cNvPr>
          <p:cNvGraphicFramePr>
            <a:graphicFrameLocks/>
          </p:cNvGraphicFramePr>
          <p:nvPr/>
        </p:nvGraphicFramePr>
        <p:xfrm>
          <a:off x="1563688" y="4905375"/>
          <a:ext cx="5407025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5" imgW="8331200" imgH="1473200" progId="Equation.3">
                  <p:embed/>
                </p:oleObj>
              </mc:Choice>
              <mc:Fallback>
                <p:oleObj name="Equation" r:id="rId5" imgW="8331200" imgH="14732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4905375"/>
                        <a:ext cx="5407025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C72D6-3922-7B4D-A99E-7A90F8DF26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3F4379-9D2C-E646-94CA-9A379158E1CC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7634C-CA5A-AA48-85A5-3A4B7C4D8675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CAAB1C1-8A2C-4E4E-8630-A92DA1330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5000"/>
              <a:t>Rated Capacity</a:t>
            </a:r>
            <a:endParaRPr lang="en-US" altLang="en-US" sz="4000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0B53CEBF-96BA-8A45-A41B-9A13EF789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96200" cy="35052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en-US" sz="2800" b="1" i="1"/>
              <a:t>Rated capacity</a:t>
            </a:r>
            <a:r>
              <a:rPr lang="en-US" altLang="en-US" sz="2800"/>
              <a:t> </a:t>
            </a:r>
            <a:r>
              <a:rPr lang="en-US" altLang="en-US" sz="2400"/>
              <a:t>= measure of the output that can be expected for a work center</a:t>
            </a: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     Rated Capacity = available time x utilization x efficiency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e.g.,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	</a:t>
            </a:r>
            <a:r>
              <a:rPr lang="en-US" altLang="en-US" sz="1800"/>
              <a:t>A work center has 3 machines and is operated 8 hours a day for 5 days/week.  Past utilization has been 75% &amp; efficiency has been 110%. What is the rated capacity?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    		</a:t>
            </a:r>
            <a:r>
              <a:rPr lang="en-US" altLang="en-US" sz="2200"/>
              <a:t>Available time = 3 x 8 x 5 = 120 hours per week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/>
              <a:t>    		Rated capacity = 120 x 0.75 x 1.10 = 99 standard hours</a:t>
            </a: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2D72D75-C27A-524D-B0FF-BAAE320B7D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2C730F-13FE-DF4E-97FC-507609FD1462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39EE4EA-782F-C44A-8E90-79E28393518E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9E9C379-7EB9-3745-BC12-8A0D17F45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4000"/>
              <a:t>Demonstrated (Measured) Capacity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31C3689-784A-5242-8314-58A9073D1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543800" cy="3581400"/>
          </a:xfrm>
          <a:noFill/>
        </p:spPr>
        <p:txBody>
          <a:bodyPr lIns="92075" tIns="46038" rIns="92075" bIns="46038"/>
          <a:lstStyle/>
          <a:p>
            <a:r>
              <a:rPr lang="en-US" altLang="en-US" sz="2800" b="1" i="1"/>
              <a:t>Demonstrated capacity</a:t>
            </a:r>
            <a:r>
              <a:rPr lang="en-US" altLang="en-US" sz="3000"/>
              <a:t> </a:t>
            </a:r>
            <a:r>
              <a:rPr lang="en-US" altLang="en-US" sz="2400"/>
              <a:t>= proven capacity calculated from actual performance data (i.e.,  average capacity)</a:t>
            </a:r>
          </a:p>
          <a:p>
            <a:pPr>
              <a:buFontTx/>
              <a:buNone/>
            </a:pPr>
            <a:r>
              <a:rPr lang="en-US" altLang="en-US" sz="2000"/>
              <a:t>e.g.,</a:t>
            </a:r>
            <a:r>
              <a:rPr lang="en-US" altLang="en-US" sz="3000"/>
              <a:t> 	</a:t>
            </a:r>
          </a:p>
          <a:p>
            <a:pPr>
              <a:buFontTx/>
              <a:buNone/>
            </a:pPr>
            <a:r>
              <a:rPr lang="en-US" altLang="en-US" sz="1800"/>
              <a:t>     Over the previous four weeks, a work center produced 110, 140, 120, &amp; 130 standard hours of work. What is the demonstrated capacity?</a:t>
            </a:r>
            <a:r>
              <a:rPr lang="en-US" altLang="en-US" sz="2400"/>
              <a:t> </a:t>
            </a:r>
          </a:p>
          <a:p>
            <a:pPr>
              <a:buFontTx/>
              <a:buNone/>
            </a:pPr>
            <a:endParaRPr lang="en-US" altLang="en-US" sz="3000"/>
          </a:p>
        </p:txBody>
      </p:sp>
      <p:graphicFrame>
        <p:nvGraphicFramePr>
          <p:cNvPr id="18437" name="Object 4">
            <a:extLst>
              <a:ext uri="{FF2B5EF4-FFF2-40B4-BE49-F238E27FC236}">
                <a16:creationId xmlns:a16="http://schemas.microsoft.com/office/drawing/2014/main" id="{0878D90E-7F67-4344-BA21-148187E39A6E}"/>
              </a:ext>
            </a:extLst>
          </p:cNvPr>
          <p:cNvGraphicFramePr>
            <a:graphicFrameLocks/>
          </p:cNvGraphicFramePr>
          <p:nvPr/>
        </p:nvGraphicFramePr>
        <p:xfrm>
          <a:off x="1631950" y="4225925"/>
          <a:ext cx="5835650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3" imgW="10414000" imgH="2235200" progId="Equation.3">
                  <p:embed/>
                </p:oleObj>
              </mc:Choice>
              <mc:Fallback>
                <p:oleObj name="Equation" r:id="rId3" imgW="10414000" imgH="22352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4225925"/>
                        <a:ext cx="5835650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3">
            <a:extLst>
              <a:ext uri="{FF2B5EF4-FFF2-40B4-BE49-F238E27FC236}">
                <a16:creationId xmlns:a16="http://schemas.microsoft.com/office/drawing/2014/main" id="{D30040C1-79BC-D840-ABF6-31FE3C6375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52CEF5-0488-5B4A-A865-FBA90F3AC811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61" name="Date Placeholder 4">
            <a:extLst>
              <a:ext uri="{FF2B5EF4-FFF2-40B4-BE49-F238E27FC236}">
                <a16:creationId xmlns:a16="http://schemas.microsoft.com/office/drawing/2014/main" id="{8409CA45-6163-AC41-98DD-FD35851432F0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7449DAD-1130-3B49-BDD8-DEBCBDB9F0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5000"/>
              <a:t>Required Capacity</a:t>
            </a:r>
            <a:endParaRPr lang="en-US" altLang="en-US" sz="40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A145C76C-5124-CD44-B4CC-EF7CB9EAE8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543800" cy="3733800"/>
          </a:xfrm>
          <a:noFill/>
        </p:spPr>
        <p:txBody>
          <a:bodyPr lIns="92075" tIns="46038" rIns="92075" bIns="46038"/>
          <a:lstStyle/>
          <a:p>
            <a:r>
              <a:rPr lang="en-US" altLang="en-US" sz="2400"/>
              <a:t>Determining required capacity:</a:t>
            </a:r>
            <a:endParaRPr lang="en-US" altLang="en-US"/>
          </a:p>
          <a:p>
            <a:pPr>
              <a:buFontTx/>
              <a:buNone/>
            </a:pPr>
            <a:r>
              <a:rPr lang="en-US" altLang="en-US" sz="2000"/>
              <a:t>	(1)determine time needed for each order at each work center = sum setup time &amp; run time (i.e., standard operating time-SOT)</a:t>
            </a:r>
          </a:p>
          <a:p>
            <a:pPr>
              <a:buFontTx/>
              <a:buNone/>
            </a:pPr>
            <a:r>
              <a:rPr lang="en-US" altLang="en-US" sz="2000"/>
              <a:t>	(2) sum capacity required for individual orders to obtain a load	   	</a:t>
            </a:r>
            <a:endParaRPr lang="en-US" altLang="en-US" sz="2600"/>
          </a:p>
        </p:txBody>
      </p:sp>
      <p:graphicFrame>
        <p:nvGraphicFramePr>
          <p:cNvPr id="313448" name="Group 104">
            <a:extLst>
              <a:ext uri="{FF2B5EF4-FFF2-40B4-BE49-F238E27FC236}">
                <a16:creationId xmlns:a16="http://schemas.microsoft.com/office/drawing/2014/main" id="{150666EB-DCAA-3F40-BD45-B01F0C436653}"/>
              </a:ext>
            </a:extLst>
          </p:cNvPr>
          <p:cNvGraphicFramePr>
            <a:graphicFrameLocks noGrp="1"/>
          </p:cNvGraphicFramePr>
          <p:nvPr/>
        </p:nvGraphicFramePr>
        <p:xfrm>
          <a:off x="2133600" y="3505200"/>
          <a:ext cx="4953000" cy="22860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136850082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093868839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926128623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153606553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968724720"/>
                    </a:ext>
                  </a:extLst>
                </a:gridCol>
              </a:tblGrid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Order Qty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Setup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Run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2160156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Released Orders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8130956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20.0 Std. Hrs.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131021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31.5 Std. Hrs.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8598729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Planned Orders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8928048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53.0 Std. Hrs.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183096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47.5 Std. Hrs.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810423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152.0 Std. Hrs.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47198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07C99C-9850-CB40-BED1-682BDAC25F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39AFE0-882D-6642-8F6B-DD96486734A2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79899-5F5A-A04E-9977-C05A57E06C50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1D2CDE7-67FA-9946-83E1-4BA090BC2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5000"/>
              <a:t>Scheduling Orders</a:t>
            </a:r>
            <a:endParaRPr lang="en-US" altLang="en-US" sz="4000"/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FD5B2F1-AA05-2249-9FF4-1C2D77582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810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Calculate SOT @ each work center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/>
              <a:t>SOT=setup</a:t>
            </a:r>
            <a:r>
              <a:rPr lang="en-US" altLang="en-US" sz="2000" b="1"/>
              <a:t> </a:t>
            </a:r>
            <a:r>
              <a:rPr lang="en-US" altLang="en-US" sz="2000"/>
              <a:t>time + (run time per piece x number of pieces)</a:t>
            </a:r>
            <a:endParaRPr lang="en-US" altLang="en-US" sz="240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Calculate lead time</a:t>
            </a:r>
            <a:endParaRPr lang="en-US" altLang="en-US" sz="2600"/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000"/>
              <a:t>Lead time = SOT + queue time + wait time + move time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 i="1"/>
              <a:t>Back Scheduling</a:t>
            </a:r>
            <a:r>
              <a:rPr lang="en-US" altLang="en-US" sz="2800"/>
              <a:t> - start with the due date and, using the lead times, to work back to find the start date for each operation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3CA27-8BB2-5D47-B917-14DFFA15E9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EE2BE-EADC-6943-A23B-20D1EFFBBACE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7C4F5-4E44-4641-AAAA-17179EF754A8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E2AC01D-8575-2549-8E2D-38CF9C9F9C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altLang="en-US" sz="5000"/>
              <a:t>Resolving Differences</a:t>
            </a:r>
            <a:endParaRPr lang="en-US" altLang="en-US" sz="4000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F916DD1F-E41C-E54E-8F62-1094795A9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7696200" cy="37338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/>
              <a:t>	  			</a:t>
            </a:r>
            <a:r>
              <a:rPr lang="en-US" altLang="en-US" u="sng"/>
              <a:t>Change Capacity</a:t>
            </a:r>
            <a:endParaRPr lang="en-US" altLang="en-US"/>
          </a:p>
          <a:p>
            <a:pPr lvl="2">
              <a:buFontTx/>
              <a:buChar char="-"/>
            </a:pPr>
            <a:r>
              <a:rPr lang="en-US" altLang="en-US"/>
              <a:t>Overtime or undertime	-  Hiring or layoff</a:t>
            </a:r>
          </a:p>
          <a:p>
            <a:pPr lvl="2">
              <a:buFontTx/>
              <a:buChar char="-"/>
            </a:pPr>
            <a:r>
              <a:rPr lang="en-US" altLang="en-US"/>
              <a:t>Shift work force		-  Alternate routings</a:t>
            </a:r>
          </a:p>
          <a:p>
            <a:pPr lvl="2" algn="ctr">
              <a:buFontTx/>
              <a:buChar char="-"/>
            </a:pPr>
            <a:r>
              <a:rPr lang="en-US" altLang="en-US"/>
              <a:t>Subcontract</a:t>
            </a:r>
          </a:p>
          <a:p>
            <a:pPr lvl="2" algn="ctr">
              <a:buFontTx/>
              <a:buChar char="-"/>
            </a:pPr>
            <a:endParaRPr lang="en-US" altLang="en-US" sz="1200"/>
          </a:p>
          <a:p>
            <a:pPr>
              <a:buFontTx/>
              <a:buNone/>
            </a:pPr>
            <a:r>
              <a:rPr lang="en-US" altLang="en-US"/>
              <a:t>	  			    </a:t>
            </a:r>
            <a:r>
              <a:rPr lang="en-US" altLang="en-US" u="sng"/>
              <a:t>Alter Load</a:t>
            </a:r>
            <a:endParaRPr lang="en-US" altLang="en-US"/>
          </a:p>
          <a:p>
            <a:pPr lvl="2">
              <a:buFontTx/>
              <a:buChar char="-"/>
            </a:pPr>
            <a:r>
              <a:rPr lang="en-US" altLang="en-US"/>
              <a:t>Alter lot sizes		-  Reschedule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CF4F8-4A6D-4341-AFAD-FC0D4E3353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809603-EACE-0640-896E-9B2AD034E4A4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D59BD-729B-F748-AC4D-F8C2B88C0128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4D0EB45-C66E-5C40-99F9-F76BF7BB6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025" y="685800"/>
            <a:ext cx="9070975" cy="914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Matching Capacity and Demand</a:t>
            </a:r>
          </a:p>
        </p:txBody>
      </p:sp>
      <p:sp>
        <p:nvSpPr>
          <p:cNvPr id="291843" name="Rectangle 3">
            <a:extLst>
              <a:ext uri="{FF2B5EF4-FFF2-40B4-BE49-F238E27FC236}">
                <a16:creationId xmlns:a16="http://schemas.microsoft.com/office/drawing/2014/main" id="{4EC569AA-E936-7A48-84B2-9F53B73F69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76450"/>
            <a:ext cx="7448550" cy="386715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2800"/>
              <a:t>Demand Management</a:t>
            </a:r>
          </a:p>
          <a:p>
            <a:pPr lvl="1"/>
            <a:r>
              <a:rPr lang="en-US" altLang="en-US" sz="2000"/>
              <a:t>vary prices</a:t>
            </a:r>
          </a:p>
          <a:p>
            <a:pPr lvl="1"/>
            <a:r>
              <a:rPr lang="en-US" altLang="en-US" sz="2000"/>
              <a:t>change lead times</a:t>
            </a:r>
          </a:p>
          <a:p>
            <a:pPr lvl="1"/>
            <a:r>
              <a:rPr lang="en-US" altLang="en-US" sz="2000"/>
              <a:t>encourage/discourage business</a:t>
            </a:r>
          </a:p>
          <a:p>
            <a:r>
              <a:rPr lang="en-US" altLang="en-US" sz="2800"/>
              <a:t>Capacity Management</a:t>
            </a:r>
          </a:p>
          <a:p>
            <a:pPr lvl="1"/>
            <a:r>
              <a:rPr lang="en-US" altLang="en-US" sz="2000"/>
              <a:t>adjust staffing</a:t>
            </a:r>
          </a:p>
          <a:p>
            <a:pPr lvl="1"/>
            <a:r>
              <a:rPr lang="en-US" altLang="en-US" sz="2000"/>
              <a:t>adjust equipment and processes</a:t>
            </a:r>
          </a:p>
          <a:p>
            <a:pPr lvl="1"/>
            <a:r>
              <a:rPr lang="en-US" altLang="en-US" sz="2000"/>
              <a:t>change methods to facilitate production</a:t>
            </a:r>
          </a:p>
          <a:p>
            <a:pPr lvl="1"/>
            <a:r>
              <a:rPr lang="en-US" altLang="en-US" sz="2000"/>
              <a:t>redesign the product to facilitate production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3D4C3-3496-7045-9374-814FC3FFC1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9155BF-FE56-E54B-8BE7-3C89BE88154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1AC9B-83EA-5A4A-B2B2-8D12EF5D1977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D670A0E-30E5-AC43-8DC7-9BA9B2A4B0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5000"/>
              <a:t>Capacity Planning Process</a:t>
            </a:r>
            <a:endParaRPr lang="en-US" altLang="en-US" sz="4000"/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3F5BAB9-E691-0547-A071-68E9EF98F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5814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en-US" sz="2600"/>
              <a:t>Determine the capacity available @ each work center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Translate the released &amp; planned orders into the capacity required @ each work center in each time period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Sum up the capacities required for each work center to determine the load on each work center in each time period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Resolve differences between available capacity and required capacity</a:t>
            </a:r>
            <a:endParaRPr lang="en-US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9E04E-2B0C-FB47-B4EB-7AF34AB058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B82C7-8632-9F43-BBF9-066E584920EE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C8DD3-1CC2-3845-9A25-D2B0A79995B9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CB5A1C-19D7-6044-B931-AD2BD5912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5000"/>
              <a:t>Resource Planning</a:t>
            </a:r>
            <a:endParaRPr lang="en-US" altLang="en-US" sz="4000"/>
          </a:p>
        </p:txBody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12BA6C43-4958-5245-955F-FD7DF1DFA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810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en-US" sz="3000" b="1" i="1"/>
              <a:t>RP</a:t>
            </a:r>
            <a:r>
              <a:rPr lang="en-US" altLang="en-US" sz="3000"/>
              <a:t> involves long-range capacity resource requirements &amp; directly linked to production planning</a:t>
            </a:r>
          </a:p>
          <a:p>
            <a:pPr>
              <a:lnSpc>
                <a:spcPct val="90000"/>
              </a:lnSpc>
            </a:pPr>
            <a:r>
              <a:rPr lang="en-US" altLang="en-US" sz="3000" b="1" i="1"/>
              <a:t>RP</a:t>
            </a:r>
            <a:r>
              <a:rPr lang="en-US" altLang="en-US" sz="3000"/>
              <a:t> involves changes in manpower, capital equipment, product design, or other facilities that take a long time to acquire &amp; eliminate.</a:t>
            </a:r>
          </a:p>
          <a:p>
            <a:pPr>
              <a:lnSpc>
                <a:spcPct val="90000"/>
              </a:lnSpc>
            </a:pPr>
            <a:r>
              <a:rPr lang="en-US" altLang="en-US" sz="3000"/>
              <a:t>The </a:t>
            </a:r>
            <a:r>
              <a:rPr lang="en-US" altLang="en-US" sz="3000" b="1" i="1"/>
              <a:t>production plan</a:t>
            </a:r>
            <a:r>
              <a:rPr lang="en-US" altLang="en-US" sz="3000"/>
              <a:t> &amp; </a:t>
            </a:r>
            <a:r>
              <a:rPr lang="en-US" altLang="en-US" sz="3000" b="1" i="1"/>
              <a:t>RP</a:t>
            </a:r>
            <a:r>
              <a:rPr lang="en-US" altLang="en-US" sz="3000"/>
              <a:t> set the limits and levels for 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C02065-5306-EF41-AFE8-33DAD31851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CC454D-B2B3-D74D-AFDA-E4BEA6674BDC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5DEEB-04B0-6D4D-8D2A-E1815C3EEDB0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920DBBC-D64D-7E4C-9F2B-5093AE5F2B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altLang="en-US" sz="4600"/>
              <a:t>Rough-Cut Capacity Planning</a:t>
            </a:r>
            <a:endParaRPr lang="en-US" altLang="en-US" sz="400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12DFD813-4537-5B46-93E6-B5E33BCFE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543800" cy="36576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3600" b="1" i="1"/>
              <a:t>RCCP</a:t>
            </a:r>
            <a:r>
              <a:rPr lang="en-US" altLang="en-US" sz="3600"/>
              <a:t> is the process to</a:t>
            </a:r>
            <a:r>
              <a:rPr lang="en-US" altLang="en-US"/>
              <a:t> </a:t>
            </a:r>
          </a:p>
          <a:p>
            <a:pPr lvl="1">
              <a:buFont typeface="Times" pitchFamily="2" charset="0"/>
              <a:buChar char="•"/>
            </a:pPr>
            <a:r>
              <a:rPr lang="en-US" altLang="en-US" sz="3000"/>
              <a:t>check feasibility of the MPS (end items) </a:t>
            </a:r>
          </a:p>
          <a:p>
            <a:pPr lvl="1">
              <a:buFont typeface="Times" pitchFamily="2" charset="0"/>
              <a:buChar char="•"/>
            </a:pPr>
            <a:r>
              <a:rPr lang="en-US" altLang="en-US" sz="3000"/>
              <a:t>provide warnings of any bottlenecks</a:t>
            </a:r>
          </a:p>
          <a:p>
            <a:pPr lvl="1">
              <a:buFont typeface="Times" pitchFamily="2" charset="0"/>
              <a:buChar char="•"/>
            </a:pPr>
            <a:r>
              <a:rPr lang="en-US" altLang="en-US" sz="3000"/>
              <a:t>ensure utilization of work centers </a:t>
            </a:r>
          </a:p>
          <a:p>
            <a:pPr lvl="1">
              <a:buFont typeface="Times" pitchFamily="2" charset="0"/>
              <a:buChar char="•"/>
            </a:pPr>
            <a:r>
              <a:rPr lang="en-US" altLang="en-US" sz="3000"/>
              <a:t>advise vendors of capacity requirements</a:t>
            </a:r>
            <a:endParaRPr lang="en-US" altLang="en-US"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192E3-2DBB-AB49-8569-A0767D0275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C9D9E-3B15-E640-B44B-9B55B038A5F4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FE2E16-E0F2-234D-8DDF-E802668823ED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D168534-9417-974E-B037-EE7C95754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3800"/>
              <a:t>Capacity Requirements Planning (CRP)</a:t>
            </a:r>
            <a:endParaRPr lang="en-US" altLang="en-US" sz="4000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E093479-9758-934D-8A1C-5620A33CF7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543800" cy="3886200"/>
          </a:xfrm>
          <a:noFill/>
        </p:spPr>
        <p:txBody>
          <a:bodyPr lIns="92075" tIns="46038" rIns="92075" bIns="46038"/>
          <a:lstStyle/>
          <a:p>
            <a:pPr>
              <a:spcBef>
                <a:spcPct val="50000"/>
              </a:spcBef>
            </a:pPr>
            <a:r>
              <a:rPr lang="en-US" altLang="en-US" b="1" i="1"/>
              <a:t>CRP</a:t>
            </a:r>
            <a:r>
              <a:rPr lang="en-US" altLang="en-US"/>
              <a:t> is directly linked to the MRP (component items)</a:t>
            </a:r>
          </a:p>
          <a:p>
            <a:pPr>
              <a:spcBef>
                <a:spcPct val="50000"/>
              </a:spcBef>
            </a:pPr>
            <a:r>
              <a:rPr lang="en-US" altLang="en-US" b="1" i="1"/>
              <a:t>CRP</a:t>
            </a:r>
            <a:r>
              <a:rPr lang="en-US" altLang="en-US"/>
              <a:t> is the most detailed, complete, &amp; accurate of the capacity planning techniques &amp; is highly important in the immediate time periods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54B89-98AC-3A4E-B6FE-5AAC97E670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6C82FA-7834-434E-8BCE-A4BCC8336A30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B99C8-BAF5-7F42-8C90-3339C90AB16C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5C9AE0A-E2ED-C446-B765-E817C6F2A2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altLang="en-US" sz="5000"/>
              <a:t>Inputs for</a:t>
            </a:r>
            <a:r>
              <a:rPr lang="en-US" altLang="en-US" sz="5000" i="1"/>
              <a:t> </a:t>
            </a:r>
            <a:r>
              <a:rPr lang="en-US" altLang="en-US" sz="5000"/>
              <a:t>Capacity Planning</a:t>
            </a:r>
            <a:endParaRPr lang="en-US" altLang="en-US" sz="4000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7E15281-E521-0B43-B3D6-CC7C1B5C9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467600" cy="3733800"/>
          </a:xfrm>
          <a:noFill/>
        </p:spPr>
        <p:txBody>
          <a:bodyPr lIns="92075" tIns="46038" rIns="92075" bIns="46038"/>
          <a:lstStyle/>
          <a:p>
            <a:r>
              <a:rPr lang="en-US" altLang="en-US"/>
              <a:t>Inputs needed are:</a:t>
            </a:r>
          </a:p>
          <a:p>
            <a:pPr lvl="1"/>
            <a:r>
              <a:rPr lang="en-US" altLang="en-US" sz="3000"/>
              <a:t>open shop orders from </a:t>
            </a:r>
            <a:r>
              <a:rPr lang="en-US" altLang="en-US" sz="3000" i="1"/>
              <a:t>open order file</a:t>
            </a:r>
            <a:endParaRPr lang="en-US" altLang="en-US" sz="3000"/>
          </a:p>
          <a:p>
            <a:pPr lvl="1"/>
            <a:r>
              <a:rPr lang="en-US" altLang="en-US" sz="3000"/>
              <a:t>planned order releases from </a:t>
            </a:r>
            <a:r>
              <a:rPr lang="en-US" altLang="en-US" sz="3000" i="1"/>
              <a:t>MRP</a:t>
            </a:r>
          </a:p>
          <a:p>
            <a:pPr lvl="1"/>
            <a:r>
              <a:rPr lang="en-US" altLang="en-US" sz="3000"/>
              <a:t>routings and time standards from the </a:t>
            </a:r>
            <a:r>
              <a:rPr lang="en-US" altLang="en-US" sz="3000" i="1"/>
              <a:t>routing file</a:t>
            </a:r>
            <a:endParaRPr lang="en-US" altLang="en-US" sz="3000"/>
          </a:p>
          <a:p>
            <a:pPr lvl="1"/>
            <a:r>
              <a:rPr lang="en-US" altLang="en-US" sz="3000"/>
              <a:t>lead times and work center capacities from the </a:t>
            </a:r>
            <a:r>
              <a:rPr lang="en-US" altLang="en-US" sz="3000" i="1"/>
              <a:t>work center file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1F0AE1-B2E9-6D4D-880A-D0CF450C18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A4732A-5EF6-6240-8A65-E537A70A7D60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83D66-587F-4845-8370-056828677C19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1A62A28-B491-5C43-95CF-37FCD6D608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5000"/>
              <a:t>Inputs for</a:t>
            </a:r>
            <a:r>
              <a:rPr lang="en-US" altLang="en-US" sz="5000" i="1"/>
              <a:t> </a:t>
            </a:r>
            <a:r>
              <a:rPr lang="en-US" altLang="en-US" sz="5000"/>
              <a:t>Capacity Planning</a:t>
            </a:r>
            <a:r>
              <a:rPr lang="en-US" altLang="en-US" sz="4000"/>
              <a:t> 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3F77702-738E-934F-B390-B4566462C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733800"/>
          </a:xfrm>
          <a:noFill/>
        </p:spPr>
        <p:txBody>
          <a:bodyPr lIns="92075" tIns="46038" rIns="92075" bIns="46038"/>
          <a:lstStyle/>
          <a:p>
            <a:r>
              <a:rPr lang="en-US" altLang="en-US" b="1" i="1"/>
              <a:t>Planned order releases</a:t>
            </a:r>
            <a:r>
              <a:rPr lang="en-US" altLang="en-US"/>
              <a:t> are determined by the computer’s MRP logic based upon the gross requirements for a particular part. Used to help assess the total capacity required in future time periods.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956E2-E47F-D448-9A25-7B5B9DE8FE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5F0A51-BB3A-D749-ABB5-0719FDDAAC69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529BF-7211-BE43-9D47-5AC0F53F55A9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OMGT6743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B522450-32B0-4145-84F7-67096C5D09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z="5000"/>
              <a:t>Inputs for</a:t>
            </a:r>
            <a:r>
              <a:rPr lang="en-US" altLang="en-US" sz="5000" i="1"/>
              <a:t> </a:t>
            </a:r>
            <a:r>
              <a:rPr lang="en-US" altLang="en-US" sz="5000"/>
              <a:t>Capacity Planning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16BF36A-39C2-EC4E-8D97-FD72B0F86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810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en-US" sz="2800" b="1" i="1"/>
              <a:t>Routing file</a:t>
            </a:r>
            <a:r>
              <a:rPr lang="en-US" altLang="en-US" sz="2800"/>
              <a:t> is the path that work follows from work center to work center as it is completed and should contain: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Operations to be performed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Sequence of operations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Work centers to be used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Possible alternate work centers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Tooling needed for each operation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Standard times: setup times and run times per piece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756</Words>
  <Application>Microsoft Macintosh PowerPoint</Application>
  <PresentationFormat>On-screen Show (4:3)</PresentationFormat>
  <Paragraphs>159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Modern</vt:lpstr>
      <vt:lpstr>Arial</vt:lpstr>
      <vt:lpstr>Times New Roman</vt:lpstr>
      <vt:lpstr>Times</vt:lpstr>
      <vt:lpstr>Default Design</vt:lpstr>
      <vt:lpstr>Microsoft Equation</vt:lpstr>
      <vt:lpstr>Capacity Management</vt:lpstr>
      <vt:lpstr>Matching Capacity and Demand</vt:lpstr>
      <vt:lpstr>Capacity Planning Process</vt:lpstr>
      <vt:lpstr>Resource Planning</vt:lpstr>
      <vt:lpstr>Rough-Cut Capacity Planning</vt:lpstr>
      <vt:lpstr>Capacity Requirements Planning (CRP)</vt:lpstr>
      <vt:lpstr>Inputs for Capacity Planning</vt:lpstr>
      <vt:lpstr>Inputs for Capacity Planning </vt:lpstr>
      <vt:lpstr>Inputs for Capacity Planning</vt:lpstr>
      <vt:lpstr>Inputs for Capacity Planning</vt:lpstr>
      <vt:lpstr>Determining Capacity Available</vt:lpstr>
      <vt:lpstr>Utilization and Efficiency Problem</vt:lpstr>
      <vt:lpstr>Rated Capacity</vt:lpstr>
      <vt:lpstr>Demonstrated (Measured) Capacity</vt:lpstr>
      <vt:lpstr>Required Capacity</vt:lpstr>
      <vt:lpstr>Scheduling Orders</vt:lpstr>
      <vt:lpstr>Resolving Differences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146</cp:revision>
  <cp:lastPrinted>1999-02-08T17:04:32Z</cp:lastPrinted>
  <dcterms:created xsi:type="dcterms:W3CDTF">1998-05-11T14:46:18Z</dcterms:created>
  <dcterms:modified xsi:type="dcterms:W3CDTF">2019-08-20T14:09:59Z</dcterms:modified>
</cp:coreProperties>
</file>