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367" r:id="rId2"/>
    <p:sldId id="368" r:id="rId3"/>
    <p:sldId id="369" r:id="rId4"/>
    <p:sldId id="412" r:id="rId5"/>
    <p:sldId id="370" r:id="rId6"/>
    <p:sldId id="371" r:id="rId7"/>
    <p:sldId id="372" r:id="rId8"/>
    <p:sldId id="373" r:id="rId9"/>
    <p:sldId id="374" r:id="rId10"/>
    <p:sldId id="375" r:id="rId11"/>
    <p:sldId id="376" r:id="rId12"/>
    <p:sldId id="377" r:id="rId13"/>
    <p:sldId id="378" r:id="rId14"/>
    <p:sldId id="379" r:id="rId15"/>
    <p:sldId id="380" r:id="rId16"/>
    <p:sldId id="381" r:id="rId17"/>
    <p:sldId id="382" r:id="rId18"/>
    <p:sldId id="383" r:id="rId19"/>
    <p:sldId id="384" r:id="rId20"/>
    <p:sldId id="385" r:id="rId21"/>
    <p:sldId id="386" r:id="rId22"/>
    <p:sldId id="387" r:id="rId23"/>
    <p:sldId id="388" r:id="rId24"/>
    <p:sldId id="389" r:id="rId25"/>
    <p:sldId id="390" r:id="rId26"/>
    <p:sldId id="392" r:id="rId27"/>
    <p:sldId id="356" r:id="rId28"/>
    <p:sldId id="357" r:id="rId29"/>
    <p:sldId id="393" r:id="rId30"/>
    <p:sldId id="391" r:id="rId31"/>
    <p:sldId id="394" r:id="rId32"/>
    <p:sldId id="408" r:id="rId33"/>
    <p:sldId id="409" r:id="rId34"/>
    <p:sldId id="410" r:id="rId35"/>
    <p:sldId id="411" r:id="rId36"/>
  </p:sldIdLst>
  <p:sldSz cx="9144000" cy="6858000" type="screen4x3"/>
  <p:notesSz cx="6858000" cy="9028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 preferSingleView="1">
    <p:restoredLeft sz="32787"/>
    <p:restoredTop sz="90929"/>
  </p:normalViewPr>
  <p:slideViewPr>
    <p:cSldViewPr>
      <p:cViewPr>
        <p:scale>
          <a:sx n="100" d="100"/>
          <a:sy n="100" d="100"/>
        </p:scale>
        <p:origin x="2856" y="6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10848"/>
    </p:cViewPr>
  </p:sorterViewPr>
  <p:notesViewPr>
    <p:cSldViewPr>
      <p:cViewPr>
        <p:scale>
          <a:sx n="66" d="100"/>
          <a:sy n="66" d="100"/>
        </p:scale>
        <p:origin x="-930" y="1440"/>
      </p:cViewPr>
      <p:guideLst>
        <p:guide orient="horz" pos="2843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2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5447E1A8-DEC8-7E49-A19E-42304EBD06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Modern" pitchFamily="50"/>
              </a:defRPr>
            </a:lvl1pPr>
          </a:lstStyle>
          <a:p>
            <a:endParaRPr lang="en-US" altLang="en-US"/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337DD3A0-054B-DE41-8BC4-1DEC10138E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Modern" pitchFamily="50"/>
              </a:defRPr>
            </a:lvl1pPr>
          </a:lstStyle>
          <a:p>
            <a:endParaRPr lang="en-US" altLang="en-US"/>
          </a:p>
        </p:txBody>
      </p:sp>
      <p:sp>
        <p:nvSpPr>
          <p:cNvPr id="112644" name="Rectangle 4">
            <a:extLst>
              <a:ext uri="{FF2B5EF4-FFF2-40B4-BE49-F238E27FC236}">
                <a16:creationId xmlns:a16="http://schemas.microsoft.com/office/drawing/2014/main" id="{2FC899B0-142C-734A-BB82-ADF71EA652D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Modern" pitchFamily="50"/>
              </a:defRPr>
            </a:lvl1pPr>
          </a:lstStyle>
          <a:p>
            <a:endParaRPr lang="en-US" altLang="en-US"/>
          </a:p>
        </p:txBody>
      </p:sp>
      <p:sp>
        <p:nvSpPr>
          <p:cNvPr id="112645" name="Rectangle 5">
            <a:extLst>
              <a:ext uri="{FF2B5EF4-FFF2-40B4-BE49-F238E27FC236}">
                <a16:creationId xmlns:a16="http://schemas.microsoft.com/office/drawing/2014/main" id="{A7522FFF-BADB-0E49-BDF0-986F3F8C138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Modern" pitchFamily="50"/>
              </a:defRPr>
            </a:lvl1pPr>
          </a:lstStyle>
          <a:p>
            <a:fld id="{242F8505-FD24-8541-B901-473EA68836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14122AA-2788-A948-936B-CDD837FEE76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Modern" pitchFamily="50"/>
              </a:defRPr>
            </a:lvl1pPr>
          </a:lstStyle>
          <a:p>
            <a:endParaRPr lang="en-US" alt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57ED235-B6B3-E747-A636-C21B3347039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Modern" pitchFamily="50"/>
              </a:defRPr>
            </a:lvl1pPr>
          </a:lstStyle>
          <a:p>
            <a:endParaRPr lang="en-US" alt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87F56B4D-4747-D44D-8A91-A41C4E106AE3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93800" y="685800"/>
            <a:ext cx="4470400" cy="3352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0C224FCF-0668-B843-B58D-DFD2B0D0AC6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2672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5BE758F0-2E6F-A049-90FF-39D0EAE1F99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Modern" pitchFamily="50"/>
              </a:defRPr>
            </a:lvl1pPr>
          </a:lstStyle>
          <a:p>
            <a:endParaRPr lang="en-US" alt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2532B024-D3A2-6241-9B94-414CC41036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Modern" pitchFamily="50"/>
              </a:defRPr>
            </a:lvl1pPr>
          </a:lstStyle>
          <a:p>
            <a:fld id="{13276DE5-7AB7-C14B-B5D9-E604036C23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C0D36E-0290-D849-86B2-C1872D2912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B94FEE-7EB1-B644-B54D-C4D8E604C5F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4130" name="Rectangle 2">
            <a:extLst>
              <a:ext uri="{FF2B5EF4-FFF2-40B4-BE49-F238E27FC236}">
                <a16:creationId xmlns:a16="http://schemas.microsoft.com/office/drawing/2014/main" id="{E8E730F2-0E5E-CA4D-954B-800ED575082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04131" name="Rectangle 3">
            <a:extLst>
              <a:ext uri="{FF2B5EF4-FFF2-40B4-BE49-F238E27FC236}">
                <a16:creationId xmlns:a16="http://schemas.microsoft.com/office/drawing/2014/main" id="{86CE5E88-D66C-FF48-AA7B-8423F66FD96C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78529E-D0FF-9342-B474-5C3FCBF2FF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A0A67C-5910-194A-9DA5-E139D7079C0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20514" name="Rectangle 2">
            <a:extLst>
              <a:ext uri="{FF2B5EF4-FFF2-40B4-BE49-F238E27FC236}">
                <a16:creationId xmlns:a16="http://schemas.microsoft.com/office/drawing/2014/main" id="{BCCC3950-741C-2C4D-B349-4313D53967A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20515" name="Rectangle 3">
            <a:extLst>
              <a:ext uri="{FF2B5EF4-FFF2-40B4-BE49-F238E27FC236}">
                <a16:creationId xmlns:a16="http://schemas.microsoft.com/office/drawing/2014/main" id="{638ED861-A149-0C4A-8F17-972334695325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CB0455-B049-9C45-B350-C5E654A77F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9CDA52-1633-F946-BBEE-A18CD55B2263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22562" name="Rectangle 2">
            <a:extLst>
              <a:ext uri="{FF2B5EF4-FFF2-40B4-BE49-F238E27FC236}">
                <a16:creationId xmlns:a16="http://schemas.microsoft.com/office/drawing/2014/main" id="{45980104-1F56-E142-8202-222221D5C94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22563" name="Rectangle 3">
            <a:extLst>
              <a:ext uri="{FF2B5EF4-FFF2-40B4-BE49-F238E27FC236}">
                <a16:creationId xmlns:a16="http://schemas.microsoft.com/office/drawing/2014/main" id="{0F548810-9E6F-D04E-BF09-ED2185056D31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8698751-F3AF-BF42-810C-877F41C61F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92477A-6204-1040-9F35-708F6E4446C6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24610" name="Rectangle 2">
            <a:extLst>
              <a:ext uri="{FF2B5EF4-FFF2-40B4-BE49-F238E27FC236}">
                <a16:creationId xmlns:a16="http://schemas.microsoft.com/office/drawing/2014/main" id="{8E7E43BC-4F5D-0B43-80E1-59AE67FED84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24611" name="Rectangle 3">
            <a:extLst>
              <a:ext uri="{FF2B5EF4-FFF2-40B4-BE49-F238E27FC236}">
                <a16:creationId xmlns:a16="http://schemas.microsoft.com/office/drawing/2014/main" id="{32B501EE-92ED-F449-94F3-0EFDFA456137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2C1D4A9-414D-6E4D-80F9-B9A92B03D7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48AAD2-F132-5D40-9A43-226E2E3F1FC4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26658" name="Rectangle 2">
            <a:extLst>
              <a:ext uri="{FF2B5EF4-FFF2-40B4-BE49-F238E27FC236}">
                <a16:creationId xmlns:a16="http://schemas.microsoft.com/office/drawing/2014/main" id="{562200FD-FD13-F84F-A57C-15DE1DA7B12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26659" name="Rectangle 3">
            <a:extLst>
              <a:ext uri="{FF2B5EF4-FFF2-40B4-BE49-F238E27FC236}">
                <a16:creationId xmlns:a16="http://schemas.microsoft.com/office/drawing/2014/main" id="{39F1DA8E-A5A0-FD4A-8759-154712FA2FE6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7B00F66-B99F-8841-9BE0-B5FB7FD635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E90105-3AF9-4C46-87D2-83C3FA06DEA5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28706" name="Rectangle 2">
            <a:extLst>
              <a:ext uri="{FF2B5EF4-FFF2-40B4-BE49-F238E27FC236}">
                <a16:creationId xmlns:a16="http://schemas.microsoft.com/office/drawing/2014/main" id="{60597FF6-FC9D-9D4B-8388-55576F2E8E7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28707" name="Rectangle 3">
            <a:extLst>
              <a:ext uri="{FF2B5EF4-FFF2-40B4-BE49-F238E27FC236}">
                <a16:creationId xmlns:a16="http://schemas.microsoft.com/office/drawing/2014/main" id="{723D5CC3-CED1-B047-9DE2-337A61EC1750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E4882A0-C638-044D-82FC-03C8FF36FE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ACA27C-CB2B-5041-85A9-A52B9F001822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30754" name="Rectangle 2">
            <a:extLst>
              <a:ext uri="{FF2B5EF4-FFF2-40B4-BE49-F238E27FC236}">
                <a16:creationId xmlns:a16="http://schemas.microsoft.com/office/drawing/2014/main" id="{96B3347F-5C77-314A-95FE-374D8BC77D20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513DD0BB-4BCB-5742-B368-6A3197CBF77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6896546-A729-E742-A6FC-BA2A7FBFFB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0D4F74-F780-344A-AF90-99DE060D2317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32802" name="Rectangle 2">
            <a:extLst>
              <a:ext uri="{FF2B5EF4-FFF2-40B4-BE49-F238E27FC236}">
                <a16:creationId xmlns:a16="http://schemas.microsoft.com/office/drawing/2014/main" id="{52B1C379-046E-6D41-96B6-FAAFDF49E04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32803" name="Rectangle 3">
            <a:extLst>
              <a:ext uri="{FF2B5EF4-FFF2-40B4-BE49-F238E27FC236}">
                <a16:creationId xmlns:a16="http://schemas.microsoft.com/office/drawing/2014/main" id="{56434976-A50D-704F-A3C6-76C28E17B253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E9329E-A112-5C48-B611-45559E3958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F2DE4B-4515-7D42-BAE0-6A4E1B83D33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34850" name="Rectangle 2">
            <a:extLst>
              <a:ext uri="{FF2B5EF4-FFF2-40B4-BE49-F238E27FC236}">
                <a16:creationId xmlns:a16="http://schemas.microsoft.com/office/drawing/2014/main" id="{D4C55B83-56FB-904E-8EE3-1447F42E4A8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34851" name="Rectangle 3">
            <a:extLst>
              <a:ext uri="{FF2B5EF4-FFF2-40B4-BE49-F238E27FC236}">
                <a16:creationId xmlns:a16="http://schemas.microsoft.com/office/drawing/2014/main" id="{B5074A7E-98F3-DE41-9062-2F8152DD91B2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875D98-1506-124C-8448-9CA5521C6D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3A93F0-F5EE-2342-93F9-0C34D1402805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36898" name="Rectangle 2">
            <a:extLst>
              <a:ext uri="{FF2B5EF4-FFF2-40B4-BE49-F238E27FC236}">
                <a16:creationId xmlns:a16="http://schemas.microsoft.com/office/drawing/2014/main" id="{7A7E45F7-5335-A44D-A516-CC859A0C42F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36899" name="Rectangle 3">
            <a:extLst>
              <a:ext uri="{FF2B5EF4-FFF2-40B4-BE49-F238E27FC236}">
                <a16:creationId xmlns:a16="http://schemas.microsoft.com/office/drawing/2014/main" id="{3184C4D4-0B42-4841-A17F-C170735FF7AA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9E81FE-99E4-8A45-9E84-A79B50223B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ABA5DE-4084-7242-A581-0A0B64946338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38946" name="Rectangle 2">
            <a:extLst>
              <a:ext uri="{FF2B5EF4-FFF2-40B4-BE49-F238E27FC236}">
                <a16:creationId xmlns:a16="http://schemas.microsoft.com/office/drawing/2014/main" id="{792B2696-1DDA-394A-A08B-FEC6AD41DDC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38947" name="Rectangle 3">
            <a:extLst>
              <a:ext uri="{FF2B5EF4-FFF2-40B4-BE49-F238E27FC236}">
                <a16:creationId xmlns:a16="http://schemas.microsoft.com/office/drawing/2014/main" id="{CD7A1C4F-0122-8041-B99F-94E832A7875D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E7CB4E9-94B8-C242-A4FD-941A8B7E05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7729BA-4D2B-7A40-AC8D-2D79EA03586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06178" name="Rectangle 2">
            <a:extLst>
              <a:ext uri="{FF2B5EF4-FFF2-40B4-BE49-F238E27FC236}">
                <a16:creationId xmlns:a16="http://schemas.microsoft.com/office/drawing/2014/main" id="{BD4774AC-DD82-3442-9D57-ECD5AC2BFF9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06179" name="Rectangle 3">
            <a:extLst>
              <a:ext uri="{FF2B5EF4-FFF2-40B4-BE49-F238E27FC236}">
                <a16:creationId xmlns:a16="http://schemas.microsoft.com/office/drawing/2014/main" id="{BF3C379B-FA1C-AE4A-87C3-895CE0D2E086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C8B01F-6BC4-3D41-BD6D-CF8E5F6237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45F4AE-63DD-D449-9325-485362F3A92B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340994" name="Rectangle 2">
            <a:extLst>
              <a:ext uri="{FF2B5EF4-FFF2-40B4-BE49-F238E27FC236}">
                <a16:creationId xmlns:a16="http://schemas.microsoft.com/office/drawing/2014/main" id="{4EDAF8E7-FC61-6646-9CAC-354FAA5525E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40995" name="Rectangle 3">
            <a:extLst>
              <a:ext uri="{FF2B5EF4-FFF2-40B4-BE49-F238E27FC236}">
                <a16:creationId xmlns:a16="http://schemas.microsoft.com/office/drawing/2014/main" id="{9038D83C-F876-974B-9FDB-0976B32215FA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63D09A1-3045-B747-B572-507CD7CCEA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361872-5AE2-7246-AAE5-B232163B3D9D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343042" name="Rectangle 2">
            <a:extLst>
              <a:ext uri="{FF2B5EF4-FFF2-40B4-BE49-F238E27FC236}">
                <a16:creationId xmlns:a16="http://schemas.microsoft.com/office/drawing/2014/main" id="{D7D80AC9-DC8E-9446-934C-5E58A4A71C8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43043" name="Rectangle 3">
            <a:extLst>
              <a:ext uri="{FF2B5EF4-FFF2-40B4-BE49-F238E27FC236}">
                <a16:creationId xmlns:a16="http://schemas.microsoft.com/office/drawing/2014/main" id="{1C8B46BD-80EB-9C4B-8A30-354E1852FD6A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6864942-5859-0244-A017-024E2ABE89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6AAACC-9BA4-D647-A7AA-53D0B1D77E94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345090" name="Rectangle 2">
            <a:extLst>
              <a:ext uri="{FF2B5EF4-FFF2-40B4-BE49-F238E27FC236}">
                <a16:creationId xmlns:a16="http://schemas.microsoft.com/office/drawing/2014/main" id="{4F456A86-1AA8-7849-94B7-22E7DE2273E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A9D20C5A-94BC-E84E-91B5-F9F446FD77C1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0D222D6-0A98-0E4A-A4A0-0D99140C1E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79C395-031B-2F4A-8014-AD108E7FB351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347138" name="Rectangle 2">
            <a:extLst>
              <a:ext uri="{FF2B5EF4-FFF2-40B4-BE49-F238E27FC236}">
                <a16:creationId xmlns:a16="http://schemas.microsoft.com/office/drawing/2014/main" id="{AC7A8098-C391-2445-8E3C-09DA5DA6936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47139" name="Rectangle 3">
            <a:extLst>
              <a:ext uri="{FF2B5EF4-FFF2-40B4-BE49-F238E27FC236}">
                <a16:creationId xmlns:a16="http://schemas.microsoft.com/office/drawing/2014/main" id="{4F60F1AF-9A51-EB44-A285-C41D8180732A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E9A761E-AEA2-A744-AD37-15399A7C35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327B0B-5BC2-8143-8527-10E2CA3C0F2F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349186" name="Rectangle 2">
            <a:extLst>
              <a:ext uri="{FF2B5EF4-FFF2-40B4-BE49-F238E27FC236}">
                <a16:creationId xmlns:a16="http://schemas.microsoft.com/office/drawing/2014/main" id="{1E44D938-00D1-054C-92DF-6542630D5A08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9187" name="Rectangle 3">
            <a:extLst>
              <a:ext uri="{FF2B5EF4-FFF2-40B4-BE49-F238E27FC236}">
                <a16:creationId xmlns:a16="http://schemas.microsoft.com/office/drawing/2014/main" id="{D4C53015-5FE7-8B46-8CD3-A915054BE61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5F2B679-3D72-D44B-8BBD-83B55033FB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2934B6-B030-CC44-985D-8817DD8C2FEA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351234" name="Rectangle 2">
            <a:extLst>
              <a:ext uri="{FF2B5EF4-FFF2-40B4-BE49-F238E27FC236}">
                <a16:creationId xmlns:a16="http://schemas.microsoft.com/office/drawing/2014/main" id="{034FCC4A-B177-7B4D-8FBB-3807435CD4B5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1235" name="Rectangle 3">
            <a:extLst>
              <a:ext uri="{FF2B5EF4-FFF2-40B4-BE49-F238E27FC236}">
                <a16:creationId xmlns:a16="http://schemas.microsoft.com/office/drawing/2014/main" id="{52A98DE3-6DA8-CC4E-B5F7-9AA98983284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0C65FA1-0FB5-8B47-B370-997A5DAFD1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296C0A-2F91-4B43-802B-5F8A30E21E30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355330" name="Rectangle 2">
            <a:extLst>
              <a:ext uri="{FF2B5EF4-FFF2-40B4-BE49-F238E27FC236}">
                <a16:creationId xmlns:a16="http://schemas.microsoft.com/office/drawing/2014/main" id="{EC9D7E6C-685F-4546-A9BC-767CFEABF56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55331" name="Rectangle 3">
            <a:extLst>
              <a:ext uri="{FF2B5EF4-FFF2-40B4-BE49-F238E27FC236}">
                <a16:creationId xmlns:a16="http://schemas.microsoft.com/office/drawing/2014/main" id="{A9C05F7F-BD4E-FF4C-B7F6-EC9B8DDA677C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AA41FA7-143C-8A4F-B48D-786F055046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E1E72C-7DEE-5E4F-90AB-2F1ECCDA77B9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281602" name="Rectangle 2">
            <a:extLst>
              <a:ext uri="{FF2B5EF4-FFF2-40B4-BE49-F238E27FC236}">
                <a16:creationId xmlns:a16="http://schemas.microsoft.com/office/drawing/2014/main" id="{1A843AB2-0324-0744-A2B6-9F80FD21C5B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74750" y="677863"/>
            <a:ext cx="4510088" cy="3382962"/>
          </a:xfrm>
          <a:ln/>
        </p:spPr>
      </p:sp>
      <p:sp>
        <p:nvSpPr>
          <p:cNvPr id="281603" name="Rectangle 3">
            <a:extLst>
              <a:ext uri="{FF2B5EF4-FFF2-40B4-BE49-F238E27FC236}">
                <a16:creationId xmlns:a16="http://schemas.microsoft.com/office/drawing/2014/main" id="{4E304E11-AAF5-E04A-B545-8476300D3F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40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01AAC53-2C1B-5D4B-B1C5-3413ECC071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0A735F-9E91-F348-9630-E64B67578980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283650" name="Rectangle 2">
            <a:extLst>
              <a:ext uri="{FF2B5EF4-FFF2-40B4-BE49-F238E27FC236}">
                <a16:creationId xmlns:a16="http://schemas.microsoft.com/office/drawing/2014/main" id="{55F61BC6-CF6C-CA4D-922B-ABCF678FB81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74750" y="677863"/>
            <a:ext cx="4510088" cy="3382962"/>
          </a:xfrm>
          <a:ln/>
        </p:spPr>
      </p:sp>
      <p:sp>
        <p:nvSpPr>
          <p:cNvPr id="283651" name="Rectangle 3">
            <a:extLst>
              <a:ext uri="{FF2B5EF4-FFF2-40B4-BE49-F238E27FC236}">
                <a16:creationId xmlns:a16="http://schemas.microsoft.com/office/drawing/2014/main" id="{B861EC47-455A-2D4B-A0E0-2D8BFD90E4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40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EE47CE-4D8A-6B46-ADB1-AA5E8EA62C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072618-8471-F74F-BA7E-AD031FA1420C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357378" name="Rectangle 2">
            <a:extLst>
              <a:ext uri="{FF2B5EF4-FFF2-40B4-BE49-F238E27FC236}">
                <a16:creationId xmlns:a16="http://schemas.microsoft.com/office/drawing/2014/main" id="{73B801F4-BB6F-4547-82D8-72E866D9473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57379" name="Rectangle 3">
            <a:extLst>
              <a:ext uri="{FF2B5EF4-FFF2-40B4-BE49-F238E27FC236}">
                <a16:creationId xmlns:a16="http://schemas.microsoft.com/office/drawing/2014/main" id="{0F10EE00-49EF-BE46-A8CC-A0C000805D41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F55EDF3-45BF-6149-B2DB-60306AF9A2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414BF9-2CE1-B649-A19E-44C87C300656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08226" name="Rectangle 2">
            <a:extLst>
              <a:ext uri="{FF2B5EF4-FFF2-40B4-BE49-F238E27FC236}">
                <a16:creationId xmlns:a16="http://schemas.microsoft.com/office/drawing/2014/main" id="{2E4AB930-43FE-C044-80B0-4880A90F73E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08227" name="Rectangle 3">
            <a:extLst>
              <a:ext uri="{FF2B5EF4-FFF2-40B4-BE49-F238E27FC236}">
                <a16:creationId xmlns:a16="http://schemas.microsoft.com/office/drawing/2014/main" id="{6393A68E-5402-B84F-92A2-9135F8B17090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309EDE8-A762-FB41-81E4-9F1251D158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F771F0-6A1F-3047-ACDE-458A3D981418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353282" name="Rectangle 2">
            <a:extLst>
              <a:ext uri="{FF2B5EF4-FFF2-40B4-BE49-F238E27FC236}">
                <a16:creationId xmlns:a16="http://schemas.microsoft.com/office/drawing/2014/main" id="{43C97453-DA32-9F4A-AFD7-747FBDE1E7F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53283" name="Rectangle 3">
            <a:extLst>
              <a:ext uri="{FF2B5EF4-FFF2-40B4-BE49-F238E27FC236}">
                <a16:creationId xmlns:a16="http://schemas.microsoft.com/office/drawing/2014/main" id="{9970D610-27B3-7E41-A72A-697A60FAFB5D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725CB1A-8C03-8C45-9B93-E6E67F658E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30BADE-9E63-2048-AB03-3A29559D541C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359426" name="Rectangle 2">
            <a:extLst>
              <a:ext uri="{FF2B5EF4-FFF2-40B4-BE49-F238E27FC236}">
                <a16:creationId xmlns:a16="http://schemas.microsoft.com/office/drawing/2014/main" id="{AA42B19B-1155-E64D-9A61-12FB57D1ABE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59427" name="Rectangle 3">
            <a:extLst>
              <a:ext uri="{FF2B5EF4-FFF2-40B4-BE49-F238E27FC236}">
                <a16:creationId xmlns:a16="http://schemas.microsoft.com/office/drawing/2014/main" id="{C04253F7-2EEF-FE4C-A8FD-F4505A413298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79F39D-7786-7A49-AF58-3F20C45099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244D0E-ACCB-BB4D-8F7F-C5A9A7D2F33C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388098" name="Rectangle 2">
            <a:extLst>
              <a:ext uri="{FF2B5EF4-FFF2-40B4-BE49-F238E27FC236}">
                <a16:creationId xmlns:a16="http://schemas.microsoft.com/office/drawing/2014/main" id="{0D59C2CD-A5E2-2348-BAC3-485DE1A9925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88099" name="Rectangle 3">
            <a:extLst>
              <a:ext uri="{FF2B5EF4-FFF2-40B4-BE49-F238E27FC236}">
                <a16:creationId xmlns:a16="http://schemas.microsoft.com/office/drawing/2014/main" id="{2B3FB51A-86E4-5145-BA5A-D4918519305B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4DBE83A-9C49-7148-8A78-D59ED9BE70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1D90E6-D508-9C46-8F5F-05DD47C7BFDD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390146" name="Rectangle 2">
            <a:extLst>
              <a:ext uri="{FF2B5EF4-FFF2-40B4-BE49-F238E27FC236}">
                <a16:creationId xmlns:a16="http://schemas.microsoft.com/office/drawing/2014/main" id="{02484124-12C2-5E43-92D4-45AC798BE30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4CCCC133-5025-BB4A-8B4D-20B233DDB4D7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8D3A353-93C3-D140-86C0-F2EDD9DDCE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76978D-4EB2-AF44-9534-1D0923ED2B9C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A09EFF80-C313-8446-BE56-EC8F10A9CFA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46223181-10BD-424B-9F56-93245768C96E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5D8F10B-009C-C647-8B09-BF21EFC8F3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3AA4ED-D01B-3B4A-AE52-5B12BFDCD9CD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394242" name="Rectangle 2">
            <a:extLst>
              <a:ext uri="{FF2B5EF4-FFF2-40B4-BE49-F238E27FC236}">
                <a16:creationId xmlns:a16="http://schemas.microsoft.com/office/drawing/2014/main" id="{274F76A4-4C28-E444-B9EF-AE2A364E4B2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94243" name="Rectangle 3">
            <a:extLst>
              <a:ext uri="{FF2B5EF4-FFF2-40B4-BE49-F238E27FC236}">
                <a16:creationId xmlns:a16="http://schemas.microsoft.com/office/drawing/2014/main" id="{CCFF1A0B-62B3-5E42-902E-FEB26193AAB5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DB5F41-0087-4842-9118-D28B5034C3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073A1D-6682-D341-BDF3-AD69AA4B9FFF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96290" name="Rectangle 2">
            <a:extLst>
              <a:ext uri="{FF2B5EF4-FFF2-40B4-BE49-F238E27FC236}">
                <a16:creationId xmlns:a16="http://schemas.microsoft.com/office/drawing/2014/main" id="{00D85787-A8EF-E744-8C32-78C6FAA2F97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96291" name="Rectangle 3">
            <a:extLst>
              <a:ext uri="{FF2B5EF4-FFF2-40B4-BE49-F238E27FC236}">
                <a16:creationId xmlns:a16="http://schemas.microsoft.com/office/drawing/2014/main" id="{92F894B0-549F-DA4E-893F-C90ECB36E735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8809507-E97D-AC45-8AD9-301469A195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8FEC21-2253-0344-A4A4-2A2FC3DC596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10274" name="Rectangle 2">
            <a:extLst>
              <a:ext uri="{FF2B5EF4-FFF2-40B4-BE49-F238E27FC236}">
                <a16:creationId xmlns:a16="http://schemas.microsoft.com/office/drawing/2014/main" id="{31B04AF3-E883-CD46-9E92-8B32CB61CBBF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0275" name="Rectangle 3">
            <a:extLst>
              <a:ext uri="{FF2B5EF4-FFF2-40B4-BE49-F238E27FC236}">
                <a16:creationId xmlns:a16="http://schemas.microsoft.com/office/drawing/2014/main" id="{B940AADC-34C8-6145-A32C-590B949110A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A6FDDD9-76E9-4A48-AE37-E6E4628977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0AD703-E54B-8C49-976E-A243878CC38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12322" name="Rectangle 2">
            <a:extLst>
              <a:ext uri="{FF2B5EF4-FFF2-40B4-BE49-F238E27FC236}">
                <a16:creationId xmlns:a16="http://schemas.microsoft.com/office/drawing/2014/main" id="{FF2437E8-11DF-744E-A4A9-9682FBAC01D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12323" name="Rectangle 3">
            <a:extLst>
              <a:ext uri="{FF2B5EF4-FFF2-40B4-BE49-F238E27FC236}">
                <a16:creationId xmlns:a16="http://schemas.microsoft.com/office/drawing/2014/main" id="{DD9CD6DB-8F18-144E-85E1-488EC04FF266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18375F6-5430-9944-A0C4-47C2D36890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0A15AD-1259-DF44-966C-C7F23C32F98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14370" name="Rectangle 2">
            <a:extLst>
              <a:ext uri="{FF2B5EF4-FFF2-40B4-BE49-F238E27FC236}">
                <a16:creationId xmlns:a16="http://schemas.microsoft.com/office/drawing/2014/main" id="{85773F13-CD37-D74B-897D-EA4E2826A8B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14371" name="Rectangle 3">
            <a:extLst>
              <a:ext uri="{FF2B5EF4-FFF2-40B4-BE49-F238E27FC236}">
                <a16:creationId xmlns:a16="http://schemas.microsoft.com/office/drawing/2014/main" id="{B49FB7C3-FF98-4348-ABE1-88FC9F6E08A8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613529B-C334-6C4D-99C1-97B7AB481E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11D50B-BEB9-A243-8E70-4D6CAAAF996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16418" name="Rectangle 2">
            <a:extLst>
              <a:ext uri="{FF2B5EF4-FFF2-40B4-BE49-F238E27FC236}">
                <a16:creationId xmlns:a16="http://schemas.microsoft.com/office/drawing/2014/main" id="{4DC39787-BB74-CB47-9930-10297F2BED4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16419" name="Rectangle 3">
            <a:extLst>
              <a:ext uri="{FF2B5EF4-FFF2-40B4-BE49-F238E27FC236}">
                <a16:creationId xmlns:a16="http://schemas.microsoft.com/office/drawing/2014/main" id="{8A84A7AB-208F-584C-AC0E-6E2E2F092134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431726A-0D34-614A-B512-8857B42082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476E7C-A1D0-CD4A-8B67-35BA0AF37F9D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18466" name="Rectangle 2">
            <a:extLst>
              <a:ext uri="{FF2B5EF4-FFF2-40B4-BE49-F238E27FC236}">
                <a16:creationId xmlns:a16="http://schemas.microsoft.com/office/drawing/2014/main" id="{1304069B-68E2-3748-9446-683F1D87E69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318467" name="Rectangle 3">
            <a:extLst>
              <a:ext uri="{FF2B5EF4-FFF2-40B4-BE49-F238E27FC236}">
                <a16:creationId xmlns:a16="http://schemas.microsoft.com/office/drawing/2014/main" id="{FFE39122-8C78-5342-B418-169B88E284B7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4BF6-7085-5E45-BC49-68E417A1E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06FAF4-03E4-3B43-BE28-241CCD15B1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DD57EE-566E-7144-9C28-710A189510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247335B-0415-3347-9FA4-E13ED107425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B374EF-C86D-C147-BE9C-E37684EED3A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148087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E0B85-5BC2-DC4A-A60F-F40871879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9166B4-5387-5D46-8B5C-4A4AACB64C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8F05D6-4DA8-FB4D-A1A4-97C1F7C1EE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1CCB765-5C10-AF46-B738-B32300D7F8F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28B59B-2962-7049-8914-80E6D4AF0F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346444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E75E0D-4865-E049-98C4-3D1AD65952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BEF66D-9FE4-FA49-AF23-1EB2E6AE15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3CAA6-72AD-0648-B457-2FA9C8B0D6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DE53D3-DFF7-D54F-8744-364908E5809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5D7D5D-E6E9-B84A-84CA-25054308373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1168209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59137-EE59-6D43-B066-B7819BE02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78857-0232-EC4A-87F4-2B656CE2E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5C198-50CB-B74B-BB93-CF0684293A3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159559-3917-CC49-AC9E-93BD38AFCC9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C1085-4899-924C-80C0-4AE8CFBE9E9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420040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4210C-2BC2-8146-8414-80D3D0B44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288F8D-CC32-5941-A6DB-75FED4CA4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05199-1268-7742-B4CE-9EF91D1985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571001-EFB0-7948-A9F1-807E005AA16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4E6194-784B-D54A-ACAC-ACF90AD4646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894331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7F49D-3D0E-A349-85F2-5C843E2B0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E7033-00B7-154E-82EB-777D3CD77B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51505E-F3FE-B34A-99E1-2EDBB140C5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24F8DD-13DE-7649-8A13-DF9AEE4D9C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5D82E86-5DBC-5243-A5C3-EDD98EB7C7E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1C5C2E-9D3C-E142-AD27-D5D78AB8D70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3173387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7F888-9485-0345-B99D-6322C2730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FDFEEF-9FA5-DE4D-9BB3-112C9C919A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85A9A8-927B-CC48-87E1-2841E8610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E946BA-6311-A244-9D42-815B2316C8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C3581E-EEFE-D544-A2ED-A7B6B235F8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08FA66-C3B2-B040-BF6B-5D4E747FB9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2F33C18-6BA2-F54F-88E2-412A3FFD95A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7E4C77C-15E9-E14A-ACE1-BE667A83675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81002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74DCD-0ECF-A94E-937C-BB79D2C97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0E3B8C-1B20-F648-87D1-02FAFED104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78CFCE5-12FE-FB46-8A9F-0E935C5EF55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55783-939C-CA4F-9FD3-FF0CB53649E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3628937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C63A130-5C09-454D-9714-68E4235AE83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118063-F664-494D-9255-A9FB5BCD937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61CE42-8418-C44A-87BB-024BA89CCBE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167422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22C19-FC26-BF40-83B8-C6E9A3F2E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8F062-8CD0-B141-8D15-B4E60926A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5B5755-18FD-7C4F-A83C-AD7E6B738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6F1D47-9D45-B548-8B73-B5BBD9BDCE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48423A-3906-924F-9BAF-126EBC199D4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560C5E-FF88-A545-A342-F875B82E7CD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296264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DBBDD-ACDD-1A4D-AC14-0951F39CE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632B7A-2CF6-C74C-8A23-5023BF259B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CE96D8-02F0-784B-9143-684A276AE9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4F8A1F-5801-AE4B-9656-E2D761974B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66F0461-7944-8E40-A83B-11D516AC183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A54FCA-F89E-0C41-B5A3-E6C5D9FE2B5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97681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CDE4AC0-8D1F-7540-8B4E-0CB613F5D8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8DFBD12-45C1-F649-B712-1F7B4E88C4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B7DF6BE-FF0F-554F-ACFF-2D97FAF7650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28C3276-9976-914C-9468-449FB94525D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27ABA686-0903-DA48-B235-DD0705598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58333FB5-D7A1-C243-AFE8-9A623FAAF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BC8CD328-B679-9342-8881-9539F4C31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1A5BB161-3F20-0F42-AE70-BE5997441CD8}" type="slidenum">
              <a:rPr lang="en-US" altLang="en-US" sz="1400"/>
              <a:pPr algn="r"/>
              <a:t>‹#›</a:t>
            </a:fld>
            <a:endParaRPr lang="en-US" altLang="en-US" sz="1400"/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39CEA3D3-1626-714A-9444-B97FF47397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altLang="en-US"/>
              <a:t>OMGT6743</a:t>
            </a:r>
          </a:p>
        </p:txBody>
      </p:sp>
      <p:sp>
        <p:nvSpPr>
          <p:cNvPr id="1039" name="Rectangle 15">
            <a:extLst>
              <a:ext uri="{FF2B5EF4-FFF2-40B4-BE49-F238E27FC236}">
                <a16:creationId xmlns:a16="http://schemas.microsoft.com/office/drawing/2014/main" id="{3F7E5D0C-C898-D04C-B0A7-10B9C45E710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pSp>
        <p:nvGrpSpPr>
          <p:cNvPr id="1040" name="Group 16">
            <a:extLst>
              <a:ext uri="{FF2B5EF4-FFF2-40B4-BE49-F238E27FC236}">
                <a16:creationId xmlns:a16="http://schemas.microsoft.com/office/drawing/2014/main" id="{B687899C-5C31-9F49-8F13-6C2C23F4E71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685800" y="1981200"/>
            <a:ext cx="7793038" cy="4114800"/>
            <a:chOff x="467" y="1248"/>
            <a:chExt cx="5341" cy="2592"/>
          </a:xfrm>
        </p:grpSpPr>
        <p:sp>
          <p:nvSpPr>
            <p:cNvPr id="1041" name="Line 17">
              <a:extLst>
                <a:ext uri="{FF2B5EF4-FFF2-40B4-BE49-F238E27FC236}">
                  <a16:creationId xmlns:a16="http://schemas.microsoft.com/office/drawing/2014/main" id="{43BAF0A6-6B37-124F-8202-51BA9F620A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Line 18">
              <a:extLst>
                <a:ext uri="{FF2B5EF4-FFF2-40B4-BE49-F238E27FC236}">
                  <a16:creationId xmlns:a16="http://schemas.microsoft.com/office/drawing/2014/main" id="{5EDDF1F7-4796-DC4B-92F5-5FE34ED15C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Line 19">
              <a:extLst>
                <a:ext uri="{FF2B5EF4-FFF2-40B4-BE49-F238E27FC236}">
                  <a16:creationId xmlns:a16="http://schemas.microsoft.com/office/drawing/2014/main" id="{B24971F9-2983-2D44-BB49-A6874C9EC7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08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Line 20">
              <a:extLst>
                <a:ext uri="{FF2B5EF4-FFF2-40B4-BE49-F238E27FC236}">
                  <a16:creationId xmlns:a16="http://schemas.microsoft.com/office/drawing/2014/main" id="{B331BF70-2450-B645-B6FA-CF91E5D57A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Line 21">
              <a:extLst>
                <a:ext uri="{FF2B5EF4-FFF2-40B4-BE49-F238E27FC236}">
                  <a16:creationId xmlns:a16="http://schemas.microsoft.com/office/drawing/2014/main" id="{E9AA93A6-0B97-0444-B96C-6D79BA9F23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CD4BBCB9-AB5A-D544-889A-BE518C92EB8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737769" y="5930900"/>
            <a:ext cx="1689100" cy="927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3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2.png"/><Relationship Id="rId4" Type="http://schemas.openxmlformats.org/officeDocument/2006/relationships/oleObject" Target="../embeddings/oleObject4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.png"/><Relationship Id="rId4" Type="http://schemas.openxmlformats.org/officeDocument/2006/relationships/oleObject" Target="../embeddings/oleObject6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4">
            <a:extLst>
              <a:ext uri="{FF2B5EF4-FFF2-40B4-BE49-F238E27FC236}">
                <a16:creationId xmlns:a16="http://schemas.microsoft.com/office/drawing/2014/main" id="{7B135402-A500-BE44-8122-FCA1F620990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303112" name="Rectangle 8">
            <a:extLst>
              <a:ext uri="{FF2B5EF4-FFF2-40B4-BE49-F238E27FC236}">
                <a16:creationId xmlns:a16="http://schemas.microsoft.com/office/drawing/2014/main" id="{EC22CB05-D6F7-A046-A8AD-74D1AA9EC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 sz="4000"/>
              <a:t>Inputs and Outputs to Aggregate Production Planning</a:t>
            </a:r>
            <a:endParaRPr lang="en-US" altLang="en-US"/>
          </a:p>
        </p:txBody>
      </p:sp>
      <p:grpSp>
        <p:nvGrpSpPr>
          <p:cNvPr id="303113" name="Group 9">
            <a:extLst>
              <a:ext uri="{FF2B5EF4-FFF2-40B4-BE49-F238E27FC236}">
                <a16:creationId xmlns:a16="http://schemas.microsoft.com/office/drawing/2014/main" id="{0111EFF3-36FA-494A-B3BC-025A25CD516B}"/>
              </a:ext>
            </a:extLst>
          </p:cNvPr>
          <p:cNvGrpSpPr>
            <a:grpSpLocks/>
          </p:cNvGrpSpPr>
          <p:nvPr/>
        </p:nvGrpSpPr>
        <p:grpSpPr bwMode="auto">
          <a:xfrm>
            <a:off x="1074738" y="1981200"/>
            <a:ext cx="7078662" cy="4068763"/>
            <a:chOff x="653" y="1160"/>
            <a:chExt cx="5283" cy="2812"/>
          </a:xfrm>
        </p:grpSpPr>
        <p:sp>
          <p:nvSpPr>
            <p:cNvPr id="303114" name="Rectangle 10">
              <a:extLst>
                <a:ext uri="{FF2B5EF4-FFF2-40B4-BE49-F238E27FC236}">
                  <a16:creationId xmlns:a16="http://schemas.microsoft.com/office/drawing/2014/main" id="{0AF7F18F-65A0-4540-A850-DE4E4FEC4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6" y="1996"/>
              <a:ext cx="1968" cy="77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15" name="Rectangle 11">
              <a:extLst>
                <a:ext uri="{FF2B5EF4-FFF2-40B4-BE49-F238E27FC236}">
                  <a16:creationId xmlns:a16="http://schemas.microsoft.com/office/drawing/2014/main" id="{B6EFAB36-04F4-ED4E-9921-6D48D040CD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5" y="2031"/>
              <a:ext cx="1132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200" b="1"/>
                <a:t>Aggregate</a:t>
              </a:r>
            </a:p>
            <a:p>
              <a:pPr algn="ctr"/>
              <a:r>
                <a:rPr lang="en-US" altLang="en-US" sz="2200" b="1"/>
                <a:t>Production</a:t>
              </a:r>
            </a:p>
            <a:p>
              <a:pPr algn="ctr"/>
              <a:r>
                <a:rPr lang="en-US" altLang="en-US" sz="2200" b="1"/>
                <a:t>Planning</a:t>
              </a:r>
              <a:endParaRPr lang="en-US" altLang="en-US">
                <a:solidFill>
                  <a:schemeClr val="bg2"/>
                </a:solidFill>
              </a:endParaRPr>
            </a:p>
          </p:txBody>
        </p:sp>
        <p:sp>
          <p:nvSpPr>
            <p:cNvPr id="303116" name="Rectangle 12">
              <a:extLst>
                <a:ext uri="{FF2B5EF4-FFF2-40B4-BE49-F238E27FC236}">
                  <a16:creationId xmlns:a16="http://schemas.microsoft.com/office/drawing/2014/main" id="{4DE59654-46DA-1346-983C-E2001428F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3" y="1160"/>
              <a:ext cx="872" cy="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/>
                <a:t>Company</a:t>
              </a:r>
            </a:p>
            <a:p>
              <a:pPr algn="ctr"/>
              <a:r>
                <a:rPr lang="en-US" altLang="en-US" sz="2000"/>
                <a:t>Policies</a:t>
              </a:r>
            </a:p>
          </p:txBody>
        </p:sp>
        <p:sp>
          <p:nvSpPr>
            <p:cNvPr id="303117" name="Rectangle 13">
              <a:extLst>
                <a:ext uri="{FF2B5EF4-FFF2-40B4-BE49-F238E27FC236}">
                  <a16:creationId xmlns:a16="http://schemas.microsoft.com/office/drawing/2014/main" id="{FC32BF1C-0121-F644-ABC3-608D7C5F46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1904"/>
              <a:ext cx="997" cy="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/>
                <a:t>Financial</a:t>
              </a:r>
            </a:p>
            <a:p>
              <a:pPr algn="ctr"/>
              <a:r>
                <a:rPr lang="en-US" altLang="en-US" sz="2000"/>
                <a:t>Constraints</a:t>
              </a:r>
            </a:p>
          </p:txBody>
        </p:sp>
        <p:sp>
          <p:nvSpPr>
            <p:cNvPr id="303118" name="Rectangle 14">
              <a:extLst>
                <a:ext uri="{FF2B5EF4-FFF2-40B4-BE49-F238E27FC236}">
                  <a16:creationId xmlns:a16="http://schemas.microsoft.com/office/drawing/2014/main" id="{DA704A5E-A162-4F43-945B-DF0042330B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2" y="1160"/>
              <a:ext cx="945" cy="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/>
                <a:t>Strategic</a:t>
              </a:r>
            </a:p>
            <a:p>
              <a:pPr algn="ctr"/>
              <a:r>
                <a:rPr lang="en-US" altLang="en-US" sz="2000"/>
                <a:t>Objectives</a:t>
              </a:r>
            </a:p>
          </p:txBody>
        </p:sp>
        <p:sp>
          <p:nvSpPr>
            <p:cNvPr id="303119" name="Rectangle 15">
              <a:extLst>
                <a:ext uri="{FF2B5EF4-FFF2-40B4-BE49-F238E27FC236}">
                  <a16:creationId xmlns:a16="http://schemas.microsoft.com/office/drawing/2014/main" id="{02A87F65-E7A6-0C47-A0D7-48F0E59FF9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3" y="3068"/>
              <a:ext cx="1323" cy="9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/>
                <a:t>Units or dollars</a:t>
              </a:r>
            </a:p>
            <a:p>
              <a:pPr algn="ctr"/>
              <a:r>
                <a:rPr lang="en-US" altLang="en-US" sz="2000"/>
                <a:t>subcontracted,</a:t>
              </a:r>
            </a:p>
            <a:p>
              <a:pPr algn="ctr"/>
              <a:r>
                <a:rPr lang="en-US" altLang="en-US" sz="2000"/>
                <a:t>backordered, or</a:t>
              </a:r>
            </a:p>
            <a:p>
              <a:pPr algn="ctr"/>
              <a:r>
                <a:rPr lang="en-US" altLang="en-US" sz="2000"/>
                <a:t>lost</a:t>
              </a:r>
            </a:p>
          </p:txBody>
        </p:sp>
        <p:sp>
          <p:nvSpPr>
            <p:cNvPr id="303120" name="Line 16">
              <a:extLst>
                <a:ext uri="{FF2B5EF4-FFF2-40B4-BE49-F238E27FC236}">
                  <a16:creationId xmlns:a16="http://schemas.microsoft.com/office/drawing/2014/main" id="{3843D5AD-EB33-014D-9DBE-7908BD4E12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8" y="1625"/>
              <a:ext cx="511" cy="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21" name="Line 17">
              <a:extLst>
                <a:ext uri="{FF2B5EF4-FFF2-40B4-BE49-F238E27FC236}">
                  <a16:creationId xmlns:a16="http://schemas.microsoft.com/office/drawing/2014/main" id="{3EC63F44-A9FB-F64D-93BC-3F78EC268E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1577"/>
              <a:ext cx="0" cy="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22" name="Line 18">
              <a:extLst>
                <a:ext uri="{FF2B5EF4-FFF2-40B4-BE49-F238E27FC236}">
                  <a16:creationId xmlns:a16="http://schemas.microsoft.com/office/drawing/2014/main" id="{01A8796D-C616-B941-8591-9AA9476DB6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18" y="1685"/>
              <a:ext cx="371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23" name="Line 19">
              <a:extLst>
                <a:ext uri="{FF2B5EF4-FFF2-40B4-BE49-F238E27FC236}">
                  <a16:creationId xmlns:a16="http://schemas.microsoft.com/office/drawing/2014/main" id="{8D6CF91C-8DF1-7542-839B-C719E75AC6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9" y="2124"/>
              <a:ext cx="5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24" name="Line 20">
              <a:extLst>
                <a:ext uri="{FF2B5EF4-FFF2-40B4-BE49-F238E27FC236}">
                  <a16:creationId xmlns:a16="http://schemas.microsoft.com/office/drawing/2014/main" id="{72024B2C-0A28-544F-8E07-B796A2BF37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09" y="2124"/>
              <a:ext cx="4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25" name="Line 21">
              <a:extLst>
                <a:ext uri="{FF2B5EF4-FFF2-40B4-BE49-F238E27FC236}">
                  <a16:creationId xmlns:a16="http://schemas.microsoft.com/office/drawing/2014/main" id="{A6D39B56-06DD-A546-B9A0-043F51172B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71" y="2885"/>
              <a:ext cx="267" cy="3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26" name="Line 22">
              <a:extLst>
                <a:ext uri="{FF2B5EF4-FFF2-40B4-BE49-F238E27FC236}">
                  <a16:creationId xmlns:a16="http://schemas.microsoft.com/office/drawing/2014/main" id="{D27BB94F-3870-F344-9312-5D6A81BB2C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6" y="2825"/>
              <a:ext cx="355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27" name="Rectangle 23">
              <a:extLst>
                <a:ext uri="{FF2B5EF4-FFF2-40B4-BE49-F238E27FC236}">
                  <a16:creationId xmlns:a16="http://schemas.microsoft.com/office/drawing/2014/main" id="{22AEC904-AB13-8045-8E46-1D898D726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1160"/>
              <a:ext cx="996" cy="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/>
                <a:t>Capacity</a:t>
              </a:r>
            </a:p>
            <a:p>
              <a:pPr algn="ctr"/>
              <a:r>
                <a:rPr lang="en-US" altLang="en-US" sz="2000"/>
                <a:t>Constraints</a:t>
              </a:r>
            </a:p>
          </p:txBody>
        </p:sp>
        <p:sp>
          <p:nvSpPr>
            <p:cNvPr id="303128" name="Rectangle 24">
              <a:extLst>
                <a:ext uri="{FF2B5EF4-FFF2-40B4-BE49-F238E27FC236}">
                  <a16:creationId xmlns:a16="http://schemas.microsoft.com/office/drawing/2014/main" id="{3CCA0BE0-20B6-9247-B389-3EC381B54A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" y="2936"/>
              <a:ext cx="955" cy="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/>
                <a:t>Size of</a:t>
              </a:r>
            </a:p>
            <a:p>
              <a:pPr algn="ctr"/>
              <a:r>
                <a:rPr lang="en-US" altLang="en-US" sz="2000"/>
                <a:t>Workforce</a:t>
              </a:r>
            </a:p>
          </p:txBody>
        </p:sp>
        <p:sp>
          <p:nvSpPr>
            <p:cNvPr id="303129" name="Rectangle 25">
              <a:extLst>
                <a:ext uri="{FF2B5EF4-FFF2-40B4-BE49-F238E27FC236}">
                  <a16:creationId xmlns:a16="http://schemas.microsoft.com/office/drawing/2014/main" id="{3FC56EC7-E5B0-7348-94CC-97DFB64DBB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" y="3248"/>
              <a:ext cx="1170" cy="6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/>
                <a:t>Production</a:t>
              </a:r>
            </a:p>
            <a:p>
              <a:pPr algn="ctr"/>
              <a:r>
                <a:rPr lang="en-US" altLang="en-US" sz="2000"/>
                <a:t>per month</a:t>
              </a:r>
            </a:p>
            <a:p>
              <a:pPr algn="ctr"/>
              <a:r>
                <a:rPr lang="en-US" altLang="en-US" sz="2000"/>
                <a:t>(in units or $)</a:t>
              </a:r>
            </a:p>
          </p:txBody>
        </p:sp>
        <p:sp>
          <p:nvSpPr>
            <p:cNvPr id="303130" name="Rectangle 26">
              <a:extLst>
                <a:ext uri="{FF2B5EF4-FFF2-40B4-BE49-F238E27FC236}">
                  <a16:creationId xmlns:a16="http://schemas.microsoft.com/office/drawing/2014/main" id="{5B25A4B1-B113-8741-85D9-373C975A7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0" y="3284"/>
              <a:ext cx="870" cy="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/>
                <a:t>Inventory</a:t>
              </a:r>
            </a:p>
            <a:p>
              <a:pPr algn="ctr"/>
              <a:r>
                <a:rPr lang="en-US" altLang="en-US" sz="2000"/>
                <a:t>Levels</a:t>
              </a:r>
            </a:p>
          </p:txBody>
        </p:sp>
        <p:sp>
          <p:nvSpPr>
            <p:cNvPr id="303131" name="Rectangle 27">
              <a:extLst>
                <a:ext uri="{FF2B5EF4-FFF2-40B4-BE49-F238E27FC236}">
                  <a16:creationId xmlns:a16="http://schemas.microsoft.com/office/drawing/2014/main" id="{CE94B41E-C2FC-1D42-B4E3-F21A3B6FD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" y="1892"/>
              <a:ext cx="849" cy="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/>
                <a:t>Demand</a:t>
              </a:r>
            </a:p>
            <a:p>
              <a:pPr algn="ctr"/>
              <a:r>
                <a:rPr lang="en-US" altLang="en-US" sz="2000"/>
                <a:t>Forecasts</a:t>
              </a:r>
            </a:p>
          </p:txBody>
        </p:sp>
        <p:sp>
          <p:nvSpPr>
            <p:cNvPr id="303132" name="Line 28">
              <a:extLst>
                <a:ext uri="{FF2B5EF4-FFF2-40B4-BE49-F238E27FC236}">
                  <a16:creationId xmlns:a16="http://schemas.microsoft.com/office/drawing/2014/main" id="{0C2A0086-7FF0-5540-88D7-6F5C885282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13" y="2825"/>
              <a:ext cx="371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33" name="Line 29">
              <a:extLst>
                <a:ext uri="{FF2B5EF4-FFF2-40B4-BE49-F238E27FC236}">
                  <a16:creationId xmlns:a16="http://schemas.microsoft.com/office/drawing/2014/main" id="{AB40C246-B091-044F-AD62-BA59C9A808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3" y="2885"/>
              <a:ext cx="251" cy="3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7FB6CE-F3E7-F549-86C2-1A66DCC3333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319490" name="Rectangle 2">
            <a:extLst>
              <a:ext uri="{FF2B5EF4-FFF2-40B4-BE49-F238E27FC236}">
                <a16:creationId xmlns:a16="http://schemas.microsoft.com/office/drawing/2014/main" id="{1D805AC8-0076-8345-89B2-AA87F05813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/>
              <a:t>Specialized BOMS</a:t>
            </a:r>
          </a:p>
        </p:txBody>
      </p:sp>
      <p:sp>
        <p:nvSpPr>
          <p:cNvPr id="319491" name="Rectangle 3">
            <a:extLst>
              <a:ext uri="{FF2B5EF4-FFF2-40B4-BE49-F238E27FC236}">
                <a16:creationId xmlns:a16="http://schemas.microsoft.com/office/drawing/2014/main" id="{1AFDEFF9-E95B-0149-BC09-D1707AB076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>
              <a:buFont typeface="Times" pitchFamily="2" charset="0"/>
              <a:buChar char="•"/>
            </a:pPr>
            <a:r>
              <a:rPr lang="en-US" altLang="en-US"/>
              <a:t>Phantom bills</a:t>
            </a:r>
          </a:p>
          <a:p>
            <a:pPr marL="971550" lvl="1">
              <a:buFont typeface="Times" pitchFamily="2" charset="0"/>
              <a:buChar char="•"/>
            </a:pPr>
            <a:r>
              <a:rPr lang="en-US" altLang="en-US"/>
              <a:t>transient subassemblies</a:t>
            </a:r>
          </a:p>
          <a:p>
            <a:pPr marL="971550" lvl="1">
              <a:buFont typeface="Times" pitchFamily="2" charset="0"/>
              <a:buChar char="•"/>
            </a:pPr>
            <a:r>
              <a:rPr lang="en-US" altLang="en-US"/>
              <a:t>never stocked</a:t>
            </a:r>
          </a:p>
          <a:p>
            <a:pPr marL="971550" lvl="1">
              <a:buFont typeface="Times" pitchFamily="2" charset="0"/>
              <a:buChar char="•"/>
            </a:pPr>
            <a:r>
              <a:rPr lang="en-US" altLang="en-US"/>
              <a:t>immediately consumed in next stage</a:t>
            </a:r>
          </a:p>
          <a:p>
            <a:pPr>
              <a:buFont typeface="Times" pitchFamily="2" charset="0"/>
              <a:buChar char="•"/>
            </a:pPr>
            <a:r>
              <a:rPr lang="en-US" altLang="en-US"/>
              <a:t>K-bills</a:t>
            </a:r>
          </a:p>
          <a:p>
            <a:pPr marL="971550" lvl="1">
              <a:buFont typeface="Times" pitchFamily="2" charset="0"/>
              <a:buChar char="•"/>
            </a:pPr>
            <a:r>
              <a:rPr lang="en-US" altLang="en-US"/>
              <a:t>group small, loose parts under pseudoitem #</a:t>
            </a:r>
          </a:p>
          <a:p>
            <a:pPr marL="971550" lvl="1">
              <a:buFont typeface="Times" pitchFamily="2" charset="0"/>
              <a:buChar char="•"/>
            </a:pPr>
            <a:r>
              <a:rPr lang="en-US" altLang="en-US"/>
              <a:t>reduces paperwork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AF69C-8E9F-0D4B-8E63-E464FC8798E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321538" name="Rectangle 2">
            <a:extLst>
              <a:ext uri="{FF2B5EF4-FFF2-40B4-BE49-F238E27FC236}">
                <a16:creationId xmlns:a16="http://schemas.microsoft.com/office/drawing/2014/main" id="{84327EC3-F02D-EA41-8A65-9514B1081A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/>
              <a:t>Specialized BOMS</a:t>
            </a:r>
          </a:p>
        </p:txBody>
      </p:sp>
      <p:sp>
        <p:nvSpPr>
          <p:cNvPr id="321539" name="Rectangle 3">
            <a:extLst>
              <a:ext uri="{FF2B5EF4-FFF2-40B4-BE49-F238E27FC236}">
                <a16:creationId xmlns:a16="http://schemas.microsoft.com/office/drawing/2014/main" id="{F4BEA314-2F5C-AC42-B0D7-30B6DDA2AC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>
              <a:lnSpc>
                <a:spcPct val="90000"/>
              </a:lnSpc>
              <a:buFont typeface="Times" pitchFamily="2" charset="0"/>
              <a:buChar char="•"/>
            </a:pPr>
            <a:r>
              <a:rPr lang="en-US" altLang="en-US"/>
              <a:t>Modular bills</a:t>
            </a:r>
          </a:p>
          <a:p>
            <a:pPr marL="971550" lvl="1">
              <a:lnSpc>
                <a:spcPct val="90000"/>
              </a:lnSpc>
              <a:buFont typeface="Times" pitchFamily="2" charset="0"/>
              <a:buChar char="•"/>
            </a:pPr>
            <a:r>
              <a:rPr lang="en-US" altLang="en-US"/>
              <a:t>product assembled from major subassemblies &amp; customer options</a:t>
            </a:r>
          </a:p>
          <a:p>
            <a:pPr marL="971550" lvl="1">
              <a:lnSpc>
                <a:spcPct val="90000"/>
              </a:lnSpc>
              <a:buFont typeface="Times" pitchFamily="2" charset="0"/>
              <a:buChar char="•"/>
            </a:pPr>
            <a:r>
              <a:rPr lang="en-US" altLang="en-US"/>
              <a:t>modular bill kept for each major subassembly</a:t>
            </a:r>
          </a:p>
          <a:p>
            <a:pPr marL="971550" lvl="1">
              <a:lnSpc>
                <a:spcPct val="90000"/>
              </a:lnSpc>
              <a:buFont typeface="Times" pitchFamily="2" charset="0"/>
              <a:buChar char="•"/>
            </a:pPr>
            <a:r>
              <a:rPr lang="en-US" altLang="en-US"/>
              <a:t>simplifies forecasting &amp; planning</a:t>
            </a:r>
          </a:p>
          <a:p>
            <a:pPr marL="971550" lvl="1">
              <a:lnSpc>
                <a:spcPct val="90000"/>
              </a:lnSpc>
              <a:buFont typeface="Times" pitchFamily="2" charset="0"/>
              <a:buChar char="•"/>
            </a:pPr>
            <a:r>
              <a:rPr lang="en-US" altLang="en-US"/>
              <a:t>automobile example</a:t>
            </a:r>
          </a:p>
          <a:p>
            <a:pPr marL="1314450" lvl="2">
              <a:lnSpc>
                <a:spcPct val="90000"/>
              </a:lnSpc>
              <a:buFont typeface="Times" pitchFamily="2" charset="0"/>
              <a:buChar char="-"/>
            </a:pPr>
            <a:r>
              <a:rPr lang="en-US" altLang="en-US"/>
              <a:t>3 x 8 x 3 x 8 x 4 = 2,304 configurations</a:t>
            </a:r>
          </a:p>
          <a:p>
            <a:pPr marL="1314450" lvl="2">
              <a:lnSpc>
                <a:spcPct val="90000"/>
              </a:lnSpc>
              <a:buFont typeface="Times" pitchFamily="2" charset="0"/>
              <a:buChar char="-"/>
            </a:pPr>
            <a:r>
              <a:rPr lang="en-US" altLang="en-US"/>
              <a:t>3 + 8 + 3 + 8 + 4 = 26 modular bills</a:t>
            </a:r>
          </a:p>
          <a:p>
            <a:pPr>
              <a:lnSpc>
                <a:spcPct val="90000"/>
              </a:lnSpc>
            </a:pPr>
            <a:endParaRPr lang="en-US" altLang="en-US" sz="24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CD0415F3-7ED3-0749-B970-12600519B04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323592" name="Rectangle 8">
            <a:extLst>
              <a:ext uri="{FF2B5EF4-FFF2-40B4-BE49-F238E27FC236}">
                <a16:creationId xmlns:a16="http://schemas.microsoft.com/office/drawing/2014/main" id="{6B3C1220-37CA-2C48-8F86-BD05AD868E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1975" y="457200"/>
            <a:ext cx="8458200" cy="1143000"/>
          </a:xfrm>
          <a:noFill/>
          <a:ln/>
        </p:spPr>
        <p:txBody>
          <a:bodyPr lIns="90487" tIns="44450" rIns="90487" bIns="44450"/>
          <a:lstStyle/>
          <a:p>
            <a:r>
              <a:rPr lang="en-US" altLang="en-US"/>
              <a:t>Inventory Master File</a:t>
            </a:r>
          </a:p>
        </p:txBody>
      </p:sp>
      <p:sp>
        <p:nvSpPr>
          <p:cNvPr id="323593" name="Line 9">
            <a:extLst>
              <a:ext uri="{FF2B5EF4-FFF2-40B4-BE49-F238E27FC236}">
                <a16:creationId xmlns:a16="http://schemas.microsoft.com/office/drawing/2014/main" id="{CDAC8886-D880-A94B-ADFB-DE356119BF7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76338" y="6038850"/>
            <a:ext cx="6921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3604" name="Line 20">
            <a:extLst>
              <a:ext uri="{FF2B5EF4-FFF2-40B4-BE49-F238E27FC236}">
                <a16:creationId xmlns:a16="http://schemas.microsoft.com/office/drawing/2014/main" id="{51F4542E-E16E-0543-BBB6-F0B210D8022B}"/>
              </a:ext>
            </a:extLst>
          </p:cNvPr>
          <p:cNvSpPr>
            <a:spLocks noChangeShapeType="1"/>
          </p:cNvSpPr>
          <p:nvPr/>
        </p:nvSpPr>
        <p:spPr bwMode="auto">
          <a:xfrm>
            <a:off x="874713" y="6343650"/>
            <a:ext cx="7497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3605" name="Line 21">
            <a:extLst>
              <a:ext uri="{FF2B5EF4-FFF2-40B4-BE49-F238E27FC236}">
                <a16:creationId xmlns:a16="http://schemas.microsoft.com/office/drawing/2014/main" id="{E5EC4989-AE11-F948-AB56-CC5C55B3D5F9}"/>
              </a:ext>
            </a:extLst>
          </p:cNvPr>
          <p:cNvSpPr>
            <a:spLocks noChangeShapeType="1"/>
          </p:cNvSpPr>
          <p:nvPr/>
        </p:nvSpPr>
        <p:spPr bwMode="auto">
          <a:xfrm>
            <a:off x="819150" y="2438400"/>
            <a:ext cx="7497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3606" name="Rectangle 22">
            <a:extLst>
              <a:ext uri="{FF2B5EF4-FFF2-40B4-BE49-F238E27FC236}">
                <a16:creationId xmlns:a16="http://schemas.microsoft.com/office/drawing/2014/main" id="{6B1DF08A-EC42-6241-A390-622BE71AD6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6350" y="2057400"/>
            <a:ext cx="6629400" cy="3962400"/>
          </a:xfrm>
          <a:solidFill>
            <a:schemeClr val="bg1">
              <a:alpha val="50000"/>
            </a:schemeClr>
          </a:solidFill>
          <a:ln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1800"/>
              <a:t>Description		Inventory Policy</a:t>
            </a:r>
            <a:endParaRPr lang="en-US" altLang="en-US" sz="1800" u="sng"/>
          </a:p>
          <a:p>
            <a:pPr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1800"/>
              <a:t>Item	Board	Lead time	2</a:t>
            </a:r>
          </a:p>
          <a:p>
            <a:pPr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1800"/>
              <a:t>Item no.	7341	Annual demand	5,000</a:t>
            </a:r>
          </a:p>
          <a:p>
            <a:pPr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1800"/>
              <a:t>Item type	Manuf.	Holding cost	1</a:t>
            </a:r>
          </a:p>
          <a:p>
            <a:pPr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1800"/>
              <a:t>Prod/sales 	Ass’y	Ordering/setup cost	50</a:t>
            </a:r>
          </a:p>
          <a:p>
            <a:pPr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1800"/>
              <a:t>Value class	B	Safety stock 	25</a:t>
            </a:r>
          </a:p>
          <a:p>
            <a:pPr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1800"/>
              <a:t>Buyer/planner	RSR	Reorder point	39</a:t>
            </a:r>
          </a:p>
          <a:p>
            <a:pPr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1800"/>
              <a:t>Vendor	07142	EOQ	316</a:t>
            </a:r>
          </a:p>
          <a:p>
            <a:pPr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1800"/>
              <a:t>Phantom code	N	Minimum order qty	100</a:t>
            </a:r>
          </a:p>
          <a:p>
            <a:pPr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1800"/>
              <a:t>Unit price/cost	1.25	Maximum order qty	500</a:t>
            </a:r>
          </a:p>
          <a:p>
            <a:pPr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1800"/>
              <a:t>Pegging	Y	Multiple order qty	100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B78C0420-34DE-0745-B830-0B75B18661C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325640" name="Rectangle 8">
            <a:extLst>
              <a:ext uri="{FF2B5EF4-FFF2-40B4-BE49-F238E27FC236}">
                <a16:creationId xmlns:a16="http://schemas.microsoft.com/office/drawing/2014/main" id="{A3F8311B-C5E8-0B4C-B1A0-F7C7B3ADAE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2275" y="533400"/>
            <a:ext cx="8458200" cy="1143000"/>
          </a:xfrm>
          <a:noFill/>
          <a:ln/>
        </p:spPr>
        <p:txBody>
          <a:bodyPr lIns="90487" tIns="44450" rIns="90487" bIns="44450"/>
          <a:lstStyle/>
          <a:p>
            <a:r>
              <a:rPr lang="en-US" altLang="en-US"/>
              <a:t>Inventory Master File, Con’t.</a:t>
            </a:r>
          </a:p>
        </p:txBody>
      </p:sp>
      <p:sp>
        <p:nvSpPr>
          <p:cNvPr id="325654" name="Rectangle 22">
            <a:extLst>
              <a:ext uri="{FF2B5EF4-FFF2-40B4-BE49-F238E27FC236}">
                <a16:creationId xmlns:a16="http://schemas.microsoft.com/office/drawing/2014/main" id="{CD7757E4-6D24-EE4A-90D1-C06E13EEB5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2090738"/>
            <a:ext cx="7391400" cy="4005262"/>
          </a:xfrm>
          <a:noFill/>
          <a:ln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lnSpc>
                <a:spcPct val="90000"/>
              </a:lnSpc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Physical Inventory		Usage/Sales</a:t>
            </a:r>
          </a:p>
          <a:p>
            <a:pPr>
              <a:lnSpc>
                <a:spcPct val="90000"/>
              </a:lnSpc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On hand	100	YTD usage/sales	1,100</a:t>
            </a:r>
          </a:p>
          <a:p>
            <a:pPr>
              <a:lnSpc>
                <a:spcPct val="90000"/>
              </a:lnSpc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Location	W142	MTD usage/sales	75</a:t>
            </a:r>
          </a:p>
          <a:p>
            <a:pPr>
              <a:lnSpc>
                <a:spcPct val="90000"/>
              </a:lnSpc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On order	50	YTD receipts	1,200</a:t>
            </a:r>
          </a:p>
          <a:p>
            <a:pPr>
              <a:lnSpc>
                <a:spcPct val="90000"/>
              </a:lnSpc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Allocated	75	MTD receipts	0</a:t>
            </a:r>
          </a:p>
          <a:p>
            <a:pPr>
              <a:lnSpc>
                <a:spcPct val="90000"/>
              </a:lnSpc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Cycle	3	Last receipt	8/25</a:t>
            </a:r>
          </a:p>
          <a:p>
            <a:pPr>
              <a:lnSpc>
                <a:spcPct val="90000"/>
              </a:lnSpc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Difference	-2	Last issue	10/5</a:t>
            </a:r>
          </a:p>
          <a:p>
            <a:pPr>
              <a:lnSpc>
                <a:spcPct val="90000"/>
              </a:lnSpc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			Codes</a:t>
            </a:r>
          </a:p>
          <a:p>
            <a:pPr>
              <a:lnSpc>
                <a:spcPct val="90000"/>
              </a:lnSpc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			Cost acct.	00754</a:t>
            </a:r>
          </a:p>
          <a:p>
            <a:pPr>
              <a:lnSpc>
                <a:spcPct val="90000"/>
              </a:lnSpc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			Routing	00326</a:t>
            </a:r>
          </a:p>
          <a:p>
            <a:pPr>
              <a:lnSpc>
                <a:spcPct val="90000"/>
              </a:lnSpc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			Engr	07142</a:t>
            </a:r>
          </a:p>
        </p:txBody>
      </p:sp>
      <p:sp>
        <p:nvSpPr>
          <p:cNvPr id="325655" name="Line 23">
            <a:extLst>
              <a:ext uri="{FF2B5EF4-FFF2-40B4-BE49-F238E27FC236}">
                <a16:creationId xmlns:a16="http://schemas.microsoft.com/office/drawing/2014/main" id="{A47FBF27-AA28-1D41-852F-F7935E3257A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419600"/>
            <a:ext cx="69437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656" name="Line 24">
            <a:extLst>
              <a:ext uri="{FF2B5EF4-FFF2-40B4-BE49-F238E27FC236}">
                <a16:creationId xmlns:a16="http://schemas.microsoft.com/office/drawing/2014/main" id="{A0E0BA25-F6AD-774B-9BCB-46F85D7FFC3A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800600"/>
            <a:ext cx="69437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657" name="Line 25">
            <a:extLst>
              <a:ext uri="{FF2B5EF4-FFF2-40B4-BE49-F238E27FC236}">
                <a16:creationId xmlns:a16="http://schemas.microsoft.com/office/drawing/2014/main" id="{536A2589-13F1-DB44-AC88-9D59DBC0338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7275" y="2436813"/>
            <a:ext cx="694372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658" name="Line 26">
            <a:extLst>
              <a:ext uri="{FF2B5EF4-FFF2-40B4-BE49-F238E27FC236}">
                <a16:creationId xmlns:a16="http://schemas.microsoft.com/office/drawing/2014/main" id="{CA1F6DDD-80F3-9543-A3FB-735D7DE9A93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2057400"/>
            <a:ext cx="69437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659" name="Line 27">
            <a:extLst>
              <a:ext uri="{FF2B5EF4-FFF2-40B4-BE49-F238E27FC236}">
                <a16:creationId xmlns:a16="http://schemas.microsoft.com/office/drawing/2014/main" id="{A6788F9E-1575-FA43-94F7-8BF8BE4D01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791200"/>
            <a:ext cx="69437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CF5D08-AF05-7646-AD23-FA88EA2EFE2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327682" name="Rectangle 1026">
            <a:extLst>
              <a:ext uri="{FF2B5EF4-FFF2-40B4-BE49-F238E27FC236}">
                <a16:creationId xmlns:a16="http://schemas.microsoft.com/office/drawing/2014/main" id="{3849FD81-664E-8B4B-8A10-70F09D34D3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533400"/>
            <a:ext cx="8458200" cy="1143000"/>
          </a:xfrm>
          <a:noFill/>
          <a:ln/>
        </p:spPr>
        <p:txBody>
          <a:bodyPr lIns="90487" tIns="44450" rIns="90487" bIns="44450"/>
          <a:lstStyle/>
          <a:p>
            <a:r>
              <a:rPr lang="en-US" altLang="en-US"/>
              <a:t>Inventory Accuracy</a:t>
            </a:r>
          </a:p>
        </p:txBody>
      </p:sp>
      <p:sp>
        <p:nvSpPr>
          <p:cNvPr id="327683" name="Rectangle 1027">
            <a:extLst>
              <a:ext uri="{FF2B5EF4-FFF2-40B4-BE49-F238E27FC236}">
                <a16:creationId xmlns:a16="http://schemas.microsoft.com/office/drawing/2014/main" id="{9720A20A-E998-8B46-A22B-1F598C54E1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76450"/>
            <a:ext cx="7620000" cy="3790950"/>
          </a:xfrm>
          <a:noFill/>
          <a:ln/>
        </p:spPr>
        <p:txBody>
          <a:bodyPr lIns="90487" tIns="44450" rIns="90487" bIns="44450"/>
          <a:lstStyle/>
          <a:p>
            <a:pPr>
              <a:lnSpc>
                <a:spcPct val="90000"/>
              </a:lnSpc>
            </a:pPr>
            <a:r>
              <a:rPr lang="en-US" altLang="en-US" sz="2600"/>
              <a:t>1. Maintain orderly stockrooms</a:t>
            </a:r>
          </a:p>
          <a:p>
            <a:pPr>
              <a:lnSpc>
                <a:spcPct val="90000"/>
              </a:lnSpc>
            </a:pPr>
            <a:r>
              <a:rPr lang="en-US" altLang="en-US" sz="2600"/>
              <a:t>2. Control access to stockrooms</a:t>
            </a:r>
          </a:p>
          <a:p>
            <a:pPr>
              <a:lnSpc>
                <a:spcPct val="90000"/>
              </a:lnSpc>
            </a:pPr>
            <a:r>
              <a:rPr lang="en-US" altLang="en-US" sz="2600"/>
              <a:t>3. Establish &amp; enforce procedures for inventory withdrawal</a:t>
            </a:r>
          </a:p>
          <a:p>
            <a:pPr>
              <a:lnSpc>
                <a:spcPct val="90000"/>
              </a:lnSpc>
            </a:pPr>
            <a:r>
              <a:rPr lang="en-US" altLang="en-US" sz="2600"/>
              <a:t>4. Ensure prompt and accurate entry of inventory transactions</a:t>
            </a:r>
          </a:p>
          <a:p>
            <a:pPr>
              <a:lnSpc>
                <a:spcPct val="90000"/>
              </a:lnSpc>
            </a:pPr>
            <a:r>
              <a:rPr lang="en-US" altLang="en-US" sz="2600"/>
              <a:t>5. Take physical inventory count on a regular basis</a:t>
            </a:r>
          </a:p>
          <a:p>
            <a:pPr>
              <a:lnSpc>
                <a:spcPct val="90000"/>
              </a:lnSpc>
            </a:pPr>
            <a:r>
              <a:rPr lang="en-US" altLang="en-US" sz="2600"/>
              <a:t>6. Reconcile inventory discrepancies in a timely manner (use cycle counting)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4">
            <a:extLst>
              <a:ext uri="{FF2B5EF4-FFF2-40B4-BE49-F238E27FC236}">
                <a16:creationId xmlns:a16="http://schemas.microsoft.com/office/drawing/2014/main" id="{08FCE675-9F23-5A43-A64D-D21B28C4865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329736" name="Rectangle 8">
            <a:extLst>
              <a:ext uri="{FF2B5EF4-FFF2-40B4-BE49-F238E27FC236}">
                <a16:creationId xmlns:a16="http://schemas.microsoft.com/office/drawing/2014/main" id="{F5EA30F6-110E-CA42-BD9F-F99F2620D0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1325" y="533400"/>
            <a:ext cx="8458200" cy="1143000"/>
          </a:xfrm>
          <a:noFill/>
          <a:ln/>
        </p:spPr>
        <p:txBody>
          <a:bodyPr lIns="92075" tIns="46037" rIns="92075" bIns="46037"/>
          <a:lstStyle/>
          <a:p>
            <a:r>
              <a:rPr lang="en-US" altLang="en-US">
                <a:solidFill>
                  <a:schemeClr val="tx1"/>
                </a:solidFill>
              </a:rPr>
              <a:t>The MRP Matrix</a:t>
            </a:r>
          </a:p>
        </p:txBody>
      </p:sp>
      <p:grpSp>
        <p:nvGrpSpPr>
          <p:cNvPr id="329759" name="Group 31">
            <a:extLst>
              <a:ext uri="{FF2B5EF4-FFF2-40B4-BE49-F238E27FC236}">
                <a16:creationId xmlns:a16="http://schemas.microsoft.com/office/drawing/2014/main" id="{049F3801-88CF-1F4D-9004-28AA1DEE52C9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057400"/>
            <a:ext cx="8305800" cy="3497263"/>
            <a:chOff x="177" y="925"/>
            <a:chExt cx="5871" cy="2819"/>
          </a:xfrm>
        </p:grpSpPr>
        <p:sp>
          <p:nvSpPr>
            <p:cNvPr id="329737" name="Rectangle 9">
              <a:extLst>
                <a:ext uri="{FF2B5EF4-FFF2-40B4-BE49-F238E27FC236}">
                  <a16:creationId xmlns:a16="http://schemas.microsoft.com/office/drawing/2014/main" id="{AA8578B4-3593-AF41-BF64-2DBC1F942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" y="2414"/>
              <a:ext cx="520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38" name="Rectangle 10">
              <a:extLst>
                <a:ext uri="{FF2B5EF4-FFF2-40B4-BE49-F238E27FC236}">
                  <a16:creationId xmlns:a16="http://schemas.microsoft.com/office/drawing/2014/main" id="{CC8A23C2-6428-104A-BF3B-02418F2BD0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" y="940"/>
              <a:ext cx="5392" cy="2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0" name="Rectangle 12">
              <a:extLst>
                <a:ext uri="{FF2B5EF4-FFF2-40B4-BE49-F238E27FC236}">
                  <a16:creationId xmlns:a16="http://schemas.microsoft.com/office/drawing/2014/main" id="{40916E2C-8966-CE41-A7D5-B84EE83EDB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" y="1464"/>
              <a:ext cx="2098" cy="22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r>
                <a:rPr lang="en-US" altLang="en-US" sz="2000"/>
                <a:t>Gross Requirements</a:t>
              </a:r>
            </a:p>
            <a:p>
              <a:endParaRPr lang="en-US" altLang="en-US" sz="800"/>
            </a:p>
            <a:p>
              <a:r>
                <a:rPr lang="en-US" altLang="en-US" sz="2000"/>
                <a:t>Scheduled Receipts</a:t>
              </a:r>
            </a:p>
            <a:p>
              <a:endParaRPr lang="en-US" altLang="en-US" sz="800"/>
            </a:p>
            <a:p>
              <a:r>
                <a:rPr lang="en-US" altLang="en-US" sz="2000"/>
                <a:t>Projected On Hand</a:t>
              </a:r>
            </a:p>
            <a:p>
              <a:endParaRPr lang="en-US" altLang="en-US" sz="1200"/>
            </a:p>
            <a:p>
              <a:r>
                <a:rPr lang="en-US" altLang="en-US" sz="2000"/>
                <a:t>Net Requirements</a:t>
              </a:r>
            </a:p>
            <a:p>
              <a:endParaRPr lang="en-US" altLang="en-US" sz="1200"/>
            </a:p>
            <a:p>
              <a:endParaRPr lang="en-US" altLang="en-US" sz="2000"/>
            </a:p>
            <a:p>
              <a:pPr>
                <a:lnSpc>
                  <a:spcPct val="0"/>
                </a:lnSpc>
              </a:pPr>
              <a:r>
                <a:rPr lang="en-US" altLang="en-US" sz="2000"/>
                <a:t>Planned Order Receipts</a:t>
              </a:r>
            </a:p>
            <a:p>
              <a:endParaRPr lang="en-US" altLang="en-US" sz="2000"/>
            </a:p>
            <a:p>
              <a:pPr>
                <a:lnSpc>
                  <a:spcPct val="40000"/>
                </a:lnSpc>
              </a:pPr>
              <a:endParaRPr lang="en-US" altLang="en-US" sz="2000"/>
            </a:p>
            <a:p>
              <a:pPr>
                <a:lnSpc>
                  <a:spcPct val="40000"/>
                </a:lnSpc>
              </a:pPr>
              <a:r>
                <a:rPr lang="en-US" altLang="en-US" sz="2000"/>
                <a:t>Planned Order Releases</a:t>
              </a:r>
            </a:p>
          </p:txBody>
        </p:sp>
        <p:sp>
          <p:nvSpPr>
            <p:cNvPr id="329741" name="Line 13">
              <a:extLst>
                <a:ext uri="{FF2B5EF4-FFF2-40B4-BE49-F238E27FC236}">
                  <a16:creationId xmlns:a16="http://schemas.microsoft.com/office/drawing/2014/main" id="{990B361C-F470-0F4F-B5FE-1EA9B47C16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8" y="937"/>
              <a:ext cx="0" cy="278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2" name="Line 14">
              <a:extLst>
                <a:ext uri="{FF2B5EF4-FFF2-40B4-BE49-F238E27FC236}">
                  <a16:creationId xmlns:a16="http://schemas.microsoft.com/office/drawing/2014/main" id="{F4119494-7955-A148-8127-823BF4D773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7" y="1440"/>
              <a:ext cx="5375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Rectangle 15">
              <a:extLst>
                <a:ext uri="{FF2B5EF4-FFF2-40B4-BE49-F238E27FC236}">
                  <a16:creationId xmlns:a16="http://schemas.microsoft.com/office/drawing/2014/main" id="{32E2B59D-D283-E54D-97AE-B339F46F1E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" y="1008"/>
              <a:ext cx="5736" cy="4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r>
                <a:rPr lang="en-US" altLang="en-US" sz="1600"/>
                <a:t>ITEM:		LLC:</a:t>
              </a:r>
              <a:r>
                <a:rPr lang="en-US" altLang="en-US" sz="1800"/>
                <a:t> </a:t>
              </a:r>
              <a:endParaRPr lang="en-US" altLang="en-US" sz="1600"/>
            </a:p>
            <a:p>
              <a:r>
                <a:rPr lang="en-US" altLang="en-US" sz="1600"/>
                <a:t>Lot Size:		LT:	    </a:t>
              </a:r>
              <a:r>
                <a:rPr lang="en-US" altLang="en-US" sz="1800"/>
                <a:t>PD     1      2      3       4     5      6     7      8      9</a:t>
              </a:r>
            </a:p>
          </p:txBody>
        </p:sp>
        <p:sp>
          <p:nvSpPr>
            <p:cNvPr id="329744" name="Line 16">
              <a:extLst>
                <a:ext uri="{FF2B5EF4-FFF2-40B4-BE49-F238E27FC236}">
                  <a16:creationId xmlns:a16="http://schemas.microsoft.com/office/drawing/2014/main" id="{5BED8447-F310-F249-855F-CBDCD73737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6" y="949"/>
              <a:ext cx="0" cy="278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FB396E36-C6EC-B942-81EC-EAAD5753BF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46" y="937"/>
              <a:ext cx="0" cy="278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6" name="Line 18">
              <a:extLst>
                <a:ext uri="{FF2B5EF4-FFF2-40B4-BE49-F238E27FC236}">
                  <a16:creationId xmlns:a16="http://schemas.microsoft.com/office/drawing/2014/main" id="{6AE6E41A-3A3F-A54B-99B1-95740BA1D7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6" y="937"/>
              <a:ext cx="0" cy="278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7" name="Line 19">
              <a:extLst>
                <a:ext uri="{FF2B5EF4-FFF2-40B4-BE49-F238E27FC236}">
                  <a16:creationId xmlns:a16="http://schemas.microsoft.com/office/drawing/2014/main" id="{C46ABFF3-1535-1E4D-816B-3698A2BCDC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6" y="961"/>
              <a:ext cx="0" cy="278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8" name="Line 20">
              <a:extLst>
                <a:ext uri="{FF2B5EF4-FFF2-40B4-BE49-F238E27FC236}">
                  <a16:creationId xmlns:a16="http://schemas.microsoft.com/office/drawing/2014/main" id="{F657C97E-6968-F94E-A7B3-104331CC5F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6" y="961"/>
              <a:ext cx="0" cy="278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9" name="Line 21">
              <a:extLst>
                <a:ext uri="{FF2B5EF4-FFF2-40B4-BE49-F238E27FC236}">
                  <a16:creationId xmlns:a16="http://schemas.microsoft.com/office/drawing/2014/main" id="{097B0BED-B18F-B443-85FD-32ACC1C40A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0" y="960"/>
              <a:ext cx="0" cy="278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50" name="Line 22">
              <a:extLst>
                <a:ext uri="{FF2B5EF4-FFF2-40B4-BE49-F238E27FC236}">
                  <a16:creationId xmlns:a16="http://schemas.microsoft.com/office/drawing/2014/main" id="{9625C9A4-3059-9546-8307-EC89EB4ECE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82" y="926"/>
              <a:ext cx="0" cy="278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51" name="Line 23">
              <a:extLst>
                <a:ext uri="{FF2B5EF4-FFF2-40B4-BE49-F238E27FC236}">
                  <a16:creationId xmlns:a16="http://schemas.microsoft.com/office/drawing/2014/main" id="{AA316E41-EBFC-ED40-9FA4-5B6062836D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50" y="937"/>
              <a:ext cx="0" cy="278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52" name="Line 24">
              <a:extLst>
                <a:ext uri="{FF2B5EF4-FFF2-40B4-BE49-F238E27FC236}">
                  <a16:creationId xmlns:a16="http://schemas.microsoft.com/office/drawing/2014/main" id="{EC2BB86F-DEDB-1D4D-976B-BAD9FF8918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6" y="925"/>
              <a:ext cx="0" cy="278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53" name="Line 25">
              <a:extLst>
                <a:ext uri="{FF2B5EF4-FFF2-40B4-BE49-F238E27FC236}">
                  <a16:creationId xmlns:a16="http://schemas.microsoft.com/office/drawing/2014/main" id="{24D88DAA-0769-9741-B53E-5CC38E1122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0" y="925"/>
              <a:ext cx="0" cy="278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54" name="Line 26">
              <a:extLst>
                <a:ext uri="{FF2B5EF4-FFF2-40B4-BE49-F238E27FC236}">
                  <a16:creationId xmlns:a16="http://schemas.microsoft.com/office/drawing/2014/main" id="{9AC12D61-EBB1-9145-9DDC-1F8DA62432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" y="1776"/>
              <a:ext cx="5338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55" name="Line 27">
              <a:extLst>
                <a:ext uri="{FF2B5EF4-FFF2-40B4-BE49-F238E27FC236}">
                  <a16:creationId xmlns:a16="http://schemas.microsoft.com/office/drawing/2014/main" id="{D5945D6F-DE80-9A4F-BC4A-879CF3A605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" y="2172"/>
              <a:ext cx="535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56" name="Line 28">
              <a:extLst>
                <a:ext uri="{FF2B5EF4-FFF2-40B4-BE49-F238E27FC236}">
                  <a16:creationId xmlns:a16="http://schemas.microsoft.com/office/drawing/2014/main" id="{C643F85A-7B78-6C43-9526-2EE3555806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7" y="2544"/>
              <a:ext cx="5327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57" name="Line 29">
              <a:extLst>
                <a:ext uri="{FF2B5EF4-FFF2-40B4-BE49-F238E27FC236}">
                  <a16:creationId xmlns:a16="http://schemas.microsoft.com/office/drawing/2014/main" id="{1DE9C398-2891-C44C-AF54-06FEF72483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" y="2976"/>
              <a:ext cx="5375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58" name="Line 30">
              <a:extLst>
                <a:ext uri="{FF2B5EF4-FFF2-40B4-BE49-F238E27FC236}">
                  <a16:creationId xmlns:a16="http://schemas.microsoft.com/office/drawing/2014/main" id="{A5D6C5AA-037C-DE4D-B942-C0E944C460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" y="3360"/>
              <a:ext cx="535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DD9DE7-6075-6447-BC4D-E2B612B0DD6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331778" name="Rectangle 2">
            <a:extLst>
              <a:ext uri="{FF2B5EF4-FFF2-40B4-BE49-F238E27FC236}">
                <a16:creationId xmlns:a16="http://schemas.microsoft.com/office/drawing/2014/main" id="{5DC247A4-702F-0C4E-9CBD-6F1C2EF0F7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458200" cy="1143000"/>
          </a:xfrm>
          <a:noFill/>
          <a:ln/>
        </p:spPr>
        <p:txBody>
          <a:bodyPr lIns="90487" tIns="44450" rIns="90487" bIns="44450"/>
          <a:lstStyle/>
          <a:p>
            <a:r>
              <a:rPr lang="en-US" altLang="en-US">
                <a:solidFill>
                  <a:schemeClr val="tx1"/>
                </a:solidFill>
              </a:rPr>
              <a:t>Parts Of MRP Matrix</a:t>
            </a:r>
          </a:p>
        </p:txBody>
      </p:sp>
      <p:sp>
        <p:nvSpPr>
          <p:cNvPr id="331779" name="Rectangle 3">
            <a:extLst>
              <a:ext uri="{FF2B5EF4-FFF2-40B4-BE49-F238E27FC236}">
                <a16:creationId xmlns:a16="http://schemas.microsoft.com/office/drawing/2014/main" id="{76AFACEB-4F54-604B-B456-29411C80AD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9463" y="1981200"/>
            <a:ext cx="7754937" cy="3886200"/>
          </a:xfrm>
          <a:noFill/>
          <a:ln/>
        </p:spPr>
        <p:txBody>
          <a:bodyPr lIns="90487" tIns="44450" rIns="90487" bIns="44450"/>
          <a:lstStyle/>
          <a:p>
            <a:pPr>
              <a:buFont typeface="Times" pitchFamily="2" charset="0"/>
              <a:buChar char="•"/>
            </a:pPr>
            <a:r>
              <a:rPr lang="en-US" altLang="en-US" sz="2600"/>
              <a:t>Item name or number identifying scheduled item</a:t>
            </a:r>
          </a:p>
          <a:p>
            <a:pPr>
              <a:buFont typeface="Times" pitchFamily="2" charset="0"/>
              <a:buChar char="•"/>
            </a:pPr>
            <a:r>
              <a:rPr lang="en-US" altLang="en-US" sz="2600"/>
              <a:t>LLC  low-level-code; lowest level at which item appears in a product structure</a:t>
            </a:r>
          </a:p>
          <a:p>
            <a:pPr>
              <a:buFont typeface="Times" pitchFamily="2" charset="0"/>
              <a:buChar char="•"/>
            </a:pPr>
            <a:r>
              <a:rPr lang="en-US" altLang="en-US" sz="2600"/>
              <a:t>Lot size order multiples of this qty; can be min/max qty</a:t>
            </a:r>
          </a:p>
          <a:p>
            <a:pPr>
              <a:buFont typeface="Times" pitchFamily="2" charset="0"/>
              <a:buChar char="•"/>
            </a:pPr>
            <a:r>
              <a:rPr lang="en-US" altLang="en-US" sz="2600"/>
              <a:t>LT (lead time)-time from order placement to receipt</a:t>
            </a:r>
          </a:p>
          <a:p>
            <a:pPr>
              <a:buFont typeface="Times" pitchFamily="2" charset="0"/>
              <a:buChar char="•"/>
            </a:pPr>
            <a:r>
              <a:rPr lang="en-US" altLang="en-US" sz="2600"/>
              <a:t>PD (past-due)-orders behind schedule </a:t>
            </a:r>
          </a:p>
          <a:p>
            <a:pPr>
              <a:buFont typeface="Times" pitchFamily="2" charset="0"/>
              <a:buChar char="•"/>
            </a:pPr>
            <a:r>
              <a:rPr lang="en-US" altLang="en-US" sz="2600"/>
              <a:t>Gross requirements-demand for item by time period</a:t>
            </a:r>
            <a:endParaRPr lang="en-US" altLang="en-US" sz="220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24BA2E-53AD-6542-A573-A4E437AB90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333826" name="Rectangle 2">
            <a:extLst>
              <a:ext uri="{FF2B5EF4-FFF2-40B4-BE49-F238E27FC236}">
                <a16:creationId xmlns:a16="http://schemas.microsoft.com/office/drawing/2014/main" id="{6B93900A-2259-F343-8D65-67754CE866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0250" y="1981200"/>
            <a:ext cx="7651750" cy="3757613"/>
          </a:xfrm>
          <a:noFill/>
          <a:ln/>
        </p:spPr>
        <p:txBody>
          <a:bodyPr lIns="90487" tIns="44450" rIns="90487" bIns="44450"/>
          <a:lstStyle/>
          <a:p>
            <a:pPr>
              <a:buFont typeface="Times" pitchFamily="2" charset="0"/>
              <a:buChar char="•"/>
            </a:pPr>
            <a:r>
              <a:rPr lang="en-US" altLang="en-US" sz="2200"/>
              <a:t>Scheduled receipts</a:t>
            </a:r>
          </a:p>
          <a:p>
            <a:pPr marL="971550" lvl="1">
              <a:buFont typeface="Times" pitchFamily="2" charset="0"/>
              <a:buChar char="-"/>
            </a:pPr>
            <a:r>
              <a:rPr lang="en-US" altLang="en-US" sz="1800"/>
              <a:t>quantity already on order &amp; receipt date</a:t>
            </a:r>
          </a:p>
          <a:p>
            <a:pPr marL="971550" lvl="1">
              <a:buFont typeface="Times" pitchFamily="2" charset="0"/>
              <a:buChar char="-"/>
            </a:pPr>
            <a:r>
              <a:rPr lang="en-US" altLang="en-US" sz="1800"/>
              <a:t>released orders become scheduled receipts</a:t>
            </a:r>
          </a:p>
          <a:p>
            <a:pPr>
              <a:buFont typeface="Times" pitchFamily="2" charset="0"/>
              <a:buChar char="•"/>
            </a:pPr>
            <a:r>
              <a:rPr lang="en-US" altLang="en-US" sz="2200"/>
              <a:t>Projected on hand - expected on-hand inventory at end of period </a:t>
            </a:r>
          </a:p>
          <a:p>
            <a:pPr>
              <a:buFont typeface="Times" pitchFamily="2" charset="0"/>
              <a:buChar char="•"/>
            </a:pPr>
            <a:r>
              <a:rPr lang="en-US" altLang="en-US" sz="2200"/>
              <a:t>Net requirements - net amount needed after on-hand adjustments</a:t>
            </a:r>
          </a:p>
          <a:p>
            <a:pPr>
              <a:buFont typeface="Times" pitchFamily="2" charset="0"/>
              <a:buChar char="•"/>
            </a:pPr>
            <a:r>
              <a:rPr lang="en-US" altLang="en-US" sz="2200"/>
              <a:t>Planned order receipts - net requirements adjusted for lot-sizing</a:t>
            </a:r>
          </a:p>
          <a:p>
            <a:pPr>
              <a:buFont typeface="Times" pitchFamily="2" charset="0"/>
              <a:buChar char="•"/>
            </a:pPr>
            <a:r>
              <a:rPr lang="en-US" altLang="en-US" sz="2200"/>
              <a:t>Planned order releases - planned order receipts offset by lead time</a:t>
            </a:r>
          </a:p>
        </p:txBody>
      </p:sp>
      <p:sp>
        <p:nvSpPr>
          <p:cNvPr id="333827" name="Rectangle 3">
            <a:extLst>
              <a:ext uri="{FF2B5EF4-FFF2-40B4-BE49-F238E27FC236}">
                <a16:creationId xmlns:a16="http://schemas.microsoft.com/office/drawing/2014/main" id="{730DCEB3-0B5D-C044-A2C4-8FA01BE3A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250" y="762000"/>
            <a:ext cx="6635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4400"/>
              <a:t>Parts Of MRP Matrix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4">
            <a:extLst>
              <a:ext uri="{FF2B5EF4-FFF2-40B4-BE49-F238E27FC236}">
                <a16:creationId xmlns:a16="http://schemas.microsoft.com/office/drawing/2014/main" id="{87544277-F7BE-3348-9E67-EDD41EC5904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335880" name="Rectangle 8">
            <a:extLst>
              <a:ext uri="{FF2B5EF4-FFF2-40B4-BE49-F238E27FC236}">
                <a16:creationId xmlns:a16="http://schemas.microsoft.com/office/drawing/2014/main" id="{1DD48873-0A97-1C47-8AA3-A5208A7C2B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>
                <a:solidFill>
                  <a:schemeClr val="tx1"/>
                </a:solidFill>
              </a:rPr>
              <a:t>MRP Example</a:t>
            </a:r>
          </a:p>
        </p:txBody>
      </p:sp>
      <p:sp>
        <p:nvSpPr>
          <p:cNvPr id="335881" name="Rectangle 9">
            <a:extLst>
              <a:ext uri="{FF2B5EF4-FFF2-40B4-BE49-F238E27FC236}">
                <a16:creationId xmlns:a16="http://schemas.microsoft.com/office/drawing/2014/main" id="{30BE3534-72CF-A34F-AF34-5128B49FF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0678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200">
                <a:latin typeface="Times" pitchFamily="2" charset="0"/>
              </a:rPr>
              <a:t>  	</a:t>
            </a:r>
          </a:p>
        </p:txBody>
      </p:sp>
      <p:sp>
        <p:nvSpPr>
          <p:cNvPr id="335884" name="Rectangle 12">
            <a:extLst>
              <a:ext uri="{FF2B5EF4-FFF2-40B4-BE49-F238E27FC236}">
                <a16:creationId xmlns:a16="http://schemas.microsoft.com/office/drawing/2014/main" id="{F7F25795-2615-0D4F-85D1-1FB6B1EFE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1568450"/>
            <a:ext cx="750887" cy="673100"/>
          </a:xfrm>
          <a:prstGeom prst="rect">
            <a:avLst/>
          </a:prstGeom>
          <a:solidFill>
            <a:srgbClr val="3366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885" name="Line 13">
            <a:extLst>
              <a:ext uri="{FF2B5EF4-FFF2-40B4-BE49-F238E27FC236}">
                <a16:creationId xmlns:a16="http://schemas.microsoft.com/office/drawing/2014/main" id="{2ED3C664-450D-B947-A57B-2CBF5D6DAA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87800" y="2459038"/>
            <a:ext cx="12811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886" name="Line 14">
            <a:extLst>
              <a:ext uri="{FF2B5EF4-FFF2-40B4-BE49-F238E27FC236}">
                <a16:creationId xmlns:a16="http://schemas.microsoft.com/office/drawing/2014/main" id="{7745D7D6-51FF-2249-91F6-1755720426E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8350" y="2255838"/>
            <a:ext cx="0" cy="214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887" name="Line 15">
            <a:extLst>
              <a:ext uri="{FF2B5EF4-FFF2-40B4-BE49-F238E27FC236}">
                <a16:creationId xmlns:a16="http://schemas.microsoft.com/office/drawing/2014/main" id="{F4F27679-2981-4743-9781-279E667CDA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264150" y="2484438"/>
            <a:ext cx="0" cy="214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888" name="Line 16">
            <a:extLst>
              <a:ext uri="{FF2B5EF4-FFF2-40B4-BE49-F238E27FC236}">
                <a16:creationId xmlns:a16="http://schemas.microsoft.com/office/drawing/2014/main" id="{ECC43A45-B9C1-8C48-919D-35DBB5AB97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8750" y="2484438"/>
            <a:ext cx="0" cy="214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889" name="Rectangle 17">
            <a:extLst>
              <a:ext uri="{FF2B5EF4-FFF2-40B4-BE49-F238E27FC236}">
                <a16:creationId xmlns:a16="http://schemas.microsoft.com/office/drawing/2014/main" id="{8E4F97EA-7EE8-3447-987B-62F4742BF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678238"/>
            <a:ext cx="8001000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342900"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u="sng">
                <a:latin typeface="Times" pitchFamily="2" charset="0"/>
              </a:rPr>
              <a:t>Item</a:t>
            </a:r>
            <a:r>
              <a:rPr lang="en-US" altLang="en-US">
                <a:latin typeface="Times" pitchFamily="2" charset="0"/>
              </a:rPr>
              <a:t>	</a:t>
            </a:r>
            <a:r>
              <a:rPr lang="en-US" altLang="en-US" sz="1800" u="sng">
                <a:latin typeface="Times" pitchFamily="2" charset="0"/>
              </a:rPr>
              <a:t>On Hand	Scheduled Receipts	  Lot Size	MPS</a:t>
            </a:r>
            <a:endParaRPr lang="en-US" altLang="en-US" sz="1800">
              <a:latin typeface="Times" pitchFamily="2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1800">
                <a:latin typeface="Times" pitchFamily="2" charset="0"/>
              </a:rPr>
              <a:t>A 	  10	0	1	100, period 8</a:t>
            </a:r>
          </a:p>
          <a:p>
            <a:pPr>
              <a:spcBef>
                <a:spcPct val="50000"/>
              </a:spcBef>
            </a:pPr>
            <a:r>
              <a:rPr lang="en-US" altLang="en-US" sz="1800">
                <a:latin typeface="Times" pitchFamily="2" charset="0"/>
              </a:rPr>
              <a:t>B 	      5  	0	1	- - -</a:t>
            </a:r>
          </a:p>
          <a:p>
            <a:pPr>
              <a:spcBef>
                <a:spcPct val="50000"/>
              </a:spcBef>
            </a:pPr>
            <a:r>
              <a:rPr lang="en-US" altLang="en-US" sz="1800">
                <a:latin typeface="Times" pitchFamily="2" charset="0"/>
              </a:rPr>
              <a:t>C 	140	0	150	- - -</a:t>
            </a:r>
          </a:p>
          <a:p>
            <a:pPr>
              <a:spcBef>
                <a:spcPct val="50000"/>
              </a:spcBef>
            </a:pPr>
            <a:endParaRPr lang="en-US" altLang="en-US" sz="1800">
              <a:latin typeface="Times" pitchFamily="2" charset="0"/>
            </a:endParaRPr>
          </a:p>
        </p:txBody>
      </p:sp>
      <p:sp>
        <p:nvSpPr>
          <p:cNvPr id="335890" name="Rectangle 18">
            <a:extLst>
              <a:ext uri="{FF2B5EF4-FFF2-40B4-BE49-F238E27FC236}">
                <a16:creationId xmlns:a16="http://schemas.microsoft.com/office/drawing/2014/main" id="{E60AEB50-2EF7-1C4B-9420-D21106D5C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9413" y="1600200"/>
            <a:ext cx="703262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800">
                <a:latin typeface="Times" pitchFamily="2" charset="0"/>
              </a:rPr>
              <a:t>A</a:t>
            </a:r>
          </a:p>
          <a:p>
            <a:pPr algn="ctr"/>
            <a:r>
              <a:rPr lang="en-US" altLang="en-US" sz="1800">
                <a:latin typeface="Times" pitchFamily="2" charset="0"/>
              </a:rPr>
              <a:t>LT=3</a:t>
            </a:r>
          </a:p>
        </p:txBody>
      </p:sp>
      <p:sp>
        <p:nvSpPr>
          <p:cNvPr id="335891" name="Rectangle 19">
            <a:extLst>
              <a:ext uri="{FF2B5EF4-FFF2-40B4-BE49-F238E27FC236}">
                <a16:creationId xmlns:a16="http://schemas.microsoft.com/office/drawing/2014/main" id="{39FFCA2F-915B-0343-ACF1-405D666EF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0138" y="2714625"/>
            <a:ext cx="703262" cy="638175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800">
                <a:latin typeface="Times" pitchFamily="2" charset="0"/>
              </a:rPr>
              <a:t>B (3)</a:t>
            </a:r>
          </a:p>
          <a:p>
            <a:pPr algn="ctr"/>
            <a:r>
              <a:rPr lang="en-US" altLang="en-US" sz="1800">
                <a:latin typeface="Times" pitchFamily="2" charset="0"/>
              </a:rPr>
              <a:t>LT=4</a:t>
            </a:r>
          </a:p>
        </p:txBody>
      </p:sp>
      <p:sp>
        <p:nvSpPr>
          <p:cNvPr id="335892" name="Rectangle 20">
            <a:extLst>
              <a:ext uri="{FF2B5EF4-FFF2-40B4-BE49-F238E27FC236}">
                <a16:creationId xmlns:a16="http://schemas.microsoft.com/office/drawing/2014/main" id="{558DE338-5D69-9E4C-823E-FC37A9DA8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538" y="2714625"/>
            <a:ext cx="703262" cy="638175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800">
                <a:latin typeface="Times" pitchFamily="2" charset="0"/>
              </a:rPr>
              <a:t>C (2)</a:t>
            </a:r>
          </a:p>
          <a:p>
            <a:pPr algn="ctr"/>
            <a:r>
              <a:rPr lang="en-US" altLang="en-US" sz="1800">
                <a:latin typeface="Times" pitchFamily="2" charset="0"/>
              </a:rPr>
              <a:t>LT=2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4">
            <a:extLst>
              <a:ext uri="{FF2B5EF4-FFF2-40B4-BE49-F238E27FC236}">
                <a16:creationId xmlns:a16="http://schemas.microsoft.com/office/drawing/2014/main" id="{7CCAA7C4-285B-5245-8CD9-5545F868921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grpSp>
        <p:nvGrpSpPr>
          <p:cNvPr id="337932" name="Group 12">
            <a:extLst>
              <a:ext uri="{FF2B5EF4-FFF2-40B4-BE49-F238E27FC236}">
                <a16:creationId xmlns:a16="http://schemas.microsoft.com/office/drawing/2014/main" id="{1491B159-F8DB-334A-BF02-186E59D13291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81200"/>
            <a:ext cx="7793038" cy="4114800"/>
            <a:chOff x="467" y="1248"/>
            <a:chExt cx="5341" cy="2592"/>
          </a:xfrm>
        </p:grpSpPr>
        <p:sp>
          <p:nvSpPr>
            <p:cNvPr id="337933" name="Line 13">
              <a:extLst>
                <a:ext uri="{FF2B5EF4-FFF2-40B4-BE49-F238E27FC236}">
                  <a16:creationId xmlns:a16="http://schemas.microsoft.com/office/drawing/2014/main" id="{77D9A4E4-6F09-AA4A-BAE2-E86398FED7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934" name="Line 14">
              <a:extLst>
                <a:ext uri="{FF2B5EF4-FFF2-40B4-BE49-F238E27FC236}">
                  <a16:creationId xmlns:a16="http://schemas.microsoft.com/office/drawing/2014/main" id="{08F05381-9C44-BF49-94D3-F8BEE7F923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935" name="Line 15">
              <a:extLst>
                <a:ext uri="{FF2B5EF4-FFF2-40B4-BE49-F238E27FC236}">
                  <a16:creationId xmlns:a16="http://schemas.microsoft.com/office/drawing/2014/main" id="{A007173F-9785-3E49-BDF0-44262AB016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08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936" name="Line 16">
              <a:extLst>
                <a:ext uri="{FF2B5EF4-FFF2-40B4-BE49-F238E27FC236}">
                  <a16:creationId xmlns:a16="http://schemas.microsoft.com/office/drawing/2014/main" id="{D470B03C-D9A7-7646-9286-EC8668833B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3840"/>
              <a:ext cx="196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937" name="Line 17">
              <a:extLst>
                <a:ext uri="{FF2B5EF4-FFF2-40B4-BE49-F238E27FC236}">
                  <a16:creationId xmlns:a16="http://schemas.microsoft.com/office/drawing/2014/main" id="{25FB6717-8A3C-014C-B400-1AA6187B3D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5" y="3840"/>
              <a:ext cx="196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7928" name="Rectangle 8">
            <a:extLst>
              <a:ext uri="{FF2B5EF4-FFF2-40B4-BE49-F238E27FC236}">
                <a16:creationId xmlns:a16="http://schemas.microsoft.com/office/drawing/2014/main" id="{87334F65-36C2-B547-A8DF-E5E64F9015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/>
              <a:t>MRP Matrices For A &amp; B</a:t>
            </a:r>
          </a:p>
        </p:txBody>
      </p:sp>
      <p:graphicFrame>
        <p:nvGraphicFramePr>
          <p:cNvPr id="337929" name="Object 9">
            <a:hlinkClick r:id="" action="ppaction://ole?verb=0"/>
            <a:extLst>
              <a:ext uri="{FF2B5EF4-FFF2-40B4-BE49-F238E27FC236}">
                <a16:creationId xmlns:a16="http://schemas.microsoft.com/office/drawing/2014/main" id="{94CC9E56-3FBA-2C41-8CFD-00C3C8A88E4C}"/>
              </a:ext>
            </a:extLst>
          </p:cNvPr>
          <p:cNvGraphicFramePr>
            <a:graphicFrameLocks/>
          </p:cNvGraphicFramePr>
          <p:nvPr/>
        </p:nvGraphicFramePr>
        <p:xfrm>
          <a:off x="192088" y="1909763"/>
          <a:ext cx="8763000" cy="182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42" name="Worksheet" r:id="rId4" imgW="20447000" imgH="4267200" progId="Excel.Sheet.8">
                  <p:embed/>
                </p:oleObj>
              </mc:Choice>
              <mc:Fallback>
                <p:oleObj name="Worksheet" r:id="rId4" imgW="20447000" imgH="4267200" progId="Excel.Sheet.8">
                  <p:embed/>
                  <p:pic>
                    <p:nvPicPr>
                      <p:cNvPr id="0" name="Object 9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8" y="1909763"/>
                        <a:ext cx="8763000" cy="182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30" name="Object 10">
            <a:hlinkClick r:id="" action="ppaction://ole?verb=0"/>
            <a:extLst>
              <a:ext uri="{FF2B5EF4-FFF2-40B4-BE49-F238E27FC236}">
                <a16:creationId xmlns:a16="http://schemas.microsoft.com/office/drawing/2014/main" id="{9E553D2C-BD8D-6E49-8FA4-5337FA6A7695}"/>
              </a:ext>
            </a:extLst>
          </p:cNvPr>
          <p:cNvGraphicFramePr>
            <a:graphicFrameLocks/>
          </p:cNvGraphicFramePr>
          <p:nvPr/>
        </p:nvGraphicFramePr>
        <p:xfrm>
          <a:off x="152400" y="3878263"/>
          <a:ext cx="8799513" cy="183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43" name="Worksheet" r:id="rId6" imgW="20447000" imgH="4267200" progId="Excel.Sheet.8">
                  <p:embed/>
                </p:oleObj>
              </mc:Choice>
              <mc:Fallback>
                <p:oleObj name="Worksheet" r:id="rId6" imgW="20447000" imgH="4267200" progId="Excel.Sheet.8">
                  <p:embed/>
                  <p:pic>
                    <p:nvPicPr>
                      <p:cNvPr id="0" name="Object 10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878263"/>
                        <a:ext cx="8799513" cy="183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CE136-5E15-A840-A398-23335BE1361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305154" name="Rectangle 2">
            <a:extLst>
              <a:ext uri="{FF2B5EF4-FFF2-40B4-BE49-F238E27FC236}">
                <a16:creationId xmlns:a16="http://schemas.microsoft.com/office/drawing/2014/main" id="{7F3504BC-E4A0-BD46-8828-D5A558CE4A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 sz="4000"/>
              <a:t>Material Requirements Planning (MRP)</a:t>
            </a:r>
            <a:endParaRPr lang="en-US" altLang="en-US"/>
          </a:p>
        </p:txBody>
      </p:sp>
      <p:sp>
        <p:nvSpPr>
          <p:cNvPr id="305155" name="Rectangle 3">
            <a:extLst>
              <a:ext uri="{FF2B5EF4-FFF2-40B4-BE49-F238E27FC236}">
                <a16:creationId xmlns:a16="http://schemas.microsoft.com/office/drawing/2014/main" id="{A852C380-6FF3-9F45-8E83-511A405C5D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35050" y="2286000"/>
            <a:ext cx="7423150" cy="3810000"/>
          </a:xfrm>
          <a:noFill/>
          <a:ln/>
        </p:spPr>
        <p:txBody>
          <a:bodyPr lIns="90487" tIns="44450" rIns="90487" bIns="44450"/>
          <a:lstStyle/>
          <a:p>
            <a:pPr>
              <a:buFont typeface="Times" pitchFamily="2" charset="0"/>
              <a:buChar char="•"/>
            </a:pPr>
            <a:r>
              <a:rPr lang="en-US" altLang="en-US"/>
              <a:t>A computerized inventory control &amp;  production planning system</a:t>
            </a:r>
          </a:p>
          <a:p>
            <a:pPr>
              <a:buFont typeface="Times" pitchFamily="2" charset="0"/>
              <a:buChar char="•"/>
            </a:pPr>
            <a:endParaRPr lang="en-US" altLang="en-US"/>
          </a:p>
          <a:p>
            <a:pPr>
              <a:buFont typeface="Times" pitchFamily="2" charset="0"/>
              <a:buChar char="•"/>
            </a:pPr>
            <a:r>
              <a:rPr lang="en-US" altLang="en-US"/>
              <a:t>Schedules component items when they are needed - no earlier and no later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4">
            <a:extLst>
              <a:ext uri="{FF2B5EF4-FFF2-40B4-BE49-F238E27FC236}">
                <a16:creationId xmlns:a16="http://schemas.microsoft.com/office/drawing/2014/main" id="{07D09A7F-8AD0-2F47-BB95-E1A7CEFBBAD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grpSp>
        <p:nvGrpSpPr>
          <p:cNvPr id="339978" name="Group 10">
            <a:extLst>
              <a:ext uri="{FF2B5EF4-FFF2-40B4-BE49-F238E27FC236}">
                <a16:creationId xmlns:a16="http://schemas.microsoft.com/office/drawing/2014/main" id="{08D6D78D-C486-674F-84E4-82290F8E688E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81200"/>
            <a:ext cx="7793038" cy="4114800"/>
            <a:chOff x="467" y="1248"/>
            <a:chExt cx="5341" cy="2592"/>
          </a:xfrm>
        </p:grpSpPr>
        <p:sp>
          <p:nvSpPr>
            <p:cNvPr id="339979" name="Line 11">
              <a:extLst>
                <a:ext uri="{FF2B5EF4-FFF2-40B4-BE49-F238E27FC236}">
                  <a16:creationId xmlns:a16="http://schemas.microsoft.com/office/drawing/2014/main" id="{DB216AAF-B49B-A241-B924-7275EA327C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980" name="Line 12">
              <a:extLst>
                <a:ext uri="{FF2B5EF4-FFF2-40B4-BE49-F238E27FC236}">
                  <a16:creationId xmlns:a16="http://schemas.microsoft.com/office/drawing/2014/main" id="{91301692-1D64-CA41-9E02-C30F41FDF5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981" name="Line 13">
              <a:extLst>
                <a:ext uri="{FF2B5EF4-FFF2-40B4-BE49-F238E27FC236}">
                  <a16:creationId xmlns:a16="http://schemas.microsoft.com/office/drawing/2014/main" id="{9AD033E5-9F24-A44F-A1A7-A430BAE1E7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08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982" name="Line 14">
              <a:extLst>
                <a:ext uri="{FF2B5EF4-FFF2-40B4-BE49-F238E27FC236}">
                  <a16:creationId xmlns:a16="http://schemas.microsoft.com/office/drawing/2014/main" id="{D34EC76D-F9E1-7F41-B81C-21F97098A7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3840"/>
              <a:ext cx="196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983" name="Line 15">
              <a:extLst>
                <a:ext uri="{FF2B5EF4-FFF2-40B4-BE49-F238E27FC236}">
                  <a16:creationId xmlns:a16="http://schemas.microsoft.com/office/drawing/2014/main" id="{0FAD0066-5F11-824E-9DDC-F1E57A8F7B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5" y="3840"/>
              <a:ext cx="196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9970" name="Group 2">
            <a:extLst>
              <a:ext uri="{FF2B5EF4-FFF2-40B4-BE49-F238E27FC236}">
                <a16:creationId xmlns:a16="http://schemas.microsoft.com/office/drawing/2014/main" id="{2919DF87-40C1-454C-A50F-CAEA45F4F34C}"/>
              </a:ext>
            </a:extLst>
          </p:cNvPr>
          <p:cNvGrpSpPr>
            <a:grpSpLocks/>
          </p:cNvGrpSpPr>
          <p:nvPr/>
        </p:nvGrpSpPr>
        <p:grpSpPr bwMode="auto">
          <a:xfrm>
            <a:off x="614363" y="1981200"/>
            <a:ext cx="7826375" cy="4114800"/>
            <a:chOff x="419" y="1248"/>
            <a:chExt cx="5341" cy="2592"/>
          </a:xfrm>
        </p:grpSpPr>
        <p:sp>
          <p:nvSpPr>
            <p:cNvPr id="339971" name="Line 3">
              <a:extLst>
                <a:ext uri="{FF2B5EF4-FFF2-40B4-BE49-F238E27FC236}">
                  <a16:creationId xmlns:a16="http://schemas.microsoft.com/office/drawing/2014/main" id="{31A2093D-4067-404E-A470-C523E2BE3E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972" name="Line 4">
              <a:extLst>
                <a:ext uri="{FF2B5EF4-FFF2-40B4-BE49-F238E27FC236}">
                  <a16:creationId xmlns:a16="http://schemas.microsoft.com/office/drawing/2014/main" id="{CFD6EAC6-13EB-1344-86B8-F5F9EFE6C8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973" name="Line 5">
              <a:extLst>
                <a:ext uri="{FF2B5EF4-FFF2-40B4-BE49-F238E27FC236}">
                  <a16:creationId xmlns:a16="http://schemas.microsoft.com/office/drawing/2014/main" id="{F7B6FA2D-EF80-774D-B8CD-5F512CF9D2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974" name="Line 6">
              <a:extLst>
                <a:ext uri="{FF2B5EF4-FFF2-40B4-BE49-F238E27FC236}">
                  <a16:creationId xmlns:a16="http://schemas.microsoft.com/office/drawing/2014/main" id="{D666417E-8B6F-4C46-A4BC-13BC1FABC3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975" name="Line 7">
              <a:extLst>
                <a:ext uri="{FF2B5EF4-FFF2-40B4-BE49-F238E27FC236}">
                  <a16:creationId xmlns:a16="http://schemas.microsoft.com/office/drawing/2014/main" id="{A00D84D1-CEFF-C145-AB58-C9398543C0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9976" name="Rectangle 8">
            <a:extLst>
              <a:ext uri="{FF2B5EF4-FFF2-40B4-BE49-F238E27FC236}">
                <a16:creationId xmlns:a16="http://schemas.microsoft.com/office/drawing/2014/main" id="{8203D1F8-F8C7-9243-B677-8B2D5C0511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/>
              <a:t>MRP Matrices For C</a:t>
            </a:r>
          </a:p>
        </p:txBody>
      </p:sp>
      <p:graphicFrame>
        <p:nvGraphicFramePr>
          <p:cNvPr id="339977" name="Object 9">
            <a:hlinkClick r:id="" action="ppaction://ole?verb=0"/>
            <a:extLst>
              <a:ext uri="{FF2B5EF4-FFF2-40B4-BE49-F238E27FC236}">
                <a16:creationId xmlns:a16="http://schemas.microsoft.com/office/drawing/2014/main" id="{A73CE767-1C1D-8B4B-AFD8-B0781121CFA7}"/>
              </a:ext>
            </a:extLst>
          </p:cNvPr>
          <p:cNvGraphicFramePr>
            <a:graphicFrameLocks/>
          </p:cNvGraphicFramePr>
          <p:nvPr/>
        </p:nvGraphicFramePr>
        <p:xfrm>
          <a:off x="228600" y="2654300"/>
          <a:ext cx="8610600" cy="195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86" name="Worksheet" r:id="rId4" imgW="20447000" imgH="4267200" progId="Excel.Sheet.8">
                  <p:embed/>
                </p:oleObj>
              </mc:Choice>
              <mc:Fallback>
                <p:oleObj name="Worksheet" r:id="rId4" imgW="20447000" imgH="4267200" progId="Excel.Sheet.8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654300"/>
                        <a:ext cx="8610600" cy="195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1AE144-88C0-FC43-954C-0B97EC8E2F9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342018" name="Rectangle 2">
            <a:extLst>
              <a:ext uri="{FF2B5EF4-FFF2-40B4-BE49-F238E27FC236}">
                <a16:creationId xmlns:a16="http://schemas.microsoft.com/office/drawing/2014/main" id="{79081056-6925-5B4A-B3B7-20AF7B01AE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 sz="3800"/>
              <a:t>Manufacturing Resource Planning (MRP II)</a:t>
            </a:r>
            <a:endParaRPr lang="en-US" altLang="en-US"/>
          </a:p>
        </p:txBody>
      </p:sp>
      <p:sp>
        <p:nvSpPr>
          <p:cNvPr id="342019" name="Rectangle 3">
            <a:extLst>
              <a:ext uri="{FF2B5EF4-FFF2-40B4-BE49-F238E27FC236}">
                <a16:creationId xmlns:a16="http://schemas.microsoft.com/office/drawing/2014/main" id="{1E4BA2A2-2DC0-4C40-9D1F-1247568E44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  <a:noFill/>
          <a:ln/>
        </p:spPr>
        <p:txBody>
          <a:bodyPr lIns="90487" tIns="44450" rIns="90487" bIns="44450"/>
          <a:lstStyle/>
          <a:p>
            <a:pPr>
              <a:buFont typeface="Times" pitchFamily="2" charset="0"/>
              <a:buChar char="•"/>
            </a:pPr>
            <a:r>
              <a:rPr lang="en-US" altLang="en-US" sz="3600"/>
              <a:t>Extension of MRP</a:t>
            </a:r>
          </a:p>
          <a:p>
            <a:pPr>
              <a:buFont typeface="Times" pitchFamily="2" charset="0"/>
              <a:buChar char="•"/>
            </a:pPr>
            <a:r>
              <a:rPr lang="en-US" altLang="en-US" sz="3600"/>
              <a:t>Plans all resources needed for running a business</a:t>
            </a:r>
          </a:p>
          <a:p>
            <a:pPr>
              <a:buFont typeface="Times" pitchFamily="2" charset="0"/>
              <a:buChar char="•"/>
            </a:pPr>
            <a:r>
              <a:rPr lang="en-US" altLang="en-US" sz="3600"/>
              <a:t>Usually includes capacity planning, but</a:t>
            </a:r>
          </a:p>
          <a:p>
            <a:pPr>
              <a:buFont typeface="Times" pitchFamily="2" charset="0"/>
              <a:buChar char="•"/>
            </a:pPr>
            <a:r>
              <a:rPr lang="en-US" altLang="en-US" sz="3600"/>
              <a:t>Has many different modules</a:t>
            </a:r>
            <a:endParaRPr lang="en-US" altLang="en-US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3EBB48-6B8E-9D4B-BDDD-FBA7F7F2FAB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344066" name="Rectangle 2">
            <a:extLst>
              <a:ext uri="{FF2B5EF4-FFF2-40B4-BE49-F238E27FC236}">
                <a16:creationId xmlns:a16="http://schemas.microsoft.com/office/drawing/2014/main" id="{3851924F-5944-D949-A53C-C6228B4673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/>
              <a:t>MRP II Modules</a:t>
            </a:r>
          </a:p>
        </p:txBody>
      </p:sp>
      <p:sp>
        <p:nvSpPr>
          <p:cNvPr id="344067" name="Rectangle 3">
            <a:extLst>
              <a:ext uri="{FF2B5EF4-FFF2-40B4-BE49-F238E27FC236}">
                <a16:creationId xmlns:a16="http://schemas.microsoft.com/office/drawing/2014/main" id="{A353634E-2BC9-3946-A7F4-6EE57A03119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981200"/>
            <a:ext cx="3657600" cy="4114800"/>
          </a:xfrm>
          <a:noFill/>
          <a:ln/>
        </p:spPr>
        <p:txBody>
          <a:bodyPr lIns="90487" tIns="44450" rIns="90487" bIns="44450"/>
          <a:lstStyle/>
          <a:p>
            <a:pPr marL="0" indent="0"/>
            <a:r>
              <a:rPr lang="en-US" altLang="en-US" sz="2800"/>
              <a:t>Forecasting</a:t>
            </a:r>
          </a:p>
          <a:p>
            <a:pPr marL="0" indent="0"/>
            <a:r>
              <a:rPr lang="en-US" altLang="en-US" sz="2800"/>
              <a:t>Customer order entry</a:t>
            </a:r>
          </a:p>
          <a:p>
            <a:pPr marL="0" indent="0"/>
            <a:r>
              <a:rPr lang="en-US" altLang="en-US" sz="2800"/>
              <a:t>Production planning / master production scheduling</a:t>
            </a:r>
          </a:p>
          <a:p>
            <a:pPr marL="0" indent="0"/>
            <a:r>
              <a:rPr lang="en-US" altLang="en-US" sz="2800"/>
              <a:t>Product structure / bill-of-material processor</a:t>
            </a:r>
          </a:p>
          <a:p>
            <a:pPr marL="0" indent="0"/>
            <a:r>
              <a:rPr lang="en-US" altLang="en-US" sz="2800"/>
              <a:t>Inventory control</a:t>
            </a:r>
          </a:p>
        </p:txBody>
      </p:sp>
      <p:sp>
        <p:nvSpPr>
          <p:cNvPr id="344068" name="Rectangle 4">
            <a:extLst>
              <a:ext uri="{FF2B5EF4-FFF2-40B4-BE49-F238E27FC236}">
                <a16:creationId xmlns:a16="http://schemas.microsoft.com/office/drawing/2014/main" id="{7C00CE8C-827C-6149-946A-354145E74E3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870450" y="1981200"/>
            <a:ext cx="3435350" cy="4114800"/>
          </a:xfrm>
          <a:noFill/>
          <a:ln/>
        </p:spPr>
        <p:txBody>
          <a:bodyPr lIns="90487" tIns="44450" rIns="90487" bIns="44450"/>
          <a:lstStyle/>
          <a:p>
            <a:pPr marL="0" indent="0"/>
            <a:r>
              <a:rPr lang="en-US" altLang="en-US" sz="2800"/>
              <a:t>Material requirements planning</a:t>
            </a:r>
          </a:p>
          <a:p>
            <a:pPr marL="0" indent="0"/>
            <a:r>
              <a:rPr lang="en-US" altLang="en-US" sz="2800"/>
              <a:t>Capacity planning</a:t>
            </a:r>
          </a:p>
          <a:p>
            <a:pPr marL="0" indent="0"/>
            <a:r>
              <a:rPr lang="en-US" altLang="en-US" sz="2800"/>
              <a:t>Shop floor control</a:t>
            </a:r>
          </a:p>
          <a:p>
            <a:pPr marL="0" indent="0"/>
            <a:r>
              <a:rPr lang="en-US" altLang="en-US" sz="2800"/>
              <a:t>Purchasing</a:t>
            </a:r>
          </a:p>
          <a:p>
            <a:pPr marL="0" indent="0"/>
            <a:r>
              <a:rPr lang="en-US" altLang="en-US" sz="2800"/>
              <a:t>Accounting</a:t>
            </a:r>
          </a:p>
          <a:p>
            <a:pPr marL="0" indent="0"/>
            <a:r>
              <a:rPr lang="en-US" altLang="en-US" sz="2800"/>
              <a:t>Financial analysis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69A7A-D0F8-E34E-A280-BDB4D9A35CD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346114" name="Rectangle 2">
            <a:extLst>
              <a:ext uri="{FF2B5EF4-FFF2-40B4-BE49-F238E27FC236}">
                <a16:creationId xmlns:a16="http://schemas.microsoft.com/office/drawing/2014/main" id="{355825D4-EE14-8044-A3AF-A1B69C6288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 sz="3800"/>
              <a:t>Capacity Requirements Planning (CRP)</a:t>
            </a:r>
            <a:endParaRPr lang="en-US" altLang="en-US"/>
          </a:p>
        </p:txBody>
      </p:sp>
      <p:sp>
        <p:nvSpPr>
          <p:cNvPr id="346115" name="Rectangle 3">
            <a:extLst>
              <a:ext uri="{FF2B5EF4-FFF2-40B4-BE49-F238E27FC236}">
                <a16:creationId xmlns:a16="http://schemas.microsoft.com/office/drawing/2014/main" id="{091C8457-D759-A44A-9B2A-0D779F394F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7713" y="2209800"/>
            <a:ext cx="7510462" cy="3886200"/>
          </a:xfrm>
          <a:noFill/>
          <a:ln/>
        </p:spPr>
        <p:txBody>
          <a:bodyPr lIns="90487" tIns="44450" rIns="90487" bIns="44450"/>
          <a:lstStyle/>
          <a:p>
            <a:pPr>
              <a:buFont typeface="Times" pitchFamily="2" charset="0"/>
              <a:buChar char="•"/>
            </a:pPr>
            <a:r>
              <a:rPr lang="en-US" altLang="en-US"/>
              <a:t>Computerized system that projects loads from the planned order releases of MRP</a:t>
            </a:r>
          </a:p>
          <a:p>
            <a:pPr>
              <a:lnSpc>
                <a:spcPct val="40000"/>
              </a:lnSpc>
              <a:buFont typeface="Times" pitchFamily="2" charset="0"/>
              <a:buChar char="•"/>
            </a:pPr>
            <a:endParaRPr lang="en-US" altLang="en-US"/>
          </a:p>
          <a:p>
            <a:pPr>
              <a:buFont typeface="Times" pitchFamily="2" charset="0"/>
              <a:buChar char="•"/>
            </a:pPr>
            <a:r>
              <a:rPr lang="en-US" altLang="en-US"/>
              <a:t>Creates load profile</a:t>
            </a:r>
          </a:p>
          <a:p>
            <a:pPr>
              <a:lnSpc>
                <a:spcPct val="40000"/>
              </a:lnSpc>
              <a:buFont typeface="Times" pitchFamily="2" charset="0"/>
              <a:buChar char="•"/>
            </a:pPr>
            <a:endParaRPr lang="en-US" altLang="en-US"/>
          </a:p>
          <a:p>
            <a:pPr>
              <a:buFont typeface="Times" pitchFamily="2" charset="0"/>
              <a:buChar char="•"/>
            </a:pPr>
            <a:r>
              <a:rPr lang="en-US" altLang="en-US"/>
              <a:t>Identifies underloads and overloads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Date Placeholder 4">
            <a:extLst>
              <a:ext uri="{FF2B5EF4-FFF2-40B4-BE49-F238E27FC236}">
                <a16:creationId xmlns:a16="http://schemas.microsoft.com/office/drawing/2014/main" id="{EC27B52F-F8C0-C046-9596-A0974C96CB3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348222" name="Line 62">
            <a:extLst>
              <a:ext uri="{FF2B5EF4-FFF2-40B4-BE49-F238E27FC236}">
                <a16:creationId xmlns:a16="http://schemas.microsoft.com/office/drawing/2014/main" id="{BB0C70C3-D745-B04B-A1D5-EA1928B6801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6096000"/>
            <a:ext cx="152400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21" name="Rectangle 61">
            <a:extLst>
              <a:ext uri="{FF2B5EF4-FFF2-40B4-BE49-F238E27FC236}">
                <a16:creationId xmlns:a16="http://schemas.microsoft.com/office/drawing/2014/main" id="{F465EB52-7DC8-C241-A1C2-9B3046AF2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pSp>
        <p:nvGrpSpPr>
          <p:cNvPr id="348215" name="Group 55">
            <a:extLst>
              <a:ext uri="{FF2B5EF4-FFF2-40B4-BE49-F238E27FC236}">
                <a16:creationId xmlns:a16="http://schemas.microsoft.com/office/drawing/2014/main" id="{94CDC06C-BA35-E949-846C-77B809540769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81200"/>
            <a:ext cx="7772400" cy="4114800"/>
            <a:chOff x="419" y="1248"/>
            <a:chExt cx="5341" cy="2592"/>
          </a:xfrm>
        </p:grpSpPr>
        <p:sp>
          <p:nvSpPr>
            <p:cNvPr id="348216" name="Line 56">
              <a:extLst>
                <a:ext uri="{FF2B5EF4-FFF2-40B4-BE49-F238E27FC236}">
                  <a16:creationId xmlns:a16="http://schemas.microsoft.com/office/drawing/2014/main" id="{C9257BF5-E8D6-9749-8411-4A331EF813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17" name="Line 57">
              <a:extLst>
                <a:ext uri="{FF2B5EF4-FFF2-40B4-BE49-F238E27FC236}">
                  <a16:creationId xmlns:a16="http://schemas.microsoft.com/office/drawing/2014/main" id="{7F1D4E7D-2CA0-4C44-9801-781C940A5C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18" name="Line 58">
              <a:extLst>
                <a:ext uri="{FF2B5EF4-FFF2-40B4-BE49-F238E27FC236}">
                  <a16:creationId xmlns:a16="http://schemas.microsoft.com/office/drawing/2014/main" id="{872CF630-1065-9745-99EF-3ECAC7B710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19" name="Line 59">
              <a:extLst>
                <a:ext uri="{FF2B5EF4-FFF2-40B4-BE49-F238E27FC236}">
                  <a16:creationId xmlns:a16="http://schemas.microsoft.com/office/drawing/2014/main" id="{CA286E9B-E5DD-7848-A94C-E5FD7071B3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20" name="Line 60">
              <a:extLst>
                <a:ext uri="{FF2B5EF4-FFF2-40B4-BE49-F238E27FC236}">
                  <a16:creationId xmlns:a16="http://schemas.microsoft.com/office/drawing/2014/main" id="{29733D03-4196-A749-9A82-43080AF22A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48169" name="Group 9">
            <a:extLst>
              <a:ext uri="{FF2B5EF4-FFF2-40B4-BE49-F238E27FC236}">
                <a16:creationId xmlns:a16="http://schemas.microsoft.com/office/drawing/2014/main" id="{0CBCCE0D-82B2-094C-B226-174448BC106F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673100"/>
            <a:ext cx="8274050" cy="5194300"/>
            <a:chOff x="258" y="328"/>
            <a:chExt cx="5880" cy="3668"/>
          </a:xfrm>
        </p:grpSpPr>
        <p:grpSp>
          <p:nvGrpSpPr>
            <p:cNvPr id="348170" name="Group 10">
              <a:extLst>
                <a:ext uri="{FF2B5EF4-FFF2-40B4-BE49-F238E27FC236}">
                  <a16:creationId xmlns:a16="http://schemas.microsoft.com/office/drawing/2014/main" id="{2058F142-1EB3-4E4B-AEDC-51D5826761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" y="1248"/>
              <a:ext cx="5341" cy="2592"/>
              <a:chOff x="419" y="1248"/>
              <a:chExt cx="5341" cy="2592"/>
            </a:xfrm>
          </p:grpSpPr>
          <p:sp>
            <p:nvSpPr>
              <p:cNvPr id="348171" name="Line 11">
                <a:extLst>
                  <a:ext uri="{FF2B5EF4-FFF2-40B4-BE49-F238E27FC236}">
                    <a16:creationId xmlns:a16="http://schemas.microsoft.com/office/drawing/2014/main" id="{F8E72BC5-CB83-2242-8B20-65F92A01A8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7" y="1248"/>
                <a:ext cx="5325" cy="0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172" name="Line 12">
                <a:extLst>
                  <a:ext uri="{FF2B5EF4-FFF2-40B4-BE49-F238E27FC236}">
                    <a16:creationId xmlns:a16="http://schemas.microsoft.com/office/drawing/2014/main" id="{84DE6474-1422-5942-958F-0D078CDC38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9" y="1256"/>
                <a:ext cx="0" cy="2576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173" name="Line 13">
                <a:extLst>
                  <a:ext uri="{FF2B5EF4-FFF2-40B4-BE49-F238E27FC236}">
                    <a16:creationId xmlns:a16="http://schemas.microsoft.com/office/drawing/2014/main" id="{AA171622-52DF-3546-90FE-8029DB397A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" y="1256"/>
                <a:ext cx="0" cy="2576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174" name="Line 14">
                <a:extLst>
                  <a:ext uri="{FF2B5EF4-FFF2-40B4-BE49-F238E27FC236}">
                    <a16:creationId xmlns:a16="http://schemas.microsoft.com/office/drawing/2014/main" id="{6D8936C1-A1D8-7F4C-A868-8A0B6652A1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7" y="3840"/>
                <a:ext cx="1293" cy="0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175" name="Line 15">
                <a:extLst>
                  <a:ext uri="{FF2B5EF4-FFF2-40B4-BE49-F238E27FC236}">
                    <a16:creationId xmlns:a16="http://schemas.microsoft.com/office/drawing/2014/main" id="{1B8E1D63-9AD0-BD4A-B956-BFCDE0948C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59" y="3840"/>
                <a:ext cx="1293" cy="0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48176" name="AutoShape 16">
              <a:extLst>
                <a:ext uri="{FF2B5EF4-FFF2-40B4-BE49-F238E27FC236}">
                  <a16:creationId xmlns:a16="http://schemas.microsoft.com/office/drawing/2014/main" id="{47D56A8C-0FAC-1D40-AAF2-D1DE110FED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2" y="3034"/>
              <a:ext cx="1252" cy="679"/>
            </a:xfrm>
            <a:prstGeom prst="diamond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/>
            <a:p>
              <a:pPr algn="ctr"/>
              <a:r>
                <a:rPr lang="en-US" altLang="en-US" sz="2000" b="1">
                  <a:solidFill>
                    <a:schemeClr val="bg2"/>
                  </a:solidFill>
                </a:rPr>
                <a:t>Feasible?</a:t>
              </a:r>
            </a:p>
          </p:txBody>
        </p:sp>
        <p:sp>
          <p:nvSpPr>
            <p:cNvPr id="348177" name="Rectangle 17">
              <a:extLst>
                <a:ext uri="{FF2B5EF4-FFF2-40B4-BE49-F238E27FC236}">
                  <a16:creationId xmlns:a16="http://schemas.microsoft.com/office/drawing/2014/main" id="{3259F938-6B48-5F45-8E35-47B7B49105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580"/>
              <a:ext cx="979" cy="549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/>
            <a:p>
              <a:pPr algn="ctr"/>
              <a:r>
                <a:rPr lang="en-US" altLang="en-US" sz="2000" b="1">
                  <a:solidFill>
                    <a:schemeClr val="bg2"/>
                  </a:solidFill>
                </a:rPr>
                <a:t>Marketing</a:t>
              </a:r>
            </a:p>
            <a:p>
              <a:pPr algn="ctr"/>
              <a:r>
                <a:rPr lang="en-US" altLang="en-US" sz="2000" b="1">
                  <a:solidFill>
                    <a:schemeClr val="bg2"/>
                  </a:solidFill>
                </a:rPr>
                <a:t>Plan</a:t>
              </a:r>
            </a:p>
          </p:txBody>
        </p:sp>
        <p:sp>
          <p:nvSpPr>
            <p:cNvPr id="348178" name="Rectangle 18">
              <a:extLst>
                <a:ext uri="{FF2B5EF4-FFF2-40B4-BE49-F238E27FC236}">
                  <a16:creationId xmlns:a16="http://schemas.microsoft.com/office/drawing/2014/main" id="{161C6809-9555-434B-A317-F6578A76A5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8" y="1580"/>
              <a:ext cx="979" cy="549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/>
            <a:p>
              <a:pPr algn="ctr"/>
              <a:r>
                <a:rPr lang="en-US" altLang="en-US" sz="2000" b="1">
                  <a:solidFill>
                    <a:schemeClr val="bg2"/>
                  </a:solidFill>
                </a:rPr>
                <a:t>Financial</a:t>
              </a:r>
            </a:p>
            <a:p>
              <a:pPr algn="ctr"/>
              <a:r>
                <a:rPr lang="en-US" altLang="en-US" sz="2000" b="1">
                  <a:solidFill>
                    <a:schemeClr val="bg2"/>
                  </a:solidFill>
                </a:rPr>
                <a:t>Plan</a:t>
              </a:r>
            </a:p>
          </p:txBody>
        </p:sp>
        <p:sp>
          <p:nvSpPr>
            <p:cNvPr id="348179" name="Rectangle 19">
              <a:extLst>
                <a:ext uri="{FF2B5EF4-FFF2-40B4-BE49-F238E27FC236}">
                  <a16:creationId xmlns:a16="http://schemas.microsoft.com/office/drawing/2014/main" id="{4DD3204C-6068-6F47-A930-521CF3A39A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1" y="982"/>
              <a:ext cx="979" cy="549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/>
            <a:p>
              <a:pPr algn="ctr"/>
              <a:r>
                <a:rPr lang="en-US" altLang="en-US" sz="2000" b="1">
                  <a:solidFill>
                    <a:schemeClr val="bg2"/>
                  </a:solidFill>
                </a:rPr>
                <a:t>Business</a:t>
              </a:r>
            </a:p>
            <a:p>
              <a:pPr algn="ctr"/>
              <a:r>
                <a:rPr lang="en-US" altLang="en-US" sz="2000" b="1">
                  <a:solidFill>
                    <a:schemeClr val="bg2"/>
                  </a:solidFill>
                </a:rPr>
                <a:t>Plan</a:t>
              </a:r>
            </a:p>
          </p:txBody>
        </p:sp>
        <p:sp>
          <p:nvSpPr>
            <p:cNvPr id="348180" name="Rectangle 20">
              <a:extLst>
                <a:ext uri="{FF2B5EF4-FFF2-40B4-BE49-F238E27FC236}">
                  <a16:creationId xmlns:a16="http://schemas.microsoft.com/office/drawing/2014/main" id="{C1D3379B-CEC2-0542-9D32-730A3D54A0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1" y="2193"/>
              <a:ext cx="979" cy="549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/>
            <a:p>
              <a:pPr algn="ctr"/>
              <a:r>
                <a:rPr lang="en-US" altLang="en-US" sz="2000" b="1">
                  <a:solidFill>
                    <a:schemeClr val="bg2"/>
                  </a:solidFill>
                </a:rPr>
                <a:t>Production</a:t>
              </a:r>
            </a:p>
            <a:p>
              <a:pPr algn="ctr"/>
              <a:r>
                <a:rPr lang="en-US" altLang="en-US" sz="2000" b="1">
                  <a:solidFill>
                    <a:schemeClr val="bg2"/>
                  </a:solidFill>
                </a:rPr>
                <a:t>Plan</a:t>
              </a:r>
            </a:p>
          </p:txBody>
        </p:sp>
        <p:sp>
          <p:nvSpPr>
            <p:cNvPr id="348181" name="Freeform 21">
              <a:extLst>
                <a:ext uri="{FF2B5EF4-FFF2-40B4-BE49-F238E27FC236}">
                  <a16:creationId xmlns:a16="http://schemas.microsoft.com/office/drawing/2014/main" id="{347E2516-5908-4044-A57D-A60C02C0AEE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3" y="2640"/>
              <a:ext cx="465" cy="742"/>
            </a:xfrm>
            <a:custGeom>
              <a:avLst/>
              <a:gdLst>
                <a:gd name="T0" fmla="*/ 325 w 429"/>
                <a:gd name="T1" fmla="*/ 741 h 742"/>
                <a:gd name="T2" fmla="*/ 0 w 429"/>
                <a:gd name="T3" fmla="*/ 741 h 742"/>
                <a:gd name="T4" fmla="*/ 0 w 429"/>
                <a:gd name="T5" fmla="*/ 0 h 742"/>
                <a:gd name="T6" fmla="*/ 428 w 429"/>
                <a:gd name="T7" fmla="*/ 2 h 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9" h="742">
                  <a:moveTo>
                    <a:pt x="325" y="741"/>
                  </a:moveTo>
                  <a:lnTo>
                    <a:pt x="0" y="741"/>
                  </a:lnTo>
                  <a:lnTo>
                    <a:pt x="0" y="0"/>
                  </a:lnTo>
                  <a:lnTo>
                    <a:pt x="428" y="2"/>
                  </a:ln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182" name="AutoShape 22">
              <a:extLst>
                <a:ext uri="{FF2B5EF4-FFF2-40B4-BE49-F238E27FC236}">
                  <a16:creationId xmlns:a16="http://schemas.microsoft.com/office/drawing/2014/main" id="{C1965674-4A83-8141-B1E3-5B0002735C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3" y="476"/>
              <a:ext cx="1600" cy="395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183" name="Rectangle 23">
              <a:extLst>
                <a:ext uri="{FF2B5EF4-FFF2-40B4-BE49-F238E27FC236}">
                  <a16:creationId xmlns:a16="http://schemas.microsoft.com/office/drawing/2014/main" id="{D6EFF259-194E-344E-ABAB-D3FF9ACAB6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3" y="1709"/>
              <a:ext cx="820" cy="41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184" name="Line 24">
              <a:extLst>
                <a:ext uri="{FF2B5EF4-FFF2-40B4-BE49-F238E27FC236}">
                  <a16:creationId xmlns:a16="http://schemas.microsoft.com/office/drawing/2014/main" id="{F0D6708F-83D0-8F4D-8257-C255CB91F2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5" y="462"/>
              <a:ext cx="0" cy="1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185" name="Rectangle 25">
              <a:extLst>
                <a:ext uri="{FF2B5EF4-FFF2-40B4-BE49-F238E27FC236}">
                  <a16:creationId xmlns:a16="http://schemas.microsoft.com/office/drawing/2014/main" id="{BAF7CF42-4537-2D43-961A-500B17A1D7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0" y="1108"/>
              <a:ext cx="526" cy="1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186" name="Rectangle 26">
              <a:extLst>
                <a:ext uri="{FF2B5EF4-FFF2-40B4-BE49-F238E27FC236}">
                  <a16:creationId xmlns:a16="http://schemas.microsoft.com/office/drawing/2014/main" id="{31916EF7-7482-EB49-A8AB-A8BEF206AB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0" y="1268"/>
              <a:ext cx="526" cy="1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187" name="Rectangle 27">
              <a:extLst>
                <a:ext uri="{FF2B5EF4-FFF2-40B4-BE49-F238E27FC236}">
                  <a16:creationId xmlns:a16="http://schemas.microsoft.com/office/drawing/2014/main" id="{57779B71-921A-0C4F-88B3-1CC3C5953A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0" y="1428"/>
              <a:ext cx="526" cy="1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188" name="AutoShape 28">
              <a:extLst>
                <a:ext uri="{FF2B5EF4-FFF2-40B4-BE49-F238E27FC236}">
                  <a16:creationId xmlns:a16="http://schemas.microsoft.com/office/drawing/2014/main" id="{9EF21349-48D1-8142-8B00-5D46E10172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5" y="2072"/>
              <a:ext cx="525" cy="107"/>
            </a:xfrm>
            <a:prstGeom prst="roundRect">
              <a:avLst>
                <a:gd name="adj" fmla="val 38079"/>
              </a:avLst>
            </a:prstGeom>
            <a:solidFill>
              <a:srgbClr val="FFCC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189" name="Rectangle 29">
              <a:extLst>
                <a:ext uri="{FF2B5EF4-FFF2-40B4-BE49-F238E27FC236}">
                  <a16:creationId xmlns:a16="http://schemas.microsoft.com/office/drawing/2014/main" id="{9B218341-765D-3341-880A-53B529AF06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2" y="1904"/>
              <a:ext cx="314" cy="107"/>
            </a:xfrm>
            <a:prstGeom prst="rect">
              <a:avLst/>
            </a:prstGeom>
            <a:solidFill>
              <a:srgbClr val="99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190" name="Rectangle 30">
              <a:extLst>
                <a:ext uri="{FF2B5EF4-FFF2-40B4-BE49-F238E27FC236}">
                  <a16:creationId xmlns:a16="http://schemas.microsoft.com/office/drawing/2014/main" id="{B836C1AD-B6AC-824E-9E25-8CB4018A92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3" y="1904"/>
              <a:ext cx="315" cy="107"/>
            </a:xfrm>
            <a:prstGeom prst="rect">
              <a:avLst/>
            </a:prstGeom>
            <a:solidFill>
              <a:srgbClr val="99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191" name="AutoShape 31">
              <a:extLst>
                <a:ext uri="{FF2B5EF4-FFF2-40B4-BE49-F238E27FC236}">
                  <a16:creationId xmlns:a16="http://schemas.microsoft.com/office/drawing/2014/main" id="{B887ECA8-2070-7747-BC4D-A154A1A91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2" y="1745"/>
              <a:ext cx="314" cy="107"/>
            </a:xfrm>
            <a:prstGeom prst="parallelogram">
              <a:avLst>
                <a:gd name="adj" fmla="val 73324"/>
              </a:avLst>
            </a:prstGeom>
            <a:solidFill>
              <a:srgbClr val="CC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192" name="AutoShape 32">
              <a:extLst>
                <a:ext uri="{FF2B5EF4-FFF2-40B4-BE49-F238E27FC236}">
                  <a16:creationId xmlns:a16="http://schemas.microsoft.com/office/drawing/2014/main" id="{BB3BE58B-8F38-0349-A011-5D8AB41767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3" y="1745"/>
              <a:ext cx="315" cy="107"/>
            </a:xfrm>
            <a:prstGeom prst="parallelogram">
              <a:avLst>
                <a:gd name="adj" fmla="val 73557"/>
              </a:avLst>
            </a:prstGeom>
            <a:solidFill>
              <a:srgbClr val="CC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193" name="AutoShape 33">
              <a:extLst>
                <a:ext uri="{FF2B5EF4-FFF2-40B4-BE49-F238E27FC236}">
                  <a16:creationId xmlns:a16="http://schemas.microsoft.com/office/drawing/2014/main" id="{2A281933-9DD4-A84F-8C2B-CB96E0E2A9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8" y="1576"/>
              <a:ext cx="525" cy="108"/>
            </a:xfrm>
            <a:prstGeom prst="diamond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194" name="AutoShape 34">
              <a:extLst>
                <a:ext uri="{FF2B5EF4-FFF2-40B4-BE49-F238E27FC236}">
                  <a16:creationId xmlns:a16="http://schemas.microsoft.com/office/drawing/2014/main" id="{73D47D30-A44D-8844-AABF-B9639126E8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0" y="943"/>
              <a:ext cx="526" cy="108"/>
            </a:xfrm>
            <a:prstGeom prst="diamond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195" name="Rectangle 35">
              <a:extLst>
                <a:ext uri="{FF2B5EF4-FFF2-40B4-BE49-F238E27FC236}">
                  <a16:creationId xmlns:a16="http://schemas.microsoft.com/office/drawing/2014/main" id="{811DF88E-7322-064F-BE2B-48B7B6BBB2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4" y="620"/>
              <a:ext cx="314" cy="1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196" name="Rectangle 36">
              <a:extLst>
                <a:ext uri="{FF2B5EF4-FFF2-40B4-BE49-F238E27FC236}">
                  <a16:creationId xmlns:a16="http://schemas.microsoft.com/office/drawing/2014/main" id="{E1852D5E-B9CD-CC47-AC45-A4CEB0B20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4" y="620"/>
              <a:ext cx="314" cy="1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197" name="Rectangle 37">
              <a:extLst>
                <a:ext uri="{FF2B5EF4-FFF2-40B4-BE49-F238E27FC236}">
                  <a16:creationId xmlns:a16="http://schemas.microsoft.com/office/drawing/2014/main" id="{44258F7E-AE64-0646-B953-F6F981699F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6" y="461"/>
              <a:ext cx="315" cy="108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198" name="Rectangle 38">
              <a:extLst>
                <a:ext uri="{FF2B5EF4-FFF2-40B4-BE49-F238E27FC236}">
                  <a16:creationId xmlns:a16="http://schemas.microsoft.com/office/drawing/2014/main" id="{E32A43C5-BA39-3C44-99BC-79937B5197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6" y="782"/>
              <a:ext cx="315" cy="1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199" name="Freeform 39">
              <a:extLst>
                <a:ext uri="{FF2B5EF4-FFF2-40B4-BE49-F238E27FC236}">
                  <a16:creationId xmlns:a16="http://schemas.microsoft.com/office/drawing/2014/main" id="{A52E560E-C07E-4647-AD4D-0450C93F7C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8" y="1165"/>
              <a:ext cx="504" cy="793"/>
            </a:xfrm>
            <a:custGeom>
              <a:avLst/>
              <a:gdLst>
                <a:gd name="T0" fmla="*/ 176 w 465"/>
                <a:gd name="T1" fmla="*/ 792 h 793"/>
                <a:gd name="T2" fmla="*/ 0 w 465"/>
                <a:gd name="T3" fmla="*/ 792 h 793"/>
                <a:gd name="T4" fmla="*/ 0 w 465"/>
                <a:gd name="T5" fmla="*/ 0 h 793"/>
                <a:gd name="T6" fmla="*/ 464 w 465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5" h="793">
                  <a:moveTo>
                    <a:pt x="176" y="792"/>
                  </a:moveTo>
                  <a:lnTo>
                    <a:pt x="0" y="792"/>
                  </a:lnTo>
                  <a:lnTo>
                    <a:pt x="0" y="0"/>
                  </a:lnTo>
                  <a:lnTo>
                    <a:pt x="464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00" name="Freeform 40">
              <a:extLst>
                <a:ext uri="{FF2B5EF4-FFF2-40B4-BE49-F238E27FC236}">
                  <a16:creationId xmlns:a16="http://schemas.microsoft.com/office/drawing/2014/main" id="{C45F2B1E-48CF-7E4C-86DA-89AB8209C952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" y="1164"/>
              <a:ext cx="503" cy="793"/>
            </a:xfrm>
            <a:custGeom>
              <a:avLst/>
              <a:gdLst>
                <a:gd name="T0" fmla="*/ 288 w 464"/>
                <a:gd name="T1" fmla="*/ 792 h 793"/>
                <a:gd name="T2" fmla="*/ 463 w 464"/>
                <a:gd name="T3" fmla="*/ 792 h 793"/>
                <a:gd name="T4" fmla="*/ 463 w 464"/>
                <a:gd name="T5" fmla="*/ 0 h 793"/>
                <a:gd name="T6" fmla="*/ 0 w 464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793">
                  <a:moveTo>
                    <a:pt x="288" y="792"/>
                  </a:moveTo>
                  <a:lnTo>
                    <a:pt x="463" y="792"/>
                  </a:lnTo>
                  <a:lnTo>
                    <a:pt x="46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01" name="Freeform 41">
              <a:extLst>
                <a:ext uri="{FF2B5EF4-FFF2-40B4-BE49-F238E27FC236}">
                  <a16:creationId xmlns:a16="http://schemas.microsoft.com/office/drawing/2014/main" id="{E50B32C0-D448-6F49-9710-26DE172DB2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5" y="864"/>
              <a:ext cx="284" cy="140"/>
            </a:xfrm>
            <a:custGeom>
              <a:avLst/>
              <a:gdLst>
                <a:gd name="T0" fmla="*/ 167 w 262"/>
                <a:gd name="T1" fmla="*/ 139 h 140"/>
                <a:gd name="T2" fmla="*/ 0 w 262"/>
                <a:gd name="T3" fmla="*/ 139 h 140"/>
                <a:gd name="T4" fmla="*/ 0 w 262"/>
                <a:gd name="T5" fmla="*/ 0 h 140"/>
                <a:gd name="T6" fmla="*/ 261 w 262"/>
                <a:gd name="T7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" h="140">
                  <a:moveTo>
                    <a:pt x="167" y="139"/>
                  </a:moveTo>
                  <a:lnTo>
                    <a:pt x="0" y="139"/>
                  </a:lnTo>
                  <a:lnTo>
                    <a:pt x="0" y="0"/>
                  </a:lnTo>
                  <a:lnTo>
                    <a:pt x="261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02" name="Rectangle 42">
              <a:extLst>
                <a:ext uri="{FF2B5EF4-FFF2-40B4-BE49-F238E27FC236}">
                  <a16:creationId xmlns:a16="http://schemas.microsoft.com/office/drawing/2014/main" id="{7A935865-1C93-034F-AE09-3099425B66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2" y="3150"/>
              <a:ext cx="330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800" b="1"/>
                <a:t>No</a:t>
              </a:r>
            </a:p>
          </p:txBody>
        </p:sp>
        <p:sp>
          <p:nvSpPr>
            <p:cNvPr id="348203" name="Line 43">
              <a:extLst>
                <a:ext uri="{FF2B5EF4-FFF2-40B4-BE49-F238E27FC236}">
                  <a16:creationId xmlns:a16="http://schemas.microsoft.com/office/drawing/2014/main" id="{E865DEA7-76AC-494B-B2BC-65228EECBE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74" y="1189"/>
              <a:ext cx="886" cy="37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04" name="Line 44">
              <a:extLst>
                <a:ext uri="{FF2B5EF4-FFF2-40B4-BE49-F238E27FC236}">
                  <a16:creationId xmlns:a16="http://schemas.microsoft.com/office/drawing/2014/main" id="{F73C2740-3B1C-3E4C-8F7C-8DF89F77FB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1" y="1177"/>
              <a:ext cx="886" cy="37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05" name="Line 45">
              <a:extLst>
                <a:ext uri="{FF2B5EF4-FFF2-40B4-BE49-F238E27FC236}">
                  <a16:creationId xmlns:a16="http://schemas.microsoft.com/office/drawing/2014/main" id="{DCE632A1-AED7-CC4A-9289-28FD11CCDC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73" y="2161"/>
              <a:ext cx="873" cy="40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06" name="Line 46">
              <a:extLst>
                <a:ext uri="{FF2B5EF4-FFF2-40B4-BE49-F238E27FC236}">
                  <a16:creationId xmlns:a16="http://schemas.microsoft.com/office/drawing/2014/main" id="{3FC6126B-0617-F645-8359-1223FA5C7E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38" y="2151"/>
              <a:ext cx="894" cy="3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07" name="Oval 47">
              <a:extLst>
                <a:ext uri="{FF2B5EF4-FFF2-40B4-BE49-F238E27FC236}">
                  <a16:creationId xmlns:a16="http://schemas.microsoft.com/office/drawing/2014/main" id="{7E75DC3E-8A26-F148-97C7-ADF2A04DD2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1" y="328"/>
              <a:ext cx="1707" cy="78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08" name="Line 48">
              <a:extLst>
                <a:ext uri="{FF2B5EF4-FFF2-40B4-BE49-F238E27FC236}">
                  <a16:creationId xmlns:a16="http://schemas.microsoft.com/office/drawing/2014/main" id="{7BC34659-9278-4D40-9FE8-4A74811FBD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29" y="1633"/>
              <a:ext cx="1091" cy="18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09" name="AutoShape 49">
              <a:extLst>
                <a:ext uri="{FF2B5EF4-FFF2-40B4-BE49-F238E27FC236}">
                  <a16:creationId xmlns:a16="http://schemas.microsoft.com/office/drawing/2014/main" id="{67DB728D-4C21-4047-AFFC-04AEE8FF81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0" y="3580"/>
              <a:ext cx="888" cy="362"/>
            </a:xfrm>
            <a:prstGeom prst="downArrow">
              <a:avLst>
                <a:gd name="adj1" fmla="val 50000"/>
                <a:gd name="adj2" fmla="val 50014"/>
              </a:avLst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/>
            <a:p>
              <a:pPr algn="ctr"/>
              <a:r>
                <a:rPr lang="en-US" altLang="en-US" sz="2000" b="1">
                  <a:solidFill>
                    <a:schemeClr val="bg2"/>
                  </a:solidFill>
                </a:rPr>
                <a:t>more</a:t>
              </a:r>
            </a:p>
          </p:txBody>
        </p:sp>
        <p:sp>
          <p:nvSpPr>
            <p:cNvPr id="348210" name="Line 50">
              <a:extLst>
                <a:ext uri="{FF2B5EF4-FFF2-40B4-BE49-F238E27FC236}">
                  <a16:creationId xmlns:a16="http://schemas.microsoft.com/office/drawing/2014/main" id="{B86F34E1-E36E-174E-88B9-9681A7E6F3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1" y="2761"/>
              <a:ext cx="0" cy="26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11" name="Line 51">
              <a:extLst>
                <a:ext uri="{FF2B5EF4-FFF2-40B4-BE49-F238E27FC236}">
                  <a16:creationId xmlns:a16="http://schemas.microsoft.com/office/drawing/2014/main" id="{EFF15BDC-08CA-AC48-B85E-764E2BC8B1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8" y="3733"/>
              <a:ext cx="0" cy="26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12" name="Rectangle 52">
              <a:extLst>
                <a:ext uri="{FF2B5EF4-FFF2-40B4-BE49-F238E27FC236}">
                  <a16:creationId xmlns:a16="http://schemas.microsoft.com/office/drawing/2014/main" id="{138116B7-AE31-E74A-9E0C-8387A4E203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2" y="3678"/>
              <a:ext cx="383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800" b="1"/>
                <a:t>Yes</a:t>
              </a:r>
            </a:p>
          </p:txBody>
        </p:sp>
        <p:sp>
          <p:nvSpPr>
            <p:cNvPr id="348213" name="Line 53">
              <a:extLst>
                <a:ext uri="{FF2B5EF4-FFF2-40B4-BE49-F238E27FC236}">
                  <a16:creationId xmlns:a16="http://schemas.microsoft.com/office/drawing/2014/main" id="{E51F6733-AA9B-B74F-B067-1B07748EDE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90" y="663"/>
              <a:ext cx="1474" cy="4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8214" name="Text Box 54">
            <a:extLst>
              <a:ext uri="{FF2B5EF4-FFF2-40B4-BE49-F238E27FC236}">
                <a16:creationId xmlns:a16="http://schemas.microsoft.com/office/drawing/2014/main" id="{0AC43B24-8A0E-354B-B0E0-1EC495412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57200"/>
            <a:ext cx="4419600" cy="8493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4800"/>
              <a:t>MRP II Diagram</a:t>
            </a:r>
            <a:r>
              <a:rPr lang="en-US" altLang="en-US" sz="3600"/>
              <a:t> </a:t>
            </a:r>
          </a:p>
        </p:txBody>
      </p:sp>
      <p:sp>
        <p:nvSpPr>
          <p:cNvPr id="348223" name="Line 63">
            <a:extLst>
              <a:ext uri="{FF2B5EF4-FFF2-40B4-BE49-F238E27FC236}">
                <a16:creationId xmlns:a16="http://schemas.microsoft.com/office/drawing/2014/main" id="{DB7533C1-B5A8-6346-AA23-D6D39AC873B8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6096000"/>
            <a:ext cx="152400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Date Placeholder 4">
            <a:extLst>
              <a:ext uri="{FF2B5EF4-FFF2-40B4-BE49-F238E27FC236}">
                <a16:creationId xmlns:a16="http://schemas.microsoft.com/office/drawing/2014/main" id="{CF05B55D-4881-624F-AD5D-36C7A331C5C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grpSp>
        <p:nvGrpSpPr>
          <p:cNvPr id="350262" name="Group 54">
            <a:extLst>
              <a:ext uri="{FF2B5EF4-FFF2-40B4-BE49-F238E27FC236}">
                <a16:creationId xmlns:a16="http://schemas.microsoft.com/office/drawing/2014/main" id="{879D2D49-5281-944C-AC06-7D95EB71D861}"/>
              </a:ext>
            </a:extLst>
          </p:cNvPr>
          <p:cNvGrpSpPr>
            <a:grpSpLocks/>
          </p:cNvGrpSpPr>
          <p:nvPr/>
        </p:nvGrpSpPr>
        <p:grpSpPr bwMode="auto">
          <a:xfrm>
            <a:off x="766763" y="2133600"/>
            <a:ext cx="7826375" cy="4114800"/>
            <a:chOff x="419" y="1248"/>
            <a:chExt cx="5341" cy="2592"/>
          </a:xfrm>
        </p:grpSpPr>
        <p:sp>
          <p:nvSpPr>
            <p:cNvPr id="350263" name="Line 55">
              <a:extLst>
                <a:ext uri="{FF2B5EF4-FFF2-40B4-BE49-F238E27FC236}">
                  <a16:creationId xmlns:a16="http://schemas.microsoft.com/office/drawing/2014/main" id="{781BC059-57F2-D74E-9A75-3BF511A83B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64" name="Line 56">
              <a:extLst>
                <a:ext uri="{FF2B5EF4-FFF2-40B4-BE49-F238E27FC236}">
                  <a16:creationId xmlns:a16="http://schemas.microsoft.com/office/drawing/2014/main" id="{F6887099-8DBD-C147-B26A-C50065ECC4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65" name="Line 57">
              <a:extLst>
                <a:ext uri="{FF2B5EF4-FFF2-40B4-BE49-F238E27FC236}">
                  <a16:creationId xmlns:a16="http://schemas.microsoft.com/office/drawing/2014/main" id="{01C93353-C621-8B4D-8E25-7EE120F068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66" name="Line 58">
              <a:extLst>
                <a:ext uri="{FF2B5EF4-FFF2-40B4-BE49-F238E27FC236}">
                  <a16:creationId xmlns:a16="http://schemas.microsoft.com/office/drawing/2014/main" id="{D005EDC4-67CD-DC43-B4B5-07A1CE01AE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67" name="Line 59">
              <a:extLst>
                <a:ext uri="{FF2B5EF4-FFF2-40B4-BE49-F238E27FC236}">
                  <a16:creationId xmlns:a16="http://schemas.microsoft.com/office/drawing/2014/main" id="{ABC91FF7-BC6D-6C45-896D-D6AFD985AB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0268" name="Rectangle 60">
            <a:extLst>
              <a:ext uri="{FF2B5EF4-FFF2-40B4-BE49-F238E27FC236}">
                <a16:creationId xmlns:a16="http://schemas.microsoft.com/office/drawing/2014/main" id="{7E7C7081-C83C-B146-9139-4A95D7B8AE47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685800" y="609600"/>
            <a:ext cx="7766050" cy="1143000"/>
          </a:xfrm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lIns="95250" tIns="47625" rIns="95250" bIns="47625"/>
          <a:lstStyle/>
          <a:p>
            <a:endParaRPr lang="en-US" altLang="en-US"/>
          </a:p>
        </p:txBody>
      </p:sp>
      <p:grpSp>
        <p:nvGrpSpPr>
          <p:cNvPr id="350211" name="Group 3">
            <a:extLst>
              <a:ext uri="{FF2B5EF4-FFF2-40B4-BE49-F238E27FC236}">
                <a16:creationId xmlns:a16="http://schemas.microsoft.com/office/drawing/2014/main" id="{BA95CFDB-004D-CD44-97AA-07229072535C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81200"/>
            <a:ext cx="7826375" cy="4114800"/>
            <a:chOff x="419" y="1248"/>
            <a:chExt cx="5341" cy="2592"/>
          </a:xfrm>
        </p:grpSpPr>
        <p:sp>
          <p:nvSpPr>
            <p:cNvPr id="350212" name="Line 4">
              <a:extLst>
                <a:ext uri="{FF2B5EF4-FFF2-40B4-BE49-F238E27FC236}">
                  <a16:creationId xmlns:a16="http://schemas.microsoft.com/office/drawing/2014/main" id="{5542F3CE-0CE9-2E4C-8D79-6FE2D901EB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13" name="Line 5">
              <a:extLst>
                <a:ext uri="{FF2B5EF4-FFF2-40B4-BE49-F238E27FC236}">
                  <a16:creationId xmlns:a16="http://schemas.microsoft.com/office/drawing/2014/main" id="{7C8F46E4-B34E-894C-BD7B-3AFCF22131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14" name="Line 6">
              <a:extLst>
                <a:ext uri="{FF2B5EF4-FFF2-40B4-BE49-F238E27FC236}">
                  <a16:creationId xmlns:a16="http://schemas.microsoft.com/office/drawing/2014/main" id="{FF601E03-1663-5540-9E75-3572F75F35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15" name="Line 7">
              <a:extLst>
                <a:ext uri="{FF2B5EF4-FFF2-40B4-BE49-F238E27FC236}">
                  <a16:creationId xmlns:a16="http://schemas.microsoft.com/office/drawing/2014/main" id="{1F3DA702-C400-C34B-88F6-28C0D7C35D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16" name="Line 8">
              <a:extLst>
                <a:ext uri="{FF2B5EF4-FFF2-40B4-BE49-F238E27FC236}">
                  <a16:creationId xmlns:a16="http://schemas.microsoft.com/office/drawing/2014/main" id="{3E990CB3-FB5A-6146-8982-03D9302DA6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0217" name="Group 9">
            <a:extLst>
              <a:ext uri="{FF2B5EF4-FFF2-40B4-BE49-F238E27FC236}">
                <a16:creationId xmlns:a16="http://schemas.microsoft.com/office/drawing/2014/main" id="{3539F3C2-F8FB-954F-A2D5-74D8A34D99A0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685800"/>
            <a:ext cx="8064500" cy="5053013"/>
            <a:chOff x="65" y="321"/>
            <a:chExt cx="6136" cy="3508"/>
          </a:xfrm>
        </p:grpSpPr>
        <p:sp>
          <p:nvSpPr>
            <p:cNvPr id="350218" name="Line 10">
              <a:extLst>
                <a:ext uri="{FF2B5EF4-FFF2-40B4-BE49-F238E27FC236}">
                  <a16:creationId xmlns:a16="http://schemas.microsoft.com/office/drawing/2014/main" id="{D75068CC-8FFA-7947-AB19-97932391AF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886" y="660"/>
              <a:ext cx="6" cy="161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19" name="AutoShape 11">
              <a:extLst>
                <a:ext uri="{FF2B5EF4-FFF2-40B4-BE49-F238E27FC236}">
                  <a16:creationId xmlns:a16="http://schemas.microsoft.com/office/drawing/2014/main" id="{65454541-4AD8-7645-BB60-699B24AC9A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7" y="715"/>
              <a:ext cx="1600" cy="395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20" name="Rectangle 12">
              <a:extLst>
                <a:ext uri="{FF2B5EF4-FFF2-40B4-BE49-F238E27FC236}">
                  <a16:creationId xmlns:a16="http://schemas.microsoft.com/office/drawing/2014/main" id="{6500D6FA-54A0-CE45-935E-41DDC1303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7" y="1948"/>
              <a:ext cx="820" cy="41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21" name="Line 13">
              <a:extLst>
                <a:ext uri="{FF2B5EF4-FFF2-40B4-BE49-F238E27FC236}">
                  <a16:creationId xmlns:a16="http://schemas.microsoft.com/office/drawing/2014/main" id="{B02165E3-FF65-8445-BAE5-2C7E49E432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9" y="701"/>
              <a:ext cx="0" cy="1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22" name="Rectangle 14">
              <a:extLst>
                <a:ext uri="{FF2B5EF4-FFF2-40B4-BE49-F238E27FC236}">
                  <a16:creationId xmlns:a16="http://schemas.microsoft.com/office/drawing/2014/main" id="{F7179136-D5B9-4C4B-B975-49F6A3D5A3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4" y="1347"/>
              <a:ext cx="526" cy="1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23" name="Rectangle 15">
              <a:extLst>
                <a:ext uri="{FF2B5EF4-FFF2-40B4-BE49-F238E27FC236}">
                  <a16:creationId xmlns:a16="http://schemas.microsoft.com/office/drawing/2014/main" id="{1C7235CA-338E-914B-BB6D-B7193D306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4" y="1507"/>
              <a:ext cx="526" cy="1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24" name="Rectangle 16">
              <a:extLst>
                <a:ext uri="{FF2B5EF4-FFF2-40B4-BE49-F238E27FC236}">
                  <a16:creationId xmlns:a16="http://schemas.microsoft.com/office/drawing/2014/main" id="{C88DCFBB-5CF0-B74D-B563-55C4ECEF9B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4" y="1667"/>
              <a:ext cx="526" cy="1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25" name="AutoShape 17">
              <a:extLst>
                <a:ext uri="{FF2B5EF4-FFF2-40B4-BE49-F238E27FC236}">
                  <a16:creationId xmlns:a16="http://schemas.microsoft.com/office/drawing/2014/main" id="{B48BF16E-C963-7D49-9496-B33C09C490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9" y="2311"/>
              <a:ext cx="525" cy="107"/>
            </a:xfrm>
            <a:prstGeom prst="roundRect">
              <a:avLst>
                <a:gd name="adj" fmla="val 38079"/>
              </a:avLst>
            </a:prstGeom>
            <a:solidFill>
              <a:srgbClr val="FFECE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26" name="Rectangle 18">
              <a:extLst>
                <a:ext uri="{FF2B5EF4-FFF2-40B4-BE49-F238E27FC236}">
                  <a16:creationId xmlns:a16="http://schemas.microsoft.com/office/drawing/2014/main" id="{F1D5914F-FC80-D54C-B1B3-5C1A7A7D9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6" y="2143"/>
              <a:ext cx="314" cy="107"/>
            </a:xfrm>
            <a:prstGeom prst="rect">
              <a:avLst/>
            </a:prstGeom>
            <a:solidFill>
              <a:srgbClr val="99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27" name="Rectangle 19">
              <a:extLst>
                <a:ext uri="{FF2B5EF4-FFF2-40B4-BE49-F238E27FC236}">
                  <a16:creationId xmlns:a16="http://schemas.microsoft.com/office/drawing/2014/main" id="{D410D39D-02DA-A241-AA99-6750A10FEB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143"/>
              <a:ext cx="315" cy="107"/>
            </a:xfrm>
            <a:prstGeom prst="rect">
              <a:avLst/>
            </a:prstGeom>
            <a:solidFill>
              <a:srgbClr val="99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28" name="AutoShape 20">
              <a:extLst>
                <a:ext uri="{FF2B5EF4-FFF2-40B4-BE49-F238E27FC236}">
                  <a16:creationId xmlns:a16="http://schemas.microsoft.com/office/drawing/2014/main" id="{AC72517C-4FB7-9E42-ACE7-D21CEC493B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6" y="1984"/>
              <a:ext cx="314" cy="107"/>
            </a:xfrm>
            <a:prstGeom prst="parallelogram">
              <a:avLst>
                <a:gd name="adj" fmla="val 73324"/>
              </a:avLst>
            </a:prstGeom>
            <a:solidFill>
              <a:srgbClr val="CC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29" name="AutoShape 21">
              <a:extLst>
                <a:ext uri="{FF2B5EF4-FFF2-40B4-BE49-F238E27FC236}">
                  <a16:creationId xmlns:a16="http://schemas.microsoft.com/office/drawing/2014/main" id="{AD330FC7-5F24-084E-A450-4FB0DF09E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1984"/>
              <a:ext cx="315" cy="107"/>
            </a:xfrm>
            <a:prstGeom prst="parallelogram">
              <a:avLst>
                <a:gd name="adj" fmla="val 73557"/>
              </a:avLst>
            </a:prstGeom>
            <a:solidFill>
              <a:srgbClr val="CC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30" name="AutoShape 22">
              <a:extLst>
                <a:ext uri="{FF2B5EF4-FFF2-40B4-BE49-F238E27FC236}">
                  <a16:creationId xmlns:a16="http://schemas.microsoft.com/office/drawing/2014/main" id="{A3537B94-EF77-7F44-894A-D8784214EC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2" y="1815"/>
              <a:ext cx="525" cy="108"/>
            </a:xfrm>
            <a:prstGeom prst="diamond">
              <a:avLst/>
            </a:prstGeom>
            <a:solidFill>
              <a:srgbClr val="A0DFD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31" name="AutoShape 23">
              <a:extLst>
                <a:ext uri="{FF2B5EF4-FFF2-40B4-BE49-F238E27FC236}">
                  <a16:creationId xmlns:a16="http://schemas.microsoft.com/office/drawing/2014/main" id="{71620339-C46D-9D41-AEAB-2AC8D3763E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4" y="1182"/>
              <a:ext cx="526" cy="108"/>
            </a:xfrm>
            <a:prstGeom prst="diamond">
              <a:avLst/>
            </a:prstGeom>
            <a:solidFill>
              <a:srgbClr val="A0DFD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32" name="Rectangle 24">
              <a:extLst>
                <a:ext uri="{FF2B5EF4-FFF2-40B4-BE49-F238E27FC236}">
                  <a16:creationId xmlns:a16="http://schemas.microsoft.com/office/drawing/2014/main" id="{3ED7EBD4-1085-B446-A6E7-06003F93A0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8" y="859"/>
              <a:ext cx="314" cy="1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33" name="Rectangle 25">
              <a:extLst>
                <a:ext uri="{FF2B5EF4-FFF2-40B4-BE49-F238E27FC236}">
                  <a16:creationId xmlns:a16="http://schemas.microsoft.com/office/drawing/2014/main" id="{8844C425-3940-4A44-ABA9-3EC5DB2A8F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8" y="859"/>
              <a:ext cx="314" cy="1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34" name="Rectangle 26">
              <a:extLst>
                <a:ext uri="{FF2B5EF4-FFF2-40B4-BE49-F238E27FC236}">
                  <a16:creationId xmlns:a16="http://schemas.microsoft.com/office/drawing/2014/main" id="{5FE85FE2-E67D-3044-BB2D-83C2641E53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0" y="700"/>
              <a:ext cx="315" cy="108"/>
            </a:xfrm>
            <a:prstGeom prst="rect">
              <a:avLst/>
            </a:prstGeom>
            <a:solidFill>
              <a:srgbClr val="FFECE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35" name="Rectangle 27">
              <a:extLst>
                <a:ext uri="{FF2B5EF4-FFF2-40B4-BE49-F238E27FC236}">
                  <a16:creationId xmlns:a16="http://schemas.microsoft.com/office/drawing/2014/main" id="{26A285FF-975E-014C-AF7B-85CF9C4AA8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0" y="1021"/>
              <a:ext cx="315" cy="1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36" name="Freeform 28">
              <a:extLst>
                <a:ext uri="{FF2B5EF4-FFF2-40B4-BE49-F238E27FC236}">
                  <a16:creationId xmlns:a16="http://schemas.microsoft.com/office/drawing/2014/main" id="{D52978CD-04CE-3348-AAB5-CA386D933A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2" y="1404"/>
              <a:ext cx="504" cy="793"/>
            </a:xfrm>
            <a:custGeom>
              <a:avLst/>
              <a:gdLst>
                <a:gd name="T0" fmla="*/ 176 w 465"/>
                <a:gd name="T1" fmla="*/ 792 h 793"/>
                <a:gd name="T2" fmla="*/ 0 w 465"/>
                <a:gd name="T3" fmla="*/ 792 h 793"/>
                <a:gd name="T4" fmla="*/ 0 w 465"/>
                <a:gd name="T5" fmla="*/ 0 h 793"/>
                <a:gd name="T6" fmla="*/ 464 w 465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5" h="793">
                  <a:moveTo>
                    <a:pt x="176" y="792"/>
                  </a:moveTo>
                  <a:lnTo>
                    <a:pt x="0" y="792"/>
                  </a:lnTo>
                  <a:lnTo>
                    <a:pt x="0" y="0"/>
                  </a:lnTo>
                  <a:lnTo>
                    <a:pt x="464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37" name="Freeform 29">
              <a:extLst>
                <a:ext uri="{FF2B5EF4-FFF2-40B4-BE49-F238E27FC236}">
                  <a16:creationId xmlns:a16="http://schemas.microsoft.com/office/drawing/2014/main" id="{5D467A59-C924-2C41-9454-929FF71CAFA2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8" y="1403"/>
              <a:ext cx="503" cy="793"/>
            </a:xfrm>
            <a:custGeom>
              <a:avLst/>
              <a:gdLst>
                <a:gd name="T0" fmla="*/ 288 w 464"/>
                <a:gd name="T1" fmla="*/ 792 h 793"/>
                <a:gd name="T2" fmla="*/ 463 w 464"/>
                <a:gd name="T3" fmla="*/ 792 h 793"/>
                <a:gd name="T4" fmla="*/ 463 w 464"/>
                <a:gd name="T5" fmla="*/ 0 h 793"/>
                <a:gd name="T6" fmla="*/ 0 w 464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793">
                  <a:moveTo>
                    <a:pt x="288" y="792"/>
                  </a:moveTo>
                  <a:lnTo>
                    <a:pt x="463" y="792"/>
                  </a:lnTo>
                  <a:lnTo>
                    <a:pt x="46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38" name="Freeform 30">
              <a:extLst>
                <a:ext uri="{FF2B5EF4-FFF2-40B4-BE49-F238E27FC236}">
                  <a16:creationId xmlns:a16="http://schemas.microsoft.com/office/drawing/2014/main" id="{38CB0358-5B47-1D42-AA6D-70F53B33B6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9" y="1103"/>
              <a:ext cx="284" cy="140"/>
            </a:xfrm>
            <a:custGeom>
              <a:avLst/>
              <a:gdLst>
                <a:gd name="T0" fmla="*/ 167 w 262"/>
                <a:gd name="T1" fmla="*/ 139 h 140"/>
                <a:gd name="T2" fmla="*/ 0 w 262"/>
                <a:gd name="T3" fmla="*/ 139 h 140"/>
                <a:gd name="T4" fmla="*/ 0 w 262"/>
                <a:gd name="T5" fmla="*/ 0 h 140"/>
                <a:gd name="T6" fmla="*/ 261 w 262"/>
                <a:gd name="T7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" h="140">
                  <a:moveTo>
                    <a:pt x="167" y="139"/>
                  </a:moveTo>
                  <a:lnTo>
                    <a:pt x="0" y="139"/>
                  </a:lnTo>
                  <a:lnTo>
                    <a:pt x="0" y="0"/>
                  </a:lnTo>
                  <a:lnTo>
                    <a:pt x="261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39" name="Rectangle 31">
              <a:extLst>
                <a:ext uri="{FF2B5EF4-FFF2-40B4-BE49-F238E27FC236}">
                  <a16:creationId xmlns:a16="http://schemas.microsoft.com/office/drawing/2014/main" id="{9A7DAE2B-5064-0D48-BE3F-3E4F8D0405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2" y="2277"/>
              <a:ext cx="1653" cy="1375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40" name="Rectangle 32">
              <a:extLst>
                <a:ext uri="{FF2B5EF4-FFF2-40B4-BE49-F238E27FC236}">
                  <a16:creationId xmlns:a16="http://schemas.microsoft.com/office/drawing/2014/main" id="{A82D5ABD-64BE-A240-A0B3-19CF670CD6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1" y="321"/>
              <a:ext cx="1974" cy="36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/>
            <a:p>
              <a:pPr algn="ctr"/>
              <a:r>
                <a:rPr lang="en-US" altLang="en-US" sz="2000" b="1">
                  <a:solidFill>
                    <a:schemeClr val="bg2"/>
                  </a:solidFill>
                </a:rPr>
                <a:t>Master production</a:t>
              </a:r>
            </a:p>
            <a:p>
              <a:pPr algn="ctr"/>
              <a:r>
                <a:rPr lang="en-US" altLang="en-US" sz="2000" b="1">
                  <a:solidFill>
                    <a:schemeClr val="bg2"/>
                  </a:solidFill>
                </a:rPr>
                <a:t>schedule</a:t>
              </a:r>
            </a:p>
          </p:txBody>
        </p:sp>
        <p:sp>
          <p:nvSpPr>
            <p:cNvPr id="350241" name="Rectangle 33">
              <a:extLst>
                <a:ext uri="{FF2B5EF4-FFF2-40B4-BE49-F238E27FC236}">
                  <a16:creationId xmlns:a16="http://schemas.microsoft.com/office/drawing/2014/main" id="{6D20538A-E20B-5144-97D0-11CFA88A6F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1" y="842"/>
              <a:ext cx="1974" cy="36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/>
            <a:p>
              <a:pPr algn="ctr"/>
              <a:r>
                <a:rPr lang="en-US" altLang="en-US" sz="2000" b="1">
                  <a:solidFill>
                    <a:schemeClr val="bg2"/>
                  </a:solidFill>
                </a:rPr>
                <a:t>Material requirements</a:t>
              </a:r>
              <a:endParaRPr lang="en-US" altLang="en-US" sz="2000" b="1"/>
            </a:p>
            <a:p>
              <a:pPr algn="ctr"/>
              <a:r>
                <a:rPr lang="en-US" altLang="en-US" sz="2000" b="1">
                  <a:solidFill>
                    <a:schemeClr val="bg2"/>
                  </a:solidFill>
                </a:rPr>
                <a:t>planning</a:t>
              </a:r>
            </a:p>
          </p:txBody>
        </p:sp>
        <p:sp>
          <p:nvSpPr>
            <p:cNvPr id="350242" name="Rectangle 34">
              <a:extLst>
                <a:ext uri="{FF2B5EF4-FFF2-40B4-BE49-F238E27FC236}">
                  <a16:creationId xmlns:a16="http://schemas.microsoft.com/office/drawing/2014/main" id="{20528A7E-5629-D444-8120-973830298A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1" y="1364"/>
              <a:ext cx="1974" cy="36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/>
            <a:p>
              <a:pPr algn="ctr"/>
              <a:r>
                <a:rPr lang="en-US" altLang="en-US" sz="2000" b="1">
                  <a:solidFill>
                    <a:schemeClr val="bg2"/>
                  </a:solidFill>
                </a:rPr>
                <a:t>Capacity requirements</a:t>
              </a:r>
            </a:p>
            <a:p>
              <a:pPr algn="ctr"/>
              <a:r>
                <a:rPr lang="en-US" altLang="en-US" sz="2000" b="1">
                  <a:solidFill>
                    <a:schemeClr val="bg2"/>
                  </a:solidFill>
                </a:rPr>
                <a:t>planning</a:t>
              </a:r>
            </a:p>
          </p:txBody>
        </p:sp>
        <p:sp>
          <p:nvSpPr>
            <p:cNvPr id="350243" name="AutoShape 35">
              <a:extLst>
                <a:ext uri="{FF2B5EF4-FFF2-40B4-BE49-F238E27FC236}">
                  <a16:creationId xmlns:a16="http://schemas.microsoft.com/office/drawing/2014/main" id="{F5A60CD4-80DE-B244-9FE8-76FD4C0950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0" y="3461"/>
              <a:ext cx="1274" cy="368"/>
            </a:xfrm>
            <a:prstGeom prst="roundRect">
              <a:avLst>
                <a:gd name="adj" fmla="val 38079"/>
              </a:avLst>
            </a:prstGeom>
            <a:solidFill>
              <a:srgbClr val="FFECE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/>
            <a:p>
              <a:pPr algn="ctr"/>
              <a:r>
                <a:rPr lang="en-US" altLang="en-US" sz="2000" b="1">
                  <a:solidFill>
                    <a:schemeClr val="bg2"/>
                  </a:solidFill>
                </a:rPr>
                <a:t>Manufacture</a:t>
              </a:r>
            </a:p>
          </p:txBody>
        </p:sp>
        <p:sp>
          <p:nvSpPr>
            <p:cNvPr id="350244" name="Rectangle 36">
              <a:extLst>
                <a:ext uri="{FF2B5EF4-FFF2-40B4-BE49-F238E27FC236}">
                  <a16:creationId xmlns:a16="http://schemas.microsoft.com/office/drawing/2014/main" id="{1FF34433-4F9F-A547-8EE1-8DEF19660B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" y="2913"/>
              <a:ext cx="1164" cy="369"/>
            </a:xfrm>
            <a:prstGeom prst="rect">
              <a:avLst/>
            </a:prstGeom>
            <a:solidFill>
              <a:srgbClr val="99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/>
            <a:p>
              <a:pPr algn="ctr"/>
              <a:r>
                <a:rPr lang="en-US" altLang="en-US" sz="2000" b="1">
                  <a:solidFill>
                    <a:schemeClr val="bg2"/>
                  </a:solidFill>
                </a:rPr>
                <a:t>Inventory</a:t>
              </a:r>
            </a:p>
          </p:txBody>
        </p:sp>
        <p:sp>
          <p:nvSpPr>
            <p:cNvPr id="350245" name="Rectangle 37">
              <a:extLst>
                <a:ext uri="{FF2B5EF4-FFF2-40B4-BE49-F238E27FC236}">
                  <a16:creationId xmlns:a16="http://schemas.microsoft.com/office/drawing/2014/main" id="{9C696B8D-66E6-A34F-90E6-AC323FB83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1" y="2913"/>
              <a:ext cx="1163" cy="369"/>
            </a:xfrm>
            <a:prstGeom prst="rect">
              <a:avLst/>
            </a:prstGeom>
            <a:solidFill>
              <a:srgbClr val="99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/>
            <a:p>
              <a:pPr algn="ctr"/>
              <a:r>
                <a:rPr lang="en-US" altLang="en-US" sz="2000" b="1">
                  <a:solidFill>
                    <a:schemeClr val="bg2"/>
                  </a:solidFill>
                </a:rPr>
                <a:t>Shop floor</a:t>
              </a:r>
            </a:p>
            <a:p>
              <a:pPr algn="ctr"/>
              <a:r>
                <a:rPr lang="en-US" altLang="en-US" sz="2000" b="1">
                  <a:solidFill>
                    <a:schemeClr val="bg2"/>
                  </a:solidFill>
                </a:rPr>
                <a:t>control</a:t>
              </a:r>
            </a:p>
          </p:txBody>
        </p:sp>
        <p:sp>
          <p:nvSpPr>
            <p:cNvPr id="350246" name="AutoShape 38">
              <a:extLst>
                <a:ext uri="{FF2B5EF4-FFF2-40B4-BE49-F238E27FC236}">
                  <a16:creationId xmlns:a16="http://schemas.microsoft.com/office/drawing/2014/main" id="{6E882026-AB36-D34D-BF70-41D54ABFC3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" y="2395"/>
              <a:ext cx="1458" cy="369"/>
            </a:xfrm>
            <a:prstGeom prst="parallelogram">
              <a:avLst>
                <a:gd name="adj" fmla="val 98726"/>
              </a:avLst>
            </a:prstGeom>
            <a:solidFill>
              <a:srgbClr val="CC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/>
            <a:p>
              <a:pPr algn="ctr"/>
              <a:r>
                <a:rPr lang="en-US" altLang="en-US" sz="2000" b="1">
                  <a:solidFill>
                    <a:schemeClr val="bg2"/>
                  </a:solidFill>
                </a:rPr>
                <a:t>Purchase</a:t>
              </a:r>
            </a:p>
            <a:p>
              <a:pPr algn="ctr"/>
              <a:r>
                <a:rPr lang="en-US" altLang="en-US" sz="2000" b="1">
                  <a:solidFill>
                    <a:schemeClr val="bg2"/>
                  </a:solidFill>
                </a:rPr>
                <a:t>orders</a:t>
              </a:r>
            </a:p>
          </p:txBody>
        </p:sp>
        <p:sp>
          <p:nvSpPr>
            <p:cNvPr id="350247" name="AutoShape 39">
              <a:extLst>
                <a:ext uri="{FF2B5EF4-FFF2-40B4-BE49-F238E27FC236}">
                  <a16:creationId xmlns:a16="http://schemas.microsoft.com/office/drawing/2014/main" id="{D7A7481E-F719-AA4C-9FC0-BA1DEB9AC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3" y="2395"/>
              <a:ext cx="1459" cy="369"/>
            </a:xfrm>
            <a:prstGeom prst="parallelogram">
              <a:avLst>
                <a:gd name="adj" fmla="val 98793"/>
              </a:avLst>
            </a:prstGeom>
            <a:solidFill>
              <a:srgbClr val="CC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/>
            <a:p>
              <a:pPr algn="ctr"/>
              <a:r>
                <a:rPr lang="en-US" altLang="en-US" sz="2000" b="1">
                  <a:solidFill>
                    <a:schemeClr val="bg2"/>
                  </a:solidFill>
                </a:rPr>
                <a:t>Work</a:t>
              </a:r>
            </a:p>
            <a:p>
              <a:pPr algn="ctr"/>
              <a:r>
                <a:rPr lang="en-US" altLang="en-US" sz="2000" b="1">
                  <a:solidFill>
                    <a:schemeClr val="bg2"/>
                  </a:solidFill>
                </a:rPr>
                <a:t>orders</a:t>
              </a:r>
            </a:p>
          </p:txBody>
        </p:sp>
        <p:sp>
          <p:nvSpPr>
            <p:cNvPr id="350248" name="AutoShape 40">
              <a:extLst>
                <a:ext uri="{FF2B5EF4-FFF2-40B4-BE49-F238E27FC236}">
                  <a16:creationId xmlns:a16="http://schemas.microsoft.com/office/drawing/2014/main" id="{595159D9-C4DB-A74E-AD14-51F80F2B3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7" y="1846"/>
              <a:ext cx="1573" cy="370"/>
            </a:xfrm>
            <a:prstGeom prst="diamond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/>
            <a:p>
              <a:pPr algn="ctr"/>
              <a:r>
                <a:rPr lang="en-US" altLang="en-US" sz="2000" b="1">
                  <a:solidFill>
                    <a:schemeClr val="bg2"/>
                  </a:solidFill>
                </a:rPr>
                <a:t>Feasible?</a:t>
              </a:r>
            </a:p>
          </p:txBody>
        </p:sp>
        <p:sp>
          <p:nvSpPr>
            <p:cNvPr id="350249" name="Freeform 41">
              <a:extLst>
                <a:ext uri="{FF2B5EF4-FFF2-40B4-BE49-F238E27FC236}">
                  <a16:creationId xmlns:a16="http://schemas.microsoft.com/office/drawing/2014/main" id="{CBC1E31F-48F2-0948-B3EC-17096D93EF1A}"/>
                </a:ext>
              </a:extLst>
            </p:cNvPr>
            <p:cNvSpPr>
              <a:spLocks/>
            </p:cNvSpPr>
            <p:nvPr/>
          </p:nvSpPr>
          <p:spPr bwMode="auto">
            <a:xfrm>
              <a:off x="65" y="1013"/>
              <a:ext cx="817" cy="2084"/>
            </a:xfrm>
            <a:custGeom>
              <a:avLst/>
              <a:gdLst>
                <a:gd name="T0" fmla="*/ 351 w 754"/>
                <a:gd name="T1" fmla="*/ 2083 h 2084"/>
                <a:gd name="T2" fmla="*/ 0 w 754"/>
                <a:gd name="T3" fmla="*/ 2083 h 2084"/>
                <a:gd name="T4" fmla="*/ 0 w 754"/>
                <a:gd name="T5" fmla="*/ 1 h 2084"/>
                <a:gd name="T6" fmla="*/ 753 w 754"/>
                <a:gd name="T7" fmla="*/ 0 h 2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4" h="2084">
                  <a:moveTo>
                    <a:pt x="351" y="2083"/>
                  </a:moveTo>
                  <a:lnTo>
                    <a:pt x="0" y="2083"/>
                  </a:lnTo>
                  <a:lnTo>
                    <a:pt x="0" y="1"/>
                  </a:lnTo>
                  <a:lnTo>
                    <a:pt x="753" y="0"/>
                  </a:ln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50" name="Freeform 42">
              <a:extLst>
                <a:ext uri="{FF2B5EF4-FFF2-40B4-BE49-F238E27FC236}">
                  <a16:creationId xmlns:a16="http://schemas.microsoft.com/office/drawing/2014/main" id="{822172C3-61ED-3A4C-B09D-DB7630830A1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8" y="1019"/>
              <a:ext cx="817" cy="2084"/>
            </a:xfrm>
            <a:custGeom>
              <a:avLst/>
              <a:gdLst>
                <a:gd name="T0" fmla="*/ 402 w 754"/>
                <a:gd name="T1" fmla="*/ 2083 h 2084"/>
                <a:gd name="T2" fmla="*/ 753 w 754"/>
                <a:gd name="T3" fmla="*/ 2083 h 2084"/>
                <a:gd name="T4" fmla="*/ 753 w 754"/>
                <a:gd name="T5" fmla="*/ 1 h 2084"/>
                <a:gd name="T6" fmla="*/ 0 w 754"/>
                <a:gd name="T7" fmla="*/ 0 h 2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4" h="2084">
                  <a:moveTo>
                    <a:pt x="402" y="2083"/>
                  </a:moveTo>
                  <a:lnTo>
                    <a:pt x="753" y="2083"/>
                  </a:lnTo>
                  <a:lnTo>
                    <a:pt x="753" y="1"/>
                  </a:lnTo>
                  <a:lnTo>
                    <a:pt x="0" y="0"/>
                  </a:ln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51" name="Freeform 43">
              <a:extLst>
                <a:ext uri="{FF2B5EF4-FFF2-40B4-BE49-F238E27FC236}">
                  <a16:creationId xmlns:a16="http://schemas.microsoft.com/office/drawing/2014/main" id="{44BD31DE-8444-F246-83EB-394BC98C2AA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" y="515"/>
              <a:ext cx="664" cy="1513"/>
            </a:xfrm>
            <a:custGeom>
              <a:avLst/>
              <a:gdLst>
                <a:gd name="T0" fmla="*/ 612 w 613"/>
                <a:gd name="T1" fmla="*/ 1512 h 1513"/>
                <a:gd name="T2" fmla="*/ 0 w 613"/>
                <a:gd name="T3" fmla="*/ 1512 h 1513"/>
                <a:gd name="T4" fmla="*/ 0 w 613"/>
                <a:gd name="T5" fmla="*/ 0 h 1513"/>
                <a:gd name="T6" fmla="*/ 414 w 613"/>
                <a:gd name="T7" fmla="*/ 0 h 1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3" h="1513">
                  <a:moveTo>
                    <a:pt x="612" y="1512"/>
                  </a:moveTo>
                  <a:lnTo>
                    <a:pt x="0" y="1512"/>
                  </a:lnTo>
                  <a:lnTo>
                    <a:pt x="0" y="0"/>
                  </a:lnTo>
                  <a:lnTo>
                    <a:pt x="414" y="0"/>
                  </a:ln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52" name="Rectangle 44">
              <a:extLst>
                <a:ext uri="{FF2B5EF4-FFF2-40B4-BE49-F238E27FC236}">
                  <a16:creationId xmlns:a16="http://schemas.microsoft.com/office/drawing/2014/main" id="{FBAA5BA6-E043-DF4E-B8B6-677550A36B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" y="1796"/>
              <a:ext cx="281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200" b="1"/>
                <a:t>No</a:t>
              </a:r>
              <a:endParaRPr lang="en-US" altLang="en-US" sz="1800" b="1"/>
            </a:p>
          </p:txBody>
        </p:sp>
        <p:sp>
          <p:nvSpPr>
            <p:cNvPr id="350253" name="Rectangle 45">
              <a:extLst>
                <a:ext uri="{FF2B5EF4-FFF2-40B4-BE49-F238E27FC236}">
                  <a16:creationId xmlns:a16="http://schemas.microsoft.com/office/drawing/2014/main" id="{6A467ABC-6F4E-0241-ABAD-31E38E026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1" y="2102"/>
              <a:ext cx="320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200" b="1"/>
                <a:t>Yes</a:t>
              </a:r>
            </a:p>
          </p:txBody>
        </p:sp>
        <p:sp>
          <p:nvSpPr>
            <p:cNvPr id="350254" name="Freeform 46">
              <a:extLst>
                <a:ext uri="{FF2B5EF4-FFF2-40B4-BE49-F238E27FC236}">
                  <a16:creationId xmlns:a16="http://schemas.microsoft.com/office/drawing/2014/main" id="{A5C0DA51-AA62-8D48-B53A-82F97180C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0" y="3614"/>
              <a:ext cx="122" cy="73"/>
            </a:xfrm>
            <a:custGeom>
              <a:avLst/>
              <a:gdLst>
                <a:gd name="T0" fmla="*/ 112 w 113"/>
                <a:gd name="T1" fmla="*/ 72 h 73"/>
                <a:gd name="T2" fmla="*/ 108 w 113"/>
                <a:gd name="T3" fmla="*/ 0 h 73"/>
                <a:gd name="T4" fmla="*/ 0 w 113"/>
                <a:gd name="T5" fmla="*/ 36 h 73"/>
                <a:gd name="T6" fmla="*/ 112 w 113"/>
                <a:gd name="T7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" h="73">
                  <a:moveTo>
                    <a:pt x="112" y="72"/>
                  </a:moveTo>
                  <a:lnTo>
                    <a:pt x="108" y="0"/>
                  </a:lnTo>
                  <a:lnTo>
                    <a:pt x="0" y="36"/>
                  </a:lnTo>
                  <a:lnTo>
                    <a:pt x="112" y="72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55" name="Freeform 47">
              <a:extLst>
                <a:ext uri="{FF2B5EF4-FFF2-40B4-BE49-F238E27FC236}">
                  <a16:creationId xmlns:a16="http://schemas.microsoft.com/office/drawing/2014/main" id="{21ECA694-3CC9-2E46-94B7-F17B71406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2" y="3620"/>
              <a:ext cx="123" cy="73"/>
            </a:xfrm>
            <a:custGeom>
              <a:avLst/>
              <a:gdLst>
                <a:gd name="T0" fmla="*/ 0 w 113"/>
                <a:gd name="T1" fmla="*/ 72 h 73"/>
                <a:gd name="T2" fmla="*/ 4 w 113"/>
                <a:gd name="T3" fmla="*/ 0 h 73"/>
                <a:gd name="T4" fmla="*/ 112 w 113"/>
                <a:gd name="T5" fmla="*/ 36 h 73"/>
                <a:gd name="T6" fmla="*/ 0 w 113"/>
                <a:gd name="T7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" h="73">
                  <a:moveTo>
                    <a:pt x="0" y="72"/>
                  </a:moveTo>
                  <a:lnTo>
                    <a:pt x="4" y="0"/>
                  </a:lnTo>
                  <a:lnTo>
                    <a:pt x="112" y="36"/>
                  </a:lnTo>
                  <a:lnTo>
                    <a:pt x="0" y="72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56" name="Freeform 48">
              <a:extLst>
                <a:ext uri="{FF2B5EF4-FFF2-40B4-BE49-F238E27FC236}">
                  <a16:creationId xmlns:a16="http://schemas.microsoft.com/office/drawing/2014/main" id="{83C35A36-41EB-E24D-824A-77A23C2218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5" y="2306"/>
              <a:ext cx="59" cy="85"/>
            </a:xfrm>
            <a:custGeom>
              <a:avLst/>
              <a:gdLst>
                <a:gd name="T0" fmla="*/ 0 w 55"/>
                <a:gd name="T1" fmla="*/ 0 h 85"/>
                <a:gd name="T2" fmla="*/ 54 w 55"/>
                <a:gd name="T3" fmla="*/ 3 h 85"/>
                <a:gd name="T4" fmla="*/ 27 w 55"/>
                <a:gd name="T5" fmla="*/ 84 h 85"/>
                <a:gd name="T6" fmla="*/ 0 w 55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85">
                  <a:moveTo>
                    <a:pt x="0" y="0"/>
                  </a:moveTo>
                  <a:lnTo>
                    <a:pt x="54" y="3"/>
                  </a:lnTo>
                  <a:lnTo>
                    <a:pt x="27" y="84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57" name="Freeform 49">
              <a:extLst>
                <a:ext uri="{FF2B5EF4-FFF2-40B4-BE49-F238E27FC236}">
                  <a16:creationId xmlns:a16="http://schemas.microsoft.com/office/drawing/2014/main" id="{76F851AF-36F5-3249-8BB0-25F659DEE4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7" y="2300"/>
              <a:ext cx="60" cy="85"/>
            </a:xfrm>
            <a:custGeom>
              <a:avLst/>
              <a:gdLst>
                <a:gd name="T0" fmla="*/ 0 w 55"/>
                <a:gd name="T1" fmla="*/ 0 h 85"/>
                <a:gd name="T2" fmla="*/ 54 w 55"/>
                <a:gd name="T3" fmla="*/ 3 h 85"/>
                <a:gd name="T4" fmla="*/ 27 w 55"/>
                <a:gd name="T5" fmla="*/ 84 h 85"/>
                <a:gd name="T6" fmla="*/ 0 w 55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85">
                  <a:moveTo>
                    <a:pt x="0" y="0"/>
                  </a:moveTo>
                  <a:lnTo>
                    <a:pt x="54" y="3"/>
                  </a:lnTo>
                  <a:lnTo>
                    <a:pt x="27" y="84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58" name="Freeform 50">
              <a:extLst>
                <a:ext uri="{FF2B5EF4-FFF2-40B4-BE49-F238E27FC236}">
                  <a16:creationId xmlns:a16="http://schemas.microsoft.com/office/drawing/2014/main" id="{4F3163A2-B729-AC4A-A23C-81E43E8004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1" y="2822"/>
              <a:ext cx="59" cy="85"/>
            </a:xfrm>
            <a:custGeom>
              <a:avLst/>
              <a:gdLst>
                <a:gd name="T0" fmla="*/ 0 w 55"/>
                <a:gd name="T1" fmla="*/ 0 h 85"/>
                <a:gd name="T2" fmla="*/ 54 w 55"/>
                <a:gd name="T3" fmla="*/ 3 h 85"/>
                <a:gd name="T4" fmla="*/ 27 w 55"/>
                <a:gd name="T5" fmla="*/ 84 h 85"/>
                <a:gd name="T6" fmla="*/ 0 w 55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85">
                  <a:moveTo>
                    <a:pt x="0" y="0"/>
                  </a:moveTo>
                  <a:lnTo>
                    <a:pt x="54" y="3"/>
                  </a:lnTo>
                  <a:lnTo>
                    <a:pt x="27" y="84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59" name="Freeform 51">
              <a:extLst>
                <a:ext uri="{FF2B5EF4-FFF2-40B4-BE49-F238E27FC236}">
                  <a16:creationId xmlns:a16="http://schemas.microsoft.com/office/drawing/2014/main" id="{060F1D82-174D-EF48-8C6E-E82F6A710D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5" y="2822"/>
              <a:ext cx="59" cy="85"/>
            </a:xfrm>
            <a:custGeom>
              <a:avLst/>
              <a:gdLst>
                <a:gd name="T0" fmla="*/ 0 w 55"/>
                <a:gd name="T1" fmla="*/ 0 h 85"/>
                <a:gd name="T2" fmla="*/ 54 w 55"/>
                <a:gd name="T3" fmla="*/ 3 h 85"/>
                <a:gd name="T4" fmla="*/ 27 w 55"/>
                <a:gd name="T5" fmla="*/ 84 h 85"/>
                <a:gd name="T6" fmla="*/ 0 w 55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85">
                  <a:moveTo>
                    <a:pt x="0" y="0"/>
                  </a:moveTo>
                  <a:lnTo>
                    <a:pt x="54" y="3"/>
                  </a:lnTo>
                  <a:lnTo>
                    <a:pt x="27" y="84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60" name="Rectangle 52">
              <a:extLst>
                <a:ext uri="{FF2B5EF4-FFF2-40B4-BE49-F238E27FC236}">
                  <a16:creationId xmlns:a16="http://schemas.microsoft.com/office/drawing/2014/main" id="{12B2B073-4DCE-C045-9D15-10EE0A0504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0" y="809"/>
              <a:ext cx="6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Feedback</a:t>
              </a:r>
              <a:endParaRPr lang="en-US" altLang="en-US" sz="1800" b="1"/>
            </a:p>
          </p:txBody>
        </p:sp>
        <p:sp>
          <p:nvSpPr>
            <p:cNvPr id="350261" name="Oval 53">
              <a:extLst>
                <a:ext uri="{FF2B5EF4-FFF2-40B4-BE49-F238E27FC236}">
                  <a16:creationId xmlns:a16="http://schemas.microsoft.com/office/drawing/2014/main" id="{B80A2F30-974F-004B-B522-1E6FCD73C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1" y="1107"/>
              <a:ext cx="1980" cy="152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0269" name="Text Box 61">
            <a:extLst>
              <a:ext uri="{FF2B5EF4-FFF2-40B4-BE49-F238E27FC236}">
                <a16:creationId xmlns:a16="http://schemas.microsoft.com/office/drawing/2014/main" id="{B69FDA96-8283-0B49-ACB0-0700CD0B5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286250"/>
            <a:ext cx="2438400" cy="15811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800"/>
              <a:t>MRP II Diagram</a:t>
            </a:r>
            <a:r>
              <a:rPr lang="en-US" altLang="en-US" sz="3600"/>
              <a:t> </a:t>
            </a:r>
          </a:p>
        </p:txBody>
      </p:sp>
      <p:sp>
        <p:nvSpPr>
          <p:cNvPr id="350270" name="Line 62">
            <a:extLst>
              <a:ext uri="{FF2B5EF4-FFF2-40B4-BE49-F238E27FC236}">
                <a16:creationId xmlns:a16="http://schemas.microsoft.com/office/drawing/2014/main" id="{38359C7E-B548-414C-8A71-CC029E61154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6096000"/>
            <a:ext cx="152400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71" name="Line 63">
            <a:extLst>
              <a:ext uri="{FF2B5EF4-FFF2-40B4-BE49-F238E27FC236}">
                <a16:creationId xmlns:a16="http://schemas.microsoft.com/office/drawing/2014/main" id="{CBAA7287-A9AE-DA44-A7CB-CB79CA62E63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6096000"/>
            <a:ext cx="152400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FB5C0B-8F3B-9646-B022-1B551659046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354306" name="Rectangle 2">
            <a:extLst>
              <a:ext uri="{FF2B5EF4-FFF2-40B4-BE49-F238E27FC236}">
                <a16:creationId xmlns:a16="http://schemas.microsoft.com/office/drawing/2014/main" id="{3A319DF1-743D-D241-BCEA-42356E47D3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 sz="5000"/>
              <a:t>Problems with MRP</a:t>
            </a:r>
            <a:endParaRPr lang="en-US" altLang="en-US"/>
          </a:p>
        </p:txBody>
      </p:sp>
      <p:sp>
        <p:nvSpPr>
          <p:cNvPr id="354307" name="Rectangle 3">
            <a:extLst>
              <a:ext uri="{FF2B5EF4-FFF2-40B4-BE49-F238E27FC236}">
                <a16:creationId xmlns:a16="http://schemas.microsoft.com/office/drawing/2014/main" id="{66E865B4-221F-CA4D-81FD-FD69DC6051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0100" y="2028825"/>
            <a:ext cx="7658100" cy="4371975"/>
          </a:xfrm>
          <a:noFill/>
          <a:ln/>
        </p:spPr>
        <p:txBody>
          <a:bodyPr lIns="90487" tIns="44450" rIns="90487" bIns="44450"/>
          <a:lstStyle/>
          <a:p>
            <a:pPr>
              <a:buFont typeface="Times" pitchFamily="2" charset="0"/>
              <a:buChar char="•"/>
            </a:pPr>
            <a:r>
              <a:rPr lang="en-US" altLang="en-US"/>
              <a:t>Material requirements plan is first; capacity is an afterthought</a:t>
            </a:r>
          </a:p>
          <a:p>
            <a:pPr>
              <a:buFont typeface="Times" pitchFamily="2" charset="0"/>
              <a:buChar char="•"/>
            </a:pPr>
            <a:endParaRPr lang="en-US" altLang="en-US"/>
          </a:p>
          <a:p>
            <a:pPr>
              <a:buFont typeface="Times" pitchFamily="2" charset="0"/>
              <a:buChar char="•"/>
            </a:pPr>
            <a:r>
              <a:rPr lang="en-US" altLang="en-US"/>
              <a:t>MRP assumes fixed lead times</a:t>
            </a:r>
          </a:p>
          <a:p>
            <a:pPr>
              <a:buFont typeface="Times" pitchFamily="2" charset="0"/>
              <a:buChar char="•"/>
            </a:pPr>
            <a:endParaRPr lang="en-US" altLang="en-US"/>
          </a:p>
          <a:p>
            <a:pPr>
              <a:buFont typeface="Times" pitchFamily="2" charset="0"/>
              <a:buChar char="•"/>
            </a:pPr>
            <a:r>
              <a:rPr lang="en-US" altLang="en-US"/>
              <a:t>Excessive reporting requirements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5704E6-6EA9-9845-91A2-BEB104CCA5C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80578" name="Rectangle 2">
            <a:extLst>
              <a:ext uri="{FF2B5EF4-FFF2-40B4-BE49-F238E27FC236}">
                <a16:creationId xmlns:a16="http://schemas.microsoft.com/office/drawing/2014/main" id="{61FDED8C-FB5A-2343-842F-7FD8AE471C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altLang="en-US" sz="3800"/>
              <a:t>Using the Material Requirements Plan</a:t>
            </a:r>
            <a:endParaRPr lang="en-US" altLang="en-US" sz="4000"/>
          </a:p>
        </p:txBody>
      </p:sp>
      <p:sp>
        <p:nvSpPr>
          <p:cNvPr id="280579" name="Rectangle 3">
            <a:extLst>
              <a:ext uri="{FF2B5EF4-FFF2-40B4-BE49-F238E27FC236}">
                <a16:creationId xmlns:a16="http://schemas.microsoft.com/office/drawing/2014/main" id="{4B36BE6A-9A4F-CB48-AB45-A577186998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620000" cy="3962400"/>
          </a:xfrm>
          <a:noFill/>
          <a:ln/>
        </p:spPr>
        <p:txBody>
          <a:bodyPr lIns="92075" tIns="46038" rIns="92075" bIns="46038"/>
          <a:lstStyle/>
          <a:p>
            <a:pPr>
              <a:buFont typeface="Times" pitchFamily="2" charset="0"/>
              <a:buChar char="•"/>
            </a:pPr>
            <a:r>
              <a:rPr lang="en-US" altLang="en-US" sz="2800"/>
              <a:t>Computer performs all calculations &amp; creates planned order releases, </a:t>
            </a:r>
          </a:p>
          <a:p>
            <a:pPr>
              <a:buFont typeface="Times" pitchFamily="2" charset="0"/>
              <a:buChar char="•"/>
            </a:pPr>
            <a:r>
              <a:rPr lang="en-US" altLang="en-US" sz="2800"/>
              <a:t>Computer software can create exception messages &amp; suggest types of action</a:t>
            </a:r>
          </a:p>
          <a:p>
            <a:pPr>
              <a:buFont typeface="Times" pitchFamily="2" charset="0"/>
              <a:buChar char="•"/>
            </a:pPr>
            <a:r>
              <a:rPr lang="en-US" altLang="en-US" sz="2800"/>
              <a:t>Computer does not (</a:t>
            </a:r>
            <a:r>
              <a:rPr lang="en-US" altLang="en-US" sz="2800" i="1"/>
              <a:t>usually</a:t>
            </a:r>
            <a:r>
              <a:rPr lang="en-US" altLang="en-US" sz="2800"/>
              <a:t>) issue purchase or manufacturing orders or reschedule open orders </a:t>
            </a:r>
          </a:p>
          <a:p>
            <a:pPr>
              <a:buFont typeface="Times" pitchFamily="2" charset="0"/>
              <a:buChar char="•"/>
            </a:pPr>
            <a:r>
              <a:rPr lang="en-US" altLang="en-US" sz="2800"/>
              <a:t>Therefore, a Planner is needed</a:t>
            </a:r>
          </a:p>
          <a:p>
            <a:pPr>
              <a:buFont typeface="Times" pitchFamily="2" charset="0"/>
              <a:buChar char="•"/>
            </a:pPr>
            <a:endParaRPr lang="en-US" altLang="en-US" sz="28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B00A6B-0A74-A24A-9552-B51D1F540A3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82626" name="Rectangle 2">
            <a:extLst>
              <a:ext uri="{FF2B5EF4-FFF2-40B4-BE49-F238E27FC236}">
                <a16:creationId xmlns:a16="http://schemas.microsoft.com/office/drawing/2014/main" id="{E8349279-9597-9E40-B2B5-69767EAC93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  <a:noFill/>
          <a:ln/>
        </p:spPr>
        <p:txBody>
          <a:bodyPr lIns="92075" tIns="46038" rIns="92075" bIns="46038"/>
          <a:lstStyle/>
          <a:p>
            <a:br>
              <a:rPr lang="en-US" altLang="en-US" sz="4000"/>
            </a:br>
            <a:r>
              <a:rPr lang="en-US" altLang="en-US" sz="4000"/>
              <a:t>The Basic Responsibilities of a Planner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282627" name="Rectangle 3">
            <a:extLst>
              <a:ext uri="{FF2B5EF4-FFF2-40B4-BE49-F238E27FC236}">
                <a16:creationId xmlns:a16="http://schemas.microsoft.com/office/drawing/2014/main" id="{79403114-F538-224C-89FA-2ECB4B8F02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7848600" cy="3733800"/>
          </a:xfrm>
          <a:noFill/>
          <a:ln/>
        </p:spPr>
        <p:txBody>
          <a:bodyPr lIns="92075" tIns="46038" rIns="92075" bIns="46038"/>
          <a:lstStyle/>
          <a:p>
            <a:pPr lvl="1">
              <a:lnSpc>
                <a:spcPct val="90000"/>
              </a:lnSpc>
              <a:buFont typeface="Times" pitchFamily="2" charset="0"/>
              <a:buChar char="•"/>
            </a:pPr>
            <a:r>
              <a:rPr lang="en-US" altLang="en-US" sz="2600"/>
              <a:t>Launch (release) orders to purchasing or shop floor</a:t>
            </a:r>
          </a:p>
          <a:p>
            <a:pPr lvl="1">
              <a:lnSpc>
                <a:spcPct val="90000"/>
              </a:lnSpc>
              <a:buFont typeface="Times" pitchFamily="2" charset="0"/>
              <a:buChar char="•"/>
            </a:pPr>
            <a:r>
              <a:rPr lang="en-US" altLang="en-US" sz="2600"/>
              <a:t>Reschedule due dates of open (existing) orders as required</a:t>
            </a:r>
          </a:p>
          <a:p>
            <a:pPr lvl="1">
              <a:lnSpc>
                <a:spcPct val="90000"/>
              </a:lnSpc>
              <a:buFont typeface="Times" pitchFamily="2" charset="0"/>
              <a:buChar char="•"/>
            </a:pPr>
            <a:r>
              <a:rPr lang="en-US" altLang="en-US" sz="2600"/>
              <a:t>Reconcile errors &amp; try to find their cause</a:t>
            </a:r>
          </a:p>
          <a:p>
            <a:pPr lvl="1">
              <a:lnSpc>
                <a:spcPct val="90000"/>
              </a:lnSpc>
              <a:buFont typeface="Times" pitchFamily="2" charset="0"/>
              <a:buChar char="•"/>
            </a:pPr>
            <a:r>
              <a:rPr lang="en-US" altLang="en-US" sz="2600"/>
              <a:t>Address critical material shortages by expediting or re-planning</a:t>
            </a:r>
          </a:p>
          <a:p>
            <a:pPr lvl="1">
              <a:lnSpc>
                <a:spcPct val="90000"/>
              </a:lnSpc>
              <a:buFont typeface="Times" pitchFamily="2" charset="0"/>
              <a:buChar char="•"/>
            </a:pPr>
            <a:r>
              <a:rPr lang="en-US" altLang="en-US" sz="2600"/>
              <a:t>Coordinate w/other planners, master production schedulers, production activity control, &amp; purchasing</a:t>
            </a:r>
          </a:p>
          <a:p>
            <a:pPr lvl="1">
              <a:lnSpc>
                <a:spcPct val="90000"/>
              </a:lnSpc>
              <a:buFont typeface="Times" pitchFamily="2" charset="0"/>
              <a:buChar char="•"/>
            </a:pPr>
            <a:endParaRPr lang="en-US" altLang="en-US" sz="24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3B747-D916-A744-9336-7704F835A20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356354" name="Rectangle 2">
            <a:extLst>
              <a:ext uri="{FF2B5EF4-FFF2-40B4-BE49-F238E27FC236}">
                <a16:creationId xmlns:a16="http://schemas.microsoft.com/office/drawing/2014/main" id="{595EB417-8C50-0045-9489-A035109E75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 sz="4800"/>
              <a:t>Prospects for MRP/MRP II</a:t>
            </a:r>
            <a:endParaRPr lang="en-US" altLang="en-US"/>
          </a:p>
        </p:txBody>
      </p:sp>
      <p:sp>
        <p:nvSpPr>
          <p:cNvPr id="356355" name="Rectangle 3">
            <a:extLst>
              <a:ext uri="{FF2B5EF4-FFF2-40B4-BE49-F238E27FC236}">
                <a16:creationId xmlns:a16="http://schemas.microsoft.com/office/drawing/2014/main" id="{9CEAE146-824F-4349-B948-144BD94BB9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>
              <a:buFont typeface="Times" pitchFamily="2" charset="0"/>
              <a:buChar char="•"/>
            </a:pPr>
            <a:r>
              <a:rPr lang="en-US" altLang="en-US" sz="2500"/>
              <a:t>Coordinates strategy among different functional areas</a:t>
            </a:r>
          </a:p>
          <a:p>
            <a:pPr>
              <a:buFont typeface="Times" pitchFamily="2" charset="0"/>
              <a:buChar char="•"/>
            </a:pPr>
            <a:r>
              <a:rPr lang="en-US" altLang="en-US" sz="2500"/>
              <a:t>Responds quickly to what-if? questions at various levels</a:t>
            </a:r>
          </a:p>
          <a:p>
            <a:pPr>
              <a:buFont typeface="Times" pitchFamily="2" charset="0"/>
              <a:buChar char="•"/>
            </a:pPr>
            <a:r>
              <a:rPr lang="en-US" altLang="en-US" sz="2500"/>
              <a:t>BOM processors, purchase modules, &amp; customer order entry are standard requirements for Manufacturing Information Systems</a:t>
            </a:r>
          </a:p>
          <a:p>
            <a:pPr>
              <a:buFont typeface="Times" pitchFamily="2" charset="0"/>
              <a:buChar char="•"/>
            </a:pPr>
            <a:r>
              <a:rPr lang="en-US" altLang="en-US" sz="2500"/>
              <a:t>Monitors design &amp; vendor quality, &amp; customer service</a:t>
            </a:r>
          </a:p>
          <a:p>
            <a:pPr>
              <a:buFont typeface="Times" pitchFamily="2" charset="0"/>
              <a:buChar char="•"/>
            </a:pPr>
            <a:r>
              <a:rPr lang="en-US" altLang="en-US" sz="2500"/>
              <a:t>Builds trust, teamwork, &amp; better decisions</a:t>
            </a:r>
          </a:p>
          <a:p>
            <a:pPr>
              <a:buFont typeface="Times" pitchFamily="2" charset="0"/>
              <a:buChar char="•"/>
            </a:pPr>
            <a:r>
              <a:rPr lang="en-US" altLang="en-US" sz="2500"/>
              <a:t>Cash-flow planning &amp; profit/cost projections</a:t>
            </a:r>
            <a:endParaRPr lang="en-US" altLang="en-US" sz="260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5C6B0A-0B05-3448-A6DC-91BF9D0636A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307202" name="Rectangle 2">
            <a:extLst>
              <a:ext uri="{FF2B5EF4-FFF2-40B4-BE49-F238E27FC236}">
                <a16:creationId xmlns:a16="http://schemas.microsoft.com/office/drawing/2014/main" id="{BE588115-3CFD-5146-9FCF-C3C0CCF5FB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 sz="5000"/>
              <a:t>When to Use MRP</a:t>
            </a:r>
            <a:endParaRPr lang="en-US" altLang="en-US"/>
          </a:p>
        </p:txBody>
      </p:sp>
      <p:sp>
        <p:nvSpPr>
          <p:cNvPr id="307203" name="Rectangle 3">
            <a:extLst>
              <a:ext uri="{FF2B5EF4-FFF2-40B4-BE49-F238E27FC236}">
                <a16:creationId xmlns:a16="http://schemas.microsoft.com/office/drawing/2014/main" id="{05BF9E73-4B7A-2F4E-9CD7-73C4A386AF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2028825"/>
            <a:ext cx="7435850" cy="4371975"/>
          </a:xfrm>
          <a:noFill/>
          <a:ln/>
        </p:spPr>
        <p:txBody>
          <a:bodyPr lIns="90487" tIns="44450" rIns="90487" bIns="44450"/>
          <a:lstStyle/>
          <a:p>
            <a:pPr>
              <a:buFont typeface="Times" pitchFamily="2" charset="0"/>
              <a:buChar char="•"/>
            </a:pPr>
            <a:r>
              <a:rPr lang="en-US" altLang="en-US"/>
              <a:t>Dependent and discrete items</a:t>
            </a:r>
          </a:p>
          <a:p>
            <a:pPr>
              <a:lnSpc>
                <a:spcPct val="50000"/>
              </a:lnSpc>
              <a:buFont typeface="Times" pitchFamily="2" charset="0"/>
              <a:buChar char="•"/>
            </a:pPr>
            <a:endParaRPr lang="en-US" altLang="en-US"/>
          </a:p>
          <a:p>
            <a:pPr>
              <a:buFont typeface="Times" pitchFamily="2" charset="0"/>
              <a:buChar char="•"/>
            </a:pPr>
            <a:r>
              <a:rPr lang="en-US" altLang="en-US"/>
              <a:t>Complex products</a:t>
            </a:r>
          </a:p>
          <a:p>
            <a:pPr>
              <a:lnSpc>
                <a:spcPct val="50000"/>
              </a:lnSpc>
              <a:buFont typeface="Times" pitchFamily="2" charset="0"/>
              <a:buChar char="•"/>
            </a:pPr>
            <a:endParaRPr lang="en-US" altLang="en-US"/>
          </a:p>
          <a:p>
            <a:pPr>
              <a:buFont typeface="Times" pitchFamily="2" charset="0"/>
              <a:buChar char="•"/>
            </a:pPr>
            <a:r>
              <a:rPr lang="en-US" altLang="en-US"/>
              <a:t>Job shop production</a:t>
            </a:r>
          </a:p>
          <a:p>
            <a:pPr>
              <a:lnSpc>
                <a:spcPct val="50000"/>
              </a:lnSpc>
              <a:buFont typeface="Times" pitchFamily="2" charset="0"/>
              <a:buChar char="•"/>
            </a:pPr>
            <a:endParaRPr lang="en-US" altLang="en-US"/>
          </a:p>
          <a:p>
            <a:pPr>
              <a:buFont typeface="Times" pitchFamily="2" charset="0"/>
              <a:buChar char="•"/>
            </a:pPr>
            <a:r>
              <a:rPr lang="en-US" altLang="en-US"/>
              <a:t>Assemble-to-order environments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BA92FB-B921-6E42-A3BA-E3D26FD3D28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352258" name="Rectangle 2">
            <a:extLst>
              <a:ext uri="{FF2B5EF4-FFF2-40B4-BE49-F238E27FC236}">
                <a16:creationId xmlns:a16="http://schemas.microsoft.com/office/drawing/2014/main" id="{2FA4F407-3AF3-8F4B-934B-C2BB476C53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 sz="4000"/>
              <a:t>Advanced Planning &amp; Control Systems</a:t>
            </a:r>
            <a:endParaRPr lang="en-US" altLang="en-US"/>
          </a:p>
        </p:txBody>
      </p:sp>
      <p:sp>
        <p:nvSpPr>
          <p:cNvPr id="352259" name="Rectangle 3">
            <a:extLst>
              <a:ext uri="{FF2B5EF4-FFF2-40B4-BE49-F238E27FC236}">
                <a16:creationId xmlns:a16="http://schemas.microsoft.com/office/drawing/2014/main" id="{69B909C9-B275-704F-A428-25348E2043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>
              <a:buFont typeface="Times" pitchFamily="2" charset="0"/>
              <a:buChar char="•"/>
            </a:pPr>
            <a:r>
              <a:rPr lang="en-US" altLang="en-US" sz="2800"/>
              <a:t>Enterprise Resource Planning (ERP)</a:t>
            </a:r>
          </a:p>
          <a:p>
            <a:pPr marL="971550" lvl="1">
              <a:buFont typeface="Times" pitchFamily="2" charset="0"/>
              <a:buChar char="•"/>
            </a:pPr>
            <a:r>
              <a:rPr lang="en-US" altLang="en-US" sz="2200"/>
              <a:t>updates MRP II with relational DBMS, GUI &amp; client/server architecture; covers entire enterprise</a:t>
            </a:r>
            <a:endParaRPr lang="en-US" altLang="en-US" sz="2400"/>
          </a:p>
          <a:p>
            <a:pPr>
              <a:buFont typeface="Times" pitchFamily="2" charset="0"/>
              <a:buChar char="•"/>
            </a:pPr>
            <a:r>
              <a:rPr lang="en-US" altLang="en-US" sz="2800"/>
              <a:t>Customer Resource Management (CRM)</a:t>
            </a:r>
          </a:p>
          <a:p>
            <a:pPr marL="971550" lvl="1">
              <a:buFont typeface="Times" pitchFamily="2" charset="0"/>
              <a:buChar char="•"/>
            </a:pPr>
            <a:r>
              <a:rPr lang="en-US" altLang="en-US" sz="2200"/>
              <a:t>links business planning &amp; mgmt control systems</a:t>
            </a:r>
            <a:endParaRPr lang="en-US" altLang="en-US" sz="2400"/>
          </a:p>
          <a:p>
            <a:pPr>
              <a:buFont typeface="Times" pitchFamily="2" charset="0"/>
              <a:buChar char="•"/>
            </a:pPr>
            <a:r>
              <a:rPr lang="en-US" altLang="en-US" sz="2800"/>
              <a:t>Customer-Oriented Manufacturing Management Systems (COMMS)</a:t>
            </a:r>
          </a:p>
          <a:p>
            <a:pPr marL="971550" lvl="1">
              <a:buFont typeface="Times" pitchFamily="2" charset="0"/>
              <a:buChar char="•"/>
            </a:pPr>
            <a:r>
              <a:rPr lang="en-US" altLang="en-US" sz="2200"/>
              <a:t>unites departments &amp; suppliers around customer</a:t>
            </a:r>
          </a:p>
          <a:p>
            <a:pPr marL="971550" lvl="1">
              <a:buFont typeface="Times" pitchFamily="2" charset="0"/>
              <a:buChar char="•"/>
            </a:pPr>
            <a:r>
              <a:rPr lang="en-US" altLang="en-US" sz="2200"/>
              <a:t>multi-plant planning, multiple languages &amp; currencies</a:t>
            </a:r>
            <a:endParaRPr lang="en-US" altLang="en-US" sz="2400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Date Placeholder 4">
            <a:extLst>
              <a:ext uri="{FF2B5EF4-FFF2-40B4-BE49-F238E27FC236}">
                <a16:creationId xmlns:a16="http://schemas.microsoft.com/office/drawing/2014/main" id="{C55BE79D-DC92-7D40-B5E3-1129703D317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grpSp>
        <p:nvGrpSpPr>
          <p:cNvPr id="358456" name="Group 56">
            <a:extLst>
              <a:ext uri="{FF2B5EF4-FFF2-40B4-BE49-F238E27FC236}">
                <a16:creationId xmlns:a16="http://schemas.microsoft.com/office/drawing/2014/main" id="{D906820E-1E0B-E746-A2E5-017D7EEB4A33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81200"/>
            <a:ext cx="7826375" cy="4114800"/>
            <a:chOff x="419" y="1248"/>
            <a:chExt cx="5341" cy="2592"/>
          </a:xfrm>
        </p:grpSpPr>
        <p:sp>
          <p:nvSpPr>
            <p:cNvPr id="358457" name="Line 57">
              <a:extLst>
                <a:ext uri="{FF2B5EF4-FFF2-40B4-BE49-F238E27FC236}">
                  <a16:creationId xmlns:a16="http://schemas.microsoft.com/office/drawing/2014/main" id="{C600C241-AC91-154B-A229-904EAF86C0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58" name="Line 58">
              <a:extLst>
                <a:ext uri="{FF2B5EF4-FFF2-40B4-BE49-F238E27FC236}">
                  <a16:creationId xmlns:a16="http://schemas.microsoft.com/office/drawing/2014/main" id="{842AF9FB-DDAC-6D44-8308-0673E283CD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59" name="Line 59">
              <a:extLst>
                <a:ext uri="{FF2B5EF4-FFF2-40B4-BE49-F238E27FC236}">
                  <a16:creationId xmlns:a16="http://schemas.microsoft.com/office/drawing/2014/main" id="{56B0E6D3-F18B-4E42-914F-D7E4A91288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60" name="Line 60">
              <a:extLst>
                <a:ext uri="{FF2B5EF4-FFF2-40B4-BE49-F238E27FC236}">
                  <a16:creationId xmlns:a16="http://schemas.microsoft.com/office/drawing/2014/main" id="{62CFE518-A6B3-5A46-A2C5-D5390E7DDB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61" name="Line 61">
              <a:extLst>
                <a:ext uri="{FF2B5EF4-FFF2-40B4-BE49-F238E27FC236}">
                  <a16:creationId xmlns:a16="http://schemas.microsoft.com/office/drawing/2014/main" id="{CDBA3A9F-C1BA-B24D-97C6-1F84C53CAB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402" name="Group 2">
            <a:extLst>
              <a:ext uri="{FF2B5EF4-FFF2-40B4-BE49-F238E27FC236}">
                <a16:creationId xmlns:a16="http://schemas.microsoft.com/office/drawing/2014/main" id="{52EA20C8-246B-EC42-9A4B-803020552844}"/>
              </a:ext>
            </a:extLst>
          </p:cNvPr>
          <p:cNvGrpSpPr>
            <a:grpSpLocks/>
          </p:cNvGrpSpPr>
          <p:nvPr/>
        </p:nvGrpSpPr>
        <p:grpSpPr bwMode="auto">
          <a:xfrm>
            <a:off x="614363" y="1981200"/>
            <a:ext cx="7826375" cy="4114800"/>
            <a:chOff x="419" y="1248"/>
            <a:chExt cx="5341" cy="2592"/>
          </a:xfrm>
        </p:grpSpPr>
        <p:sp>
          <p:nvSpPr>
            <p:cNvPr id="358403" name="Line 3">
              <a:extLst>
                <a:ext uri="{FF2B5EF4-FFF2-40B4-BE49-F238E27FC236}">
                  <a16:creationId xmlns:a16="http://schemas.microsoft.com/office/drawing/2014/main" id="{CD0A7C56-2D13-3A47-A897-6DDF66C48D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04" name="Line 4">
              <a:extLst>
                <a:ext uri="{FF2B5EF4-FFF2-40B4-BE49-F238E27FC236}">
                  <a16:creationId xmlns:a16="http://schemas.microsoft.com/office/drawing/2014/main" id="{17B6EE30-5683-AB4A-861D-BA07174DB2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05" name="Line 5">
              <a:extLst>
                <a:ext uri="{FF2B5EF4-FFF2-40B4-BE49-F238E27FC236}">
                  <a16:creationId xmlns:a16="http://schemas.microsoft.com/office/drawing/2014/main" id="{988E0C29-FFD4-614D-8251-6CFC1C19ED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06" name="Line 6">
              <a:extLst>
                <a:ext uri="{FF2B5EF4-FFF2-40B4-BE49-F238E27FC236}">
                  <a16:creationId xmlns:a16="http://schemas.microsoft.com/office/drawing/2014/main" id="{CA2954B2-A3AB-5A48-9FC5-DACC153EB3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07" name="Line 7">
              <a:extLst>
                <a:ext uri="{FF2B5EF4-FFF2-40B4-BE49-F238E27FC236}">
                  <a16:creationId xmlns:a16="http://schemas.microsoft.com/office/drawing/2014/main" id="{BE4C90FC-4504-D240-A554-98D2C19FD1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408" name="Rectangle 8">
            <a:extLst>
              <a:ext uri="{FF2B5EF4-FFF2-40B4-BE49-F238E27FC236}">
                <a16:creationId xmlns:a16="http://schemas.microsoft.com/office/drawing/2014/main" id="{FDE06B8D-CA98-7045-B913-735800CCF4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/>
              <a:t>Hierarchical Planning Process</a:t>
            </a:r>
          </a:p>
        </p:txBody>
      </p:sp>
      <p:grpSp>
        <p:nvGrpSpPr>
          <p:cNvPr id="358409" name="Group 9">
            <a:extLst>
              <a:ext uri="{FF2B5EF4-FFF2-40B4-BE49-F238E27FC236}">
                <a16:creationId xmlns:a16="http://schemas.microsoft.com/office/drawing/2014/main" id="{1484D650-EE36-3246-8CA2-E5B1828D9B91}"/>
              </a:ext>
            </a:extLst>
          </p:cNvPr>
          <p:cNvGrpSpPr>
            <a:grpSpLocks/>
          </p:cNvGrpSpPr>
          <p:nvPr/>
        </p:nvGrpSpPr>
        <p:grpSpPr bwMode="auto">
          <a:xfrm>
            <a:off x="703263" y="1828800"/>
            <a:ext cx="7878762" cy="3937000"/>
            <a:chOff x="306" y="1042"/>
            <a:chExt cx="5663" cy="2578"/>
          </a:xfrm>
        </p:grpSpPr>
        <p:sp>
          <p:nvSpPr>
            <p:cNvPr id="358410" name="Rectangle 10">
              <a:extLst>
                <a:ext uri="{FF2B5EF4-FFF2-40B4-BE49-F238E27FC236}">
                  <a16:creationId xmlns:a16="http://schemas.microsoft.com/office/drawing/2014/main" id="{9A1F9F58-C7D2-BD4D-A107-8C2033263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1042"/>
              <a:ext cx="49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 u="sng"/>
                <a:t>Items</a:t>
              </a:r>
            </a:p>
          </p:txBody>
        </p:sp>
        <p:sp>
          <p:nvSpPr>
            <p:cNvPr id="358411" name="Rectangle 11">
              <a:extLst>
                <a:ext uri="{FF2B5EF4-FFF2-40B4-BE49-F238E27FC236}">
                  <a16:creationId xmlns:a16="http://schemas.microsoft.com/office/drawing/2014/main" id="{2217C1C7-1E59-7B4B-8026-16C999A3F0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1282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/>
                <a:t>Product lines or families</a:t>
              </a:r>
            </a:p>
          </p:txBody>
        </p:sp>
        <p:sp>
          <p:nvSpPr>
            <p:cNvPr id="358412" name="Rectangle 12">
              <a:extLst>
                <a:ext uri="{FF2B5EF4-FFF2-40B4-BE49-F238E27FC236}">
                  <a16:creationId xmlns:a16="http://schemas.microsoft.com/office/drawing/2014/main" id="{73545715-4175-DF47-AFFB-5FF556011F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1910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/>
                <a:t>Individual products</a:t>
              </a:r>
            </a:p>
          </p:txBody>
        </p:sp>
        <p:sp>
          <p:nvSpPr>
            <p:cNvPr id="358413" name="Rectangle 13">
              <a:extLst>
                <a:ext uri="{FF2B5EF4-FFF2-40B4-BE49-F238E27FC236}">
                  <a16:creationId xmlns:a16="http://schemas.microsoft.com/office/drawing/2014/main" id="{4437781F-22A9-2542-8972-DAE178D2A3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2719"/>
              <a:ext cx="115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/>
                <a:t>Components</a:t>
              </a:r>
            </a:p>
          </p:txBody>
        </p:sp>
        <p:sp>
          <p:nvSpPr>
            <p:cNvPr id="358414" name="Rectangle 14">
              <a:extLst>
                <a:ext uri="{FF2B5EF4-FFF2-40B4-BE49-F238E27FC236}">
                  <a16:creationId xmlns:a16="http://schemas.microsoft.com/office/drawing/2014/main" id="{F0050284-4562-DB44-9E1C-6160EFA930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3199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/>
                <a:t>Manufacturing operations</a:t>
              </a:r>
            </a:p>
          </p:txBody>
        </p:sp>
        <p:sp>
          <p:nvSpPr>
            <p:cNvPr id="358415" name="Rectangle 15">
              <a:extLst>
                <a:ext uri="{FF2B5EF4-FFF2-40B4-BE49-F238E27FC236}">
                  <a16:creationId xmlns:a16="http://schemas.microsoft.com/office/drawing/2014/main" id="{5023120B-3B01-204F-B54D-8BC52CF516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1042"/>
              <a:ext cx="110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 u="sng"/>
                <a:t>Resource level</a:t>
              </a:r>
            </a:p>
          </p:txBody>
        </p:sp>
        <p:sp>
          <p:nvSpPr>
            <p:cNvPr id="358416" name="Rectangle 16">
              <a:extLst>
                <a:ext uri="{FF2B5EF4-FFF2-40B4-BE49-F238E27FC236}">
                  <a16:creationId xmlns:a16="http://schemas.microsoft.com/office/drawing/2014/main" id="{8DDBFAF4-7B70-E64B-A813-B0518D6D37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1435"/>
              <a:ext cx="115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/>
                <a:t>Plants</a:t>
              </a:r>
            </a:p>
          </p:txBody>
        </p:sp>
        <p:sp>
          <p:nvSpPr>
            <p:cNvPr id="358417" name="Rectangle 17">
              <a:extLst>
                <a:ext uri="{FF2B5EF4-FFF2-40B4-BE49-F238E27FC236}">
                  <a16:creationId xmlns:a16="http://schemas.microsoft.com/office/drawing/2014/main" id="{10158FA2-79C7-4C44-85D3-D735EEFA3F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3202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/>
                <a:t>Individual machines</a:t>
              </a:r>
            </a:p>
          </p:txBody>
        </p:sp>
        <p:sp>
          <p:nvSpPr>
            <p:cNvPr id="358418" name="Rectangle 18">
              <a:extLst>
                <a:ext uri="{FF2B5EF4-FFF2-40B4-BE49-F238E27FC236}">
                  <a16:creationId xmlns:a16="http://schemas.microsoft.com/office/drawing/2014/main" id="{A712EE67-A8FF-2D48-B0B6-3E95A77DA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1919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/>
                <a:t>Critical work centers</a:t>
              </a:r>
            </a:p>
          </p:txBody>
        </p:sp>
        <p:sp>
          <p:nvSpPr>
            <p:cNvPr id="358419" name="Rectangle 19">
              <a:extLst>
                <a:ext uri="{FF2B5EF4-FFF2-40B4-BE49-F238E27FC236}">
                  <a16:creationId xmlns:a16="http://schemas.microsoft.com/office/drawing/2014/main" id="{E49A45ED-A127-4B49-9974-7A050BB168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3" y="1042"/>
              <a:ext cx="1477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 u="sng"/>
                <a:t>Production Planning</a:t>
              </a:r>
            </a:p>
          </p:txBody>
        </p:sp>
        <p:sp>
          <p:nvSpPr>
            <p:cNvPr id="358420" name="Rectangle 20">
              <a:extLst>
                <a:ext uri="{FF2B5EF4-FFF2-40B4-BE49-F238E27FC236}">
                  <a16:creationId xmlns:a16="http://schemas.microsoft.com/office/drawing/2014/main" id="{59A02D27-6C7D-9748-B810-840212F0AF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1" y="1042"/>
              <a:ext cx="1339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 u="sng"/>
                <a:t>Capacity Planning</a:t>
              </a:r>
            </a:p>
          </p:txBody>
        </p:sp>
        <p:sp>
          <p:nvSpPr>
            <p:cNvPr id="358421" name="Rectangle 21">
              <a:extLst>
                <a:ext uri="{FF2B5EF4-FFF2-40B4-BE49-F238E27FC236}">
                  <a16:creationId xmlns:a16="http://schemas.microsoft.com/office/drawing/2014/main" id="{174905DE-63AC-B243-A3D9-C5E7C8FDD3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1300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22" name="Rectangle 22">
              <a:extLst>
                <a:ext uri="{FF2B5EF4-FFF2-40B4-BE49-F238E27FC236}">
                  <a16:creationId xmlns:a16="http://schemas.microsoft.com/office/drawing/2014/main" id="{85F7D758-32C1-3A4C-ADA7-3A91BDAAF2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6" y="1290"/>
              <a:ext cx="78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/>
                <a:t>Resource </a:t>
              </a:r>
            </a:p>
          </p:txBody>
        </p:sp>
        <p:sp>
          <p:nvSpPr>
            <p:cNvPr id="358423" name="Rectangle 23">
              <a:extLst>
                <a:ext uri="{FF2B5EF4-FFF2-40B4-BE49-F238E27FC236}">
                  <a16:creationId xmlns:a16="http://schemas.microsoft.com/office/drawing/2014/main" id="{C6A9A0AF-759C-3345-B1CE-F2240A38A0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5" y="1456"/>
              <a:ext cx="137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/>
                <a:t>Requirements Plan</a:t>
              </a:r>
            </a:p>
          </p:txBody>
        </p:sp>
        <p:sp>
          <p:nvSpPr>
            <p:cNvPr id="358424" name="Rectangle 24">
              <a:extLst>
                <a:ext uri="{FF2B5EF4-FFF2-40B4-BE49-F238E27FC236}">
                  <a16:creationId xmlns:a16="http://schemas.microsoft.com/office/drawing/2014/main" id="{D3A3FEDC-9B02-6743-AB64-723B989202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1938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25" name="Rectangle 25">
              <a:extLst>
                <a:ext uri="{FF2B5EF4-FFF2-40B4-BE49-F238E27FC236}">
                  <a16:creationId xmlns:a16="http://schemas.microsoft.com/office/drawing/2014/main" id="{3FC8FA52-3914-B142-8985-118D1CEB56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4" y="1928"/>
              <a:ext cx="901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/>
                <a:t>Rough-Cut </a:t>
              </a:r>
            </a:p>
          </p:txBody>
        </p:sp>
        <p:sp>
          <p:nvSpPr>
            <p:cNvPr id="358426" name="Rectangle 26">
              <a:extLst>
                <a:ext uri="{FF2B5EF4-FFF2-40B4-BE49-F238E27FC236}">
                  <a16:creationId xmlns:a16="http://schemas.microsoft.com/office/drawing/2014/main" id="{E9967F7D-9030-B042-9381-B9B4A23EB8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2096"/>
              <a:ext cx="10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/>
                <a:t>Capacity Plan</a:t>
              </a:r>
            </a:p>
          </p:txBody>
        </p:sp>
        <p:sp>
          <p:nvSpPr>
            <p:cNvPr id="358427" name="Rectangle 27">
              <a:extLst>
                <a:ext uri="{FF2B5EF4-FFF2-40B4-BE49-F238E27FC236}">
                  <a16:creationId xmlns:a16="http://schemas.microsoft.com/office/drawing/2014/main" id="{36498CC7-A4EA-5745-901A-2E79017CFC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2576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28" name="Rectangle 28">
              <a:extLst>
                <a:ext uri="{FF2B5EF4-FFF2-40B4-BE49-F238E27FC236}">
                  <a16:creationId xmlns:a16="http://schemas.microsoft.com/office/drawing/2014/main" id="{B01F8B11-2EF3-3141-970A-36E7C35E72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2" y="2565"/>
              <a:ext cx="75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/>
                <a:t>Capacity </a:t>
              </a:r>
            </a:p>
          </p:txBody>
        </p:sp>
        <p:sp>
          <p:nvSpPr>
            <p:cNvPr id="358429" name="Rectangle 29">
              <a:extLst>
                <a:ext uri="{FF2B5EF4-FFF2-40B4-BE49-F238E27FC236}">
                  <a16:creationId xmlns:a16="http://schemas.microsoft.com/office/drawing/2014/main" id="{9D0CAA50-4528-FB4E-8591-FC654002D0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9" y="2732"/>
              <a:ext cx="137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/>
                <a:t>Requirements Plan</a:t>
              </a:r>
            </a:p>
          </p:txBody>
        </p:sp>
        <p:sp>
          <p:nvSpPr>
            <p:cNvPr id="358430" name="Rectangle 30">
              <a:extLst>
                <a:ext uri="{FF2B5EF4-FFF2-40B4-BE49-F238E27FC236}">
                  <a16:creationId xmlns:a16="http://schemas.microsoft.com/office/drawing/2014/main" id="{F7544127-74DC-2646-893D-D68D25FB1B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3214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31" name="Rectangle 31">
              <a:extLst>
                <a:ext uri="{FF2B5EF4-FFF2-40B4-BE49-F238E27FC236}">
                  <a16:creationId xmlns:a16="http://schemas.microsoft.com/office/drawing/2014/main" id="{AE22E834-7F4C-1944-A29C-E09BABE65D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0" y="3203"/>
              <a:ext cx="102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/>
                <a:t>Input/Output </a:t>
              </a:r>
            </a:p>
          </p:txBody>
        </p:sp>
        <p:sp>
          <p:nvSpPr>
            <p:cNvPr id="358432" name="Rectangle 32">
              <a:extLst>
                <a:ext uri="{FF2B5EF4-FFF2-40B4-BE49-F238E27FC236}">
                  <a16:creationId xmlns:a16="http://schemas.microsoft.com/office/drawing/2014/main" id="{FB1E1318-4949-CE46-B733-6FD636981D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1" y="3372"/>
              <a:ext cx="63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/>
                <a:t>Control</a:t>
              </a:r>
            </a:p>
          </p:txBody>
        </p:sp>
        <p:sp>
          <p:nvSpPr>
            <p:cNvPr id="358433" name="Rectangle 33">
              <a:extLst>
                <a:ext uri="{FF2B5EF4-FFF2-40B4-BE49-F238E27FC236}">
                  <a16:creationId xmlns:a16="http://schemas.microsoft.com/office/drawing/2014/main" id="{5ADCD883-C40C-9042-BEB2-CFD77807D0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1300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34" name="Rectangle 34">
              <a:extLst>
                <a:ext uri="{FF2B5EF4-FFF2-40B4-BE49-F238E27FC236}">
                  <a16:creationId xmlns:a16="http://schemas.microsoft.com/office/drawing/2014/main" id="{3A8FADC1-FA6E-B848-9A5F-8BEB17F2B9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2" y="1290"/>
              <a:ext cx="85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/>
                <a:t>Aggregate </a:t>
              </a:r>
            </a:p>
          </p:txBody>
        </p:sp>
        <p:sp>
          <p:nvSpPr>
            <p:cNvPr id="358435" name="Rectangle 35">
              <a:extLst>
                <a:ext uri="{FF2B5EF4-FFF2-40B4-BE49-F238E27FC236}">
                  <a16:creationId xmlns:a16="http://schemas.microsoft.com/office/drawing/2014/main" id="{DE552CFF-75CC-B443-9B0E-0C3591764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9" y="1456"/>
              <a:ext cx="118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/>
                <a:t>Production Plan</a:t>
              </a:r>
            </a:p>
          </p:txBody>
        </p:sp>
        <p:sp>
          <p:nvSpPr>
            <p:cNvPr id="358436" name="Rectangle 36">
              <a:extLst>
                <a:ext uri="{FF2B5EF4-FFF2-40B4-BE49-F238E27FC236}">
                  <a16:creationId xmlns:a16="http://schemas.microsoft.com/office/drawing/2014/main" id="{CC460C76-28B0-2C47-9F08-B08B18778C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1938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37" name="Rectangle 37">
              <a:extLst>
                <a:ext uri="{FF2B5EF4-FFF2-40B4-BE49-F238E27FC236}">
                  <a16:creationId xmlns:a16="http://schemas.microsoft.com/office/drawing/2014/main" id="{6DA8E051-A765-C048-A92D-CEDD7BFF9F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5" y="1928"/>
              <a:ext cx="13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/>
                <a:t>Master Production </a:t>
              </a:r>
            </a:p>
          </p:txBody>
        </p:sp>
        <p:sp>
          <p:nvSpPr>
            <p:cNvPr id="358438" name="Rectangle 38">
              <a:extLst>
                <a:ext uri="{FF2B5EF4-FFF2-40B4-BE49-F238E27FC236}">
                  <a16:creationId xmlns:a16="http://schemas.microsoft.com/office/drawing/2014/main" id="{E37A7EF3-DA53-9C45-96AA-773DB4D92E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4" y="2096"/>
              <a:ext cx="73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/>
                <a:t>Schedule</a:t>
              </a:r>
            </a:p>
          </p:txBody>
        </p:sp>
        <p:sp>
          <p:nvSpPr>
            <p:cNvPr id="358439" name="Rectangle 39">
              <a:extLst>
                <a:ext uri="{FF2B5EF4-FFF2-40B4-BE49-F238E27FC236}">
                  <a16:creationId xmlns:a16="http://schemas.microsoft.com/office/drawing/2014/main" id="{8EF437A7-6CB2-9745-B675-75A85AAB6A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2576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40" name="Rectangle 40">
              <a:extLst>
                <a:ext uri="{FF2B5EF4-FFF2-40B4-BE49-F238E27FC236}">
                  <a16:creationId xmlns:a16="http://schemas.microsoft.com/office/drawing/2014/main" id="{0E1175F2-5CBE-4046-8C52-58F26E185E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0" y="2565"/>
              <a:ext cx="72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/>
                <a:t>Material </a:t>
              </a:r>
            </a:p>
          </p:txBody>
        </p:sp>
        <p:sp>
          <p:nvSpPr>
            <p:cNvPr id="358441" name="Rectangle 41">
              <a:extLst>
                <a:ext uri="{FF2B5EF4-FFF2-40B4-BE49-F238E27FC236}">
                  <a16:creationId xmlns:a16="http://schemas.microsoft.com/office/drawing/2014/main" id="{1D00A0C2-285E-6646-AAC8-D577D91ABF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7" y="2732"/>
              <a:ext cx="1377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/>
                <a:t>Requirements Plan</a:t>
              </a:r>
            </a:p>
          </p:txBody>
        </p:sp>
        <p:sp>
          <p:nvSpPr>
            <p:cNvPr id="358442" name="Rectangle 42">
              <a:extLst>
                <a:ext uri="{FF2B5EF4-FFF2-40B4-BE49-F238E27FC236}">
                  <a16:creationId xmlns:a16="http://schemas.microsoft.com/office/drawing/2014/main" id="{C8C62B01-BB1A-E44A-A504-F0985794F4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3214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43" name="Rectangle 43">
              <a:extLst>
                <a:ext uri="{FF2B5EF4-FFF2-40B4-BE49-F238E27FC236}">
                  <a16:creationId xmlns:a16="http://schemas.microsoft.com/office/drawing/2014/main" id="{94887C94-DE3E-3845-8212-0719947145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6" y="3203"/>
              <a:ext cx="90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/>
                <a:t>Shop Floor </a:t>
              </a:r>
            </a:p>
          </p:txBody>
        </p:sp>
        <p:sp>
          <p:nvSpPr>
            <p:cNvPr id="358444" name="Rectangle 44">
              <a:extLst>
                <a:ext uri="{FF2B5EF4-FFF2-40B4-BE49-F238E27FC236}">
                  <a16:creationId xmlns:a16="http://schemas.microsoft.com/office/drawing/2014/main" id="{06A1F0EF-385C-FE4E-AF2B-F92BD5D891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4" y="3372"/>
              <a:ext cx="73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/>
                <a:t>Schedule</a:t>
              </a:r>
            </a:p>
          </p:txBody>
        </p:sp>
        <p:sp>
          <p:nvSpPr>
            <p:cNvPr id="358445" name="Rectangle 45">
              <a:extLst>
                <a:ext uri="{FF2B5EF4-FFF2-40B4-BE49-F238E27FC236}">
                  <a16:creationId xmlns:a16="http://schemas.microsoft.com/office/drawing/2014/main" id="{7E2124B8-FBE8-2244-B711-F6F4022A5A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2548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/>
                <a:t>All work centers</a:t>
              </a:r>
            </a:p>
          </p:txBody>
        </p:sp>
        <p:sp>
          <p:nvSpPr>
            <p:cNvPr id="358446" name="Line 46">
              <a:extLst>
                <a:ext uri="{FF2B5EF4-FFF2-40B4-BE49-F238E27FC236}">
                  <a16:creationId xmlns:a16="http://schemas.microsoft.com/office/drawing/2014/main" id="{BACDA8FE-13DB-9441-9258-6153E2B67F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7" y="1478"/>
              <a:ext cx="2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47" name="Line 47">
              <a:extLst>
                <a:ext uri="{FF2B5EF4-FFF2-40B4-BE49-F238E27FC236}">
                  <a16:creationId xmlns:a16="http://schemas.microsoft.com/office/drawing/2014/main" id="{F1D93EB6-CEC8-9642-B1CC-538C485B0A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3" y="2129"/>
              <a:ext cx="2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48" name="Line 48">
              <a:extLst>
                <a:ext uri="{FF2B5EF4-FFF2-40B4-BE49-F238E27FC236}">
                  <a16:creationId xmlns:a16="http://schemas.microsoft.com/office/drawing/2014/main" id="{AA38348B-9413-834F-B9D7-70011C5685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8" y="2779"/>
              <a:ext cx="2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49" name="Line 49">
              <a:extLst>
                <a:ext uri="{FF2B5EF4-FFF2-40B4-BE49-F238E27FC236}">
                  <a16:creationId xmlns:a16="http://schemas.microsoft.com/office/drawing/2014/main" id="{EB277825-65F2-B84B-8F9B-708075B06F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3429"/>
              <a:ext cx="2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50" name="Line 50">
              <a:extLst>
                <a:ext uri="{FF2B5EF4-FFF2-40B4-BE49-F238E27FC236}">
                  <a16:creationId xmlns:a16="http://schemas.microsoft.com/office/drawing/2014/main" id="{312CDEDF-880E-7741-AA0F-9EEF5B1FA2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683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51" name="Line 51">
              <a:extLst>
                <a:ext uri="{FF2B5EF4-FFF2-40B4-BE49-F238E27FC236}">
                  <a16:creationId xmlns:a16="http://schemas.microsoft.com/office/drawing/2014/main" id="{D3410F93-C074-A549-8F92-003CDAE126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1689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52" name="Line 52">
              <a:extLst>
                <a:ext uri="{FF2B5EF4-FFF2-40B4-BE49-F238E27FC236}">
                  <a16:creationId xmlns:a16="http://schemas.microsoft.com/office/drawing/2014/main" id="{04F9BE1D-851C-904E-A697-64EBE70A50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325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53" name="Line 53">
              <a:extLst>
                <a:ext uri="{FF2B5EF4-FFF2-40B4-BE49-F238E27FC236}">
                  <a16:creationId xmlns:a16="http://schemas.microsoft.com/office/drawing/2014/main" id="{A59C7E5F-F353-F948-AB76-E76966062C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2319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54" name="Line 54">
              <a:extLst>
                <a:ext uri="{FF2B5EF4-FFF2-40B4-BE49-F238E27FC236}">
                  <a16:creationId xmlns:a16="http://schemas.microsoft.com/office/drawing/2014/main" id="{564D1E85-98DC-9F46-BE5D-418CE20D3B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955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55" name="Line 55">
              <a:extLst>
                <a:ext uri="{FF2B5EF4-FFF2-40B4-BE49-F238E27FC236}">
                  <a16:creationId xmlns:a16="http://schemas.microsoft.com/office/drawing/2014/main" id="{E50C1CB4-D0B7-994C-AA13-F7F3385F5B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2961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462" name="Line 62">
            <a:extLst>
              <a:ext uri="{FF2B5EF4-FFF2-40B4-BE49-F238E27FC236}">
                <a16:creationId xmlns:a16="http://schemas.microsoft.com/office/drawing/2014/main" id="{AAE68FF4-F896-FD4F-828B-72CE6926FDD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6096000"/>
            <a:ext cx="152400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3" name="Line 63">
            <a:extLst>
              <a:ext uri="{FF2B5EF4-FFF2-40B4-BE49-F238E27FC236}">
                <a16:creationId xmlns:a16="http://schemas.microsoft.com/office/drawing/2014/main" id="{88D5F590-16F8-234B-A115-3DC9DA812695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6096000"/>
            <a:ext cx="152400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4">
            <a:extLst>
              <a:ext uri="{FF2B5EF4-FFF2-40B4-BE49-F238E27FC236}">
                <a16:creationId xmlns:a16="http://schemas.microsoft.com/office/drawing/2014/main" id="{972CC7AF-7125-6F4E-BFFE-496905D4306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grpSp>
        <p:nvGrpSpPr>
          <p:cNvPr id="387074" name="Group 2">
            <a:extLst>
              <a:ext uri="{FF2B5EF4-FFF2-40B4-BE49-F238E27FC236}">
                <a16:creationId xmlns:a16="http://schemas.microsoft.com/office/drawing/2014/main" id="{ADA2FF79-309B-5F49-A44B-F2FF409E0BA5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81200"/>
            <a:ext cx="7826375" cy="4114800"/>
            <a:chOff x="419" y="1248"/>
            <a:chExt cx="5341" cy="2592"/>
          </a:xfrm>
        </p:grpSpPr>
        <p:sp>
          <p:nvSpPr>
            <p:cNvPr id="387075" name="Line 3">
              <a:extLst>
                <a:ext uri="{FF2B5EF4-FFF2-40B4-BE49-F238E27FC236}">
                  <a16:creationId xmlns:a16="http://schemas.microsoft.com/office/drawing/2014/main" id="{1D975954-9C80-5744-8D67-38569C99CC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076" name="Line 4">
              <a:extLst>
                <a:ext uri="{FF2B5EF4-FFF2-40B4-BE49-F238E27FC236}">
                  <a16:creationId xmlns:a16="http://schemas.microsoft.com/office/drawing/2014/main" id="{DFB920A1-9563-5746-8EA8-5B53868E0D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077" name="Line 5">
              <a:extLst>
                <a:ext uri="{FF2B5EF4-FFF2-40B4-BE49-F238E27FC236}">
                  <a16:creationId xmlns:a16="http://schemas.microsoft.com/office/drawing/2014/main" id="{8772B3C0-97BF-3E41-9351-AC1093E1D1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078" name="Line 6">
              <a:extLst>
                <a:ext uri="{FF2B5EF4-FFF2-40B4-BE49-F238E27FC236}">
                  <a16:creationId xmlns:a16="http://schemas.microsoft.com/office/drawing/2014/main" id="{03E36D20-8F23-1843-9484-B4EF72F0F5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079" name="Line 7">
              <a:extLst>
                <a:ext uri="{FF2B5EF4-FFF2-40B4-BE49-F238E27FC236}">
                  <a16:creationId xmlns:a16="http://schemas.microsoft.com/office/drawing/2014/main" id="{A1D50872-EA88-4244-866A-F158DAF98A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7080" name="Rectangle 8">
            <a:extLst>
              <a:ext uri="{FF2B5EF4-FFF2-40B4-BE49-F238E27FC236}">
                <a16:creationId xmlns:a16="http://schemas.microsoft.com/office/drawing/2014/main" id="{84AB72B9-8168-7141-8296-128860CA6D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>
                <a:solidFill>
                  <a:schemeClr val="tx1"/>
                </a:solidFill>
              </a:rPr>
              <a:t>The Alpha Beta Company</a:t>
            </a:r>
          </a:p>
        </p:txBody>
      </p:sp>
      <p:sp>
        <p:nvSpPr>
          <p:cNvPr id="387082" name="Rectangle 10">
            <a:extLst>
              <a:ext uri="{FF2B5EF4-FFF2-40B4-BE49-F238E27FC236}">
                <a16:creationId xmlns:a16="http://schemas.microsoft.com/office/drawing/2014/main" id="{E23BE9AE-9949-6A48-B622-A07A26EDE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1350" y="2711450"/>
            <a:ext cx="749300" cy="673100"/>
          </a:xfrm>
          <a:prstGeom prst="rect">
            <a:avLst/>
          </a:prstGeom>
          <a:solidFill>
            <a:srgbClr val="3366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083" name="Rectangle 11">
            <a:extLst>
              <a:ext uri="{FF2B5EF4-FFF2-40B4-BE49-F238E27FC236}">
                <a16:creationId xmlns:a16="http://schemas.microsoft.com/office/drawing/2014/main" id="{996A2496-75DE-DD4D-96F7-01A9FB9AD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2750" y="2711450"/>
            <a:ext cx="749300" cy="673100"/>
          </a:xfrm>
          <a:prstGeom prst="rect">
            <a:avLst/>
          </a:prstGeom>
          <a:solidFill>
            <a:srgbClr val="3366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084" name="Rectangle 12">
            <a:extLst>
              <a:ext uri="{FF2B5EF4-FFF2-40B4-BE49-F238E27FC236}">
                <a16:creationId xmlns:a16="http://schemas.microsoft.com/office/drawing/2014/main" id="{AA093368-0B87-664F-93C9-295771E7D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6750" y="2711450"/>
            <a:ext cx="749300" cy="673100"/>
          </a:xfrm>
          <a:prstGeom prst="rect">
            <a:avLst/>
          </a:prstGeom>
          <a:solidFill>
            <a:srgbClr val="3366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085" name="Rectangle 13">
            <a:extLst>
              <a:ext uri="{FF2B5EF4-FFF2-40B4-BE49-F238E27FC236}">
                <a16:creationId xmlns:a16="http://schemas.microsoft.com/office/drawing/2014/main" id="{97181701-1BA5-B144-B222-4F1BE8F91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2750" y="1644650"/>
            <a:ext cx="749300" cy="673100"/>
          </a:xfrm>
          <a:prstGeom prst="rect">
            <a:avLst/>
          </a:prstGeom>
          <a:solidFill>
            <a:srgbClr val="3366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086" name="Rectangle 14">
            <a:extLst>
              <a:ext uri="{FF2B5EF4-FFF2-40B4-BE49-F238E27FC236}">
                <a16:creationId xmlns:a16="http://schemas.microsoft.com/office/drawing/2014/main" id="{065D9DF5-22D5-A84E-B2F3-8859EBD49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0950" y="1568450"/>
            <a:ext cx="749300" cy="673100"/>
          </a:xfrm>
          <a:prstGeom prst="rect">
            <a:avLst/>
          </a:prstGeom>
          <a:solidFill>
            <a:srgbClr val="3366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087" name="Line 15">
            <a:extLst>
              <a:ext uri="{FF2B5EF4-FFF2-40B4-BE49-F238E27FC236}">
                <a16:creationId xmlns:a16="http://schemas.microsoft.com/office/drawing/2014/main" id="{2D9AC513-F70B-A841-862A-FB75204C0D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93938" y="2476500"/>
            <a:ext cx="1281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088" name="Line 16">
            <a:extLst>
              <a:ext uri="{FF2B5EF4-FFF2-40B4-BE49-F238E27FC236}">
                <a16:creationId xmlns:a16="http://schemas.microsoft.com/office/drawing/2014/main" id="{432A4923-1F61-C141-A032-941B77941A01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2332038"/>
            <a:ext cx="0" cy="357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089" name="Line 17">
            <a:extLst>
              <a:ext uri="{FF2B5EF4-FFF2-40B4-BE49-F238E27FC236}">
                <a16:creationId xmlns:a16="http://schemas.microsoft.com/office/drawing/2014/main" id="{B2FB6DF0-0672-1242-89E9-2DA0A0EA77B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255838"/>
            <a:ext cx="0" cy="214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090" name="Line 18">
            <a:extLst>
              <a:ext uri="{FF2B5EF4-FFF2-40B4-BE49-F238E27FC236}">
                <a16:creationId xmlns:a16="http://schemas.microsoft.com/office/drawing/2014/main" id="{6B592F03-1440-8042-9FB0-1756AAC7CB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484438"/>
            <a:ext cx="0" cy="214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091" name="Line 19">
            <a:extLst>
              <a:ext uri="{FF2B5EF4-FFF2-40B4-BE49-F238E27FC236}">
                <a16:creationId xmlns:a16="http://schemas.microsoft.com/office/drawing/2014/main" id="{CD77D252-7287-FC4D-BF5E-AAF90C7FC15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484438"/>
            <a:ext cx="0" cy="214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092" name="Rectangle 20">
            <a:extLst>
              <a:ext uri="{FF2B5EF4-FFF2-40B4-BE49-F238E27FC236}">
                <a16:creationId xmlns:a16="http://schemas.microsoft.com/office/drawing/2014/main" id="{6F68FE45-BF08-4742-9800-14B164CA2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488" y="3678238"/>
            <a:ext cx="8531225" cy="251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342900"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u="sng"/>
              <a:t>Item</a:t>
            </a:r>
            <a:r>
              <a:rPr lang="en-US" altLang="en-US"/>
              <a:t>	</a:t>
            </a:r>
            <a:r>
              <a:rPr lang="en-US" altLang="en-US" sz="1800" u="sng"/>
              <a:t>On Hand	Scheduled Receipts	  Lot Size	MPS</a:t>
            </a:r>
            <a:endParaRPr lang="en-US" altLang="en-US" sz="1800"/>
          </a:p>
          <a:p>
            <a:pPr>
              <a:spcBef>
                <a:spcPct val="50000"/>
              </a:spcBef>
            </a:pPr>
            <a:r>
              <a:rPr lang="en-US" altLang="en-US" sz="1800"/>
              <a:t>A 	  10	0	1	100, period 8</a:t>
            </a:r>
          </a:p>
          <a:p>
            <a:pPr>
              <a:spcBef>
                <a:spcPct val="50000"/>
              </a:spcBef>
            </a:pPr>
            <a:r>
              <a:rPr lang="en-US" altLang="en-US" sz="1800"/>
              <a:t>B 	      5  	0	1	200, period 6</a:t>
            </a:r>
          </a:p>
          <a:p>
            <a:pPr>
              <a:spcBef>
                <a:spcPct val="50000"/>
              </a:spcBef>
            </a:pPr>
            <a:r>
              <a:rPr lang="en-US" altLang="en-US" sz="1800"/>
              <a:t>C 	140	0	150	- - -</a:t>
            </a:r>
          </a:p>
          <a:p>
            <a:pPr>
              <a:spcBef>
                <a:spcPct val="50000"/>
              </a:spcBef>
            </a:pPr>
            <a:r>
              <a:rPr lang="en-US" altLang="en-US" sz="1800"/>
              <a:t>D	200	0	250	- - -</a:t>
            </a:r>
          </a:p>
          <a:p>
            <a:pPr>
              <a:spcBef>
                <a:spcPct val="50000"/>
              </a:spcBef>
            </a:pPr>
            <a:endParaRPr lang="en-US" altLang="en-US" sz="1800"/>
          </a:p>
        </p:txBody>
      </p:sp>
      <p:sp>
        <p:nvSpPr>
          <p:cNvPr id="387093" name="Rectangle 21">
            <a:extLst>
              <a:ext uri="{FF2B5EF4-FFF2-40B4-BE49-F238E27FC236}">
                <a16:creationId xmlns:a16="http://schemas.microsoft.com/office/drawing/2014/main" id="{F9CB5614-A1BF-C24B-AD4F-B906D47F0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9213" y="1617663"/>
            <a:ext cx="703262" cy="638175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800"/>
              <a:t>A</a:t>
            </a:r>
          </a:p>
          <a:p>
            <a:pPr algn="ctr"/>
            <a:r>
              <a:rPr lang="en-US" altLang="en-US" sz="1800"/>
              <a:t>LT=3</a:t>
            </a:r>
          </a:p>
        </p:txBody>
      </p:sp>
      <p:sp>
        <p:nvSpPr>
          <p:cNvPr id="387094" name="Rectangle 22">
            <a:extLst>
              <a:ext uri="{FF2B5EF4-FFF2-40B4-BE49-F238E27FC236}">
                <a16:creationId xmlns:a16="http://schemas.microsoft.com/office/drawing/2014/main" id="{0FD81F18-028F-704F-92AB-3FA62FA13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743200"/>
            <a:ext cx="703263" cy="638175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800"/>
              <a:t>C (3)</a:t>
            </a:r>
          </a:p>
          <a:p>
            <a:pPr algn="ctr"/>
            <a:r>
              <a:rPr lang="en-US" altLang="en-US" sz="1800"/>
              <a:t>LT=4</a:t>
            </a:r>
          </a:p>
        </p:txBody>
      </p:sp>
      <p:sp>
        <p:nvSpPr>
          <p:cNvPr id="387095" name="Rectangle 23">
            <a:extLst>
              <a:ext uri="{FF2B5EF4-FFF2-40B4-BE49-F238E27FC236}">
                <a16:creationId xmlns:a16="http://schemas.microsoft.com/office/drawing/2014/main" id="{5ECA97F9-2552-734E-846E-B713C8C9A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8813" y="2760663"/>
            <a:ext cx="703262" cy="638175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800"/>
              <a:t>D (2)</a:t>
            </a:r>
          </a:p>
          <a:p>
            <a:pPr algn="ctr"/>
            <a:r>
              <a:rPr lang="en-US" altLang="en-US" sz="1800"/>
              <a:t>LT=2</a:t>
            </a:r>
          </a:p>
        </p:txBody>
      </p:sp>
      <p:sp>
        <p:nvSpPr>
          <p:cNvPr id="387096" name="Rectangle 24">
            <a:extLst>
              <a:ext uri="{FF2B5EF4-FFF2-40B4-BE49-F238E27FC236}">
                <a16:creationId xmlns:a16="http://schemas.microsoft.com/office/drawing/2014/main" id="{CE893D34-7D4D-564A-82F0-386AE88B8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3225" y="2760663"/>
            <a:ext cx="703263" cy="638175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800"/>
              <a:t>D (3)</a:t>
            </a:r>
          </a:p>
          <a:p>
            <a:pPr algn="ctr"/>
            <a:r>
              <a:rPr lang="en-US" altLang="en-US" sz="1800"/>
              <a:t>LT=2</a:t>
            </a:r>
          </a:p>
        </p:txBody>
      </p:sp>
      <p:sp>
        <p:nvSpPr>
          <p:cNvPr id="387097" name="Rectangle 25">
            <a:extLst>
              <a:ext uri="{FF2B5EF4-FFF2-40B4-BE49-F238E27FC236}">
                <a16:creationId xmlns:a16="http://schemas.microsoft.com/office/drawing/2014/main" id="{38464376-8FC0-2842-8CAB-CFE83DEE0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3225" y="1693863"/>
            <a:ext cx="703263" cy="638175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800"/>
              <a:t>B</a:t>
            </a:r>
          </a:p>
          <a:p>
            <a:pPr algn="ctr"/>
            <a:r>
              <a:rPr lang="en-US" altLang="en-US" sz="1800"/>
              <a:t>LT=2</a:t>
            </a:r>
          </a:p>
        </p:txBody>
      </p:sp>
      <p:sp>
        <p:nvSpPr>
          <p:cNvPr id="387098" name="Line 26">
            <a:extLst>
              <a:ext uri="{FF2B5EF4-FFF2-40B4-BE49-F238E27FC236}">
                <a16:creationId xmlns:a16="http://schemas.microsoft.com/office/drawing/2014/main" id="{8F9E8666-A0D6-9E43-8843-46093671A35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6096000"/>
            <a:ext cx="152400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099" name="Line 27">
            <a:extLst>
              <a:ext uri="{FF2B5EF4-FFF2-40B4-BE49-F238E27FC236}">
                <a16:creationId xmlns:a16="http://schemas.microsoft.com/office/drawing/2014/main" id="{3A8F2AA4-3F86-6446-B375-0220399C8B99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6096000"/>
            <a:ext cx="152400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4">
            <a:extLst>
              <a:ext uri="{FF2B5EF4-FFF2-40B4-BE49-F238E27FC236}">
                <a16:creationId xmlns:a16="http://schemas.microsoft.com/office/drawing/2014/main" id="{A24AD34C-830A-7842-B3B5-8B3221DA397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grpSp>
        <p:nvGrpSpPr>
          <p:cNvPr id="389131" name="Group 11">
            <a:extLst>
              <a:ext uri="{FF2B5EF4-FFF2-40B4-BE49-F238E27FC236}">
                <a16:creationId xmlns:a16="http://schemas.microsoft.com/office/drawing/2014/main" id="{D423FDB8-0B6C-D24C-98A5-D921559C6AF3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81200"/>
            <a:ext cx="7826375" cy="4114800"/>
            <a:chOff x="419" y="1248"/>
            <a:chExt cx="5341" cy="2592"/>
          </a:xfrm>
        </p:grpSpPr>
        <p:sp>
          <p:nvSpPr>
            <p:cNvPr id="389132" name="Line 12">
              <a:extLst>
                <a:ext uri="{FF2B5EF4-FFF2-40B4-BE49-F238E27FC236}">
                  <a16:creationId xmlns:a16="http://schemas.microsoft.com/office/drawing/2014/main" id="{FC06B6E2-9E66-F543-8F86-FFC06866DF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33" name="Line 13">
              <a:extLst>
                <a:ext uri="{FF2B5EF4-FFF2-40B4-BE49-F238E27FC236}">
                  <a16:creationId xmlns:a16="http://schemas.microsoft.com/office/drawing/2014/main" id="{7CF809F8-A6F2-4648-A99B-8FDB171F30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34" name="Line 14">
              <a:extLst>
                <a:ext uri="{FF2B5EF4-FFF2-40B4-BE49-F238E27FC236}">
                  <a16:creationId xmlns:a16="http://schemas.microsoft.com/office/drawing/2014/main" id="{1F7223F3-CF7D-864C-9DE4-D896585961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35" name="Line 15">
              <a:extLst>
                <a:ext uri="{FF2B5EF4-FFF2-40B4-BE49-F238E27FC236}">
                  <a16:creationId xmlns:a16="http://schemas.microsoft.com/office/drawing/2014/main" id="{5D8EF891-C39C-5F4C-B166-86698E4ED3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36" name="Line 16">
              <a:extLst>
                <a:ext uri="{FF2B5EF4-FFF2-40B4-BE49-F238E27FC236}">
                  <a16:creationId xmlns:a16="http://schemas.microsoft.com/office/drawing/2014/main" id="{0665DB41-9C94-F34B-B5F9-36E6CF7E7B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9122" name="Group 2">
            <a:extLst>
              <a:ext uri="{FF2B5EF4-FFF2-40B4-BE49-F238E27FC236}">
                <a16:creationId xmlns:a16="http://schemas.microsoft.com/office/drawing/2014/main" id="{C10B029C-0F18-C541-932D-15581051F1D4}"/>
              </a:ext>
            </a:extLst>
          </p:cNvPr>
          <p:cNvGrpSpPr>
            <a:grpSpLocks/>
          </p:cNvGrpSpPr>
          <p:nvPr/>
        </p:nvGrpSpPr>
        <p:grpSpPr bwMode="auto">
          <a:xfrm>
            <a:off x="614363" y="1981200"/>
            <a:ext cx="7826375" cy="4114800"/>
            <a:chOff x="419" y="1248"/>
            <a:chExt cx="5341" cy="2592"/>
          </a:xfrm>
        </p:grpSpPr>
        <p:sp>
          <p:nvSpPr>
            <p:cNvPr id="389123" name="Line 3">
              <a:extLst>
                <a:ext uri="{FF2B5EF4-FFF2-40B4-BE49-F238E27FC236}">
                  <a16:creationId xmlns:a16="http://schemas.microsoft.com/office/drawing/2014/main" id="{7C19E321-7473-4041-9784-2E7BDF2580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24" name="Line 4">
              <a:extLst>
                <a:ext uri="{FF2B5EF4-FFF2-40B4-BE49-F238E27FC236}">
                  <a16:creationId xmlns:a16="http://schemas.microsoft.com/office/drawing/2014/main" id="{DC437016-0B29-7640-9D7B-6B1C8DC809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25" name="Line 5">
              <a:extLst>
                <a:ext uri="{FF2B5EF4-FFF2-40B4-BE49-F238E27FC236}">
                  <a16:creationId xmlns:a16="http://schemas.microsoft.com/office/drawing/2014/main" id="{A323A759-577C-1D48-A44E-B03565E6A1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26" name="Line 6">
              <a:extLst>
                <a:ext uri="{FF2B5EF4-FFF2-40B4-BE49-F238E27FC236}">
                  <a16:creationId xmlns:a16="http://schemas.microsoft.com/office/drawing/2014/main" id="{874E3A90-EFD4-A94F-9BDD-D72FFFC5A4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27" name="Line 7">
              <a:extLst>
                <a:ext uri="{FF2B5EF4-FFF2-40B4-BE49-F238E27FC236}">
                  <a16:creationId xmlns:a16="http://schemas.microsoft.com/office/drawing/2014/main" id="{A09761B7-A28B-884A-97AE-22DF081BA9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128" name="Rectangle 8">
            <a:extLst>
              <a:ext uri="{FF2B5EF4-FFF2-40B4-BE49-F238E27FC236}">
                <a16:creationId xmlns:a16="http://schemas.microsoft.com/office/drawing/2014/main" id="{38852160-AD8B-9B48-AF6B-EF2445A2C6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/>
              <a:t>MRP Matrices For A &amp; B</a:t>
            </a:r>
          </a:p>
        </p:txBody>
      </p:sp>
      <p:graphicFrame>
        <p:nvGraphicFramePr>
          <p:cNvPr id="389129" name="Object 9">
            <a:hlinkClick r:id="" action="ppaction://ole?verb=0"/>
            <a:extLst>
              <a:ext uri="{FF2B5EF4-FFF2-40B4-BE49-F238E27FC236}">
                <a16:creationId xmlns:a16="http://schemas.microsoft.com/office/drawing/2014/main" id="{C1445595-4FC7-0848-875B-92CD423A4CFF}"/>
              </a:ext>
            </a:extLst>
          </p:cNvPr>
          <p:cNvGraphicFramePr>
            <a:graphicFrameLocks/>
          </p:cNvGraphicFramePr>
          <p:nvPr/>
        </p:nvGraphicFramePr>
        <p:xfrm>
          <a:off x="147638" y="1882775"/>
          <a:ext cx="8839200" cy="184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43" name="Worksheet" r:id="rId4" imgW="20447000" imgH="4267200" progId="Excel.Sheet.8">
                  <p:embed/>
                </p:oleObj>
              </mc:Choice>
              <mc:Fallback>
                <p:oleObj name="Worksheet" r:id="rId4" imgW="20447000" imgH="4267200" progId="Excel.Sheet.8">
                  <p:embed/>
                  <p:pic>
                    <p:nvPicPr>
                      <p:cNvPr id="0" name="Object 9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8" y="1882775"/>
                        <a:ext cx="8839200" cy="184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30" name="Object 10">
            <a:hlinkClick r:id="" action="ppaction://ole?verb=0"/>
            <a:extLst>
              <a:ext uri="{FF2B5EF4-FFF2-40B4-BE49-F238E27FC236}">
                <a16:creationId xmlns:a16="http://schemas.microsoft.com/office/drawing/2014/main" id="{2F7229E4-B407-7A49-AB61-3A94A080EFF5}"/>
              </a:ext>
            </a:extLst>
          </p:cNvPr>
          <p:cNvGraphicFramePr>
            <a:graphicFrameLocks/>
          </p:cNvGraphicFramePr>
          <p:nvPr/>
        </p:nvGraphicFramePr>
        <p:xfrm>
          <a:off x="107950" y="3854450"/>
          <a:ext cx="8885238" cy="185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44" name="Worksheet" r:id="rId6" imgW="20447000" imgH="4267200" progId="Excel.Sheet.8">
                  <p:embed/>
                </p:oleObj>
              </mc:Choice>
              <mc:Fallback>
                <p:oleObj name="Worksheet" r:id="rId6" imgW="20447000" imgH="4267200" progId="Excel.Sheet.8">
                  <p:embed/>
                  <p:pic>
                    <p:nvPicPr>
                      <p:cNvPr id="0" name="Object 10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3854450"/>
                        <a:ext cx="8885238" cy="185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37" name="Line 17">
            <a:extLst>
              <a:ext uri="{FF2B5EF4-FFF2-40B4-BE49-F238E27FC236}">
                <a16:creationId xmlns:a16="http://schemas.microsoft.com/office/drawing/2014/main" id="{B2D05449-E7E2-B749-9367-D65EEAEF2DB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6096000"/>
            <a:ext cx="152400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38" name="Line 18">
            <a:extLst>
              <a:ext uri="{FF2B5EF4-FFF2-40B4-BE49-F238E27FC236}">
                <a16:creationId xmlns:a16="http://schemas.microsoft.com/office/drawing/2014/main" id="{23A35C92-5C16-2E44-82C3-235E580AE1E8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6096000"/>
            <a:ext cx="152400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4">
            <a:extLst>
              <a:ext uri="{FF2B5EF4-FFF2-40B4-BE49-F238E27FC236}">
                <a16:creationId xmlns:a16="http://schemas.microsoft.com/office/drawing/2014/main" id="{3E1ECB9A-89CC-C54C-91E4-A16F9E6F015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grpSp>
        <p:nvGrpSpPr>
          <p:cNvPr id="391179" name="Group 11">
            <a:extLst>
              <a:ext uri="{FF2B5EF4-FFF2-40B4-BE49-F238E27FC236}">
                <a16:creationId xmlns:a16="http://schemas.microsoft.com/office/drawing/2014/main" id="{0801562B-0EE3-1A47-A72D-2B85673129FA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81200"/>
            <a:ext cx="7826375" cy="4114800"/>
            <a:chOff x="419" y="1248"/>
            <a:chExt cx="5341" cy="2592"/>
          </a:xfrm>
        </p:grpSpPr>
        <p:sp>
          <p:nvSpPr>
            <p:cNvPr id="391180" name="Line 12">
              <a:extLst>
                <a:ext uri="{FF2B5EF4-FFF2-40B4-BE49-F238E27FC236}">
                  <a16:creationId xmlns:a16="http://schemas.microsoft.com/office/drawing/2014/main" id="{FD3531B6-BE55-6C4B-993E-63835F6102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81" name="Line 13">
              <a:extLst>
                <a:ext uri="{FF2B5EF4-FFF2-40B4-BE49-F238E27FC236}">
                  <a16:creationId xmlns:a16="http://schemas.microsoft.com/office/drawing/2014/main" id="{0B484A13-657F-124E-8FD1-F880BFD4E2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82" name="Line 14">
              <a:extLst>
                <a:ext uri="{FF2B5EF4-FFF2-40B4-BE49-F238E27FC236}">
                  <a16:creationId xmlns:a16="http://schemas.microsoft.com/office/drawing/2014/main" id="{3ED1EF38-D4BC-D844-A85E-A9E537C888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83" name="Line 15">
              <a:extLst>
                <a:ext uri="{FF2B5EF4-FFF2-40B4-BE49-F238E27FC236}">
                  <a16:creationId xmlns:a16="http://schemas.microsoft.com/office/drawing/2014/main" id="{5956E5FA-0420-8D40-9986-B00DFF4B76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84" name="Line 16">
              <a:extLst>
                <a:ext uri="{FF2B5EF4-FFF2-40B4-BE49-F238E27FC236}">
                  <a16:creationId xmlns:a16="http://schemas.microsoft.com/office/drawing/2014/main" id="{64D4CF18-4DEC-A04F-BD28-5A27ED6365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91170" name="Group 2">
            <a:extLst>
              <a:ext uri="{FF2B5EF4-FFF2-40B4-BE49-F238E27FC236}">
                <a16:creationId xmlns:a16="http://schemas.microsoft.com/office/drawing/2014/main" id="{8A7D914B-BCD5-9040-B938-9D2FB53F2536}"/>
              </a:ext>
            </a:extLst>
          </p:cNvPr>
          <p:cNvGrpSpPr>
            <a:grpSpLocks/>
          </p:cNvGrpSpPr>
          <p:nvPr/>
        </p:nvGrpSpPr>
        <p:grpSpPr bwMode="auto">
          <a:xfrm>
            <a:off x="614363" y="1981200"/>
            <a:ext cx="7826375" cy="4114800"/>
            <a:chOff x="419" y="1248"/>
            <a:chExt cx="5341" cy="2592"/>
          </a:xfrm>
        </p:grpSpPr>
        <p:sp>
          <p:nvSpPr>
            <p:cNvPr id="391171" name="Line 3">
              <a:extLst>
                <a:ext uri="{FF2B5EF4-FFF2-40B4-BE49-F238E27FC236}">
                  <a16:creationId xmlns:a16="http://schemas.microsoft.com/office/drawing/2014/main" id="{61BA24E9-05EA-6044-A056-736F8F7183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72" name="Line 4">
              <a:extLst>
                <a:ext uri="{FF2B5EF4-FFF2-40B4-BE49-F238E27FC236}">
                  <a16:creationId xmlns:a16="http://schemas.microsoft.com/office/drawing/2014/main" id="{55E5C197-E4EB-8D43-BB6C-7DC04D493E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73" name="Line 5">
              <a:extLst>
                <a:ext uri="{FF2B5EF4-FFF2-40B4-BE49-F238E27FC236}">
                  <a16:creationId xmlns:a16="http://schemas.microsoft.com/office/drawing/2014/main" id="{AF485251-FEE3-8248-B077-81E53C19E2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74" name="Line 6">
              <a:extLst>
                <a:ext uri="{FF2B5EF4-FFF2-40B4-BE49-F238E27FC236}">
                  <a16:creationId xmlns:a16="http://schemas.microsoft.com/office/drawing/2014/main" id="{4D3C1D0B-61FC-B346-A9F7-90262B27C3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75" name="Line 7">
              <a:extLst>
                <a:ext uri="{FF2B5EF4-FFF2-40B4-BE49-F238E27FC236}">
                  <a16:creationId xmlns:a16="http://schemas.microsoft.com/office/drawing/2014/main" id="{7BC0CBA6-A62E-0241-A20C-31B01B3A66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1176" name="Rectangle 8">
            <a:extLst>
              <a:ext uri="{FF2B5EF4-FFF2-40B4-BE49-F238E27FC236}">
                <a16:creationId xmlns:a16="http://schemas.microsoft.com/office/drawing/2014/main" id="{7115F2B4-5737-F04E-A868-3A18F4EADB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/>
              <a:t>MRP Matrices For C &amp; D</a:t>
            </a:r>
          </a:p>
        </p:txBody>
      </p:sp>
      <p:graphicFrame>
        <p:nvGraphicFramePr>
          <p:cNvPr id="391177" name="Object 9">
            <a:hlinkClick r:id="" action="ppaction://ole?verb=0"/>
            <a:extLst>
              <a:ext uri="{FF2B5EF4-FFF2-40B4-BE49-F238E27FC236}">
                <a16:creationId xmlns:a16="http://schemas.microsoft.com/office/drawing/2014/main" id="{6055E51D-8943-7E4F-B248-3400A6573709}"/>
              </a:ext>
            </a:extLst>
          </p:cNvPr>
          <p:cNvGraphicFramePr>
            <a:graphicFrameLocks/>
          </p:cNvGraphicFramePr>
          <p:nvPr/>
        </p:nvGraphicFramePr>
        <p:xfrm>
          <a:off x="492125" y="1909763"/>
          <a:ext cx="8015288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191" name="Worksheet" r:id="rId4" imgW="20447000" imgH="4267200" progId="Excel.Sheet.8">
                  <p:embed/>
                </p:oleObj>
              </mc:Choice>
              <mc:Fallback>
                <p:oleObj name="Worksheet" r:id="rId4" imgW="20447000" imgH="4267200" progId="Excel.Sheet.8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5" y="1909763"/>
                        <a:ext cx="8015288" cy="181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1178" name="Object 10">
            <a:hlinkClick r:id="" action="ppaction://ole?verb=0"/>
            <a:extLst>
              <a:ext uri="{FF2B5EF4-FFF2-40B4-BE49-F238E27FC236}">
                <a16:creationId xmlns:a16="http://schemas.microsoft.com/office/drawing/2014/main" id="{BF507D79-6395-764B-A667-1EE0C63266E2}"/>
              </a:ext>
            </a:extLst>
          </p:cNvPr>
          <p:cNvGraphicFramePr>
            <a:graphicFrameLocks/>
          </p:cNvGraphicFramePr>
          <p:nvPr/>
        </p:nvGraphicFramePr>
        <p:xfrm>
          <a:off x="495300" y="3890963"/>
          <a:ext cx="8015288" cy="181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192" name="Worksheet" r:id="rId6" imgW="20447000" imgH="4267200" progId="Excel.Sheet.8">
                  <p:embed/>
                </p:oleObj>
              </mc:Choice>
              <mc:Fallback>
                <p:oleObj name="Worksheet" r:id="rId6" imgW="20447000" imgH="4267200" progId="Excel.Sheet.8">
                  <p:embed/>
                  <p:pic>
                    <p:nvPicPr>
                      <p:cNvPr id="0" name="Objec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890963"/>
                        <a:ext cx="8015288" cy="1817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1185" name="Line 17">
            <a:extLst>
              <a:ext uri="{FF2B5EF4-FFF2-40B4-BE49-F238E27FC236}">
                <a16:creationId xmlns:a16="http://schemas.microsoft.com/office/drawing/2014/main" id="{F9A70DDD-D1F6-D944-9016-3076118890B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6096000"/>
            <a:ext cx="152400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186" name="Line 18">
            <a:extLst>
              <a:ext uri="{FF2B5EF4-FFF2-40B4-BE49-F238E27FC236}">
                <a16:creationId xmlns:a16="http://schemas.microsoft.com/office/drawing/2014/main" id="{642C35AF-2976-144E-A1E3-21F26657B4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6096000"/>
            <a:ext cx="152400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675965-655C-B344-8F53-B1480BBA286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393218" name="Rectangle 2">
            <a:extLst>
              <a:ext uri="{FF2B5EF4-FFF2-40B4-BE49-F238E27FC236}">
                <a16:creationId xmlns:a16="http://schemas.microsoft.com/office/drawing/2014/main" id="{662B14DE-53F2-E141-8355-F86D842DBA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/>
              <a:t>Alpha Beta Planned Order Report</a:t>
            </a:r>
          </a:p>
        </p:txBody>
      </p:sp>
      <p:sp>
        <p:nvSpPr>
          <p:cNvPr id="393219" name="Rectangle 3">
            <a:extLst>
              <a:ext uri="{FF2B5EF4-FFF2-40B4-BE49-F238E27FC236}">
                <a16:creationId xmlns:a16="http://schemas.microsoft.com/office/drawing/2014/main" id="{065183E4-87F9-EC46-9556-283CC59A4D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1295400" y="1981200"/>
            <a:ext cx="8763000" cy="4371975"/>
          </a:xfrm>
          <a:noFill/>
          <a:ln/>
        </p:spPr>
        <p:txBody>
          <a:bodyPr lIns="90487" tIns="44450" rIns="90487" bIns="44450"/>
          <a:lstStyle/>
          <a:p>
            <a:pPr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u="sng"/>
              <a:t>			Period	</a:t>
            </a:r>
            <a:r>
              <a:rPr lang="en-US" altLang="en-US"/>
              <a:t>        </a:t>
            </a:r>
            <a:r>
              <a:rPr lang="en-US" altLang="en-US" u="sng"/>
              <a:t>Item</a:t>
            </a:r>
            <a:r>
              <a:rPr lang="en-US" altLang="en-US"/>
              <a:t>    </a:t>
            </a:r>
            <a:r>
              <a:rPr lang="en-US" altLang="en-US" u="sng"/>
              <a:t>Quantity</a:t>
            </a:r>
          </a:p>
          <a:p>
            <a:pPr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/>
              <a:t>			1	C	      150</a:t>
            </a:r>
          </a:p>
          <a:p>
            <a:pPr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/>
              <a:t>			2	D	      250</a:t>
            </a:r>
          </a:p>
          <a:p>
            <a:pPr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/>
              <a:t>			3	D	      250</a:t>
            </a:r>
          </a:p>
          <a:p>
            <a:pPr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/>
              <a:t>			4	B	      195</a:t>
            </a:r>
          </a:p>
          <a:p>
            <a:pPr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/>
              <a:t>			5	A	        90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5E5AD2-7451-7447-A88D-F87100D17E5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395266" name="Rectangle 2">
            <a:extLst>
              <a:ext uri="{FF2B5EF4-FFF2-40B4-BE49-F238E27FC236}">
                <a16:creationId xmlns:a16="http://schemas.microsoft.com/office/drawing/2014/main" id="{F202BB36-FBF0-1949-BB73-BD50AD1CD9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/>
              <a:t>Demand Types</a:t>
            </a:r>
          </a:p>
        </p:txBody>
      </p:sp>
      <p:sp>
        <p:nvSpPr>
          <p:cNvPr id="395267" name="Rectangle 3">
            <a:extLst>
              <a:ext uri="{FF2B5EF4-FFF2-40B4-BE49-F238E27FC236}">
                <a16:creationId xmlns:a16="http://schemas.microsoft.com/office/drawing/2014/main" id="{CDF02B77-D4EB-C148-BAEA-2308D8392F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10000"/>
          </a:xfrm>
          <a:noFill/>
          <a:ln/>
        </p:spPr>
        <p:txBody>
          <a:bodyPr lIns="90487" tIns="44450" rIns="90487" bIns="44450"/>
          <a:lstStyle/>
          <a:p>
            <a:pPr>
              <a:lnSpc>
                <a:spcPct val="90000"/>
              </a:lnSpc>
            </a:pPr>
            <a:r>
              <a:rPr lang="en-US" altLang="en-US" sz="2800"/>
              <a:t>Two Types of Demand:</a:t>
            </a:r>
          </a:p>
          <a:p>
            <a:pPr>
              <a:lnSpc>
                <a:spcPct val="90000"/>
              </a:lnSpc>
            </a:pPr>
            <a:r>
              <a:rPr lang="en-US" altLang="en-US" sz="2600"/>
              <a:t>	   </a:t>
            </a:r>
            <a:r>
              <a:rPr lang="en-US" altLang="en-US" sz="2400"/>
              <a:t>Independent</a:t>
            </a:r>
            <a:endParaRPr lang="en-US" altLang="en-US" sz="2800"/>
          </a:p>
          <a:p>
            <a:pPr marL="1314450" lvl="2">
              <a:lnSpc>
                <a:spcPct val="90000"/>
              </a:lnSpc>
            </a:pPr>
            <a:r>
              <a:rPr lang="en-US" altLang="en-US" sz="2200"/>
              <a:t>Not related to the demand for any other product &amp; must be forecast</a:t>
            </a:r>
          </a:p>
          <a:p>
            <a:pPr marL="1314450" lvl="2">
              <a:lnSpc>
                <a:spcPct val="90000"/>
              </a:lnSpc>
            </a:pPr>
            <a:r>
              <a:rPr lang="en-US" altLang="en-US" sz="2200"/>
              <a:t>MPS items are independent demand items</a:t>
            </a:r>
          </a:p>
          <a:p>
            <a:pPr marL="971550" lvl="1">
              <a:lnSpc>
                <a:spcPct val="90000"/>
              </a:lnSpc>
            </a:pPr>
            <a:r>
              <a:rPr lang="en-US" altLang="en-US" sz="2400"/>
              <a:t>Dependent</a:t>
            </a:r>
          </a:p>
          <a:p>
            <a:pPr marL="1314450" lvl="2">
              <a:lnSpc>
                <a:spcPct val="90000"/>
              </a:lnSpc>
            </a:pPr>
            <a:r>
              <a:rPr lang="en-US" altLang="en-US" sz="2200"/>
              <a:t>Directly related to other items or end items</a:t>
            </a:r>
          </a:p>
          <a:p>
            <a:pPr marL="1314450" lvl="2">
              <a:lnSpc>
                <a:spcPct val="90000"/>
              </a:lnSpc>
            </a:pPr>
            <a:r>
              <a:rPr lang="en-US" altLang="en-US" sz="2200"/>
              <a:t>Such demand should be calculated should not be forecast</a:t>
            </a:r>
            <a:endParaRPr lang="en-US" altLang="en-US" sz="2000"/>
          </a:p>
          <a:p>
            <a:pPr marL="1314450" lvl="2">
              <a:lnSpc>
                <a:spcPct val="90000"/>
              </a:lnSpc>
            </a:pPr>
            <a:endParaRPr lang="en-US" altLang="en-US" sz="200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ate Placeholder 4">
            <a:extLst>
              <a:ext uri="{FF2B5EF4-FFF2-40B4-BE49-F238E27FC236}">
                <a16:creationId xmlns:a16="http://schemas.microsoft.com/office/drawing/2014/main" id="{26F26ABC-E57D-084C-AC30-C1708B11110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309256" name="Rectangle 8">
            <a:extLst>
              <a:ext uri="{FF2B5EF4-FFF2-40B4-BE49-F238E27FC236}">
                <a16:creationId xmlns:a16="http://schemas.microsoft.com/office/drawing/2014/main" id="{B035876A-2138-9B41-897A-5A5931DA0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7" rIns="92075" bIns="46037"/>
          <a:lstStyle/>
          <a:p>
            <a:r>
              <a:rPr lang="en-US" altLang="en-US">
                <a:solidFill>
                  <a:schemeClr val="tx1"/>
                </a:solidFill>
              </a:rPr>
              <a:t>MRP Inputs &amp; Outputs</a:t>
            </a:r>
          </a:p>
        </p:txBody>
      </p:sp>
      <p:grpSp>
        <p:nvGrpSpPr>
          <p:cNvPr id="309275" name="Group 27">
            <a:extLst>
              <a:ext uri="{FF2B5EF4-FFF2-40B4-BE49-F238E27FC236}">
                <a16:creationId xmlns:a16="http://schemas.microsoft.com/office/drawing/2014/main" id="{06C9E5EC-4C8E-5E48-9587-10A2E55A126C}"/>
              </a:ext>
            </a:extLst>
          </p:cNvPr>
          <p:cNvGrpSpPr>
            <a:grpSpLocks/>
          </p:cNvGrpSpPr>
          <p:nvPr/>
        </p:nvGrpSpPr>
        <p:grpSpPr bwMode="auto">
          <a:xfrm>
            <a:off x="863600" y="1730375"/>
            <a:ext cx="7518400" cy="4022725"/>
            <a:chOff x="544" y="1090"/>
            <a:chExt cx="4736" cy="2534"/>
          </a:xfrm>
        </p:grpSpPr>
        <p:sp>
          <p:nvSpPr>
            <p:cNvPr id="309257" name="Rectangle 9">
              <a:extLst>
                <a:ext uri="{FF2B5EF4-FFF2-40B4-BE49-F238E27FC236}">
                  <a16:creationId xmlns:a16="http://schemas.microsoft.com/office/drawing/2014/main" id="{A696279F-2075-5140-A8B1-BE901B5F9B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2" y="1090"/>
              <a:ext cx="2006" cy="231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pPr algn="ctr"/>
              <a:r>
                <a:rPr lang="en-US" altLang="en-US" sz="1800">
                  <a:latin typeface="Times" pitchFamily="2" charset="0"/>
                </a:rPr>
                <a:t>Master Production Schedule</a:t>
              </a:r>
            </a:p>
          </p:txBody>
        </p:sp>
        <p:grpSp>
          <p:nvGrpSpPr>
            <p:cNvPr id="309258" name="Group 10">
              <a:extLst>
                <a:ext uri="{FF2B5EF4-FFF2-40B4-BE49-F238E27FC236}">
                  <a16:creationId xmlns:a16="http://schemas.microsoft.com/office/drawing/2014/main" id="{4C5E8D49-5458-514E-B355-93385BF0B0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59" y="1632"/>
              <a:ext cx="1392" cy="912"/>
              <a:chOff x="2208" y="1632"/>
              <a:chExt cx="1392" cy="912"/>
            </a:xfrm>
          </p:grpSpPr>
          <p:sp>
            <p:nvSpPr>
              <p:cNvPr id="309259" name="Rectangle 11">
                <a:extLst>
                  <a:ext uri="{FF2B5EF4-FFF2-40B4-BE49-F238E27FC236}">
                    <a16:creationId xmlns:a16="http://schemas.microsoft.com/office/drawing/2014/main" id="{7BD2E49D-3BC6-9B43-9328-E28DC2FC87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632"/>
                <a:ext cx="1392" cy="912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260" name="Rectangle 12">
                <a:extLst>
                  <a:ext uri="{FF2B5EF4-FFF2-40B4-BE49-F238E27FC236}">
                    <a16:creationId xmlns:a16="http://schemas.microsoft.com/office/drawing/2014/main" id="{F2B04A98-C14D-0145-930D-D4429B1B56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7" y="1800"/>
                <a:ext cx="1114" cy="583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2075" tIns="46037" rIns="92075" bIns="46037">
                <a:spAutoFit/>
              </a:bodyPr>
              <a:lstStyle/>
              <a:p>
                <a:pPr algn="ctr"/>
                <a:r>
                  <a:rPr lang="en-US" altLang="en-US" sz="1800">
                    <a:latin typeface="Times" pitchFamily="2" charset="0"/>
                  </a:rPr>
                  <a:t>Material</a:t>
                </a:r>
              </a:p>
              <a:p>
                <a:pPr algn="ctr"/>
                <a:r>
                  <a:rPr lang="en-US" altLang="en-US" sz="1800">
                    <a:latin typeface="Times" pitchFamily="2" charset="0"/>
                  </a:rPr>
                  <a:t>Requirements</a:t>
                </a:r>
              </a:p>
              <a:p>
                <a:pPr algn="ctr"/>
                <a:r>
                  <a:rPr lang="en-US" altLang="en-US" sz="1800">
                    <a:latin typeface="Times" pitchFamily="2" charset="0"/>
                  </a:rPr>
                  <a:t>Planning</a:t>
                </a:r>
              </a:p>
            </p:txBody>
          </p:sp>
        </p:grpSp>
        <p:grpSp>
          <p:nvGrpSpPr>
            <p:cNvPr id="309261" name="Group 13">
              <a:extLst>
                <a:ext uri="{FF2B5EF4-FFF2-40B4-BE49-F238E27FC236}">
                  <a16:creationId xmlns:a16="http://schemas.microsoft.com/office/drawing/2014/main" id="{87F6791E-04DB-C442-B63B-A498DBB9EE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1" y="3121"/>
              <a:ext cx="3409" cy="240"/>
              <a:chOff x="1200" y="3121"/>
              <a:chExt cx="3409" cy="240"/>
            </a:xfrm>
          </p:grpSpPr>
          <p:sp>
            <p:nvSpPr>
              <p:cNvPr id="309262" name="Freeform 14">
                <a:extLst>
                  <a:ext uri="{FF2B5EF4-FFF2-40B4-BE49-F238E27FC236}">
                    <a16:creationId xmlns:a16="http://schemas.microsoft.com/office/drawing/2014/main" id="{7ECB883D-D558-B340-BEFE-94CFB78E11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0" y="3216"/>
                <a:ext cx="3409" cy="145"/>
              </a:xfrm>
              <a:custGeom>
                <a:avLst/>
                <a:gdLst>
                  <a:gd name="T0" fmla="*/ 0 w 3409"/>
                  <a:gd name="T1" fmla="*/ 144 h 145"/>
                  <a:gd name="T2" fmla="*/ 0 w 3409"/>
                  <a:gd name="T3" fmla="*/ 0 h 145"/>
                  <a:gd name="T4" fmla="*/ 3408 w 3409"/>
                  <a:gd name="T5" fmla="*/ 0 h 145"/>
                  <a:gd name="T6" fmla="*/ 3408 w 3409"/>
                  <a:gd name="T7" fmla="*/ 144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09" h="145">
                    <a:moveTo>
                      <a:pt x="0" y="144"/>
                    </a:moveTo>
                    <a:lnTo>
                      <a:pt x="0" y="0"/>
                    </a:lnTo>
                    <a:lnTo>
                      <a:pt x="3408" y="0"/>
                    </a:lnTo>
                    <a:lnTo>
                      <a:pt x="3408" y="144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263" name="Line 15">
                <a:extLst>
                  <a:ext uri="{FF2B5EF4-FFF2-40B4-BE49-F238E27FC236}">
                    <a16:creationId xmlns:a16="http://schemas.microsoft.com/office/drawing/2014/main" id="{DAF9FE3E-3189-1B48-AC79-F40FD37434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0" y="3121"/>
                <a:ext cx="0" cy="2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9264" name="Line 16">
              <a:extLst>
                <a:ext uri="{FF2B5EF4-FFF2-40B4-BE49-F238E27FC236}">
                  <a16:creationId xmlns:a16="http://schemas.microsoft.com/office/drawing/2014/main" id="{91221C83-5A79-694F-9FA7-F230482B58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5" y="1393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65" name="Line 17">
              <a:extLst>
                <a:ext uri="{FF2B5EF4-FFF2-40B4-BE49-F238E27FC236}">
                  <a16:creationId xmlns:a16="http://schemas.microsoft.com/office/drawing/2014/main" id="{A8900704-C132-AF49-8982-2267BF0E3B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5" y="2593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66" name="Rectangle 18">
              <a:extLst>
                <a:ext uri="{FF2B5EF4-FFF2-40B4-BE49-F238E27FC236}">
                  <a16:creationId xmlns:a16="http://schemas.microsoft.com/office/drawing/2014/main" id="{4A615578-8632-FD40-BDBB-14B716C86E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" y="2823"/>
              <a:ext cx="2166" cy="2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pPr algn="ctr"/>
              <a:r>
                <a:rPr lang="en-US" altLang="en-US" sz="1800">
                  <a:latin typeface="Times" pitchFamily="2" charset="0"/>
                </a:rPr>
                <a:t>Planned Order Releases</a:t>
              </a:r>
            </a:p>
          </p:txBody>
        </p:sp>
        <p:sp>
          <p:nvSpPr>
            <p:cNvPr id="309267" name="Rectangle 19">
              <a:extLst>
                <a:ext uri="{FF2B5EF4-FFF2-40B4-BE49-F238E27FC236}">
                  <a16:creationId xmlns:a16="http://schemas.microsoft.com/office/drawing/2014/main" id="{A2721DAA-BC1F-DB49-BAF3-927EE9E183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" y="3393"/>
              <a:ext cx="993" cy="23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pPr algn="ctr"/>
              <a:r>
                <a:rPr lang="en-US" altLang="en-US" sz="1800">
                  <a:latin typeface="Times" pitchFamily="2" charset="0"/>
                </a:rPr>
                <a:t>Work Orders</a:t>
              </a:r>
            </a:p>
          </p:txBody>
        </p:sp>
        <p:sp>
          <p:nvSpPr>
            <p:cNvPr id="309268" name="Rectangle 20">
              <a:extLst>
                <a:ext uri="{FF2B5EF4-FFF2-40B4-BE49-F238E27FC236}">
                  <a16:creationId xmlns:a16="http://schemas.microsoft.com/office/drawing/2014/main" id="{1F940256-5D6C-684E-8C1B-2077816EE2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7" y="3393"/>
              <a:ext cx="1254" cy="23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pPr algn="ctr"/>
              <a:r>
                <a:rPr lang="en-US" altLang="en-US" sz="1800">
                  <a:latin typeface="Times" pitchFamily="2" charset="0"/>
                </a:rPr>
                <a:t>Purchase Orders</a:t>
              </a:r>
            </a:p>
          </p:txBody>
        </p:sp>
        <p:sp>
          <p:nvSpPr>
            <p:cNvPr id="309269" name="Rectangle 21">
              <a:extLst>
                <a:ext uri="{FF2B5EF4-FFF2-40B4-BE49-F238E27FC236}">
                  <a16:creationId xmlns:a16="http://schemas.microsoft.com/office/drawing/2014/main" id="{21D8CFC2-1176-ED47-85C3-984B2FCEB9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1" y="3393"/>
              <a:ext cx="1589" cy="23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pPr algn="ctr"/>
              <a:r>
                <a:rPr lang="en-US" altLang="en-US" sz="1800">
                  <a:latin typeface="Times" pitchFamily="2" charset="0"/>
                </a:rPr>
                <a:t>Rescheduling Notices</a:t>
              </a:r>
            </a:p>
          </p:txBody>
        </p:sp>
        <p:grpSp>
          <p:nvGrpSpPr>
            <p:cNvPr id="309270" name="Group 22">
              <a:extLst>
                <a:ext uri="{FF2B5EF4-FFF2-40B4-BE49-F238E27FC236}">
                  <a16:creationId xmlns:a16="http://schemas.microsoft.com/office/drawing/2014/main" id="{33CC4971-C7BC-424A-98E2-640EA1C37F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52" y="1876"/>
              <a:ext cx="3494" cy="577"/>
              <a:chOff x="1102" y="1876"/>
              <a:chExt cx="3493" cy="577"/>
            </a:xfrm>
          </p:grpSpPr>
          <p:sp>
            <p:nvSpPr>
              <p:cNvPr id="309271" name="Rectangle 23">
                <a:extLst>
                  <a:ext uri="{FF2B5EF4-FFF2-40B4-BE49-F238E27FC236}">
                    <a16:creationId xmlns:a16="http://schemas.microsoft.com/office/drawing/2014/main" id="{BC271439-E236-E946-AB49-1621123651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2" y="1876"/>
                <a:ext cx="680" cy="577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/>
              <a:p>
                <a:pPr algn="ctr"/>
                <a:r>
                  <a:rPr lang="en-US" altLang="en-US" sz="1800">
                    <a:latin typeface="Times" pitchFamily="2" charset="0"/>
                  </a:rPr>
                  <a:t>Product</a:t>
                </a:r>
              </a:p>
              <a:p>
                <a:pPr algn="ctr"/>
                <a:r>
                  <a:rPr lang="en-US" altLang="en-US" sz="1800">
                    <a:latin typeface="Times" pitchFamily="2" charset="0"/>
                  </a:rPr>
                  <a:t>Structure </a:t>
                </a:r>
              </a:p>
              <a:p>
                <a:pPr algn="ctr"/>
                <a:r>
                  <a:rPr lang="en-US" altLang="en-US" sz="1800">
                    <a:latin typeface="Times" pitchFamily="2" charset="0"/>
                  </a:rPr>
                  <a:t>File</a:t>
                </a:r>
              </a:p>
            </p:txBody>
          </p:sp>
          <p:sp>
            <p:nvSpPr>
              <p:cNvPr id="309272" name="Rectangle 24">
                <a:extLst>
                  <a:ext uri="{FF2B5EF4-FFF2-40B4-BE49-F238E27FC236}">
                    <a16:creationId xmlns:a16="http://schemas.microsoft.com/office/drawing/2014/main" id="{23D05076-9426-574E-BF92-6AB86791B5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9" y="1876"/>
                <a:ext cx="676" cy="577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/>
              <a:p>
                <a:pPr algn="ctr"/>
                <a:r>
                  <a:rPr lang="en-US" altLang="en-US" sz="1800">
                    <a:latin typeface="Times" pitchFamily="2" charset="0"/>
                  </a:rPr>
                  <a:t>Inventory</a:t>
                </a:r>
              </a:p>
              <a:p>
                <a:pPr algn="ctr"/>
                <a:r>
                  <a:rPr lang="en-US" altLang="en-US" sz="1800">
                    <a:latin typeface="Times" pitchFamily="2" charset="0"/>
                  </a:rPr>
                  <a:t>Master </a:t>
                </a:r>
              </a:p>
              <a:p>
                <a:pPr algn="ctr"/>
                <a:r>
                  <a:rPr lang="en-US" altLang="en-US" sz="1800">
                    <a:latin typeface="Times" pitchFamily="2" charset="0"/>
                  </a:rPr>
                  <a:t>File</a:t>
                </a:r>
              </a:p>
            </p:txBody>
          </p:sp>
          <p:sp>
            <p:nvSpPr>
              <p:cNvPr id="309273" name="Line 25">
                <a:extLst>
                  <a:ext uri="{FF2B5EF4-FFF2-40B4-BE49-F238E27FC236}">
                    <a16:creationId xmlns:a16="http://schemas.microsoft.com/office/drawing/2014/main" id="{D6C1B421-9076-694F-B90A-020C2C96F4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55" y="2164"/>
                <a:ext cx="28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274" name="Line 26">
                <a:extLst>
                  <a:ext uri="{FF2B5EF4-FFF2-40B4-BE49-F238E27FC236}">
                    <a16:creationId xmlns:a16="http://schemas.microsoft.com/office/drawing/2014/main" id="{5EB4185A-182D-7A43-8454-C2A15F7DB6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589" y="2164"/>
                <a:ext cx="28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70D60D-F9D0-9945-8A10-45FD386579A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311298" name="Rectangle 2">
            <a:extLst>
              <a:ext uri="{FF2B5EF4-FFF2-40B4-BE49-F238E27FC236}">
                <a16:creationId xmlns:a16="http://schemas.microsoft.com/office/drawing/2014/main" id="{64DE05A5-0DA7-454A-8416-83AECB954D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/>
              <a:t>MRP Inputs</a:t>
            </a:r>
          </a:p>
        </p:txBody>
      </p:sp>
      <p:sp>
        <p:nvSpPr>
          <p:cNvPr id="311299" name="Rectangle 3">
            <a:extLst>
              <a:ext uri="{FF2B5EF4-FFF2-40B4-BE49-F238E27FC236}">
                <a16:creationId xmlns:a16="http://schemas.microsoft.com/office/drawing/2014/main" id="{F0AD12C0-7C53-634C-BE0D-7858392F9E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3263" y="2057400"/>
            <a:ext cx="7011987" cy="4371975"/>
          </a:xfrm>
          <a:noFill/>
          <a:ln/>
        </p:spPr>
        <p:txBody>
          <a:bodyPr lIns="90487" tIns="44450" rIns="90487" bIns="44450"/>
          <a:lstStyle/>
          <a:p>
            <a:pPr>
              <a:buFont typeface="Times" pitchFamily="2" charset="0"/>
              <a:buChar char="•"/>
            </a:pPr>
            <a:r>
              <a:rPr lang="en-US" altLang="en-US"/>
              <a:t>  Master production schedule</a:t>
            </a:r>
          </a:p>
          <a:p>
            <a:pPr>
              <a:buFont typeface="Times" pitchFamily="2" charset="0"/>
              <a:buChar char="•"/>
            </a:pPr>
            <a:endParaRPr lang="en-US" altLang="en-US"/>
          </a:p>
          <a:p>
            <a:pPr>
              <a:buFont typeface="Times" pitchFamily="2" charset="0"/>
              <a:buChar char="•"/>
            </a:pPr>
            <a:r>
              <a:rPr lang="en-US" altLang="en-US"/>
              <a:t>  Product structure file</a:t>
            </a:r>
          </a:p>
          <a:p>
            <a:pPr>
              <a:buFont typeface="Times" pitchFamily="2" charset="0"/>
              <a:buChar char="•"/>
            </a:pPr>
            <a:endParaRPr lang="en-US" altLang="en-US"/>
          </a:p>
          <a:p>
            <a:pPr>
              <a:buFont typeface="Times" pitchFamily="2" charset="0"/>
              <a:buChar char="•"/>
            </a:pPr>
            <a:r>
              <a:rPr lang="en-US" altLang="en-US"/>
              <a:t>  Inventory master file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0E300F-DBA3-514B-AD6A-81866CD9029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313346" name="Rectangle 2">
            <a:extLst>
              <a:ext uri="{FF2B5EF4-FFF2-40B4-BE49-F238E27FC236}">
                <a16:creationId xmlns:a16="http://schemas.microsoft.com/office/drawing/2014/main" id="{F31213E5-2212-0842-8F47-BC4486C2C0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/>
              <a:t>Master Production Schedule</a:t>
            </a:r>
          </a:p>
        </p:txBody>
      </p:sp>
      <p:sp>
        <p:nvSpPr>
          <p:cNvPr id="313347" name="Rectangle 3">
            <a:extLst>
              <a:ext uri="{FF2B5EF4-FFF2-40B4-BE49-F238E27FC236}">
                <a16:creationId xmlns:a16="http://schemas.microsoft.com/office/drawing/2014/main" id="{A6E3335D-3624-7841-9E1E-1C5C0FE498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>
              <a:buFont typeface="Times" pitchFamily="2" charset="0"/>
              <a:buChar char="•"/>
            </a:pPr>
            <a:r>
              <a:rPr lang="en-US" altLang="en-US"/>
              <a:t>Drives MRP process with a schedule of finished products</a:t>
            </a:r>
          </a:p>
          <a:p>
            <a:pPr>
              <a:buFont typeface="Times" pitchFamily="2" charset="0"/>
              <a:buChar char="•"/>
            </a:pPr>
            <a:r>
              <a:rPr lang="en-US" altLang="en-US"/>
              <a:t>Quantities represent production not demand</a:t>
            </a:r>
          </a:p>
          <a:p>
            <a:pPr>
              <a:buFont typeface="Times" pitchFamily="2" charset="0"/>
              <a:buChar char="•"/>
            </a:pPr>
            <a:r>
              <a:rPr lang="en-US" altLang="en-US"/>
              <a:t>Quantities may consist of a combination of customer orders &amp; demand forecasts</a:t>
            </a:r>
          </a:p>
          <a:p>
            <a:pPr>
              <a:buFont typeface="Times" pitchFamily="2" charset="0"/>
              <a:buChar char="•"/>
            </a:pPr>
            <a:r>
              <a:rPr lang="en-US" altLang="en-US"/>
              <a:t>Quantities represent what needs to be produced, not what can be produced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Date Placeholder 4">
            <a:extLst>
              <a:ext uri="{FF2B5EF4-FFF2-40B4-BE49-F238E27FC236}">
                <a16:creationId xmlns:a16="http://schemas.microsoft.com/office/drawing/2014/main" id="{7AF57526-46D4-1348-A289-A3C248FF698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315417" name="Rectangle 25">
            <a:extLst>
              <a:ext uri="{FF2B5EF4-FFF2-40B4-BE49-F238E27FC236}">
                <a16:creationId xmlns:a16="http://schemas.microsoft.com/office/drawing/2014/main" id="{EC4B6A86-7DF2-5442-9C7C-36B199939F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>
                <a:solidFill>
                  <a:schemeClr val="tx1"/>
                </a:solidFill>
              </a:rPr>
              <a:t>Product Structure Tree</a:t>
            </a:r>
          </a:p>
        </p:txBody>
      </p:sp>
      <p:grpSp>
        <p:nvGrpSpPr>
          <p:cNvPr id="315441" name="Group 49">
            <a:extLst>
              <a:ext uri="{FF2B5EF4-FFF2-40B4-BE49-F238E27FC236}">
                <a16:creationId xmlns:a16="http://schemas.microsoft.com/office/drawing/2014/main" id="{65452DBC-2C78-184D-B38C-736FA98A1369}"/>
              </a:ext>
            </a:extLst>
          </p:cNvPr>
          <p:cNvGrpSpPr>
            <a:grpSpLocks/>
          </p:cNvGrpSpPr>
          <p:nvPr/>
        </p:nvGrpSpPr>
        <p:grpSpPr bwMode="auto">
          <a:xfrm>
            <a:off x="7958138" y="1903413"/>
            <a:ext cx="1042987" cy="3702050"/>
            <a:chOff x="5013" y="1199"/>
            <a:chExt cx="657" cy="2332"/>
          </a:xfrm>
        </p:grpSpPr>
        <p:sp>
          <p:nvSpPr>
            <p:cNvPr id="315406" name="Rectangle 14">
              <a:extLst>
                <a:ext uri="{FF2B5EF4-FFF2-40B4-BE49-F238E27FC236}">
                  <a16:creationId xmlns:a16="http://schemas.microsoft.com/office/drawing/2014/main" id="{1666C0F1-BA75-0948-BB5F-D3A028C9B0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3" y="1199"/>
              <a:ext cx="657" cy="2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Times" pitchFamily="2" charset="0"/>
                </a:rPr>
                <a:t>Level 0</a:t>
              </a:r>
            </a:p>
          </p:txBody>
        </p:sp>
        <p:sp>
          <p:nvSpPr>
            <p:cNvPr id="315407" name="Rectangle 15">
              <a:extLst>
                <a:ext uri="{FF2B5EF4-FFF2-40B4-BE49-F238E27FC236}">
                  <a16:creationId xmlns:a16="http://schemas.microsoft.com/office/drawing/2014/main" id="{43B8C4DE-CB9B-F044-B466-B0B3C1B84A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4" y="1805"/>
              <a:ext cx="555" cy="2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Times" pitchFamily="2" charset="0"/>
                </a:rPr>
                <a:t>Level 1</a:t>
              </a:r>
            </a:p>
          </p:txBody>
        </p:sp>
        <p:sp>
          <p:nvSpPr>
            <p:cNvPr id="315408" name="Rectangle 16">
              <a:extLst>
                <a:ext uri="{FF2B5EF4-FFF2-40B4-BE49-F238E27FC236}">
                  <a16:creationId xmlns:a16="http://schemas.microsoft.com/office/drawing/2014/main" id="{8B6500D9-0F68-F143-B664-0807BEC017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9" y="2512"/>
              <a:ext cx="564" cy="2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Times" pitchFamily="2" charset="0"/>
                </a:rPr>
                <a:t>Level 2</a:t>
              </a:r>
            </a:p>
          </p:txBody>
        </p:sp>
        <p:sp>
          <p:nvSpPr>
            <p:cNvPr id="315409" name="Rectangle 17">
              <a:extLst>
                <a:ext uri="{FF2B5EF4-FFF2-40B4-BE49-F238E27FC236}">
                  <a16:creationId xmlns:a16="http://schemas.microsoft.com/office/drawing/2014/main" id="{CD6A7A73-8FBA-B044-AE54-15D600783F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7" y="3302"/>
              <a:ext cx="589" cy="2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Times" pitchFamily="2" charset="0"/>
                </a:rPr>
                <a:t>Level 3</a:t>
              </a:r>
            </a:p>
          </p:txBody>
        </p:sp>
      </p:grpSp>
      <p:grpSp>
        <p:nvGrpSpPr>
          <p:cNvPr id="315440" name="Group 48">
            <a:extLst>
              <a:ext uri="{FF2B5EF4-FFF2-40B4-BE49-F238E27FC236}">
                <a16:creationId xmlns:a16="http://schemas.microsoft.com/office/drawing/2014/main" id="{ED929A46-3423-5849-96A0-2F68D9E53CB9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803400"/>
            <a:ext cx="7494588" cy="3911600"/>
            <a:chOff x="336" y="1136"/>
            <a:chExt cx="4721" cy="2464"/>
          </a:xfrm>
        </p:grpSpPr>
        <p:sp>
          <p:nvSpPr>
            <p:cNvPr id="315400" name="Rectangle 8">
              <a:extLst>
                <a:ext uri="{FF2B5EF4-FFF2-40B4-BE49-F238E27FC236}">
                  <a16:creationId xmlns:a16="http://schemas.microsoft.com/office/drawing/2014/main" id="{3459B898-ABA3-5744-8A01-5AF0A7B7B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8" y="1136"/>
              <a:ext cx="712" cy="292"/>
            </a:xfrm>
            <a:prstGeom prst="rect">
              <a:avLst/>
            </a:prstGeom>
            <a:solidFill>
              <a:srgbClr val="3333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 algn="ctr"/>
              <a:r>
                <a:rPr lang="en-US" altLang="en-US" sz="1800">
                  <a:latin typeface="Times" pitchFamily="2" charset="0"/>
                </a:rPr>
                <a:t>Clipboard</a:t>
              </a:r>
            </a:p>
          </p:txBody>
        </p:sp>
        <p:sp>
          <p:nvSpPr>
            <p:cNvPr id="315401" name="Rectangle 9">
              <a:extLst>
                <a:ext uri="{FF2B5EF4-FFF2-40B4-BE49-F238E27FC236}">
                  <a16:creationId xmlns:a16="http://schemas.microsoft.com/office/drawing/2014/main" id="{E83C5467-8754-F54B-8495-FB60728CE3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0" y="1709"/>
              <a:ext cx="507" cy="410"/>
            </a:xfrm>
            <a:prstGeom prst="rect">
              <a:avLst/>
            </a:prstGeom>
            <a:solidFill>
              <a:srgbClr val="3333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800">
                  <a:latin typeface="Times" pitchFamily="2" charset="0"/>
                </a:rPr>
                <a:t>Rivet (2)</a:t>
              </a:r>
            </a:p>
          </p:txBody>
        </p:sp>
        <p:sp>
          <p:nvSpPr>
            <p:cNvPr id="315402" name="Rectangle 10">
              <a:extLst>
                <a:ext uri="{FF2B5EF4-FFF2-40B4-BE49-F238E27FC236}">
                  <a16:creationId xmlns:a16="http://schemas.microsoft.com/office/drawing/2014/main" id="{6FF866CD-7789-B740-8160-B52CA46CFA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4" y="1822"/>
              <a:ext cx="111" cy="377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03" name="Rectangle 11">
              <a:extLst>
                <a:ext uri="{FF2B5EF4-FFF2-40B4-BE49-F238E27FC236}">
                  <a16:creationId xmlns:a16="http://schemas.microsoft.com/office/drawing/2014/main" id="{A0E8997D-623F-0449-907B-C87D825222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9" y="3017"/>
              <a:ext cx="489" cy="583"/>
            </a:xfrm>
            <a:prstGeom prst="rect">
              <a:avLst/>
            </a:prstGeom>
            <a:solidFill>
              <a:srgbClr val="3333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800">
                  <a:latin typeface="Times" pitchFamily="2" charset="0"/>
                </a:rPr>
                <a:t>Iron Rod (3 in.)</a:t>
              </a:r>
            </a:p>
          </p:txBody>
        </p:sp>
        <p:sp>
          <p:nvSpPr>
            <p:cNvPr id="315404" name="Rectangle 12">
              <a:extLst>
                <a:ext uri="{FF2B5EF4-FFF2-40B4-BE49-F238E27FC236}">
                  <a16:creationId xmlns:a16="http://schemas.microsoft.com/office/drawing/2014/main" id="{EF79A066-7545-0348-842D-7E3578782C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3" y="2414"/>
              <a:ext cx="581" cy="410"/>
            </a:xfrm>
            <a:prstGeom prst="rect">
              <a:avLst/>
            </a:prstGeom>
            <a:solidFill>
              <a:srgbClr val="3333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800">
                  <a:latin typeface="Times" pitchFamily="2" charset="0"/>
                </a:rPr>
                <a:t>Spring  (1)</a:t>
              </a:r>
            </a:p>
          </p:txBody>
        </p:sp>
        <p:sp>
          <p:nvSpPr>
            <p:cNvPr id="315405" name="Rectangle 13">
              <a:extLst>
                <a:ext uri="{FF2B5EF4-FFF2-40B4-BE49-F238E27FC236}">
                  <a16:creationId xmlns:a16="http://schemas.microsoft.com/office/drawing/2014/main" id="{B0A43ABB-4589-7B40-BC19-3AF7C59450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4" y="3017"/>
              <a:ext cx="615" cy="583"/>
            </a:xfrm>
            <a:prstGeom prst="rect">
              <a:avLst/>
            </a:prstGeom>
            <a:solidFill>
              <a:srgbClr val="3333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800">
                  <a:latin typeface="Times" pitchFamily="2" charset="0"/>
                </a:rPr>
                <a:t>Spring Steel (10 in.)</a:t>
              </a:r>
            </a:p>
          </p:txBody>
        </p:sp>
        <p:sp>
          <p:nvSpPr>
            <p:cNvPr id="315410" name="Rectangle 18">
              <a:extLst>
                <a:ext uri="{FF2B5EF4-FFF2-40B4-BE49-F238E27FC236}">
                  <a16:creationId xmlns:a16="http://schemas.microsoft.com/office/drawing/2014/main" id="{4F6E2DF2-2303-7D45-B3D9-632C5C8693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3" y="2414"/>
              <a:ext cx="867" cy="410"/>
            </a:xfrm>
            <a:prstGeom prst="rect">
              <a:avLst/>
            </a:prstGeom>
            <a:solidFill>
              <a:srgbClr val="3333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800">
                  <a:latin typeface="Times" pitchFamily="2" charset="0"/>
                </a:rPr>
                <a:t>Bottom Clip (1)</a:t>
              </a:r>
            </a:p>
          </p:txBody>
        </p:sp>
        <p:sp>
          <p:nvSpPr>
            <p:cNvPr id="315411" name="Rectangle 19">
              <a:extLst>
                <a:ext uri="{FF2B5EF4-FFF2-40B4-BE49-F238E27FC236}">
                  <a16:creationId xmlns:a16="http://schemas.microsoft.com/office/drawing/2014/main" id="{8DBE60C0-753F-1C42-A748-8DE7E3BBD0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2414"/>
              <a:ext cx="647" cy="410"/>
            </a:xfrm>
            <a:prstGeom prst="rect">
              <a:avLst/>
            </a:prstGeom>
            <a:solidFill>
              <a:srgbClr val="3333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800">
                  <a:latin typeface="Times" pitchFamily="2" charset="0"/>
                </a:rPr>
                <a:t>Top Clip (1)</a:t>
              </a:r>
            </a:p>
          </p:txBody>
        </p:sp>
        <p:sp>
          <p:nvSpPr>
            <p:cNvPr id="315412" name="Rectangle 20">
              <a:extLst>
                <a:ext uri="{FF2B5EF4-FFF2-40B4-BE49-F238E27FC236}">
                  <a16:creationId xmlns:a16="http://schemas.microsoft.com/office/drawing/2014/main" id="{C5EC726C-962C-B248-B330-EC359AF3EA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4" y="2414"/>
              <a:ext cx="455" cy="410"/>
            </a:xfrm>
            <a:prstGeom prst="rect">
              <a:avLst/>
            </a:prstGeom>
            <a:solidFill>
              <a:srgbClr val="3333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800">
                  <a:latin typeface="Times" pitchFamily="2" charset="0"/>
                </a:rPr>
                <a:t>Pivot                (1)</a:t>
              </a:r>
            </a:p>
          </p:txBody>
        </p:sp>
        <p:sp>
          <p:nvSpPr>
            <p:cNvPr id="315413" name="Rectangle 21">
              <a:extLst>
                <a:ext uri="{FF2B5EF4-FFF2-40B4-BE49-F238E27FC236}">
                  <a16:creationId xmlns:a16="http://schemas.microsoft.com/office/drawing/2014/main" id="{2F0C59FE-F39E-E749-8078-ED1D544FE3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" y="3017"/>
              <a:ext cx="540" cy="583"/>
            </a:xfrm>
            <a:prstGeom prst="rect">
              <a:avLst/>
            </a:prstGeom>
            <a:solidFill>
              <a:srgbClr val="3333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800">
                  <a:latin typeface="Times" pitchFamily="2" charset="0"/>
                </a:rPr>
                <a:t>Sheet Metal (8 in</a:t>
              </a:r>
              <a:r>
                <a:rPr lang="en-US" altLang="en-US" sz="1800" baseline="30000">
                  <a:latin typeface="Times" pitchFamily="2" charset="0"/>
                </a:rPr>
                <a:t>2</a:t>
              </a:r>
              <a:r>
                <a:rPr lang="en-US" altLang="en-US" sz="1800">
                  <a:latin typeface="Times" pitchFamily="2" charset="0"/>
                </a:rPr>
                <a:t>)</a:t>
              </a:r>
            </a:p>
          </p:txBody>
        </p:sp>
        <p:sp>
          <p:nvSpPr>
            <p:cNvPr id="315414" name="Line 22">
              <a:extLst>
                <a:ext uri="{FF2B5EF4-FFF2-40B4-BE49-F238E27FC236}">
                  <a16:creationId xmlns:a16="http://schemas.microsoft.com/office/drawing/2014/main" id="{991B9A28-C25C-E74A-8377-7E512AAE45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6" y="2124"/>
              <a:ext cx="0" cy="2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15" name="Rectangle 23">
              <a:extLst>
                <a:ext uri="{FF2B5EF4-FFF2-40B4-BE49-F238E27FC236}">
                  <a16:creationId xmlns:a16="http://schemas.microsoft.com/office/drawing/2014/main" id="{3EBD5B14-548E-8E49-A463-A5D81FB5C3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709"/>
              <a:ext cx="1037" cy="410"/>
            </a:xfrm>
            <a:prstGeom prst="rect">
              <a:avLst/>
            </a:prstGeom>
            <a:solidFill>
              <a:srgbClr val="3333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800">
                  <a:latin typeface="Times" pitchFamily="2" charset="0"/>
                </a:rPr>
                <a:t>Clip Assembly       (10)</a:t>
              </a:r>
            </a:p>
          </p:txBody>
        </p:sp>
        <p:sp>
          <p:nvSpPr>
            <p:cNvPr id="315416" name="Rectangle 24">
              <a:extLst>
                <a:ext uri="{FF2B5EF4-FFF2-40B4-BE49-F238E27FC236}">
                  <a16:creationId xmlns:a16="http://schemas.microsoft.com/office/drawing/2014/main" id="{109C876E-B4CF-9F45-8474-3AE39E1CFA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5" y="3017"/>
              <a:ext cx="540" cy="583"/>
            </a:xfrm>
            <a:prstGeom prst="rect">
              <a:avLst/>
            </a:prstGeom>
            <a:solidFill>
              <a:srgbClr val="3333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800">
                  <a:latin typeface="Times" pitchFamily="2" charset="0"/>
                </a:rPr>
                <a:t>Sheet Metal (8 in</a:t>
              </a:r>
              <a:r>
                <a:rPr lang="en-US" altLang="en-US" sz="1800" baseline="30000">
                  <a:latin typeface="Times" pitchFamily="2" charset="0"/>
                </a:rPr>
                <a:t>2</a:t>
              </a:r>
              <a:r>
                <a:rPr lang="en-US" altLang="en-US" sz="1800">
                  <a:latin typeface="Times" pitchFamily="2" charset="0"/>
                </a:rPr>
                <a:t>)</a:t>
              </a:r>
            </a:p>
          </p:txBody>
        </p:sp>
        <p:sp>
          <p:nvSpPr>
            <p:cNvPr id="315418" name="Line 26">
              <a:extLst>
                <a:ext uri="{FF2B5EF4-FFF2-40B4-BE49-F238E27FC236}">
                  <a16:creationId xmlns:a16="http://schemas.microsoft.com/office/drawing/2014/main" id="{B6D795DD-7E36-3246-AF4C-8253E19FC8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1" y="2295"/>
              <a:ext cx="2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19" name="Line 27">
              <a:extLst>
                <a:ext uri="{FF2B5EF4-FFF2-40B4-BE49-F238E27FC236}">
                  <a16:creationId xmlns:a16="http://schemas.microsoft.com/office/drawing/2014/main" id="{3D027CC2-F2C8-D64B-844E-D421144A4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4" y="2296"/>
              <a:ext cx="0" cy="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20" name="Line 28">
              <a:extLst>
                <a:ext uri="{FF2B5EF4-FFF2-40B4-BE49-F238E27FC236}">
                  <a16:creationId xmlns:a16="http://schemas.microsoft.com/office/drawing/2014/main" id="{B9F9F2DB-0B3D-B64F-8893-6584038506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4" y="2302"/>
              <a:ext cx="0" cy="9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21" name="Line 29">
              <a:extLst>
                <a:ext uri="{FF2B5EF4-FFF2-40B4-BE49-F238E27FC236}">
                  <a16:creationId xmlns:a16="http://schemas.microsoft.com/office/drawing/2014/main" id="{5DBB920D-8986-CB42-AF1E-BE875B2838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5" y="2302"/>
              <a:ext cx="0" cy="9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5422" name="Group 30">
              <a:extLst>
                <a:ext uri="{FF2B5EF4-FFF2-40B4-BE49-F238E27FC236}">
                  <a16:creationId xmlns:a16="http://schemas.microsoft.com/office/drawing/2014/main" id="{41C55ABA-E62D-DA4E-89D5-C08ED4203D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6" y="1713"/>
              <a:ext cx="1651" cy="1115"/>
              <a:chOff x="3342" y="1558"/>
              <a:chExt cx="1733" cy="1137"/>
            </a:xfrm>
          </p:grpSpPr>
          <p:sp>
            <p:nvSpPr>
              <p:cNvPr id="315423" name="Rectangle 31">
                <a:extLst>
                  <a:ext uri="{FF2B5EF4-FFF2-40B4-BE49-F238E27FC236}">
                    <a16:creationId xmlns:a16="http://schemas.microsoft.com/office/drawing/2014/main" id="{1940ECB1-BDC6-9549-96DD-492924DBD0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98" y="1558"/>
                <a:ext cx="601" cy="418"/>
              </a:xfrm>
              <a:prstGeom prst="rect">
                <a:avLst/>
              </a:prstGeom>
              <a:solidFill>
                <a:srgbClr val="3333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7" tIns="44450" rIns="90487" bIns="4445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n-US" sz="1800">
                    <a:latin typeface="Times" pitchFamily="2" charset="0"/>
                  </a:rPr>
                  <a:t>Board (1)</a:t>
                </a:r>
              </a:p>
            </p:txBody>
          </p:sp>
          <p:sp>
            <p:nvSpPr>
              <p:cNvPr id="315424" name="Rectangle 32">
                <a:extLst>
                  <a:ext uri="{FF2B5EF4-FFF2-40B4-BE49-F238E27FC236}">
                    <a16:creationId xmlns:a16="http://schemas.microsoft.com/office/drawing/2014/main" id="{4B3405FE-60E4-F34E-AC8F-5D1DC37174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42" y="2277"/>
                <a:ext cx="889" cy="418"/>
              </a:xfrm>
              <a:prstGeom prst="rect">
                <a:avLst/>
              </a:prstGeom>
              <a:solidFill>
                <a:srgbClr val="3333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7" tIns="44450" rIns="90487" bIns="4445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n-US" sz="1800">
                    <a:latin typeface="Times" pitchFamily="2" charset="0"/>
                  </a:rPr>
                  <a:t>Pressboard (1)</a:t>
                </a:r>
              </a:p>
            </p:txBody>
          </p:sp>
          <p:sp>
            <p:nvSpPr>
              <p:cNvPr id="315425" name="Rectangle 33">
                <a:extLst>
                  <a:ext uri="{FF2B5EF4-FFF2-40B4-BE49-F238E27FC236}">
                    <a16:creationId xmlns:a16="http://schemas.microsoft.com/office/drawing/2014/main" id="{5EDDFA6C-4D45-3B49-A99D-6DFF6AEA96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45" y="2277"/>
                <a:ext cx="530" cy="418"/>
              </a:xfrm>
              <a:prstGeom prst="rect">
                <a:avLst/>
              </a:prstGeom>
              <a:solidFill>
                <a:srgbClr val="3333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7" tIns="44450" rIns="90487" bIns="4445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n-US" sz="1800">
                    <a:latin typeface="Times" pitchFamily="2" charset="0"/>
                  </a:rPr>
                  <a:t>Finish (2oz.)</a:t>
                </a:r>
              </a:p>
            </p:txBody>
          </p:sp>
          <p:sp>
            <p:nvSpPr>
              <p:cNvPr id="315426" name="Line 34">
                <a:extLst>
                  <a:ext uri="{FF2B5EF4-FFF2-40B4-BE49-F238E27FC236}">
                    <a16:creationId xmlns:a16="http://schemas.microsoft.com/office/drawing/2014/main" id="{48A8F2C9-33D2-B14D-BEE8-259BFD93BD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98" y="2163"/>
                <a:ext cx="0" cy="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5427" name="Line 35">
                <a:extLst>
                  <a:ext uri="{FF2B5EF4-FFF2-40B4-BE49-F238E27FC236}">
                    <a16:creationId xmlns:a16="http://schemas.microsoft.com/office/drawing/2014/main" id="{71D64620-9B0B-CF44-B112-11371C758A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2" y="2165"/>
                <a:ext cx="0" cy="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5428" name="Line 36">
                <a:extLst>
                  <a:ext uri="{FF2B5EF4-FFF2-40B4-BE49-F238E27FC236}">
                    <a16:creationId xmlns:a16="http://schemas.microsoft.com/office/drawing/2014/main" id="{B28F2420-A311-B04E-B5BC-0245F2B640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1" y="2158"/>
                <a:ext cx="99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5429" name="Line 37">
                <a:extLst>
                  <a:ext uri="{FF2B5EF4-FFF2-40B4-BE49-F238E27FC236}">
                    <a16:creationId xmlns:a16="http://schemas.microsoft.com/office/drawing/2014/main" id="{2F775DD4-1D56-8C4C-8FC3-A18EBD28BB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02" y="1971"/>
                <a:ext cx="0" cy="18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5430" name="Line 38">
              <a:extLst>
                <a:ext uri="{FF2B5EF4-FFF2-40B4-BE49-F238E27FC236}">
                  <a16:creationId xmlns:a16="http://schemas.microsoft.com/office/drawing/2014/main" id="{9C465F07-3583-A14D-BC9A-A0E32FB684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1" y="2822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31" name="Line 39">
              <a:extLst>
                <a:ext uri="{FF2B5EF4-FFF2-40B4-BE49-F238E27FC236}">
                  <a16:creationId xmlns:a16="http://schemas.microsoft.com/office/drawing/2014/main" id="{FD7BEA9B-7CE0-C143-B9A6-3919EB8BBF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7" y="2830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32" name="Line 40">
              <a:extLst>
                <a:ext uri="{FF2B5EF4-FFF2-40B4-BE49-F238E27FC236}">
                  <a16:creationId xmlns:a16="http://schemas.microsoft.com/office/drawing/2014/main" id="{E8F17B2B-1FC0-744D-8440-809D34CA03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90" y="2830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33" name="Line 41">
              <a:extLst>
                <a:ext uri="{FF2B5EF4-FFF2-40B4-BE49-F238E27FC236}">
                  <a16:creationId xmlns:a16="http://schemas.microsoft.com/office/drawing/2014/main" id="{3A6D93A8-E111-244C-9A56-30BC346635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98" y="2830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34" name="Line 42">
              <a:extLst>
                <a:ext uri="{FF2B5EF4-FFF2-40B4-BE49-F238E27FC236}">
                  <a16:creationId xmlns:a16="http://schemas.microsoft.com/office/drawing/2014/main" id="{82270713-F08D-E345-B5F7-215DB60774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4" y="1443"/>
              <a:ext cx="0" cy="2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35" name="Line 43">
              <a:extLst>
                <a:ext uri="{FF2B5EF4-FFF2-40B4-BE49-F238E27FC236}">
                  <a16:creationId xmlns:a16="http://schemas.microsoft.com/office/drawing/2014/main" id="{A45F36F2-C873-494B-B504-CEEBF4E8C2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1" y="1579"/>
              <a:ext cx="28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36" name="Line 44">
              <a:extLst>
                <a:ext uri="{FF2B5EF4-FFF2-40B4-BE49-F238E27FC236}">
                  <a16:creationId xmlns:a16="http://schemas.microsoft.com/office/drawing/2014/main" id="{7A164577-9D5D-1B43-A1EB-ACD5BAB772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7" y="1578"/>
              <a:ext cx="0" cy="1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37" name="Line 45">
              <a:extLst>
                <a:ext uri="{FF2B5EF4-FFF2-40B4-BE49-F238E27FC236}">
                  <a16:creationId xmlns:a16="http://schemas.microsoft.com/office/drawing/2014/main" id="{69A42C05-BA3D-B84C-AFBE-F3E338717C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7" y="1586"/>
              <a:ext cx="0" cy="1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A51E5474-7A35-C848-9D23-57139790F4C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317448" name="Rectangle 8">
            <a:extLst>
              <a:ext uri="{FF2B5EF4-FFF2-40B4-BE49-F238E27FC236}">
                <a16:creationId xmlns:a16="http://schemas.microsoft.com/office/drawing/2014/main" id="{B8630129-FEE5-664F-9386-BF87ED19C1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458200" cy="1447800"/>
          </a:xfrm>
          <a:noFill/>
          <a:ln/>
        </p:spPr>
        <p:txBody>
          <a:bodyPr lIns="90487" tIns="44450" rIns="90487" bIns="44450"/>
          <a:lstStyle/>
          <a:p>
            <a:r>
              <a:rPr lang="en-US" altLang="en-US"/>
              <a:t>Indented Bill of Material</a:t>
            </a:r>
          </a:p>
        </p:txBody>
      </p:sp>
      <p:sp>
        <p:nvSpPr>
          <p:cNvPr id="317449" name="Rectangle 9">
            <a:extLst>
              <a:ext uri="{FF2B5EF4-FFF2-40B4-BE49-F238E27FC236}">
                <a16:creationId xmlns:a16="http://schemas.microsoft.com/office/drawing/2014/main" id="{9F2F3BD8-7B20-EE4E-B874-015213E7FD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962150"/>
            <a:ext cx="7010400" cy="4108450"/>
          </a:xfr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/>
          <a:lstStyle/>
          <a:p>
            <a:pPr>
              <a:lnSpc>
                <a:spcPct val="80000"/>
              </a:lnSpc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1800"/>
              <a:t>	LEVEL	ITEM	Unit of Measure	Quantity</a:t>
            </a:r>
          </a:p>
          <a:p>
            <a:pPr>
              <a:lnSpc>
                <a:spcPct val="80000"/>
              </a:lnSpc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1800"/>
              <a:t>	0 - - - -	Clipboard	Ea	1</a:t>
            </a:r>
          </a:p>
          <a:p>
            <a:pPr>
              <a:lnSpc>
                <a:spcPct val="80000"/>
              </a:lnSpc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1800"/>
              <a:t>	- 1 - - -	Clip Assembly	Ea	1</a:t>
            </a:r>
          </a:p>
          <a:p>
            <a:pPr>
              <a:lnSpc>
                <a:spcPct val="80000"/>
              </a:lnSpc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1800"/>
              <a:t>	- - 2 - -	Top Clip	Ea	1</a:t>
            </a:r>
          </a:p>
          <a:p>
            <a:pPr>
              <a:lnSpc>
                <a:spcPct val="80000"/>
              </a:lnSpc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1800"/>
              <a:t>	- - - 3 -	Sheet Metal	In</a:t>
            </a:r>
            <a:r>
              <a:rPr lang="en-US" altLang="en-US" sz="1800" baseline="30000"/>
              <a:t>2</a:t>
            </a:r>
            <a:r>
              <a:rPr lang="en-US" altLang="en-US" sz="1800"/>
              <a:t>	8</a:t>
            </a:r>
          </a:p>
          <a:p>
            <a:pPr>
              <a:lnSpc>
                <a:spcPct val="80000"/>
              </a:lnSpc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1800"/>
              <a:t>	- - 2 - -	Bottom Clip	Ea	1</a:t>
            </a:r>
          </a:p>
          <a:p>
            <a:pPr>
              <a:lnSpc>
                <a:spcPct val="80000"/>
              </a:lnSpc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1800"/>
              <a:t>	- - - 3 -	Sheet Metal	In</a:t>
            </a:r>
            <a:r>
              <a:rPr lang="en-US" altLang="en-US" sz="1800" baseline="30000"/>
              <a:t>2</a:t>
            </a:r>
            <a:r>
              <a:rPr lang="en-US" altLang="en-US" sz="1800"/>
              <a:t>	8</a:t>
            </a:r>
          </a:p>
          <a:p>
            <a:pPr>
              <a:lnSpc>
                <a:spcPct val="80000"/>
              </a:lnSpc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1800"/>
              <a:t>	- - 2 - -	Pivot	Ea	1</a:t>
            </a:r>
          </a:p>
          <a:p>
            <a:pPr>
              <a:lnSpc>
                <a:spcPct val="80000"/>
              </a:lnSpc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1800"/>
              <a:t>	- - - 3 -	Iron Rod	In	3</a:t>
            </a:r>
          </a:p>
          <a:p>
            <a:pPr>
              <a:lnSpc>
                <a:spcPct val="80000"/>
              </a:lnSpc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1800"/>
              <a:t>	- - 2 - -	Spring	Ea	1</a:t>
            </a:r>
          </a:p>
          <a:p>
            <a:pPr>
              <a:lnSpc>
                <a:spcPct val="80000"/>
              </a:lnSpc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1800"/>
              <a:t>	- - - 3 -	Spring Steel	In	10</a:t>
            </a:r>
          </a:p>
          <a:p>
            <a:pPr>
              <a:lnSpc>
                <a:spcPct val="80000"/>
              </a:lnSpc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1800"/>
              <a:t>	- 1 - - -	Rivet	Ea	2</a:t>
            </a:r>
          </a:p>
          <a:p>
            <a:pPr>
              <a:lnSpc>
                <a:spcPct val="80000"/>
              </a:lnSpc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1800"/>
              <a:t>	- 1 - - - 	Board	Ea	1</a:t>
            </a:r>
          </a:p>
          <a:p>
            <a:pPr>
              <a:lnSpc>
                <a:spcPct val="80000"/>
              </a:lnSpc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1800"/>
              <a:t>	- - 2 - - 	Press Board	Ea	1</a:t>
            </a:r>
          </a:p>
          <a:p>
            <a:pPr>
              <a:lnSpc>
                <a:spcPct val="80000"/>
              </a:lnSpc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1800"/>
              <a:t>	- - 2 - - 	Finish	Oz	2</a:t>
            </a:r>
          </a:p>
        </p:txBody>
      </p:sp>
      <p:sp>
        <p:nvSpPr>
          <p:cNvPr id="317450" name="Line 10">
            <a:extLst>
              <a:ext uri="{FF2B5EF4-FFF2-40B4-BE49-F238E27FC236}">
                <a16:creationId xmlns:a16="http://schemas.microsoft.com/office/drawing/2014/main" id="{165321EA-B478-4041-9B4E-6C78FB0B4E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284413"/>
            <a:ext cx="6996113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51" name="Line 11">
            <a:extLst>
              <a:ext uri="{FF2B5EF4-FFF2-40B4-BE49-F238E27FC236}">
                <a16:creationId xmlns:a16="http://schemas.microsoft.com/office/drawing/2014/main" id="{5F8B9071-9627-174A-9076-95F60E1E0A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71738" y="1981200"/>
            <a:ext cx="42862" cy="403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1895</TotalTime>
  <Words>1111</Words>
  <Application>Microsoft Macintosh PowerPoint</Application>
  <PresentationFormat>On-screen Show (4:3)</PresentationFormat>
  <Paragraphs>409</Paragraphs>
  <Slides>35</Slides>
  <Notes>35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Times New Roman</vt:lpstr>
      <vt:lpstr>Modern</vt:lpstr>
      <vt:lpstr>Times</vt:lpstr>
      <vt:lpstr>Default Design</vt:lpstr>
      <vt:lpstr>Microsoft Excel Worksheet</vt:lpstr>
      <vt:lpstr>Inputs and Outputs to Aggregate Production Planning</vt:lpstr>
      <vt:lpstr>Material Requirements Planning (MRP)</vt:lpstr>
      <vt:lpstr>When to Use MRP</vt:lpstr>
      <vt:lpstr>Demand Types</vt:lpstr>
      <vt:lpstr>MRP Inputs &amp; Outputs</vt:lpstr>
      <vt:lpstr>MRP Inputs</vt:lpstr>
      <vt:lpstr>Master Production Schedule</vt:lpstr>
      <vt:lpstr>Product Structure Tree</vt:lpstr>
      <vt:lpstr>Indented Bill of Material</vt:lpstr>
      <vt:lpstr>Specialized BOMS</vt:lpstr>
      <vt:lpstr>Specialized BOMS</vt:lpstr>
      <vt:lpstr>Inventory Master File</vt:lpstr>
      <vt:lpstr>Inventory Master File, Con’t.</vt:lpstr>
      <vt:lpstr>Inventory Accuracy</vt:lpstr>
      <vt:lpstr>The MRP Matrix</vt:lpstr>
      <vt:lpstr>Parts Of MRP Matrix</vt:lpstr>
      <vt:lpstr>PowerPoint Presentation</vt:lpstr>
      <vt:lpstr>MRP Example</vt:lpstr>
      <vt:lpstr>MRP Matrices For A &amp; B</vt:lpstr>
      <vt:lpstr>MRP Matrices For C</vt:lpstr>
      <vt:lpstr>Manufacturing Resource Planning (MRP II)</vt:lpstr>
      <vt:lpstr>MRP II Modules</vt:lpstr>
      <vt:lpstr>Capacity Requirements Planning (CRP)</vt:lpstr>
      <vt:lpstr>PowerPoint Presentation</vt:lpstr>
      <vt:lpstr>PowerPoint Presentation</vt:lpstr>
      <vt:lpstr>Problems with MRP</vt:lpstr>
      <vt:lpstr>Using the Material Requirements Plan</vt:lpstr>
      <vt:lpstr> The Basic Responsibilities of a Planner </vt:lpstr>
      <vt:lpstr>Prospects for MRP/MRP II</vt:lpstr>
      <vt:lpstr>Advanced Planning &amp; Control Systems</vt:lpstr>
      <vt:lpstr>Hierarchical Planning Process</vt:lpstr>
      <vt:lpstr>The Alpha Beta Company</vt:lpstr>
      <vt:lpstr>MRP Matrices For A &amp; B</vt:lpstr>
      <vt:lpstr>MRP Matrices For C &amp; D</vt:lpstr>
      <vt:lpstr>Alpha Beta Planned Order Report</vt:lpstr>
    </vt:vector>
  </TitlesOfParts>
  <Company>MTSU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21st Century Purchasing</dc:title>
  <dc:creator>Business/Aerospace Bldg.</dc:creator>
  <cp:lastModifiedBy>Kros, John</cp:lastModifiedBy>
  <cp:revision>115</cp:revision>
  <cp:lastPrinted>1998-07-06T03:33:18Z</cp:lastPrinted>
  <dcterms:created xsi:type="dcterms:W3CDTF">1998-05-11T14:46:18Z</dcterms:created>
  <dcterms:modified xsi:type="dcterms:W3CDTF">2019-08-20T03:51:04Z</dcterms:modified>
</cp:coreProperties>
</file>