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26" r:id="rId2"/>
    <p:sldId id="327" r:id="rId3"/>
    <p:sldId id="328" r:id="rId4"/>
    <p:sldId id="329" r:id="rId5"/>
    <p:sldId id="330" r:id="rId6"/>
    <p:sldId id="331" r:id="rId7"/>
    <p:sldId id="332" r:id="rId8"/>
    <p:sldId id="333" r:id="rId9"/>
    <p:sldId id="334" r:id="rId10"/>
    <p:sldId id="335" r:id="rId11"/>
    <p:sldId id="336" r:id="rId12"/>
    <p:sldId id="337" r:id="rId13"/>
    <p:sldId id="338" r:id="rId14"/>
    <p:sldId id="347" r:id="rId15"/>
    <p:sldId id="348" r:id="rId16"/>
    <p:sldId id="339" r:id="rId17"/>
    <p:sldId id="340" r:id="rId18"/>
    <p:sldId id="341" r:id="rId19"/>
    <p:sldId id="342" r:id="rId20"/>
    <p:sldId id="343" r:id="rId21"/>
    <p:sldId id="344" r:id="rId22"/>
  </p:sldIdLst>
  <p:sldSz cx="9144000" cy="6858000" type="screen4x3"/>
  <p:notesSz cx="6858000" cy="90281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Modern" pitchFamily="5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Modern" pitchFamily="5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Modern" pitchFamily="5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Modern" pitchFamily="5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Modern" pitchFamily="5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Modern" pitchFamily="5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Modern" pitchFamily="5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Modern" pitchFamily="5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Modern" pitchFamily="5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3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vertBarState="minimized" horzBarState="maximized">
    <p:restoredLeft sz="32787"/>
    <p:restoredTop sz="90929"/>
  </p:normalViewPr>
  <p:slideViewPr>
    <p:cSldViewPr>
      <p:cViewPr varScale="1">
        <p:scale>
          <a:sx n="125" d="100"/>
          <a:sy n="125" d="100"/>
        </p:scale>
        <p:origin x="213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-930" y="1440"/>
      </p:cViewPr>
      <p:guideLst>
        <p:guide orient="horz" pos="2843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27FC5D1E-75A0-AA4A-AC78-6A3E7FCCA09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381CF891-B055-5B46-908B-DA0D3522771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12644" name="Rectangle 4">
            <a:extLst>
              <a:ext uri="{FF2B5EF4-FFF2-40B4-BE49-F238E27FC236}">
                <a16:creationId xmlns:a16="http://schemas.microsoft.com/office/drawing/2014/main" id="{C5700F72-0C3F-4D48-9E38-AB5C6D0BD71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10600"/>
            <a:ext cx="2971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12645" name="Rectangle 5">
            <a:extLst>
              <a:ext uri="{FF2B5EF4-FFF2-40B4-BE49-F238E27FC236}">
                <a16:creationId xmlns:a16="http://schemas.microsoft.com/office/drawing/2014/main" id="{BF133702-AC08-F746-AD18-F3F53F8B748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10600"/>
            <a:ext cx="2971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DBA170A-5D27-BF4D-95BE-BEF0CF39B43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D8CA6F5E-8597-6547-B3D5-EAFB5E3743B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36EC53E-30FC-6641-A185-3C9AA4D1044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A394C992-677D-2F47-BA19-3D6F4686CB3E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93800" y="685800"/>
            <a:ext cx="4470400" cy="3352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E91A3899-9E83-8549-8116-6D36EB72F9B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2672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574A8FB5-8D8C-1048-97B2-57662E4EAEB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10600"/>
            <a:ext cx="2971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071115EB-2FD8-944B-8C3E-618B1D1AA7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10600"/>
            <a:ext cx="2971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CDC8979-C579-FB40-9762-A29E15E90FE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C68D878-0968-C040-A5D6-05EF053950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0EEB2E-E335-AA4D-A42B-81F1524C2B1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10946" name="Rectangle 2">
            <a:extLst>
              <a:ext uri="{FF2B5EF4-FFF2-40B4-BE49-F238E27FC236}">
                <a16:creationId xmlns:a16="http://schemas.microsoft.com/office/drawing/2014/main" id="{4AB373B3-CB83-8E42-B14F-EF54FDB8D30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79513" y="682625"/>
            <a:ext cx="4498975" cy="3373438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210947" name="Rectangle 3">
            <a:extLst>
              <a:ext uri="{FF2B5EF4-FFF2-40B4-BE49-F238E27FC236}">
                <a16:creationId xmlns:a16="http://schemas.microsoft.com/office/drawing/2014/main" id="{0B05E026-E48B-5741-BFD0-F7EDFC7333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287838"/>
            <a:ext cx="5029200" cy="4062412"/>
          </a:xfrm>
          <a:ln/>
        </p:spPr>
        <p:txBody>
          <a:bodyPr lIns="92075" tIns="46038" rIns="92075" bIns="46038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63347-5D2E-8247-8ED2-6883934120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5501D4-1A93-7546-85E8-FB16791BC5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F60CB4-AF0E-2346-8C0D-0EBCE79CEAF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C7B73DC-DF18-D947-A9E3-F0831D313EF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D66B2A-1D50-7E46-ABC1-C16F9DD3B29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4059875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BD2BA-BEF5-DE48-A3D8-6494A1DB7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A76C61-0C13-E643-B5F9-BC658A91C9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C6A6E5-EA69-2E42-9B42-DCA0AB71184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16C8181-2E74-4245-9EE1-F87F31E6990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DAD9FC-C1CC-164C-A4CF-EF3203B68FA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683264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722D62-FF25-0245-B350-4731F62B57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315754-2621-664B-8324-EDE4DFA10A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2C6F97-F265-F94C-8B5A-4F611E327B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BE6A3D8-4E8D-1D43-9C03-179758453CD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83D432-DBC7-9B4B-89D9-35294A34269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228317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29339-7A53-FA41-90D9-A61096931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F9E2D8-F016-E148-8F10-162CE20074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0F23B6-E089-F444-A424-142C3EB56F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22DCBEF-4C49-E84B-94B1-0214B8E62B8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5AFDE7-83C5-1D49-88B6-C1736A845CD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1970659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0BF89-CF24-CA4E-8846-E303370F7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0227FB-B883-184B-AB26-2552C63B11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352915-586A-004D-91B5-A2C908F639C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77BCABE-259E-2143-8CE9-36DA9EA54F7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397D63-7509-144A-9B21-98BBE3AD0E6C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2537370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E9CC-95A9-5649-816E-C830F3F2F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22D8C2-62A9-B74C-8C3D-D6CB79FA38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4C1DF4-7B47-434D-A8BA-B4226D099C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D64959-A121-5E4E-BF12-2F8D30A2A0D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73F9692-E936-644D-A346-B20B5754029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2318E53-5FAB-9F40-922D-04C316ECE28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2824723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26825-75DB-A74A-9DB9-271E8A00F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D35844-F0C1-A743-B30B-E1E1A888B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27620C-05C8-FD49-8671-B524DF9605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AAE63D-47C3-BA45-A8CC-44767F500A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94E290-67C4-A648-90D1-0EF5AF24FC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06E0C9-D6EC-B640-B1B4-3B9EC42397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7AFAB74-401F-5F44-85EE-0460A6EDBF4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40FF54C1-E6E9-C240-B886-4F3B889E9F8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2482271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F661C-ECF2-FC4A-AD4D-63E0CF372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C780E4F-9E0F-C841-99C6-C9C98FCBC52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0E2DB17-41D5-274E-812C-F0B0134D4A8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F9A4AB-26D0-6B46-87C7-529C7047B77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3222151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371E037-C13A-2E42-A232-4B8EBB73B0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57F2288-F55A-704F-B3F0-4179A22BCB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02F7D4-C499-8943-A7B5-E6DE9445181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3599720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46467-B3CC-F948-9AA2-C773B4F3D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893CD-00C3-A74C-94A1-5F6D223376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4A3F8A-DFEC-614A-9A97-1226CD0C88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4A8E07-C67C-5B4F-B69A-98C5BA0BCF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E587246-151C-C242-9E4B-2FBD22A8C19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3182888-3B19-1B40-841C-6D8444C593D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1692636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8AA5A-0ECF-5E46-ADF0-9C51A2932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F687AA-A202-BB47-B7DE-61F14AC50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58B1D1-68A5-EE44-8672-B0CE316C22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AAD634-724D-F846-920B-A7600528225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860EA27-1885-094A-8430-BD2A48569F3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21B6D9C-FF99-0B41-9D6E-13C8D0E2369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OMGT6743</a:t>
            </a:r>
          </a:p>
        </p:txBody>
      </p:sp>
    </p:spTree>
    <p:extLst>
      <p:ext uri="{BB962C8B-B14F-4D97-AF65-F5344CB8AC3E}">
        <p14:creationId xmlns:p14="http://schemas.microsoft.com/office/powerpoint/2010/main" val="1558211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CE13BB2-D12E-9C45-9129-4E79A9DF5E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B3653D0-5B33-6F41-AA52-AF22DB622C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A11AE7A-252A-6449-99E7-AA01C776FC1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6D384752-25BC-854C-A0CE-11DDD324E41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95C6B704-7560-A946-BFDD-00BA60297EE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r>
              <a:rPr lang="en-US" altLang="en-US"/>
              <a:t>OMGT6743</a:t>
            </a:r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733622BD-62A1-6140-BACD-FB74356966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grpSp>
        <p:nvGrpSpPr>
          <p:cNvPr id="1037" name="Group 13">
            <a:extLst>
              <a:ext uri="{FF2B5EF4-FFF2-40B4-BE49-F238E27FC236}">
                <a16:creationId xmlns:a16="http://schemas.microsoft.com/office/drawing/2014/main" id="{42F62038-A1AD-5346-896B-B1534DFFB762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685800" y="1981200"/>
            <a:ext cx="7793038" cy="4114800"/>
            <a:chOff x="467" y="1248"/>
            <a:chExt cx="5341" cy="2592"/>
          </a:xfrm>
        </p:grpSpPr>
        <p:sp>
          <p:nvSpPr>
            <p:cNvPr id="1038" name="Line 14">
              <a:extLst>
                <a:ext uri="{FF2B5EF4-FFF2-40B4-BE49-F238E27FC236}">
                  <a16:creationId xmlns:a16="http://schemas.microsoft.com/office/drawing/2014/main" id="{11169FFE-A1ED-2D4D-9758-AAF8C5D68E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" y="1248"/>
              <a:ext cx="53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" name="Line 15">
              <a:extLst>
                <a:ext uri="{FF2B5EF4-FFF2-40B4-BE49-F238E27FC236}">
                  <a16:creationId xmlns:a16="http://schemas.microsoft.com/office/drawing/2014/main" id="{CD652CAA-A99E-EF4C-870F-D515116ABF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7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0" name="Line 16">
              <a:extLst>
                <a:ext uri="{FF2B5EF4-FFF2-40B4-BE49-F238E27FC236}">
                  <a16:creationId xmlns:a16="http://schemas.microsoft.com/office/drawing/2014/main" id="{02F09A79-28B0-0243-98DE-70AE0784B4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08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" name="Line 17">
              <a:extLst>
                <a:ext uri="{FF2B5EF4-FFF2-40B4-BE49-F238E27FC236}">
                  <a16:creationId xmlns:a16="http://schemas.microsoft.com/office/drawing/2014/main" id="{03587BC7-F399-C741-B058-67DA649C02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" y="3840"/>
              <a:ext cx="196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" name="Line 18">
              <a:extLst>
                <a:ext uri="{FF2B5EF4-FFF2-40B4-BE49-F238E27FC236}">
                  <a16:creationId xmlns:a16="http://schemas.microsoft.com/office/drawing/2014/main" id="{2917F084-17D7-8343-A3FC-C2A4948F99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5" y="3840"/>
              <a:ext cx="196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DC3EE5CD-5C34-E04E-934C-895CBBB1055F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742690" y="5930900"/>
            <a:ext cx="1689100" cy="927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FF71B1-AE1B-8044-A71E-822E6F427A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7ACB8-AF14-E448-8DD8-198C978D0BD5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71C013-21DF-824E-859F-1F46D90D3FB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208898" name="Rectangle 2">
            <a:extLst>
              <a:ext uri="{FF2B5EF4-FFF2-40B4-BE49-F238E27FC236}">
                <a16:creationId xmlns:a16="http://schemas.microsoft.com/office/drawing/2014/main" id="{50C9F864-02E6-594D-92A2-F3AC7C56A0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8001000" cy="10668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 sz="4000" b="1"/>
              <a:t>Master Production Scheduling (MPS)</a:t>
            </a:r>
            <a:endParaRPr lang="en-US" altLang="en-US" sz="4000"/>
          </a:p>
        </p:txBody>
      </p:sp>
      <p:sp>
        <p:nvSpPr>
          <p:cNvPr id="208899" name="Rectangle 3">
            <a:extLst>
              <a:ext uri="{FF2B5EF4-FFF2-40B4-BE49-F238E27FC236}">
                <a16:creationId xmlns:a16="http://schemas.microsoft.com/office/drawing/2014/main" id="{DD210B9A-7A51-0A45-BA7B-0B09189C44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7338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/>
              <a:t>MPS states the requirements for individual end items by date &amp; quantity</a:t>
            </a:r>
          </a:p>
          <a:p>
            <a:r>
              <a:rPr lang="en-US" altLang="en-US"/>
              <a:t>Limited by the APP &amp; must “disaggregate” the APP</a:t>
            </a:r>
          </a:p>
          <a:p>
            <a:r>
              <a:rPr lang="en-US" altLang="en-US"/>
              <a:t>Master planning seeks to plan &amp; control the impact of independent demand on material &amp; capacity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D5029CF5-18FC-424C-926E-B5B15732864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33E54-647B-014B-93EF-9D98648EF1FD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5" name="Date Placeholder 4">
            <a:extLst>
              <a:ext uri="{FF2B5EF4-FFF2-40B4-BE49-F238E27FC236}">
                <a16:creationId xmlns:a16="http://schemas.microsoft.com/office/drawing/2014/main" id="{96AEEC70-DFCA-2B47-80BF-25DD8E525CEC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219138" name="Rectangle 2">
            <a:extLst>
              <a:ext uri="{FF2B5EF4-FFF2-40B4-BE49-F238E27FC236}">
                <a16:creationId xmlns:a16="http://schemas.microsoft.com/office/drawing/2014/main" id="{DC8D4864-C2BB-5F44-94AD-09D062AECF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altLang="en-US" sz="4800" b="1"/>
              <a:t>MPS and Delivery Promises</a:t>
            </a:r>
            <a:endParaRPr lang="en-US" altLang="en-US" sz="4000"/>
          </a:p>
        </p:txBody>
      </p:sp>
      <p:sp>
        <p:nvSpPr>
          <p:cNvPr id="219139" name="Rectangle 3">
            <a:extLst>
              <a:ext uri="{FF2B5EF4-FFF2-40B4-BE49-F238E27FC236}">
                <a16:creationId xmlns:a16="http://schemas.microsoft.com/office/drawing/2014/main" id="{6432C332-878E-A544-A883-735F9170C2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191000"/>
            <a:ext cx="8229600" cy="16002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 sz="2800"/>
              <a:t>As orders are received, they “consume” available production and inventory</a:t>
            </a:r>
          </a:p>
          <a:p>
            <a:r>
              <a:rPr lang="en-US" altLang="en-US" sz="2800"/>
              <a:t>Any part not consumed is available-to-promise</a:t>
            </a:r>
          </a:p>
        </p:txBody>
      </p:sp>
      <p:grpSp>
        <p:nvGrpSpPr>
          <p:cNvPr id="219140" name="Group 4">
            <a:extLst>
              <a:ext uri="{FF2B5EF4-FFF2-40B4-BE49-F238E27FC236}">
                <a16:creationId xmlns:a16="http://schemas.microsoft.com/office/drawing/2014/main" id="{EE0026B7-66DD-7745-85B5-BA500A212E86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2019300"/>
            <a:ext cx="4495800" cy="2324100"/>
            <a:chOff x="1104" y="1056"/>
            <a:chExt cx="2832" cy="1464"/>
          </a:xfrm>
        </p:grpSpPr>
        <p:sp>
          <p:nvSpPr>
            <p:cNvPr id="219141" name="Line 5">
              <a:extLst>
                <a:ext uri="{FF2B5EF4-FFF2-40B4-BE49-F238E27FC236}">
                  <a16:creationId xmlns:a16="http://schemas.microsoft.com/office/drawing/2014/main" id="{C00AB233-F542-2248-9E28-AE60198AA1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1056"/>
              <a:ext cx="0" cy="1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9142" name="Line 6">
              <a:extLst>
                <a:ext uri="{FF2B5EF4-FFF2-40B4-BE49-F238E27FC236}">
                  <a16:creationId xmlns:a16="http://schemas.microsoft.com/office/drawing/2014/main" id="{FE21B612-EC9D-1240-88F5-64BFECF3C7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2256"/>
              <a:ext cx="25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9143" name="Arc 7">
              <a:extLst>
                <a:ext uri="{FF2B5EF4-FFF2-40B4-BE49-F238E27FC236}">
                  <a16:creationId xmlns:a16="http://schemas.microsoft.com/office/drawing/2014/main" id="{517B7CA5-ED7B-8540-8DD8-CE86B44899A6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2" y="1441"/>
              <a:ext cx="1632" cy="816"/>
            </a:xfrm>
            <a:custGeom>
              <a:avLst/>
              <a:gdLst>
                <a:gd name="G0" fmla="+- 0 0 0"/>
                <a:gd name="G1" fmla="+- 21599 0 0"/>
                <a:gd name="G2" fmla="+- 21600 0 0"/>
                <a:gd name="T0" fmla="*/ 251 w 21600"/>
                <a:gd name="T1" fmla="*/ 0 h 21599"/>
                <a:gd name="T2" fmla="*/ 21600 w 21600"/>
                <a:gd name="T3" fmla="*/ 21599 h 21599"/>
                <a:gd name="T4" fmla="*/ 0 w 21600"/>
                <a:gd name="T5" fmla="*/ 21599 h 21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599" fill="none" extrusionOk="0">
                  <a:moveTo>
                    <a:pt x="250" y="0"/>
                  </a:moveTo>
                  <a:cubicBezTo>
                    <a:pt x="12081" y="137"/>
                    <a:pt x="21600" y="9767"/>
                    <a:pt x="21600" y="21599"/>
                  </a:cubicBezTo>
                </a:path>
                <a:path w="21600" h="21599" stroke="0" extrusionOk="0">
                  <a:moveTo>
                    <a:pt x="250" y="0"/>
                  </a:moveTo>
                  <a:cubicBezTo>
                    <a:pt x="12081" y="137"/>
                    <a:pt x="21600" y="9767"/>
                    <a:pt x="21600" y="21599"/>
                  </a:cubicBezTo>
                  <a:lnTo>
                    <a:pt x="0" y="21599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9144" name="Line 8">
              <a:extLst>
                <a:ext uri="{FF2B5EF4-FFF2-40B4-BE49-F238E27FC236}">
                  <a16:creationId xmlns:a16="http://schemas.microsoft.com/office/drawing/2014/main" id="{F412D328-6FB3-604E-8909-24EE4391E3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1440"/>
              <a:ext cx="24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9145" name="Rectangle 9">
              <a:extLst>
                <a:ext uri="{FF2B5EF4-FFF2-40B4-BE49-F238E27FC236}">
                  <a16:creationId xmlns:a16="http://schemas.microsoft.com/office/drawing/2014/main" id="{5CCCE9AA-1C96-AB4B-9652-79B731C6C6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4" y="1665"/>
              <a:ext cx="72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altLang="en-US" sz="1800" b="1">
                  <a:latin typeface="Times New Roman" panose="02020603050405020304" pitchFamily="18" charset="0"/>
                </a:rPr>
                <a:t>Customer</a:t>
              </a:r>
            </a:p>
            <a:p>
              <a:pPr algn="ctr"/>
              <a:r>
                <a:rPr lang="en-US" altLang="en-US" sz="1800" b="1">
                  <a:latin typeface="Times New Roman" panose="02020603050405020304" pitchFamily="18" charset="0"/>
                </a:rPr>
                <a:t>Orders</a:t>
              </a:r>
            </a:p>
          </p:txBody>
        </p:sp>
        <p:sp>
          <p:nvSpPr>
            <p:cNvPr id="219146" name="Rectangle 10">
              <a:extLst>
                <a:ext uri="{FF2B5EF4-FFF2-40B4-BE49-F238E27FC236}">
                  <a16:creationId xmlns:a16="http://schemas.microsoft.com/office/drawing/2014/main" id="{7957E84A-427F-A549-B570-A7DE16DD43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6" y="1617"/>
              <a:ext cx="91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altLang="en-US" sz="1800" b="1">
                  <a:latin typeface="Times New Roman" panose="02020603050405020304" pitchFamily="18" charset="0"/>
                </a:rPr>
                <a:t>Available-to-</a:t>
              </a:r>
            </a:p>
            <a:p>
              <a:pPr algn="ctr"/>
              <a:r>
                <a:rPr lang="en-US" altLang="en-US" sz="1800" b="1">
                  <a:latin typeface="Times New Roman" panose="02020603050405020304" pitchFamily="18" charset="0"/>
                </a:rPr>
                <a:t>Promise</a:t>
              </a:r>
            </a:p>
          </p:txBody>
        </p:sp>
        <p:sp>
          <p:nvSpPr>
            <p:cNvPr id="219147" name="Rectangle 11">
              <a:extLst>
                <a:ext uri="{FF2B5EF4-FFF2-40B4-BE49-F238E27FC236}">
                  <a16:creationId xmlns:a16="http://schemas.microsoft.com/office/drawing/2014/main" id="{846E824C-009C-7141-A1C2-A3CBC59217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6" y="2289"/>
              <a:ext cx="4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altLang="en-US" sz="1800" b="1">
                  <a:latin typeface="Times New Roman" panose="02020603050405020304" pitchFamily="18" charset="0"/>
                </a:rPr>
                <a:t>Time</a:t>
              </a:r>
            </a:p>
          </p:txBody>
        </p:sp>
        <p:sp>
          <p:nvSpPr>
            <p:cNvPr id="219148" name="Rectangle 12">
              <a:extLst>
                <a:ext uri="{FF2B5EF4-FFF2-40B4-BE49-F238E27FC236}">
                  <a16:creationId xmlns:a16="http://schemas.microsoft.com/office/drawing/2014/main" id="{70DE35FB-6FC6-E748-A6F7-F4BF8EA3653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140000">
              <a:off x="998" y="1568"/>
              <a:ext cx="44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altLang="en-US" sz="1800" b="1">
                  <a:latin typeface="Times New Roman" panose="02020603050405020304" pitchFamily="18" charset="0"/>
                </a:rPr>
                <a:t>Units</a:t>
              </a:r>
            </a:p>
          </p:txBody>
        </p:sp>
        <p:sp>
          <p:nvSpPr>
            <p:cNvPr id="219149" name="Rectangle 13">
              <a:extLst>
                <a:ext uri="{FF2B5EF4-FFF2-40B4-BE49-F238E27FC236}">
                  <a16:creationId xmlns:a16="http://schemas.microsoft.com/office/drawing/2014/main" id="{F057543F-76D5-FA4D-B23B-306D4771A0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4" y="1233"/>
              <a:ext cx="22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altLang="en-US" sz="1800" b="1">
                  <a:latin typeface="Times New Roman" panose="02020603050405020304" pitchFamily="18" charset="0"/>
                </a:rPr>
                <a:t>Production Capacity or Inventory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62C056-A1F6-EC42-ADE1-1CEE0A1CE57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30D5A7-2CFE-C44E-86F2-5F748B893C7D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6094C6-4C59-5A4A-AC02-5CEB35A0806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220162" name="Rectangle 2">
            <a:extLst>
              <a:ext uri="{FF2B5EF4-FFF2-40B4-BE49-F238E27FC236}">
                <a16:creationId xmlns:a16="http://schemas.microsoft.com/office/drawing/2014/main" id="{5C8E75EC-8A0E-4C4F-A7F8-92E1D81C6D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839200" cy="11430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 sz="5000" b="1"/>
              <a:t>Available-to-Promise</a:t>
            </a:r>
            <a:endParaRPr lang="en-US" altLang="en-US" sz="4000"/>
          </a:p>
        </p:txBody>
      </p:sp>
      <p:sp>
        <p:nvSpPr>
          <p:cNvPr id="220163" name="Rectangle 3">
            <a:extLst>
              <a:ext uri="{FF2B5EF4-FFF2-40B4-BE49-F238E27FC236}">
                <a16:creationId xmlns:a16="http://schemas.microsoft.com/office/drawing/2014/main" id="{F181F60E-E7D8-554D-84F7-8FAE7DC3F1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0386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 sz="2800"/>
              <a:t>Available-to-Promise is</a:t>
            </a:r>
          </a:p>
          <a:p>
            <a:pPr marL="925513" lvl="1" indent="-468313"/>
            <a:r>
              <a:rPr lang="en-US" altLang="en-US" sz="2400"/>
              <a:t>the uncommitted portion of a company’s inventory &amp; planned production</a:t>
            </a:r>
          </a:p>
          <a:p>
            <a:pPr marL="925513" lvl="1" indent="-468313"/>
            <a:r>
              <a:rPr lang="en-US" altLang="en-US" sz="2400"/>
              <a:t>maintained in the master schedule to support customer order promising</a:t>
            </a:r>
          </a:p>
          <a:p>
            <a:pPr marL="925513" lvl="1" indent="-468313"/>
            <a:r>
              <a:rPr lang="en-US" altLang="en-US" sz="2400"/>
              <a:t>the uncommitted inventory balance in the first period &amp; is normally calculated for each period in which an MPS receipt is scheduled</a:t>
            </a:r>
          </a:p>
          <a:p>
            <a:pPr marL="925513" lvl="1" indent="-468313">
              <a:buFontTx/>
              <a:buNone/>
            </a:pPr>
            <a:r>
              <a:rPr lang="en-US" altLang="en-US" sz="2400"/>
              <a:t>				    </a:t>
            </a:r>
            <a:r>
              <a:rPr lang="en-US" altLang="en-US" sz="2000" i="1"/>
              <a:t>APICS Dictionary</a:t>
            </a:r>
            <a:r>
              <a:rPr lang="en-US" altLang="en-US" sz="2000"/>
              <a:t>, 8th edition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487369-F45D-8843-8185-81D772D4C25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2C98F8-18F6-A44A-BA7C-07457BC49592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6A83A0-1269-5547-90DA-0E44E3F9900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221186" name="Rectangle 2">
            <a:extLst>
              <a:ext uri="{FF2B5EF4-FFF2-40B4-BE49-F238E27FC236}">
                <a16:creationId xmlns:a16="http://schemas.microsoft.com/office/drawing/2014/main" id="{8B4B6382-737D-504A-81F5-0FFA0C0DB9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839200" cy="11430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 sz="5000" b="1"/>
              <a:t>Available-to-Promise</a:t>
            </a:r>
          </a:p>
        </p:txBody>
      </p:sp>
      <p:sp>
        <p:nvSpPr>
          <p:cNvPr id="221187" name="Rectangle 3">
            <a:extLst>
              <a:ext uri="{FF2B5EF4-FFF2-40B4-BE49-F238E27FC236}">
                <a16:creationId xmlns:a16="http://schemas.microsoft.com/office/drawing/2014/main" id="{963E4792-926C-294E-A77C-1892C3466B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8100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 sz="3000"/>
              <a:t>ATP calculation assumes that the entire ATP will be sold before the next scheduled receipt</a:t>
            </a:r>
          </a:p>
          <a:p>
            <a:r>
              <a:rPr lang="en-US" altLang="en-US" sz="3000"/>
              <a:t>When calculating ATP, consider all orders until the next scheduled receipt, e.g.,</a:t>
            </a:r>
          </a:p>
          <a:p>
            <a:pPr>
              <a:buFontTx/>
              <a:buNone/>
            </a:pPr>
            <a:endParaRPr lang="en-US" altLang="en-US" sz="1200"/>
          </a:p>
          <a:p>
            <a:pPr>
              <a:buFontTx/>
              <a:buNone/>
            </a:pPr>
            <a:r>
              <a:rPr lang="en-US" altLang="en-US" sz="1800"/>
              <a:t>ATP for period 1</a:t>
            </a:r>
          </a:p>
          <a:p>
            <a:pPr>
              <a:buFontTx/>
              <a:buNone/>
            </a:pPr>
            <a:r>
              <a:rPr lang="en-US" altLang="en-US" sz="1800"/>
              <a:t>	 = on hand - customer orders due b4 next MPS scheduled receipt</a:t>
            </a:r>
          </a:p>
          <a:p>
            <a:pPr>
              <a:buFontTx/>
              <a:buNone/>
            </a:pPr>
            <a:r>
              <a:rPr lang="en-US" altLang="en-US" sz="1800"/>
              <a:t>ATP for periods 2, 4, and 6 </a:t>
            </a:r>
          </a:p>
          <a:p>
            <a:pPr>
              <a:buFontTx/>
              <a:buNone/>
            </a:pPr>
            <a:r>
              <a:rPr lang="en-US" altLang="en-US" sz="1800"/>
              <a:t>	= MPS scheduled receipt - customer orders due b4 next MPS scheduled receipt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Slide Number Placeholder 3">
            <a:extLst>
              <a:ext uri="{FF2B5EF4-FFF2-40B4-BE49-F238E27FC236}">
                <a16:creationId xmlns:a16="http://schemas.microsoft.com/office/drawing/2014/main" id="{D36B7A24-8563-4749-BB5E-F43B8FBB32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4DED2-50B1-7C42-84AF-31CE75CD5CAF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326" name="Date Placeholder 4">
            <a:extLst>
              <a:ext uri="{FF2B5EF4-FFF2-40B4-BE49-F238E27FC236}">
                <a16:creationId xmlns:a16="http://schemas.microsoft.com/office/drawing/2014/main" id="{C8009467-FEC0-0C4D-A7A6-D520DD7B02EC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222210" name="Rectangle 2">
            <a:extLst>
              <a:ext uri="{FF2B5EF4-FFF2-40B4-BE49-F238E27FC236}">
                <a16:creationId xmlns:a16="http://schemas.microsoft.com/office/drawing/2014/main" id="{92ADE22B-33E0-0547-A50A-9D93EAAE0E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839200" cy="11430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 sz="5000" b="1"/>
              <a:t>Available-to-Promise</a:t>
            </a:r>
          </a:p>
        </p:txBody>
      </p:sp>
      <p:grpSp>
        <p:nvGrpSpPr>
          <p:cNvPr id="222534" name="Group 326">
            <a:extLst>
              <a:ext uri="{FF2B5EF4-FFF2-40B4-BE49-F238E27FC236}">
                <a16:creationId xmlns:a16="http://schemas.microsoft.com/office/drawing/2014/main" id="{CA864358-496A-164F-8B67-48E1C26004FB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2554288"/>
            <a:ext cx="7620000" cy="2654300"/>
            <a:chOff x="94" y="1609"/>
            <a:chExt cx="5484" cy="1757"/>
          </a:xfrm>
        </p:grpSpPr>
        <p:grpSp>
          <p:nvGrpSpPr>
            <p:cNvPr id="222414" name="Group 206">
              <a:extLst>
                <a:ext uri="{FF2B5EF4-FFF2-40B4-BE49-F238E27FC236}">
                  <a16:creationId xmlns:a16="http://schemas.microsoft.com/office/drawing/2014/main" id="{1459C55E-65A5-BF4D-871D-33889245E9B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7" y="1609"/>
              <a:ext cx="5471" cy="1146"/>
              <a:chOff x="107" y="1392"/>
              <a:chExt cx="5471" cy="1146"/>
            </a:xfrm>
          </p:grpSpPr>
          <p:sp>
            <p:nvSpPr>
              <p:cNvPr id="222214" name="Rectangle 6">
                <a:extLst>
                  <a:ext uri="{FF2B5EF4-FFF2-40B4-BE49-F238E27FC236}">
                    <a16:creationId xmlns:a16="http://schemas.microsoft.com/office/drawing/2014/main" id="{BF2824FC-023D-AA46-9EDD-B29918FD7C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2" y="1405"/>
                <a:ext cx="691" cy="2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9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Period</a:t>
                </a:r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2215" name="Rectangle 7">
                <a:extLst>
                  <a:ext uri="{FF2B5EF4-FFF2-40B4-BE49-F238E27FC236}">
                    <a16:creationId xmlns:a16="http://schemas.microsoft.com/office/drawing/2014/main" id="{3D84107E-F7BB-514F-8639-3A49DB5F7D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3" y="1405"/>
                <a:ext cx="66" cy="2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9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</a:t>
                </a:r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2216" name="Rectangle 8">
                <a:extLst>
                  <a:ext uri="{FF2B5EF4-FFF2-40B4-BE49-F238E27FC236}">
                    <a16:creationId xmlns:a16="http://schemas.microsoft.com/office/drawing/2014/main" id="{AEA0B576-F080-FB47-9C23-7652859865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3" y="1405"/>
                <a:ext cx="133" cy="2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9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1</a:t>
                </a:r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2217" name="Rectangle 9">
                <a:extLst>
                  <a:ext uri="{FF2B5EF4-FFF2-40B4-BE49-F238E27FC236}">
                    <a16:creationId xmlns:a16="http://schemas.microsoft.com/office/drawing/2014/main" id="{B00E2EC8-7BF2-3447-910B-EBD6A6D5E0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9" y="1405"/>
                <a:ext cx="66" cy="2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9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</a:t>
                </a:r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2218" name="Rectangle 10">
                <a:extLst>
                  <a:ext uri="{FF2B5EF4-FFF2-40B4-BE49-F238E27FC236}">
                    <a16:creationId xmlns:a16="http://schemas.microsoft.com/office/drawing/2014/main" id="{D45B0062-4352-1341-94A5-97BCCEF6B1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69" y="1405"/>
                <a:ext cx="133" cy="2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9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2</a:t>
                </a:r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2219" name="Rectangle 11">
                <a:extLst>
                  <a:ext uri="{FF2B5EF4-FFF2-40B4-BE49-F238E27FC236}">
                    <a16:creationId xmlns:a16="http://schemas.microsoft.com/office/drawing/2014/main" id="{07861F0A-F570-5448-A33F-7D4E16AE0A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5" y="1405"/>
                <a:ext cx="66" cy="2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9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</a:t>
                </a:r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2220" name="Rectangle 12">
                <a:extLst>
                  <a:ext uri="{FF2B5EF4-FFF2-40B4-BE49-F238E27FC236}">
                    <a16:creationId xmlns:a16="http://schemas.microsoft.com/office/drawing/2014/main" id="{43C57753-D157-544D-9E83-DA8348DE26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6" y="1405"/>
                <a:ext cx="133" cy="2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9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3</a:t>
                </a:r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2221" name="Rectangle 13">
                <a:extLst>
                  <a:ext uri="{FF2B5EF4-FFF2-40B4-BE49-F238E27FC236}">
                    <a16:creationId xmlns:a16="http://schemas.microsoft.com/office/drawing/2014/main" id="{FD92FD44-DAC0-CF48-983C-D734B7529C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84" y="1405"/>
                <a:ext cx="67" cy="2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9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</a:t>
                </a:r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2222" name="Rectangle 14">
                <a:extLst>
                  <a:ext uri="{FF2B5EF4-FFF2-40B4-BE49-F238E27FC236}">
                    <a16:creationId xmlns:a16="http://schemas.microsoft.com/office/drawing/2014/main" id="{9E73A95B-68D7-D54D-9966-CE9ED4C4C5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44" y="1405"/>
                <a:ext cx="132" cy="2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9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4</a:t>
                </a:r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2223" name="Rectangle 15">
                <a:extLst>
                  <a:ext uri="{FF2B5EF4-FFF2-40B4-BE49-F238E27FC236}">
                    <a16:creationId xmlns:a16="http://schemas.microsoft.com/office/drawing/2014/main" id="{9FFB64DF-8E00-1A43-8EE2-B869C2840B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0" y="1405"/>
                <a:ext cx="67" cy="2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9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</a:t>
                </a:r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2224" name="Rectangle 16">
                <a:extLst>
                  <a:ext uri="{FF2B5EF4-FFF2-40B4-BE49-F238E27FC236}">
                    <a16:creationId xmlns:a16="http://schemas.microsoft.com/office/drawing/2014/main" id="{6B0BC1F7-2D2A-274E-800F-D76E9243B8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31" y="1405"/>
                <a:ext cx="132" cy="2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9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5</a:t>
                </a:r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2225" name="Rectangle 17">
                <a:extLst>
                  <a:ext uri="{FF2B5EF4-FFF2-40B4-BE49-F238E27FC236}">
                    <a16:creationId xmlns:a16="http://schemas.microsoft.com/office/drawing/2014/main" id="{05D9A3A6-F2A7-4344-AE44-F171904137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58" y="1405"/>
                <a:ext cx="66" cy="2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9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</a:t>
                </a:r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2226" name="Rectangle 18">
                <a:extLst>
                  <a:ext uri="{FF2B5EF4-FFF2-40B4-BE49-F238E27FC236}">
                    <a16:creationId xmlns:a16="http://schemas.microsoft.com/office/drawing/2014/main" id="{EA1F7C6F-EE0F-2645-A85D-13676FD872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19" y="1405"/>
                <a:ext cx="133" cy="2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9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6</a:t>
                </a:r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2227" name="Rectangle 19">
                <a:extLst>
                  <a:ext uri="{FF2B5EF4-FFF2-40B4-BE49-F238E27FC236}">
                    <a16:creationId xmlns:a16="http://schemas.microsoft.com/office/drawing/2014/main" id="{3D49442C-3EF3-564F-A0A8-F3B725A5CD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46" y="1405"/>
                <a:ext cx="66" cy="2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9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</a:t>
                </a:r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2228" name="Rectangle 20">
                <a:extLst>
                  <a:ext uri="{FF2B5EF4-FFF2-40B4-BE49-F238E27FC236}">
                    <a16:creationId xmlns:a16="http://schemas.microsoft.com/office/drawing/2014/main" id="{0FE389BA-C24A-124C-A782-BFB049E384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" y="1392"/>
                <a:ext cx="4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29" name="Line 21">
                <a:extLst>
                  <a:ext uri="{FF2B5EF4-FFF2-40B4-BE49-F238E27FC236}">
                    <a16:creationId xmlns:a16="http://schemas.microsoft.com/office/drawing/2014/main" id="{41EE406F-943D-FD42-B4E6-3D52042E97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7" y="1392"/>
                <a:ext cx="4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30" name="Line 22">
                <a:extLst>
                  <a:ext uri="{FF2B5EF4-FFF2-40B4-BE49-F238E27FC236}">
                    <a16:creationId xmlns:a16="http://schemas.microsoft.com/office/drawing/2014/main" id="{C391BD28-0EA5-4A40-9C73-F676A8245C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7" y="1392"/>
                <a:ext cx="1" cy="4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31" name="Rectangle 23">
                <a:extLst>
                  <a:ext uri="{FF2B5EF4-FFF2-40B4-BE49-F238E27FC236}">
                    <a16:creationId xmlns:a16="http://schemas.microsoft.com/office/drawing/2014/main" id="{DEE80E89-67AA-2F40-ACC9-BF955C8E8D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" y="1392"/>
                <a:ext cx="4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32" name="Line 24">
                <a:extLst>
                  <a:ext uri="{FF2B5EF4-FFF2-40B4-BE49-F238E27FC236}">
                    <a16:creationId xmlns:a16="http://schemas.microsoft.com/office/drawing/2014/main" id="{8CACC81C-B2E7-FF48-BF1F-8E6C4ECDA9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7" y="1392"/>
                <a:ext cx="4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33" name="Line 25">
                <a:extLst>
                  <a:ext uri="{FF2B5EF4-FFF2-40B4-BE49-F238E27FC236}">
                    <a16:creationId xmlns:a16="http://schemas.microsoft.com/office/drawing/2014/main" id="{DDBD8D73-3F13-1C4C-A70C-9D73E4BB7A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7" y="1392"/>
                <a:ext cx="1" cy="4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34" name="Rectangle 26">
                <a:extLst>
                  <a:ext uri="{FF2B5EF4-FFF2-40B4-BE49-F238E27FC236}">
                    <a16:creationId xmlns:a16="http://schemas.microsoft.com/office/drawing/2014/main" id="{91D5870F-8252-F149-B56D-C07A6B01A2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1" y="1392"/>
                <a:ext cx="1939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35" name="Line 27">
                <a:extLst>
                  <a:ext uri="{FF2B5EF4-FFF2-40B4-BE49-F238E27FC236}">
                    <a16:creationId xmlns:a16="http://schemas.microsoft.com/office/drawing/2014/main" id="{18A24005-AC42-544C-A8FE-BB0E1917A1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1" y="1392"/>
                <a:ext cx="1939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36" name="Rectangle 28">
                <a:extLst>
                  <a:ext uri="{FF2B5EF4-FFF2-40B4-BE49-F238E27FC236}">
                    <a16:creationId xmlns:a16="http://schemas.microsoft.com/office/drawing/2014/main" id="{334B91CC-FE3D-E44D-A22E-C29E2A5FAC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50" y="1392"/>
                <a:ext cx="4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37" name="Line 29">
                <a:extLst>
                  <a:ext uri="{FF2B5EF4-FFF2-40B4-BE49-F238E27FC236}">
                    <a16:creationId xmlns:a16="http://schemas.microsoft.com/office/drawing/2014/main" id="{AD5FD025-14F3-3B42-B17D-C97D163AC0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50" y="1392"/>
                <a:ext cx="4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38" name="Line 30">
                <a:extLst>
                  <a:ext uri="{FF2B5EF4-FFF2-40B4-BE49-F238E27FC236}">
                    <a16:creationId xmlns:a16="http://schemas.microsoft.com/office/drawing/2014/main" id="{2682C2B1-8180-E84D-9009-2C8128350E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50" y="1392"/>
                <a:ext cx="1" cy="4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39" name="Rectangle 31">
                <a:extLst>
                  <a:ext uri="{FF2B5EF4-FFF2-40B4-BE49-F238E27FC236}">
                    <a16:creationId xmlns:a16="http://schemas.microsoft.com/office/drawing/2014/main" id="{C17F2DB2-FCE0-3748-9CB5-3BA359D8F7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54" y="1392"/>
                <a:ext cx="58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40" name="Line 32">
                <a:extLst>
                  <a:ext uri="{FF2B5EF4-FFF2-40B4-BE49-F238E27FC236}">
                    <a16:creationId xmlns:a16="http://schemas.microsoft.com/office/drawing/2014/main" id="{F26258A4-CA36-BA4D-9840-FA95C593B1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54" y="1392"/>
                <a:ext cx="58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41" name="Rectangle 33">
                <a:extLst>
                  <a:ext uri="{FF2B5EF4-FFF2-40B4-BE49-F238E27FC236}">
                    <a16:creationId xmlns:a16="http://schemas.microsoft.com/office/drawing/2014/main" id="{73DE600A-62EA-0C4E-AAC3-0BB2A73688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37" y="1392"/>
                <a:ext cx="4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42" name="Line 34">
                <a:extLst>
                  <a:ext uri="{FF2B5EF4-FFF2-40B4-BE49-F238E27FC236}">
                    <a16:creationId xmlns:a16="http://schemas.microsoft.com/office/drawing/2014/main" id="{55387D0C-6A07-8549-AF32-58D068838C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37" y="1392"/>
                <a:ext cx="4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43" name="Line 35">
                <a:extLst>
                  <a:ext uri="{FF2B5EF4-FFF2-40B4-BE49-F238E27FC236}">
                    <a16:creationId xmlns:a16="http://schemas.microsoft.com/office/drawing/2014/main" id="{4BB4B953-4784-764A-9ECA-D513147577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37" y="1392"/>
                <a:ext cx="1" cy="4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44" name="Rectangle 36">
                <a:extLst>
                  <a:ext uri="{FF2B5EF4-FFF2-40B4-BE49-F238E27FC236}">
                    <a16:creationId xmlns:a16="http://schemas.microsoft.com/office/drawing/2014/main" id="{E37BBB44-AA92-2B4B-95ED-54EA4BB636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1" y="1392"/>
                <a:ext cx="584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45" name="Line 37">
                <a:extLst>
                  <a:ext uri="{FF2B5EF4-FFF2-40B4-BE49-F238E27FC236}">
                    <a16:creationId xmlns:a16="http://schemas.microsoft.com/office/drawing/2014/main" id="{5D5A2835-AC77-8349-BAEB-9A9A79952D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41" y="1392"/>
                <a:ext cx="584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46" name="Rectangle 38">
                <a:extLst>
                  <a:ext uri="{FF2B5EF4-FFF2-40B4-BE49-F238E27FC236}">
                    <a16:creationId xmlns:a16="http://schemas.microsoft.com/office/drawing/2014/main" id="{A40253D1-2833-2145-94F7-FE938F5823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25" y="1392"/>
                <a:ext cx="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47" name="Line 39">
                <a:extLst>
                  <a:ext uri="{FF2B5EF4-FFF2-40B4-BE49-F238E27FC236}">
                    <a16:creationId xmlns:a16="http://schemas.microsoft.com/office/drawing/2014/main" id="{AB0202D7-3859-B74E-B573-A8B786F95F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5" y="1392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48" name="Line 40">
                <a:extLst>
                  <a:ext uri="{FF2B5EF4-FFF2-40B4-BE49-F238E27FC236}">
                    <a16:creationId xmlns:a16="http://schemas.microsoft.com/office/drawing/2014/main" id="{2632F12C-F03F-2147-BAC8-7F639DB9BD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5" y="1392"/>
                <a:ext cx="1" cy="4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49" name="Rectangle 41">
                <a:extLst>
                  <a:ext uri="{FF2B5EF4-FFF2-40B4-BE49-F238E27FC236}">
                    <a16:creationId xmlns:a16="http://schemas.microsoft.com/office/drawing/2014/main" id="{8A106F49-562B-1041-8D28-3AE457836C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28" y="1392"/>
                <a:ext cx="584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50" name="Line 42">
                <a:extLst>
                  <a:ext uri="{FF2B5EF4-FFF2-40B4-BE49-F238E27FC236}">
                    <a16:creationId xmlns:a16="http://schemas.microsoft.com/office/drawing/2014/main" id="{25265D37-88CB-CA49-8BB5-B784A4BBD0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8" y="1392"/>
                <a:ext cx="584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51" name="Rectangle 43">
                <a:extLst>
                  <a:ext uri="{FF2B5EF4-FFF2-40B4-BE49-F238E27FC236}">
                    <a16:creationId xmlns:a16="http://schemas.microsoft.com/office/drawing/2014/main" id="{9E42B723-FEBC-7F42-9998-F13CD0183B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12" y="1392"/>
                <a:ext cx="4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52" name="Line 44">
                <a:extLst>
                  <a:ext uri="{FF2B5EF4-FFF2-40B4-BE49-F238E27FC236}">
                    <a16:creationId xmlns:a16="http://schemas.microsoft.com/office/drawing/2014/main" id="{3F3C6A71-A1F9-EC45-9E75-38C4D2E9E2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12" y="1392"/>
                <a:ext cx="4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53" name="Line 45">
                <a:extLst>
                  <a:ext uri="{FF2B5EF4-FFF2-40B4-BE49-F238E27FC236}">
                    <a16:creationId xmlns:a16="http://schemas.microsoft.com/office/drawing/2014/main" id="{04FAB733-E600-8148-B498-0A78C77D76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12" y="1392"/>
                <a:ext cx="1" cy="4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54" name="Rectangle 46">
                <a:extLst>
                  <a:ext uri="{FF2B5EF4-FFF2-40B4-BE49-F238E27FC236}">
                    <a16:creationId xmlns:a16="http://schemas.microsoft.com/office/drawing/2014/main" id="{65F320C0-DDCE-DD47-8EED-A91DA71DDB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16" y="1392"/>
                <a:ext cx="58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55" name="Line 47">
                <a:extLst>
                  <a:ext uri="{FF2B5EF4-FFF2-40B4-BE49-F238E27FC236}">
                    <a16:creationId xmlns:a16="http://schemas.microsoft.com/office/drawing/2014/main" id="{3F6D7D26-E512-C744-B331-D20DF26F0C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16" y="1392"/>
                <a:ext cx="58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56" name="Rectangle 48">
                <a:extLst>
                  <a:ext uri="{FF2B5EF4-FFF2-40B4-BE49-F238E27FC236}">
                    <a16:creationId xmlns:a16="http://schemas.microsoft.com/office/drawing/2014/main" id="{89776612-297C-AC4C-BB9F-D97843F075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92"/>
                <a:ext cx="4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57" name="Line 49">
                <a:extLst>
                  <a:ext uri="{FF2B5EF4-FFF2-40B4-BE49-F238E27FC236}">
                    <a16:creationId xmlns:a16="http://schemas.microsoft.com/office/drawing/2014/main" id="{B1062C6B-3A44-404E-B793-7D1FB9113D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99" y="1392"/>
                <a:ext cx="4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58" name="Line 50">
                <a:extLst>
                  <a:ext uri="{FF2B5EF4-FFF2-40B4-BE49-F238E27FC236}">
                    <a16:creationId xmlns:a16="http://schemas.microsoft.com/office/drawing/2014/main" id="{A0783D22-B777-244F-A98B-BF8DEC37F3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99" y="1392"/>
                <a:ext cx="1" cy="4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59" name="Rectangle 51">
                <a:extLst>
                  <a:ext uri="{FF2B5EF4-FFF2-40B4-BE49-F238E27FC236}">
                    <a16:creationId xmlns:a16="http://schemas.microsoft.com/office/drawing/2014/main" id="{27AD601B-BD3C-BB40-B749-7BF6646B17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03" y="1392"/>
                <a:ext cx="584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60" name="Line 52">
                <a:extLst>
                  <a:ext uri="{FF2B5EF4-FFF2-40B4-BE49-F238E27FC236}">
                    <a16:creationId xmlns:a16="http://schemas.microsoft.com/office/drawing/2014/main" id="{246AC5BE-3AB4-1D40-9E95-93A94A20DA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03" y="1392"/>
                <a:ext cx="584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61" name="Rectangle 53">
                <a:extLst>
                  <a:ext uri="{FF2B5EF4-FFF2-40B4-BE49-F238E27FC236}">
                    <a16:creationId xmlns:a16="http://schemas.microsoft.com/office/drawing/2014/main" id="{B015A7D4-A1EF-9742-816F-E5088ED36E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87" y="1392"/>
                <a:ext cx="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62" name="Line 54">
                <a:extLst>
                  <a:ext uri="{FF2B5EF4-FFF2-40B4-BE49-F238E27FC236}">
                    <a16:creationId xmlns:a16="http://schemas.microsoft.com/office/drawing/2014/main" id="{E59FFBB2-E7CD-BA49-B855-20469FCBC7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987" y="1392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63" name="Line 55">
                <a:extLst>
                  <a:ext uri="{FF2B5EF4-FFF2-40B4-BE49-F238E27FC236}">
                    <a16:creationId xmlns:a16="http://schemas.microsoft.com/office/drawing/2014/main" id="{38D07BF9-72DF-0C4B-AFF1-30EBB58F56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987" y="1392"/>
                <a:ext cx="1" cy="4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64" name="Rectangle 56">
                <a:extLst>
                  <a:ext uri="{FF2B5EF4-FFF2-40B4-BE49-F238E27FC236}">
                    <a16:creationId xmlns:a16="http://schemas.microsoft.com/office/drawing/2014/main" id="{C091CA74-F706-6C4A-8643-E8340BC94F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90" y="1392"/>
                <a:ext cx="584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65" name="Line 57">
                <a:extLst>
                  <a:ext uri="{FF2B5EF4-FFF2-40B4-BE49-F238E27FC236}">
                    <a16:creationId xmlns:a16="http://schemas.microsoft.com/office/drawing/2014/main" id="{555E2EEF-1268-9047-A5F2-EA232113C0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990" y="1392"/>
                <a:ext cx="584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66" name="Rectangle 58">
                <a:extLst>
                  <a:ext uri="{FF2B5EF4-FFF2-40B4-BE49-F238E27FC236}">
                    <a16:creationId xmlns:a16="http://schemas.microsoft.com/office/drawing/2014/main" id="{AAD01C3D-EC04-D240-BEFA-7D56F9A02F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74" y="1392"/>
                <a:ext cx="4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67" name="Line 59">
                <a:extLst>
                  <a:ext uri="{FF2B5EF4-FFF2-40B4-BE49-F238E27FC236}">
                    <a16:creationId xmlns:a16="http://schemas.microsoft.com/office/drawing/2014/main" id="{CF74953A-3E99-7946-9261-C1AEEA566B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74" y="1392"/>
                <a:ext cx="4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68" name="Line 60">
                <a:extLst>
                  <a:ext uri="{FF2B5EF4-FFF2-40B4-BE49-F238E27FC236}">
                    <a16:creationId xmlns:a16="http://schemas.microsoft.com/office/drawing/2014/main" id="{61042E58-6BCC-9049-8019-BB0ADB0582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74" y="1392"/>
                <a:ext cx="1" cy="4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69" name="Rectangle 61">
                <a:extLst>
                  <a:ext uri="{FF2B5EF4-FFF2-40B4-BE49-F238E27FC236}">
                    <a16:creationId xmlns:a16="http://schemas.microsoft.com/office/drawing/2014/main" id="{F2C4D297-7D54-0642-B752-814CDA7058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74" y="1392"/>
                <a:ext cx="4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70" name="Line 62">
                <a:extLst>
                  <a:ext uri="{FF2B5EF4-FFF2-40B4-BE49-F238E27FC236}">
                    <a16:creationId xmlns:a16="http://schemas.microsoft.com/office/drawing/2014/main" id="{467215D2-CB8D-5048-A98B-26E04B2867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74" y="1392"/>
                <a:ext cx="4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71" name="Line 63">
                <a:extLst>
                  <a:ext uri="{FF2B5EF4-FFF2-40B4-BE49-F238E27FC236}">
                    <a16:creationId xmlns:a16="http://schemas.microsoft.com/office/drawing/2014/main" id="{26955398-0F30-834A-9C18-CA7EA3C316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74" y="1392"/>
                <a:ext cx="1" cy="4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72" name="Rectangle 64">
                <a:extLst>
                  <a:ext uri="{FF2B5EF4-FFF2-40B4-BE49-F238E27FC236}">
                    <a16:creationId xmlns:a16="http://schemas.microsoft.com/office/drawing/2014/main" id="{63D26E12-FE05-C244-A571-0FB8A7BD9B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" y="1396"/>
                <a:ext cx="4" cy="28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73" name="Line 65">
                <a:extLst>
                  <a:ext uri="{FF2B5EF4-FFF2-40B4-BE49-F238E27FC236}">
                    <a16:creationId xmlns:a16="http://schemas.microsoft.com/office/drawing/2014/main" id="{582CC3E1-A460-4C4E-A6F6-837A63FB15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7" y="1396"/>
                <a:ext cx="1" cy="288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74" name="Rectangle 66">
                <a:extLst>
                  <a:ext uri="{FF2B5EF4-FFF2-40B4-BE49-F238E27FC236}">
                    <a16:creationId xmlns:a16="http://schemas.microsoft.com/office/drawing/2014/main" id="{DD401575-8668-D942-BE13-6187653A94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50" y="1396"/>
                <a:ext cx="4" cy="28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75" name="Line 67">
                <a:extLst>
                  <a:ext uri="{FF2B5EF4-FFF2-40B4-BE49-F238E27FC236}">
                    <a16:creationId xmlns:a16="http://schemas.microsoft.com/office/drawing/2014/main" id="{C82F50C7-95E6-1B41-A3F7-2DF2A7D1C1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50" y="1396"/>
                <a:ext cx="1" cy="288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76" name="Rectangle 68">
                <a:extLst>
                  <a:ext uri="{FF2B5EF4-FFF2-40B4-BE49-F238E27FC236}">
                    <a16:creationId xmlns:a16="http://schemas.microsoft.com/office/drawing/2014/main" id="{F5D7F23D-F4AB-0747-AB78-2288B69F82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37" y="1396"/>
                <a:ext cx="4" cy="28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77" name="Line 69">
                <a:extLst>
                  <a:ext uri="{FF2B5EF4-FFF2-40B4-BE49-F238E27FC236}">
                    <a16:creationId xmlns:a16="http://schemas.microsoft.com/office/drawing/2014/main" id="{E9CB4888-8C43-9245-91D1-327AC2A85A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37" y="1396"/>
                <a:ext cx="1" cy="288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78" name="Rectangle 70">
                <a:extLst>
                  <a:ext uri="{FF2B5EF4-FFF2-40B4-BE49-F238E27FC236}">
                    <a16:creationId xmlns:a16="http://schemas.microsoft.com/office/drawing/2014/main" id="{2225E511-841D-484A-883A-BC9F173784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25" y="1396"/>
                <a:ext cx="3" cy="28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79" name="Line 71">
                <a:extLst>
                  <a:ext uri="{FF2B5EF4-FFF2-40B4-BE49-F238E27FC236}">
                    <a16:creationId xmlns:a16="http://schemas.microsoft.com/office/drawing/2014/main" id="{0D1A3416-761E-554B-8FB8-5BE087685B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5" y="1396"/>
                <a:ext cx="1" cy="288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80" name="Rectangle 72">
                <a:extLst>
                  <a:ext uri="{FF2B5EF4-FFF2-40B4-BE49-F238E27FC236}">
                    <a16:creationId xmlns:a16="http://schemas.microsoft.com/office/drawing/2014/main" id="{BA0FB1B6-DCE8-3547-A23F-02D1BC79A4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12" y="1396"/>
                <a:ext cx="4" cy="28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81" name="Line 73">
                <a:extLst>
                  <a:ext uri="{FF2B5EF4-FFF2-40B4-BE49-F238E27FC236}">
                    <a16:creationId xmlns:a16="http://schemas.microsoft.com/office/drawing/2014/main" id="{2BF077E7-F31E-0143-9868-626F9B13B0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12" y="1396"/>
                <a:ext cx="1" cy="288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82" name="Rectangle 74">
                <a:extLst>
                  <a:ext uri="{FF2B5EF4-FFF2-40B4-BE49-F238E27FC236}">
                    <a16:creationId xmlns:a16="http://schemas.microsoft.com/office/drawing/2014/main" id="{AC35A8A0-3E41-974A-A5B7-F35442B5B7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396"/>
                <a:ext cx="4" cy="28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83" name="Line 75">
                <a:extLst>
                  <a:ext uri="{FF2B5EF4-FFF2-40B4-BE49-F238E27FC236}">
                    <a16:creationId xmlns:a16="http://schemas.microsoft.com/office/drawing/2014/main" id="{21A417C6-3413-1F43-B323-677306FEB7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99" y="1396"/>
                <a:ext cx="1" cy="288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84" name="Rectangle 76">
                <a:extLst>
                  <a:ext uri="{FF2B5EF4-FFF2-40B4-BE49-F238E27FC236}">
                    <a16:creationId xmlns:a16="http://schemas.microsoft.com/office/drawing/2014/main" id="{019E7E1E-A12D-6546-85AF-07625BAB00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87" y="1396"/>
                <a:ext cx="3" cy="28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85" name="Line 77">
                <a:extLst>
                  <a:ext uri="{FF2B5EF4-FFF2-40B4-BE49-F238E27FC236}">
                    <a16:creationId xmlns:a16="http://schemas.microsoft.com/office/drawing/2014/main" id="{00E5367E-69CC-7F4E-98C7-8D3320F6DE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987" y="1396"/>
                <a:ext cx="1" cy="288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86" name="Rectangle 78">
                <a:extLst>
                  <a:ext uri="{FF2B5EF4-FFF2-40B4-BE49-F238E27FC236}">
                    <a16:creationId xmlns:a16="http://schemas.microsoft.com/office/drawing/2014/main" id="{922B284A-9AC6-EA45-9813-3EFE23643D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74" y="1396"/>
                <a:ext cx="4" cy="28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87" name="Line 79">
                <a:extLst>
                  <a:ext uri="{FF2B5EF4-FFF2-40B4-BE49-F238E27FC236}">
                    <a16:creationId xmlns:a16="http://schemas.microsoft.com/office/drawing/2014/main" id="{A80C83D8-DFF6-1D46-9056-4992116994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74" y="1396"/>
                <a:ext cx="1" cy="288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288" name="Rectangle 80">
                <a:extLst>
                  <a:ext uri="{FF2B5EF4-FFF2-40B4-BE49-F238E27FC236}">
                    <a16:creationId xmlns:a16="http://schemas.microsoft.com/office/drawing/2014/main" id="{939ED702-994E-1A49-BDF0-871BA2D7F2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1" y="1696"/>
                <a:ext cx="1817" cy="2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9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Customer Orders</a:t>
                </a:r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2289" name="Rectangle 81">
                <a:extLst>
                  <a:ext uri="{FF2B5EF4-FFF2-40B4-BE49-F238E27FC236}">
                    <a16:creationId xmlns:a16="http://schemas.microsoft.com/office/drawing/2014/main" id="{18AA8B0B-7F4C-9B44-8671-3D44DB8228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07" y="1696"/>
                <a:ext cx="66" cy="2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9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</a:t>
                </a:r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2290" name="Rectangle 82">
                <a:extLst>
                  <a:ext uri="{FF2B5EF4-FFF2-40B4-BE49-F238E27FC236}">
                    <a16:creationId xmlns:a16="http://schemas.microsoft.com/office/drawing/2014/main" id="{8C505C7B-C619-AD47-B430-849240787B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5" y="1696"/>
                <a:ext cx="398" cy="2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9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160</a:t>
                </a:r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2291" name="Rectangle 83">
                <a:extLst>
                  <a:ext uri="{FF2B5EF4-FFF2-40B4-BE49-F238E27FC236}">
                    <a16:creationId xmlns:a16="http://schemas.microsoft.com/office/drawing/2014/main" id="{D4EC47D0-EF57-9747-B9F0-5E8F7F6349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36" y="1696"/>
                <a:ext cx="66" cy="2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9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</a:t>
                </a:r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2292" name="Rectangle 84">
                <a:extLst>
                  <a:ext uri="{FF2B5EF4-FFF2-40B4-BE49-F238E27FC236}">
                    <a16:creationId xmlns:a16="http://schemas.microsoft.com/office/drawing/2014/main" id="{1ABFC11F-E2D7-5E45-BC1F-BCEA383498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06" y="1696"/>
                <a:ext cx="265" cy="2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9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20</a:t>
                </a:r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2293" name="Rectangle 85">
                <a:extLst>
                  <a:ext uri="{FF2B5EF4-FFF2-40B4-BE49-F238E27FC236}">
                    <a16:creationId xmlns:a16="http://schemas.microsoft.com/office/drawing/2014/main" id="{C94CC86B-89E3-6B4B-8BE4-F066105F0F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60" y="1696"/>
                <a:ext cx="66" cy="2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9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</a:t>
                </a:r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2294" name="Rectangle 86">
                <a:extLst>
                  <a:ext uri="{FF2B5EF4-FFF2-40B4-BE49-F238E27FC236}">
                    <a16:creationId xmlns:a16="http://schemas.microsoft.com/office/drawing/2014/main" id="{128173D1-81FA-2F4B-A4AD-F3277433B5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92" y="1696"/>
                <a:ext cx="265" cy="2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9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20</a:t>
                </a:r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2295" name="Rectangle 87">
                <a:extLst>
                  <a:ext uri="{FF2B5EF4-FFF2-40B4-BE49-F238E27FC236}">
                    <a16:creationId xmlns:a16="http://schemas.microsoft.com/office/drawing/2014/main" id="{40DFBBD8-5EFD-A94A-A445-2511FCC6CE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6" y="1696"/>
                <a:ext cx="66" cy="2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9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</a:t>
                </a:r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2296" name="Rectangle 88">
                <a:extLst>
                  <a:ext uri="{FF2B5EF4-FFF2-40B4-BE49-F238E27FC236}">
                    <a16:creationId xmlns:a16="http://schemas.microsoft.com/office/drawing/2014/main" id="{3001C591-1343-E443-8C1D-D01C65487C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05" y="1696"/>
                <a:ext cx="67" cy="2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9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</a:t>
                </a:r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2297" name="Rectangle 89">
                <a:extLst>
                  <a:ext uri="{FF2B5EF4-FFF2-40B4-BE49-F238E27FC236}">
                    <a16:creationId xmlns:a16="http://schemas.microsoft.com/office/drawing/2014/main" id="{A9822B66-306A-794E-A002-73A92047C2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68" y="1696"/>
                <a:ext cx="265" cy="2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9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50</a:t>
                </a:r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2298" name="Rectangle 90">
                <a:extLst>
                  <a:ext uri="{FF2B5EF4-FFF2-40B4-BE49-F238E27FC236}">
                    <a16:creationId xmlns:a16="http://schemas.microsoft.com/office/drawing/2014/main" id="{D8A9E204-1103-D646-BA42-1EAC394AB9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22" y="1696"/>
                <a:ext cx="66" cy="2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9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</a:t>
                </a:r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2299" name="Rectangle 91">
                <a:extLst>
                  <a:ext uri="{FF2B5EF4-FFF2-40B4-BE49-F238E27FC236}">
                    <a16:creationId xmlns:a16="http://schemas.microsoft.com/office/drawing/2014/main" id="{6872248B-2A6B-0345-8D97-05B86EE829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82" y="1696"/>
                <a:ext cx="66" cy="2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9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</a:t>
                </a:r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2300" name="Rectangle 92">
                <a:extLst>
                  <a:ext uri="{FF2B5EF4-FFF2-40B4-BE49-F238E27FC236}">
                    <a16:creationId xmlns:a16="http://schemas.microsoft.com/office/drawing/2014/main" id="{4E6BD70D-385C-6148-B542-F471495833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" y="1684"/>
                <a:ext cx="4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01" name="Line 93">
                <a:extLst>
                  <a:ext uri="{FF2B5EF4-FFF2-40B4-BE49-F238E27FC236}">
                    <a16:creationId xmlns:a16="http://schemas.microsoft.com/office/drawing/2014/main" id="{40125B50-BFDB-EF44-9FF3-3106840CA1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7" y="1684"/>
                <a:ext cx="4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02" name="Line 94">
                <a:extLst>
                  <a:ext uri="{FF2B5EF4-FFF2-40B4-BE49-F238E27FC236}">
                    <a16:creationId xmlns:a16="http://schemas.microsoft.com/office/drawing/2014/main" id="{52510D54-2EF3-D443-9711-B268BCCB04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7" y="1684"/>
                <a:ext cx="1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03" name="Rectangle 95">
                <a:extLst>
                  <a:ext uri="{FF2B5EF4-FFF2-40B4-BE49-F238E27FC236}">
                    <a16:creationId xmlns:a16="http://schemas.microsoft.com/office/drawing/2014/main" id="{29D63379-9C90-3648-9C3B-E08A3E86EE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1" y="1684"/>
                <a:ext cx="1939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04" name="Line 96">
                <a:extLst>
                  <a:ext uri="{FF2B5EF4-FFF2-40B4-BE49-F238E27FC236}">
                    <a16:creationId xmlns:a16="http://schemas.microsoft.com/office/drawing/2014/main" id="{CB17C66A-2716-2743-8EBE-05A87783BD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1" y="1684"/>
                <a:ext cx="1939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05" name="Rectangle 97">
                <a:extLst>
                  <a:ext uri="{FF2B5EF4-FFF2-40B4-BE49-F238E27FC236}">
                    <a16:creationId xmlns:a16="http://schemas.microsoft.com/office/drawing/2014/main" id="{18400CFD-23C9-AB43-9880-78265F76EE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50" y="1684"/>
                <a:ext cx="4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06" name="Line 98">
                <a:extLst>
                  <a:ext uri="{FF2B5EF4-FFF2-40B4-BE49-F238E27FC236}">
                    <a16:creationId xmlns:a16="http://schemas.microsoft.com/office/drawing/2014/main" id="{28F7C338-97E8-7147-BE7C-DC1EB5D58C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50" y="1684"/>
                <a:ext cx="4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07" name="Line 99">
                <a:extLst>
                  <a:ext uri="{FF2B5EF4-FFF2-40B4-BE49-F238E27FC236}">
                    <a16:creationId xmlns:a16="http://schemas.microsoft.com/office/drawing/2014/main" id="{B6A9EF22-CB1F-5547-A195-185FD03B88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50" y="1684"/>
                <a:ext cx="1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08" name="Rectangle 100">
                <a:extLst>
                  <a:ext uri="{FF2B5EF4-FFF2-40B4-BE49-F238E27FC236}">
                    <a16:creationId xmlns:a16="http://schemas.microsoft.com/office/drawing/2014/main" id="{0E92419D-5993-D245-9554-61C4865AA0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54" y="1684"/>
                <a:ext cx="583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09" name="Line 101">
                <a:extLst>
                  <a:ext uri="{FF2B5EF4-FFF2-40B4-BE49-F238E27FC236}">
                    <a16:creationId xmlns:a16="http://schemas.microsoft.com/office/drawing/2014/main" id="{21F3EFD0-4BF1-5449-89A0-9584F89DAA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54" y="1684"/>
                <a:ext cx="58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10" name="Rectangle 102">
                <a:extLst>
                  <a:ext uri="{FF2B5EF4-FFF2-40B4-BE49-F238E27FC236}">
                    <a16:creationId xmlns:a16="http://schemas.microsoft.com/office/drawing/2014/main" id="{711524C6-3097-CC4A-98D5-E593EC3EF0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37" y="1684"/>
                <a:ext cx="4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11" name="Line 103">
                <a:extLst>
                  <a:ext uri="{FF2B5EF4-FFF2-40B4-BE49-F238E27FC236}">
                    <a16:creationId xmlns:a16="http://schemas.microsoft.com/office/drawing/2014/main" id="{35FE6A1F-D86A-0E4D-9024-76F437AAA5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37" y="1684"/>
                <a:ext cx="4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12" name="Line 104">
                <a:extLst>
                  <a:ext uri="{FF2B5EF4-FFF2-40B4-BE49-F238E27FC236}">
                    <a16:creationId xmlns:a16="http://schemas.microsoft.com/office/drawing/2014/main" id="{5CD0EE6C-6244-2349-BC09-7E8CF9C6F3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37" y="1684"/>
                <a:ext cx="1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13" name="Rectangle 105">
                <a:extLst>
                  <a:ext uri="{FF2B5EF4-FFF2-40B4-BE49-F238E27FC236}">
                    <a16:creationId xmlns:a16="http://schemas.microsoft.com/office/drawing/2014/main" id="{0B733CF7-00FE-8B45-82A3-27A44EBF1E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1" y="1684"/>
                <a:ext cx="584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14" name="Line 106">
                <a:extLst>
                  <a:ext uri="{FF2B5EF4-FFF2-40B4-BE49-F238E27FC236}">
                    <a16:creationId xmlns:a16="http://schemas.microsoft.com/office/drawing/2014/main" id="{68FBC8FB-B7F7-634C-9CC2-1DC078B734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41" y="1684"/>
                <a:ext cx="584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15" name="Rectangle 107">
                <a:extLst>
                  <a:ext uri="{FF2B5EF4-FFF2-40B4-BE49-F238E27FC236}">
                    <a16:creationId xmlns:a16="http://schemas.microsoft.com/office/drawing/2014/main" id="{8CE0DC05-8C1F-D54D-B4AF-F9D950E8A8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25" y="1684"/>
                <a:ext cx="3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16" name="Line 108">
                <a:extLst>
                  <a:ext uri="{FF2B5EF4-FFF2-40B4-BE49-F238E27FC236}">
                    <a16:creationId xmlns:a16="http://schemas.microsoft.com/office/drawing/2014/main" id="{25C74934-F1BF-EF48-A8E4-9BC0A1059D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5" y="1684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17" name="Line 109">
                <a:extLst>
                  <a:ext uri="{FF2B5EF4-FFF2-40B4-BE49-F238E27FC236}">
                    <a16:creationId xmlns:a16="http://schemas.microsoft.com/office/drawing/2014/main" id="{13402BE5-EACC-344E-839C-E4D9040B9D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5" y="1684"/>
                <a:ext cx="1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18" name="Rectangle 110">
                <a:extLst>
                  <a:ext uri="{FF2B5EF4-FFF2-40B4-BE49-F238E27FC236}">
                    <a16:creationId xmlns:a16="http://schemas.microsoft.com/office/drawing/2014/main" id="{4B655958-D909-8D40-A2DA-77EDE99FA4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28" y="1684"/>
                <a:ext cx="584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19" name="Line 111">
                <a:extLst>
                  <a:ext uri="{FF2B5EF4-FFF2-40B4-BE49-F238E27FC236}">
                    <a16:creationId xmlns:a16="http://schemas.microsoft.com/office/drawing/2014/main" id="{3B4D4D92-0CEE-4440-B776-73D04A1056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8" y="1684"/>
                <a:ext cx="584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20" name="Rectangle 112">
                <a:extLst>
                  <a:ext uri="{FF2B5EF4-FFF2-40B4-BE49-F238E27FC236}">
                    <a16:creationId xmlns:a16="http://schemas.microsoft.com/office/drawing/2014/main" id="{142D3F51-E1D5-8E4B-9C54-8A5A5AC320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12" y="1684"/>
                <a:ext cx="4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21" name="Line 113">
                <a:extLst>
                  <a:ext uri="{FF2B5EF4-FFF2-40B4-BE49-F238E27FC236}">
                    <a16:creationId xmlns:a16="http://schemas.microsoft.com/office/drawing/2014/main" id="{7D56C07D-2194-D64E-B80A-F15499346D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12" y="1684"/>
                <a:ext cx="4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22" name="Line 114">
                <a:extLst>
                  <a:ext uri="{FF2B5EF4-FFF2-40B4-BE49-F238E27FC236}">
                    <a16:creationId xmlns:a16="http://schemas.microsoft.com/office/drawing/2014/main" id="{DD705A36-609F-FC48-9780-BCE0450B15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12" y="1684"/>
                <a:ext cx="1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23" name="Rectangle 115">
                <a:extLst>
                  <a:ext uri="{FF2B5EF4-FFF2-40B4-BE49-F238E27FC236}">
                    <a16:creationId xmlns:a16="http://schemas.microsoft.com/office/drawing/2014/main" id="{FF2BFD3F-F876-4245-98CE-60164E4283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16" y="1684"/>
                <a:ext cx="583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24" name="Line 116">
                <a:extLst>
                  <a:ext uri="{FF2B5EF4-FFF2-40B4-BE49-F238E27FC236}">
                    <a16:creationId xmlns:a16="http://schemas.microsoft.com/office/drawing/2014/main" id="{8142E848-A9E0-F147-961D-617D4967DD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16" y="1684"/>
                <a:ext cx="58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25" name="Rectangle 117">
                <a:extLst>
                  <a:ext uri="{FF2B5EF4-FFF2-40B4-BE49-F238E27FC236}">
                    <a16:creationId xmlns:a16="http://schemas.microsoft.com/office/drawing/2014/main" id="{944FFEA3-A8E6-5E49-A2E9-ED132DA1BE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684"/>
                <a:ext cx="4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26" name="Line 118">
                <a:extLst>
                  <a:ext uri="{FF2B5EF4-FFF2-40B4-BE49-F238E27FC236}">
                    <a16:creationId xmlns:a16="http://schemas.microsoft.com/office/drawing/2014/main" id="{58D43809-6C9B-8F48-8B87-DBBEA44CB2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99" y="1684"/>
                <a:ext cx="4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27" name="Line 119">
                <a:extLst>
                  <a:ext uri="{FF2B5EF4-FFF2-40B4-BE49-F238E27FC236}">
                    <a16:creationId xmlns:a16="http://schemas.microsoft.com/office/drawing/2014/main" id="{C2487F2C-BE49-0D46-9B8F-CD551597FB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99" y="1684"/>
                <a:ext cx="1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28" name="Rectangle 120">
                <a:extLst>
                  <a:ext uri="{FF2B5EF4-FFF2-40B4-BE49-F238E27FC236}">
                    <a16:creationId xmlns:a16="http://schemas.microsoft.com/office/drawing/2014/main" id="{330B236D-5183-8645-B3EB-569279B760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03" y="1684"/>
                <a:ext cx="584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29" name="Line 121">
                <a:extLst>
                  <a:ext uri="{FF2B5EF4-FFF2-40B4-BE49-F238E27FC236}">
                    <a16:creationId xmlns:a16="http://schemas.microsoft.com/office/drawing/2014/main" id="{7CCB27E3-BB13-5342-875A-E59F238CF1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03" y="1684"/>
                <a:ext cx="584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30" name="Rectangle 122">
                <a:extLst>
                  <a:ext uri="{FF2B5EF4-FFF2-40B4-BE49-F238E27FC236}">
                    <a16:creationId xmlns:a16="http://schemas.microsoft.com/office/drawing/2014/main" id="{42D6C667-4288-4444-8B45-837602ECE9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87" y="1684"/>
                <a:ext cx="3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31" name="Line 123">
                <a:extLst>
                  <a:ext uri="{FF2B5EF4-FFF2-40B4-BE49-F238E27FC236}">
                    <a16:creationId xmlns:a16="http://schemas.microsoft.com/office/drawing/2014/main" id="{2834D3DF-8F75-4E40-AA91-374EF1B7F0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987" y="1684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32" name="Line 124">
                <a:extLst>
                  <a:ext uri="{FF2B5EF4-FFF2-40B4-BE49-F238E27FC236}">
                    <a16:creationId xmlns:a16="http://schemas.microsoft.com/office/drawing/2014/main" id="{E6BE54C8-A505-6C45-A998-71AA04DE15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987" y="1684"/>
                <a:ext cx="1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33" name="Rectangle 125">
                <a:extLst>
                  <a:ext uri="{FF2B5EF4-FFF2-40B4-BE49-F238E27FC236}">
                    <a16:creationId xmlns:a16="http://schemas.microsoft.com/office/drawing/2014/main" id="{4A626EB3-D1FE-0A4D-8A0B-5D5959BC3F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90" y="1684"/>
                <a:ext cx="584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34" name="Line 126">
                <a:extLst>
                  <a:ext uri="{FF2B5EF4-FFF2-40B4-BE49-F238E27FC236}">
                    <a16:creationId xmlns:a16="http://schemas.microsoft.com/office/drawing/2014/main" id="{98360848-65CC-0A4F-AF08-BB364B5F95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990" y="1684"/>
                <a:ext cx="584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35" name="Rectangle 127">
                <a:extLst>
                  <a:ext uri="{FF2B5EF4-FFF2-40B4-BE49-F238E27FC236}">
                    <a16:creationId xmlns:a16="http://schemas.microsoft.com/office/drawing/2014/main" id="{BC2E2DF9-2568-2A49-8074-379E5B81F4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74" y="1684"/>
                <a:ext cx="4" cy="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36" name="Line 128">
                <a:extLst>
                  <a:ext uri="{FF2B5EF4-FFF2-40B4-BE49-F238E27FC236}">
                    <a16:creationId xmlns:a16="http://schemas.microsoft.com/office/drawing/2014/main" id="{71A6BCE4-DC0A-6D4A-BA02-4733653753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74" y="1684"/>
                <a:ext cx="4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37" name="Line 129">
                <a:extLst>
                  <a:ext uri="{FF2B5EF4-FFF2-40B4-BE49-F238E27FC236}">
                    <a16:creationId xmlns:a16="http://schemas.microsoft.com/office/drawing/2014/main" id="{7B6D6857-2EE1-BE48-90FC-FCB30717DA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74" y="1684"/>
                <a:ext cx="1" cy="3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38" name="Rectangle 130">
                <a:extLst>
                  <a:ext uri="{FF2B5EF4-FFF2-40B4-BE49-F238E27FC236}">
                    <a16:creationId xmlns:a16="http://schemas.microsoft.com/office/drawing/2014/main" id="{1C42AFB7-97B4-B24C-9B44-D88830665A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" y="1687"/>
                <a:ext cx="4" cy="28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39" name="Line 131">
                <a:extLst>
                  <a:ext uri="{FF2B5EF4-FFF2-40B4-BE49-F238E27FC236}">
                    <a16:creationId xmlns:a16="http://schemas.microsoft.com/office/drawing/2014/main" id="{EF9D279B-377B-3849-9DFB-4B259E59BE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7" y="1687"/>
                <a:ext cx="1" cy="288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40" name="Rectangle 132">
                <a:extLst>
                  <a:ext uri="{FF2B5EF4-FFF2-40B4-BE49-F238E27FC236}">
                    <a16:creationId xmlns:a16="http://schemas.microsoft.com/office/drawing/2014/main" id="{F78C1FF4-64D1-0347-BB51-2776502D58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50" y="1687"/>
                <a:ext cx="4" cy="28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41" name="Line 133">
                <a:extLst>
                  <a:ext uri="{FF2B5EF4-FFF2-40B4-BE49-F238E27FC236}">
                    <a16:creationId xmlns:a16="http://schemas.microsoft.com/office/drawing/2014/main" id="{44B4C945-4CA1-4247-A140-2FAB9FF4F5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50" y="1687"/>
                <a:ext cx="1" cy="288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42" name="Rectangle 134">
                <a:extLst>
                  <a:ext uri="{FF2B5EF4-FFF2-40B4-BE49-F238E27FC236}">
                    <a16:creationId xmlns:a16="http://schemas.microsoft.com/office/drawing/2014/main" id="{21812360-2FBD-7247-91BB-0F06BB56A7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37" y="1687"/>
                <a:ext cx="4" cy="28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43" name="Line 135">
                <a:extLst>
                  <a:ext uri="{FF2B5EF4-FFF2-40B4-BE49-F238E27FC236}">
                    <a16:creationId xmlns:a16="http://schemas.microsoft.com/office/drawing/2014/main" id="{36B6C4C3-8571-C645-9D5B-2ED7028309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37" y="1687"/>
                <a:ext cx="1" cy="288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44" name="Rectangle 136">
                <a:extLst>
                  <a:ext uri="{FF2B5EF4-FFF2-40B4-BE49-F238E27FC236}">
                    <a16:creationId xmlns:a16="http://schemas.microsoft.com/office/drawing/2014/main" id="{FC92735F-E2B8-9445-8C31-7D44AE6DDF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25" y="1687"/>
                <a:ext cx="3" cy="28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45" name="Line 137">
                <a:extLst>
                  <a:ext uri="{FF2B5EF4-FFF2-40B4-BE49-F238E27FC236}">
                    <a16:creationId xmlns:a16="http://schemas.microsoft.com/office/drawing/2014/main" id="{A24670F0-F887-644D-9FC4-500878C202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5" y="1687"/>
                <a:ext cx="1" cy="288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46" name="Rectangle 138">
                <a:extLst>
                  <a:ext uri="{FF2B5EF4-FFF2-40B4-BE49-F238E27FC236}">
                    <a16:creationId xmlns:a16="http://schemas.microsoft.com/office/drawing/2014/main" id="{621A9FA8-D245-4345-AB91-8FAA2B5EDB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12" y="1687"/>
                <a:ext cx="4" cy="28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47" name="Line 139">
                <a:extLst>
                  <a:ext uri="{FF2B5EF4-FFF2-40B4-BE49-F238E27FC236}">
                    <a16:creationId xmlns:a16="http://schemas.microsoft.com/office/drawing/2014/main" id="{7010F5C9-2835-6A48-AAEF-AC470A4CC9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12" y="1687"/>
                <a:ext cx="1" cy="288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48" name="Rectangle 140">
                <a:extLst>
                  <a:ext uri="{FF2B5EF4-FFF2-40B4-BE49-F238E27FC236}">
                    <a16:creationId xmlns:a16="http://schemas.microsoft.com/office/drawing/2014/main" id="{B321EE77-33B9-A14C-B3F1-A3F490515D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687"/>
                <a:ext cx="4" cy="28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49" name="Line 141">
                <a:extLst>
                  <a:ext uri="{FF2B5EF4-FFF2-40B4-BE49-F238E27FC236}">
                    <a16:creationId xmlns:a16="http://schemas.microsoft.com/office/drawing/2014/main" id="{53C23C6E-4383-874F-ADB0-5C2020BC8F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99" y="1687"/>
                <a:ext cx="1" cy="288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50" name="Rectangle 142">
                <a:extLst>
                  <a:ext uri="{FF2B5EF4-FFF2-40B4-BE49-F238E27FC236}">
                    <a16:creationId xmlns:a16="http://schemas.microsoft.com/office/drawing/2014/main" id="{F73FDA2E-565F-814F-800D-AE3F6BC7EB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87" y="1687"/>
                <a:ext cx="3" cy="28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51" name="Line 143">
                <a:extLst>
                  <a:ext uri="{FF2B5EF4-FFF2-40B4-BE49-F238E27FC236}">
                    <a16:creationId xmlns:a16="http://schemas.microsoft.com/office/drawing/2014/main" id="{37EE1820-BC8A-4B41-BE31-63311A40C5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987" y="1687"/>
                <a:ext cx="1" cy="288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52" name="Rectangle 144">
                <a:extLst>
                  <a:ext uri="{FF2B5EF4-FFF2-40B4-BE49-F238E27FC236}">
                    <a16:creationId xmlns:a16="http://schemas.microsoft.com/office/drawing/2014/main" id="{F1F24B82-EE49-3649-8267-98710C06FE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74" y="1687"/>
                <a:ext cx="4" cy="28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53" name="Line 145">
                <a:extLst>
                  <a:ext uri="{FF2B5EF4-FFF2-40B4-BE49-F238E27FC236}">
                    <a16:creationId xmlns:a16="http://schemas.microsoft.com/office/drawing/2014/main" id="{1BBCE422-AAFE-8D49-B964-6AA9B81482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74" y="1687"/>
                <a:ext cx="1" cy="288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54" name="Rectangle 146">
                <a:extLst>
                  <a:ext uri="{FF2B5EF4-FFF2-40B4-BE49-F238E27FC236}">
                    <a16:creationId xmlns:a16="http://schemas.microsoft.com/office/drawing/2014/main" id="{B2C469F5-0D40-FB40-A04A-770ED48100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1" y="1988"/>
                <a:ext cx="1766" cy="2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9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MPS Scheduled </a:t>
                </a:r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2355" name="Rectangle 147">
                <a:extLst>
                  <a:ext uri="{FF2B5EF4-FFF2-40B4-BE49-F238E27FC236}">
                    <a16:creationId xmlns:a16="http://schemas.microsoft.com/office/drawing/2014/main" id="{07347BB5-6874-3B45-B00D-3CC132D38F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1" y="2246"/>
                <a:ext cx="912" cy="2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9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Receipts</a:t>
                </a:r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2356" name="Rectangle 148">
                <a:extLst>
                  <a:ext uri="{FF2B5EF4-FFF2-40B4-BE49-F238E27FC236}">
                    <a16:creationId xmlns:a16="http://schemas.microsoft.com/office/drawing/2014/main" id="{CAB308AC-7B5D-A740-901E-370CD6307B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1" y="2246"/>
                <a:ext cx="66" cy="2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9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</a:t>
                </a:r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2357" name="Rectangle 149">
                <a:extLst>
                  <a:ext uri="{FF2B5EF4-FFF2-40B4-BE49-F238E27FC236}">
                    <a16:creationId xmlns:a16="http://schemas.microsoft.com/office/drawing/2014/main" id="{4F18D6B4-A187-0E4D-A1DB-88C5B62B28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4" y="1987"/>
                <a:ext cx="66" cy="2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9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</a:t>
                </a:r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2358" name="Rectangle 150">
                <a:extLst>
                  <a:ext uri="{FF2B5EF4-FFF2-40B4-BE49-F238E27FC236}">
                    <a16:creationId xmlns:a16="http://schemas.microsoft.com/office/drawing/2014/main" id="{14DFDEE8-3E47-7A42-98C4-6696EE47A4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2" y="1987"/>
                <a:ext cx="398" cy="2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9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200</a:t>
                </a:r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2359" name="Rectangle 151">
                <a:extLst>
                  <a:ext uri="{FF2B5EF4-FFF2-40B4-BE49-F238E27FC236}">
                    <a16:creationId xmlns:a16="http://schemas.microsoft.com/office/drawing/2014/main" id="{A8B62226-394C-BA45-AE07-F8AB2CF32F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24" y="1987"/>
                <a:ext cx="66" cy="2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9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</a:t>
                </a:r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2360" name="Rectangle 152">
                <a:extLst>
                  <a:ext uri="{FF2B5EF4-FFF2-40B4-BE49-F238E27FC236}">
                    <a16:creationId xmlns:a16="http://schemas.microsoft.com/office/drawing/2014/main" id="{FCE32381-8A23-4442-B95E-278DAA0495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20" y="1987"/>
                <a:ext cx="67" cy="2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9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</a:t>
                </a:r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2361" name="Rectangle 153">
                <a:extLst>
                  <a:ext uri="{FF2B5EF4-FFF2-40B4-BE49-F238E27FC236}">
                    <a16:creationId xmlns:a16="http://schemas.microsoft.com/office/drawing/2014/main" id="{D50DEF28-7A8A-8C42-9350-63B023DAB0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7" y="1987"/>
                <a:ext cx="397" cy="2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9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200</a:t>
                </a:r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2362" name="Rectangle 154">
                <a:extLst>
                  <a:ext uri="{FF2B5EF4-FFF2-40B4-BE49-F238E27FC236}">
                    <a16:creationId xmlns:a16="http://schemas.microsoft.com/office/drawing/2014/main" id="{A399829F-2A10-8D47-9C9F-1B297066FE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97" y="1987"/>
                <a:ext cx="67" cy="2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9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</a:t>
                </a:r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2363" name="Rectangle 155">
                <a:extLst>
                  <a:ext uri="{FF2B5EF4-FFF2-40B4-BE49-F238E27FC236}">
                    <a16:creationId xmlns:a16="http://schemas.microsoft.com/office/drawing/2014/main" id="{650E7036-4C30-5B4B-9255-2C30B95CA0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95" y="1987"/>
                <a:ext cx="66" cy="2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9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</a:t>
                </a:r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2364" name="Rectangle 156">
                <a:extLst>
                  <a:ext uri="{FF2B5EF4-FFF2-40B4-BE49-F238E27FC236}">
                    <a16:creationId xmlns:a16="http://schemas.microsoft.com/office/drawing/2014/main" id="{29DF84D5-64CF-C44F-867D-C93FF2F5D4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91" y="1987"/>
                <a:ext cx="398" cy="2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9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200</a:t>
                </a:r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2365" name="Rectangle 157">
                <a:extLst>
                  <a:ext uri="{FF2B5EF4-FFF2-40B4-BE49-F238E27FC236}">
                    <a16:creationId xmlns:a16="http://schemas.microsoft.com/office/drawing/2014/main" id="{ACBF7F8B-FAB4-8F4F-87AF-E12316FC64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72" y="1987"/>
                <a:ext cx="66" cy="2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290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 </a:t>
                </a:r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2366" name="Rectangle 158">
                <a:extLst>
                  <a:ext uri="{FF2B5EF4-FFF2-40B4-BE49-F238E27FC236}">
                    <a16:creationId xmlns:a16="http://schemas.microsoft.com/office/drawing/2014/main" id="{08FF7809-5357-0C41-9DFD-ED9FB14C6C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" y="1975"/>
                <a:ext cx="4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67" name="Line 159">
                <a:extLst>
                  <a:ext uri="{FF2B5EF4-FFF2-40B4-BE49-F238E27FC236}">
                    <a16:creationId xmlns:a16="http://schemas.microsoft.com/office/drawing/2014/main" id="{8B03654F-AE03-FC4C-8AE4-B9175E17DF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7" y="1975"/>
                <a:ext cx="4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68" name="Line 160">
                <a:extLst>
                  <a:ext uri="{FF2B5EF4-FFF2-40B4-BE49-F238E27FC236}">
                    <a16:creationId xmlns:a16="http://schemas.microsoft.com/office/drawing/2014/main" id="{D58FA7E9-E665-184A-8AED-BEA703EE6E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7" y="1975"/>
                <a:ext cx="1" cy="4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69" name="Rectangle 161">
                <a:extLst>
                  <a:ext uri="{FF2B5EF4-FFF2-40B4-BE49-F238E27FC236}">
                    <a16:creationId xmlns:a16="http://schemas.microsoft.com/office/drawing/2014/main" id="{E0017BEF-63D5-064E-ABA9-7C4FB39BBD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1" y="1975"/>
                <a:ext cx="1939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70" name="Line 162">
                <a:extLst>
                  <a:ext uri="{FF2B5EF4-FFF2-40B4-BE49-F238E27FC236}">
                    <a16:creationId xmlns:a16="http://schemas.microsoft.com/office/drawing/2014/main" id="{EC2D3E86-F704-EA4B-B72C-26577B7897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1" y="1975"/>
                <a:ext cx="1939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71" name="Rectangle 163">
                <a:extLst>
                  <a:ext uri="{FF2B5EF4-FFF2-40B4-BE49-F238E27FC236}">
                    <a16:creationId xmlns:a16="http://schemas.microsoft.com/office/drawing/2014/main" id="{8A2F8061-1005-7443-823A-C900254C9A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50" y="1975"/>
                <a:ext cx="4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72" name="Line 164">
                <a:extLst>
                  <a:ext uri="{FF2B5EF4-FFF2-40B4-BE49-F238E27FC236}">
                    <a16:creationId xmlns:a16="http://schemas.microsoft.com/office/drawing/2014/main" id="{C59FC4F4-580B-514D-A1A9-8281394337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50" y="1975"/>
                <a:ext cx="4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73" name="Line 165">
                <a:extLst>
                  <a:ext uri="{FF2B5EF4-FFF2-40B4-BE49-F238E27FC236}">
                    <a16:creationId xmlns:a16="http://schemas.microsoft.com/office/drawing/2014/main" id="{98EEC0F1-1DE8-BE40-BD9A-A73142F017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50" y="1975"/>
                <a:ext cx="1" cy="4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74" name="Rectangle 166">
                <a:extLst>
                  <a:ext uri="{FF2B5EF4-FFF2-40B4-BE49-F238E27FC236}">
                    <a16:creationId xmlns:a16="http://schemas.microsoft.com/office/drawing/2014/main" id="{02A48588-521B-F347-8FCC-3257B6023D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54" y="1975"/>
                <a:ext cx="58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75" name="Line 167">
                <a:extLst>
                  <a:ext uri="{FF2B5EF4-FFF2-40B4-BE49-F238E27FC236}">
                    <a16:creationId xmlns:a16="http://schemas.microsoft.com/office/drawing/2014/main" id="{0BD6398B-DB6F-4742-BFB5-EA0C5CE20F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54" y="1975"/>
                <a:ext cx="58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76" name="Rectangle 168">
                <a:extLst>
                  <a:ext uri="{FF2B5EF4-FFF2-40B4-BE49-F238E27FC236}">
                    <a16:creationId xmlns:a16="http://schemas.microsoft.com/office/drawing/2014/main" id="{5AAD7BA2-A01B-1646-ABE7-2ADB72FF61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37" y="1975"/>
                <a:ext cx="4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77" name="Line 169">
                <a:extLst>
                  <a:ext uri="{FF2B5EF4-FFF2-40B4-BE49-F238E27FC236}">
                    <a16:creationId xmlns:a16="http://schemas.microsoft.com/office/drawing/2014/main" id="{2A4A6F3C-0AE4-7A44-BD1E-80FD587F9D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37" y="1975"/>
                <a:ext cx="4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78" name="Line 170">
                <a:extLst>
                  <a:ext uri="{FF2B5EF4-FFF2-40B4-BE49-F238E27FC236}">
                    <a16:creationId xmlns:a16="http://schemas.microsoft.com/office/drawing/2014/main" id="{DB31E3DC-9085-3E44-A205-8958CCC3DC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37" y="1975"/>
                <a:ext cx="1" cy="4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79" name="Rectangle 171">
                <a:extLst>
                  <a:ext uri="{FF2B5EF4-FFF2-40B4-BE49-F238E27FC236}">
                    <a16:creationId xmlns:a16="http://schemas.microsoft.com/office/drawing/2014/main" id="{6DE4EE2C-1509-4245-A47E-C6C74B5E87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1" y="1975"/>
                <a:ext cx="584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80" name="Line 172">
                <a:extLst>
                  <a:ext uri="{FF2B5EF4-FFF2-40B4-BE49-F238E27FC236}">
                    <a16:creationId xmlns:a16="http://schemas.microsoft.com/office/drawing/2014/main" id="{AB9F0F4C-CF76-844A-9E2A-2FAEA5302A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41" y="1975"/>
                <a:ext cx="584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81" name="Rectangle 173">
                <a:extLst>
                  <a:ext uri="{FF2B5EF4-FFF2-40B4-BE49-F238E27FC236}">
                    <a16:creationId xmlns:a16="http://schemas.microsoft.com/office/drawing/2014/main" id="{E48CFB22-62A3-1944-AB8E-D95CD4362E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25" y="1975"/>
                <a:ext cx="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82" name="Line 174">
                <a:extLst>
                  <a:ext uri="{FF2B5EF4-FFF2-40B4-BE49-F238E27FC236}">
                    <a16:creationId xmlns:a16="http://schemas.microsoft.com/office/drawing/2014/main" id="{ECC086F0-EF48-9143-AB3B-5D61E040F9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5" y="1975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83" name="Line 175">
                <a:extLst>
                  <a:ext uri="{FF2B5EF4-FFF2-40B4-BE49-F238E27FC236}">
                    <a16:creationId xmlns:a16="http://schemas.microsoft.com/office/drawing/2014/main" id="{8B4594C8-E350-B144-B376-E7617E244A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5" y="1975"/>
                <a:ext cx="1" cy="4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84" name="Rectangle 176">
                <a:extLst>
                  <a:ext uri="{FF2B5EF4-FFF2-40B4-BE49-F238E27FC236}">
                    <a16:creationId xmlns:a16="http://schemas.microsoft.com/office/drawing/2014/main" id="{05959388-E056-AE41-B22D-06612C90A9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28" y="1975"/>
                <a:ext cx="584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85" name="Line 177">
                <a:extLst>
                  <a:ext uri="{FF2B5EF4-FFF2-40B4-BE49-F238E27FC236}">
                    <a16:creationId xmlns:a16="http://schemas.microsoft.com/office/drawing/2014/main" id="{3B330E55-579E-E94B-893F-94080F9D07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8" y="1975"/>
                <a:ext cx="584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86" name="Rectangle 178">
                <a:extLst>
                  <a:ext uri="{FF2B5EF4-FFF2-40B4-BE49-F238E27FC236}">
                    <a16:creationId xmlns:a16="http://schemas.microsoft.com/office/drawing/2014/main" id="{95B7411D-CEAD-9A4D-AEB4-B809553AE7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12" y="1975"/>
                <a:ext cx="4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87" name="Line 179">
                <a:extLst>
                  <a:ext uri="{FF2B5EF4-FFF2-40B4-BE49-F238E27FC236}">
                    <a16:creationId xmlns:a16="http://schemas.microsoft.com/office/drawing/2014/main" id="{1140CBAA-65F1-354D-A57E-6AFF2678AB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12" y="1975"/>
                <a:ext cx="4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88" name="Line 180">
                <a:extLst>
                  <a:ext uri="{FF2B5EF4-FFF2-40B4-BE49-F238E27FC236}">
                    <a16:creationId xmlns:a16="http://schemas.microsoft.com/office/drawing/2014/main" id="{EFB92A26-0CBF-4948-B2F1-6D3B62D481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12" y="1975"/>
                <a:ext cx="1" cy="4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89" name="Rectangle 181">
                <a:extLst>
                  <a:ext uri="{FF2B5EF4-FFF2-40B4-BE49-F238E27FC236}">
                    <a16:creationId xmlns:a16="http://schemas.microsoft.com/office/drawing/2014/main" id="{99AF181A-A897-164B-BC1C-A765FB84C5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16" y="1975"/>
                <a:ext cx="58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90" name="Line 182">
                <a:extLst>
                  <a:ext uri="{FF2B5EF4-FFF2-40B4-BE49-F238E27FC236}">
                    <a16:creationId xmlns:a16="http://schemas.microsoft.com/office/drawing/2014/main" id="{A7C77C2A-0777-804A-9CBF-23C7AC6223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16" y="1975"/>
                <a:ext cx="58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91" name="Rectangle 183">
                <a:extLst>
                  <a:ext uri="{FF2B5EF4-FFF2-40B4-BE49-F238E27FC236}">
                    <a16:creationId xmlns:a16="http://schemas.microsoft.com/office/drawing/2014/main" id="{D83A6270-02AB-B94C-BBCF-FDFB842736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9" y="1975"/>
                <a:ext cx="4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92" name="Line 184">
                <a:extLst>
                  <a:ext uri="{FF2B5EF4-FFF2-40B4-BE49-F238E27FC236}">
                    <a16:creationId xmlns:a16="http://schemas.microsoft.com/office/drawing/2014/main" id="{BC1A5CFB-7406-5246-9E84-6561B05187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99" y="1975"/>
                <a:ext cx="4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93" name="Line 185">
                <a:extLst>
                  <a:ext uri="{FF2B5EF4-FFF2-40B4-BE49-F238E27FC236}">
                    <a16:creationId xmlns:a16="http://schemas.microsoft.com/office/drawing/2014/main" id="{E6BB08F3-941D-0246-A937-6105F09339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99" y="1975"/>
                <a:ext cx="1" cy="4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94" name="Rectangle 186">
                <a:extLst>
                  <a:ext uri="{FF2B5EF4-FFF2-40B4-BE49-F238E27FC236}">
                    <a16:creationId xmlns:a16="http://schemas.microsoft.com/office/drawing/2014/main" id="{144E9FE7-4BA7-FF40-82BE-4D5743838E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03" y="1975"/>
                <a:ext cx="584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95" name="Line 187">
                <a:extLst>
                  <a:ext uri="{FF2B5EF4-FFF2-40B4-BE49-F238E27FC236}">
                    <a16:creationId xmlns:a16="http://schemas.microsoft.com/office/drawing/2014/main" id="{7BC738BF-DB62-6147-800F-D039A95074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03" y="1975"/>
                <a:ext cx="584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96" name="Rectangle 188">
                <a:extLst>
                  <a:ext uri="{FF2B5EF4-FFF2-40B4-BE49-F238E27FC236}">
                    <a16:creationId xmlns:a16="http://schemas.microsoft.com/office/drawing/2014/main" id="{04A9FF63-2434-164D-AEC1-AA9A5AEFAB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87" y="1975"/>
                <a:ext cx="3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97" name="Line 189">
                <a:extLst>
                  <a:ext uri="{FF2B5EF4-FFF2-40B4-BE49-F238E27FC236}">
                    <a16:creationId xmlns:a16="http://schemas.microsoft.com/office/drawing/2014/main" id="{C5ABC7DE-11E3-3148-9CCF-B1FC2CD47C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987" y="1975"/>
                <a:ext cx="3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98" name="Line 190">
                <a:extLst>
                  <a:ext uri="{FF2B5EF4-FFF2-40B4-BE49-F238E27FC236}">
                    <a16:creationId xmlns:a16="http://schemas.microsoft.com/office/drawing/2014/main" id="{3CE0C465-0B33-CA47-B111-9FE9533601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987" y="1975"/>
                <a:ext cx="1" cy="4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399" name="Rectangle 191">
                <a:extLst>
                  <a:ext uri="{FF2B5EF4-FFF2-40B4-BE49-F238E27FC236}">
                    <a16:creationId xmlns:a16="http://schemas.microsoft.com/office/drawing/2014/main" id="{F2B2543A-1AFD-3547-A212-F0055FF7A9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90" y="1975"/>
                <a:ext cx="584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400" name="Line 192">
                <a:extLst>
                  <a:ext uri="{FF2B5EF4-FFF2-40B4-BE49-F238E27FC236}">
                    <a16:creationId xmlns:a16="http://schemas.microsoft.com/office/drawing/2014/main" id="{13DCD246-8AE8-7C41-8FEB-230D2C0E9A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990" y="1975"/>
                <a:ext cx="584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401" name="Rectangle 193">
                <a:extLst>
                  <a:ext uri="{FF2B5EF4-FFF2-40B4-BE49-F238E27FC236}">
                    <a16:creationId xmlns:a16="http://schemas.microsoft.com/office/drawing/2014/main" id="{356DB1FE-3E28-024E-A4F3-FC1431AC13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74" y="1975"/>
                <a:ext cx="4" cy="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402" name="Line 194">
                <a:extLst>
                  <a:ext uri="{FF2B5EF4-FFF2-40B4-BE49-F238E27FC236}">
                    <a16:creationId xmlns:a16="http://schemas.microsoft.com/office/drawing/2014/main" id="{A1EDBFEE-3DDD-7A4A-A7F9-4984ABE894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74" y="1975"/>
                <a:ext cx="4" cy="1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403" name="Line 195">
                <a:extLst>
                  <a:ext uri="{FF2B5EF4-FFF2-40B4-BE49-F238E27FC236}">
                    <a16:creationId xmlns:a16="http://schemas.microsoft.com/office/drawing/2014/main" id="{AD5F90B8-57AA-8548-A989-45E62464A5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74" y="1975"/>
                <a:ext cx="1" cy="4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404" name="Rectangle 196">
                <a:extLst>
                  <a:ext uri="{FF2B5EF4-FFF2-40B4-BE49-F238E27FC236}">
                    <a16:creationId xmlns:a16="http://schemas.microsoft.com/office/drawing/2014/main" id="{B6A24396-A866-7447-91E4-564DB43F60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" y="1979"/>
                <a:ext cx="4" cy="51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405" name="Line 197">
                <a:extLst>
                  <a:ext uri="{FF2B5EF4-FFF2-40B4-BE49-F238E27FC236}">
                    <a16:creationId xmlns:a16="http://schemas.microsoft.com/office/drawing/2014/main" id="{CC0AEB79-70D1-634F-9F0D-E720FF9F3E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7" y="1979"/>
                <a:ext cx="1" cy="515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406" name="Rectangle 198">
                <a:extLst>
                  <a:ext uri="{FF2B5EF4-FFF2-40B4-BE49-F238E27FC236}">
                    <a16:creationId xmlns:a16="http://schemas.microsoft.com/office/drawing/2014/main" id="{79C9D087-289F-6A47-95B6-8F9F83DA83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50" y="1979"/>
                <a:ext cx="4" cy="51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407" name="Line 199">
                <a:extLst>
                  <a:ext uri="{FF2B5EF4-FFF2-40B4-BE49-F238E27FC236}">
                    <a16:creationId xmlns:a16="http://schemas.microsoft.com/office/drawing/2014/main" id="{5DDF1CC3-82D4-2844-989E-6E92C268B2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50" y="1979"/>
                <a:ext cx="1" cy="515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408" name="Rectangle 200">
                <a:extLst>
                  <a:ext uri="{FF2B5EF4-FFF2-40B4-BE49-F238E27FC236}">
                    <a16:creationId xmlns:a16="http://schemas.microsoft.com/office/drawing/2014/main" id="{0B7EEC6A-B85C-FD46-BBA9-C4CDC093BC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37" y="1979"/>
                <a:ext cx="4" cy="51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409" name="Line 201">
                <a:extLst>
                  <a:ext uri="{FF2B5EF4-FFF2-40B4-BE49-F238E27FC236}">
                    <a16:creationId xmlns:a16="http://schemas.microsoft.com/office/drawing/2014/main" id="{D60353C8-44F0-8745-B9AA-1F99EA3FE0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37" y="1979"/>
                <a:ext cx="1" cy="515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410" name="Rectangle 202">
                <a:extLst>
                  <a:ext uri="{FF2B5EF4-FFF2-40B4-BE49-F238E27FC236}">
                    <a16:creationId xmlns:a16="http://schemas.microsoft.com/office/drawing/2014/main" id="{CBB354F4-B3B1-4A4E-A9BE-3BE02118A7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25" y="1979"/>
                <a:ext cx="3" cy="51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411" name="Line 203">
                <a:extLst>
                  <a:ext uri="{FF2B5EF4-FFF2-40B4-BE49-F238E27FC236}">
                    <a16:creationId xmlns:a16="http://schemas.microsoft.com/office/drawing/2014/main" id="{378C9D4C-E86C-0B4B-824F-E984E62E22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5" y="1979"/>
                <a:ext cx="1" cy="515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412" name="Rectangle 204">
                <a:extLst>
                  <a:ext uri="{FF2B5EF4-FFF2-40B4-BE49-F238E27FC236}">
                    <a16:creationId xmlns:a16="http://schemas.microsoft.com/office/drawing/2014/main" id="{DCBE97A0-303D-CA41-AED2-6A97E1397E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12" y="1979"/>
                <a:ext cx="4" cy="515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413" name="Line 205">
                <a:extLst>
                  <a:ext uri="{FF2B5EF4-FFF2-40B4-BE49-F238E27FC236}">
                    <a16:creationId xmlns:a16="http://schemas.microsoft.com/office/drawing/2014/main" id="{C5D1A03B-482D-B040-8002-269DCCE33E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12" y="1979"/>
                <a:ext cx="1" cy="515"/>
              </a:xfrm>
              <a:prstGeom prst="line">
                <a:avLst/>
              </a:prstGeom>
              <a:noFill/>
              <a:ln w="15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22415" name="Rectangle 207">
              <a:extLst>
                <a:ext uri="{FF2B5EF4-FFF2-40B4-BE49-F238E27FC236}">
                  <a16:creationId xmlns:a16="http://schemas.microsoft.com/office/drawing/2014/main" id="{6FBD8A4A-B6DF-7B47-AF1E-DB0FD9A151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2196"/>
              <a:ext cx="4" cy="51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16" name="Line 208">
              <a:extLst>
                <a:ext uri="{FF2B5EF4-FFF2-40B4-BE49-F238E27FC236}">
                  <a16:creationId xmlns:a16="http://schemas.microsoft.com/office/drawing/2014/main" id="{3E207508-6C3B-A24A-BA5C-33C4C2C15E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99" y="2196"/>
              <a:ext cx="1" cy="515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17" name="Rectangle 209">
              <a:extLst>
                <a:ext uri="{FF2B5EF4-FFF2-40B4-BE49-F238E27FC236}">
                  <a16:creationId xmlns:a16="http://schemas.microsoft.com/office/drawing/2014/main" id="{D1A48B46-45DF-6D49-9E50-8B2FC0D92D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7" y="2196"/>
              <a:ext cx="3" cy="51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18" name="Line 210">
              <a:extLst>
                <a:ext uri="{FF2B5EF4-FFF2-40B4-BE49-F238E27FC236}">
                  <a16:creationId xmlns:a16="http://schemas.microsoft.com/office/drawing/2014/main" id="{A7016C76-C3E1-F14F-AA87-EA336DC9AF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87" y="2196"/>
              <a:ext cx="1" cy="515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19" name="Rectangle 211">
              <a:extLst>
                <a:ext uri="{FF2B5EF4-FFF2-40B4-BE49-F238E27FC236}">
                  <a16:creationId xmlns:a16="http://schemas.microsoft.com/office/drawing/2014/main" id="{FC9D854C-9ABE-594B-9161-EB88BD37E8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74" y="2196"/>
              <a:ext cx="4" cy="51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20" name="Line 212">
              <a:extLst>
                <a:ext uri="{FF2B5EF4-FFF2-40B4-BE49-F238E27FC236}">
                  <a16:creationId xmlns:a16="http://schemas.microsoft.com/office/drawing/2014/main" id="{544AC550-D307-214A-936B-9B30656627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74" y="2196"/>
              <a:ext cx="1" cy="515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21" name="Rectangle 213">
              <a:extLst>
                <a:ext uri="{FF2B5EF4-FFF2-40B4-BE49-F238E27FC236}">
                  <a16:creationId xmlns:a16="http://schemas.microsoft.com/office/drawing/2014/main" id="{AF0270DC-60AC-394D-A006-5C09C1446A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" y="2724"/>
              <a:ext cx="1029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900">
                  <a:solidFill>
                    <a:srgbClr val="000000"/>
                  </a:solidFill>
                  <a:latin typeface="Times New Roman" panose="02020603050405020304" pitchFamily="18" charset="0"/>
                </a:rPr>
                <a:t>Available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222422" name="Rectangle 214">
              <a:extLst>
                <a:ext uri="{FF2B5EF4-FFF2-40B4-BE49-F238E27FC236}">
                  <a16:creationId xmlns:a16="http://schemas.microsoft.com/office/drawing/2014/main" id="{039F16EB-4ABC-8046-8792-309E8FE191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1" y="2724"/>
              <a:ext cx="0" cy="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222423" name="Rectangle 215">
              <a:extLst>
                <a:ext uri="{FF2B5EF4-FFF2-40B4-BE49-F238E27FC236}">
                  <a16:creationId xmlns:a16="http://schemas.microsoft.com/office/drawing/2014/main" id="{2308139F-EE6F-1E40-ADF2-339DBA3BE8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7" y="2724"/>
              <a:ext cx="271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900">
                  <a:solidFill>
                    <a:srgbClr val="000000"/>
                  </a:solidFill>
                  <a:latin typeface="Times New Roman" panose="02020603050405020304" pitchFamily="18" charset="0"/>
                </a:rPr>
                <a:t> to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222424" name="Rectangle 216">
              <a:extLst>
                <a:ext uri="{FF2B5EF4-FFF2-40B4-BE49-F238E27FC236}">
                  <a16:creationId xmlns:a16="http://schemas.microsoft.com/office/drawing/2014/main" id="{73FEB089-D69A-AD41-B55C-B8B6A1FC4B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8" y="2724"/>
              <a:ext cx="0" cy="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222425" name="Rectangle 217">
              <a:extLst>
                <a:ext uri="{FF2B5EF4-FFF2-40B4-BE49-F238E27FC236}">
                  <a16:creationId xmlns:a16="http://schemas.microsoft.com/office/drawing/2014/main" id="{84F16CA3-FB80-434A-8352-247940CD31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" y="2981"/>
              <a:ext cx="867" cy="2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900">
                  <a:solidFill>
                    <a:srgbClr val="000000"/>
                  </a:solidFill>
                  <a:latin typeface="Times New Roman" panose="02020603050405020304" pitchFamily="18" charset="0"/>
                </a:rPr>
                <a:t>Promise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222426" name="Rectangle 218">
              <a:extLst>
                <a:ext uri="{FF2B5EF4-FFF2-40B4-BE49-F238E27FC236}">
                  <a16:creationId xmlns:a16="http://schemas.microsoft.com/office/drawing/2014/main" id="{0064B5D8-D6BA-D248-AA1D-489BC4CD5C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1" y="2981"/>
              <a:ext cx="66" cy="2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90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222427" name="Rectangle 219">
              <a:extLst>
                <a:ext uri="{FF2B5EF4-FFF2-40B4-BE49-F238E27FC236}">
                  <a16:creationId xmlns:a16="http://schemas.microsoft.com/office/drawing/2014/main" id="{440FB249-729D-C145-9426-7FAA365C80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1" y="2724"/>
              <a:ext cx="265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900">
                  <a:solidFill>
                    <a:srgbClr val="FF0000"/>
                  </a:solidFill>
                  <a:latin typeface="Times New Roman" panose="02020603050405020304" pitchFamily="18" charset="0"/>
                </a:rPr>
                <a:t>40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222428" name="Rectangle 220">
              <a:extLst>
                <a:ext uri="{FF2B5EF4-FFF2-40B4-BE49-F238E27FC236}">
                  <a16:creationId xmlns:a16="http://schemas.microsoft.com/office/drawing/2014/main" id="{5C37A497-2369-624F-AF6E-227C2E7945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9" y="2724"/>
              <a:ext cx="66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90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222429" name="Rectangle 221">
              <a:extLst>
                <a:ext uri="{FF2B5EF4-FFF2-40B4-BE49-F238E27FC236}">
                  <a16:creationId xmlns:a16="http://schemas.microsoft.com/office/drawing/2014/main" id="{26160F35-629E-0845-A70C-1A14119B23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4" y="2724"/>
              <a:ext cx="67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90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222430" name="Rectangle 222">
              <a:extLst>
                <a:ext uri="{FF2B5EF4-FFF2-40B4-BE49-F238E27FC236}">
                  <a16:creationId xmlns:a16="http://schemas.microsoft.com/office/drawing/2014/main" id="{1BAD60E9-2FCC-D047-9F4A-D57D30DD15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0" y="2724"/>
              <a:ext cx="67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90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222431" name="Rectangle 223">
              <a:extLst>
                <a:ext uri="{FF2B5EF4-FFF2-40B4-BE49-F238E27FC236}">
                  <a16:creationId xmlns:a16="http://schemas.microsoft.com/office/drawing/2014/main" id="{619B7913-5B54-BD45-BAB1-0A3A052D17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6" y="2724"/>
              <a:ext cx="67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90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222432" name="Rectangle 224">
              <a:extLst>
                <a:ext uri="{FF2B5EF4-FFF2-40B4-BE49-F238E27FC236}">
                  <a16:creationId xmlns:a16="http://schemas.microsoft.com/office/drawing/2014/main" id="{F60177BB-E9C9-3F48-B96F-62B268E54A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5" y="2724"/>
              <a:ext cx="66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90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222433" name="Rectangle 225">
              <a:extLst>
                <a:ext uri="{FF2B5EF4-FFF2-40B4-BE49-F238E27FC236}">
                  <a16:creationId xmlns:a16="http://schemas.microsoft.com/office/drawing/2014/main" id="{43C8F43C-5316-1A45-BF92-DDF1B20BD9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2" y="2724"/>
              <a:ext cx="66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290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222434" name="Rectangle 226">
              <a:extLst>
                <a:ext uri="{FF2B5EF4-FFF2-40B4-BE49-F238E27FC236}">
                  <a16:creationId xmlns:a16="http://schemas.microsoft.com/office/drawing/2014/main" id="{A16FA32C-5B54-2740-9922-5E94993D3F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" y="2711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35" name="Line 227">
              <a:extLst>
                <a:ext uri="{FF2B5EF4-FFF2-40B4-BE49-F238E27FC236}">
                  <a16:creationId xmlns:a16="http://schemas.microsoft.com/office/drawing/2014/main" id="{3E6E9725-2CD6-0344-A1A2-8C8C2305D0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" y="2711"/>
              <a:ext cx="4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36" name="Line 228">
              <a:extLst>
                <a:ext uri="{FF2B5EF4-FFF2-40B4-BE49-F238E27FC236}">
                  <a16:creationId xmlns:a16="http://schemas.microsoft.com/office/drawing/2014/main" id="{DA7D38F1-EF00-C34D-ABC1-C33D18DE2C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" y="2711"/>
              <a:ext cx="1" cy="4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37" name="Rectangle 229">
              <a:extLst>
                <a:ext uri="{FF2B5EF4-FFF2-40B4-BE49-F238E27FC236}">
                  <a16:creationId xmlns:a16="http://schemas.microsoft.com/office/drawing/2014/main" id="{1163BACD-C7CD-3942-B848-A3D438769E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" y="2711"/>
              <a:ext cx="193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38" name="Line 230">
              <a:extLst>
                <a:ext uri="{FF2B5EF4-FFF2-40B4-BE49-F238E27FC236}">
                  <a16:creationId xmlns:a16="http://schemas.microsoft.com/office/drawing/2014/main" id="{33E578D4-D24E-3D4B-8256-6FAB968AF8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1" y="2711"/>
              <a:ext cx="1939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39" name="Rectangle 231">
              <a:extLst>
                <a:ext uri="{FF2B5EF4-FFF2-40B4-BE49-F238E27FC236}">
                  <a16:creationId xmlns:a16="http://schemas.microsoft.com/office/drawing/2014/main" id="{E93D89CE-B9FA-F442-951C-4F33B097C6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0" y="2711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40" name="Line 232">
              <a:extLst>
                <a:ext uri="{FF2B5EF4-FFF2-40B4-BE49-F238E27FC236}">
                  <a16:creationId xmlns:a16="http://schemas.microsoft.com/office/drawing/2014/main" id="{CBF9E0D2-4532-1948-B2F5-A6D0578A0C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0" y="2711"/>
              <a:ext cx="4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41" name="Line 233">
              <a:extLst>
                <a:ext uri="{FF2B5EF4-FFF2-40B4-BE49-F238E27FC236}">
                  <a16:creationId xmlns:a16="http://schemas.microsoft.com/office/drawing/2014/main" id="{24083BD4-FC27-7442-95F8-EF23569A6C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0" y="2711"/>
              <a:ext cx="1" cy="4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42" name="Rectangle 234">
              <a:extLst>
                <a:ext uri="{FF2B5EF4-FFF2-40B4-BE49-F238E27FC236}">
                  <a16:creationId xmlns:a16="http://schemas.microsoft.com/office/drawing/2014/main" id="{D4A1B8D4-2EA7-2946-8261-BCD5D84E04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4" y="2711"/>
              <a:ext cx="58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43" name="Line 235">
              <a:extLst>
                <a:ext uri="{FF2B5EF4-FFF2-40B4-BE49-F238E27FC236}">
                  <a16:creationId xmlns:a16="http://schemas.microsoft.com/office/drawing/2014/main" id="{46052B2D-3B7B-A646-8803-51C0E83AF1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4" y="2711"/>
              <a:ext cx="583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44" name="Rectangle 236">
              <a:extLst>
                <a:ext uri="{FF2B5EF4-FFF2-40B4-BE49-F238E27FC236}">
                  <a16:creationId xmlns:a16="http://schemas.microsoft.com/office/drawing/2014/main" id="{AB3466F7-9CE5-AF41-A658-4BE6814081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37" y="2711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45" name="Line 237">
              <a:extLst>
                <a:ext uri="{FF2B5EF4-FFF2-40B4-BE49-F238E27FC236}">
                  <a16:creationId xmlns:a16="http://schemas.microsoft.com/office/drawing/2014/main" id="{A85AE6C1-034C-EC42-9D59-91C7DAEE2D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37" y="2711"/>
              <a:ext cx="4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46" name="Line 238">
              <a:extLst>
                <a:ext uri="{FF2B5EF4-FFF2-40B4-BE49-F238E27FC236}">
                  <a16:creationId xmlns:a16="http://schemas.microsoft.com/office/drawing/2014/main" id="{F71DF018-059E-A043-9385-52DEFCA970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37" y="2711"/>
              <a:ext cx="1" cy="4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47" name="Rectangle 239">
              <a:extLst>
                <a:ext uri="{FF2B5EF4-FFF2-40B4-BE49-F238E27FC236}">
                  <a16:creationId xmlns:a16="http://schemas.microsoft.com/office/drawing/2014/main" id="{3D233D28-A011-9A40-A586-66F1D9BAAB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1" y="2711"/>
              <a:ext cx="58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48" name="Line 240">
              <a:extLst>
                <a:ext uri="{FF2B5EF4-FFF2-40B4-BE49-F238E27FC236}">
                  <a16:creationId xmlns:a16="http://schemas.microsoft.com/office/drawing/2014/main" id="{AE7B2B54-1A09-6040-AA61-1A7837D242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1" y="2711"/>
              <a:ext cx="584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49" name="Rectangle 241">
              <a:extLst>
                <a:ext uri="{FF2B5EF4-FFF2-40B4-BE49-F238E27FC236}">
                  <a16:creationId xmlns:a16="http://schemas.microsoft.com/office/drawing/2014/main" id="{CDCBB350-5504-504A-A3D1-22645112A4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5" y="2711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50" name="Line 242">
              <a:extLst>
                <a:ext uri="{FF2B5EF4-FFF2-40B4-BE49-F238E27FC236}">
                  <a16:creationId xmlns:a16="http://schemas.microsoft.com/office/drawing/2014/main" id="{7A48DD5C-C815-5843-99D3-9426937C58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25" y="2711"/>
              <a:ext cx="3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51" name="Line 243">
              <a:extLst>
                <a:ext uri="{FF2B5EF4-FFF2-40B4-BE49-F238E27FC236}">
                  <a16:creationId xmlns:a16="http://schemas.microsoft.com/office/drawing/2014/main" id="{334CA770-7DC0-F54D-A149-259E3F6161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25" y="2711"/>
              <a:ext cx="1" cy="4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52" name="Rectangle 244">
              <a:extLst>
                <a:ext uri="{FF2B5EF4-FFF2-40B4-BE49-F238E27FC236}">
                  <a16:creationId xmlns:a16="http://schemas.microsoft.com/office/drawing/2014/main" id="{CC9AE391-E8EE-9B41-932D-E89D3AF512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8" y="2711"/>
              <a:ext cx="58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53" name="Line 245">
              <a:extLst>
                <a:ext uri="{FF2B5EF4-FFF2-40B4-BE49-F238E27FC236}">
                  <a16:creationId xmlns:a16="http://schemas.microsoft.com/office/drawing/2014/main" id="{0ECA5BE4-66BB-594D-AB91-98E9962120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28" y="2711"/>
              <a:ext cx="584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54" name="Rectangle 246">
              <a:extLst>
                <a:ext uri="{FF2B5EF4-FFF2-40B4-BE49-F238E27FC236}">
                  <a16:creationId xmlns:a16="http://schemas.microsoft.com/office/drawing/2014/main" id="{112A6969-F48B-664B-8BD0-25E86ACD20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2" y="2711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55" name="Line 247">
              <a:extLst>
                <a:ext uri="{FF2B5EF4-FFF2-40B4-BE49-F238E27FC236}">
                  <a16:creationId xmlns:a16="http://schemas.microsoft.com/office/drawing/2014/main" id="{D4D9ACE0-1059-EB4A-9499-2D7C90062C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12" y="2711"/>
              <a:ext cx="4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56" name="Line 248">
              <a:extLst>
                <a:ext uri="{FF2B5EF4-FFF2-40B4-BE49-F238E27FC236}">
                  <a16:creationId xmlns:a16="http://schemas.microsoft.com/office/drawing/2014/main" id="{F5C267C8-E838-7540-9443-03445B4E6F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12" y="2711"/>
              <a:ext cx="1" cy="4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57" name="Rectangle 249">
              <a:extLst>
                <a:ext uri="{FF2B5EF4-FFF2-40B4-BE49-F238E27FC236}">
                  <a16:creationId xmlns:a16="http://schemas.microsoft.com/office/drawing/2014/main" id="{FC182F97-04D2-BB4E-9E5A-AC113DFA9A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6" y="2711"/>
              <a:ext cx="58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58" name="Line 250">
              <a:extLst>
                <a:ext uri="{FF2B5EF4-FFF2-40B4-BE49-F238E27FC236}">
                  <a16:creationId xmlns:a16="http://schemas.microsoft.com/office/drawing/2014/main" id="{3A01643C-98D1-7440-BE75-C0DEED0C8A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16" y="2711"/>
              <a:ext cx="583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59" name="Rectangle 251">
              <a:extLst>
                <a:ext uri="{FF2B5EF4-FFF2-40B4-BE49-F238E27FC236}">
                  <a16:creationId xmlns:a16="http://schemas.microsoft.com/office/drawing/2014/main" id="{9FDF530E-45A0-9344-8C72-FB6A0A4173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2711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60" name="Line 252">
              <a:extLst>
                <a:ext uri="{FF2B5EF4-FFF2-40B4-BE49-F238E27FC236}">
                  <a16:creationId xmlns:a16="http://schemas.microsoft.com/office/drawing/2014/main" id="{D65BC80A-B0D4-6047-954F-913EE066CA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99" y="2711"/>
              <a:ext cx="4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61" name="Line 253">
              <a:extLst>
                <a:ext uri="{FF2B5EF4-FFF2-40B4-BE49-F238E27FC236}">
                  <a16:creationId xmlns:a16="http://schemas.microsoft.com/office/drawing/2014/main" id="{C8AAD039-485C-EB4C-A210-5F97E2C18F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99" y="2711"/>
              <a:ext cx="1" cy="4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62" name="Rectangle 254">
              <a:extLst>
                <a:ext uri="{FF2B5EF4-FFF2-40B4-BE49-F238E27FC236}">
                  <a16:creationId xmlns:a16="http://schemas.microsoft.com/office/drawing/2014/main" id="{0D6F97EE-4B6D-C24D-ACF2-68E27B8656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3" y="2711"/>
              <a:ext cx="58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63" name="Line 255">
              <a:extLst>
                <a:ext uri="{FF2B5EF4-FFF2-40B4-BE49-F238E27FC236}">
                  <a16:creationId xmlns:a16="http://schemas.microsoft.com/office/drawing/2014/main" id="{C2C44AA2-92B2-CA4C-AD28-AF96A38B32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03" y="2711"/>
              <a:ext cx="584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64" name="Rectangle 256">
              <a:extLst>
                <a:ext uri="{FF2B5EF4-FFF2-40B4-BE49-F238E27FC236}">
                  <a16:creationId xmlns:a16="http://schemas.microsoft.com/office/drawing/2014/main" id="{0371978A-B11C-D14A-88F4-1E3C167F66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7" y="2711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65" name="Line 257">
              <a:extLst>
                <a:ext uri="{FF2B5EF4-FFF2-40B4-BE49-F238E27FC236}">
                  <a16:creationId xmlns:a16="http://schemas.microsoft.com/office/drawing/2014/main" id="{128C0486-DC6D-1045-B9D6-35D0180C8E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87" y="2711"/>
              <a:ext cx="3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66" name="Line 258">
              <a:extLst>
                <a:ext uri="{FF2B5EF4-FFF2-40B4-BE49-F238E27FC236}">
                  <a16:creationId xmlns:a16="http://schemas.microsoft.com/office/drawing/2014/main" id="{BAC0FE7D-8435-1A44-BE84-D48523D5B2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87" y="2711"/>
              <a:ext cx="1" cy="4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67" name="Rectangle 259">
              <a:extLst>
                <a:ext uri="{FF2B5EF4-FFF2-40B4-BE49-F238E27FC236}">
                  <a16:creationId xmlns:a16="http://schemas.microsoft.com/office/drawing/2014/main" id="{30904BA3-626A-7941-820D-259A362A73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0" y="2711"/>
              <a:ext cx="58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68" name="Line 260">
              <a:extLst>
                <a:ext uri="{FF2B5EF4-FFF2-40B4-BE49-F238E27FC236}">
                  <a16:creationId xmlns:a16="http://schemas.microsoft.com/office/drawing/2014/main" id="{CC9D87D1-2F35-694B-8BEF-8ED6495E7A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90" y="2711"/>
              <a:ext cx="584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69" name="Rectangle 261">
              <a:extLst>
                <a:ext uri="{FF2B5EF4-FFF2-40B4-BE49-F238E27FC236}">
                  <a16:creationId xmlns:a16="http://schemas.microsoft.com/office/drawing/2014/main" id="{FD8E7B9C-E60D-7146-BA92-383729B882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74" y="2711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70" name="Line 262">
              <a:extLst>
                <a:ext uri="{FF2B5EF4-FFF2-40B4-BE49-F238E27FC236}">
                  <a16:creationId xmlns:a16="http://schemas.microsoft.com/office/drawing/2014/main" id="{22BF36DC-CF06-6C49-B021-35158C3DC9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74" y="2711"/>
              <a:ext cx="4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71" name="Line 263">
              <a:extLst>
                <a:ext uri="{FF2B5EF4-FFF2-40B4-BE49-F238E27FC236}">
                  <a16:creationId xmlns:a16="http://schemas.microsoft.com/office/drawing/2014/main" id="{D37BBC4F-BB6F-7A48-BFC3-788092198F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74" y="2711"/>
              <a:ext cx="1" cy="4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72" name="Rectangle 264">
              <a:extLst>
                <a:ext uri="{FF2B5EF4-FFF2-40B4-BE49-F238E27FC236}">
                  <a16:creationId xmlns:a16="http://schemas.microsoft.com/office/drawing/2014/main" id="{7D22332D-FAE7-F94D-A018-051884CDDC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" y="2715"/>
              <a:ext cx="4" cy="51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73" name="Line 265">
              <a:extLst>
                <a:ext uri="{FF2B5EF4-FFF2-40B4-BE49-F238E27FC236}">
                  <a16:creationId xmlns:a16="http://schemas.microsoft.com/office/drawing/2014/main" id="{6E11B1CE-AC32-6C48-8164-5C6F32DF04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" y="2715"/>
              <a:ext cx="1" cy="515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74" name="Rectangle 266">
              <a:extLst>
                <a:ext uri="{FF2B5EF4-FFF2-40B4-BE49-F238E27FC236}">
                  <a16:creationId xmlns:a16="http://schemas.microsoft.com/office/drawing/2014/main" id="{E32C4ABE-9109-AE4A-8241-89BCBC4763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" y="3230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75" name="Line 267">
              <a:extLst>
                <a:ext uri="{FF2B5EF4-FFF2-40B4-BE49-F238E27FC236}">
                  <a16:creationId xmlns:a16="http://schemas.microsoft.com/office/drawing/2014/main" id="{F68917E1-6FE4-804C-B678-01BAE434A4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" y="3230"/>
              <a:ext cx="4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76" name="Line 268">
              <a:extLst>
                <a:ext uri="{FF2B5EF4-FFF2-40B4-BE49-F238E27FC236}">
                  <a16:creationId xmlns:a16="http://schemas.microsoft.com/office/drawing/2014/main" id="{63E44D3C-5196-564F-8FDC-318BDA0DE8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" y="3230"/>
              <a:ext cx="1" cy="4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77" name="Rectangle 269">
              <a:extLst>
                <a:ext uri="{FF2B5EF4-FFF2-40B4-BE49-F238E27FC236}">
                  <a16:creationId xmlns:a16="http://schemas.microsoft.com/office/drawing/2014/main" id="{99D01FFD-4248-9749-8117-1A7CE933A0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" y="3230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78" name="Line 270">
              <a:extLst>
                <a:ext uri="{FF2B5EF4-FFF2-40B4-BE49-F238E27FC236}">
                  <a16:creationId xmlns:a16="http://schemas.microsoft.com/office/drawing/2014/main" id="{5C6B1D68-E58C-614C-9CB1-74F2EB6444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" y="3230"/>
              <a:ext cx="4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79" name="Line 271">
              <a:extLst>
                <a:ext uri="{FF2B5EF4-FFF2-40B4-BE49-F238E27FC236}">
                  <a16:creationId xmlns:a16="http://schemas.microsoft.com/office/drawing/2014/main" id="{46B42C18-D7C3-D44A-86FC-DA12CA71E2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" y="3230"/>
              <a:ext cx="1" cy="4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80" name="Rectangle 272">
              <a:extLst>
                <a:ext uri="{FF2B5EF4-FFF2-40B4-BE49-F238E27FC236}">
                  <a16:creationId xmlns:a16="http://schemas.microsoft.com/office/drawing/2014/main" id="{49243814-36EC-5740-8DB2-2C48AAA1A5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" y="3230"/>
              <a:ext cx="193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81" name="Line 273">
              <a:extLst>
                <a:ext uri="{FF2B5EF4-FFF2-40B4-BE49-F238E27FC236}">
                  <a16:creationId xmlns:a16="http://schemas.microsoft.com/office/drawing/2014/main" id="{9C6A21F2-A29E-B44B-B2DB-9AA00CF77C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1" y="3230"/>
              <a:ext cx="1939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82" name="Rectangle 274">
              <a:extLst>
                <a:ext uri="{FF2B5EF4-FFF2-40B4-BE49-F238E27FC236}">
                  <a16:creationId xmlns:a16="http://schemas.microsoft.com/office/drawing/2014/main" id="{283A6F50-0F28-294D-B3B8-25339FCB01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0" y="2715"/>
              <a:ext cx="4" cy="51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83" name="Line 275">
              <a:extLst>
                <a:ext uri="{FF2B5EF4-FFF2-40B4-BE49-F238E27FC236}">
                  <a16:creationId xmlns:a16="http://schemas.microsoft.com/office/drawing/2014/main" id="{035460CE-39F6-0E46-901C-A0D866D645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0" y="2715"/>
              <a:ext cx="1" cy="515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84" name="Rectangle 276">
              <a:extLst>
                <a:ext uri="{FF2B5EF4-FFF2-40B4-BE49-F238E27FC236}">
                  <a16:creationId xmlns:a16="http://schemas.microsoft.com/office/drawing/2014/main" id="{4CFB0388-7F91-0E42-8A8A-6FB9121277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0" y="3230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85" name="Line 277">
              <a:extLst>
                <a:ext uri="{FF2B5EF4-FFF2-40B4-BE49-F238E27FC236}">
                  <a16:creationId xmlns:a16="http://schemas.microsoft.com/office/drawing/2014/main" id="{1F1A3D01-4AB5-F148-8AD0-CF03155B28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0" y="3230"/>
              <a:ext cx="4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86" name="Line 278">
              <a:extLst>
                <a:ext uri="{FF2B5EF4-FFF2-40B4-BE49-F238E27FC236}">
                  <a16:creationId xmlns:a16="http://schemas.microsoft.com/office/drawing/2014/main" id="{04269E71-8622-4E45-9506-10FAEDAACB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0" y="3230"/>
              <a:ext cx="1" cy="4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87" name="Rectangle 279">
              <a:extLst>
                <a:ext uri="{FF2B5EF4-FFF2-40B4-BE49-F238E27FC236}">
                  <a16:creationId xmlns:a16="http://schemas.microsoft.com/office/drawing/2014/main" id="{299E0F7A-0CED-BE44-9832-A0E494173E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4" y="3230"/>
              <a:ext cx="58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88" name="Line 280">
              <a:extLst>
                <a:ext uri="{FF2B5EF4-FFF2-40B4-BE49-F238E27FC236}">
                  <a16:creationId xmlns:a16="http://schemas.microsoft.com/office/drawing/2014/main" id="{8D00C908-F1BC-2A4D-BFB0-1D83285D5C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4" y="3230"/>
              <a:ext cx="583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89" name="Rectangle 281">
              <a:extLst>
                <a:ext uri="{FF2B5EF4-FFF2-40B4-BE49-F238E27FC236}">
                  <a16:creationId xmlns:a16="http://schemas.microsoft.com/office/drawing/2014/main" id="{0608638A-6241-2D48-B69A-BD2DF5CE0A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37" y="2715"/>
              <a:ext cx="4" cy="51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90" name="Line 282">
              <a:extLst>
                <a:ext uri="{FF2B5EF4-FFF2-40B4-BE49-F238E27FC236}">
                  <a16:creationId xmlns:a16="http://schemas.microsoft.com/office/drawing/2014/main" id="{3C2F13FA-6D9B-4049-A4F6-FADECF0832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37" y="2715"/>
              <a:ext cx="1" cy="515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91" name="Rectangle 283">
              <a:extLst>
                <a:ext uri="{FF2B5EF4-FFF2-40B4-BE49-F238E27FC236}">
                  <a16:creationId xmlns:a16="http://schemas.microsoft.com/office/drawing/2014/main" id="{C9D29FCB-E3F0-9B4C-A69D-2C09AB8ABC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37" y="3230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92" name="Line 284">
              <a:extLst>
                <a:ext uri="{FF2B5EF4-FFF2-40B4-BE49-F238E27FC236}">
                  <a16:creationId xmlns:a16="http://schemas.microsoft.com/office/drawing/2014/main" id="{C8504461-32BD-C54F-A962-FA02BE0ABD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37" y="3230"/>
              <a:ext cx="4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93" name="Line 285">
              <a:extLst>
                <a:ext uri="{FF2B5EF4-FFF2-40B4-BE49-F238E27FC236}">
                  <a16:creationId xmlns:a16="http://schemas.microsoft.com/office/drawing/2014/main" id="{3E5EC342-1676-4F47-93CD-598BEDFC0E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37" y="3230"/>
              <a:ext cx="1" cy="4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94" name="Rectangle 286">
              <a:extLst>
                <a:ext uri="{FF2B5EF4-FFF2-40B4-BE49-F238E27FC236}">
                  <a16:creationId xmlns:a16="http://schemas.microsoft.com/office/drawing/2014/main" id="{43BD6751-EB17-CF47-91CB-79576C86FF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1" y="3230"/>
              <a:ext cx="58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95" name="Line 287">
              <a:extLst>
                <a:ext uri="{FF2B5EF4-FFF2-40B4-BE49-F238E27FC236}">
                  <a16:creationId xmlns:a16="http://schemas.microsoft.com/office/drawing/2014/main" id="{82B55A28-ABA4-0942-9189-EE86589021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1" y="3230"/>
              <a:ext cx="584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96" name="Rectangle 288">
              <a:extLst>
                <a:ext uri="{FF2B5EF4-FFF2-40B4-BE49-F238E27FC236}">
                  <a16:creationId xmlns:a16="http://schemas.microsoft.com/office/drawing/2014/main" id="{0C17B75A-A912-7A48-8836-22423B6070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5" y="2715"/>
              <a:ext cx="3" cy="51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97" name="Line 289">
              <a:extLst>
                <a:ext uri="{FF2B5EF4-FFF2-40B4-BE49-F238E27FC236}">
                  <a16:creationId xmlns:a16="http://schemas.microsoft.com/office/drawing/2014/main" id="{4FCFD51D-0E37-204B-9A1D-C39BA87A18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25" y="2715"/>
              <a:ext cx="1" cy="515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98" name="Rectangle 290">
              <a:extLst>
                <a:ext uri="{FF2B5EF4-FFF2-40B4-BE49-F238E27FC236}">
                  <a16:creationId xmlns:a16="http://schemas.microsoft.com/office/drawing/2014/main" id="{643E21F8-34CD-6F46-BA40-D063D1C7A1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5" y="3230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499" name="Line 291">
              <a:extLst>
                <a:ext uri="{FF2B5EF4-FFF2-40B4-BE49-F238E27FC236}">
                  <a16:creationId xmlns:a16="http://schemas.microsoft.com/office/drawing/2014/main" id="{1A4FB5E6-D10B-A549-90D8-E8F7CBD935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25" y="3230"/>
              <a:ext cx="3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500" name="Line 292">
              <a:extLst>
                <a:ext uri="{FF2B5EF4-FFF2-40B4-BE49-F238E27FC236}">
                  <a16:creationId xmlns:a16="http://schemas.microsoft.com/office/drawing/2014/main" id="{0441FE87-DB0D-5241-8957-7C5F7DF82C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25" y="3230"/>
              <a:ext cx="1" cy="4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501" name="Rectangle 293">
              <a:extLst>
                <a:ext uri="{FF2B5EF4-FFF2-40B4-BE49-F238E27FC236}">
                  <a16:creationId xmlns:a16="http://schemas.microsoft.com/office/drawing/2014/main" id="{E39CE1EB-E773-394B-BD8B-D6842C7717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8" y="3230"/>
              <a:ext cx="58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502" name="Line 294">
              <a:extLst>
                <a:ext uri="{FF2B5EF4-FFF2-40B4-BE49-F238E27FC236}">
                  <a16:creationId xmlns:a16="http://schemas.microsoft.com/office/drawing/2014/main" id="{2DC9D8E7-EAE1-914C-B4CD-047B66D041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28" y="3230"/>
              <a:ext cx="584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503" name="Rectangle 295">
              <a:extLst>
                <a:ext uri="{FF2B5EF4-FFF2-40B4-BE49-F238E27FC236}">
                  <a16:creationId xmlns:a16="http://schemas.microsoft.com/office/drawing/2014/main" id="{A5F2DB11-ED6C-FF42-9A1D-8DAD091B71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2" y="2715"/>
              <a:ext cx="4" cy="51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504" name="Line 296">
              <a:extLst>
                <a:ext uri="{FF2B5EF4-FFF2-40B4-BE49-F238E27FC236}">
                  <a16:creationId xmlns:a16="http://schemas.microsoft.com/office/drawing/2014/main" id="{43853082-488F-7640-9E72-3D304AFD96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12" y="2715"/>
              <a:ext cx="1" cy="515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505" name="Rectangle 297">
              <a:extLst>
                <a:ext uri="{FF2B5EF4-FFF2-40B4-BE49-F238E27FC236}">
                  <a16:creationId xmlns:a16="http://schemas.microsoft.com/office/drawing/2014/main" id="{FA5422BC-B3FF-D541-917D-4561D1C7BC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2" y="3230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506" name="Line 298">
              <a:extLst>
                <a:ext uri="{FF2B5EF4-FFF2-40B4-BE49-F238E27FC236}">
                  <a16:creationId xmlns:a16="http://schemas.microsoft.com/office/drawing/2014/main" id="{131A7347-A5F0-C141-A4A8-22D67FAA2D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12" y="3230"/>
              <a:ext cx="4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507" name="Line 299">
              <a:extLst>
                <a:ext uri="{FF2B5EF4-FFF2-40B4-BE49-F238E27FC236}">
                  <a16:creationId xmlns:a16="http://schemas.microsoft.com/office/drawing/2014/main" id="{D9AF5171-EF8B-7248-B2FE-A6718D4566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12" y="3230"/>
              <a:ext cx="1" cy="4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508" name="Rectangle 300">
              <a:extLst>
                <a:ext uri="{FF2B5EF4-FFF2-40B4-BE49-F238E27FC236}">
                  <a16:creationId xmlns:a16="http://schemas.microsoft.com/office/drawing/2014/main" id="{B72F5D64-EDDF-554D-B6B4-5789D09F71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6" y="3230"/>
              <a:ext cx="58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509" name="Line 301">
              <a:extLst>
                <a:ext uri="{FF2B5EF4-FFF2-40B4-BE49-F238E27FC236}">
                  <a16:creationId xmlns:a16="http://schemas.microsoft.com/office/drawing/2014/main" id="{144F12E2-589E-9840-81B0-F65BCE01C8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16" y="3230"/>
              <a:ext cx="583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510" name="Rectangle 302">
              <a:extLst>
                <a:ext uri="{FF2B5EF4-FFF2-40B4-BE49-F238E27FC236}">
                  <a16:creationId xmlns:a16="http://schemas.microsoft.com/office/drawing/2014/main" id="{F2AB1CD9-1EAB-8A43-BEF7-C7B59E9EA6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2715"/>
              <a:ext cx="4" cy="51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511" name="Line 303">
              <a:extLst>
                <a:ext uri="{FF2B5EF4-FFF2-40B4-BE49-F238E27FC236}">
                  <a16:creationId xmlns:a16="http://schemas.microsoft.com/office/drawing/2014/main" id="{16AD64AB-CFC3-2A4D-8E10-ECFEC16C30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99" y="2715"/>
              <a:ext cx="1" cy="515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512" name="Rectangle 304">
              <a:extLst>
                <a:ext uri="{FF2B5EF4-FFF2-40B4-BE49-F238E27FC236}">
                  <a16:creationId xmlns:a16="http://schemas.microsoft.com/office/drawing/2014/main" id="{CED33597-F0E6-6146-BF2B-F0492F61BA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9" y="3230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513" name="Line 305">
              <a:extLst>
                <a:ext uri="{FF2B5EF4-FFF2-40B4-BE49-F238E27FC236}">
                  <a16:creationId xmlns:a16="http://schemas.microsoft.com/office/drawing/2014/main" id="{F6774EA6-4704-6B40-81A7-824FE571FC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99" y="3230"/>
              <a:ext cx="4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514" name="Line 306">
              <a:extLst>
                <a:ext uri="{FF2B5EF4-FFF2-40B4-BE49-F238E27FC236}">
                  <a16:creationId xmlns:a16="http://schemas.microsoft.com/office/drawing/2014/main" id="{CCB40525-85E4-1144-BF65-06E060A536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99" y="3230"/>
              <a:ext cx="1" cy="4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515" name="Rectangle 307">
              <a:extLst>
                <a:ext uri="{FF2B5EF4-FFF2-40B4-BE49-F238E27FC236}">
                  <a16:creationId xmlns:a16="http://schemas.microsoft.com/office/drawing/2014/main" id="{27BA4C6E-1E98-7048-9443-2897BECE8C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3" y="3230"/>
              <a:ext cx="58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516" name="Line 308">
              <a:extLst>
                <a:ext uri="{FF2B5EF4-FFF2-40B4-BE49-F238E27FC236}">
                  <a16:creationId xmlns:a16="http://schemas.microsoft.com/office/drawing/2014/main" id="{5D8DF4A5-608A-F148-ADD9-3A012D5D7C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03" y="3230"/>
              <a:ext cx="584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517" name="Rectangle 309">
              <a:extLst>
                <a:ext uri="{FF2B5EF4-FFF2-40B4-BE49-F238E27FC236}">
                  <a16:creationId xmlns:a16="http://schemas.microsoft.com/office/drawing/2014/main" id="{B88ECDAA-A545-E347-90B6-352CA214D8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7" y="2715"/>
              <a:ext cx="3" cy="51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518" name="Line 310">
              <a:extLst>
                <a:ext uri="{FF2B5EF4-FFF2-40B4-BE49-F238E27FC236}">
                  <a16:creationId xmlns:a16="http://schemas.microsoft.com/office/drawing/2014/main" id="{D4AE68FD-A9CE-9E4C-9E72-7BB059751F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87" y="2715"/>
              <a:ext cx="1" cy="515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519" name="Rectangle 311">
              <a:extLst>
                <a:ext uri="{FF2B5EF4-FFF2-40B4-BE49-F238E27FC236}">
                  <a16:creationId xmlns:a16="http://schemas.microsoft.com/office/drawing/2014/main" id="{E4C7FD94-B138-6146-BE1D-03F7A85D41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7" y="3230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520" name="Line 312">
              <a:extLst>
                <a:ext uri="{FF2B5EF4-FFF2-40B4-BE49-F238E27FC236}">
                  <a16:creationId xmlns:a16="http://schemas.microsoft.com/office/drawing/2014/main" id="{5918F82B-4FF0-434E-840E-B678555724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87" y="3230"/>
              <a:ext cx="3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521" name="Line 313">
              <a:extLst>
                <a:ext uri="{FF2B5EF4-FFF2-40B4-BE49-F238E27FC236}">
                  <a16:creationId xmlns:a16="http://schemas.microsoft.com/office/drawing/2014/main" id="{CC952808-E9B0-B941-9EC3-8414330BF2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87" y="3230"/>
              <a:ext cx="1" cy="4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522" name="Rectangle 314">
              <a:extLst>
                <a:ext uri="{FF2B5EF4-FFF2-40B4-BE49-F238E27FC236}">
                  <a16:creationId xmlns:a16="http://schemas.microsoft.com/office/drawing/2014/main" id="{E8965F47-E520-314D-824F-D974176C87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0" y="3230"/>
              <a:ext cx="58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523" name="Line 315">
              <a:extLst>
                <a:ext uri="{FF2B5EF4-FFF2-40B4-BE49-F238E27FC236}">
                  <a16:creationId xmlns:a16="http://schemas.microsoft.com/office/drawing/2014/main" id="{72B6211E-B824-7D45-A687-98CF022D3E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90" y="3230"/>
              <a:ext cx="584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524" name="Rectangle 316">
              <a:extLst>
                <a:ext uri="{FF2B5EF4-FFF2-40B4-BE49-F238E27FC236}">
                  <a16:creationId xmlns:a16="http://schemas.microsoft.com/office/drawing/2014/main" id="{97D6805A-D02E-BF46-8A58-8F4F4A42E4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74" y="2715"/>
              <a:ext cx="4" cy="51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525" name="Line 317">
              <a:extLst>
                <a:ext uri="{FF2B5EF4-FFF2-40B4-BE49-F238E27FC236}">
                  <a16:creationId xmlns:a16="http://schemas.microsoft.com/office/drawing/2014/main" id="{034733D1-4C38-AE43-8DA8-A2A2F101CD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74" y="2715"/>
              <a:ext cx="1" cy="515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526" name="Rectangle 318">
              <a:extLst>
                <a:ext uri="{FF2B5EF4-FFF2-40B4-BE49-F238E27FC236}">
                  <a16:creationId xmlns:a16="http://schemas.microsoft.com/office/drawing/2014/main" id="{64834B66-D5C0-AC4D-B4DC-CAE93E1E51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74" y="3230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527" name="Line 319">
              <a:extLst>
                <a:ext uri="{FF2B5EF4-FFF2-40B4-BE49-F238E27FC236}">
                  <a16:creationId xmlns:a16="http://schemas.microsoft.com/office/drawing/2014/main" id="{EA3AEE40-68D0-544F-BB17-B80CB50EEC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74" y="3230"/>
              <a:ext cx="4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528" name="Line 320">
              <a:extLst>
                <a:ext uri="{FF2B5EF4-FFF2-40B4-BE49-F238E27FC236}">
                  <a16:creationId xmlns:a16="http://schemas.microsoft.com/office/drawing/2014/main" id="{DB07F202-EAA5-F94E-8B78-8D3D4B7A03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74" y="3230"/>
              <a:ext cx="1" cy="4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529" name="Rectangle 321">
              <a:extLst>
                <a:ext uri="{FF2B5EF4-FFF2-40B4-BE49-F238E27FC236}">
                  <a16:creationId xmlns:a16="http://schemas.microsoft.com/office/drawing/2014/main" id="{FDC20587-F869-5C47-BE47-71C5DB70A2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74" y="3230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530" name="Line 322">
              <a:extLst>
                <a:ext uri="{FF2B5EF4-FFF2-40B4-BE49-F238E27FC236}">
                  <a16:creationId xmlns:a16="http://schemas.microsoft.com/office/drawing/2014/main" id="{0605F1E0-A729-FE47-93AC-C45513FCC9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74" y="3230"/>
              <a:ext cx="4" cy="1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531" name="Line 323">
              <a:extLst>
                <a:ext uri="{FF2B5EF4-FFF2-40B4-BE49-F238E27FC236}">
                  <a16:creationId xmlns:a16="http://schemas.microsoft.com/office/drawing/2014/main" id="{4D1B5A73-0C59-0B45-B370-1588792EC3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74" y="3230"/>
              <a:ext cx="1" cy="4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532" name="Rectangle 324">
              <a:extLst>
                <a:ext uri="{FF2B5EF4-FFF2-40B4-BE49-F238E27FC236}">
                  <a16:creationId xmlns:a16="http://schemas.microsoft.com/office/drawing/2014/main" id="{1F992036-480C-1540-92D9-C867A5FD91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" y="3233"/>
              <a:ext cx="2" cy="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0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222533" name="Rectangle 325">
              <a:extLst>
                <a:ext uri="{FF2B5EF4-FFF2-40B4-BE49-F238E27FC236}">
                  <a16:creationId xmlns:a16="http://schemas.microsoft.com/office/drawing/2014/main" id="{29BA49FE-1F04-DD40-B41D-24C4C56633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" y="3245"/>
              <a:ext cx="27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>
                  <a:solidFill>
                    <a:srgbClr val="000000"/>
                  </a:solidFill>
                  <a:latin typeface="Times New Roman" panose="02020603050405020304" pitchFamily="18" charset="0"/>
                </a:rPr>
                <a:t> 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</p:grpSp>
      <p:sp>
        <p:nvSpPr>
          <p:cNvPr id="222212" name="Rectangle 4">
            <a:extLst>
              <a:ext uri="{FF2B5EF4-FFF2-40B4-BE49-F238E27FC236}">
                <a16:creationId xmlns:a16="http://schemas.microsoft.com/office/drawing/2014/main" id="{81AF33E8-1AAE-FB4A-9653-BA3EA8FAD6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30892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sz="2800">
                <a:latin typeface="Times New Roman" panose="02020603050405020304" pitchFamily="18" charset="0"/>
              </a:rPr>
              <a:t>On hand = 200 units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73FD1F4B-49D6-A645-9A9E-72561A2335E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EB1E1-80E9-6C4D-AF77-8D06CF8D83FD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91FBD2A1-014F-4B48-BF65-87212AB822A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231426" name="Rectangle 2">
            <a:extLst>
              <a:ext uri="{FF2B5EF4-FFF2-40B4-BE49-F238E27FC236}">
                <a16:creationId xmlns:a16="http://schemas.microsoft.com/office/drawing/2014/main" id="{6DDA945C-747D-D247-BD04-9E6E3609A9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839200" cy="11430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 sz="5000" b="1"/>
              <a:t>Available-to-Promise</a:t>
            </a:r>
          </a:p>
        </p:txBody>
      </p:sp>
      <p:sp>
        <p:nvSpPr>
          <p:cNvPr id="231428" name="Rectangle 4">
            <a:extLst>
              <a:ext uri="{FF2B5EF4-FFF2-40B4-BE49-F238E27FC236}">
                <a16:creationId xmlns:a16="http://schemas.microsoft.com/office/drawing/2014/main" id="{6BF06DD2-6617-5843-A538-90F93CE015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95488"/>
            <a:ext cx="30892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sz="2800">
                <a:latin typeface="Times New Roman" panose="02020603050405020304" pitchFamily="18" charset="0"/>
              </a:rPr>
              <a:t>On hand = 200 units</a:t>
            </a:r>
          </a:p>
        </p:txBody>
      </p:sp>
      <p:grpSp>
        <p:nvGrpSpPr>
          <p:cNvPr id="231430" name="Group 6">
            <a:extLst>
              <a:ext uri="{FF2B5EF4-FFF2-40B4-BE49-F238E27FC236}">
                <a16:creationId xmlns:a16="http://schemas.microsoft.com/office/drawing/2014/main" id="{DE5EEF6A-36FC-6C47-835E-D3F1C894AC60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590800"/>
            <a:ext cx="7696200" cy="2487613"/>
            <a:chOff x="432" y="1632"/>
            <a:chExt cx="4848" cy="1567"/>
          </a:xfrm>
        </p:grpSpPr>
        <p:graphicFrame>
          <p:nvGraphicFramePr>
            <p:cNvPr id="231427" name="Object 3">
              <a:extLst>
                <a:ext uri="{FF2B5EF4-FFF2-40B4-BE49-F238E27FC236}">
                  <a16:creationId xmlns:a16="http://schemas.microsoft.com/office/drawing/2014/main" id="{108AF644-311A-C441-A664-DF214BBD6627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432" y="1632"/>
            <a:ext cx="4848" cy="15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1432" name="Document" r:id="rId3" imgW="17043400" imgH="5524500" progId="Word.Document.8">
                    <p:embed/>
                  </p:oleObj>
                </mc:Choice>
                <mc:Fallback>
                  <p:oleObj name="Document" r:id="rId3" imgW="17043400" imgH="5524500" progId="Word.Document.8">
                    <p:embed/>
                    <p:pic>
                      <p:nvPicPr>
                        <p:cNvPr id="0" name="Object 3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" y="1632"/>
                          <a:ext cx="4848" cy="156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1429" name="Line 5">
              <a:extLst>
                <a:ext uri="{FF2B5EF4-FFF2-40B4-BE49-F238E27FC236}">
                  <a16:creationId xmlns:a16="http://schemas.microsoft.com/office/drawing/2014/main" id="{BB87A806-FDE4-7B4A-A3AF-B45D828AB17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274" y="1632"/>
              <a:ext cx="6" cy="14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8F4E9D69-2750-964A-B324-DBB73916EA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80DC6-563F-1749-9126-1DCEE63F36E9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431E7DAA-2E15-6C41-B0EB-B52BADD1D0BC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232450" name="Rectangle 2">
            <a:extLst>
              <a:ext uri="{FF2B5EF4-FFF2-40B4-BE49-F238E27FC236}">
                <a16:creationId xmlns:a16="http://schemas.microsoft.com/office/drawing/2014/main" id="{AD6FD64B-8109-FA47-AB5B-6C808C59BB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839200" cy="11430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 sz="5000" b="1"/>
              <a:t>Available-to-Promise</a:t>
            </a:r>
          </a:p>
        </p:txBody>
      </p:sp>
      <p:sp>
        <p:nvSpPr>
          <p:cNvPr id="232452" name="Rectangle 4">
            <a:extLst>
              <a:ext uri="{FF2B5EF4-FFF2-40B4-BE49-F238E27FC236}">
                <a16:creationId xmlns:a16="http://schemas.microsoft.com/office/drawing/2014/main" id="{4400C703-FAA4-1148-8128-82D126C29F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925" y="1981200"/>
            <a:ext cx="30892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sz="2800">
                <a:latin typeface="Times New Roman" panose="02020603050405020304" pitchFamily="18" charset="0"/>
              </a:rPr>
              <a:t>On hand = 200 units</a:t>
            </a:r>
          </a:p>
        </p:txBody>
      </p:sp>
      <p:grpSp>
        <p:nvGrpSpPr>
          <p:cNvPr id="232454" name="Group 6">
            <a:extLst>
              <a:ext uri="{FF2B5EF4-FFF2-40B4-BE49-F238E27FC236}">
                <a16:creationId xmlns:a16="http://schemas.microsoft.com/office/drawing/2014/main" id="{9E84DB0E-F405-6D49-B2DD-A59B1A3406D7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2590800"/>
            <a:ext cx="7543800" cy="2535238"/>
            <a:chOff x="59" y="1715"/>
            <a:chExt cx="5365" cy="1741"/>
          </a:xfrm>
        </p:grpSpPr>
        <p:graphicFrame>
          <p:nvGraphicFramePr>
            <p:cNvPr id="232451" name="Object 3">
              <a:extLst>
                <a:ext uri="{FF2B5EF4-FFF2-40B4-BE49-F238E27FC236}">
                  <a16:creationId xmlns:a16="http://schemas.microsoft.com/office/drawing/2014/main" id="{10677174-4CAB-F748-AE26-5D76DCB4ED34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59" y="1718"/>
            <a:ext cx="5365" cy="17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2456" name="Document" r:id="rId3" imgW="17043400" imgH="5524500" progId="Word.Document.8">
                    <p:embed/>
                  </p:oleObj>
                </mc:Choice>
                <mc:Fallback>
                  <p:oleObj name="Document" r:id="rId3" imgW="17043400" imgH="5524500" progId="Word.Document.8">
                    <p:embed/>
                    <p:pic>
                      <p:nvPicPr>
                        <p:cNvPr id="0" name="Object 3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" y="1718"/>
                          <a:ext cx="5365" cy="17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2453" name="Line 5">
              <a:extLst>
                <a:ext uri="{FF2B5EF4-FFF2-40B4-BE49-F238E27FC236}">
                  <a16:creationId xmlns:a16="http://schemas.microsoft.com/office/drawing/2014/main" id="{0935AAB0-58CC-1F42-AC8E-5E6772BAA0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24" y="1715"/>
              <a:ext cx="0" cy="16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2C456-7092-E444-A60E-F055A6D0A9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896BD0-07A4-284F-9CF5-85E412478934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A332E2-CCB5-D341-9A99-25E493298496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223234" name="Rectangle 2">
            <a:extLst>
              <a:ext uri="{FF2B5EF4-FFF2-40B4-BE49-F238E27FC236}">
                <a16:creationId xmlns:a16="http://schemas.microsoft.com/office/drawing/2014/main" id="{374E8956-E46A-6A4A-A877-5E1BE86BA2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839200" cy="11430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 sz="5000" b="1"/>
              <a:t>Planning Horizon</a:t>
            </a:r>
            <a:endParaRPr lang="en-US" altLang="en-US" sz="4000"/>
          </a:p>
        </p:txBody>
      </p:sp>
      <p:sp>
        <p:nvSpPr>
          <p:cNvPr id="223235" name="Rectangle 3">
            <a:extLst>
              <a:ext uri="{FF2B5EF4-FFF2-40B4-BE49-F238E27FC236}">
                <a16:creationId xmlns:a16="http://schemas.microsoft.com/office/drawing/2014/main" id="{F6C7D3A1-4D86-944D-984D-840BD23CB7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37338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/>
              <a:t>The planning horizon is defined as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/>
              <a:t>	“</a:t>
            </a:r>
            <a:r>
              <a:rPr lang="en-US" altLang="en-US" sz="2800"/>
              <a:t>the amount of time the master schedule extends into the future. This is normally set to cover a minimum of cumulative lead time plus time for lot sizing low-level components and for capacity changes of primary work centers or of key suppliers.”</a:t>
            </a:r>
            <a:endParaRPr lang="en-US" altLang="en-US"/>
          </a:p>
          <a:p>
            <a:pPr marL="925513" lvl="1" indent="-468313">
              <a:lnSpc>
                <a:spcPct val="90000"/>
              </a:lnSpc>
              <a:buFontTx/>
              <a:buNone/>
            </a:pPr>
            <a:r>
              <a:rPr lang="en-US" altLang="en-US"/>
              <a:t>				</a:t>
            </a:r>
            <a:r>
              <a:rPr lang="en-US" altLang="en-US" sz="2400" i="1"/>
              <a:t>APICS Dictionary</a:t>
            </a:r>
            <a:r>
              <a:rPr lang="en-US" altLang="en-US" sz="2400"/>
              <a:t>, 8th edition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3">
            <a:extLst>
              <a:ext uri="{FF2B5EF4-FFF2-40B4-BE49-F238E27FC236}">
                <a16:creationId xmlns:a16="http://schemas.microsoft.com/office/drawing/2014/main" id="{FEFDCAEA-2F08-A447-A83B-A2CDE63C375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DFEF9-8199-DE40-9900-FEF743969436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26" name="Date Placeholder 4">
            <a:extLst>
              <a:ext uri="{FF2B5EF4-FFF2-40B4-BE49-F238E27FC236}">
                <a16:creationId xmlns:a16="http://schemas.microsoft.com/office/drawing/2014/main" id="{739CCB88-8485-D847-9588-75D3E28F32DC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224258" name="Rectangle 2">
            <a:extLst>
              <a:ext uri="{FF2B5EF4-FFF2-40B4-BE49-F238E27FC236}">
                <a16:creationId xmlns:a16="http://schemas.microsoft.com/office/drawing/2014/main" id="{F49539FB-62EA-3942-B551-8A38C998B0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063" y="4692650"/>
            <a:ext cx="4748212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buFont typeface="Monotype Sorts" pitchFamily="2" charset="2"/>
              <a:buChar char="F"/>
            </a:pPr>
            <a:r>
              <a:rPr lang="en-US" altLang="en-US" sz="2800">
                <a:latin typeface="Times New Roman" panose="02020603050405020304" pitchFamily="18" charset="0"/>
              </a:rPr>
              <a:t> </a:t>
            </a:r>
            <a:r>
              <a:rPr lang="en-US" altLang="en-US" sz="2600">
                <a:latin typeface="Times New Roman" panose="02020603050405020304" pitchFamily="18" charset="0"/>
              </a:rPr>
              <a:t>What is the minimum planning </a:t>
            </a:r>
          </a:p>
          <a:p>
            <a:pPr>
              <a:buFont typeface="Monotype Sorts" pitchFamily="2" charset="2"/>
              <a:buNone/>
            </a:pPr>
            <a:r>
              <a:rPr lang="en-US" altLang="en-US" sz="2600">
                <a:latin typeface="Times New Roman" panose="02020603050405020304" pitchFamily="18" charset="0"/>
              </a:rPr>
              <a:t>horizon in this example?</a:t>
            </a:r>
          </a:p>
        </p:txBody>
      </p:sp>
      <p:sp>
        <p:nvSpPr>
          <p:cNvPr id="224259" name="Rectangle 3">
            <a:extLst>
              <a:ext uri="{FF2B5EF4-FFF2-40B4-BE49-F238E27FC236}">
                <a16:creationId xmlns:a16="http://schemas.microsoft.com/office/drawing/2014/main" id="{331982B1-A76C-6741-9433-E2FD27A526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839200" cy="11430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 sz="5000" b="1"/>
              <a:t>Planning Horizon</a:t>
            </a:r>
          </a:p>
        </p:txBody>
      </p:sp>
      <p:grpSp>
        <p:nvGrpSpPr>
          <p:cNvPr id="224260" name="Group 4">
            <a:extLst>
              <a:ext uri="{FF2B5EF4-FFF2-40B4-BE49-F238E27FC236}">
                <a16:creationId xmlns:a16="http://schemas.microsoft.com/office/drawing/2014/main" id="{2CCA602B-65A0-0640-B0E7-73B9B792244D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2193925"/>
            <a:ext cx="7467600" cy="3292475"/>
            <a:chOff x="437" y="1142"/>
            <a:chExt cx="4992" cy="2166"/>
          </a:xfrm>
        </p:grpSpPr>
        <p:sp>
          <p:nvSpPr>
            <p:cNvPr id="224261" name="Rectangle 5">
              <a:extLst>
                <a:ext uri="{FF2B5EF4-FFF2-40B4-BE49-F238E27FC236}">
                  <a16:creationId xmlns:a16="http://schemas.microsoft.com/office/drawing/2014/main" id="{039909D6-CEDA-534E-A210-B1F53BD29A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" y="1972"/>
              <a:ext cx="616" cy="52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262" name="Rectangle 6">
              <a:extLst>
                <a:ext uri="{FF2B5EF4-FFF2-40B4-BE49-F238E27FC236}">
                  <a16:creationId xmlns:a16="http://schemas.microsoft.com/office/drawing/2014/main" id="{259973D0-B7FF-5A49-A2CB-509A23F2DC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7" y="1156"/>
              <a:ext cx="616" cy="52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263" name="Rectangle 7">
              <a:extLst>
                <a:ext uri="{FF2B5EF4-FFF2-40B4-BE49-F238E27FC236}">
                  <a16:creationId xmlns:a16="http://schemas.microsoft.com/office/drawing/2014/main" id="{6BCA6CF6-5323-F645-BC6A-BEDE715C93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7" y="1972"/>
              <a:ext cx="616" cy="52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264" name="Rectangle 8">
              <a:extLst>
                <a:ext uri="{FF2B5EF4-FFF2-40B4-BE49-F238E27FC236}">
                  <a16:creationId xmlns:a16="http://schemas.microsoft.com/office/drawing/2014/main" id="{1B3DA369-82B3-BA4C-BB1E-F960572BBC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5" y="1972"/>
              <a:ext cx="616" cy="52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265" name="Rectangle 9">
              <a:extLst>
                <a:ext uri="{FF2B5EF4-FFF2-40B4-BE49-F238E27FC236}">
                  <a16:creationId xmlns:a16="http://schemas.microsoft.com/office/drawing/2014/main" id="{43ECC36F-FACA-E947-B4D9-F3AD4249F5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5" y="2788"/>
              <a:ext cx="616" cy="52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266" name="Rectangle 10">
              <a:extLst>
                <a:ext uri="{FF2B5EF4-FFF2-40B4-BE49-F238E27FC236}">
                  <a16:creationId xmlns:a16="http://schemas.microsoft.com/office/drawing/2014/main" id="{03C706C4-2289-A041-8094-C80B029DEE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" y="2073"/>
              <a:ext cx="248" cy="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altLang="en-US" sz="2200"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224267" name="Rectangle 11">
              <a:extLst>
                <a:ext uri="{FF2B5EF4-FFF2-40B4-BE49-F238E27FC236}">
                  <a16:creationId xmlns:a16="http://schemas.microsoft.com/office/drawing/2014/main" id="{1FB65346-A61A-7740-986B-594D0553CB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5" y="1257"/>
              <a:ext cx="258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altLang="en-US" sz="2200"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224268" name="Rectangle 12">
              <a:extLst>
                <a:ext uri="{FF2B5EF4-FFF2-40B4-BE49-F238E27FC236}">
                  <a16:creationId xmlns:a16="http://schemas.microsoft.com/office/drawing/2014/main" id="{C4C5C07F-8D42-824A-8C18-2365DD6D23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5" y="2073"/>
              <a:ext cx="247" cy="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altLang="en-US" sz="2200">
                  <a:latin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224269" name="Rectangle 13">
              <a:extLst>
                <a:ext uri="{FF2B5EF4-FFF2-40B4-BE49-F238E27FC236}">
                  <a16:creationId xmlns:a16="http://schemas.microsoft.com/office/drawing/2014/main" id="{CED0CF49-B02C-7A4F-9137-EF1F3BBBC1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3" y="2073"/>
              <a:ext cx="258" cy="2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altLang="en-US" sz="2200">
                  <a:latin typeface="Times New Roman" panose="02020603050405020304" pitchFamily="18" charset="0"/>
                </a:rPr>
                <a:t>D</a:t>
              </a:r>
            </a:p>
          </p:txBody>
        </p:sp>
        <p:sp>
          <p:nvSpPr>
            <p:cNvPr id="224270" name="Rectangle 14">
              <a:extLst>
                <a:ext uri="{FF2B5EF4-FFF2-40B4-BE49-F238E27FC236}">
                  <a16:creationId xmlns:a16="http://schemas.microsoft.com/office/drawing/2014/main" id="{975EFE29-325E-C048-B40D-80CB074B41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3" y="2889"/>
              <a:ext cx="238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altLang="en-US" sz="2200">
                  <a:latin typeface="Times New Roman" panose="02020603050405020304" pitchFamily="18" charset="0"/>
                </a:rPr>
                <a:t>E</a:t>
              </a:r>
            </a:p>
          </p:txBody>
        </p:sp>
        <p:sp>
          <p:nvSpPr>
            <p:cNvPr id="224271" name="Line 15">
              <a:extLst>
                <a:ext uri="{FF2B5EF4-FFF2-40B4-BE49-F238E27FC236}">
                  <a16:creationId xmlns:a16="http://schemas.microsoft.com/office/drawing/2014/main" id="{4C90E95C-F192-DE4E-92DB-746178A2CB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1" y="1824"/>
              <a:ext cx="34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272" name="Line 16">
              <a:extLst>
                <a:ext uri="{FF2B5EF4-FFF2-40B4-BE49-F238E27FC236}">
                  <a16:creationId xmlns:a16="http://schemas.microsoft.com/office/drawing/2014/main" id="{898B650C-0F0C-DF46-A113-FFDE40E128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1" y="1680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273" name="Line 17">
              <a:extLst>
                <a:ext uri="{FF2B5EF4-FFF2-40B4-BE49-F238E27FC236}">
                  <a16:creationId xmlns:a16="http://schemas.microsoft.com/office/drawing/2014/main" id="{DB930FF1-8231-CC43-943B-AA48F0811D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1" y="182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274" name="Line 18">
              <a:extLst>
                <a:ext uri="{FF2B5EF4-FFF2-40B4-BE49-F238E27FC236}">
                  <a16:creationId xmlns:a16="http://schemas.microsoft.com/office/drawing/2014/main" id="{E21294F8-3CB0-5A44-BCE7-8216AAB314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9" y="1824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275" name="Line 19">
              <a:extLst>
                <a:ext uri="{FF2B5EF4-FFF2-40B4-BE49-F238E27FC236}">
                  <a16:creationId xmlns:a16="http://schemas.microsoft.com/office/drawing/2014/main" id="{6BC5A6B5-BBCB-5144-AE6E-5C8A29103A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9" y="2496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276" name="Rectangle 20">
              <a:extLst>
                <a:ext uri="{FF2B5EF4-FFF2-40B4-BE49-F238E27FC236}">
                  <a16:creationId xmlns:a16="http://schemas.microsoft.com/office/drawing/2014/main" id="{96ABDD98-A464-E24E-9FC6-F984FF696D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7" y="2006"/>
              <a:ext cx="938" cy="5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altLang="en-US" sz="2200">
                  <a:latin typeface="Times New Roman" panose="02020603050405020304" pitchFamily="18" charset="0"/>
                </a:rPr>
                <a:t>Lead Time</a:t>
              </a:r>
            </a:p>
            <a:p>
              <a:r>
                <a:rPr lang="en-US" altLang="en-US" sz="2200">
                  <a:latin typeface="Times New Roman" panose="02020603050405020304" pitchFamily="18" charset="0"/>
                </a:rPr>
                <a:t>= 6 weeks</a:t>
              </a:r>
            </a:p>
          </p:txBody>
        </p:sp>
        <p:sp>
          <p:nvSpPr>
            <p:cNvPr id="224277" name="Rectangle 21">
              <a:extLst>
                <a:ext uri="{FF2B5EF4-FFF2-40B4-BE49-F238E27FC236}">
                  <a16:creationId xmlns:a16="http://schemas.microsoft.com/office/drawing/2014/main" id="{529067F5-172A-4745-BD6C-9F74345244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7" y="1142"/>
              <a:ext cx="938" cy="5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altLang="en-US" sz="2200">
                  <a:latin typeface="Times New Roman" panose="02020603050405020304" pitchFamily="18" charset="0"/>
                </a:rPr>
                <a:t>Lead Time</a:t>
              </a:r>
            </a:p>
            <a:p>
              <a:r>
                <a:rPr lang="en-US" altLang="en-US" sz="2200">
                  <a:latin typeface="Times New Roman" panose="02020603050405020304" pitchFamily="18" charset="0"/>
                </a:rPr>
                <a:t>= 2 weeks</a:t>
              </a:r>
            </a:p>
          </p:txBody>
        </p:sp>
        <p:sp>
          <p:nvSpPr>
            <p:cNvPr id="224278" name="Rectangle 22">
              <a:extLst>
                <a:ext uri="{FF2B5EF4-FFF2-40B4-BE49-F238E27FC236}">
                  <a16:creationId xmlns:a16="http://schemas.microsoft.com/office/drawing/2014/main" id="{5475E913-6656-704C-BF10-DD0019BD3E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5" y="2006"/>
              <a:ext cx="938" cy="5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altLang="en-US" sz="2200">
                  <a:latin typeface="Times New Roman" panose="02020603050405020304" pitchFamily="18" charset="0"/>
                </a:rPr>
                <a:t>Lead Time</a:t>
              </a:r>
            </a:p>
            <a:p>
              <a:r>
                <a:rPr lang="en-US" altLang="en-US" sz="2200">
                  <a:latin typeface="Times New Roman" panose="02020603050405020304" pitchFamily="18" charset="0"/>
                </a:rPr>
                <a:t>= 5 weeks</a:t>
              </a:r>
            </a:p>
          </p:txBody>
        </p:sp>
        <p:sp>
          <p:nvSpPr>
            <p:cNvPr id="224279" name="Rectangle 23">
              <a:extLst>
                <a:ext uri="{FF2B5EF4-FFF2-40B4-BE49-F238E27FC236}">
                  <a16:creationId xmlns:a16="http://schemas.microsoft.com/office/drawing/2014/main" id="{44FF54D6-8726-264B-BC22-77E6EDC80A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5" y="2006"/>
              <a:ext cx="938" cy="5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altLang="en-US" sz="2200">
                  <a:latin typeface="Times New Roman" panose="02020603050405020304" pitchFamily="18" charset="0"/>
                </a:rPr>
                <a:t>Lead Time</a:t>
              </a:r>
            </a:p>
            <a:p>
              <a:r>
                <a:rPr lang="en-US" altLang="en-US" sz="2200">
                  <a:latin typeface="Times New Roman" panose="02020603050405020304" pitchFamily="18" charset="0"/>
                </a:rPr>
                <a:t>= 8 weeks</a:t>
              </a:r>
            </a:p>
          </p:txBody>
        </p:sp>
        <p:sp>
          <p:nvSpPr>
            <p:cNvPr id="224280" name="Rectangle 24">
              <a:extLst>
                <a:ext uri="{FF2B5EF4-FFF2-40B4-BE49-F238E27FC236}">
                  <a16:creationId xmlns:a16="http://schemas.microsoft.com/office/drawing/2014/main" id="{C1BB44D1-198F-8D4C-B9CC-9487AAC857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5" y="2774"/>
              <a:ext cx="974" cy="5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altLang="en-US" sz="2200">
                  <a:latin typeface="Times New Roman" panose="02020603050405020304" pitchFamily="18" charset="0"/>
                </a:rPr>
                <a:t>Lead Time</a:t>
              </a:r>
            </a:p>
            <a:p>
              <a:r>
                <a:rPr lang="en-US" altLang="en-US" sz="2200">
                  <a:latin typeface="Times New Roman" panose="02020603050405020304" pitchFamily="18" charset="0"/>
                </a:rPr>
                <a:t>= 16 weeks</a:t>
              </a: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3">
            <a:extLst>
              <a:ext uri="{FF2B5EF4-FFF2-40B4-BE49-F238E27FC236}">
                <a16:creationId xmlns:a16="http://schemas.microsoft.com/office/drawing/2014/main" id="{F2B4A8EA-7885-314E-8AC1-3C1B56C9365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E860A9-EAED-1848-A85E-1D69A2CB5073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26" name="Date Placeholder 4">
            <a:extLst>
              <a:ext uri="{FF2B5EF4-FFF2-40B4-BE49-F238E27FC236}">
                <a16:creationId xmlns:a16="http://schemas.microsoft.com/office/drawing/2014/main" id="{AD87AA36-AD48-DF4C-A828-73DB6AEB42D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225282" name="Rectangle 2">
            <a:extLst>
              <a:ext uri="{FF2B5EF4-FFF2-40B4-BE49-F238E27FC236}">
                <a16:creationId xmlns:a16="http://schemas.microsoft.com/office/drawing/2014/main" id="{68145086-93AE-0040-9698-D81D714A23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839200" cy="10668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 sz="5000" b="1"/>
              <a:t>Time Fences and Zones</a:t>
            </a:r>
            <a:endParaRPr lang="en-US" altLang="en-US" sz="4000"/>
          </a:p>
        </p:txBody>
      </p:sp>
      <p:grpSp>
        <p:nvGrpSpPr>
          <p:cNvPr id="225304" name="Group 24">
            <a:extLst>
              <a:ext uri="{FF2B5EF4-FFF2-40B4-BE49-F238E27FC236}">
                <a16:creationId xmlns:a16="http://schemas.microsoft.com/office/drawing/2014/main" id="{8F26C779-20A2-B849-8713-7404686808C9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1981200"/>
            <a:ext cx="6564313" cy="3898900"/>
            <a:chOff x="246" y="758"/>
            <a:chExt cx="5322" cy="3161"/>
          </a:xfrm>
        </p:grpSpPr>
        <p:sp>
          <p:nvSpPr>
            <p:cNvPr id="225283" name="Rectangle 3">
              <a:extLst>
                <a:ext uri="{FF2B5EF4-FFF2-40B4-BE49-F238E27FC236}">
                  <a16:creationId xmlns:a16="http://schemas.microsoft.com/office/drawing/2014/main" id="{96F895C6-9712-034B-BDC8-571E6AF673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" y="758"/>
              <a:ext cx="253" cy="2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altLang="en-US" sz="1800">
                  <a:latin typeface="Arial" panose="020B0604020202020204" pitchFamily="34" charset="0"/>
                </a:rPr>
                <a:t>0</a:t>
              </a:r>
            </a:p>
          </p:txBody>
        </p:sp>
        <p:grpSp>
          <p:nvGrpSpPr>
            <p:cNvPr id="225284" name="Group 4">
              <a:extLst>
                <a:ext uri="{FF2B5EF4-FFF2-40B4-BE49-F238E27FC236}">
                  <a16:creationId xmlns:a16="http://schemas.microsoft.com/office/drawing/2014/main" id="{07E0E518-A7D2-B44C-89F1-08BCCF6E0C7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6" y="768"/>
              <a:ext cx="5322" cy="3151"/>
              <a:chOff x="246" y="758"/>
              <a:chExt cx="5322" cy="3151"/>
            </a:xfrm>
          </p:grpSpPr>
          <p:sp>
            <p:nvSpPr>
              <p:cNvPr id="225285" name="Rectangle 5">
                <a:extLst>
                  <a:ext uri="{FF2B5EF4-FFF2-40B4-BE49-F238E27FC236}">
                    <a16:creationId xmlns:a16="http://schemas.microsoft.com/office/drawing/2014/main" id="{F12782E6-7CBF-D54D-9346-B0574181E2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5" y="1968"/>
                <a:ext cx="1297" cy="8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2075" tIns="46038" rIns="92075" bIns="46038">
                <a:spAutoFit/>
              </a:bodyPr>
              <a:lstStyle/>
              <a:p>
                <a:pPr algn="ctr"/>
                <a:r>
                  <a:rPr lang="en-US" altLang="en-US" sz="1800">
                    <a:latin typeface="Times New Roman" panose="02020603050405020304" pitchFamily="18" charset="0"/>
                  </a:rPr>
                  <a:t>Actual Orders</a:t>
                </a:r>
              </a:p>
              <a:p>
                <a:pPr algn="ctr"/>
                <a:endParaRPr lang="en-US" altLang="en-US" sz="1800">
                  <a:latin typeface="Times New Roman" panose="02020603050405020304" pitchFamily="18" charset="0"/>
                </a:endParaRPr>
              </a:p>
              <a:p>
                <a:pPr algn="ctr"/>
                <a:r>
                  <a:rPr lang="en-US" altLang="en-US" sz="1400">
                    <a:latin typeface="Times New Roman" panose="02020603050405020304" pitchFamily="18" charset="0"/>
                  </a:rPr>
                  <a:t>(Emergency</a:t>
                </a:r>
              </a:p>
              <a:p>
                <a:pPr algn="ctr"/>
                <a:r>
                  <a:rPr lang="en-US" altLang="en-US" sz="1400">
                    <a:latin typeface="Times New Roman" panose="02020603050405020304" pitchFamily="18" charset="0"/>
                  </a:rPr>
                  <a:t>Changes Only)</a:t>
                </a:r>
              </a:p>
            </p:txBody>
          </p:sp>
          <p:grpSp>
            <p:nvGrpSpPr>
              <p:cNvPr id="225286" name="Group 6">
                <a:extLst>
                  <a:ext uri="{FF2B5EF4-FFF2-40B4-BE49-F238E27FC236}">
                    <a16:creationId xmlns:a16="http://schemas.microsoft.com/office/drawing/2014/main" id="{3D3B474E-85A4-6847-981D-A91A3A2BD7D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80" y="1008"/>
                <a:ext cx="5088" cy="1997"/>
                <a:chOff x="480" y="1008"/>
                <a:chExt cx="5088" cy="1997"/>
              </a:xfrm>
            </p:grpSpPr>
            <p:sp>
              <p:nvSpPr>
                <p:cNvPr id="225287" name="Line 7">
                  <a:extLst>
                    <a:ext uri="{FF2B5EF4-FFF2-40B4-BE49-F238E27FC236}">
                      <a16:creationId xmlns:a16="http://schemas.microsoft.com/office/drawing/2014/main" id="{070E8AD5-77A7-5648-A28D-174AA319909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80" y="1008"/>
                  <a:ext cx="0" cy="163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288" name="Line 8">
                  <a:extLst>
                    <a:ext uri="{FF2B5EF4-FFF2-40B4-BE49-F238E27FC236}">
                      <a16:creationId xmlns:a16="http://schemas.microsoft.com/office/drawing/2014/main" id="{1B1BFEAF-44CF-7543-8782-36F86486823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80" y="1824"/>
                  <a:ext cx="475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289" name="Line 9">
                  <a:extLst>
                    <a:ext uri="{FF2B5EF4-FFF2-40B4-BE49-F238E27FC236}">
                      <a16:creationId xmlns:a16="http://schemas.microsoft.com/office/drawing/2014/main" id="{76670BF7-3CF7-B844-858F-25305E144E0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68" y="1008"/>
                  <a:ext cx="0" cy="163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290" name="Line 10">
                  <a:extLst>
                    <a:ext uri="{FF2B5EF4-FFF2-40B4-BE49-F238E27FC236}">
                      <a16:creationId xmlns:a16="http://schemas.microsoft.com/office/drawing/2014/main" id="{6FE91A14-269E-C244-8936-545C7EFFD27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984" y="1008"/>
                  <a:ext cx="0" cy="163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291" name="Rectangle 11">
                  <a:extLst>
                    <a:ext uri="{FF2B5EF4-FFF2-40B4-BE49-F238E27FC236}">
                      <a16:creationId xmlns:a16="http://schemas.microsoft.com/office/drawing/2014/main" id="{D8DDF95E-9CC4-0747-BF8D-01D495F0F8C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77" y="1392"/>
                  <a:ext cx="1295" cy="29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2075" tIns="46038" rIns="92075" bIns="46038">
                  <a:spAutoFit/>
                </a:bodyPr>
                <a:lstStyle/>
                <a:p>
                  <a:pPr algn="ctr"/>
                  <a:r>
                    <a:rPr lang="en-US" altLang="en-US" sz="1800">
                      <a:latin typeface="Times New Roman" panose="02020603050405020304" pitchFamily="18" charset="0"/>
                    </a:rPr>
                    <a:t>Frozen</a:t>
                  </a:r>
                </a:p>
              </p:txBody>
            </p:sp>
            <p:sp>
              <p:nvSpPr>
                <p:cNvPr id="225292" name="Rectangle 12">
                  <a:extLst>
                    <a:ext uri="{FF2B5EF4-FFF2-40B4-BE49-F238E27FC236}">
                      <a16:creationId xmlns:a16="http://schemas.microsoft.com/office/drawing/2014/main" id="{9BF0481D-2642-8244-8CA9-EC54828F232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63" y="1392"/>
                  <a:ext cx="1825" cy="29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2075" tIns="46038" rIns="92075" bIns="46038">
                  <a:spAutoFit/>
                </a:bodyPr>
                <a:lstStyle/>
                <a:p>
                  <a:pPr algn="ctr"/>
                  <a:r>
                    <a:rPr lang="en-US" altLang="en-US" sz="1800">
                      <a:latin typeface="Times New Roman" panose="02020603050405020304" pitchFamily="18" charset="0"/>
                    </a:rPr>
                    <a:t>Slushy</a:t>
                  </a:r>
                </a:p>
              </p:txBody>
            </p:sp>
            <p:sp>
              <p:nvSpPr>
                <p:cNvPr id="225293" name="Rectangle 13">
                  <a:extLst>
                    <a:ext uri="{FF2B5EF4-FFF2-40B4-BE49-F238E27FC236}">
                      <a16:creationId xmlns:a16="http://schemas.microsoft.com/office/drawing/2014/main" id="{1070BB46-72B2-534C-9474-5091B93B57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081" y="1392"/>
                  <a:ext cx="1295" cy="29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2075" tIns="46038" rIns="92075" bIns="46038">
                  <a:spAutoFit/>
                </a:bodyPr>
                <a:lstStyle/>
                <a:p>
                  <a:pPr algn="ctr"/>
                  <a:r>
                    <a:rPr lang="en-US" altLang="en-US" sz="1800">
                      <a:latin typeface="Times New Roman" panose="02020603050405020304" pitchFamily="18" charset="0"/>
                    </a:rPr>
                    <a:t>Liquid</a:t>
                  </a:r>
                </a:p>
              </p:txBody>
            </p:sp>
            <p:sp>
              <p:nvSpPr>
                <p:cNvPr id="225294" name="Rectangle 14">
                  <a:extLst>
                    <a:ext uri="{FF2B5EF4-FFF2-40B4-BE49-F238E27FC236}">
                      <a16:creationId xmlns:a16="http://schemas.microsoft.com/office/drawing/2014/main" id="{A9D928D4-2649-7E40-91FE-74DFF94A1EA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63" y="1968"/>
                  <a:ext cx="1825" cy="69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2075" tIns="46038" rIns="92075" bIns="46038">
                  <a:spAutoFit/>
                </a:bodyPr>
                <a:lstStyle/>
                <a:p>
                  <a:pPr algn="ctr"/>
                  <a:r>
                    <a:rPr lang="en-US" altLang="en-US" sz="1800">
                      <a:latin typeface="Times New Roman" panose="02020603050405020304" pitchFamily="18" charset="0"/>
                    </a:rPr>
                    <a:t>Actual and Forecast</a:t>
                  </a:r>
                </a:p>
                <a:p>
                  <a:pPr algn="ctr"/>
                  <a:endParaRPr lang="en-US" altLang="en-US" sz="1800">
                    <a:latin typeface="Times New Roman" panose="02020603050405020304" pitchFamily="18" charset="0"/>
                  </a:endParaRPr>
                </a:p>
                <a:p>
                  <a:pPr algn="ctr"/>
                  <a:r>
                    <a:rPr lang="en-US" altLang="en-US" sz="1400">
                      <a:latin typeface="Times New Roman" panose="02020603050405020304" pitchFamily="18" charset="0"/>
                    </a:rPr>
                    <a:t>(Trade-offs)</a:t>
                  </a:r>
                </a:p>
              </p:txBody>
            </p:sp>
            <p:sp>
              <p:nvSpPr>
                <p:cNvPr id="225295" name="Rectangle 15">
                  <a:extLst>
                    <a:ext uri="{FF2B5EF4-FFF2-40B4-BE49-F238E27FC236}">
                      <a16:creationId xmlns:a16="http://schemas.microsoft.com/office/drawing/2014/main" id="{22B57A57-D8EF-4146-B9B3-C4318C9326B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73" y="1968"/>
                  <a:ext cx="1295" cy="103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2075" tIns="46038" rIns="92075" bIns="46038">
                  <a:spAutoFit/>
                </a:bodyPr>
                <a:lstStyle/>
                <a:p>
                  <a:pPr algn="ctr"/>
                  <a:r>
                    <a:rPr lang="en-US" altLang="en-US" sz="1800">
                      <a:latin typeface="Times New Roman" panose="02020603050405020304" pitchFamily="18" charset="0"/>
                    </a:rPr>
                    <a:t>Forecast Only</a:t>
                  </a:r>
                </a:p>
                <a:p>
                  <a:pPr algn="ctr"/>
                  <a:endParaRPr lang="en-US" altLang="en-US" sz="1800">
                    <a:latin typeface="Times New Roman" panose="02020603050405020304" pitchFamily="18" charset="0"/>
                  </a:endParaRPr>
                </a:p>
                <a:p>
                  <a:pPr algn="ctr"/>
                  <a:r>
                    <a:rPr lang="en-US" altLang="en-US" sz="1400">
                      <a:latin typeface="Times New Roman" panose="02020603050405020304" pitchFamily="18" charset="0"/>
                    </a:rPr>
                    <a:t>(Changes constrained by production plan)</a:t>
                  </a:r>
                  <a:endParaRPr lang="en-US" altLang="en-US" sz="1800"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25296" name="Rectangle 16">
                <a:extLst>
                  <a:ext uri="{FF2B5EF4-FFF2-40B4-BE49-F238E27FC236}">
                    <a16:creationId xmlns:a16="http://schemas.microsoft.com/office/drawing/2014/main" id="{8DFE1176-558B-7648-BF6E-A298D17707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6" y="3383"/>
                <a:ext cx="461" cy="4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algn="ctr"/>
                <a:r>
                  <a:rPr lang="en-US" altLang="en-US" sz="1600">
                    <a:latin typeface="Times New Roman" panose="02020603050405020304" pitchFamily="18" charset="0"/>
                  </a:rPr>
                  <a:t>Due</a:t>
                </a:r>
              </a:p>
              <a:p>
                <a:pPr algn="ctr"/>
                <a:r>
                  <a:rPr lang="en-US" altLang="en-US" sz="1600">
                    <a:latin typeface="Times New Roman" panose="02020603050405020304" pitchFamily="18" charset="0"/>
                  </a:rPr>
                  <a:t>Date</a:t>
                </a:r>
              </a:p>
            </p:txBody>
          </p:sp>
          <p:sp>
            <p:nvSpPr>
              <p:cNvPr id="225297" name="Rectangle 17">
                <a:extLst>
                  <a:ext uri="{FF2B5EF4-FFF2-40B4-BE49-F238E27FC236}">
                    <a16:creationId xmlns:a16="http://schemas.microsoft.com/office/drawing/2014/main" id="{DF6AA1C0-CBD5-7C46-94A0-C75574039D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61" y="3240"/>
                <a:ext cx="708" cy="6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algn="ctr"/>
                <a:r>
                  <a:rPr lang="en-US" altLang="en-US" sz="1600">
                    <a:latin typeface="Times New Roman" panose="02020603050405020304" pitchFamily="18" charset="0"/>
                  </a:rPr>
                  <a:t>Demand</a:t>
                </a:r>
              </a:p>
              <a:p>
                <a:pPr algn="ctr"/>
                <a:r>
                  <a:rPr lang="en-US" altLang="en-US" sz="1600">
                    <a:latin typeface="Times New Roman" panose="02020603050405020304" pitchFamily="18" charset="0"/>
                  </a:rPr>
                  <a:t>Time</a:t>
                </a:r>
              </a:p>
              <a:p>
                <a:pPr algn="ctr"/>
                <a:r>
                  <a:rPr lang="en-US" altLang="en-US" sz="1600">
                    <a:latin typeface="Times New Roman" panose="02020603050405020304" pitchFamily="18" charset="0"/>
                  </a:rPr>
                  <a:t>Fence</a:t>
                </a:r>
              </a:p>
            </p:txBody>
          </p:sp>
          <p:sp>
            <p:nvSpPr>
              <p:cNvPr id="225298" name="Rectangle 18">
                <a:extLst>
                  <a:ext uri="{FF2B5EF4-FFF2-40B4-BE49-F238E27FC236}">
                    <a16:creationId xmlns:a16="http://schemas.microsoft.com/office/drawing/2014/main" id="{4CC4B6B1-CA0B-DC40-A046-069BD7F51D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7" y="3240"/>
                <a:ext cx="736" cy="6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algn="ctr"/>
                <a:r>
                  <a:rPr lang="en-US" altLang="en-US" sz="1600">
                    <a:latin typeface="Times New Roman" panose="02020603050405020304" pitchFamily="18" charset="0"/>
                  </a:rPr>
                  <a:t>Planning</a:t>
                </a:r>
              </a:p>
              <a:p>
                <a:pPr algn="ctr"/>
                <a:r>
                  <a:rPr lang="en-US" altLang="en-US" sz="1600">
                    <a:latin typeface="Times New Roman" panose="02020603050405020304" pitchFamily="18" charset="0"/>
                  </a:rPr>
                  <a:t>Time</a:t>
                </a:r>
              </a:p>
              <a:p>
                <a:pPr algn="ctr"/>
                <a:r>
                  <a:rPr lang="en-US" altLang="en-US" sz="1600">
                    <a:latin typeface="Times New Roman" panose="02020603050405020304" pitchFamily="18" charset="0"/>
                  </a:rPr>
                  <a:t>Fence</a:t>
                </a:r>
              </a:p>
            </p:txBody>
          </p:sp>
          <p:sp>
            <p:nvSpPr>
              <p:cNvPr id="225299" name="Line 19">
                <a:extLst>
                  <a:ext uri="{FF2B5EF4-FFF2-40B4-BE49-F238E27FC236}">
                    <a16:creationId xmlns:a16="http://schemas.microsoft.com/office/drawing/2014/main" id="{3361AD65-0A63-2746-9C1E-433AB0D59F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0" y="2784"/>
                <a:ext cx="0" cy="6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  <a:headEnd type="stealth" w="med" len="lg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300" name="Line 20">
                <a:extLst>
                  <a:ext uri="{FF2B5EF4-FFF2-40B4-BE49-F238E27FC236}">
                    <a16:creationId xmlns:a16="http://schemas.microsoft.com/office/drawing/2014/main" id="{6CED1512-2A9D-2040-98A5-13E6367AF3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68" y="2784"/>
                <a:ext cx="0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  <a:headEnd type="stealth" w="med" len="lg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301" name="Line 21">
                <a:extLst>
                  <a:ext uri="{FF2B5EF4-FFF2-40B4-BE49-F238E27FC236}">
                    <a16:creationId xmlns:a16="http://schemas.microsoft.com/office/drawing/2014/main" id="{49AACEF8-6196-1642-90F3-9266C94101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84" y="2784"/>
                <a:ext cx="0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  <a:headEnd type="stealth" w="med" len="lg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302" name="Rectangle 22">
                <a:extLst>
                  <a:ext uri="{FF2B5EF4-FFF2-40B4-BE49-F238E27FC236}">
                    <a16:creationId xmlns:a16="http://schemas.microsoft.com/office/drawing/2014/main" id="{BB2BAD10-DD9E-F941-8209-684876E7D0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21" y="758"/>
                <a:ext cx="751" cy="2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algn="ctr"/>
                <a:r>
                  <a:rPr lang="en-US" altLang="en-US" sz="1800">
                    <a:latin typeface="Times New Roman" panose="02020603050405020304" pitchFamily="18" charset="0"/>
                  </a:rPr>
                  <a:t>2 weeks</a:t>
                </a:r>
              </a:p>
            </p:txBody>
          </p:sp>
          <p:sp>
            <p:nvSpPr>
              <p:cNvPr id="225303" name="Rectangle 23">
                <a:extLst>
                  <a:ext uri="{FF2B5EF4-FFF2-40B4-BE49-F238E27FC236}">
                    <a16:creationId xmlns:a16="http://schemas.microsoft.com/office/drawing/2014/main" id="{3DFB2DA4-9DB3-9846-BED0-A34DCEB539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43" y="758"/>
                <a:ext cx="845" cy="2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algn="ctr"/>
                <a:r>
                  <a:rPr lang="en-US" altLang="en-US" sz="1800">
                    <a:latin typeface="Times New Roman" panose="02020603050405020304" pitchFamily="18" charset="0"/>
                  </a:rPr>
                  <a:t>26 weeks</a:t>
                </a:r>
              </a:p>
            </p:txBody>
          </p:sp>
        </p:grp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0887B8-43EE-5E47-B41A-4623495734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E44837-0278-0E46-9450-A53569249889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DDCD4D-9DF2-DD4D-9308-9F48AA8928D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226306" name="Rectangle 2">
            <a:extLst>
              <a:ext uri="{FF2B5EF4-FFF2-40B4-BE49-F238E27FC236}">
                <a16:creationId xmlns:a16="http://schemas.microsoft.com/office/drawing/2014/main" id="{A9596AA3-A1F1-774C-B9A7-4EE27097AB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839200" cy="11430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 sz="5000" b="1"/>
              <a:t>Summary</a:t>
            </a:r>
            <a:endParaRPr lang="en-US" altLang="en-US" sz="4000"/>
          </a:p>
        </p:txBody>
      </p:sp>
      <p:sp>
        <p:nvSpPr>
          <p:cNvPr id="226307" name="Rectangle 3">
            <a:extLst>
              <a:ext uri="{FF2B5EF4-FFF2-40B4-BE49-F238E27FC236}">
                <a16:creationId xmlns:a16="http://schemas.microsoft.com/office/drawing/2014/main" id="{F2AA8CAE-3CB4-574B-8DF7-19633B0FA7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696200" cy="38862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 sz="2800"/>
              <a:t>MPS Major Functions</a:t>
            </a:r>
          </a:p>
          <a:p>
            <a:pPr marL="925513" lvl="1" indent="-468313"/>
            <a:r>
              <a:rPr lang="en-US" altLang="en-US" sz="2400"/>
              <a:t>Forms the link between APP &amp; what manufacturing builds</a:t>
            </a:r>
          </a:p>
          <a:p>
            <a:pPr marL="925513" lvl="1" indent="-468313"/>
            <a:r>
              <a:rPr lang="en-US" altLang="en-US" sz="2400"/>
              <a:t>Plans capacity requirements - the MPS determines the capacity required</a:t>
            </a:r>
          </a:p>
          <a:p>
            <a:pPr marL="925513" lvl="1" indent="-468313"/>
            <a:r>
              <a:rPr lang="en-US" altLang="en-US" sz="2400"/>
              <a:t>Plans material requirements - the MPS </a:t>
            </a:r>
            <a:r>
              <a:rPr lang="en-US" altLang="en-US" sz="2400" b="1" i="1"/>
              <a:t>drives</a:t>
            </a:r>
            <a:r>
              <a:rPr lang="en-US" altLang="en-US" sz="2400"/>
              <a:t> the (MRP)</a:t>
            </a:r>
          </a:p>
          <a:p>
            <a:pPr marL="925513" lvl="1" indent="-468313"/>
            <a:r>
              <a:rPr lang="en-US" altLang="en-US" sz="2400"/>
              <a:t>Keeps priorities valid - the MPS is a priority plan for manufacturing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9CB3D-9F89-2943-B085-11396F9A1F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203D1E-60BB-ED48-AEB3-CEFEF9C1947C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D93A2E-A4BB-B749-855B-4C961C42067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209922" name="Rectangle 2">
            <a:extLst>
              <a:ext uri="{FF2B5EF4-FFF2-40B4-BE49-F238E27FC236}">
                <a16:creationId xmlns:a16="http://schemas.microsoft.com/office/drawing/2014/main" id="{8B5A89B4-7A8A-C043-90B9-05682DDFB3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696200" cy="1143000"/>
          </a:xfrm>
          <a:ln/>
        </p:spPr>
        <p:txBody>
          <a:bodyPr lIns="92075" tIns="46038" rIns="92075" bIns="46038"/>
          <a:lstStyle/>
          <a:p>
            <a:r>
              <a:rPr lang="en-US" altLang="en-US" sz="4000" b="1"/>
              <a:t>Master Production Scheduling (MPS)</a:t>
            </a:r>
          </a:p>
        </p:txBody>
      </p:sp>
      <p:sp>
        <p:nvSpPr>
          <p:cNvPr id="209923" name="Rectangle 3">
            <a:extLst>
              <a:ext uri="{FF2B5EF4-FFF2-40B4-BE49-F238E27FC236}">
                <a16:creationId xmlns:a16="http://schemas.microsoft.com/office/drawing/2014/main" id="{7E2F1F2F-5346-3B48-BF3B-041B623E9D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28194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/>
              <a:t>MPS is a vital link between sales &amp; production</a:t>
            </a:r>
            <a:endParaRPr lang="en-US" altLang="en-US" sz="2800"/>
          </a:p>
          <a:p>
            <a:pPr marL="925513" lvl="1" indent="-468313"/>
            <a:r>
              <a:rPr lang="en-US" altLang="en-US"/>
              <a:t>Makes possible valid order promises</a:t>
            </a:r>
          </a:p>
          <a:p>
            <a:pPr marL="925513" lvl="1" indent="-468313"/>
            <a:r>
              <a:rPr lang="en-US" altLang="en-US"/>
              <a:t>Represents a contract between sales and production.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A052F-A01E-1641-A79A-9021F63820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0ED3F8-C265-7243-89F8-6F9E215D6C11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65D7C7-0FE1-C040-BC43-032DC35B365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227330" name="Rectangle 2">
            <a:extLst>
              <a:ext uri="{FF2B5EF4-FFF2-40B4-BE49-F238E27FC236}">
                <a16:creationId xmlns:a16="http://schemas.microsoft.com/office/drawing/2014/main" id="{312B7745-F08D-4744-80E8-080B828DC9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839200" cy="11430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 sz="5000" b="1"/>
              <a:t>Summary</a:t>
            </a:r>
          </a:p>
        </p:txBody>
      </p:sp>
      <p:sp>
        <p:nvSpPr>
          <p:cNvPr id="227331" name="Rectangle 3">
            <a:extLst>
              <a:ext uri="{FF2B5EF4-FFF2-40B4-BE49-F238E27FC236}">
                <a16:creationId xmlns:a16="http://schemas.microsoft.com/office/drawing/2014/main" id="{5AD841A8-13F1-2141-A8C0-14153547FA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696200" cy="40386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/>
              <a:t>MPS Links Sales &amp; Production</a:t>
            </a:r>
            <a:endParaRPr lang="en-US" altLang="en-US" sz="2800"/>
          </a:p>
          <a:p>
            <a:pPr marL="925513" lvl="1" indent="-468313"/>
            <a:r>
              <a:rPr lang="en-US" altLang="en-US"/>
              <a:t>Aids in making order promises - the MPS is a plan for what is to be produced &amp; when</a:t>
            </a:r>
          </a:p>
          <a:p>
            <a:pPr marL="925513" lvl="1" indent="-468313"/>
            <a:r>
              <a:rPr lang="en-US" altLang="en-US"/>
              <a:t>Informs sales &amp; manufacturing when goods will be available for delivery</a:t>
            </a:r>
          </a:p>
          <a:p>
            <a:pPr marL="925513" lvl="1" indent="-468313"/>
            <a:r>
              <a:rPr lang="en-US" altLang="en-US"/>
              <a:t>Creates a contract between marketing &amp; manufacturing - an agreed-upon plan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03EF1B-185E-9245-AFBE-80FB112058A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9985C1-AAFB-B648-B230-E16E2EAD5EA1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51A9E5-16D5-5C49-97F3-AAC94666499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228354" name="Rectangle 2">
            <a:extLst>
              <a:ext uri="{FF2B5EF4-FFF2-40B4-BE49-F238E27FC236}">
                <a16:creationId xmlns:a16="http://schemas.microsoft.com/office/drawing/2014/main" id="{5230C3D3-96D1-534F-89C6-D84E0D2764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839200" cy="11430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 sz="5000" b="1"/>
              <a:t>Summary</a:t>
            </a:r>
          </a:p>
        </p:txBody>
      </p:sp>
      <p:sp>
        <p:nvSpPr>
          <p:cNvPr id="228355" name="Rectangle 3">
            <a:extLst>
              <a:ext uri="{FF2B5EF4-FFF2-40B4-BE49-F238E27FC236}">
                <a16:creationId xmlns:a16="http://schemas.microsoft.com/office/drawing/2014/main" id="{BF1C8B95-ED01-744D-AE7A-062D0A51BC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696200" cy="35814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altLang="en-US" sz="2800"/>
              <a:t>The MPS must be realistic &amp; based on what production can &amp; will do, if not,</a:t>
            </a:r>
          </a:p>
          <a:p>
            <a:pPr marL="925513" lvl="1" indent="-468313">
              <a:lnSpc>
                <a:spcPct val="90000"/>
              </a:lnSpc>
            </a:pPr>
            <a:r>
              <a:rPr lang="en-US" altLang="en-US" sz="2200"/>
              <a:t>Resource overloads or underloads occur</a:t>
            </a:r>
          </a:p>
          <a:p>
            <a:pPr marL="925513" lvl="1" indent="-468313">
              <a:lnSpc>
                <a:spcPct val="120000"/>
              </a:lnSpc>
            </a:pPr>
            <a:r>
              <a:rPr lang="en-US" altLang="en-US" sz="2200"/>
              <a:t>Unreliable schedules result &amp; delivery performance suffers</a:t>
            </a:r>
          </a:p>
          <a:p>
            <a:pPr marL="925513" lvl="1" indent="-468313">
              <a:lnSpc>
                <a:spcPct val="120000"/>
              </a:lnSpc>
            </a:pPr>
            <a:r>
              <a:rPr lang="en-US" altLang="en-US" sz="2200"/>
              <a:t>High levels of work-in-process (WIP) inventory build-up</a:t>
            </a:r>
          </a:p>
          <a:p>
            <a:pPr marL="925513" lvl="1" indent="-468313">
              <a:lnSpc>
                <a:spcPct val="120000"/>
              </a:lnSpc>
            </a:pPr>
            <a:r>
              <a:rPr lang="en-US" altLang="en-US" sz="2200"/>
              <a:t>Customer service is poor</a:t>
            </a:r>
          </a:p>
          <a:p>
            <a:pPr marL="925513" lvl="1" indent="-468313">
              <a:lnSpc>
                <a:spcPct val="120000"/>
              </a:lnSpc>
            </a:pPr>
            <a:r>
              <a:rPr lang="en-US" altLang="en-US" sz="2200"/>
              <a:t>Planning system loses credibility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7EDFFC-5687-BF4F-8AC3-55F55F1A7F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B232A4-5CA4-B541-B576-A4AF4E0D6E00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E53027-31FA-DE4E-B188-C35377BE361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211970" name="Rectangle 2">
            <a:extLst>
              <a:ext uri="{FF2B5EF4-FFF2-40B4-BE49-F238E27FC236}">
                <a16:creationId xmlns:a16="http://schemas.microsoft.com/office/drawing/2014/main" id="{BBD1B426-F5E2-8141-9ADB-1C8AEBD381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839200" cy="11430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 sz="5000" b="1"/>
              <a:t>MPS Inputs</a:t>
            </a:r>
            <a:endParaRPr lang="en-US" altLang="en-US" sz="4000"/>
          </a:p>
        </p:txBody>
      </p:sp>
      <p:sp>
        <p:nvSpPr>
          <p:cNvPr id="211971" name="Rectangle 3">
            <a:extLst>
              <a:ext uri="{FF2B5EF4-FFF2-40B4-BE49-F238E27FC236}">
                <a16:creationId xmlns:a16="http://schemas.microsoft.com/office/drawing/2014/main" id="{AA38BF73-55BD-0D43-B9A2-02EBF9B201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696200" cy="38862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/>
              <a:t>Inputs to the MPS include</a:t>
            </a:r>
          </a:p>
          <a:p>
            <a:pPr marL="925513" lvl="1" indent="-468313"/>
            <a:r>
              <a:rPr lang="en-US" altLang="en-US"/>
              <a:t>Forecast</a:t>
            </a:r>
          </a:p>
          <a:p>
            <a:pPr marL="925513" lvl="1" indent="-468313"/>
            <a:r>
              <a:rPr lang="en-US" altLang="en-US"/>
              <a:t>APP</a:t>
            </a:r>
          </a:p>
          <a:p>
            <a:pPr marL="925513" lvl="1" indent="-468313"/>
            <a:r>
              <a:rPr lang="en-US" altLang="en-US"/>
              <a:t>Orders from customers &amp;/or additional independent demand</a:t>
            </a:r>
          </a:p>
          <a:p>
            <a:pPr marL="925513" lvl="1" indent="-468313"/>
            <a:r>
              <a:rPr lang="en-US" altLang="en-US"/>
              <a:t>Inventory levels</a:t>
            </a:r>
          </a:p>
          <a:p>
            <a:pPr marL="925513" lvl="1" indent="-468313"/>
            <a:r>
              <a:rPr lang="en-US" altLang="en-US"/>
              <a:t>Capacity constraints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89530B-2D0D-E647-9219-4E92772828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B5FD6-E3D1-7F46-AB7D-97EB424CD183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A3B171-C7D8-8F4B-AD3D-16DA26DC691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212994" name="Rectangle 2">
            <a:extLst>
              <a:ext uri="{FF2B5EF4-FFF2-40B4-BE49-F238E27FC236}">
                <a16:creationId xmlns:a16="http://schemas.microsoft.com/office/drawing/2014/main" id="{5EDCA9C2-13B1-944B-8ADE-B667367B37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839200" cy="11430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 sz="5000"/>
              <a:t>MPS Objectives</a:t>
            </a:r>
            <a:endParaRPr lang="en-US" altLang="en-US" sz="4000"/>
          </a:p>
        </p:txBody>
      </p:sp>
      <p:sp>
        <p:nvSpPr>
          <p:cNvPr id="212995" name="Rectangle 3">
            <a:extLst>
              <a:ext uri="{FF2B5EF4-FFF2-40B4-BE49-F238E27FC236}">
                <a16:creationId xmlns:a16="http://schemas.microsoft.com/office/drawing/2014/main" id="{3117ECE4-FF62-1E4D-ADE9-436422947E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altLang="en-US"/>
              <a:t>The objectives of the MPS are to</a:t>
            </a:r>
          </a:p>
          <a:p>
            <a:pPr marL="925513" lvl="1" indent="-468313"/>
            <a:r>
              <a:rPr lang="en-US" altLang="en-US"/>
              <a:t>Maintain the desired level of customer service</a:t>
            </a:r>
          </a:p>
          <a:p>
            <a:pPr marL="925513" lvl="1" indent="-468313">
              <a:lnSpc>
                <a:spcPct val="130000"/>
              </a:lnSpc>
            </a:pPr>
            <a:r>
              <a:rPr lang="en-US" altLang="en-US"/>
              <a:t>Make the best use of resources</a:t>
            </a:r>
          </a:p>
          <a:p>
            <a:pPr marL="925513" lvl="1" indent="-468313">
              <a:lnSpc>
                <a:spcPct val="130000"/>
              </a:lnSpc>
            </a:pPr>
            <a:r>
              <a:rPr lang="en-US" altLang="en-US"/>
              <a:t>Keep inventories at the desired level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A7BD77-251F-AA4D-B9D7-1B9E07BAFF3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9B5A9E-DB39-CC42-9D6C-695C3394C4B6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CB76F5-8072-9D41-B014-FEEB4F5E1E8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214018" name="Rectangle 2">
            <a:extLst>
              <a:ext uri="{FF2B5EF4-FFF2-40B4-BE49-F238E27FC236}">
                <a16:creationId xmlns:a16="http://schemas.microsoft.com/office/drawing/2014/main" id="{A7EE1F81-BF81-F64C-896D-45BA174048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620000" cy="11430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 sz="4200" b="1"/>
              <a:t>MPS Objectives &amp; Preparation</a:t>
            </a:r>
            <a:endParaRPr lang="en-US" altLang="en-US" sz="4000"/>
          </a:p>
        </p:txBody>
      </p:sp>
      <p:sp>
        <p:nvSpPr>
          <p:cNvPr id="214019" name="Rectangle 3">
            <a:extLst>
              <a:ext uri="{FF2B5EF4-FFF2-40B4-BE49-F238E27FC236}">
                <a16:creationId xmlns:a16="http://schemas.microsoft.com/office/drawing/2014/main" id="{8D392F25-8D69-7046-B275-39621084D1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28956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altLang="en-US" sz="2800"/>
              <a:t>MPS objectives </a:t>
            </a:r>
          </a:p>
          <a:p>
            <a:pPr marL="925513" lvl="1" indent="-468313">
              <a:lnSpc>
                <a:spcPct val="90000"/>
              </a:lnSpc>
            </a:pPr>
            <a:r>
              <a:rPr lang="en-US" altLang="en-US" sz="2200"/>
              <a:t>Maintain the desired level of customer service</a:t>
            </a:r>
          </a:p>
          <a:p>
            <a:pPr marL="925513" lvl="1" indent="-468313">
              <a:lnSpc>
                <a:spcPct val="130000"/>
              </a:lnSpc>
            </a:pPr>
            <a:r>
              <a:rPr lang="en-US" altLang="en-US" sz="2200"/>
              <a:t>Make the best use of resources</a:t>
            </a:r>
          </a:p>
          <a:p>
            <a:pPr marL="925513" lvl="1" indent="-468313">
              <a:lnSpc>
                <a:spcPct val="130000"/>
              </a:lnSpc>
            </a:pPr>
            <a:r>
              <a:rPr lang="en-US" altLang="en-US" sz="2200"/>
              <a:t>Keep inventories at the desired level</a:t>
            </a: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800"/>
              <a:t>Make a preliminary MPS - disaggregate the APP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Perform rough-cut capacity planning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Resolve differences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6A4778-1389-4D42-A5D7-6D086F33330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FB9A9-EEDB-9A4B-8A4D-E58B3C5BACDD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E349DE-471C-034C-914B-6CC2B6040F2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215042" name="Rectangle 2">
            <a:extLst>
              <a:ext uri="{FF2B5EF4-FFF2-40B4-BE49-F238E27FC236}">
                <a16:creationId xmlns:a16="http://schemas.microsoft.com/office/drawing/2014/main" id="{069964E3-2F0A-E74E-A98D-18BBB0FA6B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848600" cy="11430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 sz="4600" b="1"/>
              <a:t>Rough-cut Capacity Planning</a:t>
            </a:r>
            <a:endParaRPr lang="en-US" altLang="en-US" sz="4000"/>
          </a:p>
        </p:txBody>
      </p:sp>
      <p:sp>
        <p:nvSpPr>
          <p:cNvPr id="215043" name="Rectangle 3">
            <a:extLst>
              <a:ext uri="{FF2B5EF4-FFF2-40B4-BE49-F238E27FC236}">
                <a16:creationId xmlns:a16="http://schemas.microsoft.com/office/drawing/2014/main" id="{5FA997CE-1D4D-F942-9164-DC28548858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altLang="en-US"/>
              <a:t>Rough-cut capacity planning checks whether critical resources are available to support the preliminary master schedule</a:t>
            </a:r>
          </a:p>
          <a:p>
            <a:pPr>
              <a:buFontTx/>
              <a:buNone/>
            </a:pPr>
            <a:endParaRPr lang="en-US" altLang="en-US" sz="1400"/>
          </a:p>
          <a:p>
            <a:r>
              <a:rPr lang="en-US" altLang="en-US"/>
              <a:t>A resource bill shows the time required for individual items on a critical resource</a:t>
            </a:r>
          </a:p>
          <a:p>
            <a:pPr>
              <a:buFontTx/>
              <a:buNone/>
            </a:pPr>
            <a:endParaRPr lang="en-US" altLang="en-US" sz="1400"/>
          </a:p>
          <a:p>
            <a:r>
              <a:rPr lang="en-US" altLang="en-US"/>
              <a:t>What are some possible critical resources?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365DAE-A898-714F-A9F1-113E09EBAEF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E6F56-8CA6-D04F-B836-3D04E6138A1C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5BB3BC-B739-0E47-9F9C-778BB38BB27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216066" name="Rectangle 2">
            <a:extLst>
              <a:ext uri="{FF2B5EF4-FFF2-40B4-BE49-F238E27FC236}">
                <a16:creationId xmlns:a16="http://schemas.microsoft.com/office/drawing/2014/main" id="{71EBE869-0AC7-814B-A25A-E91059D91D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620000" cy="11430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 sz="5000" b="1"/>
              <a:t>Resolving Differences</a:t>
            </a:r>
            <a:endParaRPr lang="en-US" altLang="en-US" sz="4000"/>
          </a:p>
        </p:txBody>
      </p:sp>
      <p:sp>
        <p:nvSpPr>
          <p:cNvPr id="216067" name="Rectangle 3">
            <a:extLst>
              <a:ext uri="{FF2B5EF4-FFF2-40B4-BE49-F238E27FC236}">
                <a16:creationId xmlns:a16="http://schemas.microsoft.com/office/drawing/2014/main" id="{7CF74E75-2BCB-3F43-9424-24713957CA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7620000" cy="39624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 sz="2800"/>
              <a:t>Available capacity must be equal to or greater than required capacity</a:t>
            </a:r>
          </a:p>
          <a:p>
            <a:r>
              <a:rPr lang="en-US" altLang="en-US" sz="2800"/>
              <a:t>If required capacity exceeds available capacity</a:t>
            </a:r>
          </a:p>
          <a:p>
            <a:pPr marL="925513" lvl="1" indent="-468313"/>
            <a:r>
              <a:rPr lang="en-US" altLang="en-US" sz="2200"/>
              <a:t>Capacity must be increased</a:t>
            </a:r>
          </a:p>
          <a:p>
            <a:pPr marL="925513" lvl="1" indent="-468313">
              <a:buFontTx/>
              <a:buNone/>
            </a:pPr>
            <a:r>
              <a:rPr lang="en-US" altLang="en-US" sz="2200"/>
              <a:t>		or</a:t>
            </a:r>
          </a:p>
          <a:p>
            <a:pPr marL="925513" lvl="1" indent="-468313"/>
            <a:r>
              <a:rPr lang="en-US" altLang="en-US" sz="2200"/>
              <a:t>Plan must be altered</a:t>
            </a:r>
            <a:endParaRPr lang="en-US" altLang="en-US"/>
          </a:p>
          <a:p>
            <a:r>
              <a:rPr lang="en-US" altLang="en-US" sz="2800"/>
              <a:t>How can capacity be increased or demand be decreased?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562C2D-E6A5-6F45-A090-7C317E773FC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AED886-D2A6-AA44-98E2-1B5FF52FC32B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C02944-B18D-674F-B17D-808E1D310F0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217090" name="Rectangle 2">
            <a:extLst>
              <a:ext uri="{FF2B5EF4-FFF2-40B4-BE49-F238E27FC236}">
                <a16:creationId xmlns:a16="http://schemas.microsoft.com/office/drawing/2014/main" id="{D84F699C-6386-154B-89B7-9062D64F68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620000" cy="11430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 sz="5000" b="1"/>
              <a:t>Resolving Differences</a:t>
            </a:r>
            <a:endParaRPr lang="en-US" altLang="en-US" sz="4000"/>
          </a:p>
        </p:txBody>
      </p:sp>
      <p:sp>
        <p:nvSpPr>
          <p:cNvPr id="217091" name="Rectangle 3">
            <a:extLst>
              <a:ext uri="{FF2B5EF4-FFF2-40B4-BE49-F238E27FC236}">
                <a16:creationId xmlns:a16="http://schemas.microsoft.com/office/drawing/2014/main" id="{2C6AB547-F9F7-7A49-A632-D68E9D32B9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696200" cy="39624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/>
              <a:t>The MPS must be judged by three criteria</a:t>
            </a:r>
          </a:p>
          <a:p>
            <a:pPr marL="925513" lvl="1" indent="-468313"/>
            <a:r>
              <a:rPr lang="en-US" altLang="en-US" sz="2400" i="1"/>
              <a:t>Resources use. </a:t>
            </a:r>
            <a:r>
              <a:rPr lang="en-US" altLang="en-US" sz="2400"/>
              <a:t>Is the MPS within capacity restraints in each period of the plan? Does it make the best use of resources?</a:t>
            </a:r>
          </a:p>
          <a:p>
            <a:pPr marL="925513" lvl="1" indent="-468313"/>
            <a:r>
              <a:rPr lang="en-US" altLang="en-US" sz="2400" i="1"/>
              <a:t>Customer service.</a:t>
            </a:r>
            <a:r>
              <a:rPr lang="en-US" altLang="en-US" sz="2400"/>
              <a:t> Will due dates be met and will delivery performances be acceptable?</a:t>
            </a:r>
          </a:p>
          <a:p>
            <a:pPr marL="925513" lvl="1" indent="-468313"/>
            <a:r>
              <a:rPr lang="en-US" altLang="en-US" sz="2400" i="1"/>
              <a:t>Cost.</a:t>
            </a:r>
            <a:r>
              <a:rPr lang="en-US" altLang="en-US" sz="2400"/>
              <a:t> Is the plan economical, or will excess cost be incurred for overtime, subcontracting, expediting, or transportation?</a:t>
            </a:r>
            <a:endParaRPr lang="en-US" altLang="en-US" sz="2400" b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18F88E-2E44-E544-BD8D-8B4015B11FF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ED7914-4D03-574B-B60D-EA5676038BA3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789092-2317-0B4F-A23B-3FEECB70A62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OMGT6743</a:t>
            </a:r>
          </a:p>
        </p:txBody>
      </p:sp>
      <p:sp>
        <p:nvSpPr>
          <p:cNvPr id="218114" name="Rectangle 2">
            <a:extLst>
              <a:ext uri="{FF2B5EF4-FFF2-40B4-BE49-F238E27FC236}">
                <a16:creationId xmlns:a16="http://schemas.microsoft.com/office/drawing/2014/main" id="{28C2D2F2-58F2-5242-9916-460B105FEB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altLang="en-US" sz="5000" b="1"/>
              <a:t>MPS &amp; Sales</a:t>
            </a:r>
            <a:endParaRPr lang="en-US" altLang="en-US" sz="4000"/>
          </a:p>
        </p:txBody>
      </p:sp>
      <p:sp>
        <p:nvSpPr>
          <p:cNvPr id="218115" name="Rectangle 3">
            <a:extLst>
              <a:ext uri="{FF2B5EF4-FFF2-40B4-BE49-F238E27FC236}">
                <a16:creationId xmlns:a16="http://schemas.microsoft.com/office/drawing/2014/main" id="{3FE94B33-45C4-584C-8ED0-89C9B95E22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1148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 sz="3000"/>
              <a:t>MPS is not a sales forecast, it is instead a forecast of production. </a:t>
            </a:r>
          </a:p>
          <a:p>
            <a:r>
              <a:rPr lang="en-US" altLang="en-US" sz="3000"/>
              <a:t>It may not necessarily be what we want; it should be what we can do.</a:t>
            </a:r>
          </a:p>
          <a:p>
            <a:r>
              <a:rPr lang="en-US" altLang="en-US" sz="3000"/>
              <a:t>MPS must be realistic &amp; achievable; otherwise, the plan fails, deliveries are not met, &amp; manufacturing has to react to circumstances rather than planning for them</a:t>
            </a:r>
            <a:endParaRPr lang="en-US" altLang="en-US" sz="3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dern" pitchFamily="5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odern" pitchFamily="5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1177</TotalTime>
  <Words>825</Words>
  <Application>Microsoft Macintosh PowerPoint</Application>
  <PresentationFormat>On-screen Show (4:3)</PresentationFormat>
  <Paragraphs>239</Paragraphs>
  <Slides>21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Times New Roman</vt:lpstr>
      <vt:lpstr>Modern</vt:lpstr>
      <vt:lpstr>Monotype Sorts</vt:lpstr>
      <vt:lpstr>Arial</vt:lpstr>
      <vt:lpstr>Default Design</vt:lpstr>
      <vt:lpstr>Microsoft Word Document</vt:lpstr>
      <vt:lpstr>Master Production Scheduling (MPS)</vt:lpstr>
      <vt:lpstr>Master Production Scheduling (MPS)</vt:lpstr>
      <vt:lpstr>MPS Inputs</vt:lpstr>
      <vt:lpstr>MPS Objectives</vt:lpstr>
      <vt:lpstr>MPS Objectives &amp; Preparation</vt:lpstr>
      <vt:lpstr>Rough-cut Capacity Planning</vt:lpstr>
      <vt:lpstr>Resolving Differences</vt:lpstr>
      <vt:lpstr>Resolving Differences</vt:lpstr>
      <vt:lpstr>MPS &amp; Sales</vt:lpstr>
      <vt:lpstr>MPS and Delivery Promises</vt:lpstr>
      <vt:lpstr>Available-to-Promise</vt:lpstr>
      <vt:lpstr>Available-to-Promise</vt:lpstr>
      <vt:lpstr>Available-to-Promise</vt:lpstr>
      <vt:lpstr>Available-to-Promise</vt:lpstr>
      <vt:lpstr>Available-to-Promise</vt:lpstr>
      <vt:lpstr>Planning Horizon</vt:lpstr>
      <vt:lpstr>Planning Horizon</vt:lpstr>
      <vt:lpstr>Time Fences and Zones</vt:lpstr>
      <vt:lpstr>Summary</vt:lpstr>
      <vt:lpstr>Summary</vt:lpstr>
      <vt:lpstr>Summary</vt:lpstr>
    </vt:vector>
  </TitlesOfParts>
  <Company>MTSU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21st Century Purchasing</dc:title>
  <dc:creator>Business/Aerospace Bldg.</dc:creator>
  <cp:lastModifiedBy>Kros, John</cp:lastModifiedBy>
  <cp:revision>88</cp:revision>
  <cp:lastPrinted>1998-07-06T03:33:18Z</cp:lastPrinted>
  <dcterms:created xsi:type="dcterms:W3CDTF">1998-05-11T14:46:18Z</dcterms:created>
  <dcterms:modified xsi:type="dcterms:W3CDTF">2019-08-19T19:33:56Z</dcterms:modified>
</cp:coreProperties>
</file>