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1" r:id="rId2"/>
    <p:sldId id="322" r:id="rId3"/>
    <p:sldId id="323" r:id="rId4"/>
    <p:sldId id="356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9" r:id="rId20"/>
    <p:sldId id="340" r:id="rId21"/>
    <p:sldId id="341" r:id="rId22"/>
    <p:sldId id="357" r:id="rId23"/>
    <p:sldId id="361" r:id="rId24"/>
    <p:sldId id="362" r:id="rId25"/>
    <p:sldId id="363" r:id="rId26"/>
    <p:sldId id="365" r:id="rId27"/>
    <p:sldId id="366" r:id="rId28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4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7D4298DC-7D4B-B744-8D06-042F7093E5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1A53A35-4B20-A74D-A898-1CE4D3942D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ED405EC9-BD4E-D241-A7B1-3D8DADE34D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7C047739-52C6-844A-9B65-B969FBA7C2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36819C-C2BD-6E49-A80A-39127AD2E8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1F3F04B-D5D8-4F43-BC4A-571AE7B511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6C941C2-964E-A84D-BD83-5B561F58EB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3E47401-4B0B-3B46-BCA9-4DC4107D6BA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18F21794-1B06-B74C-9332-350912286A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2D55F342-6372-DF4C-A8E4-69384D63CD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437E877D-9DAF-8B41-A343-1FC62ED39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5C41AF-6472-1F42-B0EC-2B0C4FE07C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4ADB78-0F31-0346-B7DB-59CB9A8701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138DB-25CA-AA4C-9DC9-D0743310CF0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E8D4FBC6-554B-6847-B980-A4422D62F3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286FD774-5B36-ED4E-988E-6EA4E481F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722BFA-F2A9-3743-A692-FB8DE5C036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74AA2-7474-A64C-AF5D-72EA6599FEA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2EBD7B8B-2225-1B41-B51E-E25B98D436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28217082-7566-CD49-976E-4084084AE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7B4DCA-685E-6C4C-B5DE-48D44D793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F748D-1C6E-BB40-A5EA-48545D7FD36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2460C441-16E6-AB4A-8779-5AB387CF79E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3081FA12-F19E-964F-87AC-C600632FEE2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6B69EF-2C14-5A4D-92A1-6C513A65D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29F2B-BE42-8F44-8D0A-7CF2CD717FA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43C03DDF-2E69-3147-83B8-236DB5D1388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7F3859DB-7CDB-6A49-A64E-0B888A45D61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12A03C-451D-904E-93FE-0AE13C0A8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CF4E2-4C93-014A-A938-7D73FB09DD4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46A030F0-5203-AB45-9D11-9D9108E0E2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BA5A007D-6F2F-1046-A71D-71CBA5A2440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87C010-93D1-734A-9659-511B25ADB1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09C3B-07D4-5E4A-BA2C-05611E1A6D3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C9ADF848-E570-5E4E-A4AC-317B24A4C3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A54061D1-C6D3-4240-AE2B-B0775372DF6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7DD76A-88E5-2042-B1EF-DC6CD11908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8F3C4-DD38-7342-918D-D107954DDE9F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8E38E1ED-5836-0E40-9501-EF8490B59BB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42FD7887-8AD6-F44C-8563-375526A2CE2B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C113-ABE3-D14B-A35F-15F95AC26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8A8D1-9E2F-FC47-9844-9A78D76B8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27590-2963-434A-8A9F-3D3C579B3A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20D497-4A98-2043-9517-E567418A90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8D0D1-5DF6-0348-8EBF-357CD70BBFB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32006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CF0B-310D-7F49-A8BB-496F06AE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FFCFA-EBB8-1943-92B1-E68C097B9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809F1-CA63-F743-9F38-32D7885F96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FC1CA3-31F8-9C4F-A6D9-3F596796FE9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86DF9-7A97-454C-BD37-04E2AE9DC40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37082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612B9D-6C82-C94D-BCCC-BD5E0AEBC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56BCD-2295-8B44-A564-5AAB6FD32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0462A-85A1-0044-97E2-C4D58087A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5E810-EA9B-8D4F-8979-9F69376760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E48BB-31EE-C449-A5DC-74155EBDF4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70388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14A0E-F6FD-9247-90F2-9D5CC388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59807-7F02-FD4D-932D-55BBD2981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8F50F-7EC9-334D-93BC-1E4D481523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69C66B-D53E-A34B-8A0B-7396B0FEF7F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86B85-3BED-2A44-909F-81280938D26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99837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887A-7B11-1144-8BA8-5B0DA19F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6F447-60D3-BD43-85B9-471BA42B7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96893-D456-E14E-93E9-02019AE35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51F432-B366-2B42-82CA-42E05B309E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77B39-B235-1A4A-B204-3152A4CDFA1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37276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DFF15-F88E-274D-A40E-F778CF27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755D7-9F45-5D43-8FBA-AA6CB14FE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B5087-8AA3-4644-B963-555E5D25C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57EE32-5975-674A-BF62-F32FC43D5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6032FC-F720-6749-AAB6-99CF8FADC2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FC20A9-495C-1C43-832F-D7D8C89B6CB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65102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56AF-5E94-9C49-A36A-782E05FC3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5D221-D84C-494A-9726-3FA2674C8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E2A40-35B2-474F-BCC9-FAA49F849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96F57-53E9-BD4D-8905-E115FE17E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828EDB-2645-0F4D-9F8D-1979A77B5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8F5A1-B7F3-E245-8612-406DEFA691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0D94FC-4F03-0E4C-A6E0-82AED62C1C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8DEB41F-586F-3241-880F-6837365692B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03422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DFCDC-515D-8642-9C12-4EE3B357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4E806B-9218-7E46-902A-50C59A388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7A2342-0623-D649-AC63-47ADC8F97AD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EED87-69C7-E041-8681-90D25CB963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80782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AC88BC-5B1B-2B48-9CF3-951E0587B9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092F25-C2C2-FD44-B002-B3BF7B76AF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60E7C-38A5-1E47-A695-4842C102655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70351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1FE95-AE83-9A49-8E28-17A8CF53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86AA-E5E9-E543-BE3D-2B3BEE43C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9F15A-489E-F54C-B896-068E2F728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89F37-0332-BA4B-A376-0257B1918B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77E61-A995-C44D-8C04-4BFBE7B893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CCEE25-9914-724A-BB8E-5D69F4A86D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157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A382-29D8-9246-B6EB-685549BD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6E652-490D-6443-9C38-016EF9E13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CAC49-15BB-2F4E-B9D0-F2AABBA6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B669D-8F8D-2E4B-8AE0-ABE9C5D108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064861-9E7D-C345-A1C1-3297079185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22E4C1-0A9C-FF44-ABFB-98FAB3B3CFA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0297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18ABB3-6384-9B4C-8966-2E398083B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7A36A0-EF90-6748-978C-AC38B94B8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827FEA-AFCA-494D-8AF4-D59113CC3C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372A05E-E3FC-054A-B460-8B798072B0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92FC88C-2323-504A-B86D-7EA6784481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en-US"/>
              <a:t>OMGT6743</a:t>
            </a:r>
          </a:p>
        </p:txBody>
      </p:sp>
      <p:grpSp>
        <p:nvGrpSpPr>
          <p:cNvPr id="1036" name="Group 12">
            <a:extLst>
              <a:ext uri="{FF2B5EF4-FFF2-40B4-BE49-F238E27FC236}">
                <a16:creationId xmlns:a16="http://schemas.microsoft.com/office/drawing/2014/main" id="{06B478EA-0C76-5746-A2D4-9E680C45EB2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37" name="Line 13">
              <a:extLst>
                <a:ext uri="{FF2B5EF4-FFF2-40B4-BE49-F238E27FC236}">
                  <a16:creationId xmlns:a16="http://schemas.microsoft.com/office/drawing/2014/main" id="{1D31B96A-ED35-A642-845A-118BE88FD0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14">
              <a:extLst>
                <a:ext uri="{FF2B5EF4-FFF2-40B4-BE49-F238E27FC236}">
                  <a16:creationId xmlns:a16="http://schemas.microsoft.com/office/drawing/2014/main" id="{89018B09-B8D1-044B-BFC4-772FDC41F2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5">
              <a:extLst>
                <a:ext uri="{FF2B5EF4-FFF2-40B4-BE49-F238E27FC236}">
                  <a16:creationId xmlns:a16="http://schemas.microsoft.com/office/drawing/2014/main" id="{D691EAF4-E5E6-2942-8B59-50C7B0AD5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Line 16">
              <a:extLst>
                <a:ext uri="{FF2B5EF4-FFF2-40B4-BE49-F238E27FC236}">
                  <a16:creationId xmlns:a16="http://schemas.microsoft.com/office/drawing/2014/main" id="{5E35BC5A-CC28-7546-9A01-040930EA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924EE1D0-606F-CB47-887E-6E26FBB5C8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2" name="Rectangle 18">
            <a:extLst>
              <a:ext uri="{FF2B5EF4-FFF2-40B4-BE49-F238E27FC236}">
                <a16:creationId xmlns:a16="http://schemas.microsoft.com/office/drawing/2014/main" id="{32DD7E01-E276-2942-B1CD-990F6C3285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6438" y="609600"/>
            <a:ext cx="77724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03F68A-A927-E544-9475-A98E033B739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37769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2AC61-6236-F146-A687-95CFE244D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B10AE-F351-1B4B-A246-02836DF42DD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C35AE-0227-4E4B-A625-1595D702408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E89EF160-9B14-8944-8F7A-1D6C89265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b="1"/>
              <a:t>Manufacturing’s Objectives</a:t>
            </a:r>
            <a:endParaRPr lang="en-US" altLang="en-US" sz="4000"/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0E4FB748-7843-AA48-A5CF-97C1946C9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620000" cy="38100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/>
              <a:t>The goal of manufacturing is to produce</a:t>
            </a:r>
          </a:p>
          <a:p>
            <a:pPr marL="1322388" lvl="1" indent="-573088">
              <a:lnSpc>
                <a:spcPct val="130000"/>
              </a:lnSpc>
            </a:pPr>
            <a:r>
              <a:rPr lang="en-US" altLang="en-US"/>
              <a:t>The right goods</a:t>
            </a:r>
          </a:p>
          <a:p>
            <a:pPr marL="1322388" lvl="1" indent="-573088">
              <a:lnSpc>
                <a:spcPct val="130000"/>
              </a:lnSpc>
            </a:pPr>
            <a:r>
              <a:rPr lang="en-US" altLang="en-US"/>
              <a:t>Of the right quality</a:t>
            </a:r>
          </a:p>
          <a:p>
            <a:pPr marL="1322388" lvl="1" indent="-573088">
              <a:lnSpc>
                <a:spcPct val="130000"/>
              </a:lnSpc>
            </a:pPr>
            <a:r>
              <a:rPr lang="en-US" altLang="en-US"/>
              <a:t>In the right quantities</a:t>
            </a:r>
          </a:p>
          <a:p>
            <a:pPr marL="1322388" lvl="1" indent="-573088">
              <a:lnSpc>
                <a:spcPct val="130000"/>
              </a:lnSpc>
            </a:pPr>
            <a:r>
              <a:rPr lang="en-US" altLang="en-US"/>
              <a:t>At the right time</a:t>
            </a:r>
          </a:p>
          <a:p>
            <a:pPr marL="1322388" lvl="1" indent="-573088">
              <a:lnSpc>
                <a:spcPct val="130000"/>
              </a:lnSpc>
            </a:pPr>
            <a:r>
              <a:rPr lang="en-US" altLang="en-US"/>
              <a:t>At minimum cost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9C839-7A64-B541-A0F9-025579B95A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5AD0D-CF4A-114D-849C-05A1B991A92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27BD6-E82F-A04B-891C-AB214F8346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4082" name="Rectangle 2">
            <a:extLst>
              <a:ext uri="{FF2B5EF4-FFF2-40B4-BE49-F238E27FC236}">
                <a16:creationId xmlns:a16="http://schemas.microsoft.com/office/drawing/2014/main" id="{38350A1E-E78E-EB4F-8CC6-0B8767AFC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763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6000" b="1"/>
              <a:t>MPCS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98AF8A24-ABA7-344D-AC4A-3423CB22C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4958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110000"/>
              </a:lnSpc>
            </a:pPr>
            <a:r>
              <a:rPr lang="en-US" altLang="en-US" sz="3000"/>
              <a:t>Production Activity Control &amp; Purchasing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Represents the implementation &amp; control phase 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Purchasing is responsible for establishing and controlling flow of raw materials into the factory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PAC is responsible for planning &amp; controlling flow of work through the factory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Planning horizon is very short, a day to a month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Level of detail is high</a:t>
            </a:r>
          </a:p>
          <a:p>
            <a:pPr marL="1322388" lvl="1" indent="-573088">
              <a:lnSpc>
                <a:spcPct val="110000"/>
              </a:lnSpc>
            </a:pPr>
            <a:r>
              <a:rPr lang="en-US" altLang="en-US" sz="2100"/>
              <a:t>Reviewed and revised daily</a:t>
            </a:r>
            <a:endParaRPr lang="en-US" altLang="en-US"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55770-05BE-0E48-95C1-F235D21461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E5712-05CA-8241-85B0-ADDEFF1DC0A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5AF5E-B24A-8341-9593-3F3D6610F76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35FDA2BE-C66F-EB4A-A89E-47BCE5F26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763000" cy="990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6000" b="1"/>
              <a:t>MPCS</a:t>
            </a:r>
            <a:endParaRPr lang="en-US" altLang="en-US" sz="3800" b="1"/>
          </a:p>
        </p:txBody>
      </p:sp>
      <p:sp>
        <p:nvSpPr>
          <p:cNvPr id="175109" name="Rectangle 5">
            <a:extLst>
              <a:ext uri="{FF2B5EF4-FFF2-40B4-BE49-F238E27FC236}">
                <a16:creationId xmlns:a16="http://schemas.microsoft.com/office/drawing/2014/main" id="{B393F704-ECA6-8448-AA2B-2D7416FC2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0238"/>
            <a:ext cx="7772400" cy="495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 BT" charset="2"/>
              <a:buNone/>
            </a:pPr>
            <a:r>
              <a:rPr lang="en-US" altLang="en-US" sz="3000"/>
              <a:t>At each level in the MPCS, 3 questions must be </a:t>
            </a:r>
          </a:p>
          <a:p>
            <a:pPr>
              <a:buFont typeface="ZapfDingbats BT" charset="2"/>
              <a:buNone/>
            </a:pPr>
            <a:r>
              <a:rPr lang="en-US" altLang="en-US" sz="3000"/>
              <a:t>answered:</a:t>
            </a:r>
          </a:p>
          <a:p>
            <a:pPr>
              <a:spcBef>
                <a:spcPct val="20000"/>
              </a:spcBef>
              <a:buFont typeface="ZapfDingbats BT" charset="2"/>
              <a:buNone/>
            </a:pPr>
            <a:endParaRPr lang="en-US" altLang="en-US" sz="1200"/>
          </a:p>
          <a:p>
            <a:pPr lvl="1">
              <a:lnSpc>
                <a:spcPct val="75000"/>
              </a:lnSpc>
              <a:spcBef>
                <a:spcPct val="20000"/>
              </a:spcBef>
              <a:buFont typeface="Times" pitchFamily="2" charset="0"/>
              <a:buNone/>
            </a:pPr>
            <a:r>
              <a:rPr lang="en-US" altLang="en-US" sz="2600"/>
              <a:t>1. What are the priorities - how much of what is   </a:t>
            </a:r>
          </a:p>
          <a:p>
            <a:pPr lvl="1">
              <a:lnSpc>
                <a:spcPct val="75000"/>
              </a:lnSpc>
              <a:spcBef>
                <a:spcPct val="20000"/>
              </a:spcBef>
              <a:buFont typeface="Times" pitchFamily="2" charset="0"/>
              <a:buNone/>
            </a:pPr>
            <a:r>
              <a:rPr lang="en-US" altLang="en-US" sz="2600"/>
              <a:t>     to be produced &amp; when?</a:t>
            </a:r>
          </a:p>
          <a:p>
            <a:pPr lvl="1">
              <a:lnSpc>
                <a:spcPct val="75000"/>
              </a:lnSpc>
              <a:spcBef>
                <a:spcPct val="20000"/>
              </a:spcBef>
              <a:buFont typeface="Times" pitchFamily="2" charset="0"/>
              <a:buNone/>
            </a:pPr>
            <a:endParaRPr lang="en-US" altLang="en-US" sz="1200"/>
          </a:p>
          <a:p>
            <a:pPr lvl="1">
              <a:lnSpc>
                <a:spcPct val="75000"/>
              </a:lnSpc>
              <a:spcBef>
                <a:spcPct val="25000"/>
              </a:spcBef>
            </a:pPr>
            <a:r>
              <a:rPr lang="en-US" altLang="en-US" sz="2600"/>
              <a:t>2. What is the available capacity - what resources do </a:t>
            </a:r>
          </a:p>
          <a:p>
            <a:pPr lvl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600"/>
              <a:t>    we have?</a:t>
            </a:r>
            <a:endParaRPr lang="en-US" altLang="en-US" sz="2800"/>
          </a:p>
          <a:p>
            <a:pPr lvl="1">
              <a:lnSpc>
                <a:spcPct val="75000"/>
              </a:lnSpc>
              <a:spcBef>
                <a:spcPct val="20000"/>
              </a:spcBef>
            </a:pPr>
            <a:endParaRPr lang="en-US" altLang="en-US" sz="1200"/>
          </a:p>
          <a:p>
            <a:pPr lvl="1">
              <a:lnSpc>
                <a:spcPct val="75000"/>
              </a:lnSpc>
              <a:spcBef>
                <a:spcPct val="25000"/>
              </a:spcBef>
            </a:pPr>
            <a:r>
              <a:rPr lang="en-US" altLang="en-US" sz="2600"/>
              <a:t>3. How can differences between priorities &amp; </a:t>
            </a:r>
          </a:p>
          <a:p>
            <a:pPr lvl="1">
              <a:lnSpc>
                <a:spcPct val="75000"/>
              </a:lnSpc>
              <a:spcBef>
                <a:spcPct val="20000"/>
              </a:spcBef>
            </a:pPr>
            <a:r>
              <a:rPr lang="en-US" altLang="en-US" sz="2600"/>
              <a:t>    capacity be resolved?</a:t>
            </a:r>
          </a:p>
          <a:p>
            <a:pPr>
              <a:spcBef>
                <a:spcPct val="20000"/>
              </a:spcBef>
              <a:buFont typeface="ZapfDingbats BT" charset="2"/>
              <a:buNone/>
            </a:pPr>
            <a:endParaRPr lang="en-US" altLang="en-US" sz="3200"/>
          </a:p>
          <a:p>
            <a:endParaRPr lang="en-US" altLang="en-US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E5A8D-E723-5943-A6AF-2FA9E66007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179EE-EFD3-074D-8B76-11736FF0E64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7336B-98D1-834F-A44E-3B92DE17036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6130" name="Rectangle 2">
            <a:extLst>
              <a:ext uri="{FF2B5EF4-FFF2-40B4-BE49-F238E27FC236}">
                <a16:creationId xmlns:a16="http://schemas.microsoft.com/office/drawing/2014/main" id="{BD2EF608-E7E4-EE4E-8E1E-34CAFA3AB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b="1"/>
              <a:t>Manufacturing Resource Planning (MRP II)</a:t>
            </a:r>
            <a:endParaRPr lang="en-US" altLang="en-US" sz="3600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E04BFEE8-76E6-9347-B1BC-D58AF5C42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382000" cy="37338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1900"/>
              <a:t>Manufacturing resource planning (MRP II) is a method for the effective planning of all resources of a manufacturing company. Ideally, it addresses operational planning in units, financial planning in dollars, &amp; has a simulation capability to answer “what if” questions. </a:t>
            </a:r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1200"/>
              <a:t>	</a:t>
            </a:r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1200"/>
              <a:t>	</a:t>
            </a:r>
            <a:r>
              <a:rPr lang="en-US" altLang="en-US" sz="1900" b="1" i="1"/>
              <a:t>It is made up of a variety of functions, each linked together: business planning, sales and operations planning, production planning, master production scheduling, material requirements planning, capacity requirements planning, and the execution support systems for capacity &amp; material. </a:t>
            </a:r>
          </a:p>
          <a:p>
            <a:pPr marL="635000" indent="-635000">
              <a:lnSpc>
                <a:spcPct val="90000"/>
              </a:lnSpc>
              <a:buFontTx/>
              <a:buNone/>
            </a:pPr>
            <a:endParaRPr lang="en-US" altLang="en-US" sz="1200" b="1" i="1"/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1900"/>
              <a:t>	Output from these systems is integrated with financial reports such as the business plan, purchase commitment report, shipping budget, &amp; inventory projections in dollars. </a:t>
            </a:r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1600"/>
              <a:t>						        - </a:t>
            </a:r>
            <a:r>
              <a:rPr lang="en-US" altLang="en-US" sz="1600" i="1"/>
              <a:t>APICS Dictionary,</a:t>
            </a:r>
            <a:r>
              <a:rPr lang="en-US" altLang="en-US" sz="1600"/>
              <a:t> 8th edition, 1995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B4AE5-BC7A-894C-B480-F56F32C8CB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B5814-B8CA-AA43-A634-5C34BA322E8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5E451-21F5-514F-914C-81594279FF7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3F260D1F-6BC5-4C47-B111-7E43B9F1B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066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Creating the APP</a:t>
            </a:r>
            <a:endParaRPr lang="en-US" altLang="en-US" sz="4000" b="1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3F7C6BBA-CBF4-AF4F-ACA0-8B68237FF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5814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/>
              <a:t>APP is</a:t>
            </a:r>
          </a:p>
          <a:p>
            <a:pPr marL="1322388" lvl="1" indent="-573088">
              <a:buFontTx/>
              <a:buNone/>
            </a:pPr>
            <a:r>
              <a:rPr lang="en-US" altLang="en-US"/>
              <a:t>. . . </a:t>
            </a:r>
            <a:r>
              <a:rPr lang="en-US" altLang="en-US" sz="2600"/>
              <a:t>setting the overall level of manufacturing output . . . &amp; other activities to best satisfy the current planned levels of sales . . . while meeting general business objectives of profitability, productivity . . . etc., as expressed in the overall business plan.</a:t>
            </a:r>
          </a:p>
          <a:p>
            <a:pPr marL="1322388" lvl="1" indent="-573088">
              <a:buFontTx/>
              <a:buNone/>
            </a:pPr>
            <a:r>
              <a:rPr lang="en-US" altLang="en-US" sz="2600"/>
              <a:t>			</a:t>
            </a:r>
            <a:r>
              <a:rPr lang="en-US" altLang="en-US" sz="2200"/>
              <a:t>- </a:t>
            </a:r>
            <a:r>
              <a:rPr lang="en-US" altLang="en-US" sz="2200" i="1"/>
              <a:t>APICS Dictionary</a:t>
            </a:r>
            <a:r>
              <a:rPr lang="en-US" altLang="en-US" sz="2200"/>
              <a:t>, 8th edition, 1995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3793F-A9AD-1842-B96B-D348F55771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5A4C-4AAC-B246-A35B-AB38B4A6DF7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3F3F2-F867-CC44-B8F6-7AF2BDF1A2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8178" name="Rectangle 2">
            <a:extLst>
              <a:ext uri="{FF2B5EF4-FFF2-40B4-BE49-F238E27FC236}">
                <a16:creationId xmlns:a16="http://schemas.microsoft.com/office/drawing/2014/main" id="{AA41714B-B358-5E40-B7FC-C2A15A3B2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Creating the APP</a:t>
            </a:r>
            <a:endParaRPr lang="en-US" altLang="en-US" sz="5000"/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AC922CEA-61F0-E34E-A4DF-513AC10A6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</a:pPr>
            <a:r>
              <a:rPr lang="en-US" altLang="en-US"/>
              <a:t>APP is concerned with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Quantities of each product group in each period. 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Desired inventory levels.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Resources of equipment, labor, &amp; material needed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Availability of needed resources</a:t>
            </a:r>
          </a:p>
          <a:p>
            <a:pPr marL="635000" indent="-635000">
              <a:lnSpc>
                <a:spcPct val="110000"/>
              </a:lnSpc>
            </a:pPr>
            <a:r>
              <a:rPr lang="en-US" altLang="en-US" sz="3000"/>
              <a:t>Why are plans made for product groups?</a:t>
            </a:r>
          </a:p>
          <a:p>
            <a:pPr marL="635000" indent="-635000">
              <a:lnSpc>
                <a:spcPct val="110000"/>
              </a:lnSpc>
            </a:pPr>
            <a:r>
              <a:rPr lang="en-US" altLang="en-US" sz="3000"/>
              <a:t>What should the product groups be based on?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C9A22-5260-5943-8961-67C7A6498D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8FFD6-8A4B-654E-81B8-6227036DB42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6D231-9790-324A-B014-C19077872E4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DAD013FC-0BC5-2843-84BF-C193B524B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Creating the APP</a:t>
            </a:r>
            <a:endParaRPr lang="en-US" altLang="en-US" sz="5000"/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46F0A26B-35A4-6245-AF0A-646A0737A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/>
              <a:t>APP characteristics</a:t>
            </a:r>
          </a:p>
          <a:p>
            <a:pPr marL="1322388" lvl="1" indent="-573088"/>
            <a:r>
              <a:rPr lang="en-US" altLang="en-US" sz="2400"/>
              <a:t>Time horizon may be more or less than 12 months, depending on the manufacturing cycle</a:t>
            </a:r>
          </a:p>
          <a:p>
            <a:pPr marL="1322388" lvl="1" indent="-573088"/>
            <a:r>
              <a:rPr lang="en-US" altLang="en-US" sz="2400"/>
              <a:t>Demand is seasonal for many products, but not for all (seasonal demand is the worst-case scenario)</a:t>
            </a:r>
          </a:p>
          <a:p>
            <a:pPr marL="1322388" lvl="1" indent="-573088"/>
            <a:r>
              <a:rPr lang="en-US" altLang="en-US" sz="2400"/>
              <a:t>Plan is made for families or groups</a:t>
            </a:r>
          </a:p>
          <a:p>
            <a:pPr marL="1322388" lvl="1" indent="-573088"/>
            <a:r>
              <a:rPr lang="en-US" altLang="en-US" sz="2400"/>
              <a:t>Management will have a variety of objectives</a:t>
            </a:r>
          </a:p>
          <a:p>
            <a:pPr marL="1322388" lvl="1" indent="-573088">
              <a:buFontTx/>
              <a:buNone/>
            </a:pPr>
            <a:endParaRPr lang="en-US" altLang="en-US" sz="400"/>
          </a:p>
          <a:p>
            <a:pPr marL="635000" indent="-635000"/>
            <a:r>
              <a:rPr lang="en-US" altLang="en-US" sz="3000"/>
              <a:t>What might be some management objectives?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ACAEF-583D-7746-A5D1-4C2334DFFE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57660-BBF5-304C-B8BE-C7BE34E74AA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ACC05-0168-5B4E-9EFE-ACE6088F10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0226" name="Rectangle 2">
            <a:extLst>
              <a:ext uri="{FF2B5EF4-FFF2-40B4-BE49-F238E27FC236}">
                <a16:creationId xmlns:a16="http://schemas.microsoft.com/office/drawing/2014/main" id="{8787B86F-276E-2847-98B7-FDEC5D6CD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Developing the APP</a:t>
            </a:r>
            <a:endParaRPr lang="en-US" altLang="en-US" sz="4000"/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C9442CD7-84F5-874A-8027-94D220114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 sz="3000"/>
              <a:t>Three Basic Strategies</a:t>
            </a:r>
            <a:r>
              <a:rPr lang="en-US" altLang="en-US"/>
              <a:t> </a:t>
            </a:r>
          </a:p>
          <a:p>
            <a:pPr marL="1322388" lvl="1" indent="-573088"/>
            <a:r>
              <a:rPr lang="en-US" altLang="en-US" sz="2400" b="1" i="1"/>
              <a:t>Chase (Demand Matching) Strategy</a:t>
            </a:r>
            <a:r>
              <a:rPr lang="en-US" altLang="en-US" sz="2400"/>
              <a:t>: Produce the amounts that are demanded at any one time</a:t>
            </a:r>
          </a:p>
          <a:p>
            <a:pPr marL="1322388" lvl="1" indent="-573088"/>
            <a:r>
              <a:rPr lang="en-US" altLang="en-US" sz="2400" b="1" i="1"/>
              <a:t>Production Leveling Strategy</a:t>
            </a:r>
            <a:r>
              <a:rPr lang="en-US" altLang="en-US" sz="2400"/>
              <a:t>: Continuously produce an amount equal to the average demand</a:t>
            </a:r>
          </a:p>
          <a:p>
            <a:pPr marL="1322388" lvl="1" indent="-573088"/>
            <a:r>
              <a:rPr lang="en-US" altLang="en-US" sz="2400" b="1" i="1"/>
              <a:t>Subcontracting</a:t>
            </a:r>
            <a:r>
              <a:rPr lang="en-US" altLang="en-US" sz="2400" i="1"/>
              <a:t>:</a:t>
            </a:r>
            <a:r>
              <a:rPr lang="en-US" altLang="en-US" sz="2400"/>
              <a:t> Meeting additional demand through subcontracting</a:t>
            </a:r>
          </a:p>
          <a:p>
            <a:pPr marL="635000" indent="-635000"/>
            <a:r>
              <a:rPr lang="en-US" altLang="en-US" sz="3000" b="1" i="1"/>
              <a:t>Hybrid Strategy</a:t>
            </a:r>
            <a:r>
              <a:rPr lang="en-US" altLang="en-US" sz="3000"/>
              <a:t>: Combination of any of the above strategies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3AADB161-1955-3C4B-B564-E8D31AFA60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D74DC-24D9-A642-B3EE-FC2E3F1F21B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8B4D759C-E01E-6B43-AA15-8864CD694C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8404D943-1566-284C-ACC0-EE6DD581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066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Chase APP Strategy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95092591-05D3-A941-9876-BABFF9285D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7696200" cy="19812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en-US" sz="3000" b="1"/>
              <a:t>Chase (demand matching) Strategy</a:t>
            </a:r>
            <a:endParaRPr lang="en-US" altLang="en-US"/>
          </a:p>
          <a:p>
            <a:pPr marL="1322388" lvl="1" indent="-573088">
              <a:lnSpc>
                <a:spcPct val="80000"/>
              </a:lnSpc>
              <a:buFont typeface="Times" pitchFamily="2" charset="0"/>
              <a:buNone/>
            </a:pPr>
            <a:r>
              <a:rPr lang="en-US" altLang="en-US" sz="2400"/>
              <a:t>- Produce the amounts demanded at any given time. </a:t>
            </a:r>
          </a:p>
          <a:p>
            <a:pPr marL="1322388" lvl="1" indent="-573088">
              <a:lnSpc>
                <a:spcPct val="80000"/>
              </a:lnSpc>
              <a:buFont typeface="Times" pitchFamily="2" charset="0"/>
              <a:buNone/>
            </a:pPr>
            <a:r>
              <a:rPr lang="en-US" altLang="en-US" sz="2400"/>
              <a:t>- Inventory levels remain stable as production varies</a:t>
            </a:r>
          </a:p>
          <a:p>
            <a:pPr marL="1322388" lvl="1" indent="-573088">
              <a:lnSpc>
                <a:spcPct val="8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2400"/>
              <a:t>   to meet demand.</a:t>
            </a:r>
            <a:r>
              <a:rPr lang="en-US" altLang="en-US"/>
              <a:t> </a:t>
            </a:r>
          </a:p>
        </p:txBody>
      </p:sp>
      <p:grpSp>
        <p:nvGrpSpPr>
          <p:cNvPr id="181260" name="Group 12">
            <a:extLst>
              <a:ext uri="{FF2B5EF4-FFF2-40B4-BE49-F238E27FC236}">
                <a16:creationId xmlns:a16="http://schemas.microsoft.com/office/drawing/2014/main" id="{7B746DE3-B06E-F14E-A3A6-2068EBDF3029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065338"/>
            <a:ext cx="6705600" cy="1363662"/>
            <a:chOff x="816" y="960"/>
            <a:chExt cx="4225" cy="1200"/>
          </a:xfrm>
        </p:grpSpPr>
        <p:sp>
          <p:nvSpPr>
            <p:cNvPr id="181252" name="Line 4">
              <a:extLst>
                <a:ext uri="{FF2B5EF4-FFF2-40B4-BE49-F238E27FC236}">
                  <a16:creationId xmlns:a16="http://schemas.microsoft.com/office/drawing/2014/main" id="{7F4BDC28-41CA-F447-A937-195CACD7B8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960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" name="Line 5">
              <a:extLst>
                <a:ext uri="{FF2B5EF4-FFF2-40B4-BE49-F238E27FC236}">
                  <a16:creationId xmlns:a16="http://schemas.microsoft.com/office/drawing/2014/main" id="{E56EFC96-2450-984A-9741-7B073FF82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160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" name="Freeform 6">
              <a:extLst>
                <a:ext uri="{FF2B5EF4-FFF2-40B4-BE49-F238E27FC236}">
                  <a16:creationId xmlns:a16="http://schemas.microsoft.com/office/drawing/2014/main" id="{12DEFCC3-9A40-D140-8525-9E5055BC0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360"/>
              <a:ext cx="4177" cy="634"/>
            </a:xfrm>
            <a:custGeom>
              <a:avLst/>
              <a:gdLst>
                <a:gd name="T0" fmla="*/ 61 w 4177"/>
                <a:gd name="T1" fmla="*/ 150 h 634"/>
                <a:gd name="T2" fmla="*/ 125 w 4177"/>
                <a:gd name="T3" fmla="*/ 234 h 634"/>
                <a:gd name="T4" fmla="*/ 189 w 4177"/>
                <a:gd name="T5" fmla="*/ 300 h 634"/>
                <a:gd name="T6" fmla="*/ 284 w 4177"/>
                <a:gd name="T7" fmla="*/ 367 h 634"/>
                <a:gd name="T8" fmla="*/ 380 w 4177"/>
                <a:gd name="T9" fmla="*/ 434 h 634"/>
                <a:gd name="T10" fmla="*/ 476 w 4177"/>
                <a:gd name="T11" fmla="*/ 517 h 634"/>
                <a:gd name="T12" fmla="*/ 571 w 4177"/>
                <a:gd name="T13" fmla="*/ 550 h 634"/>
                <a:gd name="T14" fmla="*/ 715 w 4177"/>
                <a:gd name="T15" fmla="*/ 583 h 634"/>
                <a:gd name="T16" fmla="*/ 890 w 4177"/>
                <a:gd name="T17" fmla="*/ 617 h 634"/>
                <a:gd name="T18" fmla="*/ 1001 w 4177"/>
                <a:gd name="T19" fmla="*/ 633 h 634"/>
                <a:gd name="T20" fmla="*/ 1097 w 4177"/>
                <a:gd name="T21" fmla="*/ 633 h 634"/>
                <a:gd name="T22" fmla="*/ 1224 w 4177"/>
                <a:gd name="T23" fmla="*/ 633 h 634"/>
                <a:gd name="T24" fmla="*/ 1335 w 4177"/>
                <a:gd name="T25" fmla="*/ 633 h 634"/>
                <a:gd name="T26" fmla="*/ 1463 w 4177"/>
                <a:gd name="T27" fmla="*/ 617 h 634"/>
                <a:gd name="T28" fmla="*/ 1574 w 4177"/>
                <a:gd name="T29" fmla="*/ 567 h 634"/>
                <a:gd name="T30" fmla="*/ 1718 w 4177"/>
                <a:gd name="T31" fmla="*/ 533 h 634"/>
                <a:gd name="T32" fmla="*/ 1782 w 4177"/>
                <a:gd name="T33" fmla="*/ 483 h 634"/>
                <a:gd name="T34" fmla="*/ 1877 w 4177"/>
                <a:gd name="T35" fmla="*/ 434 h 634"/>
                <a:gd name="T36" fmla="*/ 2004 w 4177"/>
                <a:gd name="T37" fmla="*/ 350 h 634"/>
                <a:gd name="T38" fmla="*/ 2085 w 4177"/>
                <a:gd name="T39" fmla="*/ 300 h 634"/>
                <a:gd name="T40" fmla="*/ 2180 w 4177"/>
                <a:gd name="T41" fmla="*/ 250 h 634"/>
                <a:gd name="T42" fmla="*/ 2276 w 4177"/>
                <a:gd name="T43" fmla="*/ 200 h 634"/>
                <a:gd name="T44" fmla="*/ 2387 w 4177"/>
                <a:gd name="T45" fmla="*/ 150 h 634"/>
                <a:gd name="T46" fmla="*/ 2467 w 4177"/>
                <a:gd name="T47" fmla="*/ 100 h 634"/>
                <a:gd name="T48" fmla="*/ 2642 w 4177"/>
                <a:gd name="T49" fmla="*/ 50 h 634"/>
                <a:gd name="T50" fmla="*/ 2738 w 4177"/>
                <a:gd name="T51" fmla="*/ 17 h 634"/>
                <a:gd name="T52" fmla="*/ 2833 w 4177"/>
                <a:gd name="T53" fmla="*/ 0 h 634"/>
                <a:gd name="T54" fmla="*/ 2929 w 4177"/>
                <a:gd name="T55" fmla="*/ 0 h 634"/>
                <a:gd name="T56" fmla="*/ 3216 w 4177"/>
                <a:gd name="T57" fmla="*/ 0 h 634"/>
                <a:gd name="T58" fmla="*/ 3311 w 4177"/>
                <a:gd name="T59" fmla="*/ 0 h 634"/>
                <a:gd name="T60" fmla="*/ 3582 w 4177"/>
                <a:gd name="T61" fmla="*/ 117 h 634"/>
                <a:gd name="T62" fmla="*/ 3741 w 4177"/>
                <a:gd name="T63" fmla="*/ 167 h 634"/>
                <a:gd name="T64" fmla="*/ 3980 w 4177"/>
                <a:gd name="T65" fmla="*/ 250 h 634"/>
                <a:gd name="T66" fmla="*/ 4155 w 4177"/>
                <a:gd name="T67" fmla="*/ 367 h 634"/>
                <a:gd name="T68" fmla="*/ 4130 w 4177"/>
                <a:gd name="T69" fmla="*/ 36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77" h="634">
                  <a:moveTo>
                    <a:pt x="0" y="80"/>
                  </a:moveTo>
                  <a:lnTo>
                    <a:pt x="61" y="150"/>
                  </a:lnTo>
                  <a:lnTo>
                    <a:pt x="93" y="184"/>
                  </a:lnTo>
                  <a:lnTo>
                    <a:pt x="125" y="234"/>
                  </a:lnTo>
                  <a:lnTo>
                    <a:pt x="156" y="284"/>
                  </a:lnTo>
                  <a:lnTo>
                    <a:pt x="189" y="300"/>
                  </a:lnTo>
                  <a:lnTo>
                    <a:pt x="237" y="334"/>
                  </a:lnTo>
                  <a:lnTo>
                    <a:pt x="284" y="367"/>
                  </a:lnTo>
                  <a:lnTo>
                    <a:pt x="332" y="417"/>
                  </a:lnTo>
                  <a:lnTo>
                    <a:pt x="380" y="434"/>
                  </a:lnTo>
                  <a:lnTo>
                    <a:pt x="412" y="483"/>
                  </a:lnTo>
                  <a:lnTo>
                    <a:pt x="476" y="517"/>
                  </a:lnTo>
                  <a:lnTo>
                    <a:pt x="523" y="550"/>
                  </a:lnTo>
                  <a:lnTo>
                    <a:pt x="571" y="550"/>
                  </a:lnTo>
                  <a:lnTo>
                    <a:pt x="619" y="567"/>
                  </a:lnTo>
                  <a:lnTo>
                    <a:pt x="715" y="583"/>
                  </a:lnTo>
                  <a:lnTo>
                    <a:pt x="842" y="600"/>
                  </a:lnTo>
                  <a:lnTo>
                    <a:pt x="890" y="617"/>
                  </a:lnTo>
                  <a:lnTo>
                    <a:pt x="937" y="633"/>
                  </a:lnTo>
                  <a:lnTo>
                    <a:pt x="1001" y="633"/>
                  </a:lnTo>
                  <a:lnTo>
                    <a:pt x="1049" y="633"/>
                  </a:lnTo>
                  <a:lnTo>
                    <a:pt x="1097" y="633"/>
                  </a:lnTo>
                  <a:lnTo>
                    <a:pt x="1192" y="633"/>
                  </a:lnTo>
                  <a:lnTo>
                    <a:pt x="1224" y="633"/>
                  </a:lnTo>
                  <a:lnTo>
                    <a:pt x="1272" y="633"/>
                  </a:lnTo>
                  <a:lnTo>
                    <a:pt x="1335" y="633"/>
                  </a:lnTo>
                  <a:lnTo>
                    <a:pt x="1431" y="617"/>
                  </a:lnTo>
                  <a:lnTo>
                    <a:pt x="1463" y="617"/>
                  </a:lnTo>
                  <a:lnTo>
                    <a:pt x="1511" y="600"/>
                  </a:lnTo>
                  <a:lnTo>
                    <a:pt x="1574" y="567"/>
                  </a:lnTo>
                  <a:lnTo>
                    <a:pt x="1670" y="550"/>
                  </a:lnTo>
                  <a:lnTo>
                    <a:pt x="1718" y="533"/>
                  </a:lnTo>
                  <a:lnTo>
                    <a:pt x="1750" y="517"/>
                  </a:lnTo>
                  <a:lnTo>
                    <a:pt x="1782" y="483"/>
                  </a:lnTo>
                  <a:lnTo>
                    <a:pt x="1829" y="467"/>
                  </a:lnTo>
                  <a:lnTo>
                    <a:pt x="1877" y="434"/>
                  </a:lnTo>
                  <a:lnTo>
                    <a:pt x="1941" y="400"/>
                  </a:lnTo>
                  <a:lnTo>
                    <a:pt x="2004" y="350"/>
                  </a:lnTo>
                  <a:lnTo>
                    <a:pt x="2052" y="317"/>
                  </a:lnTo>
                  <a:lnTo>
                    <a:pt x="2085" y="300"/>
                  </a:lnTo>
                  <a:lnTo>
                    <a:pt x="2132" y="267"/>
                  </a:lnTo>
                  <a:lnTo>
                    <a:pt x="2180" y="250"/>
                  </a:lnTo>
                  <a:lnTo>
                    <a:pt x="2228" y="234"/>
                  </a:lnTo>
                  <a:lnTo>
                    <a:pt x="2276" y="200"/>
                  </a:lnTo>
                  <a:lnTo>
                    <a:pt x="2324" y="167"/>
                  </a:lnTo>
                  <a:lnTo>
                    <a:pt x="2387" y="150"/>
                  </a:lnTo>
                  <a:lnTo>
                    <a:pt x="2419" y="134"/>
                  </a:lnTo>
                  <a:lnTo>
                    <a:pt x="2467" y="100"/>
                  </a:lnTo>
                  <a:lnTo>
                    <a:pt x="2515" y="84"/>
                  </a:lnTo>
                  <a:lnTo>
                    <a:pt x="2642" y="50"/>
                  </a:lnTo>
                  <a:lnTo>
                    <a:pt x="2690" y="34"/>
                  </a:lnTo>
                  <a:lnTo>
                    <a:pt x="2738" y="17"/>
                  </a:lnTo>
                  <a:lnTo>
                    <a:pt x="2785" y="0"/>
                  </a:lnTo>
                  <a:lnTo>
                    <a:pt x="2833" y="0"/>
                  </a:lnTo>
                  <a:lnTo>
                    <a:pt x="2896" y="0"/>
                  </a:lnTo>
                  <a:lnTo>
                    <a:pt x="2929" y="0"/>
                  </a:lnTo>
                  <a:lnTo>
                    <a:pt x="3088" y="0"/>
                  </a:lnTo>
                  <a:lnTo>
                    <a:pt x="3216" y="0"/>
                  </a:lnTo>
                  <a:lnTo>
                    <a:pt x="3279" y="0"/>
                  </a:lnTo>
                  <a:lnTo>
                    <a:pt x="3311" y="0"/>
                  </a:lnTo>
                  <a:lnTo>
                    <a:pt x="3422" y="17"/>
                  </a:lnTo>
                  <a:lnTo>
                    <a:pt x="3582" y="117"/>
                  </a:lnTo>
                  <a:lnTo>
                    <a:pt x="3709" y="134"/>
                  </a:lnTo>
                  <a:lnTo>
                    <a:pt x="3741" y="167"/>
                  </a:lnTo>
                  <a:lnTo>
                    <a:pt x="3885" y="217"/>
                  </a:lnTo>
                  <a:lnTo>
                    <a:pt x="3980" y="250"/>
                  </a:lnTo>
                  <a:lnTo>
                    <a:pt x="4108" y="350"/>
                  </a:lnTo>
                  <a:lnTo>
                    <a:pt x="4155" y="367"/>
                  </a:lnTo>
                  <a:lnTo>
                    <a:pt x="4176" y="368"/>
                  </a:lnTo>
                  <a:lnTo>
                    <a:pt x="4130" y="368"/>
                  </a:lnTo>
                </a:path>
              </a:pathLst>
            </a:custGeom>
            <a:noFill/>
            <a:ln w="127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55" name="Freeform 7">
              <a:extLst>
                <a:ext uri="{FF2B5EF4-FFF2-40B4-BE49-F238E27FC236}">
                  <a16:creationId xmlns:a16="http://schemas.microsoft.com/office/drawing/2014/main" id="{FE251C51-6968-824E-A321-26EF671A75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1408"/>
              <a:ext cx="4177" cy="634"/>
            </a:xfrm>
            <a:custGeom>
              <a:avLst/>
              <a:gdLst>
                <a:gd name="T0" fmla="*/ 61 w 4177"/>
                <a:gd name="T1" fmla="*/ 150 h 634"/>
                <a:gd name="T2" fmla="*/ 125 w 4177"/>
                <a:gd name="T3" fmla="*/ 234 h 634"/>
                <a:gd name="T4" fmla="*/ 189 w 4177"/>
                <a:gd name="T5" fmla="*/ 300 h 634"/>
                <a:gd name="T6" fmla="*/ 284 w 4177"/>
                <a:gd name="T7" fmla="*/ 367 h 634"/>
                <a:gd name="T8" fmla="*/ 380 w 4177"/>
                <a:gd name="T9" fmla="*/ 434 h 634"/>
                <a:gd name="T10" fmla="*/ 476 w 4177"/>
                <a:gd name="T11" fmla="*/ 517 h 634"/>
                <a:gd name="T12" fmla="*/ 571 w 4177"/>
                <a:gd name="T13" fmla="*/ 550 h 634"/>
                <a:gd name="T14" fmla="*/ 715 w 4177"/>
                <a:gd name="T15" fmla="*/ 583 h 634"/>
                <a:gd name="T16" fmla="*/ 890 w 4177"/>
                <a:gd name="T17" fmla="*/ 617 h 634"/>
                <a:gd name="T18" fmla="*/ 1001 w 4177"/>
                <a:gd name="T19" fmla="*/ 633 h 634"/>
                <a:gd name="T20" fmla="*/ 1097 w 4177"/>
                <a:gd name="T21" fmla="*/ 633 h 634"/>
                <a:gd name="T22" fmla="*/ 1224 w 4177"/>
                <a:gd name="T23" fmla="*/ 633 h 634"/>
                <a:gd name="T24" fmla="*/ 1335 w 4177"/>
                <a:gd name="T25" fmla="*/ 633 h 634"/>
                <a:gd name="T26" fmla="*/ 1463 w 4177"/>
                <a:gd name="T27" fmla="*/ 617 h 634"/>
                <a:gd name="T28" fmla="*/ 1574 w 4177"/>
                <a:gd name="T29" fmla="*/ 567 h 634"/>
                <a:gd name="T30" fmla="*/ 1718 w 4177"/>
                <a:gd name="T31" fmla="*/ 533 h 634"/>
                <a:gd name="T32" fmla="*/ 1782 w 4177"/>
                <a:gd name="T33" fmla="*/ 483 h 634"/>
                <a:gd name="T34" fmla="*/ 1877 w 4177"/>
                <a:gd name="T35" fmla="*/ 434 h 634"/>
                <a:gd name="T36" fmla="*/ 2004 w 4177"/>
                <a:gd name="T37" fmla="*/ 350 h 634"/>
                <a:gd name="T38" fmla="*/ 2085 w 4177"/>
                <a:gd name="T39" fmla="*/ 300 h 634"/>
                <a:gd name="T40" fmla="*/ 2180 w 4177"/>
                <a:gd name="T41" fmla="*/ 250 h 634"/>
                <a:gd name="T42" fmla="*/ 2276 w 4177"/>
                <a:gd name="T43" fmla="*/ 200 h 634"/>
                <a:gd name="T44" fmla="*/ 2387 w 4177"/>
                <a:gd name="T45" fmla="*/ 150 h 634"/>
                <a:gd name="T46" fmla="*/ 2467 w 4177"/>
                <a:gd name="T47" fmla="*/ 100 h 634"/>
                <a:gd name="T48" fmla="*/ 2642 w 4177"/>
                <a:gd name="T49" fmla="*/ 50 h 634"/>
                <a:gd name="T50" fmla="*/ 2738 w 4177"/>
                <a:gd name="T51" fmla="*/ 17 h 634"/>
                <a:gd name="T52" fmla="*/ 2833 w 4177"/>
                <a:gd name="T53" fmla="*/ 0 h 634"/>
                <a:gd name="T54" fmla="*/ 2929 w 4177"/>
                <a:gd name="T55" fmla="*/ 0 h 634"/>
                <a:gd name="T56" fmla="*/ 3216 w 4177"/>
                <a:gd name="T57" fmla="*/ 0 h 634"/>
                <a:gd name="T58" fmla="*/ 3311 w 4177"/>
                <a:gd name="T59" fmla="*/ 0 h 634"/>
                <a:gd name="T60" fmla="*/ 3582 w 4177"/>
                <a:gd name="T61" fmla="*/ 117 h 634"/>
                <a:gd name="T62" fmla="*/ 3741 w 4177"/>
                <a:gd name="T63" fmla="*/ 167 h 634"/>
                <a:gd name="T64" fmla="*/ 3980 w 4177"/>
                <a:gd name="T65" fmla="*/ 250 h 634"/>
                <a:gd name="T66" fmla="*/ 4155 w 4177"/>
                <a:gd name="T67" fmla="*/ 367 h 634"/>
                <a:gd name="T68" fmla="*/ 4130 w 4177"/>
                <a:gd name="T69" fmla="*/ 36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77" h="634">
                  <a:moveTo>
                    <a:pt x="0" y="80"/>
                  </a:moveTo>
                  <a:lnTo>
                    <a:pt x="61" y="150"/>
                  </a:lnTo>
                  <a:lnTo>
                    <a:pt x="93" y="184"/>
                  </a:lnTo>
                  <a:lnTo>
                    <a:pt x="125" y="234"/>
                  </a:lnTo>
                  <a:lnTo>
                    <a:pt x="156" y="284"/>
                  </a:lnTo>
                  <a:lnTo>
                    <a:pt x="189" y="300"/>
                  </a:lnTo>
                  <a:lnTo>
                    <a:pt x="237" y="334"/>
                  </a:lnTo>
                  <a:lnTo>
                    <a:pt x="284" y="367"/>
                  </a:lnTo>
                  <a:lnTo>
                    <a:pt x="332" y="417"/>
                  </a:lnTo>
                  <a:lnTo>
                    <a:pt x="380" y="434"/>
                  </a:lnTo>
                  <a:lnTo>
                    <a:pt x="412" y="483"/>
                  </a:lnTo>
                  <a:lnTo>
                    <a:pt x="476" y="517"/>
                  </a:lnTo>
                  <a:lnTo>
                    <a:pt x="523" y="550"/>
                  </a:lnTo>
                  <a:lnTo>
                    <a:pt x="571" y="550"/>
                  </a:lnTo>
                  <a:lnTo>
                    <a:pt x="619" y="567"/>
                  </a:lnTo>
                  <a:lnTo>
                    <a:pt x="715" y="583"/>
                  </a:lnTo>
                  <a:lnTo>
                    <a:pt x="842" y="600"/>
                  </a:lnTo>
                  <a:lnTo>
                    <a:pt x="890" y="617"/>
                  </a:lnTo>
                  <a:lnTo>
                    <a:pt x="937" y="633"/>
                  </a:lnTo>
                  <a:lnTo>
                    <a:pt x="1001" y="633"/>
                  </a:lnTo>
                  <a:lnTo>
                    <a:pt x="1049" y="633"/>
                  </a:lnTo>
                  <a:lnTo>
                    <a:pt x="1097" y="633"/>
                  </a:lnTo>
                  <a:lnTo>
                    <a:pt x="1192" y="633"/>
                  </a:lnTo>
                  <a:lnTo>
                    <a:pt x="1224" y="633"/>
                  </a:lnTo>
                  <a:lnTo>
                    <a:pt x="1272" y="633"/>
                  </a:lnTo>
                  <a:lnTo>
                    <a:pt x="1335" y="633"/>
                  </a:lnTo>
                  <a:lnTo>
                    <a:pt x="1431" y="617"/>
                  </a:lnTo>
                  <a:lnTo>
                    <a:pt x="1463" y="617"/>
                  </a:lnTo>
                  <a:lnTo>
                    <a:pt x="1511" y="600"/>
                  </a:lnTo>
                  <a:lnTo>
                    <a:pt x="1574" y="567"/>
                  </a:lnTo>
                  <a:lnTo>
                    <a:pt x="1670" y="550"/>
                  </a:lnTo>
                  <a:lnTo>
                    <a:pt x="1718" y="533"/>
                  </a:lnTo>
                  <a:lnTo>
                    <a:pt x="1750" y="517"/>
                  </a:lnTo>
                  <a:lnTo>
                    <a:pt x="1782" y="483"/>
                  </a:lnTo>
                  <a:lnTo>
                    <a:pt x="1829" y="467"/>
                  </a:lnTo>
                  <a:lnTo>
                    <a:pt x="1877" y="434"/>
                  </a:lnTo>
                  <a:lnTo>
                    <a:pt x="1941" y="400"/>
                  </a:lnTo>
                  <a:lnTo>
                    <a:pt x="2004" y="350"/>
                  </a:lnTo>
                  <a:lnTo>
                    <a:pt x="2052" y="317"/>
                  </a:lnTo>
                  <a:lnTo>
                    <a:pt x="2085" y="300"/>
                  </a:lnTo>
                  <a:lnTo>
                    <a:pt x="2132" y="267"/>
                  </a:lnTo>
                  <a:lnTo>
                    <a:pt x="2180" y="250"/>
                  </a:lnTo>
                  <a:lnTo>
                    <a:pt x="2228" y="234"/>
                  </a:lnTo>
                  <a:lnTo>
                    <a:pt x="2276" y="200"/>
                  </a:lnTo>
                  <a:lnTo>
                    <a:pt x="2324" y="167"/>
                  </a:lnTo>
                  <a:lnTo>
                    <a:pt x="2387" y="150"/>
                  </a:lnTo>
                  <a:lnTo>
                    <a:pt x="2419" y="134"/>
                  </a:lnTo>
                  <a:lnTo>
                    <a:pt x="2467" y="100"/>
                  </a:lnTo>
                  <a:lnTo>
                    <a:pt x="2515" y="84"/>
                  </a:lnTo>
                  <a:lnTo>
                    <a:pt x="2642" y="50"/>
                  </a:lnTo>
                  <a:lnTo>
                    <a:pt x="2690" y="34"/>
                  </a:lnTo>
                  <a:lnTo>
                    <a:pt x="2738" y="17"/>
                  </a:lnTo>
                  <a:lnTo>
                    <a:pt x="2785" y="0"/>
                  </a:lnTo>
                  <a:lnTo>
                    <a:pt x="2833" y="0"/>
                  </a:lnTo>
                  <a:lnTo>
                    <a:pt x="2896" y="0"/>
                  </a:lnTo>
                  <a:lnTo>
                    <a:pt x="2929" y="0"/>
                  </a:lnTo>
                  <a:lnTo>
                    <a:pt x="3088" y="0"/>
                  </a:lnTo>
                  <a:lnTo>
                    <a:pt x="3216" y="0"/>
                  </a:lnTo>
                  <a:lnTo>
                    <a:pt x="3279" y="0"/>
                  </a:lnTo>
                  <a:lnTo>
                    <a:pt x="3311" y="0"/>
                  </a:lnTo>
                  <a:lnTo>
                    <a:pt x="3422" y="17"/>
                  </a:lnTo>
                  <a:lnTo>
                    <a:pt x="3582" y="117"/>
                  </a:lnTo>
                  <a:lnTo>
                    <a:pt x="3709" y="134"/>
                  </a:lnTo>
                  <a:lnTo>
                    <a:pt x="3741" y="167"/>
                  </a:lnTo>
                  <a:lnTo>
                    <a:pt x="3885" y="217"/>
                  </a:lnTo>
                  <a:lnTo>
                    <a:pt x="3980" y="250"/>
                  </a:lnTo>
                  <a:lnTo>
                    <a:pt x="4108" y="350"/>
                  </a:lnTo>
                  <a:lnTo>
                    <a:pt x="4155" y="367"/>
                  </a:lnTo>
                  <a:lnTo>
                    <a:pt x="4176" y="368"/>
                  </a:lnTo>
                  <a:lnTo>
                    <a:pt x="4130" y="368"/>
                  </a:lnTo>
                </a:path>
              </a:pathLst>
            </a:custGeom>
            <a:noFill/>
            <a:ln w="12700" cap="rnd" cmpd="sng">
              <a:solidFill>
                <a:srgbClr val="CC0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256" name="Rectangle 8">
            <a:extLst>
              <a:ext uri="{FF2B5EF4-FFF2-40B4-BE49-F238E27FC236}">
                <a16:creationId xmlns:a16="http://schemas.microsoft.com/office/drawing/2014/main" id="{048E388E-19D8-1E46-A325-45973A4B4054}"/>
              </a:ext>
            </a:extLst>
          </p:cNvPr>
          <p:cNvSpPr>
            <a:spLocks noChangeArrowheads="1"/>
          </p:cNvSpPr>
          <p:nvPr/>
        </p:nvSpPr>
        <p:spPr bwMode="auto">
          <a:xfrm rot="16140000">
            <a:off x="605632" y="2753518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181257" name="Rectangle 9">
            <a:extLst>
              <a:ext uri="{FF2B5EF4-FFF2-40B4-BE49-F238E27FC236}">
                <a16:creationId xmlns:a16="http://schemas.microsoft.com/office/drawing/2014/main" id="{B9D133E0-88D1-1446-A26B-7E4D41378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489325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1        2        3        4        5        6        7        8        9        10        11        12</a:t>
            </a:r>
          </a:p>
        </p:txBody>
      </p:sp>
      <p:sp>
        <p:nvSpPr>
          <p:cNvPr id="181258" name="Rectangle 10">
            <a:extLst>
              <a:ext uri="{FF2B5EF4-FFF2-40B4-BE49-F238E27FC236}">
                <a16:creationId xmlns:a16="http://schemas.microsoft.com/office/drawing/2014/main" id="{80A2313D-0116-DD4D-A2AE-3957076B7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1000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Periods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DD6B4-EDAF-6F40-A827-94B822DE12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73F6B-F86F-9347-A359-CC72A95EE93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35F5A-DE51-5542-98BD-14D517A11E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2274" name="Rectangle 2">
            <a:extLst>
              <a:ext uri="{FF2B5EF4-FFF2-40B4-BE49-F238E27FC236}">
                <a16:creationId xmlns:a16="http://schemas.microsoft.com/office/drawing/2014/main" id="{C88F2ACB-8D94-894B-952C-44D5ACE12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Chase APP Strategy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47A458A3-F52B-A143-900A-30ECD56FA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36576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800"/>
              <a:t>    •  Chase Strategy Disadvantages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As production increases, workers must be hired and trained - increases cost.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As production decreases, people are laid off and morale suffers - increases cost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When production starts to increase again, the best workers may have other jobs and their skills will not be available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Manufacturing must have enough plant capacity to produce at the highest capacity needed</a:t>
            </a:r>
            <a:endParaRPr lang="en-US" altLang="en-US" sz="2400"/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800"/>
              <a:t>    •  What industries use a chase strategy?</a:t>
            </a:r>
          </a:p>
          <a:p>
            <a:pPr marL="1322388" lvl="1" indent="-573088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B399B687-3833-8A49-91FF-EF1BB0372B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CB5F-E2FA-5048-B19C-486E4D6CCC2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A1A2763D-F377-B34C-A92E-83A428BCA7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8C468D98-E400-C94D-9B0D-4CC172F34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Level APP Strategy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FA5FE169-178F-CD4D-9594-869BACE00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05800" cy="19050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buFontTx/>
              <a:buNone/>
            </a:pPr>
            <a:r>
              <a:rPr lang="en-US" altLang="en-US"/>
              <a:t>    •  Production Leveling Strategy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- Continuously produce an amount equal to the average demand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- Maintain stable workforce</a:t>
            </a:r>
            <a:endParaRPr lang="en-US" altLang="en-US"/>
          </a:p>
        </p:txBody>
      </p:sp>
      <p:grpSp>
        <p:nvGrpSpPr>
          <p:cNvPr id="186384" name="Group 16">
            <a:extLst>
              <a:ext uri="{FF2B5EF4-FFF2-40B4-BE49-F238E27FC236}">
                <a16:creationId xmlns:a16="http://schemas.microsoft.com/office/drawing/2014/main" id="{EB9D1E8F-C88B-A346-A9D4-D807921960A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276600"/>
            <a:ext cx="6781800" cy="2057400"/>
            <a:chOff x="768" y="1728"/>
            <a:chExt cx="4272" cy="1296"/>
          </a:xfrm>
        </p:grpSpPr>
        <p:sp>
          <p:nvSpPr>
            <p:cNvPr id="186373" name="Line 5">
              <a:extLst>
                <a:ext uri="{FF2B5EF4-FFF2-40B4-BE49-F238E27FC236}">
                  <a16:creationId xmlns:a16="http://schemas.microsoft.com/office/drawing/2014/main" id="{E3511284-58A1-6B40-8C1F-DA98B105A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728"/>
              <a:ext cx="0" cy="1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4" name="Line 6">
              <a:extLst>
                <a:ext uri="{FF2B5EF4-FFF2-40B4-BE49-F238E27FC236}">
                  <a16:creationId xmlns:a16="http://schemas.microsoft.com/office/drawing/2014/main" id="{913CFEB5-2AB3-284C-B231-DB9EBAD53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3024"/>
              <a:ext cx="42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5" name="Line 7">
              <a:extLst>
                <a:ext uri="{FF2B5EF4-FFF2-40B4-BE49-F238E27FC236}">
                  <a16:creationId xmlns:a16="http://schemas.microsoft.com/office/drawing/2014/main" id="{D1D2CBDD-1D56-CC44-9A98-C9B18D883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496"/>
              <a:ext cx="42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6" name="Line 8">
              <a:extLst>
                <a:ext uri="{FF2B5EF4-FFF2-40B4-BE49-F238E27FC236}">
                  <a16:creationId xmlns:a16="http://schemas.microsoft.com/office/drawing/2014/main" id="{21AD0198-71E1-884F-9B8B-796030807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784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7" name="Line 9">
              <a:extLst>
                <a:ext uri="{FF2B5EF4-FFF2-40B4-BE49-F238E27FC236}">
                  <a16:creationId xmlns:a16="http://schemas.microsoft.com/office/drawing/2014/main" id="{82026FDD-598B-5249-B64B-4911B68D6B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2016"/>
              <a:ext cx="816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8" name="Line 10">
              <a:extLst>
                <a:ext uri="{FF2B5EF4-FFF2-40B4-BE49-F238E27FC236}">
                  <a16:creationId xmlns:a16="http://schemas.microsoft.com/office/drawing/2014/main" id="{A005778A-92D7-9443-B759-94A8724184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01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9" name="Line 11">
              <a:extLst>
                <a:ext uri="{FF2B5EF4-FFF2-40B4-BE49-F238E27FC236}">
                  <a16:creationId xmlns:a16="http://schemas.microsoft.com/office/drawing/2014/main" id="{E6E9D839-DA82-2C4D-BEFF-21F00FE257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016"/>
              <a:ext cx="825" cy="7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0" name="Line 12">
              <a:extLst>
                <a:ext uri="{FF2B5EF4-FFF2-40B4-BE49-F238E27FC236}">
                  <a16:creationId xmlns:a16="http://schemas.microsoft.com/office/drawing/2014/main" id="{DABE2EE2-EB4F-7547-9C45-4DCBAB54A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2784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6381" name="Rectangle 13">
            <a:extLst>
              <a:ext uri="{FF2B5EF4-FFF2-40B4-BE49-F238E27FC236}">
                <a16:creationId xmlns:a16="http://schemas.microsoft.com/office/drawing/2014/main" id="{C78E1742-B2A3-014D-914A-93FE7AA9F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335588"/>
            <a:ext cx="693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1        2        3        4        5        6        7        8        9        10        11        12</a:t>
            </a:r>
          </a:p>
        </p:txBody>
      </p:sp>
      <p:sp>
        <p:nvSpPr>
          <p:cNvPr id="186382" name="Rectangle 14">
            <a:extLst>
              <a:ext uri="{FF2B5EF4-FFF2-40B4-BE49-F238E27FC236}">
                <a16:creationId xmlns:a16="http://schemas.microsoft.com/office/drawing/2014/main" id="{6A840BB6-828D-4040-9396-FA39E89E3D24}"/>
              </a:ext>
            </a:extLst>
          </p:cNvPr>
          <p:cNvSpPr>
            <a:spLocks noChangeArrowheads="1"/>
          </p:cNvSpPr>
          <p:nvPr/>
        </p:nvSpPr>
        <p:spPr bwMode="auto">
          <a:xfrm rot="16140000">
            <a:off x="506413" y="3913187"/>
            <a:ext cx="877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186383" name="Rectangle 15">
            <a:extLst>
              <a:ext uri="{FF2B5EF4-FFF2-40B4-BE49-F238E27FC236}">
                <a16:creationId xmlns:a16="http://schemas.microsoft.com/office/drawing/2014/main" id="{C5556966-612F-2B41-85DB-4237FDA4A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0" y="55006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800">
                <a:latin typeface="Times New Roman" panose="02020603050405020304" pitchFamily="18" charset="0"/>
              </a:rPr>
              <a:t>Periods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E624E-A7E7-4148-9603-F0860C9E5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2E859-37E3-5145-916B-8A785539AA6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98247-791D-774B-9D34-1EB53769B8E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09E9A83D-D1CC-3646-80BD-0D8F76A4A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4800" b="1"/>
              <a:t>Four Basic Questions</a:t>
            </a:r>
            <a:endParaRPr lang="en-US" altLang="en-US" sz="4000"/>
          </a:p>
        </p:txBody>
      </p:sp>
      <p:sp>
        <p:nvSpPr>
          <p:cNvPr id="166930" name="Rectangle 18">
            <a:extLst>
              <a:ext uri="{FF2B5EF4-FFF2-40B4-BE49-F238E27FC236}">
                <a16:creationId xmlns:a16="http://schemas.microsoft.com/office/drawing/2014/main" id="{64FAC677-1159-C44F-AD18-AED78CE5F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38100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 sz="4400"/>
              <a:t>What are we going to make?</a:t>
            </a:r>
          </a:p>
          <a:p>
            <a:pPr marL="635000" indent="-635000"/>
            <a:r>
              <a:rPr lang="en-US" altLang="en-US" sz="4400"/>
              <a:t>What do we need to make it?</a:t>
            </a:r>
          </a:p>
          <a:p>
            <a:pPr marL="635000" indent="-635000"/>
            <a:r>
              <a:rPr lang="en-US" altLang="en-US" sz="4400"/>
              <a:t>What do we already have?</a:t>
            </a:r>
          </a:p>
          <a:p>
            <a:pPr marL="635000" indent="-635000"/>
            <a:r>
              <a:rPr lang="en-US" altLang="en-US" sz="4400"/>
              <a:t>What must we procure?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FC57A-0548-F040-B797-2DBEC34C28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2F5F7-8B92-1145-B8E3-3AE994E053D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D0815-D203-9746-AA6B-2B32E2BE15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5138F8DF-EF74-A447-BB01-FB0E6B7479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Level APP Strategy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0AD30D2A-1393-6E47-ADCC-4FF2266AE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5814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</a:pPr>
            <a:r>
              <a:rPr lang="en-US" altLang="en-US" sz="3400"/>
              <a:t>Production Leveling Strategy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Avoids the disadvantages of demand matching 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However, inventory builds up</a:t>
            </a:r>
            <a:endParaRPr lang="en-US" altLang="en-US"/>
          </a:p>
          <a:p>
            <a:pPr marL="1322388" lvl="1" indent="-573088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635000" indent="-635000">
              <a:lnSpc>
                <a:spcPct val="90000"/>
              </a:lnSpc>
            </a:pPr>
            <a:r>
              <a:rPr lang="en-US" altLang="en-US" sz="3400"/>
              <a:t>What are some examples of industries that could use this strategy?</a:t>
            </a:r>
            <a:endParaRPr lang="en-US" altLang="en-US"/>
          </a:p>
          <a:p>
            <a:pPr marL="635000" indent="-635000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34D10-013B-EB40-8A6D-8FD5DF8AA2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10EEA-4214-FC4F-8CC1-056295E83A1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1D79C-AC95-DA4E-A611-8730F9FDF38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24C1FEF7-57BA-2440-BE77-221CB8891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Subcontracting &amp; APP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54E30E8B-8C1E-0046-AD6D-0EBF47951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077200" cy="35814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800"/>
              <a:t>     • Subcontracting Strategy</a:t>
            </a:r>
            <a:endParaRPr lang="en-US" altLang="en-US" sz="3000"/>
          </a:p>
          <a:p>
            <a:pPr marL="1322388" lvl="1" indent="-573088">
              <a:lnSpc>
                <a:spcPct val="90000"/>
              </a:lnSpc>
            </a:pPr>
            <a:r>
              <a:rPr lang="en-US" altLang="en-US" sz="2100"/>
              <a:t>Producing at the level of minimum demand &amp; meeting additional demand through subcontracting</a:t>
            </a:r>
            <a:endParaRPr lang="en-US" altLang="en-US" sz="2600"/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800"/>
              <a:t>     • Major Advantage</a:t>
            </a:r>
            <a:endParaRPr lang="en-US" altLang="en-US"/>
          </a:p>
          <a:p>
            <a:pPr marL="1322388" lvl="1" indent="-573088">
              <a:lnSpc>
                <a:spcPct val="90000"/>
              </a:lnSpc>
            </a:pPr>
            <a:r>
              <a:rPr lang="en-US" altLang="en-US" sz="2100"/>
              <a:t>Excess capacity costs are avoided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100"/>
              <a:t>Since production is leveled, there are no costs associated with changing production levels</a:t>
            </a:r>
            <a:endParaRPr lang="en-US" altLang="en-US" sz="2600"/>
          </a:p>
          <a:p>
            <a:pPr marL="635000" indent="-635000">
              <a:lnSpc>
                <a:spcPct val="90000"/>
              </a:lnSpc>
              <a:buFontTx/>
              <a:buNone/>
            </a:pPr>
            <a:r>
              <a:rPr lang="en-US" altLang="en-US" sz="2800"/>
              <a:t>     • Major Disadvantages</a:t>
            </a:r>
            <a:endParaRPr lang="en-US" altLang="en-US" sz="2600"/>
          </a:p>
          <a:p>
            <a:pPr marL="1322388" lvl="1" indent="-573088">
              <a:lnSpc>
                <a:spcPct val="90000"/>
              </a:lnSpc>
            </a:pPr>
            <a:r>
              <a:rPr lang="en-US" altLang="en-US" sz="2100"/>
              <a:t>Purchasing cost may be greater than if made in-house Certain core skills or technologies may be lost</a:t>
            </a:r>
            <a:endParaRPr lang="en-US" altLang="en-US" sz="2200"/>
          </a:p>
          <a:p>
            <a:pPr marL="1322388" lvl="1" indent="-573088">
              <a:lnSpc>
                <a:spcPct val="90000"/>
              </a:lnSpc>
            </a:pPr>
            <a:endParaRPr lang="en-US" altLang="en-US" sz="2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C176C-5C38-394F-BECD-B45EDB787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D475F-2406-8A41-B6DF-B49BF68BFD2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BC888-BF6D-A04B-9C2D-260C83367D2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9B22CCC5-B6E7-8F44-BC7F-A9A6923F1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Hybrid APP Strategy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291B4DB5-9829-344E-9DCE-16969F6BF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153400" cy="3810000"/>
          </a:xfrm>
          <a:noFill/>
          <a:ln/>
        </p:spPr>
        <p:txBody>
          <a:bodyPr lIns="92075" tIns="46038" rIns="92075" bIns="46038"/>
          <a:lstStyle/>
          <a:p>
            <a:pPr marL="1322388" lvl="1" indent="-573088">
              <a:buFontTx/>
              <a:buNone/>
            </a:pPr>
            <a:r>
              <a:rPr lang="en-US" altLang="en-US" sz="2600"/>
              <a:t>•  </a:t>
            </a:r>
            <a:r>
              <a:rPr lang="en-US" altLang="en-US" sz="3600"/>
              <a:t>Hybrid Strategy</a:t>
            </a:r>
          </a:p>
          <a:p>
            <a:pPr marL="1322388" lvl="1" indent="-573088">
              <a:buFontTx/>
              <a:buNone/>
            </a:pPr>
            <a:r>
              <a:rPr lang="en-US" altLang="en-US" sz="3600"/>
              <a:t>    </a:t>
            </a:r>
            <a:r>
              <a:rPr lang="en-US" altLang="en-US"/>
              <a:t>- Combination of any of the 3 strategies</a:t>
            </a:r>
          </a:p>
          <a:p>
            <a:pPr marL="1322388" lvl="1" indent="-573088">
              <a:buFontTx/>
              <a:buNone/>
            </a:pPr>
            <a:r>
              <a:rPr lang="en-US" altLang="en-US"/>
              <a:t>     - Combination of strategies that </a:t>
            </a:r>
          </a:p>
          <a:p>
            <a:pPr marL="1322388" lvl="1" indent="-573088">
              <a:buFontTx/>
              <a:buNone/>
            </a:pPr>
            <a:r>
              <a:rPr lang="en-US" altLang="en-US"/>
              <a:t>	   </a:t>
            </a:r>
            <a:r>
              <a:rPr lang="en-US" altLang="en-US" sz="2400"/>
              <a:t>• minimizes the sum of all costs involved</a:t>
            </a:r>
          </a:p>
          <a:p>
            <a:pPr marL="1322388" lvl="1" indent="-573088">
              <a:buFontTx/>
              <a:buNone/>
            </a:pPr>
            <a:r>
              <a:rPr lang="en-US" altLang="en-US" sz="2400"/>
              <a:t>           • provides required level of service</a:t>
            </a:r>
          </a:p>
          <a:p>
            <a:pPr marL="1322388" lvl="1" indent="-573088">
              <a:buFontTx/>
              <a:buNone/>
            </a:pPr>
            <a:r>
              <a:rPr lang="en-US" altLang="en-US" sz="2400"/>
              <a:t>           • meets financial &amp; marketing plan objectives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C2226-FC54-F544-A033-2BA061C456C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DEFDE80D-93F0-CE41-9D8E-4D9811147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APP Using Pure Strategies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44A9F938-3FF1-F342-BE63-9C1C5625C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713" y="4064000"/>
            <a:ext cx="7580312" cy="1577975"/>
          </a:xfrm>
          <a:noFill/>
          <a:ln/>
        </p:spPr>
        <p:txBody>
          <a:bodyPr lIns="90487" tIns="44450" rIns="90487" bIns="44450"/>
          <a:lstStyle/>
          <a:p>
            <a:pPr algn="ctr">
              <a:lnSpc>
                <a:spcPct val="90000"/>
              </a:lnSpc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1800" u="sng"/>
              <a:t>		</a:t>
            </a:r>
            <a:r>
              <a:rPr lang="en-US" altLang="en-US" sz="1800"/>
              <a:t>Hiring cost = $100 per worker	         Firing cost = $500 per worker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1800"/>
              <a:t>Inventory carrying cost = $0.50 pound per quarter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1800"/>
              <a:t>Production per employee = 1,000 pounds per quarter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1800"/>
              <a:t>Beginning work force = 100 workers</a:t>
            </a:r>
          </a:p>
          <a:p>
            <a:pPr>
              <a:lnSpc>
                <a:spcPct val="90000"/>
              </a:lnSpc>
              <a:buFontTx/>
              <a:buNone/>
              <a:tabLst>
                <a:tab pos="2114550" algn="ctr"/>
                <a:tab pos="3943350" algn="r"/>
              </a:tabLst>
            </a:pPr>
            <a:endParaRPr lang="en-US" altLang="en-US" sz="1800"/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A1F9E65D-C05D-0F4A-AEFA-B4DE59D4D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2108200"/>
            <a:ext cx="4344988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u="sng"/>
              <a:t>Quarter		Sales Forecast (lb)</a:t>
            </a:r>
            <a:endParaRPr lang="en-US" altLang="en-US" sz="2000"/>
          </a:p>
          <a:p>
            <a:pPr>
              <a:spcBef>
                <a:spcPct val="20000"/>
              </a:spcBef>
            </a:pPr>
            <a:r>
              <a:rPr lang="en-US" altLang="en-US" sz="2000"/>
              <a:t>Spring		80,000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Summer		50,000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Fall		120,000</a:t>
            </a:r>
          </a:p>
          <a:p>
            <a:pPr>
              <a:spcBef>
                <a:spcPct val="20000"/>
              </a:spcBef>
            </a:pPr>
            <a:r>
              <a:rPr lang="en-US" altLang="en-US" sz="2000"/>
              <a:t>Winter		150,000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B61E45-6F94-0446-9472-FCA1E5C2BD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C66B-D53E-A34B-8A0B-7396B0FEF7F2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BB85AF0-ED39-314A-B2F5-9C005F5FEFB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95A9F698-AC03-CD4A-B0A8-4974E6BD8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Level Production Strategy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C891ADFB-8BA7-6D41-B156-5F1D08365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127250"/>
            <a:ext cx="7467600" cy="3511550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 Sales	Production</a:t>
            </a:r>
            <a:endParaRPr lang="en-US" altLang="en-US" sz="2000" u="sng"/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Quarter	Forecast	Plan	Inventory</a:t>
            </a:r>
            <a:endParaRPr lang="en-US" altLang="en-US" sz="2000"/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Spring	80,000	100,000	20,000	</a:t>
            </a:r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Summer	50,000	100,000	70,000	</a:t>
            </a:r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Fall	120,000	100,000	50,000	</a:t>
            </a:r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Winter	150,000	100,000	0</a:t>
            </a:r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		400,000		140,000</a:t>
            </a:r>
            <a:endParaRPr lang="en-US" altLang="en-US"/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Cost = 140,000 pounds x 0.50 per pound = $70,000</a:t>
            </a:r>
          </a:p>
          <a:p>
            <a:pPr>
              <a:lnSpc>
                <a:spcPct val="90000"/>
              </a:lnSpc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</p:txBody>
      </p:sp>
      <p:sp>
        <p:nvSpPr>
          <p:cNvPr id="215044" name="Line 4">
            <a:extLst>
              <a:ext uri="{FF2B5EF4-FFF2-40B4-BE49-F238E27FC236}">
                <a16:creationId xmlns:a16="http://schemas.microsoft.com/office/drawing/2014/main" id="{59AF6AC2-8F84-774B-840F-78D7216A3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600" y="4114800"/>
            <a:ext cx="116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5" name="Line 5">
            <a:extLst>
              <a:ext uri="{FF2B5EF4-FFF2-40B4-BE49-F238E27FC236}">
                <a16:creationId xmlns:a16="http://schemas.microsoft.com/office/drawing/2014/main" id="{98A74274-3226-F44E-9D77-9797F85965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6400" y="4114800"/>
            <a:ext cx="116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0B71CB-5952-A145-9D68-4F30B48F63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C66B-D53E-A34B-8A0B-7396B0FEF7F2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04C5C3F-82BC-9444-9EDA-CF33AAD61F9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AC2A7286-3BC6-F144-9440-955322559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Chase Demand Strategy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DE435AF1-72BF-BC45-9EA7-330FFAAC1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4525" y="2057400"/>
            <a:ext cx="7813675" cy="3505200"/>
          </a:xfrm>
          <a:noFill/>
          <a:ln/>
        </p:spPr>
        <p:txBody>
          <a:bodyPr lIns="90487" tIns="44450" rIns="90487" bIns="44450"/>
          <a:lstStyle/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		            Sales            Production	       Workers           Workers       Workers</a:t>
            </a:r>
            <a:endParaRPr lang="en-US" altLang="en-US" sz="1800" u="sng"/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 u="sng"/>
              <a:t>Quarter		Forecast	Plan	Needed	</a:t>
            </a:r>
            <a:r>
              <a:rPr lang="en-US" altLang="en-US" sz="1800"/>
              <a:t>             </a:t>
            </a:r>
            <a:r>
              <a:rPr lang="en-US" altLang="en-US" sz="1800" u="sng"/>
              <a:t> Hired</a:t>
            </a:r>
            <a:r>
              <a:rPr lang="en-US" altLang="en-US" sz="1800"/>
              <a:t>             </a:t>
            </a:r>
            <a:r>
              <a:rPr lang="en-US" altLang="en-US" sz="1800" u="sng"/>
              <a:t>Fired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Spring		80,000	80,000	80	-	20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Summer		50,000	50,000	50	-	30 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Fall		120,000	120,000	120	70	-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Winter		150,000	150,000	150	30	-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						100	50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endParaRPr lang="en-US" altLang="en-US" sz="1800"/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	Cost 	= (100 workers hired x $100) + (50 workers fired x $500)</a:t>
            </a:r>
          </a:p>
          <a:p>
            <a:pPr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1800"/>
              <a:t>			= $10,000 + 25,000 = $35,000 </a:t>
            </a:r>
          </a:p>
        </p:txBody>
      </p:sp>
      <p:sp>
        <p:nvSpPr>
          <p:cNvPr id="217092" name="Line 4">
            <a:extLst>
              <a:ext uri="{FF2B5EF4-FFF2-40B4-BE49-F238E27FC236}">
                <a16:creationId xmlns:a16="http://schemas.microsoft.com/office/drawing/2014/main" id="{0B771101-DB95-9F40-80E3-FD7058DC8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4038600"/>
            <a:ext cx="95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3" name="Line 5">
            <a:extLst>
              <a:ext uri="{FF2B5EF4-FFF2-40B4-BE49-F238E27FC236}">
                <a16:creationId xmlns:a16="http://schemas.microsoft.com/office/drawing/2014/main" id="{89E07F02-5C04-DB4A-84C9-6A6102879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4738" y="4038600"/>
            <a:ext cx="957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1B9F73-C15F-834B-8D91-38096296E4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C66B-D53E-A34B-8A0B-7396B0FEF7F2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94666E7A-CE6E-3A4B-BF65-3010C22089E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8DF2B2ED-52BB-9841-A8B2-314AD8450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Strategies for Managing Demand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402A4801-54D2-7F48-815F-06D507128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00263"/>
            <a:ext cx="7642225" cy="3541712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US" altLang="en-US"/>
              <a:t>Shift demand into other periods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incentives, sales promotions, advertising campaigns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Offer product or services with countercyclical demand patterns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create demand for idle resources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EE64F9-FB29-E244-99AE-E759A66537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C66B-D53E-A34B-8A0B-7396B0FEF7F2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ate Placeholder 4">
            <a:extLst>
              <a:ext uri="{FF2B5EF4-FFF2-40B4-BE49-F238E27FC236}">
                <a16:creationId xmlns:a16="http://schemas.microsoft.com/office/drawing/2014/main" id="{CC0740EE-CF15-704E-B94F-BCB0A5EEC4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7331" name="Line 3">
            <a:extLst>
              <a:ext uri="{FF2B5EF4-FFF2-40B4-BE49-F238E27FC236}">
                <a16:creationId xmlns:a16="http://schemas.microsoft.com/office/drawing/2014/main" id="{25694B72-C6C9-5F41-B775-7D75ECB9F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75" y="2057400"/>
            <a:ext cx="780415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Line 4">
            <a:extLst>
              <a:ext uri="{FF2B5EF4-FFF2-40B4-BE49-F238E27FC236}">
                <a16:creationId xmlns:a16="http://schemas.microsoft.com/office/drawing/2014/main" id="{020FCC61-CB2D-3740-8452-88AD0ED9B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363" y="1993900"/>
            <a:ext cx="0" cy="40894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3" name="Line 5">
            <a:extLst>
              <a:ext uri="{FF2B5EF4-FFF2-40B4-BE49-F238E27FC236}">
                <a16:creationId xmlns:a16="http://schemas.microsoft.com/office/drawing/2014/main" id="{62462619-3B6E-CC4F-AB3D-9A817C094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0738" y="1993900"/>
            <a:ext cx="0" cy="40894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Line 6">
            <a:extLst>
              <a:ext uri="{FF2B5EF4-FFF2-40B4-BE49-F238E27FC236}">
                <a16:creationId xmlns:a16="http://schemas.microsoft.com/office/drawing/2014/main" id="{1C3A0EC6-7F03-0944-ACDC-801996CEC6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75" y="6172200"/>
            <a:ext cx="18954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5" name="Line 7">
            <a:extLst>
              <a:ext uri="{FF2B5EF4-FFF2-40B4-BE49-F238E27FC236}">
                <a16:creationId xmlns:a16="http://schemas.microsoft.com/office/drawing/2014/main" id="{3D5FFB68-8396-8946-A53C-A37D9FFDF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6172200"/>
            <a:ext cx="18954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6" name="Rectangle 8">
            <a:extLst>
              <a:ext uri="{FF2B5EF4-FFF2-40B4-BE49-F238E27FC236}">
                <a16:creationId xmlns:a16="http://schemas.microsoft.com/office/drawing/2014/main" id="{0AEAEFAC-B484-7C45-86ED-512D013C2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 altLang="en-US"/>
              <a:t>Hierarchical Planning Process</a:t>
            </a:r>
          </a:p>
        </p:txBody>
      </p:sp>
      <p:grpSp>
        <p:nvGrpSpPr>
          <p:cNvPr id="227337" name="Group 9">
            <a:extLst>
              <a:ext uri="{FF2B5EF4-FFF2-40B4-BE49-F238E27FC236}">
                <a16:creationId xmlns:a16="http://schemas.microsoft.com/office/drawing/2014/main" id="{BA96888F-DE0A-0446-B959-443B832086D0}"/>
              </a:ext>
            </a:extLst>
          </p:cNvPr>
          <p:cNvGrpSpPr>
            <a:grpSpLocks/>
          </p:cNvGrpSpPr>
          <p:nvPr/>
        </p:nvGrpSpPr>
        <p:grpSpPr bwMode="auto">
          <a:xfrm>
            <a:off x="779463" y="2057400"/>
            <a:ext cx="7678737" cy="3830638"/>
            <a:chOff x="306" y="1042"/>
            <a:chExt cx="5663" cy="2592"/>
          </a:xfrm>
        </p:grpSpPr>
        <p:sp>
          <p:nvSpPr>
            <p:cNvPr id="227338" name="Rectangle 10">
              <a:extLst>
                <a:ext uri="{FF2B5EF4-FFF2-40B4-BE49-F238E27FC236}">
                  <a16:creationId xmlns:a16="http://schemas.microsoft.com/office/drawing/2014/main" id="{DD473914-9F1C-9245-8099-FE6962FAF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50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Items</a:t>
              </a:r>
            </a:p>
          </p:txBody>
        </p:sp>
        <p:sp>
          <p:nvSpPr>
            <p:cNvPr id="227339" name="Rectangle 11">
              <a:extLst>
                <a:ext uri="{FF2B5EF4-FFF2-40B4-BE49-F238E27FC236}">
                  <a16:creationId xmlns:a16="http://schemas.microsoft.com/office/drawing/2014/main" id="{253D986F-9C2C-D649-B0DC-AB608ED7B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Product lines or families</a:t>
              </a:r>
            </a:p>
          </p:txBody>
        </p:sp>
        <p:sp>
          <p:nvSpPr>
            <p:cNvPr id="227340" name="Rectangle 12">
              <a:extLst>
                <a:ext uri="{FF2B5EF4-FFF2-40B4-BE49-F238E27FC236}">
                  <a16:creationId xmlns:a16="http://schemas.microsoft.com/office/drawing/2014/main" id="{2AED8904-C0AE-9D49-8664-79D29FE14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Individual products</a:t>
              </a:r>
            </a:p>
          </p:txBody>
        </p:sp>
        <p:sp>
          <p:nvSpPr>
            <p:cNvPr id="227341" name="Rectangle 13">
              <a:extLst>
                <a:ext uri="{FF2B5EF4-FFF2-40B4-BE49-F238E27FC236}">
                  <a16:creationId xmlns:a16="http://schemas.microsoft.com/office/drawing/2014/main" id="{CE6787AC-C559-1F48-B6D7-6CAB8E9E7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Components</a:t>
              </a:r>
            </a:p>
          </p:txBody>
        </p:sp>
        <p:sp>
          <p:nvSpPr>
            <p:cNvPr id="227342" name="Rectangle 14">
              <a:extLst>
                <a:ext uri="{FF2B5EF4-FFF2-40B4-BE49-F238E27FC236}">
                  <a16:creationId xmlns:a16="http://schemas.microsoft.com/office/drawing/2014/main" id="{A998028B-3F5C-D743-A9EE-4FF9BA6E4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Manufacturing operations</a:t>
              </a:r>
            </a:p>
          </p:txBody>
        </p:sp>
        <p:sp>
          <p:nvSpPr>
            <p:cNvPr id="227343" name="Rectangle 15">
              <a:extLst>
                <a:ext uri="{FF2B5EF4-FFF2-40B4-BE49-F238E27FC236}">
                  <a16:creationId xmlns:a16="http://schemas.microsoft.com/office/drawing/2014/main" id="{8B4924FB-C1DB-2A42-857C-C7CB2D3B1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Resource level</a:t>
              </a:r>
            </a:p>
          </p:txBody>
        </p:sp>
        <p:sp>
          <p:nvSpPr>
            <p:cNvPr id="227344" name="Rectangle 16">
              <a:extLst>
                <a:ext uri="{FF2B5EF4-FFF2-40B4-BE49-F238E27FC236}">
                  <a16:creationId xmlns:a16="http://schemas.microsoft.com/office/drawing/2014/main" id="{90E2BC24-C3E1-4A4D-84C8-48D90B15A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Plants</a:t>
              </a:r>
            </a:p>
          </p:txBody>
        </p:sp>
        <p:sp>
          <p:nvSpPr>
            <p:cNvPr id="227345" name="Rectangle 17">
              <a:extLst>
                <a:ext uri="{FF2B5EF4-FFF2-40B4-BE49-F238E27FC236}">
                  <a16:creationId xmlns:a16="http://schemas.microsoft.com/office/drawing/2014/main" id="{822E72E0-8E46-184A-A9A4-8A2750A25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Individual machines</a:t>
              </a:r>
            </a:p>
          </p:txBody>
        </p:sp>
        <p:sp>
          <p:nvSpPr>
            <p:cNvPr id="227346" name="Rectangle 18">
              <a:extLst>
                <a:ext uri="{FF2B5EF4-FFF2-40B4-BE49-F238E27FC236}">
                  <a16:creationId xmlns:a16="http://schemas.microsoft.com/office/drawing/2014/main" id="{95F63061-F228-644C-B4B8-93A4FC130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Critical work centers</a:t>
              </a:r>
            </a:p>
          </p:txBody>
        </p:sp>
        <p:sp>
          <p:nvSpPr>
            <p:cNvPr id="227347" name="Rectangle 19">
              <a:extLst>
                <a:ext uri="{FF2B5EF4-FFF2-40B4-BE49-F238E27FC236}">
                  <a16:creationId xmlns:a16="http://schemas.microsoft.com/office/drawing/2014/main" id="{B065FA89-66DC-EC49-8AEC-D49EA3B0B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5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Production Planning</a:t>
              </a:r>
            </a:p>
          </p:txBody>
        </p:sp>
        <p:sp>
          <p:nvSpPr>
            <p:cNvPr id="227348" name="Rectangle 20">
              <a:extLst>
                <a:ext uri="{FF2B5EF4-FFF2-40B4-BE49-F238E27FC236}">
                  <a16:creationId xmlns:a16="http://schemas.microsoft.com/office/drawing/2014/main" id="{E4B04172-F9F8-494E-A98A-88E2828D6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7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Capacity Planning</a:t>
              </a:r>
            </a:p>
          </p:txBody>
        </p:sp>
        <p:sp>
          <p:nvSpPr>
            <p:cNvPr id="227349" name="Rectangle 21">
              <a:extLst>
                <a:ext uri="{FF2B5EF4-FFF2-40B4-BE49-F238E27FC236}">
                  <a16:creationId xmlns:a16="http://schemas.microsoft.com/office/drawing/2014/main" id="{5E5AA42E-9B9E-2547-821A-C5C59D92D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0" name="Rectangle 22">
              <a:extLst>
                <a:ext uri="{FF2B5EF4-FFF2-40B4-BE49-F238E27FC236}">
                  <a16:creationId xmlns:a16="http://schemas.microsoft.com/office/drawing/2014/main" id="{D3A7BACD-D209-674D-BDF5-B948EC483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803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Resource </a:t>
              </a:r>
            </a:p>
          </p:txBody>
        </p:sp>
        <p:sp>
          <p:nvSpPr>
            <p:cNvPr id="227351" name="Rectangle 23">
              <a:extLst>
                <a:ext uri="{FF2B5EF4-FFF2-40B4-BE49-F238E27FC236}">
                  <a16:creationId xmlns:a16="http://schemas.microsoft.com/office/drawing/2014/main" id="{3BB89B06-8966-E94D-885B-A48A241A3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41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227352" name="Rectangle 24">
              <a:extLst>
                <a:ext uri="{FF2B5EF4-FFF2-40B4-BE49-F238E27FC236}">
                  <a16:creationId xmlns:a16="http://schemas.microsoft.com/office/drawing/2014/main" id="{2655260E-C24F-5740-932E-4C14A6D6D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3" name="Rectangle 25">
              <a:extLst>
                <a:ext uri="{FF2B5EF4-FFF2-40B4-BE49-F238E27FC236}">
                  <a16:creationId xmlns:a16="http://schemas.microsoft.com/office/drawing/2014/main" id="{4CE66544-5922-B442-84DF-42FA1BC98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92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Rough-Cut </a:t>
              </a:r>
            </a:p>
          </p:txBody>
        </p:sp>
        <p:sp>
          <p:nvSpPr>
            <p:cNvPr id="227354" name="Rectangle 26">
              <a:extLst>
                <a:ext uri="{FF2B5EF4-FFF2-40B4-BE49-F238E27FC236}">
                  <a16:creationId xmlns:a16="http://schemas.microsoft.com/office/drawing/2014/main" id="{83ECAD95-995F-894E-8FD4-83CDBC58D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2096"/>
              <a:ext cx="107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Capacity Plan</a:t>
              </a:r>
            </a:p>
          </p:txBody>
        </p:sp>
        <p:sp>
          <p:nvSpPr>
            <p:cNvPr id="227355" name="Rectangle 27">
              <a:extLst>
                <a:ext uri="{FF2B5EF4-FFF2-40B4-BE49-F238E27FC236}">
                  <a16:creationId xmlns:a16="http://schemas.microsoft.com/office/drawing/2014/main" id="{ADDA255A-9D9D-B748-909E-978860890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6" name="Rectangle 28">
              <a:extLst>
                <a:ext uri="{FF2B5EF4-FFF2-40B4-BE49-F238E27FC236}">
                  <a16:creationId xmlns:a16="http://schemas.microsoft.com/office/drawing/2014/main" id="{49AB5F6B-1A30-0044-A36A-6AE5640C0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7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Capacity </a:t>
              </a:r>
            </a:p>
          </p:txBody>
        </p:sp>
        <p:sp>
          <p:nvSpPr>
            <p:cNvPr id="227357" name="Rectangle 29">
              <a:extLst>
                <a:ext uri="{FF2B5EF4-FFF2-40B4-BE49-F238E27FC236}">
                  <a16:creationId xmlns:a16="http://schemas.microsoft.com/office/drawing/2014/main" id="{1F966B0B-FF81-854F-9327-2AA609515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2732"/>
              <a:ext cx="141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227358" name="Rectangle 30">
              <a:extLst>
                <a:ext uri="{FF2B5EF4-FFF2-40B4-BE49-F238E27FC236}">
                  <a16:creationId xmlns:a16="http://schemas.microsoft.com/office/drawing/2014/main" id="{C850B905-8A6A-B14F-838E-61476815C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9" name="Rectangle 31">
              <a:extLst>
                <a:ext uri="{FF2B5EF4-FFF2-40B4-BE49-F238E27FC236}">
                  <a16:creationId xmlns:a16="http://schemas.microsoft.com/office/drawing/2014/main" id="{1D36D84D-DB83-F446-8CC1-9DC991139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104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Input/Output </a:t>
              </a:r>
            </a:p>
          </p:txBody>
        </p:sp>
        <p:sp>
          <p:nvSpPr>
            <p:cNvPr id="227360" name="Rectangle 32">
              <a:extLst>
                <a:ext uri="{FF2B5EF4-FFF2-40B4-BE49-F238E27FC236}">
                  <a16:creationId xmlns:a16="http://schemas.microsoft.com/office/drawing/2014/main" id="{7FB3CD2B-A6E1-F147-A3B8-77D61F7E2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49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Control</a:t>
              </a:r>
            </a:p>
          </p:txBody>
        </p:sp>
        <p:sp>
          <p:nvSpPr>
            <p:cNvPr id="227361" name="Rectangle 33">
              <a:extLst>
                <a:ext uri="{FF2B5EF4-FFF2-40B4-BE49-F238E27FC236}">
                  <a16:creationId xmlns:a16="http://schemas.microsoft.com/office/drawing/2014/main" id="{1DCCB471-6C48-ED42-95B9-B3E3F47B7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62" name="Rectangle 34">
              <a:extLst>
                <a:ext uri="{FF2B5EF4-FFF2-40B4-BE49-F238E27FC236}">
                  <a16:creationId xmlns:a16="http://schemas.microsoft.com/office/drawing/2014/main" id="{152DC023-7D44-5843-B85F-785A2301F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7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Aggregate </a:t>
              </a:r>
            </a:p>
          </p:txBody>
        </p:sp>
        <p:sp>
          <p:nvSpPr>
            <p:cNvPr id="227363" name="Rectangle 35">
              <a:extLst>
                <a:ext uri="{FF2B5EF4-FFF2-40B4-BE49-F238E27FC236}">
                  <a16:creationId xmlns:a16="http://schemas.microsoft.com/office/drawing/2014/main" id="{18D44803-B7C3-1844-8469-625A81096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Production Plan</a:t>
              </a:r>
            </a:p>
          </p:txBody>
        </p:sp>
        <p:sp>
          <p:nvSpPr>
            <p:cNvPr id="227364" name="Rectangle 36">
              <a:extLst>
                <a:ext uri="{FF2B5EF4-FFF2-40B4-BE49-F238E27FC236}">
                  <a16:creationId xmlns:a16="http://schemas.microsoft.com/office/drawing/2014/main" id="{9CED81CF-5343-C344-8F1D-4BB3DC573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65" name="Rectangle 37">
              <a:extLst>
                <a:ext uri="{FF2B5EF4-FFF2-40B4-BE49-F238E27FC236}">
                  <a16:creationId xmlns:a16="http://schemas.microsoft.com/office/drawing/2014/main" id="{6745785E-C9BA-354B-B06D-735E5DD27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1928"/>
              <a:ext cx="142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Master Production </a:t>
              </a:r>
            </a:p>
          </p:txBody>
        </p:sp>
        <p:sp>
          <p:nvSpPr>
            <p:cNvPr id="227366" name="Rectangle 38">
              <a:extLst>
                <a:ext uri="{FF2B5EF4-FFF2-40B4-BE49-F238E27FC236}">
                  <a16:creationId xmlns:a16="http://schemas.microsoft.com/office/drawing/2014/main" id="{79930733-1D7B-F24C-B860-4BDAAED2C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5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Schedule</a:t>
              </a:r>
            </a:p>
          </p:txBody>
        </p:sp>
        <p:sp>
          <p:nvSpPr>
            <p:cNvPr id="227367" name="Rectangle 39">
              <a:extLst>
                <a:ext uri="{FF2B5EF4-FFF2-40B4-BE49-F238E27FC236}">
                  <a16:creationId xmlns:a16="http://schemas.microsoft.com/office/drawing/2014/main" id="{06EC7780-BB29-4642-9D8C-1F9AD039F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68" name="Rectangle 40">
              <a:extLst>
                <a:ext uri="{FF2B5EF4-FFF2-40B4-BE49-F238E27FC236}">
                  <a16:creationId xmlns:a16="http://schemas.microsoft.com/office/drawing/2014/main" id="{6EB55B4E-8EC1-B548-9FFD-0018575C8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4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Material </a:t>
              </a:r>
            </a:p>
          </p:txBody>
        </p:sp>
        <p:sp>
          <p:nvSpPr>
            <p:cNvPr id="227369" name="Rectangle 41">
              <a:extLst>
                <a:ext uri="{FF2B5EF4-FFF2-40B4-BE49-F238E27FC236}">
                  <a16:creationId xmlns:a16="http://schemas.microsoft.com/office/drawing/2014/main" id="{B286152F-B0AD-AD4E-8C9C-4A176BBB3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41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227370" name="Rectangle 42">
              <a:extLst>
                <a:ext uri="{FF2B5EF4-FFF2-40B4-BE49-F238E27FC236}">
                  <a16:creationId xmlns:a16="http://schemas.microsoft.com/office/drawing/2014/main" id="{2F12CF9A-C6F1-AA4C-820E-CA662E39F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1" name="Rectangle 43">
              <a:extLst>
                <a:ext uri="{FF2B5EF4-FFF2-40B4-BE49-F238E27FC236}">
                  <a16:creationId xmlns:a16="http://schemas.microsoft.com/office/drawing/2014/main" id="{9D7A019A-5D8B-B54C-A480-64E8F599F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203"/>
              <a:ext cx="929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Shop Floor </a:t>
              </a:r>
            </a:p>
          </p:txBody>
        </p:sp>
        <p:sp>
          <p:nvSpPr>
            <p:cNvPr id="227372" name="Rectangle 44">
              <a:extLst>
                <a:ext uri="{FF2B5EF4-FFF2-40B4-BE49-F238E27FC236}">
                  <a16:creationId xmlns:a16="http://schemas.microsoft.com/office/drawing/2014/main" id="{DF139C1B-2900-D34A-9D53-2D7D8627D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5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Schedule</a:t>
              </a:r>
            </a:p>
          </p:txBody>
        </p:sp>
        <p:sp>
          <p:nvSpPr>
            <p:cNvPr id="227373" name="Rectangle 45">
              <a:extLst>
                <a:ext uri="{FF2B5EF4-FFF2-40B4-BE49-F238E27FC236}">
                  <a16:creationId xmlns:a16="http://schemas.microsoft.com/office/drawing/2014/main" id="{D1A97888-488B-1D49-A63A-EF53254F7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All work centers</a:t>
              </a:r>
            </a:p>
          </p:txBody>
        </p:sp>
        <p:sp>
          <p:nvSpPr>
            <p:cNvPr id="227374" name="Line 46">
              <a:extLst>
                <a:ext uri="{FF2B5EF4-FFF2-40B4-BE49-F238E27FC236}">
                  <a16:creationId xmlns:a16="http://schemas.microsoft.com/office/drawing/2014/main" id="{62D68D1A-FE53-5B45-A06D-83B292FF12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5" name="Line 47">
              <a:extLst>
                <a:ext uri="{FF2B5EF4-FFF2-40B4-BE49-F238E27FC236}">
                  <a16:creationId xmlns:a16="http://schemas.microsoft.com/office/drawing/2014/main" id="{B69AF096-37E8-7044-97BA-877A53941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6" name="Line 48">
              <a:extLst>
                <a:ext uri="{FF2B5EF4-FFF2-40B4-BE49-F238E27FC236}">
                  <a16:creationId xmlns:a16="http://schemas.microsoft.com/office/drawing/2014/main" id="{152CFBA4-5C6D-084B-B089-B9EFB25ECE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7" name="Line 49">
              <a:extLst>
                <a:ext uri="{FF2B5EF4-FFF2-40B4-BE49-F238E27FC236}">
                  <a16:creationId xmlns:a16="http://schemas.microsoft.com/office/drawing/2014/main" id="{C29056AD-4328-EB40-9999-69E9115252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8" name="Line 50">
              <a:extLst>
                <a:ext uri="{FF2B5EF4-FFF2-40B4-BE49-F238E27FC236}">
                  <a16:creationId xmlns:a16="http://schemas.microsoft.com/office/drawing/2014/main" id="{689FCA6A-5C38-664F-B838-9AAE9E080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9" name="Line 51">
              <a:extLst>
                <a:ext uri="{FF2B5EF4-FFF2-40B4-BE49-F238E27FC236}">
                  <a16:creationId xmlns:a16="http://schemas.microsoft.com/office/drawing/2014/main" id="{F30B0606-2322-244D-A84F-7F8CB246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80" name="Line 52">
              <a:extLst>
                <a:ext uri="{FF2B5EF4-FFF2-40B4-BE49-F238E27FC236}">
                  <a16:creationId xmlns:a16="http://schemas.microsoft.com/office/drawing/2014/main" id="{E5845D3E-D859-C148-8D42-41485922E2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81" name="Line 53">
              <a:extLst>
                <a:ext uri="{FF2B5EF4-FFF2-40B4-BE49-F238E27FC236}">
                  <a16:creationId xmlns:a16="http://schemas.microsoft.com/office/drawing/2014/main" id="{45809FDB-74CB-5043-9646-7F32EEE50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82" name="Line 54">
              <a:extLst>
                <a:ext uri="{FF2B5EF4-FFF2-40B4-BE49-F238E27FC236}">
                  <a16:creationId xmlns:a16="http://schemas.microsoft.com/office/drawing/2014/main" id="{0541222C-2C51-8847-9E71-9521415057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83" name="Line 55">
              <a:extLst>
                <a:ext uri="{FF2B5EF4-FFF2-40B4-BE49-F238E27FC236}">
                  <a16:creationId xmlns:a16="http://schemas.microsoft.com/office/drawing/2014/main" id="{2ED346DB-2629-2146-BBE1-DDC9F92591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C1137F-DFF6-5B4D-8389-C3B12FDC77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C66B-D53E-A34B-8A0B-7396B0FEF7F2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BA32A-C279-E443-8579-8994D1E1F7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B1B82-788B-734E-BCBD-670F86ABB10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AFD43-618E-7C47-A33C-3C3CAF1860C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14177002-0A6F-284C-98DD-54B8E6947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12192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400" b="1"/>
              <a:t>Priority</a:t>
            </a:r>
            <a:endParaRPr lang="en-US" altLang="en-US" sz="4000"/>
          </a:p>
        </p:txBody>
      </p:sp>
      <p:sp>
        <p:nvSpPr>
          <p:cNvPr id="167940" name="Rectangle 4">
            <a:extLst>
              <a:ext uri="{FF2B5EF4-FFF2-40B4-BE49-F238E27FC236}">
                <a16:creationId xmlns:a16="http://schemas.microsoft.com/office/drawing/2014/main" id="{FFC3F397-DAA9-6D42-8DDD-03B4ECB81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/>
              <a:t>The </a:t>
            </a:r>
            <a:r>
              <a:rPr lang="en-US" altLang="en-US" i="1"/>
              <a:t>APICS Dictionary</a:t>
            </a:r>
            <a:r>
              <a:rPr lang="en-US" altLang="en-US"/>
              <a:t> defines priority as:</a:t>
            </a:r>
          </a:p>
          <a:p>
            <a:pPr algn="l"/>
            <a:endParaRPr lang="en-US" altLang="en-US" sz="1200"/>
          </a:p>
          <a:p>
            <a:pPr algn="l"/>
            <a:r>
              <a:rPr lang="en-US" altLang="en-US"/>
              <a:t> </a:t>
            </a:r>
            <a:r>
              <a:rPr lang="en-US" altLang="en-US" sz="3000"/>
              <a:t>“the relative importance of jobs, i.e., the sequence in which jobs should be worked on.”</a:t>
            </a:r>
            <a:r>
              <a:rPr lang="en-US" altLang="en-US"/>
              <a:t> </a:t>
            </a:r>
            <a:r>
              <a:rPr lang="en-US" altLang="en-US" sz="2200"/>
              <a:t>- </a:t>
            </a:r>
            <a:r>
              <a:rPr lang="en-US" altLang="en-US" sz="2200" i="1"/>
              <a:t>APICS Dictionary, 8th Edition</a:t>
            </a:r>
            <a:endParaRPr lang="en-US" altLang="en-US"/>
          </a:p>
          <a:p>
            <a:pPr algn="l"/>
            <a:endParaRPr lang="en-US" altLang="en-US" sz="1200"/>
          </a:p>
          <a:p>
            <a:pPr algn="l"/>
            <a:r>
              <a:rPr lang="en-US" altLang="en-US"/>
              <a:t>Priority refers to what is needed, how much is needed, and when it is needed.</a:t>
            </a:r>
          </a:p>
          <a:p>
            <a:pPr lvl="2"/>
            <a:r>
              <a:rPr lang="en-US" altLang="en-US" sz="2800"/>
              <a:t>	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20901-523D-DB48-94EF-98CA0621D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D0E08-B763-084E-AB76-1484239DEFD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00C18-D0DF-4D47-A449-FCDB87C5C1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C1D34659-6146-B441-871A-E43A46443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763000" cy="12192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400" b="1"/>
              <a:t>Capacity</a:t>
            </a:r>
            <a:endParaRPr lang="en-US" altLang="en-US" sz="4000"/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297A71FA-05D2-3942-BBB0-39900DC9D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8100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buFontTx/>
              <a:buNone/>
            </a:pPr>
            <a:r>
              <a:rPr lang="en-US" altLang="en-US"/>
              <a:t>The </a:t>
            </a:r>
            <a:r>
              <a:rPr lang="en-US" altLang="en-US" i="1"/>
              <a:t>APICS Dictionary</a:t>
            </a:r>
            <a:r>
              <a:rPr lang="en-US" altLang="en-US"/>
              <a:t> defines capacity as:</a:t>
            </a:r>
          </a:p>
          <a:p>
            <a:pPr marL="635000" indent="-635000">
              <a:buFontTx/>
              <a:buNone/>
            </a:pPr>
            <a:endParaRPr lang="en-US" altLang="en-US" sz="1200"/>
          </a:p>
          <a:p>
            <a:pPr marL="635000" indent="-635000">
              <a:buFontTx/>
              <a:buNone/>
            </a:pPr>
            <a:r>
              <a:rPr lang="en-US" altLang="en-US"/>
              <a:t>	 </a:t>
            </a:r>
            <a:r>
              <a:rPr lang="en-US" altLang="en-US" sz="3000"/>
              <a:t>“the capability of a worker, machine, work center, plant or organization to produce output per time period.”</a:t>
            </a:r>
            <a:r>
              <a:rPr lang="en-US" altLang="en-US" sz="2200"/>
              <a:t>- </a:t>
            </a:r>
            <a:r>
              <a:rPr lang="en-US" altLang="en-US" sz="2200" i="1"/>
              <a:t>APICS Dictionary, 8th Edition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6A1BDB7B-2BD5-734E-BC09-3C6BB2C19B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012FB-E315-1D49-A41B-AD6C70DABA8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" name="Date Placeholder 4">
            <a:extLst>
              <a:ext uri="{FF2B5EF4-FFF2-40B4-BE49-F238E27FC236}">
                <a16:creationId xmlns:a16="http://schemas.microsoft.com/office/drawing/2014/main" id="{4F0F0F95-8A6A-5745-AD64-98E90A82F92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grpSp>
        <p:nvGrpSpPr>
          <p:cNvPr id="168997" name="Group 37">
            <a:extLst>
              <a:ext uri="{FF2B5EF4-FFF2-40B4-BE49-F238E27FC236}">
                <a16:creationId xmlns:a16="http://schemas.microsoft.com/office/drawing/2014/main" id="{1E8C2EDD-DB41-794C-8607-72A6AE88F419}"/>
              </a:ext>
            </a:extLst>
          </p:cNvPr>
          <p:cNvGrpSpPr>
            <a:grpSpLocks/>
          </p:cNvGrpSpPr>
          <p:nvPr/>
        </p:nvGrpSpPr>
        <p:grpSpPr bwMode="auto">
          <a:xfrm>
            <a:off x="1949450" y="2057400"/>
            <a:ext cx="5518150" cy="4038600"/>
            <a:chOff x="1200" y="1056"/>
            <a:chExt cx="3761" cy="2872"/>
          </a:xfrm>
        </p:grpSpPr>
        <p:sp>
          <p:nvSpPr>
            <p:cNvPr id="168964" name="Rectangle 4">
              <a:extLst>
                <a:ext uri="{FF2B5EF4-FFF2-40B4-BE49-F238E27FC236}">
                  <a16:creationId xmlns:a16="http://schemas.microsoft.com/office/drawing/2014/main" id="{C9E3AB39-0E22-5540-9C3A-92A484A7B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1784"/>
              <a:ext cx="1432" cy="6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5" name="Rectangle 5">
              <a:extLst>
                <a:ext uri="{FF2B5EF4-FFF2-40B4-BE49-F238E27FC236}">
                  <a16:creationId xmlns:a16="http://schemas.microsoft.com/office/drawing/2014/main" id="{F05CFD4F-51E3-7B4D-B66C-DC044CEE8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1064"/>
              <a:ext cx="1432" cy="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6" name="Rectangle 6">
              <a:extLst>
                <a:ext uri="{FF2B5EF4-FFF2-40B4-BE49-F238E27FC236}">
                  <a16:creationId xmlns:a16="http://schemas.microsoft.com/office/drawing/2014/main" id="{6C759266-C4EF-3947-BB5A-7F7A4A14D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3320"/>
              <a:ext cx="1432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7" name="Rectangle 7">
              <a:extLst>
                <a:ext uri="{FF2B5EF4-FFF2-40B4-BE49-F238E27FC236}">
                  <a16:creationId xmlns:a16="http://schemas.microsoft.com/office/drawing/2014/main" id="{60317A1B-9D4C-E549-A4AF-C80DE1115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1056"/>
              <a:ext cx="1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8" name="Rectangle 8">
              <a:extLst>
                <a:ext uri="{FF2B5EF4-FFF2-40B4-BE49-F238E27FC236}">
                  <a16:creationId xmlns:a16="http://schemas.microsoft.com/office/drawing/2014/main" id="{A5908958-6661-FA43-A467-00EAB59F6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1736"/>
              <a:ext cx="1432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9" name="Rectangle 9">
              <a:extLst>
                <a:ext uri="{FF2B5EF4-FFF2-40B4-BE49-F238E27FC236}">
                  <a16:creationId xmlns:a16="http://schemas.microsoft.com/office/drawing/2014/main" id="{32409079-BFF0-764F-A660-23805C7CA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" y="1105"/>
              <a:ext cx="1382" cy="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Aggregate Production 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Plan</a:t>
              </a:r>
            </a:p>
          </p:txBody>
        </p:sp>
        <p:sp>
          <p:nvSpPr>
            <p:cNvPr id="168970" name="Rectangle 10">
              <a:extLst>
                <a:ext uri="{FF2B5EF4-FFF2-40B4-BE49-F238E27FC236}">
                  <a16:creationId xmlns:a16="http://schemas.microsoft.com/office/drawing/2014/main" id="{412A1EFC-F83A-A248-BDF8-5B91E762C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51"/>
              <a:ext cx="1449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Master Production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Schedule (MPS) </a:t>
              </a:r>
            </a:p>
          </p:txBody>
        </p:sp>
        <p:sp>
          <p:nvSpPr>
            <p:cNvPr id="168971" name="Rectangle 11">
              <a:extLst>
                <a:ext uri="{FF2B5EF4-FFF2-40B4-BE49-F238E27FC236}">
                  <a16:creationId xmlns:a16="http://schemas.microsoft.com/office/drawing/2014/main" id="{BAE78458-7030-D247-B5A1-63047FF3B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2456"/>
              <a:ext cx="1432" cy="6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2" name="Rectangle 12">
              <a:extLst>
                <a:ext uri="{FF2B5EF4-FFF2-40B4-BE49-F238E27FC236}">
                  <a16:creationId xmlns:a16="http://schemas.microsoft.com/office/drawing/2014/main" id="{C092589F-4B4C-6543-B460-EB4F3FFB0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" y="2471"/>
              <a:ext cx="897" cy="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Material 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Requirements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Plan (MRP)</a:t>
              </a:r>
            </a:p>
          </p:txBody>
        </p:sp>
        <p:sp>
          <p:nvSpPr>
            <p:cNvPr id="168973" name="Rectangle 13">
              <a:extLst>
                <a:ext uri="{FF2B5EF4-FFF2-40B4-BE49-F238E27FC236}">
                  <a16:creationId xmlns:a16="http://schemas.microsoft.com/office/drawing/2014/main" id="{E55EB1F0-25D5-6941-B926-9706253E0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" y="3383"/>
              <a:ext cx="1225" cy="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Production Activity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Control (PAC)</a:t>
              </a:r>
            </a:p>
          </p:txBody>
        </p:sp>
        <p:sp>
          <p:nvSpPr>
            <p:cNvPr id="168974" name="Rectangle 14">
              <a:extLst>
                <a:ext uri="{FF2B5EF4-FFF2-40B4-BE49-F238E27FC236}">
                  <a16:creationId xmlns:a16="http://schemas.microsoft.com/office/drawing/2014/main" id="{88F2C8F5-4258-DC49-B7F8-2404B5A93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8" y="1065"/>
              <a:ext cx="1521" cy="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Resource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Requirements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Plan (RRP)</a:t>
              </a:r>
            </a:p>
          </p:txBody>
        </p:sp>
        <p:sp>
          <p:nvSpPr>
            <p:cNvPr id="168975" name="Rectangle 15">
              <a:extLst>
                <a:ext uri="{FF2B5EF4-FFF2-40B4-BE49-F238E27FC236}">
                  <a16:creationId xmlns:a16="http://schemas.microsoft.com/office/drawing/2014/main" id="{B0EDD474-C21D-AC41-B08B-D521FC220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" y="1814"/>
              <a:ext cx="1220" cy="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Rough-Cut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Capacity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Plan (RCCP)</a:t>
              </a:r>
            </a:p>
          </p:txBody>
        </p:sp>
        <p:sp>
          <p:nvSpPr>
            <p:cNvPr id="168976" name="Rectangle 16">
              <a:extLst>
                <a:ext uri="{FF2B5EF4-FFF2-40B4-BE49-F238E27FC236}">
                  <a16:creationId xmlns:a16="http://schemas.microsoft.com/office/drawing/2014/main" id="{680E4174-67A8-F94D-9F1F-54FA0F9D7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2552"/>
              <a:ext cx="1432" cy="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7" name="Rectangle 17">
              <a:extLst>
                <a:ext uri="{FF2B5EF4-FFF2-40B4-BE49-F238E27FC236}">
                  <a16:creationId xmlns:a16="http://schemas.microsoft.com/office/drawing/2014/main" id="{4B92D640-3153-724D-BF18-C15554710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8" y="2533"/>
              <a:ext cx="897" cy="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Capacity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Requirements</a:t>
              </a: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Plan (CRP)</a:t>
              </a:r>
            </a:p>
          </p:txBody>
        </p:sp>
        <p:sp>
          <p:nvSpPr>
            <p:cNvPr id="168978" name="Rectangle 18">
              <a:extLst>
                <a:ext uri="{FF2B5EF4-FFF2-40B4-BE49-F238E27FC236}">
                  <a16:creationId xmlns:a16="http://schemas.microsoft.com/office/drawing/2014/main" id="{8023B34F-C0C8-DD44-A41D-01CBBA882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3224"/>
              <a:ext cx="1432" cy="3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9" name="Rectangle 19">
              <a:extLst>
                <a:ext uri="{FF2B5EF4-FFF2-40B4-BE49-F238E27FC236}">
                  <a16:creationId xmlns:a16="http://schemas.microsoft.com/office/drawing/2014/main" id="{6CB2166B-729E-334F-A839-F6AFD615F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" y="3301"/>
              <a:ext cx="130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</a:rPr>
                <a:t>Input/Output Control</a:t>
              </a:r>
            </a:p>
          </p:txBody>
        </p:sp>
        <p:sp>
          <p:nvSpPr>
            <p:cNvPr id="168980" name="Rectangle 20">
              <a:extLst>
                <a:ext uri="{FF2B5EF4-FFF2-40B4-BE49-F238E27FC236}">
                  <a16:creationId xmlns:a16="http://schemas.microsoft.com/office/drawing/2014/main" id="{2BAC452F-B29C-9C4D-843B-B97563407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3600"/>
              <a:ext cx="1432" cy="3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1" name="Rectangle 21">
              <a:extLst>
                <a:ext uri="{FF2B5EF4-FFF2-40B4-BE49-F238E27FC236}">
                  <a16:creationId xmlns:a16="http://schemas.microsoft.com/office/drawing/2014/main" id="{8A2CA374-0298-304F-88AE-F4500D6D3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638"/>
              <a:ext cx="136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</a:rPr>
                <a:t>Operation Sequencing</a:t>
              </a:r>
            </a:p>
          </p:txBody>
        </p:sp>
        <p:sp>
          <p:nvSpPr>
            <p:cNvPr id="168982" name="Line 22">
              <a:extLst>
                <a:ext uri="{FF2B5EF4-FFF2-40B4-BE49-F238E27FC236}">
                  <a16:creationId xmlns:a16="http://schemas.microsoft.com/office/drawing/2014/main" id="{267AF967-DE4E-144C-A8D2-126BFF9C95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1492"/>
              <a:ext cx="1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3" name="Line 23">
              <a:extLst>
                <a:ext uri="{FF2B5EF4-FFF2-40B4-BE49-F238E27FC236}">
                  <a16:creationId xmlns:a16="http://schemas.microsoft.com/office/drawing/2014/main" id="{7FC2EA89-E790-FE48-BE7E-1C66E1ED3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2164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4" name="Line 24">
              <a:extLst>
                <a:ext uri="{FF2B5EF4-FFF2-40B4-BE49-F238E27FC236}">
                  <a16:creationId xmlns:a16="http://schemas.microsoft.com/office/drawing/2014/main" id="{1EB7EB2D-3B42-164C-9C49-A312E3047C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3076"/>
              <a:ext cx="1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5" name="Line 25">
              <a:extLst>
                <a:ext uri="{FF2B5EF4-FFF2-40B4-BE49-F238E27FC236}">
                  <a16:creationId xmlns:a16="http://schemas.microsoft.com/office/drawing/2014/main" id="{4EB138A4-B096-FC4A-ADCD-B0377DCE1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3556"/>
              <a:ext cx="24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6" name="Line 26">
              <a:extLst>
                <a:ext uri="{FF2B5EF4-FFF2-40B4-BE49-F238E27FC236}">
                  <a16:creationId xmlns:a16="http://schemas.microsoft.com/office/drawing/2014/main" id="{F344D255-178C-2F40-8245-C5A62D70B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3412"/>
              <a:ext cx="1" cy="3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7" name="Line 27">
              <a:extLst>
                <a:ext uri="{FF2B5EF4-FFF2-40B4-BE49-F238E27FC236}">
                  <a16:creationId xmlns:a16="http://schemas.microsoft.com/office/drawing/2014/main" id="{1949CA2F-2F5C-A54C-B338-25D8BA7135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3412"/>
              <a:ext cx="5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8" name="Line 28">
              <a:extLst>
                <a:ext uri="{FF2B5EF4-FFF2-40B4-BE49-F238E27FC236}">
                  <a16:creationId xmlns:a16="http://schemas.microsoft.com/office/drawing/2014/main" id="{55DFFEE1-44DF-7140-B594-D94730C74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3792"/>
              <a:ext cx="5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9" name="Line 29">
              <a:extLst>
                <a:ext uri="{FF2B5EF4-FFF2-40B4-BE49-F238E27FC236}">
                  <a16:creationId xmlns:a16="http://schemas.microsoft.com/office/drawing/2014/main" id="{30A5111C-AE63-F446-A027-C6D372D30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1348"/>
              <a:ext cx="8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0" name="Line 30">
              <a:extLst>
                <a:ext uri="{FF2B5EF4-FFF2-40B4-BE49-F238E27FC236}">
                  <a16:creationId xmlns:a16="http://schemas.microsoft.com/office/drawing/2014/main" id="{ABECB82C-9AB9-3644-8C9A-174E68C2D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1972"/>
              <a:ext cx="8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1" name="Line 31">
              <a:extLst>
                <a:ext uri="{FF2B5EF4-FFF2-40B4-BE49-F238E27FC236}">
                  <a16:creationId xmlns:a16="http://schemas.microsoft.com/office/drawing/2014/main" id="{04C33EBE-8AB6-5C46-AAD1-0429714001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2788"/>
              <a:ext cx="8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8995" name="Rectangle 35">
            <a:extLst>
              <a:ext uri="{FF2B5EF4-FFF2-40B4-BE49-F238E27FC236}">
                <a16:creationId xmlns:a16="http://schemas.microsoft.com/office/drawing/2014/main" id="{19D9FA1B-A52B-0D47-A214-B66A04F331A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76213" y="3689351"/>
            <a:ext cx="291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600" u="sng">
                <a:latin typeface="Times New Roman" panose="02020603050405020304" pitchFamily="18" charset="0"/>
              </a:rPr>
              <a:t>Priority Management Techniques</a:t>
            </a:r>
          </a:p>
        </p:txBody>
      </p:sp>
      <p:sp>
        <p:nvSpPr>
          <p:cNvPr id="168996" name="Rectangle 36">
            <a:extLst>
              <a:ext uri="{FF2B5EF4-FFF2-40B4-BE49-F238E27FC236}">
                <a16:creationId xmlns:a16="http://schemas.microsoft.com/office/drawing/2014/main" id="{D4465554-A810-0A41-A5F7-10FEE01B7D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79381" y="3736182"/>
            <a:ext cx="3011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600" u="sng">
                <a:latin typeface="Times New Roman" panose="02020603050405020304" pitchFamily="18" charset="0"/>
              </a:rPr>
              <a:t>Capacity Management Techniques</a:t>
            </a:r>
          </a:p>
        </p:txBody>
      </p:sp>
      <p:sp>
        <p:nvSpPr>
          <p:cNvPr id="168998" name="Rectangle 38">
            <a:extLst>
              <a:ext uri="{FF2B5EF4-FFF2-40B4-BE49-F238E27FC236}">
                <a16:creationId xmlns:a16="http://schemas.microsoft.com/office/drawing/2014/main" id="{3AF08DB7-8C64-2C4D-8F2F-AFE0A068C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62000"/>
            <a:ext cx="6916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Hierarchical Planning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9152A-097C-8E49-A95F-14A446403D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2C37-8014-7B40-8C95-86D981F9F98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BCB74-8B1B-CD47-9E63-803F2D086A7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3A3EA650-7088-694E-AAD7-DED339FFA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3800" b="1"/>
              <a:t>Manufacturing Planning and Control System (MPCS)</a:t>
            </a:r>
            <a:endParaRPr lang="en-US" altLang="en-US" sz="3400"/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9906BCD4-62DD-F84E-A5AC-2266D898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 sz="3000"/>
              <a:t>Strategic Business Plan - </a:t>
            </a:r>
            <a:r>
              <a:rPr lang="en-US" altLang="en-US" sz="2200"/>
              <a:t>A statement of the major goals and objectives the company expects to achieve over the next 2-10 years or more.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broad/general direction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low level of detail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long-range forecasts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responsibility of senior management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includes Marketing, Finance, &amp; Production participation</a:t>
            </a:r>
          </a:p>
          <a:p>
            <a:pPr marL="1322388" lvl="1" indent="-573088">
              <a:buFontTx/>
              <a:buNone/>
            </a:pPr>
            <a:r>
              <a:rPr lang="en-US" altLang="en-US" sz="2200"/>
              <a:t>  - usually reviewed every six months to a year</a:t>
            </a: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03D8F-16D5-1D48-95AC-A086732A9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9A365-F673-564A-94A1-A8FFCA8C532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51F54-C591-034E-85D9-0897DA89D2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91DCEC19-A0D1-5644-B53F-6C626AC20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733800"/>
          </a:xfrm>
          <a:noFill/>
          <a:ln/>
        </p:spPr>
        <p:txBody>
          <a:bodyPr lIns="92075" tIns="46038" rIns="92075" bIns="46038"/>
          <a:lstStyle/>
          <a:p>
            <a:pPr marL="635000" indent="-635000"/>
            <a:r>
              <a:rPr lang="en-US" altLang="en-US"/>
              <a:t>Aggregate Production Plan (APP) must</a:t>
            </a:r>
          </a:p>
          <a:p>
            <a:pPr marL="1322388" lvl="1" indent="-573088"/>
            <a:r>
              <a:rPr lang="en-US" altLang="en-US" sz="2400"/>
              <a:t>Satisfy market demand within resources available</a:t>
            </a:r>
          </a:p>
          <a:p>
            <a:pPr marL="1322388" lvl="1" indent="-573088"/>
            <a:r>
              <a:rPr lang="en-US" altLang="en-US" sz="2400"/>
              <a:t>Assist strategic business plan implementation </a:t>
            </a:r>
          </a:p>
          <a:p>
            <a:pPr marL="1322388" lvl="1" indent="-573088"/>
            <a:r>
              <a:rPr lang="en-US" altLang="en-US" sz="2400"/>
              <a:t>Based upon families of products</a:t>
            </a:r>
          </a:p>
          <a:p>
            <a:pPr marL="1322388" lvl="1" indent="-573088"/>
            <a:r>
              <a:rPr lang="en-US" altLang="en-US" sz="2400"/>
              <a:t>Fairly low level of detail</a:t>
            </a:r>
          </a:p>
          <a:p>
            <a:pPr marL="1322388" lvl="1" indent="-573088"/>
            <a:r>
              <a:rPr lang="en-US" altLang="en-US" sz="2400"/>
              <a:t>Address a six to 18 month planning horizon</a:t>
            </a:r>
          </a:p>
          <a:p>
            <a:pPr marL="1322388" lvl="1" indent="-573088"/>
            <a:r>
              <a:rPr lang="en-US" altLang="en-US" sz="2400"/>
              <a:t>Reviewed each month or quarter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1B907CB5-8B65-5941-9FFD-800723F5B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/>
              <a:t>MPCS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D46ED-3B4E-2F44-9154-6363B8DE6F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3D729-17E6-9646-A8A2-CBB71B2DAB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304EB-38AC-204D-B192-21A11513FB9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488A8C1C-0F85-A14A-B3B5-BC0167C1D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6000" b="1"/>
              <a:t>MPCS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FB4CBC47-03CA-B344-A21C-8F48F2EFF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696200" cy="38862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</a:pPr>
            <a:r>
              <a:rPr lang="en-US" altLang="en-US"/>
              <a:t>Master Production Schedule </a:t>
            </a:r>
            <a:r>
              <a:rPr lang="en-US" altLang="en-US" sz="2400"/>
              <a:t>- Plan for the production of individual end items (finished goods).</a:t>
            </a:r>
            <a:r>
              <a:rPr lang="en-US" altLang="en-US" sz="2200"/>
              <a:t> 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breaks down aggregate production plan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list the quantity of each end item to be made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level of detail is higher than the aggregate production plan 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developed for individual end items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three to 18 month planning horizon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400"/>
              <a:t>reviewed and changed weekly or monthly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6A733-8FE3-D548-A4A6-53515AA06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1FFA5-8EF0-C34C-A9BA-F0C6071554A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A6D77-7D49-E949-8B5F-3F057FBEA84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7D164023-B8BE-CE4D-9CCD-751BC8C77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6000" b="1"/>
              <a:t>MPCS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01832655-8BF6-DA49-AEA8-2CFEAF0DB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657600"/>
          </a:xfrm>
          <a:noFill/>
          <a:ln/>
        </p:spPr>
        <p:txBody>
          <a:bodyPr lIns="92075" tIns="46038" rIns="92075" bIns="46038"/>
          <a:lstStyle/>
          <a:p>
            <a:pPr marL="635000" indent="-635000">
              <a:lnSpc>
                <a:spcPct val="90000"/>
              </a:lnSpc>
            </a:pPr>
            <a:r>
              <a:rPr lang="en-US" altLang="en-US" sz="3000"/>
              <a:t>Material Requirements Plan (MRP)</a:t>
            </a:r>
            <a:r>
              <a:rPr lang="en-US" altLang="en-US"/>
              <a:t> </a:t>
            </a:r>
            <a:r>
              <a:rPr lang="en-US" altLang="en-US" sz="2400"/>
              <a:t>- Plan for the production and purchase of the components used in making the items in the MPS</a:t>
            </a:r>
            <a:endParaRPr lang="en-US" altLang="en-US" sz="2800"/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Production control &amp; purchasing use MRP to decide the purchase or manufacture of specific items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Level of detail is high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Determines when the components &amp; parts are needed 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Planning horizon is at least as long as the combined purchase and manufacture lead times (3 to 18 months)</a:t>
            </a:r>
          </a:p>
          <a:p>
            <a:pPr marL="1322388" lvl="1" indent="-573088">
              <a:lnSpc>
                <a:spcPct val="90000"/>
              </a:lnSpc>
            </a:pPr>
            <a:r>
              <a:rPr lang="en-US" altLang="en-US" sz="2200"/>
              <a:t>Usually reviewed daily or weekly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1202</Words>
  <Application>Microsoft Macintosh PowerPoint</Application>
  <PresentationFormat>On-screen Show (4:3)</PresentationFormat>
  <Paragraphs>300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Times New Roman</vt:lpstr>
      <vt:lpstr>Modern</vt:lpstr>
      <vt:lpstr>Times</vt:lpstr>
      <vt:lpstr>ZapfDingbats BT</vt:lpstr>
      <vt:lpstr>Default Design</vt:lpstr>
      <vt:lpstr>Manufacturing’s Objectives</vt:lpstr>
      <vt:lpstr>Four Basic Questions</vt:lpstr>
      <vt:lpstr>Priority</vt:lpstr>
      <vt:lpstr>Capacity</vt:lpstr>
      <vt:lpstr>PowerPoint Presentation</vt:lpstr>
      <vt:lpstr>Manufacturing Planning and Control System (MPCS)</vt:lpstr>
      <vt:lpstr>MPCS</vt:lpstr>
      <vt:lpstr>MPCS</vt:lpstr>
      <vt:lpstr>MPCS</vt:lpstr>
      <vt:lpstr>MPCS</vt:lpstr>
      <vt:lpstr>MPCS</vt:lpstr>
      <vt:lpstr>Manufacturing Resource Planning (MRP II)</vt:lpstr>
      <vt:lpstr>Creating the APP</vt:lpstr>
      <vt:lpstr>Creating the APP</vt:lpstr>
      <vt:lpstr>Creating the APP</vt:lpstr>
      <vt:lpstr>Developing the APP</vt:lpstr>
      <vt:lpstr>Chase APP Strategy</vt:lpstr>
      <vt:lpstr>Chase APP Strategy</vt:lpstr>
      <vt:lpstr>Level APP Strategy</vt:lpstr>
      <vt:lpstr>Level APP Strategy</vt:lpstr>
      <vt:lpstr>Subcontracting &amp; APP</vt:lpstr>
      <vt:lpstr>Hybrid APP Strategy</vt:lpstr>
      <vt:lpstr>APP Using Pure Strategies</vt:lpstr>
      <vt:lpstr>Level Production Strategy</vt:lpstr>
      <vt:lpstr>Chase Demand Strategy</vt:lpstr>
      <vt:lpstr>Strategies for Managing Demand</vt:lpstr>
      <vt:lpstr>Hierarchical Planning Process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136</cp:revision>
  <cp:lastPrinted>1998-07-06T03:33:18Z</cp:lastPrinted>
  <dcterms:created xsi:type="dcterms:W3CDTF">1998-05-11T14:46:18Z</dcterms:created>
  <dcterms:modified xsi:type="dcterms:W3CDTF">2019-08-19T19:32:19Z</dcterms:modified>
</cp:coreProperties>
</file>