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56" r:id="rId2"/>
    <p:sldId id="361" r:id="rId3"/>
    <p:sldId id="324" r:id="rId4"/>
    <p:sldId id="366" r:id="rId5"/>
    <p:sldId id="327" r:id="rId6"/>
    <p:sldId id="328" r:id="rId7"/>
    <p:sldId id="329" r:id="rId8"/>
    <p:sldId id="330" r:id="rId9"/>
    <p:sldId id="331" r:id="rId10"/>
    <p:sldId id="334" r:id="rId11"/>
    <p:sldId id="332" r:id="rId12"/>
    <p:sldId id="333" r:id="rId13"/>
    <p:sldId id="336" r:id="rId14"/>
    <p:sldId id="337" r:id="rId15"/>
    <p:sldId id="343" r:id="rId16"/>
    <p:sldId id="362" r:id="rId17"/>
    <p:sldId id="342" r:id="rId18"/>
    <p:sldId id="344" r:id="rId19"/>
    <p:sldId id="346" r:id="rId20"/>
    <p:sldId id="345" r:id="rId21"/>
    <p:sldId id="348" r:id="rId22"/>
    <p:sldId id="349" r:id="rId23"/>
    <p:sldId id="364" r:id="rId24"/>
    <p:sldId id="352" r:id="rId25"/>
    <p:sldId id="338" r:id="rId26"/>
  </p:sldIdLst>
  <p:sldSz cx="9144000" cy="6858000" type="screen4x3"/>
  <p:notesSz cx="6858000" cy="9028113"/>
  <p:defaultTextStyle>
    <a:defPPr>
      <a:defRPr lang="en-US"/>
    </a:defPPr>
    <a:lvl1pPr algn="l" rtl="0" eaLnBrk="0" fontAlgn="base" hangingPunct="0">
      <a:spcBef>
        <a:spcPct val="0"/>
      </a:spcBef>
      <a:spcAft>
        <a:spcPct val="0"/>
      </a:spcAft>
      <a:defRPr sz="4400" b="1"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400" b="1"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400" b="1"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400" b="1"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400" b="1" i="1" kern="1200">
        <a:solidFill>
          <a:schemeClr val="tx1"/>
        </a:solidFill>
        <a:latin typeface="Times New Roman" panose="02020603050405020304" pitchFamily="18" charset="0"/>
        <a:ea typeface="+mn-ea"/>
        <a:cs typeface="+mn-cs"/>
      </a:defRPr>
    </a:lvl5pPr>
    <a:lvl6pPr marL="2286000" algn="l" defTabSz="914400" rtl="0" eaLnBrk="1" latinLnBrk="0" hangingPunct="1">
      <a:defRPr sz="4400" b="1" i="1" kern="1200">
        <a:solidFill>
          <a:schemeClr val="tx1"/>
        </a:solidFill>
        <a:latin typeface="Times New Roman" panose="02020603050405020304" pitchFamily="18" charset="0"/>
        <a:ea typeface="+mn-ea"/>
        <a:cs typeface="+mn-cs"/>
      </a:defRPr>
    </a:lvl6pPr>
    <a:lvl7pPr marL="2743200" algn="l" defTabSz="914400" rtl="0" eaLnBrk="1" latinLnBrk="0" hangingPunct="1">
      <a:defRPr sz="4400" b="1" i="1" kern="1200">
        <a:solidFill>
          <a:schemeClr val="tx1"/>
        </a:solidFill>
        <a:latin typeface="Times New Roman" panose="02020603050405020304" pitchFamily="18" charset="0"/>
        <a:ea typeface="+mn-ea"/>
        <a:cs typeface="+mn-cs"/>
      </a:defRPr>
    </a:lvl7pPr>
    <a:lvl8pPr marL="3200400" algn="l" defTabSz="914400" rtl="0" eaLnBrk="1" latinLnBrk="0" hangingPunct="1">
      <a:defRPr sz="4400" b="1" i="1" kern="1200">
        <a:solidFill>
          <a:schemeClr val="tx1"/>
        </a:solidFill>
        <a:latin typeface="Times New Roman" panose="02020603050405020304" pitchFamily="18" charset="0"/>
        <a:ea typeface="+mn-ea"/>
        <a:cs typeface="+mn-cs"/>
      </a:defRPr>
    </a:lvl8pPr>
    <a:lvl9pPr marL="3657600" algn="l" defTabSz="914400" rtl="0" eaLnBrk="1" latinLnBrk="0" hangingPunct="1">
      <a:defRPr sz="4400" b="1"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ferSingleView="1">
    <p:restoredLeft sz="32787"/>
    <p:restoredTop sz="90929"/>
  </p:normalViewPr>
  <p:slideViewPr>
    <p:cSldViewPr>
      <p:cViewPr varScale="1">
        <p:scale>
          <a:sx n="124" d="100"/>
          <a:sy n="124" d="100"/>
        </p:scale>
        <p:origin x="21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930" y="1440"/>
      </p:cViewPr>
      <p:guideLst>
        <p:guide orient="horz" pos="284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8B88D2B1-01B4-DA4D-A4E6-3DC570FA9DC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i="0" smtClean="0">
                <a:latin typeface="Modern" charset="0"/>
              </a:defRPr>
            </a:lvl1pPr>
          </a:lstStyle>
          <a:p>
            <a:pPr>
              <a:defRPr/>
            </a:pPr>
            <a:endParaRPr lang="en-US" altLang="en-US"/>
          </a:p>
        </p:txBody>
      </p:sp>
      <p:sp>
        <p:nvSpPr>
          <p:cNvPr id="112643" name="Rectangle 3">
            <a:extLst>
              <a:ext uri="{FF2B5EF4-FFF2-40B4-BE49-F238E27FC236}">
                <a16:creationId xmlns:a16="http://schemas.microsoft.com/office/drawing/2014/main" id="{68AF7C19-8E3D-4C4F-9240-1A3EC610AF2D}"/>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i="0" smtClean="0">
                <a:latin typeface="Modern" charset="0"/>
              </a:defRPr>
            </a:lvl1pPr>
          </a:lstStyle>
          <a:p>
            <a:pPr>
              <a:defRPr/>
            </a:pPr>
            <a:endParaRPr lang="en-US" altLang="en-US"/>
          </a:p>
        </p:txBody>
      </p:sp>
      <p:sp>
        <p:nvSpPr>
          <p:cNvPr id="112644" name="Rectangle 4">
            <a:extLst>
              <a:ext uri="{FF2B5EF4-FFF2-40B4-BE49-F238E27FC236}">
                <a16:creationId xmlns:a16="http://schemas.microsoft.com/office/drawing/2014/main" id="{936538A4-C4BB-C84C-A6D1-BC22BFE1B053}"/>
              </a:ext>
            </a:extLst>
          </p:cNvPr>
          <p:cNvSpPr>
            <a:spLocks noGrp="1" noChangeArrowheads="1"/>
          </p:cNvSpPr>
          <p:nvPr>
            <p:ph type="ftr" sz="quarter" idx="2"/>
          </p:nvPr>
        </p:nvSpPr>
        <p:spPr bwMode="auto">
          <a:xfrm>
            <a:off x="0" y="8610600"/>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0" i="0" smtClean="0">
                <a:latin typeface="Modern" charset="0"/>
              </a:defRPr>
            </a:lvl1pPr>
          </a:lstStyle>
          <a:p>
            <a:pPr>
              <a:defRPr/>
            </a:pPr>
            <a:endParaRPr lang="en-US" altLang="en-US"/>
          </a:p>
        </p:txBody>
      </p:sp>
      <p:sp>
        <p:nvSpPr>
          <p:cNvPr id="112645" name="Rectangle 5">
            <a:extLst>
              <a:ext uri="{FF2B5EF4-FFF2-40B4-BE49-F238E27FC236}">
                <a16:creationId xmlns:a16="http://schemas.microsoft.com/office/drawing/2014/main" id="{C97CA86B-8BBF-254A-BC0B-B6AF75DD31C7}"/>
              </a:ext>
            </a:extLst>
          </p:cNvPr>
          <p:cNvSpPr>
            <a:spLocks noGrp="1" noChangeArrowheads="1"/>
          </p:cNvSpPr>
          <p:nvPr>
            <p:ph type="sldNum" sz="quarter" idx="3"/>
          </p:nvPr>
        </p:nvSpPr>
        <p:spPr bwMode="auto">
          <a:xfrm>
            <a:off x="3886200" y="8610600"/>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i="0" smtClean="0">
                <a:latin typeface="Modern" charset="0"/>
              </a:defRPr>
            </a:lvl1pPr>
          </a:lstStyle>
          <a:p>
            <a:pPr>
              <a:defRPr/>
            </a:pPr>
            <a:fld id="{E5AC2949-DB0B-C74A-B420-4286E8B95A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45E419B-3417-7C43-B54E-3F24526F0C5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i="0" smtClean="0">
                <a:latin typeface="Modern" charset="0"/>
              </a:defRPr>
            </a:lvl1pPr>
          </a:lstStyle>
          <a:p>
            <a:pPr>
              <a:defRPr/>
            </a:pPr>
            <a:endParaRPr lang="en-US" altLang="en-US"/>
          </a:p>
        </p:txBody>
      </p:sp>
      <p:sp>
        <p:nvSpPr>
          <p:cNvPr id="11267" name="Rectangle 3">
            <a:extLst>
              <a:ext uri="{FF2B5EF4-FFF2-40B4-BE49-F238E27FC236}">
                <a16:creationId xmlns:a16="http://schemas.microsoft.com/office/drawing/2014/main" id="{6325FA29-97C2-DC4B-B0CB-894DD49A141C}"/>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i="0" smtClean="0">
                <a:latin typeface="Modern" charset="0"/>
              </a:defRPr>
            </a:lvl1pPr>
          </a:lstStyle>
          <a:p>
            <a:pPr>
              <a:defRPr/>
            </a:pPr>
            <a:endParaRPr lang="en-US" altLang="en-US"/>
          </a:p>
        </p:txBody>
      </p:sp>
      <p:sp>
        <p:nvSpPr>
          <p:cNvPr id="11268" name="Rectangle 4">
            <a:extLst>
              <a:ext uri="{FF2B5EF4-FFF2-40B4-BE49-F238E27FC236}">
                <a16:creationId xmlns:a16="http://schemas.microsoft.com/office/drawing/2014/main" id="{5D3A6D33-5A49-744A-B087-8FABCAF8819E}"/>
              </a:ext>
            </a:extLst>
          </p:cNvPr>
          <p:cNvSpPr>
            <a:spLocks noGrp="1" noRot="1" noChangeAspect="1" noChangeArrowheads="1" noTextEdit="1"/>
          </p:cNvSpPr>
          <p:nvPr>
            <p:ph type="sldImg" idx="2"/>
          </p:nvPr>
        </p:nvSpPr>
        <p:spPr bwMode="auto">
          <a:xfrm>
            <a:off x="1193800" y="685800"/>
            <a:ext cx="4470400" cy="3352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D7983C86-E26D-E741-9468-F7C76E242AA9}"/>
              </a:ext>
            </a:extLst>
          </p:cNvPr>
          <p:cNvSpPr>
            <a:spLocks noGrp="1" noChangeArrowheads="1"/>
          </p:cNvSpPr>
          <p:nvPr>
            <p:ph type="body" sz="quarter" idx="3"/>
          </p:nvPr>
        </p:nvSpPr>
        <p:spPr bwMode="auto">
          <a:xfrm>
            <a:off x="914400" y="42672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270" name="Rectangle 6">
            <a:extLst>
              <a:ext uri="{FF2B5EF4-FFF2-40B4-BE49-F238E27FC236}">
                <a16:creationId xmlns:a16="http://schemas.microsoft.com/office/drawing/2014/main" id="{01DCF707-7016-2E4D-83E6-A88FFC576B2B}"/>
              </a:ext>
            </a:extLst>
          </p:cNvPr>
          <p:cNvSpPr>
            <a:spLocks noGrp="1" noChangeArrowheads="1"/>
          </p:cNvSpPr>
          <p:nvPr>
            <p:ph type="ftr" sz="quarter" idx="4"/>
          </p:nvPr>
        </p:nvSpPr>
        <p:spPr bwMode="auto">
          <a:xfrm>
            <a:off x="0" y="8610600"/>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0" i="0" smtClean="0">
                <a:latin typeface="Modern" charset="0"/>
              </a:defRPr>
            </a:lvl1pPr>
          </a:lstStyle>
          <a:p>
            <a:pPr>
              <a:defRPr/>
            </a:pPr>
            <a:endParaRPr lang="en-US" altLang="en-US"/>
          </a:p>
        </p:txBody>
      </p:sp>
      <p:sp>
        <p:nvSpPr>
          <p:cNvPr id="11271" name="Rectangle 7">
            <a:extLst>
              <a:ext uri="{FF2B5EF4-FFF2-40B4-BE49-F238E27FC236}">
                <a16:creationId xmlns:a16="http://schemas.microsoft.com/office/drawing/2014/main" id="{49F342CF-5D8D-CF4E-805F-8304B6FDE693}"/>
              </a:ext>
            </a:extLst>
          </p:cNvPr>
          <p:cNvSpPr>
            <a:spLocks noGrp="1" noChangeArrowheads="1"/>
          </p:cNvSpPr>
          <p:nvPr>
            <p:ph type="sldNum" sz="quarter" idx="5"/>
          </p:nvPr>
        </p:nvSpPr>
        <p:spPr bwMode="auto">
          <a:xfrm>
            <a:off x="3886200" y="8610600"/>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i="0" smtClean="0">
                <a:latin typeface="Modern" charset="0"/>
              </a:defRPr>
            </a:lvl1pPr>
          </a:lstStyle>
          <a:p>
            <a:pPr>
              <a:defRPr/>
            </a:pPr>
            <a:fld id="{9C71A2E8-17A8-374E-BD0C-8EA6AF47C6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C7B662-C728-FA40-B1F4-5BF09F2AFEF4}"/>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5D99191F-D4E2-3E44-908D-24763A0B0BC1}" type="slidenum">
              <a:rPr lang="en-US" altLang="en-US"/>
              <a:pPr>
                <a:defRPr/>
              </a:pPr>
              <a:t>1</a:t>
            </a:fld>
            <a:endParaRPr lang="en-US" altLang="en-US"/>
          </a:p>
        </p:txBody>
      </p:sp>
      <p:sp>
        <p:nvSpPr>
          <p:cNvPr id="24578" name="Rectangle 2">
            <a:extLst>
              <a:ext uri="{FF2B5EF4-FFF2-40B4-BE49-F238E27FC236}">
                <a16:creationId xmlns:a16="http://schemas.microsoft.com/office/drawing/2014/main" id="{CBEFDF8E-C8F2-F74E-9EB4-8FE08139C0F0}"/>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8EA9423C-4E8A-9C45-9B5E-E5918272EF48}"/>
              </a:ext>
            </a:extLst>
          </p:cNvPr>
          <p:cNvSpPr>
            <a:spLocks noGrp="1" noChangeArrowheads="1"/>
          </p:cNvSpPr>
          <p:nvPr>
            <p:ph type="body" idx="1"/>
          </p:nvPr>
        </p:nvSpPr>
        <p:spPr/>
        <p:txBody>
          <a:bodyPr/>
          <a:lstStyle/>
          <a:p>
            <a:pPr>
              <a:defRPr/>
            </a:pPr>
            <a:r>
              <a:rPr lang="en-US" altLang="en-US"/>
              <a:t>Thank you.</a:t>
            </a:r>
          </a:p>
          <a:p>
            <a:pPr>
              <a:defRPr/>
            </a:pPr>
            <a:endParaRPr lang="en-US" altLang="en-US"/>
          </a:p>
          <a:p>
            <a:pPr>
              <a:defRPr/>
            </a:pPr>
            <a:r>
              <a:rPr lang="en-US" altLang="en-US"/>
              <a:t>Purchasing in the year 2000: Only 1.5 years away.</a:t>
            </a:r>
          </a:p>
          <a:p>
            <a:pPr>
              <a:defRPr/>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89D25C4-BB88-2E49-B19B-E40D0F16CE25}"/>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5" name="Rectangle 6">
            <a:extLst>
              <a:ext uri="{FF2B5EF4-FFF2-40B4-BE49-F238E27FC236}">
                <a16:creationId xmlns:a16="http://schemas.microsoft.com/office/drawing/2014/main" id="{E3D804C9-C6F3-8C49-8027-18B69A4782F6}"/>
              </a:ext>
            </a:extLst>
          </p:cNvPr>
          <p:cNvSpPr>
            <a:spLocks noGrp="1" noChangeArrowheads="1"/>
          </p:cNvSpPr>
          <p:nvPr>
            <p:ph type="sldNum" sz="quarter" idx="11"/>
          </p:nvPr>
        </p:nvSpPr>
        <p:spPr>
          <a:ln/>
        </p:spPr>
        <p:txBody>
          <a:bodyPr/>
          <a:lstStyle>
            <a:lvl1pPr>
              <a:defRPr/>
            </a:lvl1pPr>
          </a:lstStyle>
          <a:p>
            <a:pPr>
              <a:defRPr/>
            </a:pPr>
            <a:fld id="{85CA78A2-DE88-9447-A8E0-09713E47333D}" type="slidenum">
              <a:rPr lang="en-US" altLang="en-US"/>
              <a:pPr>
                <a:defRPr/>
              </a:pPr>
              <a:t>‹#›</a:t>
            </a:fld>
            <a:endParaRPr lang="en-US" altLang="en-US"/>
          </a:p>
        </p:txBody>
      </p:sp>
    </p:spTree>
    <p:extLst>
      <p:ext uri="{BB962C8B-B14F-4D97-AF65-F5344CB8AC3E}">
        <p14:creationId xmlns:p14="http://schemas.microsoft.com/office/powerpoint/2010/main" val="155902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CD9C5E-780D-0A48-B527-299AE85BBB04}"/>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5" name="Rectangle 6">
            <a:extLst>
              <a:ext uri="{FF2B5EF4-FFF2-40B4-BE49-F238E27FC236}">
                <a16:creationId xmlns:a16="http://schemas.microsoft.com/office/drawing/2014/main" id="{B5EA89A9-318A-6945-9865-C1905715DC04}"/>
              </a:ext>
            </a:extLst>
          </p:cNvPr>
          <p:cNvSpPr>
            <a:spLocks noGrp="1" noChangeArrowheads="1"/>
          </p:cNvSpPr>
          <p:nvPr>
            <p:ph type="sldNum" sz="quarter" idx="11"/>
          </p:nvPr>
        </p:nvSpPr>
        <p:spPr>
          <a:ln/>
        </p:spPr>
        <p:txBody>
          <a:bodyPr/>
          <a:lstStyle>
            <a:lvl1pPr>
              <a:defRPr/>
            </a:lvl1pPr>
          </a:lstStyle>
          <a:p>
            <a:pPr>
              <a:defRPr/>
            </a:pPr>
            <a:fld id="{A74C937F-8E11-414B-AF48-ED5356FC7886}" type="slidenum">
              <a:rPr lang="en-US" altLang="en-US"/>
              <a:pPr>
                <a:defRPr/>
              </a:pPr>
              <a:t>‹#›</a:t>
            </a:fld>
            <a:endParaRPr lang="en-US" altLang="en-US"/>
          </a:p>
        </p:txBody>
      </p:sp>
    </p:spTree>
    <p:extLst>
      <p:ext uri="{BB962C8B-B14F-4D97-AF65-F5344CB8AC3E}">
        <p14:creationId xmlns:p14="http://schemas.microsoft.com/office/powerpoint/2010/main" val="281830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11188"/>
            <a:ext cx="1943100" cy="54848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611188"/>
            <a:ext cx="5678487" cy="5484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A8129A-1B29-C34B-AB37-E559D6FD1220}"/>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5" name="Rectangle 6">
            <a:extLst>
              <a:ext uri="{FF2B5EF4-FFF2-40B4-BE49-F238E27FC236}">
                <a16:creationId xmlns:a16="http://schemas.microsoft.com/office/drawing/2014/main" id="{1121B5EF-56C9-8642-9461-A68DBF110D70}"/>
              </a:ext>
            </a:extLst>
          </p:cNvPr>
          <p:cNvSpPr>
            <a:spLocks noGrp="1" noChangeArrowheads="1"/>
          </p:cNvSpPr>
          <p:nvPr>
            <p:ph type="sldNum" sz="quarter" idx="11"/>
          </p:nvPr>
        </p:nvSpPr>
        <p:spPr>
          <a:ln/>
        </p:spPr>
        <p:txBody>
          <a:bodyPr/>
          <a:lstStyle>
            <a:lvl1pPr>
              <a:defRPr/>
            </a:lvl1pPr>
          </a:lstStyle>
          <a:p>
            <a:pPr>
              <a:defRPr/>
            </a:pPr>
            <a:fld id="{E68D72B6-1636-D24B-AC1B-165801E84CF0}" type="slidenum">
              <a:rPr lang="en-US" altLang="en-US"/>
              <a:pPr>
                <a:defRPr/>
              </a:pPr>
              <a:t>‹#›</a:t>
            </a:fld>
            <a:endParaRPr lang="en-US" altLang="en-US"/>
          </a:p>
        </p:txBody>
      </p:sp>
    </p:spTree>
    <p:extLst>
      <p:ext uri="{BB962C8B-B14F-4D97-AF65-F5344CB8AC3E}">
        <p14:creationId xmlns:p14="http://schemas.microsoft.com/office/powerpoint/2010/main" val="3208063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611188"/>
            <a:ext cx="7769225"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5C8D39A7-492B-EE4D-A508-1CB764B0F46F}"/>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5" name="Rectangle 6">
            <a:extLst>
              <a:ext uri="{FF2B5EF4-FFF2-40B4-BE49-F238E27FC236}">
                <a16:creationId xmlns:a16="http://schemas.microsoft.com/office/drawing/2014/main" id="{F2266DF2-B772-8D41-8159-DAD379640634}"/>
              </a:ext>
            </a:extLst>
          </p:cNvPr>
          <p:cNvSpPr>
            <a:spLocks noGrp="1" noChangeArrowheads="1"/>
          </p:cNvSpPr>
          <p:nvPr>
            <p:ph type="sldNum" sz="quarter" idx="11"/>
          </p:nvPr>
        </p:nvSpPr>
        <p:spPr>
          <a:ln/>
        </p:spPr>
        <p:txBody>
          <a:bodyPr/>
          <a:lstStyle>
            <a:lvl1pPr>
              <a:defRPr/>
            </a:lvl1pPr>
          </a:lstStyle>
          <a:p>
            <a:pPr>
              <a:defRPr/>
            </a:pPr>
            <a:fld id="{0FA5847F-AD9B-B74A-B6C3-6D4890D7A5C2}" type="slidenum">
              <a:rPr lang="en-US" altLang="en-US"/>
              <a:pPr>
                <a:defRPr/>
              </a:pPr>
              <a:t>‹#›</a:t>
            </a:fld>
            <a:endParaRPr lang="en-US" altLang="en-US"/>
          </a:p>
        </p:txBody>
      </p:sp>
    </p:spTree>
    <p:extLst>
      <p:ext uri="{BB962C8B-B14F-4D97-AF65-F5344CB8AC3E}">
        <p14:creationId xmlns:p14="http://schemas.microsoft.com/office/powerpoint/2010/main" val="8876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4213" y="611188"/>
            <a:ext cx="7769225"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E72F54E8-1AA7-9944-9B72-71B88B094152}"/>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5" name="Rectangle 6">
            <a:extLst>
              <a:ext uri="{FF2B5EF4-FFF2-40B4-BE49-F238E27FC236}">
                <a16:creationId xmlns:a16="http://schemas.microsoft.com/office/drawing/2014/main" id="{5679142A-973E-244A-8D85-B1A03504CDF6}"/>
              </a:ext>
            </a:extLst>
          </p:cNvPr>
          <p:cNvSpPr>
            <a:spLocks noGrp="1" noChangeArrowheads="1"/>
          </p:cNvSpPr>
          <p:nvPr>
            <p:ph type="sldNum" sz="quarter" idx="11"/>
          </p:nvPr>
        </p:nvSpPr>
        <p:spPr>
          <a:ln/>
        </p:spPr>
        <p:txBody>
          <a:bodyPr/>
          <a:lstStyle>
            <a:lvl1pPr>
              <a:defRPr/>
            </a:lvl1pPr>
          </a:lstStyle>
          <a:p>
            <a:pPr>
              <a:defRPr/>
            </a:pPr>
            <a:fld id="{BF5DEBD1-FA04-7F4B-83AE-2FCC20753A00}" type="slidenum">
              <a:rPr lang="en-US" altLang="en-US"/>
              <a:pPr>
                <a:defRPr/>
              </a:pPr>
              <a:t>‹#›</a:t>
            </a:fld>
            <a:endParaRPr lang="en-US" altLang="en-US"/>
          </a:p>
        </p:txBody>
      </p:sp>
    </p:spTree>
    <p:extLst>
      <p:ext uri="{BB962C8B-B14F-4D97-AF65-F5344CB8AC3E}">
        <p14:creationId xmlns:p14="http://schemas.microsoft.com/office/powerpoint/2010/main" val="228914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4213" y="611188"/>
            <a:ext cx="7769225"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9416DA8F-22ED-A34D-AE3E-741E126B6477}"/>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5" name="Rectangle 6">
            <a:extLst>
              <a:ext uri="{FF2B5EF4-FFF2-40B4-BE49-F238E27FC236}">
                <a16:creationId xmlns:a16="http://schemas.microsoft.com/office/drawing/2014/main" id="{1DB40B2E-94EB-A345-9119-6A9A7157C05F}"/>
              </a:ext>
            </a:extLst>
          </p:cNvPr>
          <p:cNvSpPr>
            <a:spLocks noGrp="1" noChangeArrowheads="1"/>
          </p:cNvSpPr>
          <p:nvPr>
            <p:ph type="sldNum" sz="quarter" idx="11"/>
          </p:nvPr>
        </p:nvSpPr>
        <p:spPr>
          <a:ln/>
        </p:spPr>
        <p:txBody>
          <a:bodyPr/>
          <a:lstStyle>
            <a:lvl1pPr>
              <a:defRPr/>
            </a:lvl1pPr>
          </a:lstStyle>
          <a:p>
            <a:pPr>
              <a:defRPr/>
            </a:pPr>
            <a:fld id="{8DFC3BD2-541A-2A4D-B47F-84ADEA5D1056}" type="slidenum">
              <a:rPr lang="en-US" altLang="en-US"/>
              <a:pPr>
                <a:defRPr/>
              </a:pPr>
              <a:t>‹#›</a:t>
            </a:fld>
            <a:endParaRPr lang="en-US" altLang="en-US"/>
          </a:p>
        </p:txBody>
      </p:sp>
    </p:spTree>
    <p:extLst>
      <p:ext uri="{BB962C8B-B14F-4D97-AF65-F5344CB8AC3E}">
        <p14:creationId xmlns:p14="http://schemas.microsoft.com/office/powerpoint/2010/main" val="70948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4213" y="611188"/>
            <a:ext cx="7769225"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23E64AF2-5EB1-5645-A823-2217A74ECD11}"/>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6" name="Rectangle 6">
            <a:extLst>
              <a:ext uri="{FF2B5EF4-FFF2-40B4-BE49-F238E27FC236}">
                <a16:creationId xmlns:a16="http://schemas.microsoft.com/office/drawing/2014/main" id="{6D8691AB-A10C-BA4B-AADA-F1C01A5007A9}"/>
              </a:ext>
            </a:extLst>
          </p:cNvPr>
          <p:cNvSpPr>
            <a:spLocks noGrp="1" noChangeArrowheads="1"/>
          </p:cNvSpPr>
          <p:nvPr>
            <p:ph type="sldNum" sz="quarter" idx="11"/>
          </p:nvPr>
        </p:nvSpPr>
        <p:spPr>
          <a:ln/>
        </p:spPr>
        <p:txBody>
          <a:bodyPr/>
          <a:lstStyle>
            <a:lvl1pPr>
              <a:defRPr/>
            </a:lvl1pPr>
          </a:lstStyle>
          <a:p>
            <a:pPr>
              <a:defRPr/>
            </a:pPr>
            <a:fld id="{2A649E98-BD5F-504C-9815-96A2A27D6890}" type="slidenum">
              <a:rPr lang="en-US" altLang="en-US"/>
              <a:pPr>
                <a:defRPr/>
              </a:pPr>
              <a:t>‹#›</a:t>
            </a:fld>
            <a:endParaRPr lang="en-US" altLang="en-US"/>
          </a:p>
        </p:txBody>
      </p:sp>
    </p:spTree>
    <p:extLst>
      <p:ext uri="{BB962C8B-B14F-4D97-AF65-F5344CB8AC3E}">
        <p14:creationId xmlns:p14="http://schemas.microsoft.com/office/powerpoint/2010/main" val="121325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7E56B5-B664-9947-B878-487418DAA77A}"/>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5" name="Rectangle 6">
            <a:extLst>
              <a:ext uri="{FF2B5EF4-FFF2-40B4-BE49-F238E27FC236}">
                <a16:creationId xmlns:a16="http://schemas.microsoft.com/office/drawing/2014/main" id="{3E231C21-E6ED-F54D-B300-A3EC7C053669}"/>
              </a:ext>
            </a:extLst>
          </p:cNvPr>
          <p:cNvSpPr>
            <a:spLocks noGrp="1" noChangeArrowheads="1"/>
          </p:cNvSpPr>
          <p:nvPr>
            <p:ph type="sldNum" sz="quarter" idx="11"/>
          </p:nvPr>
        </p:nvSpPr>
        <p:spPr>
          <a:ln/>
        </p:spPr>
        <p:txBody>
          <a:bodyPr/>
          <a:lstStyle>
            <a:lvl1pPr>
              <a:defRPr/>
            </a:lvl1pPr>
          </a:lstStyle>
          <a:p>
            <a:pPr>
              <a:defRPr/>
            </a:pPr>
            <a:fld id="{321CE0D8-FA25-7345-8783-C94F1DAAB719}" type="slidenum">
              <a:rPr lang="en-US" altLang="en-US"/>
              <a:pPr>
                <a:defRPr/>
              </a:pPr>
              <a:t>‹#›</a:t>
            </a:fld>
            <a:endParaRPr lang="en-US" altLang="en-US"/>
          </a:p>
        </p:txBody>
      </p:sp>
    </p:spTree>
    <p:extLst>
      <p:ext uri="{BB962C8B-B14F-4D97-AF65-F5344CB8AC3E}">
        <p14:creationId xmlns:p14="http://schemas.microsoft.com/office/powerpoint/2010/main" val="355092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59CB10E-5C16-944D-84FB-693E1F0167C6}"/>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5" name="Rectangle 6">
            <a:extLst>
              <a:ext uri="{FF2B5EF4-FFF2-40B4-BE49-F238E27FC236}">
                <a16:creationId xmlns:a16="http://schemas.microsoft.com/office/drawing/2014/main" id="{5913B130-F442-9A41-8205-A6B0098E0F45}"/>
              </a:ext>
            </a:extLst>
          </p:cNvPr>
          <p:cNvSpPr>
            <a:spLocks noGrp="1" noChangeArrowheads="1"/>
          </p:cNvSpPr>
          <p:nvPr>
            <p:ph type="sldNum" sz="quarter" idx="11"/>
          </p:nvPr>
        </p:nvSpPr>
        <p:spPr>
          <a:ln/>
        </p:spPr>
        <p:txBody>
          <a:bodyPr/>
          <a:lstStyle>
            <a:lvl1pPr>
              <a:defRPr/>
            </a:lvl1pPr>
          </a:lstStyle>
          <a:p>
            <a:pPr>
              <a:defRPr/>
            </a:pPr>
            <a:fld id="{9ECB092F-C036-FA40-AFD9-9325D9DF06D4}" type="slidenum">
              <a:rPr lang="en-US" altLang="en-US"/>
              <a:pPr>
                <a:defRPr/>
              </a:pPr>
              <a:t>‹#›</a:t>
            </a:fld>
            <a:endParaRPr lang="en-US" altLang="en-US"/>
          </a:p>
        </p:txBody>
      </p:sp>
    </p:spTree>
    <p:extLst>
      <p:ext uri="{BB962C8B-B14F-4D97-AF65-F5344CB8AC3E}">
        <p14:creationId xmlns:p14="http://schemas.microsoft.com/office/powerpoint/2010/main" val="115966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CB74115-2118-904D-ABCD-783E87286439}"/>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6" name="Rectangle 6">
            <a:extLst>
              <a:ext uri="{FF2B5EF4-FFF2-40B4-BE49-F238E27FC236}">
                <a16:creationId xmlns:a16="http://schemas.microsoft.com/office/drawing/2014/main" id="{9ED2F84E-AE97-0E4F-9452-AE13A209F6EE}"/>
              </a:ext>
            </a:extLst>
          </p:cNvPr>
          <p:cNvSpPr>
            <a:spLocks noGrp="1" noChangeArrowheads="1"/>
          </p:cNvSpPr>
          <p:nvPr>
            <p:ph type="sldNum" sz="quarter" idx="11"/>
          </p:nvPr>
        </p:nvSpPr>
        <p:spPr>
          <a:ln/>
        </p:spPr>
        <p:txBody>
          <a:bodyPr/>
          <a:lstStyle>
            <a:lvl1pPr>
              <a:defRPr/>
            </a:lvl1pPr>
          </a:lstStyle>
          <a:p>
            <a:pPr>
              <a:defRPr/>
            </a:pPr>
            <a:fld id="{55928AE0-7081-7F48-A1BA-77A6343D898D}" type="slidenum">
              <a:rPr lang="en-US" altLang="en-US"/>
              <a:pPr>
                <a:defRPr/>
              </a:pPr>
              <a:t>‹#›</a:t>
            </a:fld>
            <a:endParaRPr lang="en-US" altLang="en-US"/>
          </a:p>
        </p:txBody>
      </p:sp>
    </p:spTree>
    <p:extLst>
      <p:ext uri="{BB962C8B-B14F-4D97-AF65-F5344CB8AC3E}">
        <p14:creationId xmlns:p14="http://schemas.microsoft.com/office/powerpoint/2010/main" val="145558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AD8B53E-73E2-CC48-81EF-4A08A942C8DF}"/>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8" name="Rectangle 6">
            <a:extLst>
              <a:ext uri="{FF2B5EF4-FFF2-40B4-BE49-F238E27FC236}">
                <a16:creationId xmlns:a16="http://schemas.microsoft.com/office/drawing/2014/main" id="{A8307876-64A5-8441-9F36-A52052F23DA4}"/>
              </a:ext>
            </a:extLst>
          </p:cNvPr>
          <p:cNvSpPr>
            <a:spLocks noGrp="1" noChangeArrowheads="1"/>
          </p:cNvSpPr>
          <p:nvPr>
            <p:ph type="sldNum" sz="quarter" idx="11"/>
          </p:nvPr>
        </p:nvSpPr>
        <p:spPr>
          <a:ln/>
        </p:spPr>
        <p:txBody>
          <a:bodyPr/>
          <a:lstStyle>
            <a:lvl1pPr>
              <a:defRPr/>
            </a:lvl1pPr>
          </a:lstStyle>
          <a:p>
            <a:pPr>
              <a:defRPr/>
            </a:pPr>
            <a:fld id="{FB08CA13-BE9A-6447-966B-F235141F9D26}" type="slidenum">
              <a:rPr lang="en-US" altLang="en-US"/>
              <a:pPr>
                <a:defRPr/>
              </a:pPr>
              <a:t>‹#›</a:t>
            </a:fld>
            <a:endParaRPr lang="en-US" altLang="en-US"/>
          </a:p>
        </p:txBody>
      </p:sp>
    </p:spTree>
    <p:extLst>
      <p:ext uri="{BB962C8B-B14F-4D97-AF65-F5344CB8AC3E}">
        <p14:creationId xmlns:p14="http://schemas.microsoft.com/office/powerpoint/2010/main" val="276511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68F5003-1075-7148-92D6-F43C3881AC5B}"/>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4" name="Rectangle 6">
            <a:extLst>
              <a:ext uri="{FF2B5EF4-FFF2-40B4-BE49-F238E27FC236}">
                <a16:creationId xmlns:a16="http://schemas.microsoft.com/office/drawing/2014/main" id="{1B98524B-79F4-B34D-BAAC-4AB01AFA6168}"/>
              </a:ext>
            </a:extLst>
          </p:cNvPr>
          <p:cNvSpPr>
            <a:spLocks noGrp="1" noChangeArrowheads="1"/>
          </p:cNvSpPr>
          <p:nvPr>
            <p:ph type="sldNum" sz="quarter" idx="11"/>
          </p:nvPr>
        </p:nvSpPr>
        <p:spPr>
          <a:ln/>
        </p:spPr>
        <p:txBody>
          <a:bodyPr/>
          <a:lstStyle>
            <a:lvl1pPr>
              <a:defRPr/>
            </a:lvl1pPr>
          </a:lstStyle>
          <a:p>
            <a:pPr>
              <a:defRPr/>
            </a:pPr>
            <a:fld id="{D25585B3-4ECD-7C40-90E9-2437796CD110}" type="slidenum">
              <a:rPr lang="en-US" altLang="en-US"/>
              <a:pPr>
                <a:defRPr/>
              </a:pPr>
              <a:t>‹#›</a:t>
            </a:fld>
            <a:endParaRPr lang="en-US" altLang="en-US"/>
          </a:p>
        </p:txBody>
      </p:sp>
    </p:spTree>
    <p:extLst>
      <p:ext uri="{BB962C8B-B14F-4D97-AF65-F5344CB8AC3E}">
        <p14:creationId xmlns:p14="http://schemas.microsoft.com/office/powerpoint/2010/main" val="123084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0D9994-E78C-D345-BE39-6DA651BCBB27}"/>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3" name="Rectangle 6">
            <a:extLst>
              <a:ext uri="{FF2B5EF4-FFF2-40B4-BE49-F238E27FC236}">
                <a16:creationId xmlns:a16="http://schemas.microsoft.com/office/drawing/2014/main" id="{FA8924DA-EB74-4C4A-AEDD-12B093EF7292}"/>
              </a:ext>
            </a:extLst>
          </p:cNvPr>
          <p:cNvSpPr>
            <a:spLocks noGrp="1" noChangeArrowheads="1"/>
          </p:cNvSpPr>
          <p:nvPr>
            <p:ph type="sldNum" sz="quarter" idx="11"/>
          </p:nvPr>
        </p:nvSpPr>
        <p:spPr>
          <a:ln/>
        </p:spPr>
        <p:txBody>
          <a:bodyPr/>
          <a:lstStyle>
            <a:lvl1pPr>
              <a:defRPr/>
            </a:lvl1pPr>
          </a:lstStyle>
          <a:p>
            <a:pPr>
              <a:defRPr/>
            </a:pPr>
            <a:fld id="{8B4B834B-424E-894C-BD24-004092F04C6C}" type="slidenum">
              <a:rPr lang="en-US" altLang="en-US"/>
              <a:pPr>
                <a:defRPr/>
              </a:pPr>
              <a:t>‹#›</a:t>
            </a:fld>
            <a:endParaRPr lang="en-US" altLang="en-US"/>
          </a:p>
        </p:txBody>
      </p:sp>
    </p:spTree>
    <p:extLst>
      <p:ext uri="{BB962C8B-B14F-4D97-AF65-F5344CB8AC3E}">
        <p14:creationId xmlns:p14="http://schemas.microsoft.com/office/powerpoint/2010/main" val="332300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52C5666-BB76-EA49-97C3-261703939B72}"/>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6" name="Rectangle 6">
            <a:extLst>
              <a:ext uri="{FF2B5EF4-FFF2-40B4-BE49-F238E27FC236}">
                <a16:creationId xmlns:a16="http://schemas.microsoft.com/office/drawing/2014/main" id="{94EC23CF-31D0-1146-84B1-FEEAFF2EFB45}"/>
              </a:ext>
            </a:extLst>
          </p:cNvPr>
          <p:cNvSpPr>
            <a:spLocks noGrp="1" noChangeArrowheads="1"/>
          </p:cNvSpPr>
          <p:nvPr>
            <p:ph type="sldNum" sz="quarter" idx="11"/>
          </p:nvPr>
        </p:nvSpPr>
        <p:spPr>
          <a:ln/>
        </p:spPr>
        <p:txBody>
          <a:bodyPr/>
          <a:lstStyle>
            <a:lvl1pPr>
              <a:defRPr/>
            </a:lvl1pPr>
          </a:lstStyle>
          <a:p>
            <a:pPr>
              <a:defRPr/>
            </a:pPr>
            <a:fld id="{87A5E319-FE83-E34F-B8E7-9B7BCE80BDF1}" type="slidenum">
              <a:rPr lang="en-US" altLang="en-US"/>
              <a:pPr>
                <a:defRPr/>
              </a:pPr>
              <a:t>‹#›</a:t>
            </a:fld>
            <a:endParaRPr lang="en-US" altLang="en-US"/>
          </a:p>
        </p:txBody>
      </p:sp>
    </p:spTree>
    <p:extLst>
      <p:ext uri="{BB962C8B-B14F-4D97-AF65-F5344CB8AC3E}">
        <p14:creationId xmlns:p14="http://schemas.microsoft.com/office/powerpoint/2010/main" val="269682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01A35BB-4065-C448-8910-AF299044BB8F}"/>
              </a:ext>
            </a:extLst>
          </p:cNvPr>
          <p:cNvSpPr>
            <a:spLocks noGrp="1" noChangeArrowheads="1"/>
          </p:cNvSpPr>
          <p:nvPr>
            <p:ph type="dt" sz="half" idx="10"/>
          </p:nvPr>
        </p:nvSpPr>
        <p:spPr>
          <a:ln/>
        </p:spPr>
        <p:txBody>
          <a:bodyPr/>
          <a:lstStyle>
            <a:lvl1pPr>
              <a:defRPr/>
            </a:lvl1pPr>
          </a:lstStyle>
          <a:p>
            <a:pPr>
              <a:defRPr/>
            </a:pPr>
            <a:r>
              <a:rPr lang="en-US" altLang="en-US"/>
              <a:t>OMGT6743</a:t>
            </a:r>
            <a:endParaRPr lang="en-US" altLang="en-US" dirty="0"/>
          </a:p>
        </p:txBody>
      </p:sp>
      <p:sp>
        <p:nvSpPr>
          <p:cNvPr id="6" name="Rectangle 6">
            <a:extLst>
              <a:ext uri="{FF2B5EF4-FFF2-40B4-BE49-F238E27FC236}">
                <a16:creationId xmlns:a16="http://schemas.microsoft.com/office/drawing/2014/main" id="{CA8068EB-3DD5-664F-A1BA-1EBFEEC31AE1}"/>
              </a:ext>
            </a:extLst>
          </p:cNvPr>
          <p:cNvSpPr>
            <a:spLocks noGrp="1" noChangeArrowheads="1"/>
          </p:cNvSpPr>
          <p:nvPr>
            <p:ph type="sldNum" sz="quarter" idx="11"/>
          </p:nvPr>
        </p:nvSpPr>
        <p:spPr>
          <a:ln/>
        </p:spPr>
        <p:txBody>
          <a:bodyPr/>
          <a:lstStyle>
            <a:lvl1pPr>
              <a:defRPr/>
            </a:lvl1pPr>
          </a:lstStyle>
          <a:p>
            <a:pPr>
              <a:defRPr/>
            </a:pPr>
            <a:fld id="{B59E31FE-82AA-5F43-9413-34CDBD8B19CC}" type="slidenum">
              <a:rPr lang="en-US" altLang="en-US"/>
              <a:pPr>
                <a:defRPr/>
              </a:pPr>
              <a:t>‹#›</a:t>
            </a:fld>
            <a:endParaRPr lang="en-US" altLang="en-US"/>
          </a:p>
        </p:txBody>
      </p:sp>
    </p:spTree>
    <p:extLst>
      <p:ext uri="{BB962C8B-B14F-4D97-AF65-F5344CB8AC3E}">
        <p14:creationId xmlns:p14="http://schemas.microsoft.com/office/powerpoint/2010/main" val="218203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BCEDF21-8C5F-564F-BFC3-0DD480F39FFF}"/>
              </a:ext>
            </a:extLst>
          </p:cNvPr>
          <p:cNvSpPr>
            <a:spLocks noGrp="1" noChangeArrowheads="1"/>
          </p:cNvSpPr>
          <p:nvPr>
            <p:ph type="title"/>
          </p:nvPr>
        </p:nvSpPr>
        <p:spPr bwMode="auto">
          <a:xfrm>
            <a:off x="684213" y="611188"/>
            <a:ext cx="7769225" cy="1143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95CFCB3-01F9-A541-B7E3-B1F6103F591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BDE21CA-2645-9246-B87D-C7C40BC9198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b="0" i="0" smtClean="0">
                <a:latin typeface="Times New Roman" charset="0"/>
              </a:defRPr>
            </a:lvl1pPr>
          </a:lstStyle>
          <a:p>
            <a:pPr>
              <a:defRPr/>
            </a:pPr>
            <a:r>
              <a:rPr lang="en-US" altLang="en-US"/>
              <a:t>OMGT6743</a:t>
            </a:r>
            <a:endParaRPr lang="en-US" altLang="en-US" dirty="0"/>
          </a:p>
        </p:txBody>
      </p:sp>
      <p:sp>
        <p:nvSpPr>
          <p:cNvPr id="1030" name="Rectangle 6">
            <a:extLst>
              <a:ext uri="{FF2B5EF4-FFF2-40B4-BE49-F238E27FC236}">
                <a16:creationId xmlns:a16="http://schemas.microsoft.com/office/drawing/2014/main" id="{AA7CA795-2730-074A-A845-926FDBF9C7AF}"/>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b="0" i="0" smtClean="0">
                <a:latin typeface="Times New Roman" charset="0"/>
              </a:defRPr>
            </a:lvl1pPr>
          </a:lstStyle>
          <a:p>
            <a:pPr>
              <a:defRPr/>
            </a:pPr>
            <a:fld id="{814E9734-5CFE-184F-BAE4-54BE44B86C0B}" type="slidenum">
              <a:rPr lang="en-US" altLang="en-US"/>
              <a:pPr>
                <a:defRPr/>
              </a:pPr>
              <a:t>‹#›</a:t>
            </a:fld>
            <a:endParaRPr lang="en-US" altLang="en-US"/>
          </a:p>
        </p:txBody>
      </p:sp>
      <p:grpSp>
        <p:nvGrpSpPr>
          <p:cNvPr id="1031" name="Group 11">
            <a:extLst>
              <a:ext uri="{FF2B5EF4-FFF2-40B4-BE49-F238E27FC236}">
                <a16:creationId xmlns:a16="http://schemas.microsoft.com/office/drawing/2014/main" id="{83D04570-EF8E-6A4F-B996-5CFC394BC773}"/>
              </a:ext>
            </a:extLst>
          </p:cNvPr>
          <p:cNvGrpSpPr>
            <a:grpSpLocks/>
          </p:cNvGrpSpPr>
          <p:nvPr userDrawn="1"/>
        </p:nvGrpSpPr>
        <p:grpSpPr bwMode="auto">
          <a:xfrm>
            <a:off x="665163" y="1981200"/>
            <a:ext cx="7793037" cy="4114800"/>
            <a:chOff x="467" y="1248"/>
            <a:chExt cx="5341" cy="2592"/>
          </a:xfrm>
        </p:grpSpPr>
        <p:sp>
          <p:nvSpPr>
            <p:cNvPr id="1036" name="Line 12">
              <a:extLst>
                <a:ext uri="{FF2B5EF4-FFF2-40B4-BE49-F238E27FC236}">
                  <a16:creationId xmlns:a16="http://schemas.microsoft.com/office/drawing/2014/main" id="{E1544105-4AA2-9F41-8942-35433D27B250}"/>
                </a:ext>
              </a:extLst>
            </p:cNvPr>
            <p:cNvSpPr>
              <a:spLocks noChangeShapeType="1"/>
            </p:cNvSpPr>
            <p:nvPr/>
          </p:nvSpPr>
          <p:spPr bwMode="auto">
            <a:xfrm>
              <a:off x="475" y="1248"/>
              <a:ext cx="532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037" name="Line 13">
              <a:extLst>
                <a:ext uri="{FF2B5EF4-FFF2-40B4-BE49-F238E27FC236}">
                  <a16:creationId xmlns:a16="http://schemas.microsoft.com/office/drawing/2014/main" id="{6DC63796-9E07-0143-A027-ACE323B1E2EB}"/>
                </a:ext>
              </a:extLst>
            </p:cNvPr>
            <p:cNvSpPr>
              <a:spLocks noChangeShapeType="1"/>
            </p:cNvSpPr>
            <p:nvPr/>
          </p:nvSpPr>
          <p:spPr bwMode="auto">
            <a:xfrm>
              <a:off x="467" y="1256"/>
              <a:ext cx="0" cy="25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038" name="Line 14">
              <a:extLst>
                <a:ext uri="{FF2B5EF4-FFF2-40B4-BE49-F238E27FC236}">
                  <a16:creationId xmlns:a16="http://schemas.microsoft.com/office/drawing/2014/main" id="{9DAC40D3-5206-8441-9EB5-A79F4AF24EE2}"/>
                </a:ext>
              </a:extLst>
            </p:cNvPr>
            <p:cNvSpPr>
              <a:spLocks noChangeShapeType="1"/>
            </p:cNvSpPr>
            <p:nvPr/>
          </p:nvSpPr>
          <p:spPr bwMode="auto">
            <a:xfrm>
              <a:off x="5808" y="1256"/>
              <a:ext cx="0" cy="25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039" name="Line 15">
              <a:extLst>
                <a:ext uri="{FF2B5EF4-FFF2-40B4-BE49-F238E27FC236}">
                  <a16:creationId xmlns:a16="http://schemas.microsoft.com/office/drawing/2014/main" id="{F3B5E571-DCA2-134E-8A88-486CA6E99E7C}"/>
                </a:ext>
              </a:extLst>
            </p:cNvPr>
            <p:cNvSpPr>
              <a:spLocks noChangeShapeType="1"/>
            </p:cNvSpPr>
            <p:nvPr/>
          </p:nvSpPr>
          <p:spPr bwMode="auto">
            <a:xfrm>
              <a:off x="475" y="3840"/>
              <a:ext cx="196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040" name="Line 16">
              <a:extLst>
                <a:ext uri="{FF2B5EF4-FFF2-40B4-BE49-F238E27FC236}">
                  <a16:creationId xmlns:a16="http://schemas.microsoft.com/office/drawing/2014/main" id="{CA49D769-C7CC-234A-B52A-A3361CB5F452}"/>
                </a:ext>
              </a:extLst>
            </p:cNvPr>
            <p:cNvSpPr>
              <a:spLocks noChangeShapeType="1"/>
            </p:cNvSpPr>
            <p:nvPr/>
          </p:nvSpPr>
          <p:spPr bwMode="auto">
            <a:xfrm>
              <a:off x="3835" y="3840"/>
              <a:ext cx="196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grpSp>
      <p:sp>
        <p:nvSpPr>
          <p:cNvPr id="1042" name="Rectangle 18">
            <a:extLst>
              <a:ext uri="{FF2B5EF4-FFF2-40B4-BE49-F238E27FC236}">
                <a16:creationId xmlns:a16="http://schemas.microsoft.com/office/drawing/2014/main" id="{855C924E-B9D9-5B4C-9722-B0BBA536F8B1}"/>
              </a:ext>
            </a:extLst>
          </p:cNvPr>
          <p:cNvSpPr>
            <a:spLocks noChangeArrowheads="1"/>
          </p:cNvSpPr>
          <p:nvPr userDrawn="1"/>
        </p:nvSpPr>
        <p:spPr bwMode="auto">
          <a:xfrm>
            <a:off x="685800" y="609600"/>
            <a:ext cx="7772400" cy="1143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chemeClr val="tx2"/>
                </a:solidFill>
                <a:latin typeface="Times New Roman" charset="0"/>
              </a:defRPr>
            </a:lvl1pPr>
            <a:lvl2pPr algn="ctr">
              <a:defRPr sz="4400">
                <a:solidFill>
                  <a:schemeClr val="tx2"/>
                </a:solidFill>
                <a:latin typeface="Times New Roman" charset="0"/>
              </a:defRPr>
            </a:lvl2pPr>
            <a:lvl3pPr algn="ctr">
              <a:defRPr sz="4400">
                <a:solidFill>
                  <a:schemeClr val="tx2"/>
                </a:solidFill>
                <a:latin typeface="Times New Roman" charset="0"/>
              </a:defRPr>
            </a:lvl3pPr>
            <a:lvl4pPr algn="ctr">
              <a:defRPr sz="4400">
                <a:solidFill>
                  <a:schemeClr val="tx2"/>
                </a:solidFill>
                <a:latin typeface="Times New Roman" charset="0"/>
              </a:defRPr>
            </a:lvl4pPr>
            <a:lvl5pPr algn="ctr">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defRPr/>
            </a:pPr>
            <a:endParaRPr lang="en-US" altLang="en-US" b="0" i="0"/>
          </a:p>
        </p:txBody>
      </p:sp>
      <p:pic>
        <p:nvPicPr>
          <p:cNvPr id="4" name="Picture 3">
            <a:extLst>
              <a:ext uri="{FF2B5EF4-FFF2-40B4-BE49-F238E27FC236}">
                <a16:creationId xmlns:a16="http://schemas.microsoft.com/office/drawing/2014/main" id="{41532A7F-B882-A14F-ACAD-BFDD912005DB}"/>
              </a:ext>
            </a:extLst>
          </p:cNvPr>
          <p:cNvPicPr>
            <a:picLocks noChangeAspect="1"/>
          </p:cNvPicPr>
          <p:nvPr userDrawn="1"/>
        </p:nvPicPr>
        <p:blipFill>
          <a:blip r:embed="rId17"/>
          <a:stretch>
            <a:fillRect/>
          </a:stretch>
        </p:blipFill>
        <p:spPr>
          <a:xfrm>
            <a:off x="3717132" y="5930900"/>
            <a:ext cx="1689100" cy="927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5DB179-D107-4647-BD95-26A6D42B9FD1}"/>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4EB06F51-FC29-5842-8960-8BED974C2E5A}" type="slidenum">
              <a:rPr lang="en-US" altLang="en-US"/>
              <a:pPr>
                <a:defRPr/>
              </a:pPr>
              <a:t>1</a:t>
            </a:fld>
            <a:endParaRPr lang="en-US" altLang="en-US"/>
          </a:p>
        </p:txBody>
      </p:sp>
      <p:sp>
        <p:nvSpPr>
          <p:cNvPr id="2050" name="Rectangle 2">
            <a:extLst>
              <a:ext uri="{FF2B5EF4-FFF2-40B4-BE49-F238E27FC236}">
                <a16:creationId xmlns:a16="http://schemas.microsoft.com/office/drawing/2014/main" id="{52DD8E6E-51C5-114E-84D4-87B72D533006}"/>
              </a:ext>
            </a:extLst>
          </p:cNvPr>
          <p:cNvSpPr>
            <a:spLocks noGrp="1" noChangeArrowheads="1"/>
          </p:cNvSpPr>
          <p:nvPr>
            <p:ph type="ctrTitle"/>
          </p:nvPr>
        </p:nvSpPr>
        <p:spPr>
          <a:xfrm>
            <a:off x="685800" y="533400"/>
            <a:ext cx="7772400" cy="1143000"/>
          </a:xfrm>
          <a:ln>
            <a:noFill/>
          </a:ln>
          <a:extLst>
            <a:ext uri="{91240B29-F687-4F45-9708-019B960494DF}">
              <a14:hiddenLine xmlns:a14="http://schemas.microsoft.com/office/drawing/2010/main" w="28575">
                <a:solidFill>
                  <a:schemeClr val="tx1"/>
                </a:solidFill>
                <a:miter lim="800000"/>
                <a:headEnd/>
                <a:tailEnd/>
              </a14:hiddenLine>
            </a:ext>
          </a:extLst>
        </p:spPr>
        <p:txBody>
          <a:bodyPr anchor="ctr"/>
          <a:lstStyle/>
          <a:p>
            <a:pPr>
              <a:defRPr/>
            </a:pPr>
            <a:r>
              <a:rPr lang="en-US" altLang="en-US" sz="4200" b="1">
                <a:solidFill>
                  <a:schemeClr val="tx1"/>
                </a:solidFill>
              </a:rPr>
              <a:t>Materials Management Systems</a:t>
            </a:r>
            <a:endParaRPr lang="en-US" altLang="en-US" sz="4400"/>
          </a:p>
        </p:txBody>
      </p:sp>
      <p:sp>
        <p:nvSpPr>
          <p:cNvPr id="2052" name="Rectangle 4">
            <a:extLst>
              <a:ext uri="{FF2B5EF4-FFF2-40B4-BE49-F238E27FC236}">
                <a16:creationId xmlns:a16="http://schemas.microsoft.com/office/drawing/2014/main" id="{5D4D506B-9100-384F-B9D9-D619E5ABBAD9}"/>
              </a:ext>
            </a:extLst>
          </p:cNvPr>
          <p:cNvSpPr>
            <a:spLocks noGrp="1" noChangeArrowheads="1"/>
          </p:cNvSpPr>
          <p:nvPr>
            <p:ph type="subTitle" idx="1"/>
          </p:nvPr>
        </p:nvSpPr>
        <p:spPr>
          <a:xfrm>
            <a:off x="685800" y="1981200"/>
            <a:ext cx="7772400" cy="3886200"/>
          </a:xfrm>
        </p:spPr>
        <p:txBody>
          <a:bodyPr/>
          <a:lstStyle/>
          <a:p>
            <a:pPr algn="l">
              <a:buFont typeface="Times" charset="0"/>
              <a:buChar char="•"/>
              <a:defRPr/>
            </a:pPr>
            <a:r>
              <a:rPr lang="en-US" altLang="en-US" sz="3200" b="1"/>
              <a:t> Introductions and Housekeeping</a:t>
            </a:r>
          </a:p>
          <a:p>
            <a:pPr algn="l">
              <a:buFont typeface="Times" charset="0"/>
              <a:buChar char="•"/>
              <a:defRPr/>
            </a:pPr>
            <a:r>
              <a:rPr lang="en-US" altLang="en-US" sz="3200" b="1"/>
              <a:t> What is materials management?</a:t>
            </a:r>
          </a:p>
          <a:p>
            <a:pPr algn="l">
              <a:buFont typeface="Times" charset="0"/>
              <a:buChar char="•"/>
              <a:defRPr/>
            </a:pPr>
            <a:r>
              <a:rPr lang="en-US" altLang="en-US" sz="3200" b="1"/>
              <a:t> Why study materials management?</a:t>
            </a:r>
          </a:p>
          <a:p>
            <a:pPr algn="l">
              <a:buFont typeface="Times" charset="0"/>
              <a:buChar char="•"/>
              <a:defRPr/>
            </a:pPr>
            <a:r>
              <a:rPr lang="en-US" altLang="en-US" sz="3200" b="1"/>
              <a:t> Manufacturing Strategies</a:t>
            </a:r>
          </a:p>
          <a:p>
            <a:pPr algn="l">
              <a:buFont typeface="Times" charset="0"/>
              <a:buChar char="•"/>
              <a:defRPr/>
            </a:pPr>
            <a:r>
              <a:rPr lang="en-US" altLang="en-US" sz="3200" b="1"/>
              <a:t> The Supply Chain Perspective</a:t>
            </a:r>
          </a:p>
          <a:p>
            <a:pPr algn="l">
              <a:buFont typeface="Times" charset="0"/>
              <a:buChar char="•"/>
              <a:defRPr/>
            </a:pPr>
            <a:r>
              <a:rPr lang="en-US" altLang="en-US" sz="3200" b="1"/>
              <a:t> Careers in materials management</a:t>
            </a:r>
          </a:p>
        </p:txBody>
      </p:sp>
      <p:sp>
        <p:nvSpPr>
          <p:cNvPr id="2" name="Date Placeholder 1">
            <a:extLst>
              <a:ext uri="{FF2B5EF4-FFF2-40B4-BE49-F238E27FC236}">
                <a16:creationId xmlns:a16="http://schemas.microsoft.com/office/drawing/2014/main" id="{72DAA431-E435-FC4E-AD8A-7B051AA77732}"/>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08B3612D-B092-F140-AAA3-D66B7984E78D}"/>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22E5136E-FB89-AA47-B2CB-D1D88A0AFBCC}" type="slidenum">
              <a:rPr lang="en-US" altLang="en-US"/>
              <a:pPr>
                <a:defRPr/>
              </a:pPr>
              <a:t>10</a:t>
            </a:fld>
            <a:endParaRPr lang="en-US" altLang="en-US"/>
          </a:p>
        </p:txBody>
      </p:sp>
      <p:sp>
        <p:nvSpPr>
          <p:cNvPr id="129026" name="Rectangle 2">
            <a:extLst>
              <a:ext uri="{FF2B5EF4-FFF2-40B4-BE49-F238E27FC236}">
                <a16:creationId xmlns:a16="http://schemas.microsoft.com/office/drawing/2014/main" id="{E9D0B1DF-6E06-A24D-A11B-27E0DF5F8406}"/>
              </a:ext>
            </a:extLst>
          </p:cNvPr>
          <p:cNvSpPr>
            <a:spLocks noGrp="1" noChangeArrowheads="1"/>
          </p:cNvSpPr>
          <p:nvPr>
            <p:ph type="title"/>
          </p:nvPr>
        </p:nvSpPr>
        <p:spPr>
          <a:xfrm>
            <a:off x="685800" y="742950"/>
            <a:ext cx="7772400" cy="857250"/>
          </a:xfrm>
          <a:ln>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defRPr/>
            </a:pPr>
            <a:r>
              <a:rPr lang="en-US" altLang="en-US" sz="3600"/>
              <a:t>Organizational Changes</a:t>
            </a:r>
            <a:endParaRPr lang="en-US" altLang="en-US" sz="5400"/>
          </a:p>
        </p:txBody>
      </p:sp>
      <p:graphicFrame>
        <p:nvGraphicFramePr>
          <p:cNvPr id="14340" name="Object 3">
            <a:hlinkClick r:id="" action="ppaction://ole?verb=0"/>
            <a:extLst>
              <a:ext uri="{FF2B5EF4-FFF2-40B4-BE49-F238E27FC236}">
                <a16:creationId xmlns:a16="http://schemas.microsoft.com/office/drawing/2014/main" id="{C9E1E064-ECCE-9C40-AF3E-3AEF829ED653}"/>
              </a:ext>
            </a:extLst>
          </p:cNvPr>
          <p:cNvGraphicFramePr>
            <a:graphicFrameLocks/>
          </p:cNvGraphicFramePr>
          <p:nvPr>
            <p:ph type="dgm" idx="1"/>
          </p:nvPr>
        </p:nvGraphicFramePr>
        <p:xfrm>
          <a:off x="1522413" y="2112963"/>
          <a:ext cx="6075362" cy="3916362"/>
        </p:xfrm>
        <a:graphic>
          <a:graphicData uri="http://schemas.openxmlformats.org/presentationml/2006/ole">
            <mc:AlternateContent xmlns:mc="http://schemas.openxmlformats.org/markup-compatibility/2006">
              <mc:Choice xmlns:v="urn:schemas-microsoft-com:vml" Requires="v">
                <p:oleObj spid="_x0000_s14362" name="Microsoft Organization Chart" r:id="rId3" imgW="11328400" imgH="7302500" progId="MSOrgChart.2">
                  <p:embed followColorScheme="full"/>
                </p:oleObj>
              </mc:Choice>
              <mc:Fallback>
                <p:oleObj name="Microsoft Organization Chart" r:id="rId3" imgW="11328400" imgH="7302500" progId="MSOrgChart.2">
                  <p:embed followColorScheme="full"/>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3" y="2112963"/>
                        <a:ext cx="6075362" cy="391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9028" name="Line 4">
            <a:extLst>
              <a:ext uri="{FF2B5EF4-FFF2-40B4-BE49-F238E27FC236}">
                <a16:creationId xmlns:a16="http://schemas.microsoft.com/office/drawing/2014/main" id="{7B71C7FA-2908-F847-8E24-72711F1AE9D8}"/>
              </a:ext>
            </a:extLst>
          </p:cNvPr>
          <p:cNvSpPr>
            <a:spLocks noChangeShapeType="1"/>
          </p:cNvSpPr>
          <p:nvPr/>
        </p:nvSpPr>
        <p:spPr bwMode="auto">
          <a:xfrm flipH="1">
            <a:off x="2819400" y="4114800"/>
            <a:ext cx="381000" cy="3810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9029" name="Line 5">
            <a:extLst>
              <a:ext uri="{FF2B5EF4-FFF2-40B4-BE49-F238E27FC236}">
                <a16:creationId xmlns:a16="http://schemas.microsoft.com/office/drawing/2014/main" id="{A62448CB-614E-614D-9D8B-7D4D7A5F4D8C}"/>
              </a:ext>
            </a:extLst>
          </p:cNvPr>
          <p:cNvSpPr>
            <a:spLocks noChangeShapeType="1"/>
          </p:cNvSpPr>
          <p:nvPr/>
        </p:nvSpPr>
        <p:spPr bwMode="auto">
          <a:xfrm flipH="1">
            <a:off x="2819400" y="4724400"/>
            <a:ext cx="381000" cy="3810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9030" name="Line 6">
            <a:extLst>
              <a:ext uri="{FF2B5EF4-FFF2-40B4-BE49-F238E27FC236}">
                <a16:creationId xmlns:a16="http://schemas.microsoft.com/office/drawing/2014/main" id="{5D35461F-0012-2846-A110-6DB29BC202F8}"/>
              </a:ext>
            </a:extLst>
          </p:cNvPr>
          <p:cNvSpPr>
            <a:spLocks noChangeShapeType="1"/>
          </p:cNvSpPr>
          <p:nvPr/>
        </p:nvSpPr>
        <p:spPr bwMode="auto">
          <a:xfrm flipH="1">
            <a:off x="2819400" y="5257800"/>
            <a:ext cx="381000" cy="3810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9031" name="Line 7">
            <a:extLst>
              <a:ext uri="{FF2B5EF4-FFF2-40B4-BE49-F238E27FC236}">
                <a16:creationId xmlns:a16="http://schemas.microsoft.com/office/drawing/2014/main" id="{E7C71E7B-58BA-BE48-8391-FAD903849F95}"/>
              </a:ext>
            </a:extLst>
          </p:cNvPr>
          <p:cNvSpPr>
            <a:spLocks noChangeShapeType="1"/>
          </p:cNvSpPr>
          <p:nvPr/>
        </p:nvSpPr>
        <p:spPr bwMode="auto">
          <a:xfrm flipH="1">
            <a:off x="4343400" y="3581400"/>
            <a:ext cx="558800"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9032" name="Line 8">
            <a:extLst>
              <a:ext uri="{FF2B5EF4-FFF2-40B4-BE49-F238E27FC236}">
                <a16:creationId xmlns:a16="http://schemas.microsoft.com/office/drawing/2014/main" id="{7F60CD9B-0925-3548-B6F6-BFC5F18FEBC4}"/>
              </a:ext>
            </a:extLst>
          </p:cNvPr>
          <p:cNvSpPr>
            <a:spLocks noChangeShapeType="1"/>
          </p:cNvSpPr>
          <p:nvPr/>
        </p:nvSpPr>
        <p:spPr bwMode="auto">
          <a:xfrm flipH="1">
            <a:off x="4391025" y="5181600"/>
            <a:ext cx="1781175" cy="5334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2" name="Date Placeholder 1">
            <a:extLst>
              <a:ext uri="{FF2B5EF4-FFF2-40B4-BE49-F238E27FC236}">
                <a16:creationId xmlns:a16="http://schemas.microsoft.com/office/drawing/2014/main" id="{470ED30D-295E-AF4B-B5DA-8295612E4DDF}"/>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31CC1336-58CD-CE4C-87FF-C40B9DD217FF}"/>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CB43E4BB-3B51-8F47-BE4B-BE089F8EC1A6}" type="slidenum">
              <a:rPr lang="en-US" altLang="en-US"/>
              <a:pPr>
                <a:defRPr/>
              </a:pPr>
              <a:t>11</a:t>
            </a:fld>
            <a:endParaRPr lang="en-US" altLang="en-US"/>
          </a:p>
        </p:txBody>
      </p:sp>
      <p:sp>
        <p:nvSpPr>
          <p:cNvPr id="126978" name="Rectangle 2">
            <a:extLst>
              <a:ext uri="{FF2B5EF4-FFF2-40B4-BE49-F238E27FC236}">
                <a16:creationId xmlns:a16="http://schemas.microsoft.com/office/drawing/2014/main" id="{7B07AED0-49EF-534C-97AA-E6B8E58FE36F}"/>
              </a:ext>
            </a:extLst>
          </p:cNvPr>
          <p:cNvSpPr>
            <a:spLocks noGrp="1" noChangeArrowheads="1"/>
          </p:cNvSpPr>
          <p:nvPr>
            <p:ph type="title"/>
          </p:nvPr>
        </p:nvSpPr>
        <p:spPr>
          <a:xfrm>
            <a:off x="152400" y="304800"/>
            <a:ext cx="8839200" cy="1098550"/>
          </a:xfrm>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b">
            <a:spAutoFit/>
          </a:bodyPr>
          <a:lstStyle/>
          <a:p>
            <a:pPr>
              <a:defRPr/>
            </a:pPr>
            <a:br>
              <a:rPr lang="en-US" altLang="en-US" sz="3600"/>
            </a:br>
            <a:r>
              <a:rPr lang="en-US" altLang="en-US" sz="3600"/>
              <a:t>21st Century Supply Chain Excellence</a:t>
            </a:r>
          </a:p>
        </p:txBody>
      </p:sp>
      <p:sp>
        <p:nvSpPr>
          <p:cNvPr id="126982" name="Rectangle 6">
            <a:extLst>
              <a:ext uri="{FF2B5EF4-FFF2-40B4-BE49-F238E27FC236}">
                <a16:creationId xmlns:a16="http://schemas.microsoft.com/office/drawing/2014/main" id="{162EEA85-36C7-DA49-B25B-7A500DAE0D6F}"/>
              </a:ext>
            </a:extLst>
          </p:cNvPr>
          <p:cNvSpPr>
            <a:spLocks noChangeArrowheads="1"/>
          </p:cNvSpPr>
          <p:nvPr/>
        </p:nvSpPr>
        <p:spPr bwMode="auto">
          <a:xfrm>
            <a:off x="2362200" y="2590800"/>
            <a:ext cx="1752600" cy="606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a:defRPr/>
            </a:pPr>
            <a:r>
              <a:rPr lang="en-US" altLang="en-US" sz="1700" i="0">
                <a:latin typeface="Times New Roman" charset="0"/>
              </a:rPr>
              <a:t>Responsiveness</a:t>
            </a:r>
          </a:p>
          <a:p>
            <a:pPr algn="ctr">
              <a:defRPr/>
            </a:pPr>
            <a:r>
              <a:rPr lang="en-US" altLang="en-US" sz="1700" i="0">
                <a:latin typeface="Times New Roman" charset="0"/>
              </a:rPr>
              <a:t>Flexibility</a:t>
            </a:r>
          </a:p>
        </p:txBody>
      </p:sp>
      <p:sp>
        <p:nvSpPr>
          <p:cNvPr id="126983" name="Rectangle 7">
            <a:extLst>
              <a:ext uri="{FF2B5EF4-FFF2-40B4-BE49-F238E27FC236}">
                <a16:creationId xmlns:a16="http://schemas.microsoft.com/office/drawing/2014/main" id="{AA3E53D2-7ECC-AF4E-9D5F-32052730238F}"/>
              </a:ext>
            </a:extLst>
          </p:cNvPr>
          <p:cNvSpPr>
            <a:spLocks noChangeArrowheads="1"/>
          </p:cNvSpPr>
          <p:nvPr/>
        </p:nvSpPr>
        <p:spPr bwMode="auto">
          <a:xfrm>
            <a:off x="5486400" y="2514600"/>
            <a:ext cx="838200" cy="758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a:defRPr/>
            </a:pPr>
            <a:r>
              <a:rPr lang="en-US" altLang="en-US" sz="2200" i="0">
                <a:latin typeface="Times New Roman" charset="0"/>
              </a:rPr>
              <a:t>Best</a:t>
            </a:r>
          </a:p>
          <a:p>
            <a:pPr algn="ctr">
              <a:defRPr/>
            </a:pPr>
            <a:r>
              <a:rPr lang="en-US" altLang="en-US" sz="2200" i="0">
                <a:latin typeface="Times New Roman" charset="0"/>
              </a:rPr>
              <a:t>Cost</a:t>
            </a:r>
            <a:endParaRPr lang="en-US" altLang="en-US" sz="2200" i="0">
              <a:solidFill>
                <a:srgbClr val="000000"/>
              </a:solidFill>
              <a:latin typeface="Times New Roman" charset="0"/>
            </a:endParaRPr>
          </a:p>
        </p:txBody>
      </p:sp>
      <p:sp>
        <p:nvSpPr>
          <p:cNvPr id="126984" name="Rectangle 8">
            <a:extLst>
              <a:ext uri="{FF2B5EF4-FFF2-40B4-BE49-F238E27FC236}">
                <a16:creationId xmlns:a16="http://schemas.microsoft.com/office/drawing/2014/main" id="{A5FE6630-ED19-ED4B-AE28-9B5A28954480}"/>
              </a:ext>
            </a:extLst>
          </p:cNvPr>
          <p:cNvSpPr>
            <a:spLocks noChangeArrowheads="1"/>
          </p:cNvSpPr>
          <p:nvPr/>
        </p:nvSpPr>
        <p:spPr bwMode="auto">
          <a:xfrm>
            <a:off x="3673475" y="4605338"/>
            <a:ext cx="1889125" cy="1033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i="0">
                <a:latin typeface="Times New Roman" charset="0"/>
              </a:rPr>
              <a:t>HOW?</a:t>
            </a:r>
            <a:endParaRPr lang="en-US" altLang="en-US" sz="1800" i="0">
              <a:latin typeface="Times New Roman" charset="0"/>
            </a:endParaRPr>
          </a:p>
          <a:p>
            <a:pPr algn="ctr" latinLnBrk="1">
              <a:defRPr/>
            </a:pPr>
            <a:endParaRPr lang="en-US" altLang="en-US" sz="1800" i="0">
              <a:latin typeface="Times New Roman" charset="0"/>
            </a:endParaRPr>
          </a:p>
        </p:txBody>
      </p:sp>
      <p:grpSp>
        <p:nvGrpSpPr>
          <p:cNvPr id="15367" name="Group 11">
            <a:extLst>
              <a:ext uri="{FF2B5EF4-FFF2-40B4-BE49-F238E27FC236}">
                <a16:creationId xmlns:a16="http://schemas.microsoft.com/office/drawing/2014/main" id="{2912C4F7-2D92-2C4D-B570-41BDF0B33764}"/>
              </a:ext>
            </a:extLst>
          </p:cNvPr>
          <p:cNvGrpSpPr>
            <a:grpSpLocks/>
          </p:cNvGrpSpPr>
          <p:nvPr/>
        </p:nvGrpSpPr>
        <p:grpSpPr bwMode="auto">
          <a:xfrm>
            <a:off x="2438400" y="2133600"/>
            <a:ext cx="4260850" cy="3597275"/>
            <a:chOff x="1060" y="830"/>
            <a:chExt cx="3400" cy="2870"/>
          </a:xfrm>
        </p:grpSpPr>
        <p:sp>
          <p:nvSpPr>
            <p:cNvPr id="126979" name="Oval 3">
              <a:extLst>
                <a:ext uri="{FF2B5EF4-FFF2-40B4-BE49-F238E27FC236}">
                  <a16:creationId xmlns:a16="http://schemas.microsoft.com/office/drawing/2014/main" id="{8A1A1D2E-2D0B-6C4D-AD5B-673A82EAAFED}"/>
                </a:ext>
              </a:extLst>
            </p:cNvPr>
            <p:cNvSpPr>
              <a:spLocks noChangeArrowheads="1"/>
            </p:cNvSpPr>
            <p:nvPr/>
          </p:nvSpPr>
          <p:spPr bwMode="auto">
            <a:xfrm>
              <a:off x="1060" y="852"/>
              <a:ext cx="1255" cy="1204"/>
            </a:xfrm>
            <a:prstGeom prst="ellipse">
              <a:avLst/>
            </a:prstGeom>
            <a:noFill/>
            <a:ln w="50800">
              <a:solidFill>
                <a:srgbClr val="2B22C4"/>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6980" name="Oval 4">
              <a:extLst>
                <a:ext uri="{FF2B5EF4-FFF2-40B4-BE49-F238E27FC236}">
                  <a16:creationId xmlns:a16="http://schemas.microsoft.com/office/drawing/2014/main" id="{2687E7C8-21CB-B945-AE20-B49194AB4D21}"/>
                </a:ext>
              </a:extLst>
            </p:cNvPr>
            <p:cNvSpPr>
              <a:spLocks noChangeArrowheads="1"/>
            </p:cNvSpPr>
            <p:nvPr/>
          </p:nvSpPr>
          <p:spPr bwMode="auto">
            <a:xfrm>
              <a:off x="3184" y="830"/>
              <a:ext cx="1276" cy="1226"/>
            </a:xfrm>
            <a:prstGeom prst="ellipse">
              <a:avLst/>
            </a:prstGeom>
            <a:noFill/>
            <a:ln w="50800">
              <a:solidFill>
                <a:srgbClr val="2B22C4"/>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6981" name="Oval 5">
              <a:extLst>
                <a:ext uri="{FF2B5EF4-FFF2-40B4-BE49-F238E27FC236}">
                  <a16:creationId xmlns:a16="http://schemas.microsoft.com/office/drawing/2014/main" id="{CE3AA9AE-B425-054A-8A3B-1580160082F2}"/>
                </a:ext>
              </a:extLst>
            </p:cNvPr>
            <p:cNvSpPr>
              <a:spLocks noChangeArrowheads="1"/>
            </p:cNvSpPr>
            <p:nvPr/>
          </p:nvSpPr>
          <p:spPr bwMode="auto">
            <a:xfrm>
              <a:off x="1648" y="2532"/>
              <a:ext cx="2176" cy="1168"/>
            </a:xfrm>
            <a:prstGeom prst="ellipse">
              <a:avLst/>
            </a:prstGeom>
            <a:noFill/>
            <a:ln w="50800">
              <a:solidFill>
                <a:srgbClr val="2B22C4"/>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6985" name="Line 9">
              <a:extLst>
                <a:ext uri="{FF2B5EF4-FFF2-40B4-BE49-F238E27FC236}">
                  <a16:creationId xmlns:a16="http://schemas.microsoft.com/office/drawing/2014/main" id="{EAB6C4D5-0EED-7D4B-A56D-6D35F1D51905}"/>
                </a:ext>
              </a:extLst>
            </p:cNvPr>
            <p:cNvSpPr>
              <a:spLocks noChangeShapeType="1"/>
            </p:cNvSpPr>
            <p:nvPr/>
          </p:nvSpPr>
          <p:spPr bwMode="auto">
            <a:xfrm flipH="1" flipV="1">
              <a:off x="1856" y="2014"/>
              <a:ext cx="417" cy="608"/>
            </a:xfrm>
            <a:prstGeom prst="line">
              <a:avLst/>
            </a:prstGeom>
            <a:noFill/>
            <a:ln w="50800">
              <a:solidFill>
                <a:srgbClr val="2B22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6986" name="Line 10">
              <a:extLst>
                <a:ext uri="{FF2B5EF4-FFF2-40B4-BE49-F238E27FC236}">
                  <a16:creationId xmlns:a16="http://schemas.microsoft.com/office/drawing/2014/main" id="{ACEC07B7-6987-624D-82A7-2EB78DABBF7A}"/>
                </a:ext>
              </a:extLst>
            </p:cNvPr>
            <p:cNvSpPr>
              <a:spLocks noChangeShapeType="1"/>
            </p:cNvSpPr>
            <p:nvPr/>
          </p:nvSpPr>
          <p:spPr bwMode="auto">
            <a:xfrm flipV="1">
              <a:off x="3184" y="1972"/>
              <a:ext cx="352" cy="608"/>
            </a:xfrm>
            <a:prstGeom prst="line">
              <a:avLst/>
            </a:prstGeom>
            <a:noFill/>
            <a:ln w="50800">
              <a:solidFill>
                <a:srgbClr val="2B22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grpSp>
      <p:sp>
        <p:nvSpPr>
          <p:cNvPr id="2" name="Date Placeholder 1">
            <a:extLst>
              <a:ext uri="{FF2B5EF4-FFF2-40B4-BE49-F238E27FC236}">
                <a16:creationId xmlns:a16="http://schemas.microsoft.com/office/drawing/2014/main" id="{A9DF5A2C-6B53-E84C-9465-9C56501651FF}"/>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52C8E94C-AC76-C64F-8FCB-05A7FABF8C1B}"/>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02970C63-D60F-8B48-B160-4CD1F1B5B1C6}" type="slidenum">
              <a:rPr lang="en-US" altLang="en-US"/>
              <a:pPr>
                <a:defRPr/>
              </a:pPr>
              <a:t>12</a:t>
            </a:fld>
            <a:endParaRPr lang="en-US" altLang="en-US"/>
          </a:p>
        </p:txBody>
      </p:sp>
      <p:sp>
        <p:nvSpPr>
          <p:cNvPr id="128002" name="Rectangle 2">
            <a:extLst>
              <a:ext uri="{FF2B5EF4-FFF2-40B4-BE49-F238E27FC236}">
                <a16:creationId xmlns:a16="http://schemas.microsoft.com/office/drawing/2014/main" id="{7818C911-B69D-D340-9C23-8008C4044BF2}"/>
              </a:ext>
            </a:extLst>
          </p:cNvPr>
          <p:cNvSpPr>
            <a:spLocks noGrp="1" noChangeArrowheads="1"/>
          </p:cNvSpPr>
          <p:nvPr>
            <p:ph type="title"/>
          </p:nvPr>
        </p:nvSpPr>
        <p:spPr>
          <a:xfrm>
            <a:off x="152400" y="273050"/>
            <a:ext cx="8839200" cy="1098550"/>
          </a:xfrm>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b">
            <a:spAutoFit/>
          </a:bodyPr>
          <a:lstStyle/>
          <a:p>
            <a:pPr>
              <a:defRPr/>
            </a:pPr>
            <a:br>
              <a:rPr lang="en-US" altLang="en-US" sz="3600"/>
            </a:br>
            <a:r>
              <a:rPr lang="en-US" altLang="en-US" sz="3600"/>
              <a:t>21st Century Supply Chain Excellence</a:t>
            </a:r>
          </a:p>
        </p:txBody>
      </p:sp>
      <p:sp>
        <p:nvSpPr>
          <p:cNvPr id="128006" name="Rectangle 6">
            <a:extLst>
              <a:ext uri="{FF2B5EF4-FFF2-40B4-BE49-F238E27FC236}">
                <a16:creationId xmlns:a16="http://schemas.microsoft.com/office/drawing/2014/main" id="{5F97852E-CAD1-644C-920C-ED4A9BB5D419}"/>
              </a:ext>
            </a:extLst>
          </p:cNvPr>
          <p:cNvSpPr>
            <a:spLocks noChangeArrowheads="1"/>
          </p:cNvSpPr>
          <p:nvPr/>
        </p:nvSpPr>
        <p:spPr bwMode="auto">
          <a:xfrm>
            <a:off x="2819400" y="2624138"/>
            <a:ext cx="773113" cy="546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3000" i="0">
                <a:latin typeface="Times New Roman" charset="0"/>
              </a:rPr>
              <a:t>JIT</a:t>
            </a:r>
          </a:p>
        </p:txBody>
      </p:sp>
      <p:sp>
        <p:nvSpPr>
          <p:cNvPr id="128007" name="Rectangle 7">
            <a:extLst>
              <a:ext uri="{FF2B5EF4-FFF2-40B4-BE49-F238E27FC236}">
                <a16:creationId xmlns:a16="http://schemas.microsoft.com/office/drawing/2014/main" id="{FB965EA1-4078-4A47-B389-171CD822945A}"/>
              </a:ext>
            </a:extLst>
          </p:cNvPr>
          <p:cNvSpPr>
            <a:spLocks noChangeArrowheads="1"/>
          </p:cNvSpPr>
          <p:nvPr/>
        </p:nvSpPr>
        <p:spPr bwMode="auto">
          <a:xfrm>
            <a:off x="5378450" y="2438400"/>
            <a:ext cx="1174750" cy="882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2600" i="0">
                <a:latin typeface="Times New Roman" charset="0"/>
              </a:rPr>
              <a:t>Global</a:t>
            </a:r>
          </a:p>
          <a:p>
            <a:pPr algn="ctr">
              <a:defRPr/>
            </a:pPr>
            <a:r>
              <a:rPr lang="en-US" altLang="en-US" sz="2600" i="0">
                <a:latin typeface="Times New Roman" charset="0"/>
              </a:rPr>
              <a:t>Supply</a:t>
            </a:r>
          </a:p>
        </p:txBody>
      </p:sp>
      <p:sp>
        <p:nvSpPr>
          <p:cNvPr id="128008" name="Rectangle 8">
            <a:extLst>
              <a:ext uri="{FF2B5EF4-FFF2-40B4-BE49-F238E27FC236}">
                <a16:creationId xmlns:a16="http://schemas.microsoft.com/office/drawing/2014/main" id="{72915D95-1616-4943-87E8-016F56BB38EB}"/>
              </a:ext>
            </a:extLst>
          </p:cNvPr>
          <p:cNvSpPr>
            <a:spLocks noChangeArrowheads="1"/>
          </p:cNvSpPr>
          <p:nvPr/>
        </p:nvSpPr>
        <p:spPr bwMode="auto">
          <a:xfrm>
            <a:off x="3276600" y="4343400"/>
            <a:ext cx="2486025" cy="1522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800" i="0">
                <a:latin typeface="Times New Roman" charset="0"/>
              </a:rPr>
              <a:t>Leverage</a:t>
            </a:r>
          </a:p>
          <a:p>
            <a:pPr algn="ctr">
              <a:defRPr/>
            </a:pPr>
            <a:r>
              <a:rPr lang="en-US" altLang="en-US" sz="1800" i="0">
                <a:latin typeface="Times New Roman" charset="0"/>
              </a:rPr>
              <a:t>Information Systems</a:t>
            </a:r>
          </a:p>
          <a:p>
            <a:pPr algn="ctr">
              <a:defRPr/>
            </a:pPr>
            <a:r>
              <a:rPr lang="en-US" altLang="en-US" sz="1800" i="0">
                <a:latin typeface="Times New Roman" charset="0"/>
              </a:rPr>
              <a:t>Inventory Management</a:t>
            </a:r>
          </a:p>
          <a:p>
            <a:pPr algn="ctr">
              <a:defRPr/>
            </a:pPr>
            <a:r>
              <a:rPr lang="en-US" altLang="en-US" sz="1800" i="0">
                <a:latin typeface="Times New Roman" charset="0"/>
              </a:rPr>
              <a:t>Logistics</a:t>
            </a:r>
            <a:endParaRPr lang="en-US" altLang="en-US" sz="2200" i="0">
              <a:latin typeface="Times New Roman" charset="0"/>
            </a:endParaRPr>
          </a:p>
          <a:p>
            <a:pPr algn="ctr" latinLnBrk="1">
              <a:defRPr/>
            </a:pPr>
            <a:endParaRPr lang="en-US" altLang="en-US" sz="2200" i="0">
              <a:latin typeface="Times New Roman" charset="0"/>
            </a:endParaRPr>
          </a:p>
        </p:txBody>
      </p:sp>
      <p:grpSp>
        <p:nvGrpSpPr>
          <p:cNvPr id="16391" name="Group 11">
            <a:extLst>
              <a:ext uri="{FF2B5EF4-FFF2-40B4-BE49-F238E27FC236}">
                <a16:creationId xmlns:a16="http://schemas.microsoft.com/office/drawing/2014/main" id="{46286365-ECB6-2243-9C0B-0A3CEF5D1CB3}"/>
              </a:ext>
            </a:extLst>
          </p:cNvPr>
          <p:cNvGrpSpPr>
            <a:grpSpLocks/>
          </p:cNvGrpSpPr>
          <p:nvPr/>
        </p:nvGrpSpPr>
        <p:grpSpPr bwMode="auto">
          <a:xfrm>
            <a:off x="2438400" y="2133600"/>
            <a:ext cx="4260850" cy="3597275"/>
            <a:chOff x="1060" y="830"/>
            <a:chExt cx="3400" cy="2870"/>
          </a:xfrm>
        </p:grpSpPr>
        <p:sp>
          <p:nvSpPr>
            <p:cNvPr id="128012" name="Oval 12">
              <a:extLst>
                <a:ext uri="{FF2B5EF4-FFF2-40B4-BE49-F238E27FC236}">
                  <a16:creationId xmlns:a16="http://schemas.microsoft.com/office/drawing/2014/main" id="{EBFB5AE9-C258-F240-A186-343F2C605EAE}"/>
                </a:ext>
              </a:extLst>
            </p:cNvPr>
            <p:cNvSpPr>
              <a:spLocks noChangeArrowheads="1"/>
            </p:cNvSpPr>
            <p:nvPr/>
          </p:nvSpPr>
          <p:spPr bwMode="auto">
            <a:xfrm>
              <a:off x="1060" y="852"/>
              <a:ext cx="1255" cy="1204"/>
            </a:xfrm>
            <a:prstGeom prst="ellipse">
              <a:avLst/>
            </a:prstGeom>
            <a:noFill/>
            <a:ln w="50800">
              <a:solidFill>
                <a:srgbClr val="2B22C4"/>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8013" name="Oval 13">
              <a:extLst>
                <a:ext uri="{FF2B5EF4-FFF2-40B4-BE49-F238E27FC236}">
                  <a16:creationId xmlns:a16="http://schemas.microsoft.com/office/drawing/2014/main" id="{2CF3AA63-2722-CF4C-B510-4B76A3B33F63}"/>
                </a:ext>
              </a:extLst>
            </p:cNvPr>
            <p:cNvSpPr>
              <a:spLocks noChangeArrowheads="1"/>
            </p:cNvSpPr>
            <p:nvPr/>
          </p:nvSpPr>
          <p:spPr bwMode="auto">
            <a:xfrm>
              <a:off x="3184" y="830"/>
              <a:ext cx="1276" cy="1226"/>
            </a:xfrm>
            <a:prstGeom prst="ellipse">
              <a:avLst/>
            </a:prstGeom>
            <a:noFill/>
            <a:ln w="50800">
              <a:solidFill>
                <a:srgbClr val="2B22C4"/>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8014" name="Oval 14">
              <a:extLst>
                <a:ext uri="{FF2B5EF4-FFF2-40B4-BE49-F238E27FC236}">
                  <a16:creationId xmlns:a16="http://schemas.microsoft.com/office/drawing/2014/main" id="{B222FBBA-BE59-9540-989D-EC0747700FF1}"/>
                </a:ext>
              </a:extLst>
            </p:cNvPr>
            <p:cNvSpPr>
              <a:spLocks noChangeArrowheads="1"/>
            </p:cNvSpPr>
            <p:nvPr/>
          </p:nvSpPr>
          <p:spPr bwMode="auto">
            <a:xfrm>
              <a:off x="1648" y="2532"/>
              <a:ext cx="2176" cy="1168"/>
            </a:xfrm>
            <a:prstGeom prst="ellipse">
              <a:avLst/>
            </a:prstGeom>
            <a:noFill/>
            <a:ln w="50800">
              <a:solidFill>
                <a:srgbClr val="2B22C4"/>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8015" name="Line 15">
              <a:extLst>
                <a:ext uri="{FF2B5EF4-FFF2-40B4-BE49-F238E27FC236}">
                  <a16:creationId xmlns:a16="http://schemas.microsoft.com/office/drawing/2014/main" id="{E137E7E1-6481-B141-9F1E-6285EF964904}"/>
                </a:ext>
              </a:extLst>
            </p:cNvPr>
            <p:cNvSpPr>
              <a:spLocks noChangeShapeType="1"/>
            </p:cNvSpPr>
            <p:nvPr/>
          </p:nvSpPr>
          <p:spPr bwMode="auto">
            <a:xfrm flipH="1" flipV="1">
              <a:off x="1856" y="2014"/>
              <a:ext cx="417" cy="608"/>
            </a:xfrm>
            <a:prstGeom prst="line">
              <a:avLst/>
            </a:prstGeom>
            <a:noFill/>
            <a:ln w="50800">
              <a:solidFill>
                <a:srgbClr val="2B22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8016" name="Line 16">
              <a:extLst>
                <a:ext uri="{FF2B5EF4-FFF2-40B4-BE49-F238E27FC236}">
                  <a16:creationId xmlns:a16="http://schemas.microsoft.com/office/drawing/2014/main" id="{8851B543-9C13-0548-9CC5-2625AB8DADD3}"/>
                </a:ext>
              </a:extLst>
            </p:cNvPr>
            <p:cNvSpPr>
              <a:spLocks noChangeShapeType="1"/>
            </p:cNvSpPr>
            <p:nvPr/>
          </p:nvSpPr>
          <p:spPr bwMode="auto">
            <a:xfrm flipV="1">
              <a:off x="3184" y="1972"/>
              <a:ext cx="352" cy="608"/>
            </a:xfrm>
            <a:prstGeom prst="line">
              <a:avLst/>
            </a:prstGeom>
            <a:noFill/>
            <a:ln w="50800">
              <a:solidFill>
                <a:srgbClr val="2B22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grpSp>
      <p:sp>
        <p:nvSpPr>
          <p:cNvPr id="2" name="Date Placeholder 1">
            <a:extLst>
              <a:ext uri="{FF2B5EF4-FFF2-40B4-BE49-F238E27FC236}">
                <a16:creationId xmlns:a16="http://schemas.microsoft.com/office/drawing/2014/main" id="{83FE0A5C-0F3B-9847-A146-CEF589123F58}"/>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laceholder 3">
            <a:extLst>
              <a:ext uri="{FF2B5EF4-FFF2-40B4-BE49-F238E27FC236}">
                <a16:creationId xmlns:a16="http://schemas.microsoft.com/office/drawing/2014/main" id="{962BE44A-C9DA-DC4A-AED6-AFB1CE68F608}"/>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D0977A67-1A77-5541-A98D-C4545EF5E3AE}" type="slidenum">
              <a:rPr lang="en-US" altLang="en-US"/>
              <a:pPr>
                <a:defRPr/>
              </a:pPr>
              <a:t>13</a:t>
            </a:fld>
            <a:endParaRPr lang="en-US" altLang="en-US"/>
          </a:p>
        </p:txBody>
      </p:sp>
      <p:sp>
        <p:nvSpPr>
          <p:cNvPr id="132098" name="Rectangle 2">
            <a:extLst>
              <a:ext uri="{FF2B5EF4-FFF2-40B4-BE49-F238E27FC236}">
                <a16:creationId xmlns:a16="http://schemas.microsoft.com/office/drawing/2014/main" id="{0AAB3144-7AD0-9443-A858-7BAA73619A91}"/>
              </a:ext>
            </a:extLst>
          </p:cNvPr>
          <p:cNvSpPr>
            <a:spLocks noGrp="1" noChangeArrowheads="1"/>
          </p:cNvSpPr>
          <p:nvPr>
            <p:ph type="title"/>
          </p:nvPr>
        </p:nvSpPr>
        <p:spPr>
          <a:xfrm>
            <a:off x="684213" y="685800"/>
            <a:ext cx="7769225" cy="1143000"/>
          </a:xfrm>
          <a:ln>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defRPr/>
            </a:pPr>
            <a:r>
              <a:rPr lang="en-US" altLang="en-US" sz="3600" b="1"/>
              <a:t>Traditional Material and Order Flow</a:t>
            </a:r>
            <a:endParaRPr lang="en-US" altLang="en-US" sz="3600"/>
          </a:p>
        </p:txBody>
      </p:sp>
      <p:grpSp>
        <p:nvGrpSpPr>
          <p:cNvPr id="17412" name="Group 61">
            <a:extLst>
              <a:ext uri="{FF2B5EF4-FFF2-40B4-BE49-F238E27FC236}">
                <a16:creationId xmlns:a16="http://schemas.microsoft.com/office/drawing/2014/main" id="{F09160BA-2ECE-AC49-969B-E0E3607F309F}"/>
              </a:ext>
            </a:extLst>
          </p:cNvPr>
          <p:cNvGrpSpPr>
            <a:grpSpLocks/>
          </p:cNvGrpSpPr>
          <p:nvPr/>
        </p:nvGrpSpPr>
        <p:grpSpPr bwMode="auto">
          <a:xfrm>
            <a:off x="381000" y="2132013"/>
            <a:ext cx="8501063" cy="3800475"/>
            <a:chOff x="240" y="1343"/>
            <a:chExt cx="5355" cy="2394"/>
          </a:xfrm>
        </p:grpSpPr>
        <p:sp>
          <p:nvSpPr>
            <p:cNvPr id="132099" name="AutoShape 3">
              <a:extLst>
                <a:ext uri="{FF2B5EF4-FFF2-40B4-BE49-F238E27FC236}">
                  <a16:creationId xmlns:a16="http://schemas.microsoft.com/office/drawing/2014/main" id="{23FE0F34-1AF0-4C4D-9167-6DF23CE4161B}"/>
                </a:ext>
              </a:extLst>
            </p:cNvPr>
            <p:cNvSpPr>
              <a:spLocks noChangeArrowheads="1"/>
            </p:cNvSpPr>
            <p:nvPr/>
          </p:nvSpPr>
          <p:spPr bwMode="auto">
            <a:xfrm>
              <a:off x="432" y="2029"/>
              <a:ext cx="432" cy="144"/>
            </a:xfrm>
            <a:prstGeom prst="rightArrow">
              <a:avLst>
                <a:gd name="adj1" fmla="val 50000"/>
                <a:gd name="adj2" fmla="val 150014"/>
              </a:avLst>
            </a:prstGeom>
            <a:solidFill>
              <a:srgbClr val="00009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00" name="Rectangle 4">
              <a:extLst>
                <a:ext uri="{FF2B5EF4-FFF2-40B4-BE49-F238E27FC236}">
                  <a16:creationId xmlns:a16="http://schemas.microsoft.com/office/drawing/2014/main" id="{DF3E5548-E00E-5F47-9A51-32A1CAC8F159}"/>
                </a:ext>
              </a:extLst>
            </p:cNvPr>
            <p:cNvSpPr>
              <a:spLocks noChangeArrowheads="1"/>
            </p:cNvSpPr>
            <p:nvPr/>
          </p:nvSpPr>
          <p:spPr bwMode="auto">
            <a:xfrm>
              <a:off x="803" y="1973"/>
              <a:ext cx="28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defRPr/>
              </a:pPr>
              <a:r>
                <a:rPr lang="en-US" altLang="en-US" sz="2800" i="0">
                  <a:latin typeface="Times New Roman" charset="0"/>
                </a:rPr>
                <a:t>D</a:t>
              </a:r>
            </a:p>
          </p:txBody>
        </p:sp>
        <p:sp>
          <p:nvSpPr>
            <p:cNvPr id="132101" name="Rectangle 5">
              <a:extLst>
                <a:ext uri="{FF2B5EF4-FFF2-40B4-BE49-F238E27FC236}">
                  <a16:creationId xmlns:a16="http://schemas.microsoft.com/office/drawing/2014/main" id="{1506BA88-D084-BB41-B85E-BC17096E423F}"/>
                </a:ext>
              </a:extLst>
            </p:cNvPr>
            <p:cNvSpPr>
              <a:spLocks noChangeArrowheads="1"/>
            </p:cNvSpPr>
            <p:nvPr/>
          </p:nvSpPr>
          <p:spPr bwMode="auto">
            <a:xfrm>
              <a:off x="1331" y="1973"/>
              <a:ext cx="28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defRPr/>
              </a:pPr>
              <a:r>
                <a:rPr lang="en-US" altLang="en-US" sz="2800" i="0">
                  <a:latin typeface="Times New Roman" charset="0"/>
                </a:rPr>
                <a:t>D</a:t>
              </a:r>
            </a:p>
          </p:txBody>
        </p:sp>
        <p:sp>
          <p:nvSpPr>
            <p:cNvPr id="132102" name="Rectangle 6">
              <a:extLst>
                <a:ext uri="{FF2B5EF4-FFF2-40B4-BE49-F238E27FC236}">
                  <a16:creationId xmlns:a16="http://schemas.microsoft.com/office/drawing/2014/main" id="{BE64061D-C88E-DD46-BFE1-68750BC6C747}"/>
                </a:ext>
              </a:extLst>
            </p:cNvPr>
            <p:cNvSpPr>
              <a:spLocks noChangeArrowheads="1"/>
            </p:cNvSpPr>
            <p:nvPr/>
          </p:nvSpPr>
          <p:spPr bwMode="auto">
            <a:xfrm>
              <a:off x="4307" y="1973"/>
              <a:ext cx="27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2800" i="0">
                  <a:latin typeface="Times New Roman" charset="0"/>
                </a:rPr>
                <a:t>D</a:t>
              </a:r>
            </a:p>
          </p:txBody>
        </p:sp>
        <p:sp>
          <p:nvSpPr>
            <p:cNvPr id="132103" name="Line 7">
              <a:extLst>
                <a:ext uri="{FF2B5EF4-FFF2-40B4-BE49-F238E27FC236}">
                  <a16:creationId xmlns:a16="http://schemas.microsoft.com/office/drawing/2014/main" id="{8BF9AACE-E026-F745-B2D1-4FB46CC05B4B}"/>
                </a:ext>
              </a:extLst>
            </p:cNvPr>
            <p:cNvSpPr>
              <a:spLocks noChangeShapeType="1"/>
            </p:cNvSpPr>
            <p:nvPr/>
          </p:nvSpPr>
          <p:spPr bwMode="auto">
            <a:xfrm>
              <a:off x="1060" y="2111"/>
              <a:ext cx="32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04" name="Rectangle 8">
              <a:extLst>
                <a:ext uri="{FF2B5EF4-FFF2-40B4-BE49-F238E27FC236}">
                  <a16:creationId xmlns:a16="http://schemas.microsoft.com/office/drawing/2014/main" id="{B3E3DB29-48C4-8744-9D9D-DE9227FE303C}"/>
                </a:ext>
              </a:extLst>
            </p:cNvPr>
            <p:cNvSpPr>
              <a:spLocks noChangeArrowheads="1"/>
            </p:cNvSpPr>
            <p:nvPr/>
          </p:nvSpPr>
          <p:spPr bwMode="auto">
            <a:xfrm>
              <a:off x="1872" y="2005"/>
              <a:ext cx="192" cy="192"/>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05" name="Rectangle 9">
              <a:extLst>
                <a:ext uri="{FF2B5EF4-FFF2-40B4-BE49-F238E27FC236}">
                  <a16:creationId xmlns:a16="http://schemas.microsoft.com/office/drawing/2014/main" id="{4F04732B-F5D3-1143-81F4-8DB86D8A6969}"/>
                </a:ext>
              </a:extLst>
            </p:cNvPr>
            <p:cNvSpPr>
              <a:spLocks noChangeArrowheads="1"/>
            </p:cNvSpPr>
            <p:nvPr/>
          </p:nvSpPr>
          <p:spPr bwMode="auto">
            <a:xfrm>
              <a:off x="3168" y="2005"/>
              <a:ext cx="192" cy="192"/>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06" name="Line 10">
              <a:extLst>
                <a:ext uri="{FF2B5EF4-FFF2-40B4-BE49-F238E27FC236}">
                  <a16:creationId xmlns:a16="http://schemas.microsoft.com/office/drawing/2014/main" id="{DFD27DBC-E688-AA44-A721-87A0C21F307C}"/>
                </a:ext>
              </a:extLst>
            </p:cNvPr>
            <p:cNvSpPr>
              <a:spLocks noChangeShapeType="1"/>
            </p:cNvSpPr>
            <p:nvPr/>
          </p:nvSpPr>
          <p:spPr bwMode="auto">
            <a:xfrm flipV="1">
              <a:off x="1588" y="2097"/>
              <a:ext cx="280" cy="1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07" name="Freeform 11">
              <a:extLst>
                <a:ext uri="{FF2B5EF4-FFF2-40B4-BE49-F238E27FC236}">
                  <a16:creationId xmlns:a16="http://schemas.microsoft.com/office/drawing/2014/main" id="{873B6CA6-BF32-1546-9849-704C089B44B2}"/>
                </a:ext>
              </a:extLst>
            </p:cNvPr>
            <p:cNvSpPr>
              <a:spLocks/>
            </p:cNvSpPr>
            <p:nvPr/>
          </p:nvSpPr>
          <p:spPr bwMode="auto">
            <a:xfrm>
              <a:off x="2256" y="2029"/>
              <a:ext cx="193" cy="145"/>
            </a:xfrm>
            <a:custGeom>
              <a:avLst/>
              <a:gdLst>
                <a:gd name="T0" fmla="*/ 0 w 193"/>
                <a:gd name="T1" fmla="*/ 0 h 145"/>
                <a:gd name="T2" fmla="*/ 192 w 193"/>
                <a:gd name="T3" fmla="*/ 0 h 145"/>
                <a:gd name="T4" fmla="*/ 96 w 193"/>
                <a:gd name="T5" fmla="*/ 144 h 145"/>
                <a:gd name="T6" fmla="*/ 0 w 193"/>
                <a:gd name="T7" fmla="*/ 0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 h="145">
                  <a:moveTo>
                    <a:pt x="0" y="0"/>
                  </a:moveTo>
                  <a:lnTo>
                    <a:pt x="192" y="0"/>
                  </a:lnTo>
                  <a:lnTo>
                    <a:pt x="96" y="144"/>
                  </a:lnTo>
                  <a:lnTo>
                    <a:pt x="0" y="0"/>
                  </a:lnTo>
                </a:path>
              </a:pathLst>
            </a:custGeom>
            <a:solidFill>
              <a:schemeClr val="fo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32108" name="Freeform 12">
              <a:extLst>
                <a:ext uri="{FF2B5EF4-FFF2-40B4-BE49-F238E27FC236}">
                  <a16:creationId xmlns:a16="http://schemas.microsoft.com/office/drawing/2014/main" id="{D17F2F1C-7B2D-F14B-BAF0-C55EC0CADBEA}"/>
                </a:ext>
              </a:extLst>
            </p:cNvPr>
            <p:cNvSpPr>
              <a:spLocks/>
            </p:cNvSpPr>
            <p:nvPr/>
          </p:nvSpPr>
          <p:spPr bwMode="auto">
            <a:xfrm>
              <a:off x="2208" y="2543"/>
              <a:ext cx="193" cy="145"/>
            </a:xfrm>
            <a:custGeom>
              <a:avLst/>
              <a:gdLst>
                <a:gd name="T0" fmla="*/ 0 w 193"/>
                <a:gd name="T1" fmla="*/ 0 h 145"/>
                <a:gd name="T2" fmla="*/ 192 w 193"/>
                <a:gd name="T3" fmla="*/ 0 h 145"/>
                <a:gd name="T4" fmla="*/ 96 w 193"/>
                <a:gd name="T5" fmla="*/ 144 h 145"/>
                <a:gd name="T6" fmla="*/ 0 w 193"/>
                <a:gd name="T7" fmla="*/ 0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 h="145">
                  <a:moveTo>
                    <a:pt x="0" y="0"/>
                  </a:moveTo>
                  <a:lnTo>
                    <a:pt x="192" y="0"/>
                  </a:lnTo>
                  <a:lnTo>
                    <a:pt x="96" y="144"/>
                  </a:lnTo>
                  <a:lnTo>
                    <a:pt x="0" y="0"/>
                  </a:lnTo>
                </a:path>
              </a:pathLst>
            </a:custGeom>
            <a:solidFill>
              <a:schemeClr val="fo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32109" name="Freeform 13">
              <a:extLst>
                <a:ext uri="{FF2B5EF4-FFF2-40B4-BE49-F238E27FC236}">
                  <a16:creationId xmlns:a16="http://schemas.microsoft.com/office/drawing/2014/main" id="{0C995510-72B6-BF49-AC67-6A7EEE00E50B}"/>
                </a:ext>
              </a:extLst>
            </p:cNvPr>
            <p:cNvSpPr>
              <a:spLocks/>
            </p:cNvSpPr>
            <p:nvPr/>
          </p:nvSpPr>
          <p:spPr bwMode="auto">
            <a:xfrm>
              <a:off x="2688" y="2543"/>
              <a:ext cx="193" cy="145"/>
            </a:xfrm>
            <a:custGeom>
              <a:avLst/>
              <a:gdLst>
                <a:gd name="T0" fmla="*/ 0 w 193"/>
                <a:gd name="T1" fmla="*/ 0 h 145"/>
                <a:gd name="T2" fmla="*/ 192 w 193"/>
                <a:gd name="T3" fmla="*/ 0 h 145"/>
                <a:gd name="T4" fmla="*/ 96 w 193"/>
                <a:gd name="T5" fmla="*/ 144 h 145"/>
                <a:gd name="T6" fmla="*/ 0 w 193"/>
                <a:gd name="T7" fmla="*/ 0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 h="145">
                  <a:moveTo>
                    <a:pt x="0" y="0"/>
                  </a:moveTo>
                  <a:lnTo>
                    <a:pt x="192" y="0"/>
                  </a:lnTo>
                  <a:lnTo>
                    <a:pt x="96" y="144"/>
                  </a:lnTo>
                  <a:lnTo>
                    <a:pt x="0" y="0"/>
                  </a:lnTo>
                </a:path>
              </a:pathLst>
            </a:custGeom>
            <a:solidFill>
              <a:schemeClr val="fo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32110" name="Freeform 14">
              <a:extLst>
                <a:ext uri="{FF2B5EF4-FFF2-40B4-BE49-F238E27FC236}">
                  <a16:creationId xmlns:a16="http://schemas.microsoft.com/office/drawing/2014/main" id="{41A7F4E9-DE6E-074A-9BA8-39C4EEE48C0E}"/>
                </a:ext>
              </a:extLst>
            </p:cNvPr>
            <p:cNvSpPr>
              <a:spLocks/>
            </p:cNvSpPr>
            <p:nvPr/>
          </p:nvSpPr>
          <p:spPr bwMode="auto">
            <a:xfrm>
              <a:off x="3696" y="2029"/>
              <a:ext cx="193" cy="145"/>
            </a:xfrm>
            <a:custGeom>
              <a:avLst/>
              <a:gdLst>
                <a:gd name="T0" fmla="*/ 0 w 193"/>
                <a:gd name="T1" fmla="*/ 0 h 145"/>
                <a:gd name="T2" fmla="*/ 192 w 193"/>
                <a:gd name="T3" fmla="*/ 0 h 145"/>
                <a:gd name="T4" fmla="*/ 96 w 193"/>
                <a:gd name="T5" fmla="*/ 144 h 145"/>
                <a:gd name="T6" fmla="*/ 0 w 193"/>
                <a:gd name="T7" fmla="*/ 0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 h="145">
                  <a:moveTo>
                    <a:pt x="0" y="0"/>
                  </a:moveTo>
                  <a:lnTo>
                    <a:pt x="192" y="0"/>
                  </a:lnTo>
                  <a:lnTo>
                    <a:pt x="96" y="144"/>
                  </a:lnTo>
                  <a:lnTo>
                    <a:pt x="0" y="0"/>
                  </a:lnTo>
                </a:path>
              </a:pathLst>
            </a:custGeom>
            <a:solidFill>
              <a:schemeClr val="fo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32111" name="Freeform 15">
              <a:extLst>
                <a:ext uri="{FF2B5EF4-FFF2-40B4-BE49-F238E27FC236}">
                  <a16:creationId xmlns:a16="http://schemas.microsoft.com/office/drawing/2014/main" id="{BF591DF8-94F6-984D-9271-49C921B87CE6}"/>
                </a:ext>
              </a:extLst>
            </p:cNvPr>
            <p:cNvSpPr>
              <a:spLocks/>
            </p:cNvSpPr>
            <p:nvPr/>
          </p:nvSpPr>
          <p:spPr bwMode="auto">
            <a:xfrm>
              <a:off x="4848" y="2029"/>
              <a:ext cx="193" cy="145"/>
            </a:xfrm>
            <a:custGeom>
              <a:avLst/>
              <a:gdLst>
                <a:gd name="T0" fmla="*/ 0 w 193"/>
                <a:gd name="T1" fmla="*/ 0 h 145"/>
                <a:gd name="T2" fmla="*/ 192 w 193"/>
                <a:gd name="T3" fmla="*/ 0 h 145"/>
                <a:gd name="T4" fmla="*/ 96 w 193"/>
                <a:gd name="T5" fmla="*/ 144 h 145"/>
                <a:gd name="T6" fmla="*/ 0 w 193"/>
                <a:gd name="T7" fmla="*/ 0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 h="145">
                  <a:moveTo>
                    <a:pt x="0" y="0"/>
                  </a:moveTo>
                  <a:lnTo>
                    <a:pt x="192" y="0"/>
                  </a:lnTo>
                  <a:lnTo>
                    <a:pt x="96" y="144"/>
                  </a:lnTo>
                  <a:lnTo>
                    <a:pt x="0" y="0"/>
                  </a:lnTo>
                </a:path>
              </a:pathLst>
            </a:custGeom>
            <a:solidFill>
              <a:schemeClr val="fo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32112" name="Oval 16">
              <a:extLst>
                <a:ext uri="{FF2B5EF4-FFF2-40B4-BE49-F238E27FC236}">
                  <a16:creationId xmlns:a16="http://schemas.microsoft.com/office/drawing/2014/main" id="{8BC6D4BF-AFD1-8D43-85A0-AE16E1D69B69}"/>
                </a:ext>
              </a:extLst>
            </p:cNvPr>
            <p:cNvSpPr>
              <a:spLocks noChangeArrowheads="1"/>
            </p:cNvSpPr>
            <p:nvPr/>
          </p:nvSpPr>
          <p:spPr bwMode="auto">
            <a:xfrm>
              <a:off x="2688" y="2005"/>
              <a:ext cx="192" cy="192"/>
            </a:xfrm>
            <a:prstGeom prst="ellipse">
              <a:avLst/>
            </a:prstGeom>
            <a:solidFill>
              <a:srgbClr val="00009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13" name="Line 17">
              <a:extLst>
                <a:ext uri="{FF2B5EF4-FFF2-40B4-BE49-F238E27FC236}">
                  <a16:creationId xmlns:a16="http://schemas.microsoft.com/office/drawing/2014/main" id="{1C317019-8933-704F-927D-62C37364E7CF}"/>
                </a:ext>
              </a:extLst>
            </p:cNvPr>
            <p:cNvSpPr>
              <a:spLocks noChangeShapeType="1"/>
            </p:cNvSpPr>
            <p:nvPr/>
          </p:nvSpPr>
          <p:spPr bwMode="auto">
            <a:xfrm flipV="1">
              <a:off x="2404" y="2203"/>
              <a:ext cx="280" cy="3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14" name="Line 18">
              <a:extLst>
                <a:ext uri="{FF2B5EF4-FFF2-40B4-BE49-F238E27FC236}">
                  <a16:creationId xmlns:a16="http://schemas.microsoft.com/office/drawing/2014/main" id="{BA2B9BBC-3241-954D-BBA2-45157DF75B47}"/>
                </a:ext>
              </a:extLst>
            </p:cNvPr>
            <p:cNvSpPr>
              <a:spLocks noChangeShapeType="1"/>
            </p:cNvSpPr>
            <p:nvPr/>
          </p:nvSpPr>
          <p:spPr bwMode="auto">
            <a:xfrm>
              <a:off x="2020" y="2201"/>
              <a:ext cx="184" cy="2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15" name="Line 19">
              <a:extLst>
                <a:ext uri="{FF2B5EF4-FFF2-40B4-BE49-F238E27FC236}">
                  <a16:creationId xmlns:a16="http://schemas.microsoft.com/office/drawing/2014/main" id="{DD20A05C-5858-5F40-A144-2B433E3981BB}"/>
                </a:ext>
              </a:extLst>
            </p:cNvPr>
            <p:cNvSpPr>
              <a:spLocks noChangeShapeType="1"/>
            </p:cNvSpPr>
            <p:nvPr/>
          </p:nvSpPr>
          <p:spPr bwMode="auto">
            <a:xfrm>
              <a:off x="2068" y="2101"/>
              <a:ext cx="23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16" name="Line 20">
              <a:extLst>
                <a:ext uri="{FF2B5EF4-FFF2-40B4-BE49-F238E27FC236}">
                  <a16:creationId xmlns:a16="http://schemas.microsoft.com/office/drawing/2014/main" id="{331D2D5A-8D8F-0B40-9069-5772D25A66E8}"/>
                </a:ext>
              </a:extLst>
            </p:cNvPr>
            <p:cNvSpPr>
              <a:spLocks noChangeShapeType="1"/>
            </p:cNvSpPr>
            <p:nvPr/>
          </p:nvSpPr>
          <p:spPr bwMode="auto">
            <a:xfrm>
              <a:off x="2452" y="2101"/>
              <a:ext cx="23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17" name="Line 21">
              <a:extLst>
                <a:ext uri="{FF2B5EF4-FFF2-40B4-BE49-F238E27FC236}">
                  <a16:creationId xmlns:a16="http://schemas.microsoft.com/office/drawing/2014/main" id="{BF66A63C-4F91-BA47-A4C9-E95C9C649E0F}"/>
                </a:ext>
              </a:extLst>
            </p:cNvPr>
            <p:cNvSpPr>
              <a:spLocks noChangeShapeType="1"/>
            </p:cNvSpPr>
            <p:nvPr/>
          </p:nvSpPr>
          <p:spPr bwMode="auto">
            <a:xfrm>
              <a:off x="2884" y="2105"/>
              <a:ext cx="280" cy="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18" name="Line 22">
              <a:extLst>
                <a:ext uri="{FF2B5EF4-FFF2-40B4-BE49-F238E27FC236}">
                  <a16:creationId xmlns:a16="http://schemas.microsoft.com/office/drawing/2014/main" id="{BC2F49D4-EA77-D047-8DEF-DC36F93FAC38}"/>
                </a:ext>
              </a:extLst>
            </p:cNvPr>
            <p:cNvSpPr>
              <a:spLocks noChangeShapeType="1"/>
            </p:cNvSpPr>
            <p:nvPr/>
          </p:nvSpPr>
          <p:spPr bwMode="auto">
            <a:xfrm>
              <a:off x="3364" y="2111"/>
              <a:ext cx="3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19" name="Line 23">
              <a:extLst>
                <a:ext uri="{FF2B5EF4-FFF2-40B4-BE49-F238E27FC236}">
                  <a16:creationId xmlns:a16="http://schemas.microsoft.com/office/drawing/2014/main" id="{AB7F4A2C-F197-3D40-9ACC-062759021D48}"/>
                </a:ext>
              </a:extLst>
            </p:cNvPr>
            <p:cNvSpPr>
              <a:spLocks noChangeShapeType="1"/>
            </p:cNvSpPr>
            <p:nvPr/>
          </p:nvSpPr>
          <p:spPr bwMode="auto">
            <a:xfrm flipV="1">
              <a:off x="4564" y="2097"/>
              <a:ext cx="280" cy="1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20" name="Line 24">
              <a:extLst>
                <a:ext uri="{FF2B5EF4-FFF2-40B4-BE49-F238E27FC236}">
                  <a16:creationId xmlns:a16="http://schemas.microsoft.com/office/drawing/2014/main" id="{BECCB497-32C5-3F4E-9CA4-BD5D07CDC670}"/>
                </a:ext>
              </a:extLst>
            </p:cNvPr>
            <p:cNvSpPr>
              <a:spLocks noChangeShapeType="1"/>
            </p:cNvSpPr>
            <p:nvPr/>
          </p:nvSpPr>
          <p:spPr bwMode="auto">
            <a:xfrm>
              <a:off x="2736" y="2211"/>
              <a:ext cx="0" cy="3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21" name="Line 25">
              <a:extLst>
                <a:ext uri="{FF2B5EF4-FFF2-40B4-BE49-F238E27FC236}">
                  <a16:creationId xmlns:a16="http://schemas.microsoft.com/office/drawing/2014/main" id="{11A8EE0C-2F2C-0C45-BA72-B36F4BB107A6}"/>
                </a:ext>
              </a:extLst>
            </p:cNvPr>
            <p:cNvSpPr>
              <a:spLocks noChangeShapeType="1"/>
            </p:cNvSpPr>
            <p:nvPr/>
          </p:nvSpPr>
          <p:spPr bwMode="auto">
            <a:xfrm flipV="1">
              <a:off x="2832" y="2203"/>
              <a:ext cx="0" cy="3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22" name="Line 26">
              <a:extLst>
                <a:ext uri="{FF2B5EF4-FFF2-40B4-BE49-F238E27FC236}">
                  <a16:creationId xmlns:a16="http://schemas.microsoft.com/office/drawing/2014/main" id="{9AEED023-0AE1-2B47-A619-77E1780EBD5A}"/>
                </a:ext>
              </a:extLst>
            </p:cNvPr>
            <p:cNvSpPr>
              <a:spLocks noChangeShapeType="1"/>
            </p:cNvSpPr>
            <p:nvPr/>
          </p:nvSpPr>
          <p:spPr bwMode="auto">
            <a:xfrm>
              <a:off x="5044" y="2101"/>
              <a:ext cx="42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23" name="AutoShape 27">
              <a:extLst>
                <a:ext uri="{FF2B5EF4-FFF2-40B4-BE49-F238E27FC236}">
                  <a16:creationId xmlns:a16="http://schemas.microsoft.com/office/drawing/2014/main" id="{6D029030-7482-9544-B8FD-253EEA59B114}"/>
                </a:ext>
              </a:extLst>
            </p:cNvPr>
            <p:cNvSpPr>
              <a:spLocks noChangeArrowheads="1"/>
            </p:cNvSpPr>
            <p:nvPr/>
          </p:nvSpPr>
          <p:spPr bwMode="auto">
            <a:xfrm>
              <a:off x="3936" y="2029"/>
              <a:ext cx="432" cy="144"/>
            </a:xfrm>
            <a:prstGeom prst="rightArrow">
              <a:avLst>
                <a:gd name="adj1" fmla="val 50000"/>
                <a:gd name="adj2" fmla="val 150014"/>
              </a:avLst>
            </a:prstGeom>
            <a:solidFill>
              <a:srgbClr val="00009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24" name="Rectangle 28">
              <a:extLst>
                <a:ext uri="{FF2B5EF4-FFF2-40B4-BE49-F238E27FC236}">
                  <a16:creationId xmlns:a16="http://schemas.microsoft.com/office/drawing/2014/main" id="{12F8FF8B-1166-EB47-B140-F23127D61C10}"/>
                </a:ext>
              </a:extLst>
            </p:cNvPr>
            <p:cNvSpPr>
              <a:spLocks noChangeArrowheads="1"/>
            </p:cNvSpPr>
            <p:nvPr/>
          </p:nvSpPr>
          <p:spPr bwMode="auto">
            <a:xfrm>
              <a:off x="1929" y="2639"/>
              <a:ext cx="655"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600" i="0">
                  <a:solidFill>
                    <a:srgbClr val="000099"/>
                  </a:solidFill>
                  <a:latin typeface="Times New Roman" charset="0"/>
                </a:rPr>
                <a:t>MRO</a:t>
              </a:r>
            </a:p>
            <a:p>
              <a:pPr algn="ctr">
                <a:defRPr/>
              </a:pPr>
              <a:r>
                <a:rPr lang="en-US" altLang="en-US" sz="1600" i="0">
                  <a:solidFill>
                    <a:srgbClr val="000099"/>
                  </a:solidFill>
                  <a:latin typeface="Times New Roman" charset="0"/>
                </a:rPr>
                <a:t>Inventory</a:t>
              </a:r>
              <a:endParaRPr lang="en-US" altLang="en-US" sz="1600" i="0">
                <a:solidFill>
                  <a:schemeClr val="hlink"/>
                </a:solidFill>
                <a:latin typeface="Times New Roman" charset="0"/>
              </a:endParaRPr>
            </a:p>
          </p:txBody>
        </p:sp>
        <p:sp>
          <p:nvSpPr>
            <p:cNvPr id="132125" name="Rectangle 29">
              <a:extLst>
                <a:ext uri="{FF2B5EF4-FFF2-40B4-BE49-F238E27FC236}">
                  <a16:creationId xmlns:a16="http://schemas.microsoft.com/office/drawing/2014/main" id="{7E245349-546F-344B-B464-4A0A58847814}"/>
                </a:ext>
              </a:extLst>
            </p:cNvPr>
            <p:cNvSpPr>
              <a:spLocks noChangeArrowheads="1"/>
            </p:cNvSpPr>
            <p:nvPr/>
          </p:nvSpPr>
          <p:spPr bwMode="auto">
            <a:xfrm>
              <a:off x="2553" y="2639"/>
              <a:ext cx="655"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600" i="0">
                  <a:solidFill>
                    <a:srgbClr val="000099"/>
                  </a:solidFill>
                  <a:latin typeface="Times New Roman" charset="0"/>
                </a:rPr>
                <a:t>WIP</a:t>
              </a:r>
            </a:p>
            <a:p>
              <a:pPr algn="ctr">
                <a:defRPr/>
              </a:pPr>
              <a:r>
                <a:rPr lang="en-US" altLang="en-US" sz="1600" i="0">
                  <a:solidFill>
                    <a:srgbClr val="000099"/>
                  </a:solidFill>
                  <a:latin typeface="Times New Roman" charset="0"/>
                </a:rPr>
                <a:t>Inventory</a:t>
              </a:r>
              <a:endParaRPr lang="en-US" altLang="en-US" sz="1600" i="0">
                <a:solidFill>
                  <a:schemeClr val="hlink"/>
                </a:solidFill>
                <a:latin typeface="Times New Roman" charset="0"/>
              </a:endParaRPr>
            </a:p>
          </p:txBody>
        </p:sp>
        <p:grpSp>
          <p:nvGrpSpPr>
            <p:cNvPr id="17440" name="Group 60">
              <a:extLst>
                <a:ext uri="{FF2B5EF4-FFF2-40B4-BE49-F238E27FC236}">
                  <a16:creationId xmlns:a16="http://schemas.microsoft.com/office/drawing/2014/main" id="{B030DB78-FB91-F045-AC3B-1BE747307B77}"/>
                </a:ext>
              </a:extLst>
            </p:cNvPr>
            <p:cNvGrpSpPr>
              <a:grpSpLocks/>
            </p:cNvGrpSpPr>
            <p:nvPr/>
          </p:nvGrpSpPr>
          <p:grpSpPr bwMode="auto">
            <a:xfrm>
              <a:off x="240" y="2975"/>
              <a:ext cx="5335" cy="762"/>
              <a:chOff x="250" y="2670"/>
              <a:chExt cx="5335" cy="762"/>
            </a:xfrm>
          </p:grpSpPr>
          <p:sp>
            <p:nvSpPr>
              <p:cNvPr id="132126" name="Rectangle 30">
                <a:extLst>
                  <a:ext uri="{FF2B5EF4-FFF2-40B4-BE49-F238E27FC236}">
                    <a16:creationId xmlns:a16="http://schemas.microsoft.com/office/drawing/2014/main" id="{2A063061-A681-5843-9B3A-2DF1080E673D}"/>
                  </a:ext>
                </a:extLst>
              </p:cNvPr>
              <p:cNvSpPr>
                <a:spLocks noChangeArrowheads="1"/>
              </p:cNvSpPr>
              <p:nvPr/>
            </p:nvSpPr>
            <p:spPr bwMode="auto">
              <a:xfrm>
                <a:off x="2070" y="2670"/>
                <a:ext cx="95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800" i="0">
                    <a:latin typeface="Times New Roman" charset="0"/>
                  </a:rPr>
                  <a:t>Work Orders</a:t>
                </a:r>
              </a:p>
            </p:txBody>
          </p:sp>
          <p:grpSp>
            <p:nvGrpSpPr>
              <p:cNvPr id="17460" name="Group 59">
                <a:extLst>
                  <a:ext uri="{FF2B5EF4-FFF2-40B4-BE49-F238E27FC236}">
                    <a16:creationId xmlns:a16="http://schemas.microsoft.com/office/drawing/2014/main" id="{E1A28223-B3AC-F647-AE39-0315AB67052E}"/>
                  </a:ext>
                </a:extLst>
              </p:cNvPr>
              <p:cNvGrpSpPr>
                <a:grpSpLocks/>
              </p:cNvGrpSpPr>
              <p:nvPr/>
            </p:nvGrpSpPr>
            <p:grpSpPr bwMode="auto">
              <a:xfrm>
                <a:off x="250" y="2784"/>
                <a:ext cx="5335" cy="648"/>
                <a:chOff x="250" y="2784"/>
                <a:chExt cx="5335" cy="648"/>
              </a:xfrm>
            </p:grpSpPr>
            <p:sp>
              <p:nvSpPr>
                <p:cNvPr id="132127" name="Rectangle 31">
                  <a:extLst>
                    <a:ext uri="{FF2B5EF4-FFF2-40B4-BE49-F238E27FC236}">
                      <a16:creationId xmlns:a16="http://schemas.microsoft.com/office/drawing/2014/main" id="{62E883FB-BC85-844C-95D1-1BF7E2C024D7}"/>
                    </a:ext>
                  </a:extLst>
                </p:cNvPr>
                <p:cNvSpPr>
                  <a:spLocks noChangeArrowheads="1"/>
                </p:cNvSpPr>
                <p:nvPr/>
              </p:nvSpPr>
              <p:spPr bwMode="auto">
                <a:xfrm>
                  <a:off x="1895" y="3068"/>
                  <a:ext cx="1299"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600" i="0">
                      <a:latin typeface="Times New Roman" charset="0"/>
                    </a:rPr>
                    <a:t>Production Inventory</a:t>
                  </a:r>
                </a:p>
                <a:p>
                  <a:pPr algn="ctr">
                    <a:defRPr/>
                  </a:pPr>
                  <a:r>
                    <a:rPr lang="en-US" altLang="en-US" sz="1600" i="0">
                      <a:latin typeface="Times New Roman" charset="0"/>
                    </a:rPr>
                    <a:t>Control</a:t>
                  </a:r>
                </a:p>
              </p:txBody>
            </p:sp>
            <p:sp>
              <p:nvSpPr>
                <p:cNvPr id="132128" name="Rectangle 32">
                  <a:extLst>
                    <a:ext uri="{FF2B5EF4-FFF2-40B4-BE49-F238E27FC236}">
                      <a16:creationId xmlns:a16="http://schemas.microsoft.com/office/drawing/2014/main" id="{BD543CC3-06C3-CC43-9908-345337CF8DEB}"/>
                    </a:ext>
                  </a:extLst>
                </p:cNvPr>
                <p:cNvSpPr>
                  <a:spLocks noChangeArrowheads="1"/>
                </p:cNvSpPr>
                <p:nvPr/>
              </p:nvSpPr>
              <p:spPr bwMode="auto">
                <a:xfrm>
                  <a:off x="3668" y="3054"/>
                  <a:ext cx="80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1600" i="0">
                      <a:latin typeface="Times New Roman" charset="0"/>
                    </a:rPr>
                    <a:t>Order Entry</a:t>
                  </a:r>
                </a:p>
              </p:txBody>
            </p:sp>
            <p:sp>
              <p:nvSpPr>
                <p:cNvPr id="132129" name="Rectangle 33">
                  <a:extLst>
                    <a:ext uri="{FF2B5EF4-FFF2-40B4-BE49-F238E27FC236}">
                      <a16:creationId xmlns:a16="http://schemas.microsoft.com/office/drawing/2014/main" id="{F355C053-8438-B74C-BB6E-84946B4A9C12}"/>
                    </a:ext>
                  </a:extLst>
                </p:cNvPr>
                <p:cNvSpPr>
                  <a:spLocks noChangeArrowheads="1"/>
                </p:cNvSpPr>
                <p:nvPr/>
              </p:nvSpPr>
              <p:spPr bwMode="auto">
                <a:xfrm>
                  <a:off x="4533" y="2784"/>
                  <a:ext cx="841"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1600" i="0">
                      <a:solidFill>
                        <a:schemeClr val="tx2"/>
                      </a:solidFill>
                      <a:latin typeface="Times New Roman" charset="0"/>
                    </a:rPr>
                    <a:t>Orders from </a:t>
                  </a:r>
                </a:p>
                <a:p>
                  <a:pPr>
                    <a:defRPr/>
                  </a:pPr>
                  <a:r>
                    <a:rPr lang="en-US" altLang="en-US" sz="1600" i="0">
                      <a:solidFill>
                        <a:schemeClr val="tx2"/>
                      </a:solidFill>
                      <a:latin typeface="Times New Roman" charset="0"/>
                    </a:rPr>
                    <a:t>distributors</a:t>
                  </a:r>
                </a:p>
              </p:txBody>
            </p:sp>
            <p:sp>
              <p:nvSpPr>
                <p:cNvPr id="132130" name="Line 34">
                  <a:extLst>
                    <a:ext uri="{FF2B5EF4-FFF2-40B4-BE49-F238E27FC236}">
                      <a16:creationId xmlns:a16="http://schemas.microsoft.com/office/drawing/2014/main" id="{7FF2FC04-72CB-3246-AEBB-819306410EF2}"/>
                    </a:ext>
                  </a:extLst>
                </p:cNvPr>
                <p:cNvSpPr>
                  <a:spLocks noChangeShapeType="1"/>
                </p:cNvSpPr>
                <p:nvPr/>
              </p:nvSpPr>
              <p:spPr bwMode="auto">
                <a:xfrm flipH="1">
                  <a:off x="4473" y="3216"/>
                  <a:ext cx="11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31" name="Line 35">
                  <a:extLst>
                    <a:ext uri="{FF2B5EF4-FFF2-40B4-BE49-F238E27FC236}">
                      <a16:creationId xmlns:a16="http://schemas.microsoft.com/office/drawing/2014/main" id="{012EEDF9-0C46-FF4B-BA6B-EA94E46B4487}"/>
                    </a:ext>
                  </a:extLst>
                </p:cNvPr>
                <p:cNvSpPr>
                  <a:spLocks noChangeShapeType="1"/>
                </p:cNvSpPr>
                <p:nvPr/>
              </p:nvSpPr>
              <p:spPr bwMode="auto">
                <a:xfrm flipH="1">
                  <a:off x="3171" y="3216"/>
                  <a:ext cx="48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32" name="Rectangle 36">
                  <a:extLst>
                    <a:ext uri="{FF2B5EF4-FFF2-40B4-BE49-F238E27FC236}">
                      <a16:creationId xmlns:a16="http://schemas.microsoft.com/office/drawing/2014/main" id="{159817A8-B35A-3C43-934D-36266DA2DB97}"/>
                    </a:ext>
                  </a:extLst>
                </p:cNvPr>
                <p:cNvSpPr>
                  <a:spLocks noChangeArrowheads="1"/>
                </p:cNvSpPr>
                <p:nvPr/>
              </p:nvSpPr>
              <p:spPr bwMode="auto">
                <a:xfrm>
                  <a:off x="804" y="3095"/>
                  <a:ext cx="79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1600" i="0">
                      <a:latin typeface="Times New Roman" charset="0"/>
                    </a:rPr>
                    <a:t>  Purchasing</a:t>
                  </a:r>
                </a:p>
              </p:txBody>
            </p:sp>
            <p:sp>
              <p:nvSpPr>
                <p:cNvPr id="132133" name="Line 37">
                  <a:extLst>
                    <a:ext uri="{FF2B5EF4-FFF2-40B4-BE49-F238E27FC236}">
                      <a16:creationId xmlns:a16="http://schemas.microsoft.com/office/drawing/2014/main" id="{FF57192F-AC5E-8A4F-8303-82E1198825C3}"/>
                    </a:ext>
                  </a:extLst>
                </p:cNvPr>
                <p:cNvSpPr>
                  <a:spLocks noChangeShapeType="1"/>
                </p:cNvSpPr>
                <p:nvPr/>
              </p:nvSpPr>
              <p:spPr bwMode="auto">
                <a:xfrm flipH="1">
                  <a:off x="1560" y="3216"/>
                  <a:ext cx="29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34" name="Line 38">
                  <a:extLst>
                    <a:ext uri="{FF2B5EF4-FFF2-40B4-BE49-F238E27FC236}">
                      <a16:creationId xmlns:a16="http://schemas.microsoft.com/office/drawing/2014/main" id="{36B4B12A-3019-E74A-BE3D-CB380F1BF356}"/>
                    </a:ext>
                  </a:extLst>
                </p:cNvPr>
                <p:cNvSpPr>
                  <a:spLocks noChangeShapeType="1"/>
                </p:cNvSpPr>
                <p:nvPr/>
              </p:nvSpPr>
              <p:spPr bwMode="auto">
                <a:xfrm flipH="1">
                  <a:off x="250" y="3216"/>
                  <a:ext cx="5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grpSp>
          <p:sp>
            <p:nvSpPr>
              <p:cNvPr id="132135" name="Line 39">
                <a:extLst>
                  <a:ext uri="{FF2B5EF4-FFF2-40B4-BE49-F238E27FC236}">
                    <a16:creationId xmlns:a16="http://schemas.microsoft.com/office/drawing/2014/main" id="{8A92082F-BA36-DA40-A4BD-9FFA0C868935}"/>
                  </a:ext>
                </a:extLst>
              </p:cNvPr>
              <p:cNvSpPr>
                <a:spLocks noChangeShapeType="1"/>
              </p:cNvSpPr>
              <p:nvPr/>
            </p:nvSpPr>
            <p:spPr bwMode="auto">
              <a:xfrm flipV="1">
                <a:off x="2544" y="2876"/>
                <a:ext cx="0" cy="2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grpSp>
        <p:sp>
          <p:nvSpPr>
            <p:cNvPr id="132136" name="Rectangle 40">
              <a:extLst>
                <a:ext uri="{FF2B5EF4-FFF2-40B4-BE49-F238E27FC236}">
                  <a16:creationId xmlns:a16="http://schemas.microsoft.com/office/drawing/2014/main" id="{F9A348A7-1E4E-1F48-9D49-2628106A5AFA}"/>
                </a:ext>
              </a:extLst>
            </p:cNvPr>
            <p:cNvSpPr>
              <a:spLocks noChangeArrowheads="1"/>
            </p:cNvSpPr>
            <p:nvPr/>
          </p:nvSpPr>
          <p:spPr bwMode="auto">
            <a:xfrm>
              <a:off x="409" y="1690"/>
              <a:ext cx="599"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400" i="0">
                  <a:latin typeface="Times New Roman" charset="0"/>
                </a:rPr>
                <a:t>Suppliers/</a:t>
              </a:r>
            </a:p>
            <a:p>
              <a:pPr algn="ctr">
                <a:defRPr/>
              </a:pPr>
              <a:r>
                <a:rPr lang="en-US" altLang="en-US" sz="1400" i="0">
                  <a:latin typeface="Times New Roman" charset="0"/>
                </a:rPr>
                <a:t>Vendors</a:t>
              </a:r>
            </a:p>
          </p:txBody>
        </p:sp>
        <p:sp>
          <p:nvSpPr>
            <p:cNvPr id="132137" name="Rectangle 41">
              <a:extLst>
                <a:ext uri="{FF2B5EF4-FFF2-40B4-BE49-F238E27FC236}">
                  <a16:creationId xmlns:a16="http://schemas.microsoft.com/office/drawing/2014/main" id="{F6C1F353-8D63-B64E-91BF-54179C18C95A}"/>
                </a:ext>
              </a:extLst>
            </p:cNvPr>
            <p:cNvSpPr>
              <a:spLocks noChangeArrowheads="1"/>
            </p:cNvSpPr>
            <p:nvPr/>
          </p:nvSpPr>
          <p:spPr bwMode="auto">
            <a:xfrm>
              <a:off x="488" y="2218"/>
              <a:ext cx="848"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400" i="0">
                  <a:latin typeface="Times New Roman" charset="0"/>
                </a:rPr>
                <a:t>Transportation</a:t>
              </a:r>
            </a:p>
          </p:txBody>
        </p:sp>
        <p:sp>
          <p:nvSpPr>
            <p:cNvPr id="132138" name="Rectangle 42">
              <a:extLst>
                <a:ext uri="{FF2B5EF4-FFF2-40B4-BE49-F238E27FC236}">
                  <a16:creationId xmlns:a16="http://schemas.microsoft.com/office/drawing/2014/main" id="{A464EBB2-1350-D642-AC00-554C508F6821}"/>
                </a:ext>
              </a:extLst>
            </p:cNvPr>
            <p:cNvSpPr>
              <a:spLocks noChangeArrowheads="1"/>
            </p:cNvSpPr>
            <p:nvPr/>
          </p:nvSpPr>
          <p:spPr bwMode="auto">
            <a:xfrm>
              <a:off x="1518" y="1690"/>
              <a:ext cx="612"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400" i="0">
                  <a:latin typeface="Times New Roman" charset="0"/>
                </a:rPr>
                <a:t>Incoming</a:t>
              </a:r>
            </a:p>
            <a:p>
              <a:pPr algn="ctr">
                <a:defRPr/>
              </a:pPr>
              <a:r>
                <a:rPr lang="en-US" altLang="en-US" sz="1400" i="0">
                  <a:latin typeface="Times New Roman" charset="0"/>
                </a:rPr>
                <a:t>Inspection</a:t>
              </a:r>
            </a:p>
          </p:txBody>
        </p:sp>
        <p:sp>
          <p:nvSpPr>
            <p:cNvPr id="132139" name="Rectangle 43">
              <a:extLst>
                <a:ext uri="{FF2B5EF4-FFF2-40B4-BE49-F238E27FC236}">
                  <a16:creationId xmlns:a16="http://schemas.microsoft.com/office/drawing/2014/main" id="{2DE79C59-41C3-AB4F-AFD7-97E4865ECAA2}"/>
                </a:ext>
              </a:extLst>
            </p:cNvPr>
            <p:cNvSpPr>
              <a:spLocks noChangeArrowheads="1"/>
            </p:cNvSpPr>
            <p:nvPr/>
          </p:nvSpPr>
          <p:spPr bwMode="auto">
            <a:xfrm>
              <a:off x="4964" y="2170"/>
              <a:ext cx="63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400" i="0">
                  <a:latin typeface="Times New Roman" charset="0"/>
                </a:rPr>
                <a:t>Customers</a:t>
              </a:r>
            </a:p>
          </p:txBody>
        </p:sp>
        <p:sp>
          <p:nvSpPr>
            <p:cNvPr id="132140" name="Rectangle 44">
              <a:extLst>
                <a:ext uri="{FF2B5EF4-FFF2-40B4-BE49-F238E27FC236}">
                  <a16:creationId xmlns:a16="http://schemas.microsoft.com/office/drawing/2014/main" id="{BA1A9CC4-A846-8043-96BD-8E09C8A7278D}"/>
                </a:ext>
              </a:extLst>
            </p:cNvPr>
            <p:cNvSpPr>
              <a:spLocks noChangeArrowheads="1"/>
            </p:cNvSpPr>
            <p:nvPr/>
          </p:nvSpPr>
          <p:spPr bwMode="auto">
            <a:xfrm>
              <a:off x="4580" y="1690"/>
              <a:ext cx="730"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400" i="0">
                  <a:latin typeface="Times New Roman" charset="0"/>
                </a:rPr>
                <a:t>Distributors/</a:t>
              </a:r>
            </a:p>
            <a:p>
              <a:pPr algn="ctr">
                <a:defRPr/>
              </a:pPr>
              <a:r>
                <a:rPr lang="en-US" altLang="en-US" sz="1400" i="0">
                  <a:latin typeface="Times New Roman" charset="0"/>
                </a:rPr>
                <a:t>Retail</a:t>
              </a:r>
            </a:p>
          </p:txBody>
        </p:sp>
        <p:sp>
          <p:nvSpPr>
            <p:cNvPr id="132141" name="Rectangle 45">
              <a:extLst>
                <a:ext uri="{FF2B5EF4-FFF2-40B4-BE49-F238E27FC236}">
                  <a16:creationId xmlns:a16="http://schemas.microsoft.com/office/drawing/2014/main" id="{AB3CCEC2-9780-9247-9503-3A11F7C13C5C}"/>
                </a:ext>
              </a:extLst>
            </p:cNvPr>
            <p:cNvSpPr>
              <a:spLocks noChangeArrowheads="1"/>
            </p:cNvSpPr>
            <p:nvPr/>
          </p:nvSpPr>
          <p:spPr bwMode="auto">
            <a:xfrm>
              <a:off x="3364" y="1690"/>
              <a:ext cx="857"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400" i="0">
                  <a:latin typeface="Times New Roman" charset="0"/>
                </a:rPr>
                <a:t>Finished Goods</a:t>
              </a:r>
            </a:p>
            <a:p>
              <a:pPr algn="ctr">
                <a:defRPr/>
              </a:pPr>
              <a:r>
                <a:rPr lang="en-US" altLang="en-US" sz="1400" i="0">
                  <a:latin typeface="Times New Roman" charset="0"/>
                </a:rPr>
                <a:t>Inventory</a:t>
              </a:r>
            </a:p>
          </p:txBody>
        </p:sp>
        <p:sp>
          <p:nvSpPr>
            <p:cNvPr id="132142" name="Rectangle 46">
              <a:extLst>
                <a:ext uri="{FF2B5EF4-FFF2-40B4-BE49-F238E27FC236}">
                  <a16:creationId xmlns:a16="http://schemas.microsoft.com/office/drawing/2014/main" id="{4A0B109D-94EC-4844-856F-EFD683D3C16D}"/>
                </a:ext>
              </a:extLst>
            </p:cNvPr>
            <p:cNvSpPr>
              <a:spLocks noChangeArrowheads="1"/>
            </p:cNvSpPr>
            <p:nvPr/>
          </p:nvSpPr>
          <p:spPr bwMode="auto">
            <a:xfrm>
              <a:off x="3022" y="2170"/>
              <a:ext cx="487"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400" i="0">
                  <a:latin typeface="Times New Roman" charset="0"/>
                </a:rPr>
                <a:t>Quality</a:t>
              </a:r>
            </a:p>
            <a:p>
              <a:pPr algn="ctr">
                <a:defRPr/>
              </a:pPr>
              <a:r>
                <a:rPr lang="en-US" altLang="en-US" sz="1400" i="0">
                  <a:latin typeface="Times New Roman" charset="0"/>
                </a:rPr>
                <a:t>Control</a:t>
              </a:r>
            </a:p>
          </p:txBody>
        </p:sp>
        <p:sp>
          <p:nvSpPr>
            <p:cNvPr id="132143" name="Rectangle 47">
              <a:extLst>
                <a:ext uri="{FF2B5EF4-FFF2-40B4-BE49-F238E27FC236}">
                  <a16:creationId xmlns:a16="http://schemas.microsoft.com/office/drawing/2014/main" id="{0D18832E-09DA-A545-A28D-BCFFB95128DF}"/>
                </a:ext>
              </a:extLst>
            </p:cNvPr>
            <p:cNvSpPr>
              <a:spLocks noChangeArrowheads="1"/>
            </p:cNvSpPr>
            <p:nvPr/>
          </p:nvSpPr>
          <p:spPr bwMode="auto">
            <a:xfrm>
              <a:off x="1982" y="1343"/>
              <a:ext cx="587"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400" i="0">
                  <a:solidFill>
                    <a:srgbClr val="000099"/>
                  </a:solidFill>
                  <a:latin typeface="Times New Roman" charset="0"/>
                </a:rPr>
                <a:t>Raw</a:t>
              </a:r>
            </a:p>
            <a:p>
              <a:pPr algn="ctr">
                <a:defRPr/>
              </a:pPr>
              <a:r>
                <a:rPr lang="en-US" altLang="en-US" sz="1400" i="0">
                  <a:solidFill>
                    <a:srgbClr val="000099"/>
                  </a:solidFill>
                  <a:latin typeface="Times New Roman" charset="0"/>
                </a:rPr>
                <a:t>Material</a:t>
              </a:r>
            </a:p>
            <a:p>
              <a:pPr algn="ctr">
                <a:defRPr/>
              </a:pPr>
              <a:r>
                <a:rPr lang="en-US" altLang="en-US" sz="1400" i="0">
                  <a:solidFill>
                    <a:srgbClr val="000099"/>
                  </a:solidFill>
                  <a:latin typeface="Times New Roman" charset="0"/>
                </a:rPr>
                <a:t>Inventory</a:t>
              </a:r>
              <a:endParaRPr lang="en-US" altLang="en-US" sz="1400" i="0">
                <a:solidFill>
                  <a:schemeClr val="hlink"/>
                </a:solidFill>
                <a:latin typeface="Times New Roman" charset="0"/>
              </a:endParaRPr>
            </a:p>
          </p:txBody>
        </p:sp>
        <p:sp>
          <p:nvSpPr>
            <p:cNvPr id="132144" name="Rectangle 48">
              <a:extLst>
                <a:ext uri="{FF2B5EF4-FFF2-40B4-BE49-F238E27FC236}">
                  <a16:creationId xmlns:a16="http://schemas.microsoft.com/office/drawing/2014/main" id="{2C65AD20-9AF9-AA47-AEDC-B07DE1472C8D}"/>
                </a:ext>
              </a:extLst>
            </p:cNvPr>
            <p:cNvSpPr>
              <a:spLocks noChangeArrowheads="1"/>
            </p:cNvSpPr>
            <p:nvPr/>
          </p:nvSpPr>
          <p:spPr bwMode="auto">
            <a:xfrm>
              <a:off x="2501" y="1786"/>
              <a:ext cx="66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400" i="0">
                  <a:latin typeface="Times New Roman" charset="0"/>
                </a:rPr>
                <a:t>Conversion</a:t>
              </a:r>
            </a:p>
          </p:txBody>
        </p:sp>
        <p:sp>
          <p:nvSpPr>
            <p:cNvPr id="132146" name="Line 50">
              <a:extLst>
                <a:ext uri="{FF2B5EF4-FFF2-40B4-BE49-F238E27FC236}">
                  <a16:creationId xmlns:a16="http://schemas.microsoft.com/office/drawing/2014/main" id="{0D25C13E-3572-B54E-AEF5-60EA0E8FE4BD}"/>
                </a:ext>
              </a:extLst>
            </p:cNvPr>
            <p:cNvSpPr>
              <a:spLocks noChangeShapeType="1"/>
            </p:cNvSpPr>
            <p:nvPr/>
          </p:nvSpPr>
          <p:spPr bwMode="auto">
            <a:xfrm>
              <a:off x="1392" y="1347"/>
              <a:ext cx="0" cy="19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47" name="Line 51">
              <a:extLst>
                <a:ext uri="{FF2B5EF4-FFF2-40B4-BE49-F238E27FC236}">
                  <a16:creationId xmlns:a16="http://schemas.microsoft.com/office/drawing/2014/main" id="{C252A0CA-BF61-AF45-A56D-D39E278D9417}"/>
                </a:ext>
              </a:extLst>
            </p:cNvPr>
            <p:cNvSpPr>
              <a:spLocks noChangeShapeType="1"/>
            </p:cNvSpPr>
            <p:nvPr/>
          </p:nvSpPr>
          <p:spPr bwMode="auto">
            <a:xfrm flipH="1">
              <a:off x="864" y="3311"/>
              <a:ext cx="5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48" name="Freeform 52">
              <a:extLst>
                <a:ext uri="{FF2B5EF4-FFF2-40B4-BE49-F238E27FC236}">
                  <a16:creationId xmlns:a16="http://schemas.microsoft.com/office/drawing/2014/main" id="{CD74E745-1BD8-054E-B637-B9E631AC6FA6}"/>
                </a:ext>
              </a:extLst>
            </p:cNvPr>
            <p:cNvSpPr>
              <a:spLocks/>
            </p:cNvSpPr>
            <p:nvPr/>
          </p:nvSpPr>
          <p:spPr bwMode="auto">
            <a:xfrm>
              <a:off x="863" y="3311"/>
              <a:ext cx="3601" cy="384"/>
            </a:xfrm>
            <a:custGeom>
              <a:avLst/>
              <a:gdLst>
                <a:gd name="T0" fmla="*/ 0 w 3601"/>
                <a:gd name="T1" fmla="*/ 0 h 529"/>
                <a:gd name="T2" fmla="*/ 0 w 3601"/>
                <a:gd name="T3" fmla="*/ 383 h 529"/>
                <a:gd name="T4" fmla="*/ 3600 w 3601"/>
                <a:gd name="T5" fmla="*/ 383 h 529"/>
                <a:gd name="T6" fmla="*/ 0 60000 65536"/>
                <a:gd name="T7" fmla="*/ 0 60000 65536"/>
                <a:gd name="T8" fmla="*/ 0 60000 65536"/>
              </a:gdLst>
              <a:ahLst/>
              <a:cxnLst>
                <a:cxn ang="T6">
                  <a:pos x="T0" y="T1"/>
                </a:cxn>
                <a:cxn ang="T7">
                  <a:pos x="T2" y="T3"/>
                </a:cxn>
                <a:cxn ang="T8">
                  <a:pos x="T4" y="T5"/>
                </a:cxn>
              </a:cxnLst>
              <a:rect l="0" t="0" r="r" b="b"/>
              <a:pathLst>
                <a:path w="3601" h="529">
                  <a:moveTo>
                    <a:pt x="0" y="0"/>
                  </a:moveTo>
                  <a:lnTo>
                    <a:pt x="0" y="528"/>
                  </a:lnTo>
                  <a:lnTo>
                    <a:pt x="3600" y="52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32149" name="Line 53">
              <a:extLst>
                <a:ext uri="{FF2B5EF4-FFF2-40B4-BE49-F238E27FC236}">
                  <a16:creationId xmlns:a16="http://schemas.microsoft.com/office/drawing/2014/main" id="{36B4B15F-EB80-B943-83CB-2166F30659AF}"/>
                </a:ext>
              </a:extLst>
            </p:cNvPr>
            <p:cNvSpPr>
              <a:spLocks noChangeShapeType="1"/>
            </p:cNvSpPr>
            <p:nvPr/>
          </p:nvSpPr>
          <p:spPr bwMode="auto">
            <a:xfrm flipV="1">
              <a:off x="4464" y="3311"/>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50" name="Line 54">
              <a:extLst>
                <a:ext uri="{FF2B5EF4-FFF2-40B4-BE49-F238E27FC236}">
                  <a16:creationId xmlns:a16="http://schemas.microsoft.com/office/drawing/2014/main" id="{37A35808-A670-DD4B-8914-94F040C72CD1}"/>
                </a:ext>
              </a:extLst>
            </p:cNvPr>
            <p:cNvSpPr>
              <a:spLocks noChangeShapeType="1"/>
            </p:cNvSpPr>
            <p:nvPr/>
          </p:nvSpPr>
          <p:spPr bwMode="auto">
            <a:xfrm>
              <a:off x="1396" y="1343"/>
              <a:ext cx="29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51" name="Line 55">
              <a:extLst>
                <a:ext uri="{FF2B5EF4-FFF2-40B4-BE49-F238E27FC236}">
                  <a16:creationId xmlns:a16="http://schemas.microsoft.com/office/drawing/2014/main" id="{65B22FC7-829E-EF49-A2E2-F9BB2B740FC4}"/>
                </a:ext>
              </a:extLst>
            </p:cNvPr>
            <p:cNvSpPr>
              <a:spLocks noChangeShapeType="1"/>
            </p:cNvSpPr>
            <p:nvPr/>
          </p:nvSpPr>
          <p:spPr bwMode="auto">
            <a:xfrm>
              <a:off x="4368" y="1347"/>
              <a:ext cx="0" cy="19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52" name="Line 56">
              <a:extLst>
                <a:ext uri="{FF2B5EF4-FFF2-40B4-BE49-F238E27FC236}">
                  <a16:creationId xmlns:a16="http://schemas.microsoft.com/office/drawing/2014/main" id="{5F61D374-E49A-A04A-A0B9-BD883F1697F0}"/>
                </a:ext>
              </a:extLst>
            </p:cNvPr>
            <p:cNvSpPr>
              <a:spLocks noChangeShapeType="1"/>
            </p:cNvSpPr>
            <p:nvPr/>
          </p:nvSpPr>
          <p:spPr bwMode="auto">
            <a:xfrm>
              <a:off x="4368" y="3311"/>
              <a:ext cx="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2153" name="Rectangle 57">
              <a:extLst>
                <a:ext uri="{FF2B5EF4-FFF2-40B4-BE49-F238E27FC236}">
                  <a16:creationId xmlns:a16="http://schemas.microsoft.com/office/drawing/2014/main" id="{B8E182BE-7DC9-5D45-BF6C-1529A5896C3B}"/>
                </a:ext>
              </a:extLst>
            </p:cNvPr>
            <p:cNvSpPr>
              <a:spLocks noChangeArrowheads="1"/>
            </p:cNvSpPr>
            <p:nvPr/>
          </p:nvSpPr>
          <p:spPr bwMode="auto">
            <a:xfrm>
              <a:off x="4040" y="2266"/>
              <a:ext cx="848" cy="19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400" i="0">
                  <a:latin typeface="Times New Roman" charset="0"/>
                </a:rPr>
                <a:t>Transportation</a:t>
              </a:r>
            </a:p>
          </p:txBody>
        </p:sp>
        <p:sp>
          <p:nvSpPr>
            <p:cNvPr id="132154" name="Rectangle 58">
              <a:extLst>
                <a:ext uri="{FF2B5EF4-FFF2-40B4-BE49-F238E27FC236}">
                  <a16:creationId xmlns:a16="http://schemas.microsoft.com/office/drawing/2014/main" id="{E8649C5B-845B-BD40-A72A-17518AFB296E}"/>
                </a:ext>
              </a:extLst>
            </p:cNvPr>
            <p:cNvSpPr>
              <a:spLocks noChangeArrowheads="1"/>
            </p:cNvSpPr>
            <p:nvPr/>
          </p:nvSpPr>
          <p:spPr bwMode="auto">
            <a:xfrm>
              <a:off x="1273" y="2286"/>
              <a:ext cx="581" cy="19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400" i="0">
                  <a:latin typeface="Times New Roman" charset="0"/>
                </a:rPr>
                <a:t>Receiving</a:t>
              </a:r>
            </a:p>
          </p:txBody>
        </p:sp>
      </p:grpSp>
      <p:sp>
        <p:nvSpPr>
          <p:cNvPr id="2" name="Date Placeholder 1">
            <a:extLst>
              <a:ext uri="{FF2B5EF4-FFF2-40B4-BE49-F238E27FC236}">
                <a16:creationId xmlns:a16="http://schemas.microsoft.com/office/drawing/2014/main" id="{984B53FF-947F-C844-9560-6EACD72ED51D}"/>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a:extLst>
              <a:ext uri="{FF2B5EF4-FFF2-40B4-BE49-F238E27FC236}">
                <a16:creationId xmlns:a16="http://schemas.microsoft.com/office/drawing/2014/main" id="{01820505-5131-2145-AE7F-9DCD10399C46}"/>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B01A18C9-EA87-404F-AB25-2A3D2D4556B9}" type="slidenum">
              <a:rPr lang="en-US" altLang="en-US"/>
              <a:pPr>
                <a:defRPr/>
              </a:pPr>
              <a:t>14</a:t>
            </a:fld>
            <a:endParaRPr lang="en-US" altLang="en-US"/>
          </a:p>
        </p:txBody>
      </p:sp>
      <p:sp>
        <p:nvSpPr>
          <p:cNvPr id="133122" name="Rectangle 2">
            <a:extLst>
              <a:ext uri="{FF2B5EF4-FFF2-40B4-BE49-F238E27FC236}">
                <a16:creationId xmlns:a16="http://schemas.microsoft.com/office/drawing/2014/main" id="{DC25C191-EF20-AD4B-B7C2-7BF6D309FD77}"/>
              </a:ext>
            </a:extLst>
          </p:cNvPr>
          <p:cNvSpPr>
            <a:spLocks noGrp="1" noChangeArrowheads="1"/>
          </p:cNvSpPr>
          <p:nvPr>
            <p:ph type="title"/>
          </p:nvPr>
        </p:nvSpPr>
        <p:spPr>
          <a:xfrm>
            <a:off x="685800" y="898525"/>
            <a:ext cx="7767638" cy="549275"/>
          </a:xfrm>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nchor="b">
            <a:spAutoFit/>
          </a:bodyPr>
          <a:lstStyle/>
          <a:p>
            <a:pPr>
              <a:defRPr/>
            </a:pPr>
            <a:r>
              <a:rPr lang="en-US" altLang="en-US" sz="3600" b="1"/>
              <a:t>Supply Chain Inventory Perspective</a:t>
            </a:r>
            <a:endParaRPr lang="en-US" altLang="en-US"/>
          </a:p>
        </p:txBody>
      </p:sp>
      <p:grpSp>
        <p:nvGrpSpPr>
          <p:cNvPr id="18436" name="Group 29">
            <a:extLst>
              <a:ext uri="{FF2B5EF4-FFF2-40B4-BE49-F238E27FC236}">
                <a16:creationId xmlns:a16="http://schemas.microsoft.com/office/drawing/2014/main" id="{7D2B00CC-872C-3346-BD04-87A66EFD9242}"/>
              </a:ext>
            </a:extLst>
          </p:cNvPr>
          <p:cNvGrpSpPr>
            <a:grpSpLocks/>
          </p:cNvGrpSpPr>
          <p:nvPr/>
        </p:nvGrpSpPr>
        <p:grpSpPr bwMode="auto">
          <a:xfrm>
            <a:off x="247650" y="3182938"/>
            <a:ext cx="8743950" cy="1846262"/>
            <a:chOff x="104" y="1784"/>
            <a:chExt cx="5508" cy="1163"/>
          </a:xfrm>
        </p:grpSpPr>
        <p:sp>
          <p:nvSpPr>
            <p:cNvPr id="133123" name="AutoShape 3">
              <a:extLst>
                <a:ext uri="{FF2B5EF4-FFF2-40B4-BE49-F238E27FC236}">
                  <a16:creationId xmlns:a16="http://schemas.microsoft.com/office/drawing/2014/main" id="{2628FBFA-4701-CA47-ABB4-86B729F54538}"/>
                </a:ext>
              </a:extLst>
            </p:cNvPr>
            <p:cNvSpPr>
              <a:spLocks noChangeArrowheads="1"/>
            </p:cNvSpPr>
            <p:nvPr/>
          </p:nvSpPr>
          <p:spPr bwMode="auto">
            <a:xfrm>
              <a:off x="4151" y="1887"/>
              <a:ext cx="458" cy="505"/>
            </a:xfrm>
            <a:prstGeom prst="triangle">
              <a:avLst>
                <a:gd name="adj" fmla="val 49995"/>
              </a:avLst>
            </a:prstGeom>
            <a:solidFill>
              <a:srgbClr val="FAFD00"/>
            </a:solidFill>
            <a:ln w="254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24" name="Rectangle 4">
              <a:extLst>
                <a:ext uri="{FF2B5EF4-FFF2-40B4-BE49-F238E27FC236}">
                  <a16:creationId xmlns:a16="http://schemas.microsoft.com/office/drawing/2014/main" id="{851D1A49-C022-D54A-A6AF-CB575DA35D6D}"/>
                </a:ext>
              </a:extLst>
            </p:cNvPr>
            <p:cNvSpPr>
              <a:spLocks noChangeArrowheads="1"/>
            </p:cNvSpPr>
            <p:nvPr/>
          </p:nvSpPr>
          <p:spPr bwMode="auto">
            <a:xfrm>
              <a:off x="2970" y="1890"/>
              <a:ext cx="1059" cy="50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25" name="AutoShape 5">
              <a:extLst>
                <a:ext uri="{FF2B5EF4-FFF2-40B4-BE49-F238E27FC236}">
                  <a16:creationId xmlns:a16="http://schemas.microsoft.com/office/drawing/2014/main" id="{A573C049-1A48-8C4D-B3E1-E6740FA32485}"/>
                </a:ext>
              </a:extLst>
            </p:cNvPr>
            <p:cNvSpPr>
              <a:spLocks noChangeArrowheads="1"/>
            </p:cNvSpPr>
            <p:nvPr/>
          </p:nvSpPr>
          <p:spPr bwMode="auto">
            <a:xfrm>
              <a:off x="2390" y="1887"/>
              <a:ext cx="458" cy="505"/>
            </a:xfrm>
            <a:prstGeom prst="triangle">
              <a:avLst>
                <a:gd name="adj" fmla="val 49995"/>
              </a:avLst>
            </a:prstGeom>
            <a:solidFill>
              <a:srgbClr val="FAFD00"/>
            </a:solidFill>
            <a:ln w="254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26" name="Rectangle 6">
              <a:extLst>
                <a:ext uri="{FF2B5EF4-FFF2-40B4-BE49-F238E27FC236}">
                  <a16:creationId xmlns:a16="http://schemas.microsoft.com/office/drawing/2014/main" id="{53A331A5-5B7B-704F-999F-830739CABDFF}"/>
                </a:ext>
              </a:extLst>
            </p:cNvPr>
            <p:cNvSpPr>
              <a:spLocks noChangeArrowheads="1"/>
            </p:cNvSpPr>
            <p:nvPr/>
          </p:nvSpPr>
          <p:spPr bwMode="auto">
            <a:xfrm>
              <a:off x="5027" y="1890"/>
              <a:ext cx="585" cy="50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27" name="AutoShape 7">
              <a:extLst>
                <a:ext uri="{FF2B5EF4-FFF2-40B4-BE49-F238E27FC236}">
                  <a16:creationId xmlns:a16="http://schemas.microsoft.com/office/drawing/2014/main" id="{58DE5A05-3587-6543-9AB0-618AAC40AE34}"/>
                </a:ext>
              </a:extLst>
            </p:cNvPr>
            <p:cNvSpPr>
              <a:spLocks noChangeArrowheads="1"/>
            </p:cNvSpPr>
            <p:nvPr/>
          </p:nvSpPr>
          <p:spPr bwMode="auto">
            <a:xfrm>
              <a:off x="1487" y="1887"/>
              <a:ext cx="458" cy="505"/>
            </a:xfrm>
            <a:prstGeom prst="triangle">
              <a:avLst>
                <a:gd name="adj" fmla="val 49995"/>
              </a:avLst>
            </a:prstGeom>
            <a:solidFill>
              <a:srgbClr val="FAFD00"/>
            </a:solidFill>
            <a:ln w="254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28" name="Rectangle 8">
              <a:extLst>
                <a:ext uri="{FF2B5EF4-FFF2-40B4-BE49-F238E27FC236}">
                  <a16:creationId xmlns:a16="http://schemas.microsoft.com/office/drawing/2014/main" id="{CC594895-C031-D546-9EA0-87DEC2708435}"/>
                </a:ext>
              </a:extLst>
            </p:cNvPr>
            <p:cNvSpPr>
              <a:spLocks noChangeArrowheads="1"/>
            </p:cNvSpPr>
            <p:nvPr/>
          </p:nvSpPr>
          <p:spPr bwMode="auto">
            <a:xfrm>
              <a:off x="772" y="1890"/>
              <a:ext cx="585" cy="50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29" name="AutoShape 9">
              <a:extLst>
                <a:ext uri="{FF2B5EF4-FFF2-40B4-BE49-F238E27FC236}">
                  <a16:creationId xmlns:a16="http://schemas.microsoft.com/office/drawing/2014/main" id="{94022159-F428-8E43-8BA5-15AC4CFF46EB}"/>
                </a:ext>
              </a:extLst>
            </p:cNvPr>
            <p:cNvSpPr>
              <a:spLocks noChangeArrowheads="1"/>
            </p:cNvSpPr>
            <p:nvPr/>
          </p:nvSpPr>
          <p:spPr bwMode="auto">
            <a:xfrm>
              <a:off x="191" y="1887"/>
              <a:ext cx="458" cy="505"/>
            </a:xfrm>
            <a:prstGeom prst="triangle">
              <a:avLst>
                <a:gd name="adj" fmla="val 49995"/>
              </a:avLst>
            </a:prstGeom>
            <a:solidFill>
              <a:srgbClr val="FAFD00"/>
            </a:solidFill>
            <a:ln w="254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30" name="Rectangle 10">
              <a:extLst>
                <a:ext uri="{FF2B5EF4-FFF2-40B4-BE49-F238E27FC236}">
                  <a16:creationId xmlns:a16="http://schemas.microsoft.com/office/drawing/2014/main" id="{EC90A152-04D3-7D44-8741-8E8C6DC8656B}"/>
                </a:ext>
              </a:extLst>
            </p:cNvPr>
            <p:cNvSpPr>
              <a:spLocks noChangeArrowheads="1"/>
            </p:cNvSpPr>
            <p:nvPr/>
          </p:nvSpPr>
          <p:spPr bwMode="auto">
            <a:xfrm>
              <a:off x="251" y="2204"/>
              <a:ext cx="362" cy="2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600" i="0">
                  <a:solidFill>
                    <a:srgbClr val="000000"/>
                  </a:solidFill>
                  <a:latin typeface="Times New Roman" charset="0"/>
                </a:rPr>
                <a:t>Raw</a:t>
              </a:r>
            </a:p>
          </p:txBody>
        </p:sp>
        <p:sp>
          <p:nvSpPr>
            <p:cNvPr id="133131" name="Rectangle 11">
              <a:extLst>
                <a:ext uri="{FF2B5EF4-FFF2-40B4-BE49-F238E27FC236}">
                  <a16:creationId xmlns:a16="http://schemas.microsoft.com/office/drawing/2014/main" id="{18D83F25-2EDB-A34F-B37C-2E54D3F0D289}"/>
                </a:ext>
              </a:extLst>
            </p:cNvPr>
            <p:cNvSpPr>
              <a:spLocks noChangeArrowheads="1"/>
            </p:cNvSpPr>
            <p:nvPr/>
          </p:nvSpPr>
          <p:spPr bwMode="auto">
            <a:xfrm>
              <a:off x="1571" y="2204"/>
              <a:ext cx="342" cy="2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1600" i="0">
                  <a:solidFill>
                    <a:srgbClr val="000000"/>
                  </a:solidFill>
                  <a:latin typeface="Times New Roman" charset="0"/>
                </a:rPr>
                <a:t>FGI</a:t>
              </a:r>
            </a:p>
          </p:txBody>
        </p:sp>
        <p:sp>
          <p:nvSpPr>
            <p:cNvPr id="133132" name="Rectangle 12">
              <a:extLst>
                <a:ext uri="{FF2B5EF4-FFF2-40B4-BE49-F238E27FC236}">
                  <a16:creationId xmlns:a16="http://schemas.microsoft.com/office/drawing/2014/main" id="{A83ABEC1-3ED3-274F-91DA-44482EA328B6}"/>
                </a:ext>
              </a:extLst>
            </p:cNvPr>
            <p:cNvSpPr>
              <a:spLocks noChangeArrowheads="1"/>
            </p:cNvSpPr>
            <p:nvPr/>
          </p:nvSpPr>
          <p:spPr bwMode="auto">
            <a:xfrm>
              <a:off x="2435" y="2204"/>
              <a:ext cx="362" cy="2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1600" i="0">
                  <a:solidFill>
                    <a:srgbClr val="000000"/>
                  </a:solidFill>
                  <a:latin typeface="Times New Roman" charset="0"/>
                </a:rPr>
                <a:t>Raw</a:t>
              </a:r>
            </a:p>
          </p:txBody>
        </p:sp>
        <p:sp>
          <p:nvSpPr>
            <p:cNvPr id="133133" name="Rectangle 13">
              <a:extLst>
                <a:ext uri="{FF2B5EF4-FFF2-40B4-BE49-F238E27FC236}">
                  <a16:creationId xmlns:a16="http://schemas.microsoft.com/office/drawing/2014/main" id="{8202DA38-6BA8-AB47-A045-D65BC1204CDD}"/>
                </a:ext>
              </a:extLst>
            </p:cNvPr>
            <p:cNvSpPr>
              <a:spLocks noChangeArrowheads="1"/>
            </p:cNvSpPr>
            <p:nvPr/>
          </p:nvSpPr>
          <p:spPr bwMode="auto">
            <a:xfrm>
              <a:off x="4211" y="2204"/>
              <a:ext cx="342" cy="2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1600" i="0">
                  <a:solidFill>
                    <a:srgbClr val="000000"/>
                  </a:solidFill>
                  <a:latin typeface="Times New Roman" charset="0"/>
                </a:rPr>
                <a:t>FGI</a:t>
              </a:r>
            </a:p>
          </p:txBody>
        </p:sp>
        <p:sp>
          <p:nvSpPr>
            <p:cNvPr id="133134" name="Rectangle 14">
              <a:extLst>
                <a:ext uri="{FF2B5EF4-FFF2-40B4-BE49-F238E27FC236}">
                  <a16:creationId xmlns:a16="http://schemas.microsoft.com/office/drawing/2014/main" id="{CC7F6577-B6C5-0B41-9CAB-38B27B2D567D}"/>
                </a:ext>
              </a:extLst>
            </p:cNvPr>
            <p:cNvSpPr>
              <a:spLocks noChangeArrowheads="1"/>
            </p:cNvSpPr>
            <p:nvPr/>
          </p:nvSpPr>
          <p:spPr bwMode="auto">
            <a:xfrm>
              <a:off x="755" y="2027"/>
              <a:ext cx="568" cy="1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1400" i="0">
                  <a:latin typeface="Times New Roman" charset="0"/>
                </a:rPr>
                <a:t>Suppliers</a:t>
              </a:r>
            </a:p>
          </p:txBody>
        </p:sp>
        <p:sp>
          <p:nvSpPr>
            <p:cNvPr id="133135" name="Rectangle 15">
              <a:extLst>
                <a:ext uri="{FF2B5EF4-FFF2-40B4-BE49-F238E27FC236}">
                  <a16:creationId xmlns:a16="http://schemas.microsoft.com/office/drawing/2014/main" id="{91C0FBF1-A4B1-7442-9941-6385D5110E4F}"/>
                </a:ext>
              </a:extLst>
            </p:cNvPr>
            <p:cNvSpPr>
              <a:spLocks noChangeArrowheads="1"/>
            </p:cNvSpPr>
            <p:nvPr/>
          </p:nvSpPr>
          <p:spPr bwMode="auto">
            <a:xfrm>
              <a:off x="3001" y="1931"/>
              <a:ext cx="1006"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sz="1400" i="0">
                  <a:latin typeface="Times New Roman" charset="0"/>
                </a:rPr>
                <a:t>Providing Current</a:t>
              </a:r>
            </a:p>
            <a:p>
              <a:pPr algn="ctr">
                <a:defRPr/>
              </a:pPr>
              <a:r>
                <a:rPr lang="en-US" altLang="en-US" sz="1400" i="0">
                  <a:latin typeface="Times New Roman" charset="0"/>
                </a:rPr>
                <a:t>Products &amp;</a:t>
              </a:r>
            </a:p>
            <a:p>
              <a:pPr algn="ctr">
                <a:defRPr/>
              </a:pPr>
              <a:r>
                <a:rPr lang="en-US" altLang="en-US" sz="1400" i="0">
                  <a:latin typeface="Times New Roman" charset="0"/>
                </a:rPr>
                <a:t>Services</a:t>
              </a:r>
            </a:p>
          </p:txBody>
        </p:sp>
        <p:sp>
          <p:nvSpPr>
            <p:cNvPr id="133136" name="Rectangle 16">
              <a:extLst>
                <a:ext uri="{FF2B5EF4-FFF2-40B4-BE49-F238E27FC236}">
                  <a16:creationId xmlns:a16="http://schemas.microsoft.com/office/drawing/2014/main" id="{16317AEF-3EDC-A445-85E5-BA787F47769F}"/>
                </a:ext>
              </a:extLst>
            </p:cNvPr>
            <p:cNvSpPr>
              <a:spLocks noChangeArrowheads="1"/>
            </p:cNvSpPr>
            <p:nvPr/>
          </p:nvSpPr>
          <p:spPr bwMode="auto">
            <a:xfrm>
              <a:off x="4979" y="2027"/>
              <a:ext cx="631" cy="1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1400" i="0">
                  <a:latin typeface="Times New Roman" charset="0"/>
                </a:rPr>
                <a:t>Customers</a:t>
              </a:r>
            </a:p>
          </p:txBody>
        </p:sp>
        <p:sp>
          <p:nvSpPr>
            <p:cNvPr id="133137" name="Rectangle 17">
              <a:extLst>
                <a:ext uri="{FF2B5EF4-FFF2-40B4-BE49-F238E27FC236}">
                  <a16:creationId xmlns:a16="http://schemas.microsoft.com/office/drawing/2014/main" id="{8AB82D09-406F-744D-9C65-3CD3092B61FC}"/>
                </a:ext>
              </a:extLst>
            </p:cNvPr>
            <p:cNvSpPr>
              <a:spLocks noChangeArrowheads="1"/>
            </p:cNvSpPr>
            <p:nvPr/>
          </p:nvSpPr>
          <p:spPr bwMode="auto">
            <a:xfrm>
              <a:off x="104" y="1784"/>
              <a:ext cx="1952" cy="704"/>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38" name="Line 18">
              <a:extLst>
                <a:ext uri="{FF2B5EF4-FFF2-40B4-BE49-F238E27FC236}">
                  <a16:creationId xmlns:a16="http://schemas.microsoft.com/office/drawing/2014/main" id="{33F89318-8489-324A-9E76-2EEA85E6D537}"/>
                </a:ext>
              </a:extLst>
            </p:cNvPr>
            <p:cNvSpPr>
              <a:spLocks noChangeShapeType="1"/>
            </p:cNvSpPr>
            <p:nvPr/>
          </p:nvSpPr>
          <p:spPr bwMode="auto">
            <a:xfrm>
              <a:off x="2068" y="2112"/>
              <a:ext cx="23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39" name="Line 19">
              <a:extLst>
                <a:ext uri="{FF2B5EF4-FFF2-40B4-BE49-F238E27FC236}">
                  <a16:creationId xmlns:a16="http://schemas.microsoft.com/office/drawing/2014/main" id="{7C707074-C3EF-0E42-8CDA-1FA56BC4B4B6}"/>
                </a:ext>
              </a:extLst>
            </p:cNvPr>
            <p:cNvSpPr>
              <a:spLocks noChangeShapeType="1"/>
            </p:cNvSpPr>
            <p:nvPr/>
          </p:nvSpPr>
          <p:spPr bwMode="auto">
            <a:xfrm>
              <a:off x="4708" y="2112"/>
              <a:ext cx="28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40" name="Rectangle 20">
              <a:extLst>
                <a:ext uri="{FF2B5EF4-FFF2-40B4-BE49-F238E27FC236}">
                  <a16:creationId xmlns:a16="http://schemas.microsoft.com/office/drawing/2014/main" id="{67A1DFF2-058D-3F42-86C5-AE0746378918}"/>
                </a:ext>
              </a:extLst>
            </p:cNvPr>
            <p:cNvSpPr>
              <a:spLocks noChangeArrowheads="1"/>
            </p:cNvSpPr>
            <p:nvPr/>
          </p:nvSpPr>
          <p:spPr bwMode="auto">
            <a:xfrm>
              <a:off x="2312" y="1784"/>
              <a:ext cx="2384" cy="704"/>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41" name="Line 21">
              <a:extLst>
                <a:ext uri="{FF2B5EF4-FFF2-40B4-BE49-F238E27FC236}">
                  <a16:creationId xmlns:a16="http://schemas.microsoft.com/office/drawing/2014/main" id="{F7FA4D8E-3671-7947-AB2C-D22A12F03A91}"/>
                </a:ext>
              </a:extLst>
            </p:cNvPr>
            <p:cNvSpPr>
              <a:spLocks noChangeShapeType="1"/>
            </p:cNvSpPr>
            <p:nvPr/>
          </p:nvSpPr>
          <p:spPr bwMode="auto">
            <a:xfrm>
              <a:off x="5328" y="2404"/>
              <a:ext cx="0" cy="5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42" name="Line 22">
              <a:extLst>
                <a:ext uri="{FF2B5EF4-FFF2-40B4-BE49-F238E27FC236}">
                  <a16:creationId xmlns:a16="http://schemas.microsoft.com/office/drawing/2014/main" id="{91956D33-E64C-944F-AE71-1FE7843F5969}"/>
                </a:ext>
              </a:extLst>
            </p:cNvPr>
            <p:cNvSpPr>
              <a:spLocks noChangeShapeType="1"/>
            </p:cNvSpPr>
            <p:nvPr/>
          </p:nvSpPr>
          <p:spPr bwMode="auto">
            <a:xfrm flipH="1">
              <a:off x="3692" y="2928"/>
              <a:ext cx="16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43" name="Line 23">
              <a:extLst>
                <a:ext uri="{FF2B5EF4-FFF2-40B4-BE49-F238E27FC236}">
                  <a16:creationId xmlns:a16="http://schemas.microsoft.com/office/drawing/2014/main" id="{017E7031-BE77-D443-88FB-2F9A5FD3C6C7}"/>
                </a:ext>
              </a:extLst>
            </p:cNvPr>
            <p:cNvSpPr>
              <a:spLocks noChangeShapeType="1"/>
            </p:cNvSpPr>
            <p:nvPr/>
          </p:nvSpPr>
          <p:spPr bwMode="auto">
            <a:xfrm flipV="1">
              <a:off x="3696" y="2396"/>
              <a:ext cx="0" cy="5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44" name="Line 24">
              <a:extLst>
                <a:ext uri="{FF2B5EF4-FFF2-40B4-BE49-F238E27FC236}">
                  <a16:creationId xmlns:a16="http://schemas.microsoft.com/office/drawing/2014/main" id="{CDAF76C8-9259-DF41-B397-1488EAA6F1FC}"/>
                </a:ext>
              </a:extLst>
            </p:cNvPr>
            <p:cNvSpPr>
              <a:spLocks noChangeShapeType="1"/>
            </p:cNvSpPr>
            <p:nvPr/>
          </p:nvSpPr>
          <p:spPr bwMode="auto">
            <a:xfrm>
              <a:off x="3360" y="2404"/>
              <a:ext cx="0" cy="5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45" name="Line 25">
              <a:extLst>
                <a:ext uri="{FF2B5EF4-FFF2-40B4-BE49-F238E27FC236}">
                  <a16:creationId xmlns:a16="http://schemas.microsoft.com/office/drawing/2014/main" id="{B0A0E0E6-1570-734D-9172-BF9297C760BD}"/>
                </a:ext>
              </a:extLst>
            </p:cNvPr>
            <p:cNvSpPr>
              <a:spLocks noChangeShapeType="1"/>
            </p:cNvSpPr>
            <p:nvPr/>
          </p:nvSpPr>
          <p:spPr bwMode="auto">
            <a:xfrm flipH="1">
              <a:off x="1052" y="2928"/>
              <a:ext cx="23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46" name="Line 26">
              <a:extLst>
                <a:ext uri="{FF2B5EF4-FFF2-40B4-BE49-F238E27FC236}">
                  <a16:creationId xmlns:a16="http://schemas.microsoft.com/office/drawing/2014/main" id="{F2F7827E-B3CF-B94B-8414-156C6A851170}"/>
                </a:ext>
              </a:extLst>
            </p:cNvPr>
            <p:cNvSpPr>
              <a:spLocks noChangeShapeType="1"/>
            </p:cNvSpPr>
            <p:nvPr/>
          </p:nvSpPr>
          <p:spPr bwMode="auto">
            <a:xfrm flipV="1">
              <a:off x="1056" y="2396"/>
              <a:ext cx="0" cy="5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33147" name="Rectangle 27">
              <a:extLst>
                <a:ext uri="{FF2B5EF4-FFF2-40B4-BE49-F238E27FC236}">
                  <a16:creationId xmlns:a16="http://schemas.microsoft.com/office/drawing/2014/main" id="{C5B638FE-BBC4-0B48-A6E6-CEFBEF534CAA}"/>
                </a:ext>
              </a:extLst>
            </p:cNvPr>
            <p:cNvSpPr>
              <a:spLocks noChangeArrowheads="1"/>
            </p:cNvSpPr>
            <p:nvPr/>
          </p:nvSpPr>
          <p:spPr bwMode="auto">
            <a:xfrm>
              <a:off x="1811" y="2718"/>
              <a:ext cx="706"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1800" i="0">
                  <a:latin typeface="Times New Roman" charset="0"/>
                </a:rPr>
                <a:t>Feedback</a:t>
              </a:r>
            </a:p>
          </p:txBody>
        </p:sp>
        <p:sp>
          <p:nvSpPr>
            <p:cNvPr id="133148" name="Rectangle 28">
              <a:extLst>
                <a:ext uri="{FF2B5EF4-FFF2-40B4-BE49-F238E27FC236}">
                  <a16:creationId xmlns:a16="http://schemas.microsoft.com/office/drawing/2014/main" id="{4590A6C1-6BA8-4249-897A-0632CD850D14}"/>
                </a:ext>
              </a:extLst>
            </p:cNvPr>
            <p:cNvSpPr>
              <a:spLocks noChangeArrowheads="1"/>
            </p:cNvSpPr>
            <p:nvPr/>
          </p:nvSpPr>
          <p:spPr bwMode="auto">
            <a:xfrm>
              <a:off x="4163" y="2718"/>
              <a:ext cx="706"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1800" i="0">
                  <a:latin typeface="Times New Roman" charset="0"/>
                </a:rPr>
                <a:t>Feedback</a:t>
              </a:r>
            </a:p>
          </p:txBody>
        </p:sp>
      </p:grpSp>
      <p:sp>
        <p:nvSpPr>
          <p:cNvPr id="2" name="Date Placeholder 1">
            <a:extLst>
              <a:ext uri="{FF2B5EF4-FFF2-40B4-BE49-F238E27FC236}">
                <a16:creationId xmlns:a16="http://schemas.microsoft.com/office/drawing/2014/main" id="{A549F69F-6E2D-0442-9306-76B4A8173597}"/>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a:extLst>
              <a:ext uri="{FF2B5EF4-FFF2-40B4-BE49-F238E27FC236}">
                <a16:creationId xmlns:a16="http://schemas.microsoft.com/office/drawing/2014/main" id="{37C6DB6C-E5AC-ED4E-8426-8F461DB2C2D6}"/>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D19E4F2A-6494-724A-8031-5DD1F298795B}" type="slidenum">
              <a:rPr lang="en-US" altLang="en-US"/>
              <a:pPr>
                <a:defRPr/>
              </a:pPr>
              <a:t>15</a:t>
            </a:fld>
            <a:endParaRPr lang="en-US" altLang="en-US"/>
          </a:p>
        </p:txBody>
      </p:sp>
      <p:sp>
        <p:nvSpPr>
          <p:cNvPr id="140290" name="Rectangle 2">
            <a:extLst>
              <a:ext uri="{FF2B5EF4-FFF2-40B4-BE49-F238E27FC236}">
                <a16:creationId xmlns:a16="http://schemas.microsoft.com/office/drawing/2014/main" id="{1A4B63D0-DA4F-0B4E-8DDB-86FF3F965FB7}"/>
              </a:ext>
            </a:extLst>
          </p:cNvPr>
          <p:cNvSpPr>
            <a:spLocks noGrp="1" noChangeArrowheads="1"/>
          </p:cNvSpPr>
          <p:nvPr>
            <p:ph type="title"/>
          </p:nvPr>
        </p:nvSpPr>
        <p:spPr>
          <a:xfrm>
            <a:off x="685800" y="838200"/>
            <a:ext cx="7696200" cy="609600"/>
          </a:xfrm>
          <a:ln>
            <a:noFill/>
          </a:ln>
          <a:extLst>
            <a:ext uri="{91240B29-F687-4F45-9708-019B960494DF}">
              <a14:hiddenLine xmlns:a14="http://schemas.microsoft.com/office/drawing/2010/main" w="28575">
                <a:solidFill>
                  <a:schemeClr val="tx1"/>
                </a:solidFill>
                <a:miter lim="800000"/>
                <a:headEnd/>
                <a:tailEnd/>
              </a14:hiddenLine>
            </a:ext>
          </a:extLst>
        </p:spPr>
        <p:txBody>
          <a:bodyPr lIns="92075" tIns="46038" rIns="92075" bIns="46038"/>
          <a:lstStyle/>
          <a:p>
            <a:pPr>
              <a:defRPr/>
            </a:pPr>
            <a:br>
              <a:rPr lang="en-US" altLang="en-US" sz="2800"/>
            </a:br>
            <a:br>
              <a:rPr lang="en-US" altLang="en-US" sz="2800"/>
            </a:br>
            <a:r>
              <a:rPr lang="en-US" altLang="en-US" sz="3400" b="1"/>
              <a:t>Supply-Production-Distribution System</a:t>
            </a:r>
            <a:br>
              <a:rPr lang="en-US" altLang="en-US" sz="3400"/>
            </a:br>
            <a:endParaRPr lang="en-US" altLang="en-US" sz="4800"/>
          </a:p>
        </p:txBody>
      </p:sp>
      <p:sp>
        <p:nvSpPr>
          <p:cNvPr id="140294" name="AutoShape 6">
            <a:extLst>
              <a:ext uri="{FF2B5EF4-FFF2-40B4-BE49-F238E27FC236}">
                <a16:creationId xmlns:a16="http://schemas.microsoft.com/office/drawing/2014/main" id="{422564AA-0E81-CD44-BDB9-958587107244}"/>
              </a:ext>
            </a:extLst>
          </p:cNvPr>
          <p:cNvSpPr>
            <a:spLocks noChangeArrowheads="1"/>
          </p:cNvSpPr>
          <p:nvPr/>
        </p:nvSpPr>
        <p:spPr bwMode="auto">
          <a:xfrm>
            <a:off x="1006475" y="2057400"/>
            <a:ext cx="717550" cy="2209800"/>
          </a:xfrm>
          <a:prstGeom prst="cube">
            <a:avLst>
              <a:gd name="adj" fmla="val 24995"/>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40295" name="AutoShape 7">
            <a:extLst>
              <a:ext uri="{FF2B5EF4-FFF2-40B4-BE49-F238E27FC236}">
                <a16:creationId xmlns:a16="http://schemas.microsoft.com/office/drawing/2014/main" id="{51CFBC0D-7FD6-324D-B263-E34A269DEE7F}"/>
              </a:ext>
            </a:extLst>
          </p:cNvPr>
          <p:cNvSpPr>
            <a:spLocks noChangeArrowheads="1"/>
          </p:cNvSpPr>
          <p:nvPr/>
        </p:nvSpPr>
        <p:spPr bwMode="auto">
          <a:xfrm>
            <a:off x="7445375" y="2065338"/>
            <a:ext cx="717550" cy="2201862"/>
          </a:xfrm>
          <a:prstGeom prst="cube">
            <a:avLst>
              <a:gd name="adj" fmla="val 24995"/>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40296" name="AutoShape 8">
            <a:extLst>
              <a:ext uri="{FF2B5EF4-FFF2-40B4-BE49-F238E27FC236}">
                <a16:creationId xmlns:a16="http://schemas.microsoft.com/office/drawing/2014/main" id="{10F0FFCA-1F5C-6D4A-9F10-9DAF7EB76573}"/>
              </a:ext>
            </a:extLst>
          </p:cNvPr>
          <p:cNvSpPr>
            <a:spLocks noChangeArrowheads="1"/>
          </p:cNvSpPr>
          <p:nvPr/>
        </p:nvSpPr>
        <p:spPr bwMode="auto">
          <a:xfrm>
            <a:off x="2333625" y="2057400"/>
            <a:ext cx="1914525" cy="936625"/>
          </a:xfrm>
          <a:prstGeom prst="cube">
            <a:avLst>
              <a:gd name="adj" fmla="val 24995"/>
            </a:avLst>
          </a:prstGeom>
          <a:solidFill>
            <a:srgbClr val="99FF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40297" name="AutoShape 9">
            <a:extLst>
              <a:ext uri="{FF2B5EF4-FFF2-40B4-BE49-F238E27FC236}">
                <a16:creationId xmlns:a16="http://schemas.microsoft.com/office/drawing/2014/main" id="{CF055C50-D5EB-8248-9C81-E719C46E7413}"/>
              </a:ext>
            </a:extLst>
          </p:cNvPr>
          <p:cNvSpPr>
            <a:spLocks noChangeArrowheads="1"/>
          </p:cNvSpPr>
          <p:nvPr/>
        </p:nvSpPr>
        <p:spPr bwMode="auto">
          <a:xfrm>
            <a:off x="4921250" y="2065338"/>
            <a:ext cx="1914525" cy="936625"/>
          </a:xfrm>
          <a:prstGeom prst="cube">
            <a:avLst>
              <a:gd name="adj" fmla="val 24995"/>
            </a:avLst>
          </a:prstGeom>
          <a:solidFill>
            <a:srgbClr val="FF99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40298" name="AutoShape 10">
            <a:extLst>
              <a:ext uri="{FF2B5EF4-FFF2-40B4-BE49-F238E27FC236}">
                <a16:creationId xmlns:a16="http://schemas.microsoft.com/office/drawing/2014/main" id="{9D12D7D9-20D9-EC4E-AFA8-332FAAEE05DF}"/>
              </a:ext>
            </a:extLst>
          </p:cNvPr>
          <p:cNvSpPr>
            <a:spLocks noChangeArrowheads="1"/>
          </p:cNvSpPr>
          <p:nvPr/>
        </p:nvSpPr>
        <p:spPr bwMode="auto">
          <a:xfrm>
            <a:off x="1670050" y="2392363"/>
            <a:ext cx="650875" cy="212725"/>
          </a:xfrm>
          <a:prstGeom prst="rightArrow">
            <a:avLst>
              <a:gd name="adj1" fmla="val 50000"/>
              <a:gd name="adj2" fmla="val 152999"/>
            </a:avLst>
          </a:prstGeom>
          <a:solidFill>
            <a:srgbClr val="FF00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40299" name="AutoShape 11">
            <a:extLst>
              <a:ext uri="{FF2B5EF4-FFF2-40B4-BE49-F238E27FC236}">
                <a16:creationId xmlns:a16="http://schemas.microsoft.com/office/drawing/2014/main" id="{ED086877-FE2B-BD45-9D4C-66D375D05CF7}"/>
              </a:ext>
            </a:extLst>
          </p:cNvPr>
          <p:cNvSpPr>
            <a:spLocks noChangeArrowheads="1"/>
          </p:cNvSpPr>
          <p:nvPr/>
        </p:nvSpPr>
        <p:spPr bwMode="auto">
          <a:xfrm>
            <a:off x="4192588" y="2392363"/>
            <a:ext cx="717550" cy="212725"/>
          </a:xfrm>
          <a:prstGeom prst="rightArrow">
            <a:avLst>
              <a:gd name="adj1" fmla="val 50000"/>
              <a:gd name="adj2" fmla="val 168672"/>
            </a:avLst>
          </a:prstGeom>
          <a:solidFill>
            <a:srgbClr val="FF00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40300" name="AutoShape 12">
            <a:extLst>
              <a:ext uri="{FF2B5EF4-FFF2-40B4-BE49-F238E27FC236}">
                <a16:creationId xmlns:a16="http://schemas.microsoft.com/office/drawing/2014/main" id="{FE63014E-EB16-144F-A2A5-071EAC6AB03D}"/>
              </a:ext>
            </a:extLst>
          </p:cNvPr>
          <p:cNvSpPr>
            <a:spLocks noChangeArrowheads="1"/>
          </p:cNvSpPr>
          <p:nvPr/>
        </p:nvSpPr>
        <p:spPr bwMode="auto">
          <a:xfrm>
            <a:off x="6713538" y="2392363"/>
            <a:ext cx="719137" cy="212725"/>
          </a:xfrm>
          <a:prstGeom prst="rightArrow">
            <a:avLst>
              <a:gd name="adj1" fmla="val 50000"/>
              <a:gd name="adj2" fmla="val 169045"/>
            </a:avLst>
          </a:prstGeom>
          <a:solidFill>
            <a:srgbClr val="FF00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40301" name="Rectangle 13" descr="Wide downward diagonal">
            <a:extLst>
              <a:ext uri="{FF2B5EF4-FFF2-40B4-BE49-F238E27FC236}">
                <a16:creationId xmlns:a16="http://schemas.microsoft.com/office/drawing/2014/main" id="{2B977ABB-21CD-5346-829F-4A5B01D40EB9}"/>
              </a:ext>
            </a:extLst>
          </p:cNvPr>
          <p:cNvSpPr>
            <a:spLocks noChangeArrowheads="1"/>
          </p:cNvSpPr>
          <p:nvPr/>
        </p:nvSpPr>
        <p:spPr bwMode="auto">
          <a:xfrm>
            <a:off x="1006475" y="4343400"/>
            <a:ext cx="76200" cy="838200"/>
          </a:xfrm>
          <a:prstGeom prst="rect">
            <a:avLst/>
          </a:prstGeom>
          <a:blipFill dpi="0" rotWithShape="0">
            <a:blip r:embed="rId2"/>
            <a:srcRect/>
            <a:tile tx="0" ty="0" sx="100000" sy="100000" flip="none" algn="tl"/>
          </a:blip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lvl1pPr>
              <a:defRPr sz="4400" b="1" i="1">
                <a:solidFill>
                  <a:schemeClr val="tx1"/>
                </a:solidFill>
                <a:latin typeface="Times New Roman" panose="02020603050405020304" pitchFamily="18" charset="0"/>
              </a:defRPr>
            </a:lvl1pPr>
            <a:lvl2pPr marL="742950" indent="-285750">
              <a:defRPr sz="4400" b="1" i="1">
                <a:solidFill>
                  <a:schemeClr val="tx1"/>
                </a:solidFill>
                <a:latin typeface="Times New Roman" panose="02020603050405020304" pitchFamily="18" charset="0"/>
              </a:defRPr>
            </a:lvl2pPr>
            <a:lvl3pPr marL="1143000" indent="-228600">
              <a:defRPr sz="4400" b="1" i="1">
                <a:solidFill>
                  <a:schemeClr val="tx1"/>
                </a:solidFill>
                <a:latin typeface="Times New Roman" panose="02020603050405020304" pitchFamily="18" charset="0"/>
              </a:defRPr>
            </a:lvl3pPr>
            <a:lvl4pPr marL="1600200" indent="-228600">
              <a:defRPr sz="4400" b="1" i="1">
                <a:solidFill>
                  <a:schemeClr val="tx1"/>
                </a:solidFill>
                <a:latin typeface="Times New Roman" panose="02020603050405020304" pitchFamily="18" charset="0"/>
              </a:defRPr>
            </a:lvl4pPr>
            <a:lvl5pPr marL="2057400" indent="-228600">
              <a:defRPr sz="4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b="1" i="1">
                <a:solidFill>
                  <a:schemeClr val="tx1"/>
                </a:solidFill>
                <a:latin typeface="Times New Roman" panose="02020603050405020304" pitchFamily="18" charset="0"/>
              </a:defRPr>
            </a:lvl9pPr>
          </a:lstStyle>
          <a:p>
            <a:endParaRPr lang="en-US" altLang="en-US"/>
          </a:p>
        </p:txBody>
      </p:sp>
      <p:sp>
        <p:nvSpPr>
          <p:cNvPr id="140302" name="Rectangle 14" descr="Wide downward diagonal">
            <a:extLst>
              <a:ext uri="{FF2B5EF4-FFF2-40B4-BE49-F238E27FC236}">
                <a16:creationId xmlns:a16="http://schemas.microsoft.com/office/drawing/2014/main" id="{414782B6-7335-134B-B038-6C42D5D52B6C}"/>
              </a:ext>
            </a:extLst>
          </p:cNvPr>
          <p:cNvSpPr>
            <a:spLocks noChangeArrowheads="1"/>
          </p:cNvSpPr>
          <p:nvPr/>
        </p:nvSpPr>
        <p:spPr bwMode="auto">
          <a:xfrm>
            <a:off x="2301875" y="3124200"/>
            <a:ext cx="76200" cy="2057400"/>
          </a:xfrm>
          <a:prstGeom prst="rect">
            <a:avLst/>
          </a:prstGeom>
          <a:blipFill dpi="0" rotWithShape="0">
            <a:blip r:embed="rId2"/>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lvl1pPr>
              <a:defRPr sz="4400" b="1" i="1">
                <a:solidFill>
                  <a:schemeClr val="tx1"/>
                </a:solidFill>
                <a:latin typeface="Times New Roman" panose="02020603050405020304" pitchFamily="18" charset="0"/>
              </a:defRPr>
            </a:lvl1pPr>
            <a:lvl2pPr marL="742950" indent="-285750">
              <a:defRPr sz="4400" b="1" i="1">
                <a:solidFill>
                  <a:schemeClr val="tx1"/>
                </a:solidFill>
                <a:latin typeface="Times New Roman" panose="02020603050405020304" pitchFamily="18" charset="0"/>
              </a:defRPr>
            </a:lvl2pPr>
            <a:lvl3pPr marL="1143000" indent="-228600">
              <a:defRPr sz="4400" b="1" i="1">
                <a:solidFill>
                  <a:schemeClr val="tx1"/>
                </a:solidFill>
                <a:latin typeface="Times New Roman" panose="02020603050405020304" pitchFamily="18" charset="0"/>
              </a:defRPr>
            </a:lvl3pPr>
            <a:lvl4pPr marL="1600200" indent="-228600">
              <a:defRPr sz="4400" b="1" i="1">
                <a:solidFill>
                  <a:schemeClr val="tx1"/>
                </a:solidFill>
                <a:latin typeface="Times New Roman" panose="02020603050405020304" pitchFamily="18" charset="0"/>
              </a:defRPr>
            </a:lvl4pPr>
            <a:lvl5pPr marL="2057400" indent="-228600">
              <a:defRPr sz="4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b="1" i="1">
                <a:solidFill>
                  <a:schemeClr val="tx1"/>
                </a:solidFill>
                <a:latin typeface="Times New Roman" panose="02020603050405020304" pitchFamily="18" charset="0"/>
              </a:defRPr>
            </a:lvl9pPr>
          </a:lstStyle>
          <a:p>
            <a:endParaRPr lang="en-US" altLang="en-US"/>
          </a:p>
        </p:txBody>
      </p:sp>
      <p:sp>
        <p:nvSpPr>
          <p:cNvPr id="140303" name="Rectangle 15" descr="Wide downward diagonal">
            <a:extLst>
              <a:ext uri="{FF2B5EF4-FFF2-40B4-BE49-F238E27FC236}">
                <a16:creationId xmlns:a16="http://schemas.microsoft.com/office/drawing/2014/main" id="{5E8C208F-6D8C-5C4B-A14D-4766AD3511F3}"/>
              </a:ext>
            </a:extLst>
          </p:cNvPr>
          <p:cNvSpPr>
            <a:spLocks noChangeArrowheads="1"/>
          </p:cNvSpPr>
          <p:nvPr/>
        </p:nvSpPr>
        <p:spPr bwMode="auto">
          <a:xfrm>
            <a:off x="4192588" y="3117850"/>
            <a:ext cx="90487" cy="2063750"/>
          </a:xfrm>
          <a:prstGeom prst="rect">
            <a:avLst/>
          </a:prstGeom>
          <a:blipFill dpi="0" rotWithShape="0">
            <a:blip r:embed="rId2"/>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lvl1pPr>
              <a:defRPr sz="4400" b="1" i="1">
                <a:solidFill>
                  <a:schemeClr val="tx1"/>
                </a:solidFill>
                <a:latin typeface="Times New Roman" panose="02020603050405020304" pitchFamily="18" charset="0"/>
              </a:defRPr>
            </a:lvl1pPr>
            <a:lvl2pPr marL="742950" indent="-285750">
              <a:defRPr sz="4400" b="1" i="1">
                <a:solidFill>
                  <a:schemeClr val="tx1"/>
                </a:solidFill>
                <a:latin typeface="Times New Roman" panose="02020603050405020304" pitchFamily="18" charset="0"/>
              </a:defRPr>
            </a:lvl2pPr>
            <a:lvl3pPr marL="1143000" indent="-228600">
              <a:defRPr sz="4400" b="1" i="1">
                <a:solidFill>
                  <a:schemeClr val="tx1"/>
                </a:solidFill>
                <a:latin typeface="Times New Roman" panose="02020603050405020304" pitchFamily="18" charset="0"/>
              </a:defRPr>
            </a:lvl3pPr>
            <a:lvl4pPr marL="1600200" indent="-228600">
              <a:defRPr sz="4400" b="1" i="1">
                <a:solidFill>
                  <a:schemeClr val="tx1"/>
                </a:solidFill>
                <a:latin typeface="Times New Roman" panose="02020603050405020304" pitchFamily="18" charset="0"/>
              </a:defRPr>
            </a:lvl4pPr>
            <a:lvl5pPr marL="2057400" indent="-228600">
              <a:defRPr sz="4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b="1" i="1">
                <a:solidFill>
                  <a:schemeClr val="tx1"/>
                </a:solidFill>
                <a:latin typeface="Times New Roman" panose="02020603050405020304" pitchFamily="18" charset="0"/>
              </a:defRPr>
            </a:lvl9pPr>
          </a:lstStyle>
          <a:p>
            <a:endParaRPr lang="en-US" altLang="en-US"/>
          </a:p>
        </p:txBody>
      </p:sp>
      <p:sp>
        <p:nvSpPr>
          <p:cNvPr id="140304" name="Rectangle 16" descr="Wide downward diagonal">
            <a:extLst>
              <a:ext uri="{FF2B5EF4-FFF2-40B4-BE49-F238E27FC236}">
                <a16:creationId xmlns:a16="http://schemas.microsoft.com/office/drawing/2014/main" id="{24533C87-AF83-E149-9F68-43E207075DFC}"/>
              </a:ext>
            </a:extLst>
          </p:cNvPr>
          <p:cNvSpPr>
            <a:spLocks noChangeArrowheads="1"/>
          </p:cNvSpPr>
          <p:nvPr/>
        </p:nvSpPr>
        <p:spPr bwMode="auto">
          <a:xfrm>
            <a:off x="8042275" y="4256088"/>
            <a:ext cx="74613" cy="849312"/>
          </a:xfrm>
          <a:prstGeom prst="rect">
            <a:avLst/>
          </a:prstGeom>
          <a:blipFill dpi="0" rotWithShape="0">
            <a:blip r:embed="rId2"/>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lvl1pPr>
              <a:defRPr sz="4400" b="1" i="1">
                <a:solidFill>
                  <a:schemeClr val="tx1"/>
                </a:solidFill>
                <a:latin typeface="Times New Roman" panose="02020603050405020304" pitchFamily="18" charset="0"/>
              </a:defRPr>
            </a:lvl1pPr>
            <a:lvl2pPr marL="742950" indent="-285750">
              <a:defRPr sz="4400" b="1" i="1">
                <a:solidFill>
                  <a:schemeClr val="tx1"/>
                </a:solidFill>
                <a:latin typeface="Times New Roman" panose="02020603050405020304" pitchFamily="18" charset="0"/>
              </a:defRPr>
            </a:lvl2pPr>
            <a:lvl3pPr marL="1143000" indent="-228600">
              <a:defRPr sz="4400" b="1" i="1">
                <a:solidFill>
                  <a:schemeClr val="tx1"/>
                </a:solidFill>
                <a:latin typeface="Times New Roman" panose="02020603050405020304" pitchFamily="18" charset="0"/>
              </a:defRPr>
            </a:lvl3pPr>
            <a:lvl4pPr marL="1600200" indent="-228600">
              <a:defRPr sz="4400" b="1" i="1">
                <a:solidFill>
                  <a:schemeClr val="tx1"/>
                </a:solidFill>
                <a:latin typeface="Times New Roman" panose="02020603050405020304" pitchFamily="18" charset="0"/>
              </a:defRPr>
            </a:lvl4pPr>
            <a:lvl5pPr marL="2057400" indent="-228600">
              <a:defRPr sz="44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b="1" i="1">
                <a:solidFill>
                  <a:schemeClr val="tx1"/>
                </a:solidFill>
                <a:latin typeface="Times New Roman" panose="02020603050405020304" pitchFamily="18" charset="0"/>
              </a:defRPr>
            </a:lvl9pPr>
          </a:lstStyle>
          <a:p>
            <a:endParaRPr lang="en-US" altLang="en-US"/>
          </a:p>
        </p:txBody>
      </p:sp>
      <p:sp>
        <p:nvSpPr>
          <p:cNvPr id="140305" name="Rectangle 17">
            <a:extLst>
              <a:ext uri="{FF2B5EF4-FFF2-40B4-BE49-F238E27FC236}">
                <a16:creationId xmlns:a16="http://schemas.microsoft.com/office/drawing/2014/main" id="{C59478B5-BFE6-3041-A505-DF3841A189CD}"/>
              </a:ext>
            </a:extLst>
          </p:cNvPr>
          <p:cNvSpPr>
            <a:spLocks noChangeArrowheads="1"/>
          </p:cNvSpPr>
          <p:nvPr/>
        </p:nvSpPr>
        <p:spPr bwMode="auto">
          <a:xfrm>
            <a:off x="1120775" y="2219325"/>
            <a:ext cx="3302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altLang="en-US" sz="1600" i="0">
                <a:latin typeface="Times New Roman" charset="0"/>
              </a:rPr>
              <a:t>S</a:t>
            </a:r>
          </a:p>
          <a:p>
            <a:pPr>
              <a:defRPr/>
            </a:pPr>
            <a:r>
              <a:rPr lang="en-US" altLang="en-US" sz="1600" i="0">
                <a:latin typeface="Times New Roman" charset="0"/>
              </a:rPr>
              <a:t>U</a:t>
            </a:r>
          </a:p>
          <a:p>
            <a:pPr>
              <a:defRPr/>
            </a:pPr>
            <a:r>
              <a:rPr lang="en-US" altLang="en-US" sz="1600" i="0">
                <a:latin typeface="Times New Roman" charset="0"/>
              </a:rPr>
              <a:t>P</a:t>
            </a:r>
          </a:p>
          <a:p>
            <a:pPr>
              <a:defRPr/>
            </a:pPr>
            <a:r>
              <a:rPr lang="en-US" altLang="en-US" sz="1600" i="0">
                <a:latin typeface="Times New Roman" charset="0"/>
              </a:rPr>
              <a:t>P</a:t>
            </a:r>
          </a:p>
          <a:p>
            <a:pPr>
              <a:defRPr/>
            </a:pPr>
            <a:r>
              <a:rPr lang="en-US" altLang="en-US" sz="1600" i="0">
                <a:latin typeface="Times New Roman" charset="0"/>
              </a:rPr>
              <a:t>L</a:t>
            </a:r>
          </a:p>
          <a:p>
            <a:pPr>
              <a:defRPr/>
            </a:pPr>
            <a:r>
              <a:rPr lang="en-US" altLang="en-US" sz="1600" i="0">
                <a:latin typeface="Times New Roman" charset="0"/>
              </a:rPr>
              <a:t>I</a:t>
            </a:r>
          </a:p>
          <a:p>
            <a:pPr>
              <a:defRPr/>
            </a:pPr>
            <a:r>
              <a:rPr lang="en-US" altLang="en-US" sz="1600" i="0">
                <a:latin typeface="Times New Roman" charset="0"/>
              </a:rPr>
              <a:t>E</a:t>
            </a:r>
          </a:p>
          <a:p>
            <a:pPr>
              <a:defRPr/>
            </a:pPr>
            <a:r>
              <a:rPr lang="en-US" altLang="en-US" sz="1600" i="0">
                <a:latin typeface="Times New Roman" charset="0"/>
              </a:rPr>
              <a:t>R</a:t>
            </a:r>
          </a:p>
        </p:txBody>
      </p:sp>
      <p:sp>
        <p:nvSpPr>
          <p:cNvPr id="140306" name="Rectangle 18">
            <a:extLst>
              <a:ext uri="{FF2B5EF4-FFF2-40B4-BE49-F238E27FC236}">
                <a16:creationId xmlns:a16="http://schemas.microsoft.com/office/drawing/2014/main" id="{0D6E1FE2-580D-5949-889B-3538C346F893}"/>
              </a:ext>
            </a:extLst>
          </p:cNvPr>
          <p:cNvSpPr>
            <a:spLocks noChangeArrowheads="1"/>
          </p:cNvSpPr>
          <p:nvPr/>
        </p:nvSpPr>
        <p:spPr bwMode="auto">
          <a:xfrm>
            <a:off x="2300288" y="2465388"/>
            <a:ext cx="172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altLang="en-US" sz="2000" i="0">
                <a:latin typeface="Times New Roman" charset="0"/>
              </a:rPr>
              <a:t>Manufacturer</a:t>
            </a:r>
          </a:p>
        </p:txBody>
      </p:sp>
      <p:sp>
        <p:nvSpPr>
          <p:cNvPr id="140307" name="Rectangle 19">
            <a:extLst>
              <a:ext uri="{FF2B5EF4-FFF2-40B4-BE49-F238E27FC236}">
                <a16:creationId xmlns:a16="http://schemas.microsoft.com/office/drawing/2014/main" id="{00D33139-6A08-9245-9F79-C8BF47C9EEDC}"/>
              </a:ext>
            </a:extLst>
          </p:cNvPr>
          <p:cNvSpPr>
            <a:spLocks noChangeArrowheads="1"/>
          </p:cNvSpPr>
          <p:nvPr/>
        </p:nvSpPr>
        <p:spPr bwMode="auto">
          <a:xfrm>
            <a:off x="4954588" y="2297113"/>
            <a:ext cx="1571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altLang="en-US" sz="2000" i="0">
                <a:latin typeface="Times New Roman" charset="0"/>
              </a:rPr>
              <a:t>Distribution </a:t>
            </a:r>
          </a:p>
          <a:p>
            <a:pPr>
              <a:defRPr/>
            </a:pPr>
            <a:r>
              <a:rPr lang="en-US" altLang="en-US" sz="2000" i="0">
                <a:latin typeface="Times New Roman" charset="0"/>
              </a:rPr>
              <a:t>   System</a:t>
            </a:r>
          </a:p>
        </p:txBody>
      </p:sp>
      <p:sp>
        <p:nvSpPr>
          <p:cNvPr id="140308" name="Rectangle 20">
            <a:extLst>
              <a:ext uri="{FF2B5EF4-FFF2-40B4-BE49-F238E27FC236}">
                <a16:creationId xmlns:a16="http://schemas.microsoft.com/office/drawing/2014/main" id="{B15FAD9C-4737-3146-ADD5-D1F166E1A2E6}"/>
              </a:ext>
            </a:extLst>
          </p:cNvPr>
          <p:cNvSpPr>
            <a:spLocks noChangeArrowheads="1"/>
          </p:cNvSpPr>
          <p:nvPr/>
        </p:nvSpPr>
        <p:spPr bwMode="auto">
          <a:xfrm>
            <a:off x="7559675" y="2209800"/>
            <a:ext cx="376238"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altLang="en-US" sz="1600" i="0">
                <a:latin typeface="Times New Roman" charset="0"/>
              </a:rPr>
              <a:t>C</a:t>
            </a:r>
          </a:p>
          <a:p>
            <a:pPr>
              <a:defRPr/>
            </a:pPr>
            <a:r>
              <a:rPr lang="en-US" altLang="en-US" sz="1600" i="0">
                <a:latin typeface="Times New Roman" charset="0"/>
              </a:rPr>
              <a:t>U</a:t>
            </a:r>
          </a:p>
          <a:p>
            <a:pPr>
              <a:defRPr/>
            </a:pPr>
            <a:r>
              <a:rPr lang="en-US" altLang="en-US" sz="1600" i="0">
                <a:latin typeface="Times New Roman" charset="0"/>
              </a:rPr>
              <a:t>S</a:t>
            </a:r>
          </a:p>
          <a:p>
            <a:pPr>
              <a:defRPr/>
            </a:pPr>
            <a:r>
              <a:rPr lang="en-US" altLang="en-US" sz="1600" i="0">
                <a:latin typeface="Times New Roman" charset="0"/>
              </a:rPr>
              <a:t>T</a:t>
            </a:r>
          </a:p>
          <a:p>
            <a:pPr>
              <a:defRPr/>
            </a:pPr>
            <a:r>
              <a:rPr lang="en-US" altLang="en-US" sz="1600" i="0">
                <a:latin typeface="Times New Roman" charset="0"/>
              </a:rPr>
              <a:t>O</a:t>
            </a:r>
          </a:p>
          <a:p>
            <a:pPr>
              <a:defRPr/>
            </a:pPr>
            <a:r>
              <a:rPr lang="en-US" altLang="en-US" sz="1600" i="0">
                <a:latin typeface="Times New Roman" charset="0"/>
              </a:rPr>
              <a:t>M</a:t>
            </a:r>
          </a:p>
          <a:p>
            <a:pPr>
              <a:defRPr/>
            </a:pPr>
            <a:r>
              <a:rPr lang="en-US" altLang="en-US" sz="1600" i="0">
                <a:latin typeface="Times New Roman" charset="0"/>
              </a:rPr>
              <a:t>E</a:t>
            </a:r>
          </a:p>
          <a:p>
            <a:pPr>
              <a:defRPr/>
            </a:pPr>
            <a:r>
              <a:rPr lang="en-US" altLang="en-US" sz="1600" i="0">
                <a:latin typeface="Times New Roman" charset="0"/>
              </a:rPr>
              <a:t>R</a:t>
            </a:r>
          </a:p>
        </p:txBody>
      </p:sp>
      <p:sp>
        <p:nvSpPr>
          <p:cNvPr id="140309" name="Rectangle 21">
            <a:extLst>
              <a:ext uri="{FF2B5EF4-FFF2-40B4-BE49-F238E27FC236}">
                <a16:creationId xmlns:a16="http://schemas.microsoft.com/office/drawing/2014/main" id="{967E4E8A-5B08-684E-9447-085B813DAA93}"/>
              </a:ext>
            </a:extLst>
          </p:cNvPr>
          <p:cNvSpPr>
            <a:spLocks noChangeArrowheads="1"/>
          </p:cNvSpPr>
          <p:nvPr/>
        </p:nvSpPr>
        <p:spPr bwMode="auto">
          <a:xfrm>
            <a:off x="1222375" y="4448175"/>
            <a:ext cx="9080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altLang="en-US" sz="1600" i="0">
                <a:latin typeface="Times New Roman" charset="0"/>
              </a:rPr>
              <a:t>Physical</a:t>
            </a:r>
          </a:p>
          <a:p>
            <a:pPr>
              <a:defRPr/>
            </a:pPr>
            <a:r>
              <a:rPr lang="en-US" altLang="en-US" sz="1600" i="0">
                <a:latin typeface="Times New Roman" charset="0"/>
              </a:rPr>
              <a:t> Supply</a:t>
            </a:r>
          </a:p>
        </p:txBody>
      </p:sp>
      <p:sp>
        <p:nvSpPr>
          <p:cNvPr id="140310" name="Rectangle 22">
            <a:extLst>
              <a:ext uri="{FF2B5EF4-FFF2-40B4-BE49-F238E27FC236}">
                <a16:creationId xmlns:a16="http://schemas.microsoft.com/office/drawing/2014/main" id="{31331231-7227-504C-AA93-F49A979741FD}"/>
              </a:ext>
            </a:extLst>
          </p:cNvPr>
          <p:cNvSpPr>
            <a:spLocks noChangeArrowheads="1"/>
          </p:cNvSpPr>
          <p:nvPr/>
        </p:nvSpPr>
        <p:spPr bwMode="auto">
          <a:xfrm>
            <a:off x="2557463" y="4279900"/>
            <a:ext cx="15065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altLang="en-US" sz="1600" i="0">
                <a:latin typeface="Times New Roman" charset="0"/>
              </a:rPr>
              <a:t>Manufacturing</a:t>
            </a:r>
          </a:p>
          <a:p>
            <a:pPr>
              <a:defRPr/>
            </a:pPr>
            <a:r>
              <a:rPr lang="en-US" altLang="en-US" sz="1600" i="0">
                <a:latin typeface="Times New Roman" charset="0"/>
              </a:rPr>
              <a:t> Planning and </a:t>
            </a:r>
          </a:p>
          <a:p>
            <a:pPr>
              <a:defRPr/>
            </a:pPr>
            <a:r>
              <a:rPr lang="en-US" altLang="en-US" sz="1600" i="0">
                <a:latin typeface="Times New Roman" charset="0"/>
              </a:rPr>
              <a:t>      Control</a:t>
            </a:r>
          </a:p>
        </p:txBody>
      </p:sp>
      <p:sp>
        <p:nvSpPr>
          <p:cNvPr id="140311" name="Rectangle 23">
            <a:extLst>
              <a:ext uri="{FF2B5EF4-FFF2-40B4-BE49-F238E27FC236}">
                <a16:creationId xmlns:a16="http://schemas.microsoft.com/office/drawing/2014/main" id="{6258D52A-35CF-2D49-9483-E3B84F39B157}"/>
              </a:ext>
            </a:extLst>
          </p:cNvPr>
          <p:cNvSpPr>
            <a:spLocks noChangeArrowheads="1"/>
          </p:cNvSpPr>
          <p:nvPr/>
        </p:nvSpPr>
        <p:spPr bwMode="auto">
          <a:xfrm>
            <a:off x="5003800" y="4433888"/>
            <a:ext cx="2022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altLang="en-US" sz="1600" i="0">
                <a:latin typeface="Times New Roman" charset="0"/>
              </a:rPr>
              <a:t>Physical Distribution</a:t>
            </a:r>
          </a:p>
        </p:txBody>
      </p:sp>
      <p:sp>
        <p:nvSpPr>
          <p:cNvPr id="140312" name="Rectangle 24">
            <a:extLst>
              <a:ext uri="{FF2B5EF4-FFF2-40B4-BE49-F238E27FC236}">
                <a16:creationId xmlns:a16="http://schemas.microsoft.com/office/drawing/2014/main" id="{124E17C3-51BB-9243-9BC1-5220D1F263C0}"/>
              </a:ext>
            </a:extLst>
          </p:cNvPr>
          <p:cNvSpPr>
            <a:spLocks noChangeArrowheads="1"/>
          </p:cNvSpPr>
          <p:nvPr/>
        </p:nvSpPr>
        <p:spPr bwMode="auto">
          <a:xfrm>
            <a:off x="990600" y="5202238"/>
            <a:ext cx="1466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altLang="en-US" sz="1600" i="0">
                <a:latin typeface="Times New Roman" charset="0"/>
              </a:rPr>
              <a:t>Raw Materials</a:t>
            </a:r>
          </a:p>
        </p:txBody>
      </p:sp>
      <p:sp>
        <p:nvSpPr>
          <p:cNvPr id="140313" name="Rectangle 25">
            <a:extLst>
              <a:ext uri="{FF2B5EF4-FFF2-40B4-BE49-F238E27FC236}">
                <a16:creationId xmlns:a16="http://schemas.microsoft.com/office/drawing/2014/main" id="{75EF0DAE-A25F-2846-BA15-5E0AC397546F}"/>
              </a:ext>
            </a:extLst>
          </p:cNvPr>
          <p:cNvSpPr>
            <a:spLocks noChangeArrowheads="1"/>
          </p:cNvSpPr>
          <p:nvPr/>
        </p:nvSpPr>
        <p:spPr bwMode="auto">
          <a:xfrm>
            <a:off x="2743200" y="5202238"/>
            <a:ext cx="1111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altLang="en-US" sz="1600" i="0">
                <a:latin typeface="Times New Roman" charset="0"/>
              </a:rPr>
              <a:t>Processing</a:t>
            </a:r>
          </a:p>
        </p:txBody>
      </p:sp>
      <p:sp>
        <p:nvSpPr>
          <p:cNvPr id="140314" name="Rectangle 26">
            <a:extLst>
              <a:ext uri="{FF2B5EF4-FFF2-40B4-BE49-F238E27FC236}">
                <a16:creationId xmlns:a16="http://schemas.microsoft.com/office/drawing/2014/main" id="{65C226FB-3185-0740-8A0D-694E42609420}"/>
              </a:ext>
            </a:extLst>
          </p:cNvPr>
          <p:cNvSpPr>
            <a:spLocks noChangeArrowheads="1"/>
          </p:cNvSpPr>
          <p:nvPr/>
        </p:nvSpPr>
        <p:spPr bwMode="auto">
          <a:xfrm>
            <a:off x="5486400" y="5226050"/>
            <a:ext cx="1535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altLang="en-US" sz="1600" i="0">
                <a:latin typeface="Times New Roman" charset="0"/>
              </a:rPr>
              <a:t>Finished Goods</a:t>
            </a:r>
          </a:p>
        </p:txBody>
      </p:sp>
      <p:sp>
        <p:nvSpPr>
          <p:cNvPr id="140315" name="Line 27">
            <a:extLst>
              <a:ext uri="{FF2B5EF4-FFF2-40B4-BE49-F238E27FC236}">
                <a16:creationId xmlns:a16="http://schemas.microsoft.com/office/drawing/2014/main" id="{9B04BF3C-9DEC-654D-8EA7-C734BEBF5D13}"/>
              </a:ext>
            </a:extLst>
          </p:cNvPr>
          <p:cNvSpPr>
            <a:spLocks noChangeShapeType="1"/>
          </p:cNvSpPr>
          <p:nvPr/>
        </p:nvSpPr>
        <p:spPr bwMode="auto">
          <a:xfrm>
            <a:off x="2438400" y="5378450"/>
            <a:ext cx="347663"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40316" name="Line 28">
            <a:extLst>
              <a:ext uri="{FF2B5EF4-FFF2-40B4-BE49-F238E27FC236}">
                <a16:creationId xmlns:a16="http://schemas.microsoft.com/office/drawing/2014/main" id="{E04EAFBF-389E-A54E-8D5E-C5ADB9EF840E}"/>
              </a:ext>
            </a:extLst>
          </p:cNvPr>
          <p:cNvSpPr>
            <a:spLocks noChangeShapeType="1"/>
          </p:cNvSpPr>
          <p:nvPr/>
        </p:nvSpPr>
        <p:spPr bwMode="auto">
          <a:xfrm flipV="1">
            <a:off x="3886200" y="5354638"/>
            <a:ext cx="1600200" cy="23812"/>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40319" name="Rectangle 31">
            <a:extLst>
              <a:ext uri="{FF2B5EF4-FFF2-40B4-BE49-F238E27FC236}">
                <a16:creationId xmlns:a16="http://schemas.microsoft.com/office/drawing/2014/main" id="{FBE19C89-ED36-D349-8C67-68F377850E6E}"/>
              </a:ext>
            </a:extLst>
          </p:cNvPr>
          <p:cNvSpPr>
            <a:spLocks noChangeArrowheads="1"/>
          </p:cNvSpPr>
          <p:nvPr/>
        </p:nvSpPr>
        <p:spPr bwMode="auto">
          <a:xfrm>
            <a:off x="2819400" y="5562600"/>
            <a:ext cx="3748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altLang="en-US" sz="1600" i="0">
                <a:latin typeface="Times New Roman" charset="0"/>
              </a:rPr>
              <a:t>Flow of Demand and Design Information</a:t>
            </a:r>
          </a:p>
        </p:txBody>
      </p:sp>
      <p:sp>
        <p:nvSpPr>
          <p:cNvPr id="140321" name="Line 33">
            <a:extLst>
              <a:ext uri="{FF2B5EF4-FFF2-40B4-BE49-F238E27FC236}">
                <a16:creationId xmlns:a16="http://schemas.microsoft.com/office/drawing/2014/main" id="{6E81E3D9-33D4-CE42-A5C0-4199E3F554C6}"/>
              </a:ext>
            </a:extLst>
          </p:cNvPr>
          <p:cNvSpPr>
            <a:spLocks noChangeShapeType="1"/>
          </p:cNvSpPr>
          <p:nvPr/>
        </p:nvSpPr>
        <p:spPr bwMode="auto">
          <a:xfrm flipV="1">
            <a:off x="990600" y="5715000"/>
            <a:ext cx="1828800" cy="23813"/>
          </a:xfrm>
          <a:prstGeom prst="line">
            <a:avLst/>
          </a:prstGeom>
          <a:noFill/>
          <a:ln w="12700">
            <a:solidFill>
              <a:schemeClr val="tx1"/>
            </a:solidFill>
            <a:round/>
            <a:headEnd type="stealth"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40322" name="Line 34">
            <a:extLst>
              <a:ext uri="{FF2B5EF4-FFF2-40B4-BE49-F238E27FC236}">
                <a16:creationId xmlns:a16="http://schemas.microsoft.com/office/drawing/2014/main" id="{D9E5CC06-96BB-5D4A-91E9-12C26B10967F}"/>
              </a:ext>
            </a:extLst>
          </p:cNvPr>
          <p:cNvSpPr>
            <a:spLocks noChangeShapeType="1"/>
          </p:cNvSpPr>
          <p:nvPr/>
        </p:nvSpPr>
        <p:spPr bwMode="auto">
          <a:xfrm flipV="1">
            <a:off x="6629400" y="5715000"/>
            <a:ext cx="1524000" cy="23813"/>
          </a:xfrm>
          <a:prstGeom prst="line">
            <a:avLst/>
          </a:prstGeom>
          <a:noFill/>
          <a:ln w="12700">
            <a:solidFill>
              <a:schemeClr val="tx1"/>
            </a:solidFill>
            <a:round/>
            <a:headEnd type="stealth"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40323" name="Line 35">
            <a:extLst>
              <a:ext uri="{FF2B5EF4-FFF2-40B4-BE49-F238E27FC236}">
                <a16:creationId xmlns:a16="http://schemas.microsoft.com/office/drawing/2014/main" id="{3D486FBE-44C8-FD45-9280-10B7C1DC815D}"/>
              </a:ext>
            </a:extLst>
          </p:cNvPr>
          <p:cNvSpPr>
            <a:spLocks noChangeShapeType="1"/>
          </p:cNvSpPr>
          <p:nvPr/>
        </p:nvSpPr>
        <p:spPr bwMode="auto">
          <a:xfrm>
            <a:off x="7010400" y="5354638"/>
            <a:ext cx="11430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2" name="Date Placeholder 1">
            <a:extLst>
              <a:ext uri="{FF2B5EF4-FFF2-40B4-BE49-F238E27FC236}">
                <a16:creationId xmlns:a16="http://schemas.microsoft.com/office/drawing/2014/main" id="{FA659391-71E4-6C42-89AF-5D8E439BD653}"/>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77110B9-AE8B-9447-9E43-D1142DB66496}"/>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E8B26C00-69F3-6849-956F-50D68FF19B8C}" type="slidenum">
              <a:rPr lang="en-US" altLang="en-US"/>
              <a:pPr>
                <a:defRPr/>
              </a:pPr>
              <a:t>16</a:t>
            </a:fld>
            <a:endParaRPr lang="en-US" altLang="en-US"/>
          </a:p>
        </p:txBody>
      </p:sp>
      <p:sp>
        <p:nvSpPr>
          <p:cNvPr id="159746" name="Rectangle 2">
            <a:extLst>
              <a:ext uri="{FF2B5EF4-FFF2-40B4-BE49-F238E27FC236}">
                <a16:creationId xmlns:a16="http://schemas.microsoft.com/office/drawing/2014/main" id="{28F9E416-9EAB-EE4A-884A-C4E778975F3E}"/>
              </a:ext>
            </a:extLst>
          </p:cNvPr>
          <p:cNvSpPr>
            <a:spLocks noGrp="1" noChangeArrowheads="1"/>
          </p:cNvSpPr>
          <p:nvPr>
            <p:ph type="title"/>
          </p:nvPr>
        </p:nvSpPr>
        <p:spPr/>
        <p:txBody>
          <a:bodyPr/>
          <a:lstStyle/>
          <a:p>
            <a:pPr>
              <a:defRPr/>
            </a:pPr>
            <a:r>
              <a:rPr lang="en-US" altLang="en-US" sz="5000" b="1"/>
              <a:t>Wealth Creation</a:t>
            </a:r>
            <a:endParaRPr lang="en-US" altLang="en-US"/>
          </a:p>
        </p:txBody>
      </p:sp>
      <p:sp>
        <p:nvSpPr>
          <p:cNvPr id="159747" name="Rectangle 3">
            <a:extLst>
              <a:ext uri="{FF2B5EF4-FFF2-40B4-BE49-F238E27FC236}">
                <a16:creationId xmlns:a16="http://schemas.microsoft.com/office/drawing/2014/main" id="{F9B7DD7E-AA09-2845-BFC8-71162E4C0D9D}"/>
              </a:ext>
            </a:extLst>
          </p:cNvPr>
          <p:cNvSpPr>
            <a:spLocks noGrp="1" noChangeArrowheads="1"/>
          </p:cNvSpPr>
          <p:nvPr>
            <p:ph type="body" idx="1"/>
          </p:nvPr>
        </p:nvSpPr>
        <p:spPr/>
        <p:txBody>
          <a:bodyPr/>
          <a:lstStyle/>
          <a:p>
            <a:pPr>
              <a:defRPr/>
            </a:pPr>
            <a:r>
              <a:rPr lang="en-US" altLang="en-US"/>
              <a:t>Where does wealth come from?</a:t>
            </a:r>
          </a:p>
          <a:p>
            <a:pPr lvl="1">
              <a:defRPr/>
            </a:pPr>
            <a:r>
              <a:rPr lang="en-US" altLang="en-US"/>
              <a:t>Natural resources</a:t>
            </a:r>
          </a:p>
          <a:p>
            <a:pPr lvl="1">
              <a:defRPr/>
            </a:pPr>
            <a:r>
              <a:rPr lang="en-US" altLang="en-US"/>
              <a:t>Services</a:t>
            </a:r>
          </a:p>
          <a:p>
            <a:pPr lvl="1">
              <a:defRPr/>
            </a:pPr>
            <a:r>
              <a:rPr lang="en-US" altLang="en-US"/>
              <a:t>Manufacturing / production</a:t>
            </a:r>
          </a:p>
          <a:p>
            <a:pPr>
              <a:defRPr/>
            </a:pPr>
            <a:r>
              <a:rPr lang="en-US" altLang="en-US"/>
              <a:t>How can we increase our wealth?</a:t>
            </a:r>
          </a:p>
          <a:p>
            <a:pPr lvl="1">
              <a:defRPr/>
            </a:pPr>
            <a:r>
              <a:rPr lang="en-US" altLang="en-US"/>
              <a:t>Value-added</a:t>
            </a:r>
            <a:endParaRPr lang="en-US" altLang="en-US" i="1"/>
          </a:p>
        </p:txBody>
      </p:sp>
      <p:sp>
        <p:nvSpPr>
          <p:cNvPr id="2" name="Date Placeholder 1">
            <a:extLst>
              <a:ext uri="{FF2B5EF4-FFF2-40B4-BE49-F238E27FC236}">
                <a16:creationId xmlns:a16="http://schemas.microsoft.com/office/drawing/2014/main" id="{EE061A0F-6890-D34A-8282-ACB482218BCD}"/>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23144D-6A31-C64E-9642-B45262B00657}"/>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F77E582A-B23F-8F42-AAD6-219C9DE08B75}" type="slidenum">
              <a:rPr lang="en-US" altLang="en-US"/>
              <a:pPr>
                <a:defRPr/>
              </a:pPr>
              <a:t>17</a:t>
            </a:fld>
            <a:endParaRPr lang="en-US" altLang="en-US"/>
          </a:p>
        </p:txBody>
      </p:sp>
      <p:sp>
        <p:nvSpPr>
          <p:cNvPr id="139266" name="Rectangle 2">
            <a:extLst>
              <a:ext uri="{FF2B5EF4-FFF2-40B4-BE49-F238E27FC236}">
                <a16:creationId xmlns:a16="http://schemas.microsoft.com/office/drawing/2014/main" id="{8CEDAD7F-D5D0-2749-BC43-AF4E4ADA8AB7}"/>
              </a:ext>
            </a:extLst>
          </p:cNvPr>
          <p:cNvSpPr>
            <a:spLocks noGrp="1" noChangeArrowheads="1"/>
          </p:cNvSpPr>
          <p:nvPr>
            <p:ph type="title"/>
          </p:nvPr>
        </p:nvSpPr>
        <p:spPr>
          <a:xfrm>
            <a:off x="152400" y="685800"/>
            <a:ext cx="8839200" cy="838200"/>
          </a:xfrm>
          <a:ln>
            <a:noFill/>
          </a:ln>
          <a:extLst>
            <a:ext uri="{91240B29-F687-4F45-9708-019B960494DF}">
              <a14:hiddenLine xmlns:a14="http://schemas.microsoft.com/office/drawing/2010/main" w="28575">
                <a:solidFill>
                  <a:schemeClr val="tx1"/>
                </a:solidFill>
                <a:miter lim="800000"/>
                <a:headEnd/>
                <a:tailEnd/>
              </a14:hiddenLine>
            </a:ext>
          </a:extLst>
        </p:spPr>
        <p:txBody>
          <a:bodyPr lIns="92075" tIns="46038" rIns="92075" bIns="46038"/>
          <a:lstStyle/>
          <a:p>
            <a:pPr>
              <a:defRPr/>
            </a:pPr>
            <a:r>
              <a:rPr lang="en-US" altLang="en-US" sz="4600"/>
              <a:t>What is Value Added?</a:t>
            </a:r>
            <a:endParaRPr lang="en-US" altLang="en-US" sz="3200"/>
          </a:p>
        </p:txBody>
      </p:sp>
      <p:sp>
        <p:nvSpPr>
          <p:cNvPr id="139270" name="Rectangle 6">
            <a:extLst>
              <a:ext uri="{FF2B5EF4-FFF2-40B4-BE49-F238E27FC236}">
                <a16:creationId xmlns:a16="http://schemas.microsoft.com/office/drawing/2014/main" id="{F76CBE90-2C04-4D4B-A129-3318166AADA9}"/>
              </a:ext>
            </a:extLst>
          </p:cNvPr>
          <p:cNvSpPr>
            <a:spLocks noGrp="1" noChangeArrowheads="1"/>
          </p:cNvSpPr>
          <p:nvPr>
            <p:ph type="body" idx="1"/>
          </p:nvPr>
        </p:nvSpPr>
        <p:spPr>
          <a:xfrm>
            <a:off x="381000" y="1752600"/>
            <a:ext cx="7772400" cy="4114800"/>
          </a:xfrm>
        </p:spPr>
        <p:txBody>
          <a:bodyPr/>
          <a:lstStyle/>
          <a:p>
            <a:pPr lvl="1">
              <a:lnSpc>
                <a:spcPct val="90000"/>
              </a:lnSpc>
              <a:buFontTx/>
              <a:buNone/>
              <a:defRPr/>
            </a:pPr>
            <a:endParaRPr lang="en-US" altLang="en-US" sz="2600"/>
          </a:p>
          <a:p>
            <a:pPr lvl="1">
              <a:lnSpc>
                <a:spcPct val="90000"/>
              </a:lnSpc>
              <a:buFontTx/>
              <a:buNone/>
              <a:defRPr/>
            </a:pPr>
            <a:r>
              <a:rPr lang="en-US" altLang="en-US" sz="2600"/>
              <a:t>The actual increase of utility from the viewpoint of the customer as a part is transformed from raw material to finished inventory. It is the contribution made by an operation or a plant to the final usefulness and value of a product, as seen by the customer. The objective is to eliminate all non-value-added activities in producing and providing a good or service.</a:t>
            </a:r>
          </a:p>
          <a:p>
            <a:pPr lvl="2">
              <a:lnSpc>
                <a:spcPct val="90000"/>
              </a:lnSpc>
              <a:buFontTx/>
              <a:buNone/>
              <a:defRPr/>
            </a:pPr>
            <a:r>
              <a:rPr lang="en-US" altLang="en-US" sz="2200"/>
              <a:t>				</a:t>
            </a:r>
            <a:r>
              <a:rPr lang="en-US" altLang="en-US" sz="2000" i="1"/>
              <a:t>APICS Dictionary, 8th</a:t>
            </a:r>
          </a:p>
          <a:p>
            <a:pPr>
              <a:lnSpc>
                <a:spcPct val="90000"/>
              </a:lnSpc>
              <a:defRPr/>
            </a:pPr>
            <a:endParaRPr lang="en-US" altLang="en-US" sz="2800"/>
          </a:p>
        </p:txBody>
      </p:sp>
      <p:sp>
        <p:nvSpPr>
          <p:cNvPr id="2" name="Date Placeholder 1">
            <a:extLst>
              <a:ext uri="{FF2B5EF4-FFF2-40B4-BE49-F238E27FC236}">
                <a16:creationId xmlns:a16="http://schemas.microsoft.com/office/drawing/2014/main" id="{09EEA5BA-38FB-2D4C-808D-E84A98CFC042}"/>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4D742A8-1609-CF4D-9A00-91DFD668DCD3}"/>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21D7E546-BAF4-CE4C-B52B-8F5DF8BA5EB5}" type="slidenum">
              <a:rPr lang="en-US" altLang="en-US"/>
              <a:pPr>
                <a:defRPr/>
              </a:pPr>
              <a:t>18</a:t>
            </a:fld>
            <a:endParaRPr lang="en-US" altLang="en-US"/>
          </a:p>
        </p:txBody>
      </p:sp>
      <p:pic>
        <p:nvPicPr>
          <p:cNvPr id="141314" name="Picture 2">
            <a:extLst>
              <a:ext uri="{FF2B5EF4-FFF2-40B4-BE49-F238E27FC236}">
                <a16:creationId xmlns:a16="http://schemas.microsoft.com/office/drawing/2014/main" id="{72E95C41-2367-9A42-922D-433F4F85B3D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14600"/>
            <a:ext cx="3429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1315" name="Rectangle 3">
            <a:extLst>
              <a:ext uri="{FF2B5EF4-FFF2-40B4-BE49-F238E27FC236}">
                <a16:creationId xmlns:a16="http://schemas.microsoft.com/office/drawing/2014/main" id="{3140AF3D-793A-7D4E-94A4-402950292554}"/>
              </a:ext>
            </a:extLst>
          </p:cNvPr>
          <p:cNvSpPr>
            <a:spLocks noGrp="1" noChangeArrowheads="1"/>
          </p:cNvSpPr>
          <p:nvPr>
            <p:ph type="title"/>
          </p:nvPr>
        </p:nvSpPr>
        <p:spPr>
          <a:xfrm>
            <a:off x="152400" y="609600"/>
            <a:ext cx="8839200" cy="1143000"/>
          </a:xfrm>
          <a:ln>
            <a:noFill/>
          </a:ln>
          <a:extLst>
            <a:ext uri="{91240B29-F687-4F45-9708-019B960494DF}">
              <a14:hiddenLine xmlns:a14="http://schemas.microsoft.com/office/drawing/2010/main" w="28575">
                <a:solidFill>
                  <a:schemeClr val="tx1"/>
                </a:solidFill>
                <a:miter lim="800000"/>
                <a:headEnd/>
                <a:tailEnd/>
              </a14:hiddenLine>
            </a:ext>
          </a:extLst>
        </p:spPr>
        <p:txBody>
          <a:bodyPr lIns="92075" tIns="46038" rIns="92075" bIns="46038"/>
          <a:lstStyle/>
          <a:p>
            <a:pPr>
              <a:defRPr/>
            </a:pPr>
            <a:r>
              <a:rPr lang="en-US" altLang="en-US" sz="4200" b="1"/>
              <a:t>Conflicts in Traditional Systems</a:t>
            </a:r>
            <a:endParaRPr lang="en-US" altLang="en-US" sz="3600"/>
          </a:p>
        </p:txBody>
      </p:sp>
      <p:sp>
        <p:nvSpPr>
          <p:cNvPr id="141316" name="Rectangle 4">
            <a:extLst>
              <a:ext uri="{FF2B5EF4-FFF2-40B4-BE49-F238E27FC236}">
                <a16:creationId xmlns:a16="http://schemas.microsoft.com/office/drawing/2014/main" id="{15C7B7F3-5EF1-0346-868C-8B70A71ABB8A}"/>
              </a:ext>
            </a:extLst>
          </p:cNvPr>
          <p:cNvSpPr>
            <a:spLocks noGrp="1" noChangeArrowheads="1"/>
          </p:cNvSpPr>
          <p:nvPr>
            <p:ph type="body" idx="1"/>
          </p:nvPr>
        </p:nvSpPr>
        <p:spPr>
          <a:xfrm>
            <a:off x="685800" y="1981200"/>
            <a:ext cx="7010400" cy="4495800"/>
          </a:xfrm>
        </p:spPr>
        <p:txBody>
          <a:bodyPr lIns="92075" tIns="46038" rIns="92075" bIns="46038"/>
          <a:lstStyle/>
          <a:p>
            <a:pPr marL="635000" indent="-635000">
              <a:lnSpc>
                <a:spcPct val="110000"/>
              </a:lnSpc>
              <a:defRPr/>
            </a:pPr>
            <a:r>
              <a:rPr lang="en-US" altLang="en-US" sz="2800"/>
              <a:t>Four Main Objectives to improve Profits:</a:t>
            </a:r>
          </a:p>
          <a:p>
            <a:pPr marL="1270000" lvl="1" indent="-520700">
              <a:lnSpc>
                <a:spcPct val="110000"/>
              </a:lnSpc>
              <a:defRPr/>
            </a:pPr>
            <a:r>
              <a:rPr lang="en-US" altLang="en-US" sz="2400"/>
              <a:t>Provide best customer service</a:t>
            </a:r>
          </a:p>
          <a:p>
            <a:pPr marL="1270000" lvl="1" indent="-520700">
              <a:lnSpc>
                <a:spcPct val="110000"/>
              </a:lnSpc>
              <a:defRPr/>
            </a:pPr>
            <a:r>
              <a:rPr lang="en-US" altLang="en-US" sz="2400"/>
              <a:t>Provide lowest production                           costs</a:t>
            </a:r>
          </a:p>
          <a:p>
            <a:pPr marL="1270000" lvl="1" indent="-520700">
              <a:lnSpc>
                <a:spcPct val="110000"/>
              </a:lnSpc>
              <a:defRPr/>
            </a:pPr>
            <a:r>
              <a:rPr lang="en-US" altLang="en-US" sz="2400"/>
              <a:t>Provide lowest inventory                     investment</a:t>
            </a:r>
          </a:p>
          <a:p>
            <a:pPr marL="1270000" lvl="1" indent="-520700">
              <a:lnSpc>
                <a:spcPct val="110000"/>
              </a:lnSpc>
              <a:defRPr/>
            </a:pPr>
            <a:r>
              <a:rPr lang="en-US" altLang="en-US" sz="2400"/>
              <a:t>Provide lowest                                 distribution costs</a:t>
            </a:r>
          </a:p>
        </p:txBody>
      </p:sp>
      <p:sp>
        <p:nvSpPr>
          <p:cNvPr id="2" name="Date Placeholder 1">
            <a:extLst>
              <a:ext uri="{FF2B5EF4-FFF2-40B4-BE49-F238E27FC236}">
                <a16:creationId xmlns:a16="http://schemas.microsoft.com/office/drawing/2014/main" id="{1A365548-398C-9A44-A9E2-21A8472A6242}"/>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B371E7-C651-014D-A1CF-5AFFC9286C05}"/>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829C07FB-F8CD-774F-8E02-C26E2D328981}" type="slidenum">
              <a:rPr lang="en-US" altLang="en-US"/>
              <a:pPr>
                <a:defRPr/>
              </a:pPr>
              <a:t>19</a:t>
            </a:fld>
            <a:endParaRPr lang="en-US" altLang="en-US"/>
          </a:p>
        </p:txBody>
      </p:sp>
      <p:sp>
        <p:nvSpPr>
          <p:cNvPr id="143362" name="Rectangle 2">
            <a:extLst>
              <a:ext uri="{FF2B5EF4-FFF2-40B4-BE49-F238E27FC236}">
                <a16:creationId xmlns:a16="http://schemas.microsoft.com/office/drawing/2014/main" id="{1619E799-BDD1-9145-89A4-3C0959C27EAF}"/>
              </a:ext>
            </a:extLst>
          </p:cNvPr>
          <p:cNvSpPr>
            <a:spLocks noGrp="1" noChangeArrowheads="1"/>
          </p:cNvSpPr>
          <p:nvPr>
            <p:ph type="title"/>
          </p:nvPr>
        </p:nvSpPr>
        <p:spPr>
          <a:xfrm>
            <a:off x="152400" y="533400"/>
            <a:ext cx="8839200" cy="1143000"/>
          </a:xfrm>
          <a:ln>
            <a:noFill/>
          </a:ln>
          <a:extLst>
            <a:ext uri="{91240B29-F687-4F45-9708-019B960494DF}">
              <a14:hiddenLine xmlns:a14="http://schemas.microsoft.com/office/drawing/2010/main" w="28575">
                <a:solidFill>
                  <a:schemeClr val="tx1"/>
                </a:solidFill>
                <a:miter lim="800000"/>
                <a:headEnd/>
                <a:tailEnd/>
              </a14:hiddenLine>
            </a:ext>
          </a:extLst>
        </p:spPr>
        <p:txBody>
          <a:bodyPr lIns="92075" tIns="46038" rIns="92075" bIns="46038"/>
          <a:lstStyle/>
          <a:p>
            <a:pPr>
              <a:defRPr/>
            </a:pPr>
            <a:r>
              <a:rPr lang="en-US" altLang="en-US" sz="4000" b="1"/>
              <a:t>Conflicts in Traditional Systems</a:t>
            </a:r>
            <a:endParaRPr lang="en-US" altLang="en-US" sz="3600"/>
          </a:p>
        </p:txBody>
      </p:sp>
      <p:sp>
        <p:nvSpPr>
          <p:cNvPr id="143363" name="Rectangle 3">
            <a:extLst>
              <a:ext uri="{FF2B5EF4-FFF2-40B4-BE49-F238E27FC236}">
                <a16:creationId xmlns:a16="http://schemas.microsoft.com/office/drawing/2014/main" id="{49978EC0-581E-CF4C-884F-6F7687DFA71A}"/>
              </a:ext>
            </a:extLst>
          </p:cNvPr>
          <p:cNvSpPr>
            <a:spLocks noGrp="1" noChangeArrowheads="1"/>
          </p:cNvSpPr>
          <p:nvPr>
            <p:ph type="body" idx="1"/>
          </p:nvPr>
        </p:nvSpPr>
        <p:spPr>
          <a:xfrm>
            <a:off x="685800" y="2286000"/>
            <a:ext cx="8305800" cy="3962400"/>
          </a:xfrm>
        </p:spPr>
        <p:txBody>
          <a:bodyPr lIns="92075" tIns="46038" rIns="92075" bIns="46038"/>
          <a:lstStyle/>
          <a:p>
            <a:pPr marL="635000" indent="-635000">
              <a:buFont typeface="Times" charset="0"/>
              <a:buChar char="•"/>
              <a:defRPr/>
            </a:pPr>
            <a:r>
              <a:rPr lang="en-US" altLang="en-US" sz="2800"/>
              <a:t>Is there any conflict in the objectives of best customer service, lowest production costs, and lowest inventory investment? Why?</a:t>
            </a:r>
          </a:p>
          <a:p>
            <a:pPr marL="635000" indent="-635000">
              <a:buFont typeface="Times" charset="0"/>
              <a:buChar char="•"/>
              <a:defRPr/>
            </a:pPr>
            <a:endParaRPr lang="en-US" altLang="en-US" sz="2800"/>
          </a:p>
          <a:p>
            <a:pPr marL="635000" indent="-635000">
              <a:buFont typeface="Times" charset="0"/>
              <a:buChar char="•"/>
              <a:defRPr/>
            </a:pPr>
            <a:r>
              <a:rPr lang="en-US" altLang="en-US" sz="2800"/>
              <a:t>How can the conflicts be managed?</a:t>
            </a:r>
          </a:p>
        </p:txBody>
      </p:sp>
      <p:sp>
        <p:nvSpPr>
          <p:cNvPr id="2" name="Date Placeholder 1">
            <a:extLst>
              <a:ext uri="{FF2B5EF4-FFF2-40B4-BE49-F238E27FC236}">
                <a16:creationId xmlns:a16="http://schemas.microsoft.com/office/drawing/2014/main" id="{967548FB-7A6E-DA46-AA6E-D17C1DED0A3E}"/>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F952AF-7A88-D94F-9491-658A680F776F}"/>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4F1CF766-F876-1441-9B74-31480E1561FB}" type="slidenum">
              <a:rPr lang="en-US" altLang="en-US"/>
              <a:pPr>
                <a:defRPr/>
              </a:pPr>
              <a:t>2</a:t>
            </a:fld>
            <a:endParaRPr lang="en-US" altLang="en-US"/>
          </a:p>
        </p:txBody>
      </p:sp>
      <p:sp>
        <p:nvSpPr>
          <p:cNvPr id="158722" name="Rectangle 2">
            <a:extLst>
              <a:ext uri="{FF2B5EF4-FFF2-40B4-BE49-F238E27FC236}">
                <a16:creationId xmlns:a16="http://schemas.microsoft.com/office/drawing/2014/main" id="{BCE69440-587F-224A-A4E3-2ADE0CE0AA2B}"/>
              </a:ext>
            </a:extLst>
          </p:cNvPr>
          <p:cNvSpPr>
            <a:spLocks noGrp="1" noChangeArrowheads="1"/>
          </p:cNvSpPr>
          <p:nvPr>
            <p:ph type="title"/>
          </p:nvPr>
        </p:nvSpPr>
        <p:spPr>
          <a:xfrm>
            <a:off x="685800" y="609600"/>
            <a:ext cx="7848600" cy="1143000"/>
          </a:xfrm>
          <a:ln>
            <a:noFill/>
          </a:ln>
          <a:extLst>
            <a:ext uri="{91240B29-F687-4F45-9708-019B960494DF}">
              <a14:hiddenLine xmlns:a14="http://schemas.microsoft.com/office/drawing/2010/main" w="28575">
                <a:solidFill>
                  <a:schemeClr val="tx1"/>
                </a:solidFill>
                <a:miter lim="800000"/>
                <a:headEnd/>
                <a:tailEnd/>
              </a14:hiddenLine>
            </a:ext>
          </a:extLst>
        </p:spPr>
        <p:txBody>
          <a:bodyPr lIns="92075" tIns="46038" rIns="92075" bIns="46038"/>
          <a:lstStyle/>
          <a:p>
            <a:pPr>
              <a:defRPr/>
            </a:pPr>
            <a:r>
              <a:rPr lang="en-US" altLang="en-US" sz="4000" b="1"/>
              <a:t>What is Materials Management?</a:t>
            </a:r>
            <a:endParaRPr lang="en-US" altLang="en-US" sz="3600"/>
          </a:p>
        </p:txBody>
      </p:sp>
      <p:sp>
        <p:nvSpPr>
          <p:cNvPr id="158725" name="Rectangle 5">
            <a:extLst>
              <a:ext uri="{FF2B5EF4-FFF2-40B4-BE49-F238E27FC236}">
                <a16:creationId xmlns:a16="http://schemas.microsoft.com/office/drawing/2014/main" id="{05D5BF25-4B47-1649-819D-FB074B66673C}"/>
              </a:ext>
            </a:extLst>
          </p:cNvPr>
          <p:cNvSpPr>
            <a:spLocks noChangeArrowheads="1"/>
          </p:cNvSpPr>
          <p:nvPr/>
        </p:nvSpPr>
        <p:spPr bwMode="auto">
          <a:xfrm>
            <a:off x="685800" y="2057400"/>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ctr">
              <a:spcBef>
                <a:spcPct val="20000"/>
              </a:spcBef>
              <a:defRPr sz="3200">
                <a:solidFill>
                  <a:schemeClr val="tx1"/>
                </a:solidFill>
                <a:latin typeface="Times New Roman" charset="0"/>
              </a:defRPr>
            </a:lvl1pPr>
            <a:lvl2pPr marL="742950" indent="-285750" algn="ctr">
              <a:spcBef>
                <a:spcPct val="20000"/>
              </a:spcBef>
              <a:defRPr sz="2800">
                <a:solidFill>
                  <a:schemeClr val="tx1"/>
                </a:solidFill>
                <a:latin typeface="Times New Roman" charset="0"/>
              </a:defRPr>
            </a:lvl2pPr>
            <a:lvl3pPr marL="1143000" indent="-228600" algn="ctr">
              <a:spcBef>
                <a:spcPct val="20000"/>
              </a:spcBef>
              <a:defRPr sz="2400">
                <a:solidFill>
                  <a:schemeClr val="tx1"/>
                </a:solidFill>
                <a:latin typeface="Times New Roman" charset="0"/>
              </a:defRPr>
            </a:lvl3pPr>
            <a:lvl4pPr marL="1600200" indent="-228600" algn="ctr">
              <a:spcBef>
                <a:spcPct val="20000"/>
              </a:spcBef>
              <a:defRPr sz="2000">
                <a:solidFill>
                  <a:schemeClr val="tx1"/>
                </a:solidFill>
                <a:latin typeface="Times New Roman" charset="0"/>
              </a:defRPr>
            </a:lvl4pPr>
            <a:lvl5pPr marL="2057400" indent="-228600" algn="ctr">
              <a:spcBef>
                <a:spcPct val="20000"/>
              </a:spcBef>
              <a:defRPr sz="2000">
                <a:solidFill>
                  <a:schemeClr val="tx1"/>
                </a:solidFill>
                <a:latin typeface="Times New Roman" charset="0"/>
              </a:defRPr>
            </a:lvl5pPr>
            <a:lvl6pPr marL="2514600" indent="-228600" algn="ctr" eaLnBrk="0" fontAlgn="base" hangingPunct="0">
              <a:spcBef>
                <a:spcPct val="20000"/>
              </a:spcBef>
              <a:spcAft>
                <a:spcPct val="0"/>
              </a:spcAft>
              <a:defRPr sz="2000">
                <a:solidFill>
                  <a:schemeClr val="tx1"/>
                </a:solidFill>
                <a:latin typeface="Times New Roman" charset="0"/>
              </a:defRPr>
            </a:lvl6pPr>
            <a:lvl7pPr marL="2971800" indent="-228600" algn="ctr" eaLnBrk="0" fontAlgn="base" hangingPunct="0">
              <a:spcBef>
                <a:spcPct val="20000"/>
              </a:spcBef>
              <a:spcAft>
                <a:spcPct val="0"/>
              </a:spcAft>
              <a:defRPr sz="2000">
                <a:solidFill>
                  <a:schemeClr val="tx1"/>
                </a:solidFill>
                <a:latin typeface="Times New Roman" charset="0"/>
              </a:defRPr>
            </a:lvl7pPr>
            <a:lvl8pPr marL="3429000" indent="-228600" algn="ctr" eaLnBrk="0" fontAlgn="base" hangingPunct="0">
              <a:spcBef>
                <a:spcPct val="20000"/>
              </a:spcBef>
              <a:spcAft>
                <a:spcPct val="0"/>
              </a:spcAft>
              <a:defRPr sz="2000">
                <a:solidFill>
                  <a:schemeClr val="tx1"/>
                </a:solidFill>
                <a:latin typeface="Times New Roman" charset="0"/>
              </a:defRPr>
            </a:lvl8pPr>
            <a:lvl9pPr marL="3886200" indent="-228600" algn="ctr" eaLnBrk="0" fontAlgn="base" hangingPunct="0">
              <a:spcBef>
                <a:spcPct val="20000"/>
              </a:spcBef>
              <a:spcAft>
                <a:spcPct val="0"/>
              </a:spcAft>
              <a:defRPr sz="2000">
                <a:solidFill>
                  <a:schemeClr val="tx1"/>
                </a:solidFill>
                <a:latin typeface="Times New Roman" charset="0"/>
              </a:defRPr>
            </a:lvl9pPr>
          </a:lstStyle>
          <a:p>
            <a:pPr algn="l">
              <a:defRPr/>
            </a:pPr>
            <a:r>
              <a:rPr lang="en-US" altLang="en-US" i="0"/>
              <a:t>   </a:t>
            </a:r>
            <a:r>
              <a:rPr lang="en-US" altLang="en-US" sz="3000" b="0" i="0"/>
              <a:t>The grouping of management functions supporting the complete cycle of material flow, from the purchase and internal control of production materials to the planning and control of work in process to the warehousing, shipping, and distribution of the finished product.</a:t>
            </a:r>
            <a:endParaRPr lang="en-US" altLang="en-US" sz="3600" b="0" i="0"/>
          </a:p>
          <a:p>
            <a:pPr lvl="2">
              <a:defRPr/>
            </a:pPr>
            <a:r>
              <a:rPr lang="en-US" altLang="en-US" sz="2800" b="0" i="0"/>
              <a:t>				</a:t>
            </a:r>
            <a:r>
              <a:rPr lang="en-US" altLang="en-US" b="0"/>
              <a:t>APICS Dictionary, 8th Edition</a:t>
            </a:r>
          </a:p>
        </p:txBody>
      </p:sp>
      <p:sp>
        <p:nvSpPr>
          <p:cNvPr id="2" name="Date Placeholder 1">
            <a:extLst>
              <a:ext uri="{FF2B5EF4-FFF2-40B4-BE49-F238E27FC236}">
                <a16:creationId xmlns:a16="http://schemas.microsoft.com/office/drawing/2014/main" id="{01B03AA3-AD83-D04A-BBC4-5476F45A62F8}"/>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2CC113E-4B5A-9C4A-9C48-C8A6A78ACF33}"/>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0231FD66-CBD7-534F-9A6F-0F7B32B3B756}" type="slidenum">
              <a:rPr lang="en-US" altLang="en-US"/>
              <a:pPr>
                <a:defRPr/>
              </a:pPr>
              <a:t>20</a:t>
            </a:fld>
            <a:endParaRPr lang="en-US" altLang="en-US"/>
          </a:p>
        </p:txBody>
      </p:sp>
      <p:sp>
        <p:nvSpPr>
          <p:cNvPr id="142338" name="Rectangle 2">
            <a:extLst>
              <a:ext uri="{FF2B5EF4-FFF2-40B4-BE49-F238E27FC236}">
                <a16:creationId xmlns:a16="http://schemas.microsoft.com/office/drawing/2014/main" id="{C4D4F927-0B63-DA4F-A23C-0A53EFC6C342}"/>
              </a:ext>
            </a:extLst>
          </p:cNvPr>
          <p:cNvSpPr>
            <a:spLocks noGrp="1" noChangeArrowheads="1"/>
          </p:cNvSpPr>
          <p:nvPr>
            <p:ph type="title"/>
          </p:nvPr>
        </p:nvSpPr>
        <p:spPr>
          <a:xfrm>
            <a:off x="685800" y="533400"/>
            <a:ext cx="7772400" cy="1143000"/>
          </a:xfrm>
          <a:ln>
            <a:noFill/>
          </a:ln>
          <a:extLst>
            <a:ext uri="{91240B29-F687-4F45-9708-019B960494DF}">
              <a14:hiddenLine xmlns:a14="http://schemas.microsoft.com/office/drawing/2010/main" w="28575">
                <a:solidFill>
                  <a:schemeClr val="tx1"/>
                </a:solidFill>
                <a:miter lim="800000"/>
                <a:headEnd/>
                <a:tailEnd/>
              </a14:hiddenLine>
            </a:ext>
          </a:extLst>
        </p:spPr>
        <p:txBody>
          <a:bodyPr lIns="92075" tIns="46038" rIns="92075" bIns="46038"/>
          <a:lstStyle/>
          <a:p>
            <a:pPr>
              <a:defRPr/>
            </a:pPr>
            <a:r>
              <a:rPr lang="en-US" altLang="en-US" sz="3600" b="1"/>
              <a:t>Conflicts in Traditional Systems</a:t>
            </a:r>
            <a:endParaRPr lang="en-US" altLang="en-US" sz="3600"/>
          </a:p>
        </p:txBody>
      </p:sp>
      <p:sp>
        <p:nvSpPr>
          <p:cNvPr id="142339" name="Rectangle 3">
            <a:extLst>
              <a:ext uri="{FF2B5EF4-FFF2-40B4-BE49-F238E27FC236}">
                <a16:creationId xmlns:a16="http://schemas.microsoft.com/office/drawing/2014/main" id="{91933FCD-F8F8-914B-9921-BE69082F3347}"/>
              </a:ext>
            </a:extLst>
          </p:cNvPr>
          <p:cNvSpPr>
            <a:spLocks noGrp="1" noChangeArrowheads="1"/>
          </p:cNvSpPr>
          <p:nvPr>
            <p:ph type="body" sz="half" idx="1"/>
          </p:nvPr>
        </p:nvSpPr>
        <p:spPr>
          <a:xfrm>
            <a:off x="762000" y="2133600"/>
            <a:ext cx="2514600" cy="3352800"/>
          </a:xfrm>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lIns="92075" tIns="46038" rIns="92075" bIns="46038"/>
          <a:lstStyle/>
          <a:p>
            <a:pPr marL="503238" indent="-503238" algn="ctr">
              <a:lnSpc>
                <a:spcPct val="110000"/>
              </a:lnSpc>
              <a:buFontTx/>
              <a:buNone/>
              <a:defRPr/>
            </a:pPr>
            <a:r>
              <a:rPr lang="en-US" altLang="en-US" sz="2800" b="1" u="sng"/>
              <a:t>Marketing</a:t>
            </a:r>
            <a:endParaRPr lang="en-US" altLang="en-US" sz="1800"/>
          </a:p>
          <a:p>
            <a:pPr marL="503238" indent="-503238">
              <a:lnSpc>
                <a:spcPct val="110000"/>
              </a:lnSpc>
              <a:buFont typeface="Times" charset="0"/>
              <a:buChar char="•"/>
              <a:defRPr/>
            </a:pPr>
            <a:r>
              <a:rPr lang="en-US" altLang="en-US" sz="1900"/>
              <a:t>Maintain high inventories</a:t>
            </a:r>
          </a:p>
          <a:p>
            <a:pPr marL="503238" indent="-503238">
              <a:lnSpc>
                <a:spcPct val="110000"/>
              </a:lnSpc>
              <a:buFont typeface="Times" charset="0"/>
              <a:buChar char="•"/>
              <a:defRPr/>
            </a:pPr>
            <a:r>
              <a:rPr lang="en-US" altLang="en-US" sz="1900"/>
              <a:t>Interrupt production runs</a:t>
            </a:r>
          </a:p>
          <a:p>
            <a:pPr marL="503238" indent="-503238">
              <a:lnSpc>
                <a:spcPct val="110000"/>
              </a:lnSpc>
              <a:buFont typeface="Times" charset="0"/>
              <a:buChar char="•"/>
              <a:defRPr/>
            </a:pPr>
            <a:r>
              <a:rPr lang="en-US" altLang="en-US" sz="1900"/>
              <a:t>Create extensive and costly distribution system</a:t>
            </a:r>
          </a:p>
        </p:txBody>
      </p:sp>
      <p:sp>
        <p:nvSpPr>
          <p:cNvPr id="142340" name="Rectangle 4">
            <a:extLst>
              <a:ext uri="{FF2B5EF4-FFF2-40B4-BE49-F238E27FC236}">
                <a16:creationId xmlns:a16="http://schemas.microsoft.com/office/drawing/2014/main" id="{D47A2640-40F6-B645-9B7E-9C8EA8FA01BF}"/>
              </a:ext>
            </a:extLst>
          </p:cNvPr>
          <p:cNvSpPr>
            <a:spLocks noChangeArrowheads="1"/>
          </p:cNvSpPr>
          <p:nvPr/>
        </p:nvSpPr>
        <p:spPr bwMode="auto">
          <a:xfrm>
            <a:off x="3276600" y="2133600"/>
            <a:ext cx="2438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449263" indent="-449263">
              <a:defRPr sz="2400">
                <a:solidFill>
                  <a:schemeClr val="tx1"/>
                </a:solidFill>
                <a:latin typeface="Times New Roman" charset="0"/>
              </a:defRPr>
            </a:lvl1pPr>
            <a:lvl2pPr marL="982663" indent="-285750">
              <a:defRPr sz="2400">
                <a:solidFill>
                  <a:schemeClr val="tx1"/>
                </a:solidFill>
                <a:latin typeface="Times New Roman" charset="0"/>
              </a:defRPr>
            </a:lvl2pPr>
            <a:lvl3pPr marL="1325563" indent="-228600">
              <a:defRPr sz="2400">
                <a:solidFill>
                  <a:schemeClr val="tx1"/>
                </a:solidFill>
                <a:latin typeface="Times New Roman" charset="0"/>
              </a:defRPr>
            </a:lvl3pPr>
            <a:lvl4pPr marL="1668463"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lnSpc>
                <a:spcPct val="110000"/>
              </a:lnSpc>
              <a:spcBef>
                <a:spcPct val="20000"/>
              </a:spcBef>
              <a:defRPr/>
            </a:pPr>
            <a:r>
              <a:rPr lang="en-US" altLang="en-US" sz="2800" i="0" u="sng"/>
              <a:t>Finance</a:t>
            </a:r>
            <a:endParaRPr lang="en-US" altLang="en-US" sz="1600" b="0" i="0"/>
          </a:p>
          <a:p>
            <a:pPr>
              <a:lnSpc>
                <a:spcPct val="110000"/>
              </a:lnSpc>
              <a:spcBef>
                <a:spcPct val="20000"/>
              </a:spcBef>
              <a:buFont typeface="Times" charset="0"/>
              <a:buChar char="•"/>
              <a:defRPr/>
            </a:pPr>
            <a:r>
              <a:rPr lang="en-US" altLang="en-US" sz="1900" b="0" i="0"/>
              <a:t>Reduce inventory</a:t>
            </a:r>
          </a:p>
          <a:p>
            <a:pPr>
              <a:lnSpc>
                <a:spcPct val="110000"/>
              </a:lnSpc>
              <a:spcBef>
                <a:spcPct val="20000"/>
              </a:spcBef>
              <a:buFont typeface="Times" charset="0"/>
              <a:buChar char="•"/>
              <a:defRPr/>
            </a:pPr>
            <a:r>
              <a:rPr lang="en-US" altLang="en-US" sz="1900" b="0" i="0"/>
              <a:t>Decrease plants and warehouses</a:t>
            </a:r>
          </a:p>
          <a:p>
            <a:pPr>
              <a:lnSpc>
                <a:spcPct val="110000"/>
              </a:lnSpc>
              <a:spcBef>
                <a:spcPct val="20000"/>
              </a:spcBef>
              <a:buFont typeface="Times" charset="0"/>
              <a:buChar char="•"/>
              <a:defRPr/>
            </a:pPr>
            <a:r>
              <a:rPr lang="en-US" altLang="en-US" sz="1900" b="0" i="0"/>
              <a:t>Use long production runs</a:t>
            </a:r>
          </a:p>
          <a:p>
            <a:pPr>
              <a:lnSpc>
                <a:spcPct val="110000"/>
              </a:lnSpc>
              <a:spcBef>
                <a:spcPct val="20000"/>
              </a:spcBef>
              <a:buFont typeface="Times" charset="0"/>
              <a:buChar char="•"/>
              <a:defRPr/>
            </a:pPr>
            <a:r>
              <a:rPr lang="en-US" altLang="en-US" sz="1900" b="0" i="0"/>
              <a:t>Manufacture to customer order</a:t>
            </a:r>
          </a:p>
        </p:txBody>
      </p:sp>
      <p:sp>
        <p:nvSpPr>
          <p:cNvPr id="142341" name="Rectangle 5">
            <a:extLst>
              <a:ext uri="{FF2B5EF4-FFF2-40B4-BE49-F238E27FC236}">
                <a16:creationId xmlns:a16="http://schemas.microsoft.com/office/drawing/2014/main" id="{6632D1D0-31E6-C24A-AB48-3F0ABBC00CE9}"/>
              </a:ext>
            </a:extLst>
          </p:cNvPr>
          <p:cNvSpPr>
            <a:spLocks noChangeArrowheads="1"/>
          </p:cNvSpPr>
          <p:nvPr/>
        </p:nvSpPr>
        <p:spPr bwMode="auto">
          <a:xfrm>
            <a:off x="5791200" y="2133600"/>
            <a:ext cx="2514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503238" indent="-503238">
              <a:defRPr sz="2400">
                <a:solidFill>
                  <a:schemeClr val="tx1"/>
                </a:solidFill>
                <a:latin typeface="Times New Roman" charset="0"/>
              </a:defRPr>
            </a:lvl1pPr>
            <a:lvl2pPr marL="903288" indent="-285750">
              <a:defRPr sz="2400">
                <a:solidFill>
                  <a:schemeClr val="tx1"/>
                </a:solidFill>
                <a:latin typeface="Times New Roman" charset="0"/>
              </a:defRPr>
            </a:lvl2pPr>
            <a:lvl3pPr marL="1246188"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lnSpc>
                <a:spcPct val="110000"/>
              </a:lnSpc>
              <a:spcBef>
                <a:spcPct val="20000"/>
              </a:spcBef>
              <a:defRPr/>
            </a:pPr>
            <a:r>
              <a:rPr lang="en-US" altLang="en-US" sz="2800" i="0" u="sng"/>
              <a:t>Production</a:t>
            </a:r>
            <a:endParaRPr lang="en-US" altLang="en-US" sz="2800" b="0" i="0"/>
          </a:p>
          <a:p>
            <a:pPr>
              <a:lnSpc>
                <a:spcPct val="110000"/>
              </a:lnSpc>
              <a:spcBef>
                <a:spcPct val="20000"/>
              </a:spcBef>
              <a:buFont typeface="Times" charset="0"/>
              <a:buChar char="•"/>
              <a:defRPr/>
            </a:pPr>
            <a:r>
              <a:rPr lang="en-US" altLang="en-US" sz="1900" b="0" i="0"/>
              <a:t>Make long production runs</a:t>
            </a:r>
          </a:p>
          <a:p>
            <a:pPr>
              <a:lnSpc>
                <a:spcPct val="110000"/>
              </a:lnSpc>
              <a:spcBef>
                <a:spcPct val="20000"/>
              </a:spcBef>
              <a:buFont typeface="Times" charset="0"/>
              <a:buChar char="•"/>
              <a:defRPr/>
            </a:pPr>
            <a:r>
              <a:rPr lang="en-US" altLang="en-US" sz="1900" b="0" i="0"/>
              <a:t>Maintain high inventories of raw materials and WIP</a:t>
            </a:r>
            <a:endParaRPr lang="en-US" altLang="en-US" sz="1600" b="0" i="0"/>
          </a:p>
        </p:txBody>
      </p:sp>
      <p:sp>
        <p:nvSpPr>
          <p:cNvPr id="2" name="Date Placeholder 1">
            <a:extLst>
              <a:ext uri="{FF2B5EF4-FFF2-40B4-BE49-F238E27FC236}">
                <a16:creationId xmlns:a16="http://schemas.microsoft.com/office/drawing/2014/main" id="{EBBBA329-002D-AE4B-B654-E1DCE9921638}"/>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7E48DC-BD1D-C54B-B862-1659AE60E9B5}"/>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A10CB58E-5715-B542-95B0-2143D307F23C}" type="slidenum">
              <a:rPr lang="en-US" altLang="en-US"/>
              <a:pPr>
                <a:defRPr/>
              </a:pPr>
              <a:t>21</a:t>
            </a:fld>
            <a:endParaRPr lang="en-US" altLang="en-US"/>
          </a:p>
        </p:txBody>
      </p:sp>
      <p:sp>
        <p:nvSpPr>
          <p:cNvPr id="145410" name="Rectangle 2">
            <a:extLst>
              <a:ext uri="{FF2B5EF4-FFF2-40B4-BE49-F238E27FC236}">
                <a16:creationId xmlns:a16="http://schemas.microsoft.com/office/drawing/2014/main" id="{669ADC4C-B665-B44A-9C18-A5198596F619}"/>
              </a:ext>
            </a:extLst>
          </p:cNvPr>
          <p:cNvSpPr>
            <a:spLocks noGrp="1" noChangeArrowheads="1"/>
          </p:cNvSpPr>
          <p:nvPr>
            <p:ph type="title"/>
          </p:nvPr>
        </p:nvSpPr>
        <p:spPr>
          <a:xfrm>
            <a:off x="152400" y="533400"/>
            <a:ext cx="8839200" cy="1143000"/>
          </a:xfrm>
          <a:ln>
            <a:noFill/>
          </a:ln>
          <a:extLst>
            <a:ext uri="{91240B29-F687-4F45-9708-019B960494DF}">
              <a14:hiddenLine xmlns:a14="http://schemas.microsoft.com/office/drawing/2010/main" w="28575">
                <a:solidFill>
                  <a:schemeClr val="tx1"/>
                </a:solidFill>
                <a:miter lim="800000"/>
                <a:headEnd/>
                <a:tailEnd/>
              </a14:hiddenLine>
            </a:ext>
          </a:extLst>
        </p:spPr>
        <p:txBody>
          <a:bodyPr lIns="92075" tIns="46038" rIns="92075" bIns="46038"/>
          <a:lstStyle/>
          <a:p>
            <a:pPr>
              <a:defRPr/>
            </a:pPr>
            <a:r>
              <a:rPr lang="en-US" altLang="en-US" sz="3600" b="1"/>
              <a:t>Objectives of</a:t>
            </a:r>
            <a:r>
              <a:rPr lang="en-US" altLang="en-US" sz="3600" b="1" i="1"/>
              <a:t> </a:t>
            </a:r>
            <a:r>
              <a:rPr lang="en-US" altLang="en-US" sz="3600" b="1"/>
              <a:t>Materials Management</a:t>
            </a:r>
            <a:endParaRPr lang="en-US" altLang="en-US" sz="3600"/>
          </a:p>
        </p:txBody>
      </p:sp>
      <p:sp>
        <p:nvSpPr>
          <p:cNvPr id="145411" name="Rectangle 3">
            <a:extLst>
              <a:ext uri="{FF2B5EF4-FFF2-40B4-BE49-F238E27FC236}">
                <a16:creationId xmlns:a16="http://schemas.microsoft.com/office/drawing/2014/main" id="{372F5D45-6948-A241-903F-05D43541E5C1}"/>
              </a:ext>
            </a:extLst>
          </p:cNvPr>
          <p:cNvSpPr>
            <a:spLocks noGrp="1" noChangeArrowheads="1"/>
          </p:cNvSpPr>
          <p:nvPr>
            <p:ph type="body" idx="1"/>
          </p:nvPr>
        </p:nvSpPr>
        <p:spPr>
          <a:xfrm>
            <a:off x="685800" y="2057400"/>
            <a:ext cx="7543800" cy="3962400"/>
          </a:xfrm>
        </p:spPr>
        <p:txBody>
          <a:bodyPr lIns="92075" tIns="46038" rIns="92075" bIns="46038"/>
          <a:lstStyle/>
          <a:p>
            <a:pPr marL="635000" indent="-635000">
              <a:defRPr/>
            </a:pPr>
            <a:r>
              <a:rPr lang="en-US" altLang="en-US"/>
              <a:t>Maximize use of the firm’s resources</a:t>
            </a:r>
          </a:p>
          <a:p>
            <a:pPr marL="1270000" lvl="1" indent="-520700">
              <a:defRPr/>
            </a:pPr>
            <a:r>
              <a:rPr lang="en-US" altLang="en-US"/>
              <a:t>Manufacturing Planning and Control</a:t>
            </a:r>
          </a:p>
          <a:p>
            <a:pPr marL="635000" indent="-635000">
              <a:defRPr/>
            </a:pPr>
            <a:r>
              <a:rPr lang="en-US" altLang="en-US"/>
              <a:t>Provide required level of customer service</a:t>
            </a:r>
          </a:p>
          <a:p>
            <a:pPr marL="1270000" lvl="1" indent="-520700">
              <a:defRPr/>
            </a:pPr>
            <a:r>
              <a:rPr lang="en-US" altLang="en-US"/>
              <a:t>Customer service means being able to provide the customer the right quality, quantity, time, place, price</a:t>
            </a:r>
          </a:p>
        </p:txBody>
      </p:sp>
      <p:sp>
        <p:nvSpPr>
          <p:cNvPr id="2" name="Date Placeholder 1">
            <a:extLst>
              <a:ext uri="{FF2B5EF4-FFF2-40B4-BE49-F238E27FC236}">
                <a16:creationId xmlns:a16="http://schemas.microsoft.com/office/drawing/2014/main" id="{94906629-116F-394B-AD90-4D026BFD30B9}"/>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319178-4E3C-E448-BB1D-1760A9D11E9B}"/>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42E79830-BA98-DD4F-B68E-DFBFBE364B7E}" type="slidenum">
              <a:rPr lang="en-US" altLang="en-US"/>
              <a:pPr>
                <a:defRPr/>
              </a:pPr>
              <a:t>22</a:t>
            </a:fld>
            <a:endParaRPr lang="en-US" altLang="en-US"/>
          </a:p>
        </p:txBody>
      </p:sp>
      <p:sp>
        <p:nvSpPr>
          <p:cNvPr id="146435" name="Rectangle 3">
            <a:extLst>
              <a:ext uri="{FF2B5EF4-FFF2-40B4-BE49-F238E27FC236}">
                <a16:creationId xmlns:a16="http://schemas.microsoft.com/office/drawing/2014/main" id="{CE201CA9-21A3-F840-B772-55D132CFD887}"/>
              </a:ext>
            </a:extLst>
          </p:cNvPr>
          <p:cNvSpPr>
            <a:spLocks noGrp="1" noChangeArrowheads="1"/>
          </p:cNvSpPr>
          <p:nvPr>
            <p:ph type="title"/>
          </p:nvPr>
        </p:nvSpPr>
        <p:spPr>
          <a:xfrm>
            <a:off x="152400" y="609600"/>
            <a:ext cx="8839200" cy="1143000"/>
          </a:xfrm>
          <a:ln>
            <a:noFill/>
          </a:ln>
          <a:extLst>
            <a:ext uri="{91240B29-F687-4F45-9708-019B960494DF}">
              <a14:hiddenLine xmlns:a14="http://schemas.microsoft.com/office/drawing/2010/main" w="28575">
                <a:solidFill>
                  <a:schemeClr val="tx1"/>
                </a:solidFill>
                <a:miter lim="800000"/>
                <a:headEnd/>
                <a:tailEnd/>
              </a14:hiddenLine>
            </a:ext>
          </a:extLst>
        </p:spPr>
        <p:txBody>
          <a:bodyPr lIns="92075" tIns="46038" rIns="92075" bIns="46038"/>
          <a:lstStyle/>
          <a:p>
            <a:pPr>
              <a:defRPr/>
            </a:pPr>
            <a:r>
              <a:rPr lang="en-US" altLang="en-US" sz="3600" b="1"/>
              <a:t>Manufacturing Planning &amp; Control</a:t>
            </a:r>
            <a:endParaRPr lang="en-US" altLang="en-US" sz="3600"/>
          </a:p>
        </p:txBody>
      </p:sp>
      <p:sp>
        <p:nvSpPr>
          <p:cNvPr id="146436" name="Rectangle 4">
            <a:extLst>
              <a:ext uri="{FF2B5EF4-FFF2-40B4-BE49-F238E27FC236}">
                <a16:creationId xmlns:a16="http://schemas.microsoft.com/office/drawing/2014/main" id="{A637F142-63F0-E54B-9B44-38CF66D72E6A}"/>
              </a:ext>
            </a:extLst>
          </p:cNvPr>
          <p:cNvSpPr>
            <a:spLocks noGrp="1" noChangeArrowheads="1"/>
          </p:cNvSpPr>
          <p:nvPr>
            <p:ph type="body" idx="1"/>
          </p:nvPr>
        </p:nvSpPr>
        <p:spPr>
          <a:xfrm>
            <a:off x="838200" y="2057400"/>
            <a:ext cx="7543800" cy="3657600"/>
          </a:xfrm>
        </p:spPr>
        <p:txBody>
          <a:bodyPr lIns="92075" tIns="46038" rIns="92075" bIns="46038"/>
          <a:lstStyle/>
          <a:p>
            <a:pPr marL="635000" indent="-635000">
              <a:lnSpc>
                <a:spcPct val="90000"/>
              </a:lnSpc>
              <a:defRPr/>
            </a:pPr>
            <a:r>
              <a:rPr lang="en-US" altLang="en-US"/>
              <a:t>Production Planning </a:t>
            </a:r>
          </a:p>
          <a:p>
            <a:pPr marL="1270000" lvl="1" indent="-520700">
              <a:lnSpc>
                <a:spcPct val="90000"/>
              </a:lnSpc>
              <a:defRPr/>
            </a:pPr>
            <a:r>
              <a:rPr lang="en-US" altLang="en-US"/>
              <a:t>Forecasting</a:t>
            </a:r>
          </a:p>
          <a:p>
            <a:pPr marL="1270000" lvl="1" indent="-520700">
              <a:lnSpc>
                <a:spcPct val="90000"/>
              </a:lnSpc>
              <a:defRPr/>
            </a:pPr>
            <a:r>
              <a:rPr lang="en-US" altLang="en-US"/>
              <a:t>Master Planning</a:t>
            </a:r>
          </a:p>
          <a:p>
            <a:pPr marL="1270000" lvl="1" indent="-520700">
              <a:lnSpc>
                <a:spcPct val="90000"/>
              </a:lnSpc>
              <a:defRPr/>
            </a:pPr>
            <a:r>
              <a:rPr lang="en-US" altLang="en-US" b="1"/>
              <a:t>MRP</a:t>
            </a:r>
            <a:endParaRPr lang="en-US" altLang="en-US"/>
          </a:p>
          <a:p>
            <a:pPr marL="1270000" lvl="1" indent="-520700">
              <a:lnSpc>
                <a:spcPct val="90000"/>
              </a:lnSpc>
              <a:defRPr/>
            </a:pPr>
            <a:r>
              <a:rPr lang="en-US" altLang="en-US"/>
              <a:t>Capacity Planning</a:t>
            </a:r>
          </a:p>
          <a:p>
            <a:pPr marL="635000" indent="-635000">
              <a:lnSpc>
                <a:spcPct val="90000"/>
              </a:lnSpc>
              <a:defRPr/>
            </a:pPr>
            <a:r>
              <a:rPr lang="en-US" altLang="en-US"/>
              <a:t>Implementation &amp; Control</a:t>
            </a:r>
          </a:p>
          <a:p>
            <a:pPr marL="635000" indent="-635000">
              <a:lnSpc>
                <a:spcPct val="90000"/>
              </a:lnSpc>
              <a:defRPr/>
            </a:pPr>
            <a:r>
              <a:rPr lang="en-US" altLang="en-US"/>
              <a:t>Inventory Management</a:t>
            </a:r>
          </a:p>
        </p:txBody>
      </p:sp>
      <p:sp>
        <p:nvSpPr>
          <p:cNvPr id="2" name="Date Placeholder 1">
            <a:extLst>
              <a:ext uri="{FF2B5EF4-FFF2-40B4-BE49-F238E27FC236}">
                <a16:creationId xmlns:a16="http://schemas.microsoft.com/office/drawing/2014/main" id="{E4FACDE8-8121-364B-87A9-97A2787258BB}"/>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4AC3A1A-A972-1C4E-A0BB-93BA43011A9E}"/>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EEF9D174-BCD6-7B43-A0DA-B03D3F63323A}" type="slidenum">
              <a:rPr lang="en-US" altLang="en-US"/>
              <a:pPr>
                <a:defRPr/>
              </a:pPr>
              <a:t>23</a:t>
            </a:fld>
            <a:endParaRPr lang="en-US" altLang="en-US"/>
          </a:p>
        </p:txBody>
      </p:sp>
      <p:sp>
        <p:nvSpPr>
          <p:cNvPr id="162818" name="Rectangle 2">
            <a:extLst>
              <a:ext uri="{FF2B5EF4-FFF2-40B4-BE49-F238E27FC236}">
                <a16:creationId xmlns:a16="http://schemas.microsoft.com/office/drawing/2014/main" id="{E5D34267-DD7B-3D46-853E-82BE5D3703F4}"/>
              </a:ext>
            </a:extLst>
          </p:cNvPr>
          <p:cNvSpPr>
            <a:spLocks noGrp="1" noChangeArrowheads="1"/>
          </p:cNvSpPr>
          <p:nvPr>
            <p:ph type="title"/>
          </p:nvPr>
        </p:nvSpPr>
        <p:spPr/>
        <p:txBody>
          <a:bodyPr/>
          <a:lstStyle/>
          <a:p>
            <a:pPr>
              <a:defRPr/>
            </a:pPr>
            <a:r>
              <a:rPr lang="en-US" altLang="en-US" sz="3800" b="1">
                <a:solidFill>
                  <a:schemeClr val="tx1"/>
                </a:solidFill>
              </a:rPr>
              <a:t>Manufacturing and Control System</a:t>
            </a:r>
            <a:endParaRPr lang="en-US" altLang="en-US" sz="3600">
              <a:solidFill>
                <a:schemeClr val="tx1"/>
              </a:solidFill>
            </a:endParaRPr>
          </a:p>
        </p:txBody>
      </p:sp>
      <p:sp>
        <p:nvSpPr>
          <p:cNvPr id="162819" name="Rectangle 3">
            <a:extLst>
              <a:ext uri="{FF2B5EF4-FFF2-40B4-BE49-F238E27FC236}">
                <a16:creationId xmlns:a16="http://schemas.microsoft.com/office/drawing/2014/main" id="{594C0AE8-228B-AE41-A63A-39261246EF54}"/>
              </a:ext>
            </a:extLst>
          </p:cNvPr>
          <p:cNvSpPr>
            <a:spLocks noGrp="1" noChangeArrowheads="1"/>
          </p:cNvSpPr>
          <p:nvPr>
            <p:ph type="body" sz="half" idx="1"/>
          </p:nvPr>
        </p:nvSpPr>
        <p:spPr>
          <a:xfrm>
            <a:off x="685800" y="1981200"/>
            <a:ext cx="7620000" cy="4114800"/>
          </a:xfrm>
        </p:spPr>
        <p:txBody>
          <a:bodyPr/>
          <a:lstStyle/>
          <a:p>
            <a:pPr>
              <a:spcBef>
                <a:spcPct val="15000"/>
              </a:spcBef>
              <a:defRPr/>
            </a:pPr>
            <a:r>
              <a:rPr lang="en-US" altLang="en-US" sz="2200"/>
              <a:t>5 Inputs</a:t>
            </a:r>
          </a:p>
          <a:p>
            <a:pPr>
              <a:spcBef>
                <a:spcPct val="15000"/>
              </a:spcBef>
              <a:defRPr/>
            </a:pPr>
            <a:r>
              <a:rPr lang="en-US" altLang="en-US" sz="2200"/>
              <a:t>Bill of Material</a:t>
            </a:r>
            <a:endParaRPr lang="en-US" altLang="en-US" sz="2400"/>
          </a:p>
          <a:p>
            <a:pPr lvl="1">
              <a:spcBef>
                <a:spcPct val="15000"/>
              </a:spcBef>
              <a:defRPr/>
            </a:pPr>
            <a:r>
              <a:rPr lang="en-US" altLang="en-US" sz="1800"/>
              <a:t>Describes components used to make the product</a:t>
            </a:r>
          </a:p>
          <a:p>
            <a:pPr lvl="1">
              <a:spcBef>
                <a:spcPct val="15000"/>
              </a:spcBef>
              <a:defRPr/>
            </a:pPr>
            <a:r>
              <a:rPr lang="en-US" altLang="en-US" sz="1800"/>
              <a:t>Describes subassemblies at various stages</a:t>
            </a:r>
          </a:p>
          <a:p>
            <a:pPr>
              <a:spcBef>
                <a:spcPct val="15000"/>
              </a:spcBef>
              <a:defRPr/>
            </a:pPr>
            <a:r>
              <a:rPr lang="en-US" altLang="en-US" sz="2200"/>
              <a:t>Process Specifications</a:t>
            </a:r>
            <a:endParaRPr lang="en-US" altLang="en-US" sz="2400"/>
          </a:p>
          <a:p>
            <a:pPr lvl="1">
              <a:spcBef>
                <a:spcPct val="15000"/>
              </a:spcBef>
              <a:defRPr/>
            </a:pPr>
            <a:r>
              <a:rPr lang="en-US" altLang="en-US" sz="1800"/>
              <a:t>Operations &amp; Sequence required to make the product</a:t>
            </a:r>
          </a:p>
          <a:p>
            <a:pPr lvl="1">
              <a:spcBef>
                <a:spcPct val="15000"/>
              </a:spcBef>
              <a:defRPr/>
            </a:pPr>
            <a:r>
              <a:rPr lang="en-US" altLang="en-US" sz="1800"/>
              <a:t>Equipment and accessories required</a:t>
            </a:r>
          </a:p>
          <a:p>
            <a:pPr lvl="1">
              <a:spcBef>
                <a:spcPct val="15000"/>
              </a:spcBef>
              <a:defRPr/>
            </a:pPr>
            <a:r>
              <a:rPr lang="en-US" altLang="en-US" sz="1800"/>
              <a:t>Standard time required to perform each operation</a:t>
            </a:r>
          </a:p>
          <a:p>
            <a:pPr>
              <a:spcBef>
                <a:spcPct val="15000"/>
              </a:spcBef>
              <a:defRPr/>
            </a:pPr>
            <a:r>
              <a:rPr lang="en-US" altLang="en-US" sz="2200"/>
              <a:t>Time needed to perform operations</a:t>
            </a:r>
          </a:p>
          <a:p>
            <a:pPr>
              <a:spcBef>
                <a:spcPct val="15000"/>
              </a:spcBef>
              <a:defRPr/>
            </a:pPr>
            <a:r>
              <a:rPr lang="en-US" altLang="en-US" sz="2200"/>
              <a:t>Available facilities</a:t>
            </a:r>
          </a:p>
          <a:p>
            <a:pPr>
              <a:spcBef>
                <a:spcPct val="15000"/>
              </a:spcBef>
              <a:defRPr/>
            </a:pPr>
            <a:r>
              <a:rPr lang="en-US" altLang="en-US" sz="2200"/>
              <a:t>Quantities required</a:t>
            </a:r>
            <a:endParaRPr lang="en-US" altLang="en-US" sz="2400"/>
          </a:p>
        </p:txBody>
      </p:sp>
      <p:sp>
        <p:nvSpPr>
          <p:cNvPr id="2" name="Date Placeholder 1">
            <a:extLst>
              <a:ext uri="{FF2B5EF4-FFF2-40B4-BE49-F238E27FC236}">
                <a16:creationId xmlns:a16="http://schemas.microsoft.com/office/drawing/2014/main" id="{3EB37E4F-412F-FF42-A5A8-05D9EC160109}"/>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C28456AD-1517-5041-877B-8ADEDBCA31BC}"/>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1CF4DF4C-3D92-1B40-B064-3C18DAFE4C33}" type="slidenum">
              <a:rPr lang="en-US" altLang="en-US"/>
              <a:pPr>
                <a:defRPr/>
              </a:pPr>
              <a:t>24</a:t>
            </a:fld>
            <a:endParaRPr lang="en-US" altLang="en-US"/>
          </a:p>
        </p:txBody>
      </p:sp>
      <p:sp>
        <p:nvSpPr>
          <p:cNvPr id="149506" name="Rectangle 2">
            <a:extLst>
              <a:ext uri="{FF2B5EF4-FFF2-40B4-BE49-F238E27FC236}">
                <a16:creationId xmlns:a16="http://schemas.microsoft.com/office/drawing/2014/main" id="{5E00DEAB-1354-2141-80FF-0E8382C21102}"/>
              </a:ext>
            </a:extLst>
          </p:cNvPr>
          <p:cNvSpPr>
            <a:spLocks noGrp="1" noChangeArrowheads="1"/>
          </p:cNvSpPr>
          <p:nvPr>
            <p:ph type="title"/>
          </p:nvPr>
        </p:nvSpPr>
        <p:spPr>
          <a:xfrm>
            <a:off x="228600" y="533400"/>
            <a:ext cx="8763000" cy="1143000"/>
          </a:xfrm>
          <a:ln>
            <a:noFill/>
          </a:ln>
          <a:extLst>
            <a:ext uri="{91240B29-F687-4F45-9708-019B960494DF}">
              <a14:hiddenLine xmlns:a14="http://schemas.microsoft.com/office/drawing/2010/main" w="28575">
                <a:solidFill>
                  <a:schemeClr val="tx1"/>
                </a:solidFill>
                <a:miter lim="800000"/>
                <a:headEnd/>
                <a:tailEnd/>
              </a14:hiddenLine>
            </a:ext>
          </a:extLst>
        </p:spPr>
        <p:txBody>
          <a:bodyPr lIns="92075" tIns="46038" rIns="92075" bIns="46038"/>
          <a:lstStyle/>
          <a:p>
            <a:pPr>
              <a:defRPr/>
            </a:pPr>
            <a:r>
              <a:rPr lang="en-US" altLang="en-US" sz="3600"/>
              <a:t>Physical Supply/Distribution</a:t>
            </a:r>
          </a:p>
        </p:txBody>
      </p:sp>
      <p:sp>
        <p:nvSpPr>
          <p:cNvPr id="149507" name="Rectangle 3">
            <a:extLst>
              <a:ext uri="{FF2B5EF4-FFF2-40B4-BE49-F238E27FC236}">
                <a16:creationId xmlns:a16="http://schemas.microsoft.com/office/drawing/2014/main" id="{D9E45103-D8C1-324B-B4D2-E1BD6F0F5B13}"/>
              </a:ext>
            </a:extLst>
          </p:cNvPr>
          <p:cNvSpPr>
            <a:spLocks noGrp="1" noChangeArrowheads="1"/>
          </p:cNvSpPr>
          <p:nvPr>
            <p:ph type="body" idx="1"/>
          </p:nvPr>
        </p:nvSpPr>
        <p:spPr>
          <a:xfrm>
            <a:off x="685800" y="1981200"/>
            <a:ext cx="4114800" cy="2514600"/>
          </a:xfrm>
        </p:spPr>
        <p:txBody>
          <a:bodyPr lIns="92075" tIns="46038" rIns="92075" bIns="46038"/>
          <a:lstStyle/>
          <a:p>
            <a:pPr marL="635000" indent="-635000">
              <a:lnSpc>
                <a:spcPct val="120000"/>
              </a:lnSpc>
              <a:buFontTx/>
              <a:buNone/>
              <a:defRPr/>
            </a:pPr>
            <a:r>
              <a:rPr lang="en-US" altLang="en-US" sz="2800"/>
              <a:t>• Activities include</a:t>
            </a:r>
          </a:p>
          <a:p>
            <a:pPr marL="635000" indent="-635000">
              <a:lnSpc>
                <a:spcPct val="120000"/>
              </a:lnSpc>
              <a:buFontTx/>
              <a:buNone/>
              <a:defRPr/>
            </a:pPr>
            <a:r>
              <a:rPr lang="en-US" altLang="en-US" sz="2800"/>
              <a:t>    - </a:t>
            </a:r>
            <a:r>
              <a:rPr lang="en-US" altLang="en-US" sz="2400"/>
              <a:t>Transportation</a:t>
            </a:r>
          </a:p>
          <a:p>
            <a:pPr marL="635000" indent="-635000">
              <a:lnSpc>
                <a:spcPct val="120000"/>
              </a:lnSpc>
              <a:buFontTx/>
              <a:buNone/>
              <a:defRPr/>
            </a:pPr>
            <a:r>
              <a:rPr lang="en-US" altLang="en-US" sz="2400"/>
              <a:t>     - Distribution Inventory</a:t>
            </a:r>
          </a:p>
          <a:p>
            <a:pPr marL="635000" indent="-635000">
              <a:lnSpc>
                <a:spcPct val="120000"/>
              </a:lnSpc>
              <a:buFontTx/>
              <a:buNone/>
              <a:defRPr/>
            </a:pPr>
            <a:r>
              <a:rPr lang="en-US" altLang="en-US" sz="2400"/>
              <a:t>     - Warehousing</a:t>
            </a:r>
          </a:p>
          <a:p>
            <a:pPr marL="635000" indent="-635000">
              <a:lnSpc>
                <a:spcPct val="120000"/>
              </a:lnSpc>
              <a:buFontTx/>
              <a:buNone/>
              <a:defRPr/>
            </a:pPr>
            <a:r>
              <a:rPr lang="en-US" altLang="en-US" sz="2400"/>
              <a:t>     - Packaging</a:t>
            </a:r>
          </a:p>
          <a:p>
            <a:pPr marL="635000" indent="-635000">
              <a:lnSpc>
                <a:spcPct val="120000"/>
              </a:lnSpc>
              <a:buFontTx/>
              <a:buNone/>
              <a:defRPr/>
            </a:pPr>
            <a:r>
              <a:rPr lang="en-US" altLang="en-US" sz="2400"/>
              <a:t>     - Materials Handling</a:t>
            </a:r>
          </a:p>
          <a:p>
            <a:pPr marL="635000" indent="-635000">
              <a:lnSpc>
                <a:spcPct val="120000"/>
              </a:lnSpc>
              <a:buFontTx/>
              <a:buNone/>
              <a:defRPr/>
            </a:pPr>
            <a:r>
              <a:rPr lang="en-US" altLang="en-US" sz="2400"/>
              <a:t>     - Order Entry </a:t>
            </a:r>
          </a:p>
        </p:txBody>
      </p:sp>
      <p:pic>
        <p:nvPicPr>
          <p:cNvPr id="28677" name="Picture 8">
            <a:extLst>
              <a:ext uri="{FF2B5EF4-FFF2-40B4-BE49-F238E27FC236}">
                <a16:creationId xmlns:a16="http://schemas.microsoft.com/office/drawing/2014/main" id="{6B2C0D90-FD7B-4B45-BCBE-B73884BDB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26670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9">
            <a:extLst>
              <a:ext uri="{FF2B5EF4-FFF2-40B4-BE49-F238E27FC236}">
                <a16:creationId xmlns:a16="http://schemas.microsoft.com/office/drawing/2014/main" id="{E1C0F245-95AD-C349-9241-B4AA20A77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038600"/>
            <a:ext cx="24384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5" name="Picture 11">
            <a:extLst>
              <a:ext uri="{FF2B5EF4-FFF2-40B4-BE49-F238E27FC236}">
                <a16:creationId xmlns:a16="http://schemas.microsoft.com/office/drawing/2014/main" id="{AE574D0C-034D-4F43-8725-835B3775306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38600"/>
            <a:ext cx="2362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Date Placeholder 1">
            <a:extLst>
              <a:ext uri="{FF2B5EF4-FFF2-40B4-BE49-F238E27FC236}">
                <a16:creationId xmlns:a16="http://schemas.microsoft.com/office/drawing/2014/main" id="{7840AFFD-4EA7-0442-9172-29F3C896F0B9}"/>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07E947-0A3F-C042-B716-BA65528D4C6F}"/>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22DD4D84-CDE1-3E4A-AE21-76EDAADC272C}" type="slidenum">
              <a:rPr lang="en-US" altLang="en-US"/>
              <a:pPr>
                <a:defRPr/>
              </a:pPr>
              <a:t>25</a:t>
            </a:fld>
            <a:endParaRPr lang="en-US" altLang="en-US"/>
          </a:p>
        </p:txBody>
      </p:sp>
      <p:sp>
        <p:nvSpPr>
          <p:cNvPr id="134146" name="Rectangle 2">
            <a:extLst>
              <a:ext uri="{FF2B5EF4-FFF2-40B4-BE49-F238E27FC236}">
                <a16:creationId xmlns:a16="http://schemas.microsoft.com/office/drawing/2014/main" id="{76A895DA-954B-834E-ADED-7E1ECDF5F561}"/>
              </a:ext>
            </a:extLst>
          </p:cNvPr>
          <p:cNvSpPr>
            <a:spLocks noGrp="1" noChangeArrowheads="1"/>
          </p:cNvSpPr>
          <p:nvPr>
            <p:ph type="title"/>
          </p:nvPr>
        </p:nvSpPr>
        <p:spPr/>
        <p:txBody>
          <a:bodyPr/>
          <a:lstStyle/>
          <a:p>
            <a:pPr>
              <a:defRPr/>
            </a:pPr>
            <a:r>
              <a:rPr lang="en-US" altLang="en-US" b="1"/>
              <a:t>Entry Careers in Mat’ls  Mgt.</a:t>
            </a:r>
            <a:endParaRPr lang="en-US" altLang="en-US"/>
          </a:p>
        </p:txBody>
      </p:sp>
      <p:sp>
        <p:nvSpPr>
          <p:cNvPr id="134147" name="Rectangle 3">
            <a:extLst>
              <a:ext uri="{FF2B5EF4-FFF2-40B4-BE49-F238E27FC236}">
                <a16:creationId xmlns:a16="http://schemas.microsoft.com/office/drawing/2014/main" id="{E808B1A2-44E6-6747-827C-EA389E1BAC47}"/>
              </a:ext>
            </a:extLst>
          </p:cNvPr>
          <p:cNvSpPr>
            <a:spLocks noGrp="1" noChangeArrowheads="1"/>
          </p:cNvSpPr>
          <p:nvPr>
            <p:ph type="body" idx="1"/>
          </p:nvPr>
        </p:nvSpPr>
        <p:spPr/>
        <p:txBody>
          <a:bodyPr/>
          <a:lstStyle/>
          <a:p>
            <a:pPr>
              <a:defRPr/>
            </a:pPr>
            <a:r>
              <a:rPr lang="en-US" altLang="en-US" dirty="0"/>
              <a:t>Production / inventory control (schedulers, expeditors, </a:t>
            </a:r>
            <a:r>
              <a:rPr lang="en-US" altLang="en-US" dirty="0" err="1"/>
              <a:t>mat’ls</a:t>
            </a:r>
            <a:r>
              <a:rPr lang="en-US" altLang="en-US" dirty="0"/>
              <a:t> analysts)</a:t>
            </a:r>
          </a:p>
          <a:p>
            <a:pPr>
              <a:defRPr/>
            </a:pPr>
            <a:r>
              <a:rPr lang="en-US" altLang="en-US" dirty="0"/>
              <a:t>Info. system development</a:t>
            </a:r>
          </a:p>
          <a:p>
            <a:pPr>
              <a:defRPr/>
            </a:pPr>
            <a:r>
              <a:rPr lang="en-US" altLang="en-US" dirty="0"/>
              <a:t>Purchasing (expeditors, asst. buyers)</a:t>
            </a:r>
          </a:p>
          <a:p>
            <a:pPr>
              <a:defRPr/>
            </a:pPr>
            <a:r>
              <a:rPr lang="en-US" altLang="en-US" dirty="0"/>
              <a:t>Quality management (inspectors, quality system coordinators)</a:t>
            </a:r>
          </a:p>
        </p:txBody>
      </p:sp>
      <p:sp>
        <p:nvSpPr>
          <p:cNvPr id="2" name="Date Placeholder 1">
            <a:extLst>
              <a:ext uri="{FF2B5EF4-FFF2-40B4-BE49-F238E27FC236}">
                <a16:creationId xmlns:a16="http://schemas.microsoft.com/office/drawing/2014/main" id="{F44B92A2-E35F-0A40-8163-31D4EA2A3CAC}"/>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6C2D07-28F8-3248-8667-10BEC34D5791}"/>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9B3615FC-DBB2-014F-A1B8-644B91261F83}" type="slidenum">
              <a:rPr lang="en-US" altLang="en-US"/>
              <a:pPr>
                <a:defRPr/>
              </a:pPr>
              <a:t>3</a:t>
            </a:fld>
            <a:endParaRPr lang="en-US" altLang="en-US"/>
          </a:p>
        </p:txBody>
      </p:sp>
      <p:sp>
        <p:nvSpPr>
          <p:cNvPr id="118786" name="Rectangle 2">
            <a:extLst>
              <a:ext uri="{FF2B5EF4-FFF2-40B4-BE49-F238E27FC236}">
                <a16:creationId xmlns:a16="http://schemas.microsoft.com/office/drawing/2014/main" id="{F841B71F-F23C-0B41-87E3-9E80AF766CB2}"/>
              </a:ext>
            </a:extLst>
          </p:cNvPr>
          <p:cNvSpPr>
            <a:spLocks noGrp="1" noChangeArrowheads="1"/>
          </p:cNvSpPr>
          <p:nvPr>
            <p:ph type="title"/>
          </p:nvPr>
        </p:nvSpPr>
        <p:spPr/>
        <p:txBody>
          <a:bodyPr/>
          <a:lstStyle/>
          <a:p>
            <a:pPr>
              <a:defRPr/>
            </a:pPr>
            <a:r>
              <a:rPr lang="en-US" altLang="en-US" sz="3700" b="1"/>
              <a:t>Objectives of Materials Management</a:t>
            </a:r>
            <a:endParaRPr lang="en-US" altLang="en-US" sz="3600"/>
          </a:p>
        </p:txBody>
      </p:sp>
      <p:sp>
        <p:nvSpPr>
          <p:cNvPr id="118787" name="Rectangle 3">
            <a:extLst>
              <a:ext uri="{FF2B5EF4-FFF2-40B4-BE49-F238E27FC236}">
                <a16:creationId xmlns:a16="http://schemas.microsoft.com/office/drawing/2014/main" id="{D7C28B68-2D7E-B04D-A690-31EE314866D0}"/>
              </a:ext>
            </a:extLst>
          </p:cNvPr>
          <p:cNvSpPr>
            <a:spLocks noGrp="1" noChangeArrowheads="1"/>
          </p:cNvSpPr>
          <p:nvPr>
            <p:ph type="body" idx="1"/>
          </p:nvPr>
        </p:nvSpPr>
        <p:spPr/>
        <p:txBody>
          <a:bodyPr/>
          <a:lstStyle/>
          <a:p>
            <a:pPr>
              <a:lnSpc>
                <a:spcPct val="90000"/>
              </a:lnSpc>
              <a:defRPr/>
            </a:pPr>
            <a:r>
              <a:rPr lang="en-US" altLang="en-US"/>
              <a:t>Maximize the use of the firm’s resources.</a:t>
            </a:r>
          </a:p>
          <a:p>
            <a:pPr>
              <a:lnSpc>
                <a:spcPct val="90000"/>
              </a:lnSpc>
              <a:defRPr/>
            </a:pPr>
            <a:r>
              <a:rPr lang="en-US" altLang="en-US"/>
              <a:t>Provide the required level of customer service.</a:t>
            </a:r>
          </a:p>
          <a:p>
            <a:pPr>
              <a:lnSpc>
                <a:spcPct val="90000"/>
              </a:lnSpc>
              <a:defRPr/>
            </a:pPr>
            <a:r>
              <a:rPr lang="en-US" altLang="en-US"/>
              <a:t>Help identify the products and services that can be best obtained externally.</a:t>
            </a:r>
          </a:p>
          <a:p>
            <a:pPr>
              <a:lnSpc>
                <a:spcPct val="90000"/>
              </a:lnSpc>
              <a:defRPr/>
            </a:pPr>
            <a:r>
              <a:rPr lang="en-US" altLang="en-US"/>
              <a:t>Develop, evaluate, and determine the best supplier, price, and delivery for those products and services.</a:t>
            </a:r>
          </a:p>
        </p:txBody>
      </p:sp>
      <p:sp>
        <p:nvSpPr>
          <p:cNvPr id="2" name="Date Placeholder 1">
            <a:extLst>
              <a:ext uri="{FF2B5EF4-FFF2-40B4-BE49-F238E27FC236}">
                <a16:creationId xmlns:a16="http://schemas.microsoft.com/office/drawing/2014/main" id="{030272C5-0420-8B49-BDFB-63C2732D6633}"/>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E97CFAD7-F4AB-7A4C-A1BA-5EDC160CB750}"/>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061B7B28-4AAE-F443-BCA7-4F653A42E017}" type="slidenum">
              <a:rPr lang="en-US" altLang="en-US"/>
              <a:pPr>
                <a:defRPr/>
              </a:pPr>
              <a:t>4</a:t>
            </a:fld>
            <a:endParaRPr lang="en-US" altLang="en-US"/>
          </a:p>
        </p:txBody>
      </p:sp>
      <p:sp>
        <p:nvSpPr>
          <p:cNvPr id="164866" name="Rectangle 2">
            <a:extLst>
              <a:ext uri="{FF2B5EF4-FFF2-40B4-BE49-F238E27FC236}">
                <a16:creationId xmlns:a16="http://schemas.microsoft.com/office/drawing/2014/main" id="{A994D96C-742C-7F43-9DA5-7395D1271339}"/>
              </a:ext>
            </a:extLst>
          </p:cNvPr>
          <p:cNvSpPr>
            <a:spLocks noGrp="1" noChangeArrowheads="1"/>
          </p:cNvSpPr>
          <p:nvPr>
            <p:ph type="ctrTitle"/>
          </p:nvPr>
        </p:nvSpPr>
        <p:spPr>
          <a:xfrm>
            <a:off x="685800" y="609600"/>
            <a:ext cx="7772400" cy="1143000"/>
          </a:xfrm>
        </p:spPr>
        <p:txBody>
          <a:bodyPr anchor="ctr"/>
          <a:lstStyle/>
          <a:p>
            <a:pPr>
              <a:defRPr/>
            </a:pPr>
            <a:r>
              <a:rPr lang="en-US" altLang="en-US" sz="3800" b="1" dirty="0">
                <a:solidFill>
                  <a:schemeClr val="tx1"/>
                </a:solidFill>
              </a:rPr>
              <a:t>Why study Materials  Management?</a:t>
            </a:r>
            <a:br>
              <a:rPr lang="en-US" altLang="en-US" sz="3800" b="1" dirty="0">
                <a:solidFill>
                  <a:schemeClr val="tx1"/>
                </a:solidFill>
              </a:rPr>
            </a:br>
            <a:r>
              <a:rPr lang="en-US" sz="2200" b="1" dirty="0"/>
              <a:t>ECU Supply Chain Graduate Employers</a:t>
            </a:r>
            <a:endParaRPr lang="en-US" altLang="en-US" sz="4400" b="1" i="1" dirty="0">
              <a:solidFill>
                <a:schemeClr val="tx1"/>
              </a:solidFill>
            </a:endParaRPr>
          </a:p>
        </p:txBody>
      </p:sp>
      <p:pic>
        <p:nvPicPr>
          <p:cNvPr id="8196" name="Picture 5">
            <a:extLst>
              <a:ext uri="{FF2B5EF4-FFF2-40B4-BE49-F238E27FC236}">
                <a16:creationId xmlns:a16="http://schemas.microsoft.com/office/drawing/2014/main" id="{4F2A3197-A931-4B43-B02C-CD79BB806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994275"/>
            <a:ext cx="24114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3">
            <a:extLst>
              <a:ext uri="{FF2B5EF4-FFF2-40B4-BE49-F238E27FC236}">
                <a16:creationId xmlns:a16="http://schemas.microsoft.com/office/drawing/2014/main" id="{F016DE43-9E6C-7140-9C6A-9D4851EB6490}"/>
              </a:ext>
            </a:extLst>
          </p:cNvPr>
          <p:cNvPicPr>
            <a:picLocks noChangeAspect="1"/>
          </p:cNvPicPr>
          <p:nvPr/>
        </p:nvPicPr>
        <p:blipFill>
          <a:blip r:embed="rId3">
            <a:extLst>
              <a:ext uri="{28A0092B-C50C-407E-A947-70E740481C1C}">
                <a14:useLocalDpi xmlns:a14="http://schemas.microsoft.com/office/drawing/2010/main" val="0"/>
              </a:ext>
            </a:extLst>
          </a:blip>
          <a:srcRect t="13667" b="14726"/>
          <a:stretch>
            <a:fillRect/>
          </a:stretch>
        </p:blipFill>
        <p:spPr bwMode="auto">
          <a:xfrm>
            <a:off x="684213" y="2012950"/>
            <a:ext cx="21415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4">
            <a:extLst>
              <a:ext uri="{FF2B5EF4-FFF2-40B4-BE49-F238E27FC236}">
                <a16:creationId xmlns:a16="http://schemas.microsoft.com/office/drawing/2014/main" id="{667354CE-FC17-9B42-A8EC-82F6913FE4CE}"/>
              </a:ext>
            </a:extLst>
          </p:cNvPr>
          <p:cNvPicPr>
            <a:picLocks noChangeAspect="1"/>
          </p:cNvPicPr>
          <p:nvPr/>
        </p:nvPicPr>
        <p:blipFill>
          <a:blip r:embed="rId4">
            <a:extLst>
              <a:ext uri="{28A0092B-C50C-407E-A947-70E740481C1C}">
                <a14:useLocalDpi xmlns:a14="http://schemas.microsoft.com/office/drawing/2010/main" val="0"/>
              </a:ext>
            </a:extLst>
          </a:blip>
          <a:srcRect l="34740"/>
          <a:stretch>
            <a:fillRect/>
          </a:stretch>
        </p:blipFill>
        <p:spPr bwMode="auto">
          <a:xfrm>
            <a:off x="866775" y="3271838"/>
            <a:ext cx="187642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5">
            <a:extLst>
              <a:ext uri="{FF2B5EF4-FFF2-40B4-BE49-F238E27FC236}">
                <a16:creationId xmlns:a16="http://schemas.microsoft.com/office/drawing/2014/main" id="{5D661472-75DC-314F-95BF-0276C687AEC8}"/>
              </a:ext>
            </a:extLst>
          </p:cNvPr>
          <p:cNvPicPr>
            <a:picLocks noChangeAspect="1"/>
          </p:cNvPicPr>
          <p:nvPr/>
        </p:nvPicPr>
        <p:blipFill>
          <a:blip r:embed="rId5">
            <a:extLst>
              <a:ext uri="{28A0092B-C50C-407E-A947-70E740481C1C}">
                <a14:useLocalDpi xmlns:a14="http://schemas.microsoft.com/office/drawing/2010/main" val="0"/>
              </a:ext>
            </a:extLst>
          </a:blip>
          <a:srcRect t="6125" r="23589" b="13918"/>
          <a:stretch>
            <a:fillRect/>
          </a:stretch>
        </p:blipFill>
        <p:spPr bwMode="auto">
          <a:xfrm>
            <a:off x="3135313" y="2128838"/>
            <a:ext cx="280828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6">
            <a:extLst>
              <a:ext uri="{FF2B5EF4-FFF2-40B4-BE49-F238E27FC236}">
                <a16:creationId xmlns:a16="http://schemas.microsoft.com/office/drawing/2014/main" id="{D6795B6B-DD27-1946-B458-AA96308D46D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563" y="3851275"/>
            <a:ext cx="254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7">
            <a:extLst>
              <a:ext uri="{FF2B5EF4-FFF2-40B4-BE49-F238E27FC236}">
                <a16:creationId xmlns:a16="http://schemas.microsoft.com/office/drawing/2014/main" id="{D696C877-865D-5844-B3FF-3DA02CFA46D7}"/>
              </a:ext>
            </a:extLst>
          </p:cNvPr>
          <p:cNvPicPr>
            <a:picLocks noChangeAspect="1"/>
          </p:cNvPicPr>
          <p:nvPr/>
        </p:nvPicPr>
        <p:blipFill>
          <a:blip r:embed="rId7">
            <a:extLst>
              <a:ext uri="{28A0092B-C50C-407E-A947-70E740481C1C}">
                <a14:useLocalDpi xmlns:a14="http://schemas.microsoft.com/office/drawing/2010/main" val="0"/>
              </a:ext>
            </a:extLst>
          </a:blip>
          <a:srcRect l="2" t="6464" r="54335" b="29349"/>
          <a:stretch>
            <a:fillRect/>
          </a:stretch>
        </p:blipFill>
        <p:spPr bwMode="auto">
          <a:xfrm>
            <a:off x="6224588" y="3241675"/>
            <a:ext cx="208121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8">
            <a:extLst>
              <a:ext uri="{FF2B5EF4-FFF2-40B4-BE49-F238E27FC236}">
                <a16:creationId xmlns:a16="http://schemas.microsoft.com/office/drawing/2014/main" id="{69DAB7A3-7E84-6246-908B-8A09C3B976B8}"/>
              </a:ext>
            </a:extLst>
          </p:cNvPr>
          <p:cNvPicPr>
            <a:picLocks noChangeAspect="1"/>
          </p:cNvPicPr>
          <p:nvPr/>
        </p:nvPicPr>
        <p:blipFill>
          <a:blip r:embed="rId8">
            <a:extLst>
              <a:ext uri="{28A0092B-C50C-407E-A947-70E740481C1C}">
                <a14:useLocalDpi xmlns:a14="http://schemas.microsoft.com/office/drawing/2010/main" val="0"/>
              </a:ext>
            </a:extLst>
          </a:blip>
          <a:srcRect t="24208" b="28088"/>
          <a:stretch>
            <a:fillRect/>
          </a:stretch>
        </p:blipFill>
        <p:spPr bwMode="auto">
          <a:xfrm>
            <a:off x="746125" y="4994275"/>
            <a:ext cx="214947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9">
            <a:extLst>
              <a:ext uri="{FF2B5EF4-FFF2-40B4-BE49-F238E27FC236}">
                <a16:creationId xmlns:a16="http://schemas.microsoft.com/office/drawing/2014/main" id="{E9E27B83-62D0-A04B-BBF6-222D3E95BD0F}"/>
              </a:ext>
            </a:extLst>
          </p:cNvPr>
          <p:cNvPicPr>
            <a:picLocks noChangeAspect="1"/>
          </p:cNvPicPr>
          <p:nvPr/>
        </p:nvPicPr>
        <p:blipFill>
          <a:blip r:embed="rId9">
            <a:extLst>
              <a:ext uri="{28A0092B-C50C-407E-A947-70E740481C1C}">
                <a14:useLocalDpi xmlns:a14="http://schemas.microsoft.com/office/drawing/2010/main" val="0"/>
              </a:ext>
            </a:extLst>
          </a:blip>
          <a:srcRect l="15749" t="16058" r="27483" b="26712"/>
          <a:stretch>
            <a:fillRect/>
          </a:stretch>
        </p:blipFill>
        <p:spPr bwMode="auto">
          <a:xfrm>
            <a:off x="6172200" y="1989138"/>
            <a:ext cx="224155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0">
            <a:extLst>
              <a:ext uri="{FF2B5EF4-FFF2-40B4-BE49-F238E27FC236}">
                <a16:creationId xmlns:a16="http://schemas.microsoft.com/office/drawing/2014/main" id="{71484D9D-25C6-F44A-8DE6-32FB2D88FE3E}"/>
              </a:ext>
            </a:extLst>
          </p:cNvPr>
          <p:cNvPicPr>
            <a:picLocks noChangeAspect="1"/>
          </p:cNvPicPr>
          <p:nvPr/>
        </p:nvPicPr>
        <p:blipFill>
          <a:blip r:embed="rId10">
            <a:extLst>
              <a:ext uri="{28A0092B-C50C-407E-A947-70E740481C1C}">
                <a14:useLocalDpi xmlns:a14="http://schemas.microsoft.com/office/drawing/2010/main" val="0"/>
              </a:ext>
            </a:extLst>
          </a:blip>
          <a:srcRect t="48267" b="3952"/>
          <a:stretch>
            <a:fillRect/>
          </a:stretch>
        </p:blipFill>
        <p:spPr bwMode="auto">
          <a:xfrm>
            <a:off x="3043238" y="4765675"/>
            <a:ext cx="2914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FA79D9A-580E-744A-8CF5-E97A3A57BEC9}"/>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875D64-47C3-0443-A70D-7D85A3404519}"/>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6EE98F66-22A1-B944-84FA-14625C10888C}" type="slidenum">
              <a:rPr lang="en-US" altLang="en-US"/>
              <a:pPr>
                <a:defRPr/>
              </a:pPr>
              <a:t>5</a:t>
            </a:fld>
            <a:endParaRPr lang="en-US" altLang="en-US"/>
          </a:p>
        </p:txBody>
      </p:sp>
      <p:sp>
        <p:nvSpPr>
          <p:cNvPr id="121858" name="Rectangle 2">
            <a:extLst>
              <a:ext uri="{FF2B5EF4-FFF2-40B4-BE49-F238E27FC236}">
                <a16:creationId xmlns:a16="http://schemas.microsoft.com/office/drawing/2014/main" id="{5D854639-185A-924E-8895-608AA63BED00}"/>
              </a:ext>
            </a:extLst>
          </p:cNvPr>
          <p:cNvSpPr>
            <a:spLocks noGrp="1" noChangeArrowheads="1"/>
          </p:cNvSpPr>
          <p:nvPr>
            <p:ph type="title"/>
          </p:nvPr>
        </p:nvSpPr>
        <p:spPr/>
        <p:txBody>
          <a:bodyPr/>
          <a:lstStyle/>
          <a:p>
            <a:pPr>
              <a:defRPr/>
            </a:pPr>
            <a:r>
              <a:rPr lang="en-US" altLang="en-US" sz="3600" b="1"/>
              <a:t>Importance of Materials Management</a:t>
            </a:r>
            <a:endParaRPr lang="en-US" altLang="en-US"/>
          </a:p>
        </p:txBody>
      </p:sp>
      <p:sp>
        <p:nvSpPr>
          <p:cNvPr id="121859" name="Rectangle 3">
            <a:extLst>
              <a:ext uri="{FF2B5EF4-FFF2-40B4-BE49-F238E27FC236}">
                <a16:creationId xmlns:a16="http://schemas.microsoft.com/office/drawing/2014/main" id="{486C6524-308D-7444-9719-47C24FCF9867}"/>
              </a:ext>
            </a:extLst>
          </p:cNvPr>
          <p:cNvSpPr>
            <a:spLocks noGrp="1" noChangeArrowheads="1"/>
          </p:cNvSpPr>
          <p:nvPr>
            <p:ph type="body" idx="1"/>
          </p:nvPr>
        </p:nvSpPr>
        <p:spPr>
          <a:xfrm>
            <a:off x="685800" y="2057400"/>
            <a:ext cx="7772400" cy="4114800"/>
          </a:xfrm>
        </p:spPr>
        <p:txBody>
          <a:bodyPr/>
          <a:lstStyle/>
          <a:p>
            <a:pPr>
              <a:lnSpc>
                <a:spcPct val="110000"/>
              </a:lnSpc>
              <a:spcBef>
                <a:spcPct val="70000"/>
              </a:spcBef>
              <a:defRPr/>
            </a:pPr>
            <a:r>
              <a:rPr lang="en-US" altLang="en-US" sz="3600"/>
              <a:t>Usually largest component of cost</a:t>
            </a:r>
          </a:p>
          <a:p>
            <a:pPr>
              <a:lnSpc>
                <a:spcPct val="110000"/>
              </a:lnSpc>
              <a:spcBef>
                <a:spcPct val="70000"/>
              </a:spcBef>
              <a:defRPr/>
            </a:pPr>
            <a:r>
              <a:rPr lang="en-US" altLang="en-US" sz="3600"/>
              <a:t>Often largest component of inventory</a:t>
            </a:r>
          </a:p>
          <a:p>
            <a:pPr>
              <a:spcBef>
                <a:spcPct val="70000"/>
              </a:spcBef>
              <a:defRPr/>
            </a:pPr>
            <a:r>
              <a:rPr lang="en-US" altLang="en-US" sz="3600"/>
              <a:t>Necessary component of best customer service</a:t>
            </a:r>
          </a:p>
        </p:txBody>
      </p:sp>
      <p:sp>
        <p:nvSpPr>
          <p:cNvPr id="2" name="Date Placeholder 1">
            <a:extLst>
              <a:ext uri="{FF2B5EF4-FFF2-40B4-BE49-F238E27FC236}">
                <a16:creationId xmlns:a16="http://schemas.microsoft.com/office/drawing/2014/main" id="{25C0B9D5-1C63-9F4C-9001-BFBF976FF145}"/>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9A2DCE-B6C9-0D41-87DE-E4A5D0AF78D8}"/>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49BDABDA-D2DF-734E-B35F-1C90E6FD33B4}" type="slidenum">
              <a:rPr lang="en-US" altLang="en-US"/>
              <a:pPr>
                <a:defRPr/>
              </a:pPr>
              <a:t>6</a:t>
            </a:fld>
            <a:endParaRPr lang="en-US" altLang="en-US"/>
          </a:p>
        </p:txBody>
      </p:sp>
      <p:sp>
        <p:nvSpPr>
          <p:cNvPr id="122882" name="Rectangle 2">
            <a:extLst>
              <a:ext uri="{FF2B5EF4-FFF2-40B4-BE49-F238E27FC236}">
                <a16:creationId xmlns:a16="http://schemas.microsoft.com/office/drawing/2014/main" id="{FB0F7D6E-F14F-B148-B5B7-311E71EC01A4}"/>
              </a:ext>
            </a:extLst>
          </p:cNvPr>
          <p:cNvSpPr>
            <a:spLocks noGrp="1" noChangeArrowheads="1"/>
          </p:cNvSpPr>
          <p:nvPr>
            <p:ph type="title"/>
          </p:nvPr>
        </p:nvSpPr>
        <p:spPr>
          <a:xfrm>
            <a:off x="0" y="304800"/>
            <a:ext cx="9067800" cy="1143000"/>
          </a:xfrm>
          <a:ln>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defRPr/>
            </a:pPr>
            <a:br>
              <a:rPr lang="en-US" altLang="en-US" sz="4200"/>
            </a:br>
            <a:r>
              <a:rPr lang="en-US" altLang="en-US" sz="3600"/>
              <a:t>Percentage of Sales on P/OM Function</a:t>
            </a:r>
            <a:endParaRPr lang="en-US" altLang="en-US" sz="4200"/>
          </a:p>
        </p:txBody>
      </p:sp>
      <p:graphicFrame>
        <p:nvGraphicFramePr>
          <p:cNvPr id="10244" name="Object 5">
            <a:extLst>
              <a:ext uri="{FF2B5EF4-FFF2-40B4-BE49-F238E27FC236}">
                <a16:creationId xmlns:a16="http://schemas.microsoft.com/office/drawing/2014/main" id="{39F331CA-3D18-CC42-BDD9-8D62B844E11C}"/>
              </a:ext>
            </a:extLst>
          </p:cNvPr>
          <p:cNvGraphicFramePr>
            <a:graphicFrameLocks noChangeAspect="1"/>
          </p:cNvGraphicFramePr>
          <p:nvPr>
            <p:ph type="tbl" idx="1"/>
          </p:nvPr>
        </p:nvGraphicFramePr>
        <p:xfrm>
          <a:off x="609600" y="2057400"/>
          <a:ext cx="8305800" cy="3730625"/>
        </p:xfrm>
        <a:graphic>
          <a:graphicData uri="http://schemas.openxmlformats.org/presentationml/2006/ole">
            <mc:AlternateContent xmlns:mc="http://schemas.openxmlformats.org/markup-compatibility/2006">
              <mc:Choice xmlns:v="urn:schemas-microsoft-com:vml" Requires="v">
                <p:oleObj spid="_x0000_s10261" name="Document" r:id="rId3" imgW="8382000" imgH="3765550" progId="Word.Document.8">
                  <p:embed/>
                </p:oleObj>
              </mc:Choice>
              <mc:Fallback>
                <p:oleObj name="Document" r:id="rId3" imgW="8382000" imgH="376555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7400"/>
                        <a:ext cx="8305800" cy="373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4FEC93B5-A448-F04A-A6C6-B55189BCC188}"/>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19176D-7CB2-AE4B-B01E-D433C6A26038}"/>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5EFE3AA0-FF7D-5845-B0CE-093C37059164}" type="slidenum">
              <a:rPr lang="en-US" altLang="en-US"/>
              <a:pPr>
                <a:defRPr/>
              </a:pPr>
              <a:t>7</a:t>
            </a:fld>
            <a:endParaRPr lang="en-US" altLang="en-US"/>
          </a:p>
        </p:txBody>
      </p:sp>
      <p:sp>
        <p:nvSpPr>
          <p:cNvPr id="123906" name="Rectangle 2">
            <a:extLst>
              <a:ext uri="{FF2B5EF4-FFF2-40B4-BE49-F238E27FC236}">
                <a16:creationId xmlns:a16="http://schemas.microsoft.com/office/drawing/2014/main" id="{DBDB14B0-A55A-9D41-9A53-5F7A7FDE1982}"/>
              </a:ext>
            </a:extLst>
          </p:cNvPr>
          <p:cNvSpPr>
            <a:spLocks noGrp="1" noChangeArrowheads="1"/>
          </p:cNvSpPr>
          <p:nvPr>
            <p:ph type="title"/>
          </p:nvPr>
        </p:nvSpPr>
        <p:spPr>
          <a:xfrm>
            <a:off x="685800" y="609600"/>
            <a:ext cx="7772400" cy="1143000"/>
          </a:xfrm>
          <a:ln>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defRPr/>
            </a:pPr>
            <a:r>
              <a:rPr lang="en-US" altLang="en-US" b="1"/>
              <a:t>Jobs in the U.S.</a:t>
            </a:r>
            <a:endParaRPr lang="en-US" altLang="en-US"/>
          </a:p>
        </p:txBody>
      </p:sp>
      <p:graphicFrame>
        <p:nvGraphicFramePr>
          <p:cNvPr id="11268" name="Object 3">
            <a:hlinkClick r:id="" action="ppaction://ole?verb=0"/>
            <a:extLst>
              <a:ext uri="{FF2B5EF4-FFF2-40B4-BE49-F238E27FC236}">
                <a16:creationId xmlns:a16="http://schemas.microsoft.com/office/drawing/2014/main" id="{1A67D957-AFBB-D940-BB50-678D43506F4E}"/>
              </a:ext>
            </a:extLst>
          </p:cNvPr>
          <p:cNvGraphicFramePr>
            <a:graphicFrameLocks/>
          </p:cNvGraphicFramePr>
          <p:nvPr>
            <p:ph type="chart" idx="1"/>
          </p:nvPr>
        </p:nvGraphicFramePr>
        <p:xfrm>
          <a:off x="914400" y="1828800"/>
          <a:ext cx="7162800" cy="4343400"/>
        </p:xfrm>
        <a:graphic>
          <a:graphicData uri="http://schemas.openxmlformats.org/presentationml/2006/ole">
            <mc:AlternateContent xmlns:mc="http://schemas.openxmlformats.org/markup-compatibility/2006">
              <mc:Choice xmlns:v="urn:schemas-microsoft-com:vml" Requires="v">
                <p:oleObj spid="_x0000_s11285" name="Chart" r:id="rId3" imgW="7759700" imgH="4762500" progId="MSGraph.Chart.8">
                  <p:embed followColorScheme="full"/>
                </p:oleObj>
              </mc:Choice>
              <mc:Fallback>
                <p:oleObj name="Chart" r:id="rId3" imgW="7759700" imgH="4762500" progId="MSGraph.Chart.8">
                  <p:embed followColorScheme="full"/>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7162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Date Placeholder 1">
            <a:extLst>
              <a:ext uri="{FF2B5EF4-FFF2-40B4-BE49-F238E27FC236}">
                <a16:creationId xmlns:a16="http://schemas.microsoft.com/office/drawing/2014/main" id="{19D7AE43-DBBD-6646-93A7-FD63B3335B98}"/>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4D1527-AAB7-C448-A1B0-0472D65487EA}"/>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D6FE97B7-D9EF-B44A-9733-4E2D766F7783}" type="slidenum">
              <a:rPr lang="en-US" altLang="en-US"/>
              <a:pPr>
                <a:defRPr/>
              </a:pPr>
              <a:t>8</a:t>
            </a:fld>
            <a:endParaRPr lang="en-US" altLang="en-US"/>
          </a:p>
        </p:txBody>
      </p:sp>
      <p:sp>
        <p:nvSpPr>
          <p:cNvPr id="124930" name="Rectangle 2">
            <a:extLst>
              <a:ext uri="{FF2B5EF4-FFF2-40B4-BE49-F238E27FC236}">
                <a16:creationId xmlns:a16="http://schemas.microsoft.com/office/drawing/2014/main" id="{EB46C116-FDF8-FC4F-BEB2-926331F08E2B}"/>
              </a:ext>
            </a:extLst>
          </p:cNvPr>
          <p:cNvSpPr>
            <a:spLocks noGrp="1" noChangeArrowheads="1"/>
          </p:cNvSpPr>
          <p:nvPr>
            <p:ph type="title"/>
          </p:nvPr>
        </p:nvSpPr>
        <p:spPr>
          <a:xfrm>
            <a:off x="685800" y="609600"/>
            <a:ext cx="7772400" cy="1143000"/>
          </a:xfrm>
          <a:ln>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defRPr/>
            </a:pPr>
            <a:r>
              <a:rPr lang="en-US" altLang="en-US" b="1"/>
              <a:t>Make/Buy Considerations</a:t>
            </a:r>
            <a:endParaRPr lang="en-US" altLang="en-US" sz="3600"/>
          </a:p>
        </p:txBody>
      </p:sp>
      <p:sp>
        <p:nvSpPr>
          <p:cNvPr id="124931" name="Rectangle 3">
            <a:extLst>
              <a:ext uri="{FF2B5EF4-FFF2-40B4-BE49-F238E27FC236}">
                <a16:creationId xmlns:a16="http://schemas.microsoft.com/office/drawing/2014/main" id="{26CEA4F0-8CA5-F443-934C-7BBDE5CFB8B2}"/>
              </a:ext>
            </a:extLst>
          </p:cNvPr>
          <p:cNvSpPr>
            <a:spLocks noGrp="1" noChangeArrowheads="1"/>
          </p:cNvSpPr>
          <p:nvPr>
            <p:ph type="body" sz="half" idx="1"/>
          </p:nvPr>
        </p:nvSpPr>
        <p:spPr>
          <a:xfrm>
            <a:off x="914400" y="2400300"/>
            <a:ext cx="3810000" cy="41529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defRPr/>
            </a:pPr>
            <a:r>
              <a:rPr lang="en-US" altLang="en-US" sz="1800"/>
              <a:t>lower production cost</a:t>
            </a:r>
          </a:p>
          <a:p>
            <a:pPr>
              <a:defRPr/>
            </a:pPr>
            <a:r>
              <a:rPr lang="en-US" altLang="en-US" sz="1800"/>
              <a:t>unsuitable suppliers</a:t>
            </a:r>
          </a:p>
          <a:p>
            <a:pPr>
              <a:defRPr/>
            </a:pPr>
            <a:r>
              <a:rPr lang="en-US" altLang="en-US" sz="1800"/>
              <a:t>assure adequate supply</a:t>
            </a:r>
          </a:p>
          <a:p>
            <a:pPr>
              <a:defRPr/>
            </a:pPr>
            <a:r>
              <a:rPr lang="en-US" altLang="en-US" sz="1800"/>
              <a:t>utilize surplus labor and make 	a marginal contribution</a:t>
            </a:r>
          </a:p>
          <a:p>
            <a:pPr>
              <a:defRPr/>
            </a:pPr>
            <a:r>
              <a:rPr lang="en-US" altLang="en-US" sz="1800"/>
              <a:t>obtain desired quantity</a:t>
            </a:r>
          </a:p>
          <a:p>
            <a:pPr>
              <a:defRPr/>
            </a:pPr>
            <a:r>
              <a:rPr lang="en-US" altLang="en-US" sz="1800"/>
              <a:t>remove supplier collusion</a:t>
            </a:r>
          </a:p>
          <a:p>
            <a:pPr>
              <a:defRPr/>
            </a:pPr>
            <a:r>
              <a:rPr lang="en-US" altLang="en-US" sz="1800"/>
              <a:t>obtain a unique item that 	would entail a 		prohibitive commitment 	from the supplier</a:t>
            </a:r>
          </a:p>
        </p:txBody>
      </p:sp>
      <p:sp>
        <p:nvSpPr>
          <p:cNvPr id="124932" name="Rectangle 4">
            <a:extLst>
              <a:ext uri="{FF2B5EF4-FFF2-40B4-BE49-F238E27FC236}">
                <a16:creationId xmlns:a16="http://schemas.microsoft.com/office/drawing/2014/main" id="{459C8374-F4FD-A747-A1E1-755AE1BC3974}"/>
              </a:ext>
            </a:extLst>
          </p:cNvPr>
          <p:cNvSpPr>
            <a:spLocks noGrp="1" noChangeArrowheads="1"/>
          </p:cNvSpPr>
          <p:nvPr>
            <p:ph type="body" sz="half" idx="2"/>
          </p:nvPr>
        </p:nvSpPr>
        <p:spPr>
          <a:xfrm>
            <a:off x="4953000" y="2438400"/>
            <a:ext cx="3810000" cy="41529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defRPr/>
            </a:pPr>
            <a:r>
              <a:rPr lang="en-US" altLang="en-US" sz="1800"/>
              <a:t>lower acquisition cost</a:t>
            </a:r>
          </a:p>
          <a:p>
            <a:pPr>
              <a:defRPr/>
            </a:pPr>
            <a:r>
              <a:rPr lang="en-US" altLang="en-US" sz="1800"/>
              <a:t>preserve supplier 		commitment</a:t>
            </a:r>
          </a:p>
          <a:p>
            <a:pPr>
              <a:defRPr/>
            </a:pPr>
            <a:r>
              <a:rPr lang="en-US" altLang="en-US" sz="1800"/>
              <a:t>inadequate capacity</a:t>
            </a:r>
          </a:p>
          <a:p>
            <a:pPr>
              <a:defRPr/>
            </a:pPr>
            <a:r>
              <a:rPr lang="en-US" altLang="en-US" sz="1800"/>
              <a:t>reduce inventory costs</a:t>
            </a:r>
          </a:p>
          <a:p>
            <a:pPr>
              <a:defRPr/>
            </a:pPr>
            <a:r>
              <a:rPr lang="en-US" altLang="en-US" sz="1800"/>
              <a:t>ensure flexibility and 		alternate source of 	supply</a:t>
            </a:r>
          </a:p>
          <a:p>
            <a:pPr>
              <a:defRPr/>
            </a:pPr>
            <a:r>
              <a:rPr lang="en-US" altLang="en-US" sz="1800"/>
              <a:t>product improvements may 	be difficulty because it 	is a sideline</a:t>
            </a:r>
          </a:p>
        </p:txBody>
      </p:sp>
      <p:sp>
        <p:nvSpPr>
          <p:cNvPr id="124933" name="Rectangle 5">
            <a:extLst>
              <a:ext uri="{FF2B5EF4-FFF2-40B4-BE49-F238E27FC236}">
                <a16:creationId xmlns:a16="http://schemas.microsoft.com/office/drawing/2014/main" id="{88F18CE6-B80F-BF42-ACB1-79B71DE9215C}"/>
              </a:ext>
            </a:extLst>
          </p:cNvPr>
          <p:cNvSpPr>
            <a:spLocks noChangeArrowheads="1"/>
          </p:cNvSpPr>
          <p:nvPr/>
        </p:nvSpPr>
        <p:spPr bwMode="auto">
          <a:xfrm>
            <a:off x="965200" y="2044700"/>
            <a:ext cx="7721600" cy="393700"/>
          </a:xfrm>
          <a:prstGeom prst="rect">
            <a:avLst/>
          </a:prstGeom>
          <a:noFill/>
          <a:ln>
            <a:noFill/>
          </a:ln>
          <a:effectLst/>
          <a:extLst>
            <a:ext uri="{909E8E84-426E-40DD-AFC4-6F175D3DCCD1}">
              <a14:hiddenFill xmlns:a14="http://schemas.microsoft.com/office/drawing/2010/main">
                <a:solidFill>
                  <a:srgbClr val="00009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defRPr/>
            </a:pPr>
            <a:r>
              <a:rPr lang="en-US" altLang="en-US" sz="1800" i="0">
                <a:latin typeface="Times New Roman" charset="0"/>
              </a:rPr>
              <a:t>         </a:t>
            </a:r>
            <a:r>
              <a:rPr lang="en-US" altLang="en-US" sz="2000" i="0" u="sng">
                <a:latin typeface="Times New Roman" charset="0"/>
              </a:rPr>
              <a:t>Reasons for Making			Reasons for Buying</a:t>
            </a:r>
            <a:endParaRPr lang="en-US" altLang="en-US" sz="2000" i="0">
              <a:latin typeface="Times New Roman" charset="0"/>
            </a:endParaRPr>
          </a:p>
        </p:txBody>
      </p:sp>
      <p:sp>
        <p:nvSpPr>
          <p:cNvPr id="2" name="Date Placeholder 1">
            <a:extLst>
              <a:ext uri="{FF2B5EF4-FFF2-40B4-BE49-F238E27FC236}">
                <a16:creationId xmlns:a16="http://schemas.microsoft.com/office/drawing/2014/main" id="{79EE11EE-A914-FF4F-A360-1E6BF399CFE0}"/>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2933A26F-EE3A-2449-87EE-976A71528033}"/>
              </a:ext>
            </a:extLst>
          </p:cNvPr>
          <p:cNvSpPr>
            <a:spLocks noGrp="1"/>
          </p:cNvSpPr>
          <p:nvPr>
            <p:ph type="sldNum" sz="quarter" idx="11"/>
          </p:nvPr>
        </p:nvSpPr>
        <p:spPr>
          <a:extLst>
            <a:ext uri="{FAA26D3D-D897-4be2-8F04-BA451C77F1D7}">
              <ma14:placeholderFlag xmlns:ma14="http://schemas.microsoft.com/office/mac/drawingml/2011/main" xmlns="" val="1"/>
            </a:ext>
          </a:extLst>
        </p:spPr>
        <p:txBody>
          <a:bodyPr/>
          <a:lstStyle/>
          <a:p>
            <a:pPr>
              <a:defRPr/>
            </a:pPr>
            <a:fld id="{35C975A2-C946-B046-8613-04ABAE1D28B7}" type="slidenum">
              <a:rPr lang="en-US" altLang="en-US"/>
              <a:pPr>
                <a:defRPr/>
              </a:pPr>
              <a:t>9</a:t>
            </a:fld>
            <a:endParaRPr lang="en-US" altLang="en-US"/>
          </a:p>
        </p:txBody>
      </p:sp>
      <p:sp>
        <p:nvSpPr>
          <p:cNvPr id="125954" name="Rectangle 2">
            <a:extLst>
              <a:ext uri="{FF2B5EF4-FFF2-40B4-BE49-F238E27FC236}">
                <a16:creationId xmlns:a16="http://schemas.microsoft.com/office/drawing/2014/main" id="{F7535A65-0E14-0748-8402-F334166D4082}"/>
              </a:ext>
            </a:extLst>
          </p:cNvPr>
          <p:cNvSpPr>
            <a:spLocks noGrp="1" noChangeArrowheads="1"/>
          </p:cNvSpPr>
          <p:nvPr>
            <p:ph type="title"/>
          </p:nvPr>
        </p:nvSpPr>
        <p:spPr>
          <a:xfrm>
            <a:off x="685800" y="304800"/>
            <a:ext cx="7772400" cy="1143000"/>
          </a:xfrm>
          <a:ln>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defRPr/>
            </a:pPr>
            <a:br>
              <a:rPr lang="en-US" altLang="en-US" sz="3600"/>
            </a:br>
            <a:r>
              <a:rPr lang="en-US" altLang="en-US" b="1"/>
              <a:t>The Purchasing Focus</a:t>
            </a:r>
            <a:endParaRPr lang="en-US" altLang="en-US" sz="3600"/>
          </a:p>
        </p:txBody>
      </p:sp>
      <p:grpSp>
        <p:nvGrpSpPr>
          <p:cNvPr id="13316" name="Group 11">
            <a:extLst>
              <a:ext uri="{FF2B5EF4-FFF2-40B4-BE49-F238E27FC236}">
                <a16:creationId xmlns:a16="http://schemas.microsoft.com/office/drawing/2014/main" id="{1E4E7470-9A0D-A242-A864-DD8BE381506D}"/>
              </a:ext>
            </a:extLst>
          </p:cNvPr>
          <p:cNvGrpSpPr>
            <a:grpSpLocks/>
          </p:cNvGrpSpPr>
          <p:nvPr/>
        </p:nvGrpSpPr>
        <p:grpSpPr bwMode="auto">
          <a:xfrm rot="10800000">
            <a:off x="1905000" y="2060575"/>
            <a:ext cx="5189538" cy="3959225"/>
            <a:chOff x="1200" y="1298"/>
            <a:chExt cx="3269" cy="2494"/>
          </a:xfrm>
        </p:grpSpPr>
        <p:sp>
          <p:nvSpPr>
            <p:cNvPr id="125955" name="Oval 3">
              <a:extLst>
                <a:ext uri="{FF2B5EF4-FFF2-40B4-BE49-F238E27FC236}">
                  <a16:creationId xmlns:a16="http://schemas.microsoft.com/office/drawing/2014/main" id="{580D7E64-6787-F843-B7C0-B6F6E369450B}"/>
                </a:ext>
              </a:extLst>
            </p:cNvPr>
            <p:cNvSpPr>
              <a:spLocks noChangeArrowheads="1"/>
            </p:cNvSpPr>
            <p:nvPr/>
          </p:nvSpPr>
          <p:spPr bwMode="auto">
            <a:xfrm>
              <a:off x="1200" y="1298"/>
              <a:ext cx="1645" cy="163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5956" name="Oval 4">
              <a:extLst>
                <a:ext uri="{FF2B5EF4-FFF2-40B4-BE49-F238E27FC236}">
                  <a16:creationId xmlns:a16="http://schemas.microsoft.com/office/drawing/2014/main" id="{7E7A9EE0-5DB4-9947-9FAD-F2B1F832D17C}"/>
                </a:ext>
              </a:extLst>
            </p:cNvPr>
            <p:cNvSpPr>
              <a:spLocks noChangeArrowheads="1"/>
            </p:cNvSpPr>
            <p:nvPr/>
          </p:nvSpPr>
          <p:spPr bwMode="auto">
            <a:xfrm>
              <a:off x="2047" y="2158"/>
              <a:ext cx="1645" cy="163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sp>
          <p:nvSpPr>
            <p:cNvPr id="125957" name="Oval 5">
              <a:extLst>
                <a:ext uri="{FF2B5EF4-FFF2-40B4-BE49-F238E27FC236}">
                  <a16:creationId xmlns:a16="http://schemas.microsoft.com/office/drawing/2014/main" id="{99D6525B-313E-CC43-9274-7035594C19EB}"/>
                </a:ext>
              </a:extLst>
            </p:cNvPr>
            <p:cNvSpPr>
              <a:spLocks noChangeArrowheads="1"/>
            </p:cNvSpPr>
            <p:nvPr/>
          </p:nvSpPr>
          <p:spPr bwMode="auto">
            <a:xfrm>
              <a:off x="2825" y="1312"/>
              <a:ext cx="1645" cy="163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ndParaRPr>
            </a:p>
          </p:txBody>
        </p:sp>
      </p:grpSp>
      <p:sp>
        <p:nvSpPr>
          <p:cNvPr id="125958" name="Rectangle 6">
            <a:extLst>
              <a:ext uri="{FF2B5EF4-FFF2-40B4-BE49-F238E27FC236}">
                <a16:creationId xmlns:a16="http://schemas.microsoft.com/office/drawing/2014/main" id="{250737BE-0776-BC4D-813D-7331EEE4C4D3}"/>
              </a:ext>
            </a:extLst>
          </p:cNvPr>
          <p:cNvSpPr>
            <a:spLocks noChangeArrowheads="1"/>
          </p:cNvSpPr>
          <p:nvPr/>
        </p:nvSpPr>
        <p:spPr bwMode="auto">
          <a:xfrm>
            <a:off x="2286000" y="4648200"/>
            <a:ext cx="1831975" cy="6365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1200" i="0" u="sng">
                <a:latin typeface="Times New Roman" charset="0"/>
              </a:rPr>
              <a:t>Materials Management</a:t>
            </a:r>
            <a:endParaRPr lang="en-US" altLang="en-US" sz="1200" i="0">
              <a:latin typeface="Times New Roman" charset="0"/>
            </a:endParaRPr>
          </a:p>
          <a:p>
            <a:pPr>
              <a:defRPr/>
            </a:pPr>
            <a:r>
              <a:rPr lang="en-US" altLang="en-US" sz="1200" i="0">
                <a:latin typeface="Times New Roman" charset="0"/>
              </a:rPr>
              <a:t>-High transportation cost</a:t>
            </a:r>
          </a:p>
          <a:p>
            <a:pPr>
              <a:defRPr/>
            </a:pPr>
            <a:r>
              <a:rPr lang="en-US" altLang="en-US" sz="1200" i="0">
                <a:latin typeface="Times New Roman" charset="0"/>
              </a:rPr>
              <a:t>-High inventory costs</a:t>
            </a:r>
          </a:p>
        </p:txBody>
      </p:sp>
      <p:sp>
        <p:nvSpPr>
          <p:cNvPr id="125959" name="Rectangle 7">
            <a:extLst>
              <a:ext uri="{FF2B5EF4-FFF2-40B4-BE49-F238E27FC236}">
                <a16:creationId xmlns:a16="http://schemas.microsoft.com/office/drawing/2014/main" id="{8EE0782D-F972-9340-AFF4-9D9ABD56E0DC}"/>
              </a:ext>
            </a:extLst>
          </p:cNvPr>
          <p:cNvSpPr>
            <a:spLocks noChangeArrowheads="1"/>
          </p:cNvSpPr>
          <p:nvPr/>
        </p:nvSpPr>
        <p:spPr bwMode="auto">
          <a:xfrm>
            <a:off x="4800600" y="4697413"/>
            <a:ext cx="2667000" cy="636587"/>
          </a:xfrm>
          <a:prstGeom prst="rect">
            <a:avLst/>
          </a:prstGeom>
          <a:solidFill>
            <a:schemeClr val="bg1">
              <a:alpha val="5099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defRPr/>
            </a:pPr>
            <a:r>
              <a:rPr lang="en-US" altLang="en-US" sz="1200" i="0" u="sng">
                <a:latin typeface="Times New Roman" charset="0"/>
              </a:rPr>
              <a:t>Supply Management</a:t>
            </a:r>
            <a:endParaRPr lang="en-US" altLang="en-US" sz="1200" i="0">
              <a:latin typeface="Times New Roman" charset="0"/>
            </a:endParaRPr>
          </a:p>
          <a:p>
            <a:pPr>
              <a:defRPr/>
            </a:pPr>
            <a:r>
              <a:rPr lang="en-US" altLang="en-US" sz="1200" i="0">
                <a:latin typeface="Times New Roman" charset="0"/>
              </a:rPr>
              <a:t>-High costs</a:t>
            </a:r>
          </a:p>
          <a:p>
            <a:pPr>
              <a:defRPr/>
            </a:pPr>
            <a:r>
              <a:rPr lang="en-US" altLang="en-US" sz="1200" i="0">
                <a:latin typeface="Times New Roman" charset="0"/>
              </a:rPr>
              <a:t>-Scarcity: national or international</a:t>
            </a:r>
          </a:p>
        </p:txBody>
      </p:sp>
      <p:sp>
        <p:nvSpPr>
          <p:cNvPr id="125960" name="Rectangle 8">
            <a:extLst>
              <a:ext uri="{FF2B5EF4-FFF2-40B4-BE49-F238E27FC236}">
                <a16:creationId xmlns:a16="http://schemas.microsoft.com/office/drawing/2014/main" id="{24669818-6DCF-234A-A6C9-B3DF33BBD27D}"/>
              </a:ext>
            </a:extLst>
          </p:cNvPr>
          <p:cNvSpPr>
            <a:spLocks noChangeArrowheads="1"/>
          </p:cNvSpPr>
          <p:nvPr/>
        </p:nvSpPr>
        <p:spPr bwMode="auto">
          <a:xfrm>
            <a:off x="3729038" y="2381250"/>
            <a:ext cx="1681162"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1200" i="0" u="sng">
                <a:latin typeface="Times New Roman" charset="0"/>
              </a:rPr>
              <a:t>Source Management</a:t>
            </a:r>
            <a:endParaRPr lang="en-US" altLang="en-US" sz="1200" i="0">
              <a:latin typeface="Times New Roman" charset="0"/>
            </a:endParaRPr>
          </a:p>
          <a:p>
            <a:pPr>
              <a:defRPr/>
            </a:pPr>
            <a:r>
              <a:rPr lang="en-US" altLang="en-US" sz="1200" i="0">
                <a:latin typeface="Times New Roman" charset="0"/>
              </a:rPr>
              <a:t>-Unique items</a:t>
            </a:r>
          </a:p>
          <a:p>
            <a:pPr>
              <a:defRPr/>
            </a:pPr>
            <a:r>
              <a:rPr lang="en-US" altLang="en-US" sz="1200" i="0">
                <a:latin typeface="Times New Roman" charset="0"/>
              </a:rPr>
              <a:t>-Custom-made items</a:t>
            </a:r>
          </a:p>
          <a:p>
            <a:pPr>
              <a:defRPr/>
            </a:pPr>
            <a:r>
              <a:rPr lang="en-US" altLang="en-US" sz="1200" i="0">
                <a:latin typeface="Times New Roman" charset="0"/>
              </a:rPr>
              <a:t>-High technology items</a:t>
            </a:r>
          </a:p>
        </p:txBody>
      </p:sp>
      <p:sp>
        <p:nvSpPr>
          <p:cNvPr id="125961" name="Rectangle 9">
            <a:extLst>
              <a:ext uri="{FF2B5EF4-FFF2-40B4-BE49-F238E27FC236}">
                <a16:creationId xmlns:a16="http://schemas.microsoft.com/office/drawing/2014/main" id="{F49CE2EB-11A8-4640-A692-F04A5B75688E}"/>
              </a:ext>
            </a:extLst>
          </p:cNvPr>
          <p:cNvSpPr>
            <a:spLocks noChangeArrowheads="1"/>
          </p:cNvSpPr>
          <p:nvPr/>
        </p:nvSpPr>
        <p:spPr bwMode="auto">
          <a:xfrm>
            <a:off x="3675063" y="3630613"/>
            <a:ext cx="1811337" cy="636587"/>
          </a:xfrm>
          <a:prstGeom prst="rect">
            <a:avLst/>
          </a:prstGeom>
          <a:solidFill>
            <a:schemeClr val="bg1">
              <a:alpha val="60001"/>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ltLang="en-US" sz="1200" i="0" u="sng">
                <a:latin typeface="Times New Roman" charset="0"/>
              </a:rPr>
              <a:t>Purchasing Management</a:t>
            </a:r>
            <a:endParaRPr lang="en-US" altLang="en-US" sz="1200" i="0">
              <a:latin typeface="Times New Roman" charset="0"/>
            </a:endParaRPr>
          </a:p>
          <a:p>
            <a:pPr>
              <a:defRPr/>
            </a:pPr>
            <a:r>
              <a:rPr lang="en-US" altLang="en-US" sz="1200" i="0">
                <a:latin typeface="Times New Roman" charset="0"/>
              </a:rPr>
              <a:t>-Commodity items</a:t>
            </a:r>
          </a:p>
          <a:p>
            <a:pPr>
              <a:defRPr/>
            </a:pPr>
            <a:r>
              <a:rPr lang="en-US" altLang="en-US" sz="1200" i="0">
                <a:latin typeface="Times New Roman" charset="0"/>
              </a:rPr>
              <a:t>-Standard products</a:t>
            </a:r>
          </a:p>
        </p:txBody>
      </p:sp>
      <p:sp>
        <p:nvSpPr>
          <p:cNvPr id="2" name="Date Placeholder 1">
            <a:extLst>
              <a:ext uri="{FF2B5EF4-FFF2-40B4-BE49-F238E27FC236}">
                <a16:creationId xmlns:a16="http://schemas.microsoft.com/office/drawing/2014/main" id="{8A10C3D8-A41B-B141-A08A-608FB5BB4D71}"/>
              </a:ext>
            </a:extLst>
          </p:cNvPr>
          <p:cNvSpPr>
            <a:spLocks noGrp="1"/>
          </p:cNvSpPr>
          <p:nvPr>
            <p:ph type="dt" sz="half" idx="10"/>
          </p:nvPr>
        </p:nvSpPr>
        <p:spPr/>
        <p:txBody>
          <a:bodyPr/>
          <a:lstStyle/>
          <a:p>
            <a:pPr>
              <a:defRPr/>
            </a:pPr>
            <a:r>
              <a:rPr lang="en-US" altLang="en-US"/>
              <a:t>OMGT6743</a:t>
            </a:r>
            <a:endParaRPr lang="en-US" altLang="en-US" dirty="0"/>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400" b="1"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400" b="1" i="1"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795</Words>
  <Application>Microsoft Macintosh PowerPoint</Application>
  <PresentationFormat>On-screen Show (4:3)</PresentationFormat>
  <Paragraphs>267</Paragraphs>
  <Slides>25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33" baseType="lpstr">
      <vt:lpstr>Times New Roman</vt:lpstr>
      <vt:lpstr>Arial</vt:lpstr>
      <vt:lpstr>Modern</vt:lpstr>
      <vt:lpstr>Times</vt:lpstr>
      <vt:lpstr>Default Design</vt:lpstr>
      <vt:lpstr>Microsoft Word Document</vt:lpstr>
      <vt:lpstr>Microsoft Graph Chart</vt:lpstr>
      <vt:lpstr>Microsoft Organization Chart</vt:lpstr>
      <vt:lpstr>Materials Management Systems</vt:lpstr>
      <vt:lpstr>What is Materials Management?</vt:lpstr>
      <vt:lpstr>Objectives of Materials Management</vt:lpstr>
      <vt:lpstr>Why study Materials  Management? ECU Supply Chain Graduate Employers</vt:lpstr>
      <vt:lpstr>Importance of Materials Management</vt:lpstr>
      <vt:lpstr> Percentage of Sales on P/OM Function</vt:lpstr>
      <vt:lpstr>Jobs in the U.S.</vt:lpstr>
      <vt:lpstr>Make/Buy Considerations</vt:lpstr>
      <vt:lpstr> The Purchasing Focus</vt:lpstr>
      <vt:lpstr>Organizational Changes</vt:lpstr>
      <vt:lpstr> 21st Century Supply Chain Excellence</vt:lpstr>
      <vt:lpstr> 21st Century Supply Chain Excellence</vt:lpstr>
      <vt:lpstr>Traditional Material and Order Flow</vt:lpstr>
      <vt:lpstr>Supply Chain Inventory Perspective</vt:lpstr>
      <vt:lpstr>  Supply-Production-Distribution System </vt:lpstr>
      <vt:lpstr>Wealth Creation</vt:lpstr>
      <vt:lpstr>What is Value Added?</vt:lpstr>
      <vt:lpstr>Conflicts in Traditional Systems</vt:lpstr>
      <vt:lpstr>Conflicts in Traditional Systems</vt:lpstr>
      <vt:lpstr>Conflicts in Traditional Systems</vt:lpstr>
      <vt:lpstr>Objectives of Materials Management</vt:lpstr>
      <vt:lpstr>Manufacturing Planning &amp; Control</vt:lpstr>
      <vt:lpstr>Manufacturing and Control System</vt:lpstr>
      <vt:lpstr>Physical Supply/Distribution</vt:lpstr>
      <vt:lpstr>Entry Careers in Mat’ls  Mgt.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Management Systems</dc:title>
  <dc:creator>Microsoft Office User</dc:creator>
  <cp:lastModifiedBy>Kros, John</cp:lastModifiedBy>
  <cp:revision>20</cp:revision>
  <cp:lastPrinted>1998-07-06T03:06:48Z</cp:lastPrinted>
  <dcterms:created xsi:type="dcterms:W3CDTF">2018-01-08T15:58:54Z</dcterms:created>
  <dcterms:modified xsi:type="dcterms:W3CDTF">2019-08-19T17:47:55Z</dcterms:modified>
</cp:coreProperties>
</file>