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494" r:id="rId2"/>
    <p:sldId id="537" r:id="rId3"/>
    <p:sldId id="573" r:id="rId4"/>
    <p:sldId id="538" r:id="rId5"/>
    <p:sldId id="539" r:id="rId6"/>
    <p:sldId id="540" r:id="rId7"/>
    <p:sldId id="545" r:id="rId8"/>
    <p:sldId id="546" r:id="rId9"/>
    <p:sldId id="547" r:id="rId10"/>
    <p:sldId id="549" r:id="rId11"/>
    <p:sldId id="553" r:id="rId12"/>
    <p:sldId id="556" r:id="rId13"/>
    <p:sldId id="557" r:id="rId14"/>
    <p:sldId id="558" r:id="rId15"/>
    <p:sldId id="561" r:id="rId16"/>
    <p:sldId id="563" r:id="rId17"/>
    <p:sldId id="564" r:id="rId18"/>
    <p:sldId id="568" r:id="rId19"/>
    <p:sldId id="569" r:id="rId20"/>
    <p:sldId id="570" r:id="rId21"/>
  </p:sldIdLst>
  <p:sldSz cx="9906000" cy="6858000" type="A4"/>
  <p:notesSz cx="4267200" cy="57912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824">
          <p15:clr>
            <a:srgbClr val="A4A3A4"/>
          </p15:clr>
        </p15:guide>
        <p15:guide id="2" pos="13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32787"/>
    <p:restoredTop sz="90941"/>
  </p:normalViewPr>
  <p:slideViewPr>
    <p:cSldViewPr>
      <p:cViewPr varScale="1">
        <p:scale>
          <a:sx n="112" d="100"/>
          <a:sy n="112" d="100"/>
        </p:scale>
        <p:origin x="2272" y="18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27" d="100"/>
          <a:sy n="127" d="100"/>
        </p:scale>
        <p:origin x="-1648" y="-112"/>
      </p:cViewPr>
      <p:guideLst>
        <p:guide orient="horz" pos="1824"/>
        <p:guide pos="13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4B056167-9F8D-3244-8DE4-6D73A96AF2E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569913" y="2749550"/>
            <a:ext cx="3127375" cy="260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5562" tIns="26987" rIns="55562" bIns="269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70C58FC3-0754-9D40-B2BB-DC6DB0EDF7C5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711200" y="534988"/>
            <a:ext cx="2844800" cy="19700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544513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Times" pitchFamily="2" charset="0"/>
        <a:ea typeface="+mn-ea"/>
        <a:cs typeface="+mn-cs"/>
      </a:defRPr>
    </a:lvl1pPr>
    <a:lvl2pPr marL="273050" algn="l" defTabSz="544513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Times" pitchFamily="2" charset="0"/>
        <a:ea typeface="+mn-ea"/>
        <a:cs typeface="+mn-cs"/>
      </a:defRPr>
    </a:lvl2pPr>
    <a:lvl3pPr marL="544513" algn="l" defTabSz="544513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Times" pitchFamily="2" charset="0"/>
        <a:ea typeface="+mn-ea"/>
        <a:cs typeface="+mn-cs"/>
      </a:defRPr>
    </a:lvl3pPr>
    <a:lvl4pPr marL="817563" algn="l" defTabSz="544513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Times" pitchFamily="2" charset="0"/>
        <a:ea typeface="+mn-ea"/>
        <a:cs typeface="+mn-cs"/>
      </a:defRPr>
    </a:lvl4pPr>
    <a:lvl5pPr marL="1085850" algn="l" defTabSz="544513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Times" pitchFamily="2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0" name="Rectangle 2">
            <a:extLst>
              <a:ext uri="{FF2B5EF4-FFF2-40B4-BE49-F238E27FC236}">
                <a16:creationId xmlns:a16="http://schemas.microsoft.com/office/drawing/2014/main" id="{2FED9372-8E60-7844-9853-3D8FA49567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473091" name="Rectangle 3">
            <a:extLst>
              <a:ext uri="{FF2B5EF4-FFF2-40B4-BE49-F238E27FC236}">
                <a16:creationId xmlns:a16="http://schemas.microsoft.com/office/drawing/2014/main" id="{FA564F68-E8BC-244F-850B-B564522E4F9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0530" name="Rectangle 2">
            <a:extLst>
              <a:ext uri="{FF2B5EF4-FFF2-40B4-BE49-F238E27FC236}">
                <a16:creationId xmlns:a16="http://schemas.microsoft.com/office/drawing/2014/main" id="{5FEC5E4F-C3FE-3243-8176-01A5472E96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790531" name="Rectangle 3">
            <a:extLst>
              <a:ext uri="{FF2B5EF4-FFF2-40B4-BE49-F238E27FC236}">
                <a16:creationId xmlns:a16="http://schemas.microsoft.com/office/drawing/2014/main" id="{D4DE74EC-8E85-3942-A2C3-0B082E5CEF0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6674" name="Rectangle 2">
            <a:extLst>
              <a:ext uri="{FF2B5EF4-FFF2-40B4-BE49-F238E27FC236}">
                <a16:creationId xmlns:a16="http://schemas.microsoft.com/office/drawing/2014/main" id="{37955E44-F8F5-7C41-B567-337E72A250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796675" name="Rectangle 3">
            <a:extLst>
              <a:ext uri="{FF2B5EF4-FFF2-40B4-BE49-F238E27FC236}">
                <a16:creationId xmlns:a16="http://schemas.microsoft.com/office/drawing/2014/main" id="{250F9C9E-7412-4141-99B2-573969EF72B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22" name="Rectangle 2">
            <a:extLst>
              <a:ext uri="{FF2B5EF4-FFF2-40B4-BE49-F238E27FC236}">
                <a16:creationId xmlns:a16="http://schemas.microsoft.com/office/drawing/2014/main" id="{DC38B59B-6674-2640-9D22-8E636F75E7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798723" name="Rectangle 3">
            <a:extLst>
              <a:ext uri="{FF2B5EF4-FFF2-40B4-BE49-F238E27FC236}">
                <a16:creationId xmlns:a16="http://schemas.microsoft.com/office/drawing/2014/main" id="{51C85F7D-A66A-864C-A55C-9270606A1A9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0770" name="Rectangle 2">
            <a:extLst>
              <a:ext uri="{FF2B5EF4-FFF2-40B4-BE49-F238E27FC236}">
                <a16:creationId xmlns:a16="http://schemas.microsoft.com/office/drawing/2014/main" id="{BC5C1D2E-78F6-A640-A0E6-0759A86542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800771" name="Rectangle 3">
            <a:extLst>
              <a:ext uri="{FF2B5EF4-FFF2-40B4-BE49-F238E27FC236}">
                <a16:creationId xmlns:a16="http://schemas.microsoft.com/office/drawing/2014/main" id="{2D20E09C-CC28-7949-A9C6-5A1532BA971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6914" name="Rectangle 2">
            <a:extLst>
              <a:ext uri="{FF2B5EF4-FFF2-40B4-BE49-F238E27FC236}">
                <a16:creationId xmlns:a16="http://schemas.microsoft.com/office/drawing/2014/main" id="{936C8060-3911-594F-90F1-9D4C879345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806915" name="Rectangle 3">
            <a:extLst>
              <a:ext uri="{FF2B5EF4-FFF2-40B4-BE49-F238E27FC236}">
                <a16:creationId xmlns:a16="http://schemas.microsoft.com/office/drawing/2014/main" id="{831FA395-9432-6941-8B04-4858F14C2EC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1010" name="Rectangle 2">
            <a:extLst>
              <a:ext uri="{FF2B5EF4-FFF2-40B4-BE49-F238E27FC236}">
                <a16:creationId xmlns:a16="http://schemas.microsoft.com/office/drawing/2014/main" id="{1EFEB59E-0958-2540-B759-CC01E81561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811011" name="Rectangle 3">
            <a:extLst>
              <a:ext uri="{FF2B5EF4-FFF2-40B4-BE49-F238E27FC236}">
                <a16:creationId xmlns:a16="http://schemas.microsoft.com/office/drawing/2014/main" id="{14E0F17D-3A44-E840-9ACA-0CFE4DFCB02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3058" name="Rectangle 2">
            <a:extLst>
              <a:ext uri="{FF2B5EF4-FFF2-40B4-BE49-F238E27FC236}">
                <a16:creationId xmlns:a16="http://schemas.microsoft.com/office/drawing/2014/main" id="{B48CB9FC-7CA6-364E-91AE-8D342ABC6C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813059" name="Rectangle 3">
            <a:extLst>
              <a:ext uri="{FF2B5EF4-FFF2-40B4-BE49-F238E27FC236}">
                <a16:creationId xmlns:a16="http://schemas.microsoft.com/office/drawing/2014/main" id="{96FE9EBE-F41F-244A-8DFC-BB82CAE788D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1250" name="Rectangle 2">
            <a:extLst>
              <a:ext uri="{FF2B5EF4-FFF2-40B4-BE49-F238E27FC236}">
                <a16:creationId xmlns:a16="http://schemas.microsoft.com/office/drawing/2014/main" id="{01F28A33-AB8F-CE45-8D6D-A5C6A421E1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821251" name="Rectangle 3">
            <a:extLst>
              <a:ext uri="{FF2B5EF4-FFF2-40B4-BE49-F238E27FC236}">
                <a16:creationId xmlns:a16="http://schemas.microsoft.com/office/drawing/2014/main" id="{3FFA2121-6F0F-B14A-ACAB-DD2E7CC1A36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3298" name="Rectangle 2">
            <a:extLst>
              <a:ext uri="{FF2B5EF4-FFF2-40B4-BE49-F238E27FC236}">
                <a16:creationId xmlns:a16="http://schemas.microsoft.com/office/drawing/2014/main" id="{F1F3DA6F-0873-2F47-A953-875A211E60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823299" name="Rectangle 3">
            <a:extLst>
              <a:ext uri="{FF2B5EF4-FFF2-40B4-BE49-F238E27FC236}">
                <a16:creationId xmlns:a16="http://schemas.microsoft.com/office/drawing/2014/main" id="{14CF017D-2500-3D48-BEB8-FD147F44D71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346" name="Rectangle 2">
            <a:extLst>
              <a:ext uri="{FF2B5EF4-FFF2-40B4-BE49-F238E27FC236}">
                <a16:creationId xmlns:a16="http://schemas.microsoft.com/office/drawing/2014/main" id="{4D8E10D2-BDE0-0448-8174-CA9047FA21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825347" name="Rectangle 3">
            <a:extLst>
              <a:ext uri="{FF2B5EF4-FFF2-40B4-BE49-F238E27FC236}">
                <a16:creationId xmlns:a16="http://schemas.microsoft.com/office/drawing/2014/main" id="{4F651931-3EC4-B848-A9B3-CC1809D7B02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62" name="Rectangle 2">
            <a:extLst>
              <a:ext uri="{FF2B5EF4-FFF2-40B4-BE49-F238E27FC236}">
                <a16:creationId xmlns:a16="http://schemas.microsoft.com/office/drawing/2014/main" id="{2AFC12B2-EF97-8E42-A131-A772C738F2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757763" name="Rectangle 3">
            <a:extLst>
              <a:ext uri="{FF2B5EF4-FFF2-40B4-BE49-F238E27FC236}">
                <a16:creationId xmlns:a16="http://schemas.microsoft.com/office/drawing/2014/main" id="{EE7E920E-8C6E-454C-85E2-A8F2B19C2D7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810" name="Rectangle 2">
            <a:extLst>
              <a:ext uri="{FF2B5EF4-FFF2-40B4-BE49-F238E27FC236}">
                <a16:creationId xmlns:a16="http://schemas.microsoft.com/office/drawing/2014/main" id="{4AA52F3A-60F8-A543-844F-982A43B723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759811" name="Rectangle 3">
            <a:extLst>
              <a:ext uri="{FF2B5EF4-FFF2-40B4-BE49-F238E27FC236}">
                <a16:creationId xmlns:a16="http://schemas.microsoft.com/office/drawing/2014/main" id="{4A32912D-9A33-DC4D-8E3A-C6205AE2D33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858" name="Rectangle 2">
            <a:extLst>
              <a:ext uri="{FF2B5EF4-FFF2-40B4-BE49-F238E27FC236}">
                <a16:creationId xmlns:a16="http://schemas.microsoft.com/office/drawing/2014/main" id="{D2EFB73F-3B08-2B49-AFE0-CC0440A9B1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761859" name="Rectangle 3">
            <a:extLst>
              <a:ext uri="{FF2B5EF4-FFF2-40B4-BE49-F238E27FC236}">
                <a16:creationId xmlns:a16="http://schemas.microsoft.com/office/drawing/2014/main" id="{5AA508A1-2FF9-F442-85AF-6C387F7525F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3906" name="Rectangle 2">
            <a:extLst>
              <a:ext uri="{FF2B5EF4-FFF2-40B4-BE49-F238E27FC236}">
                <a16:creationId xmlns:a16="http://schemas.microsoft.com/office/drawing/2014/main" id="{4289017A-AA53-9140-B904-0AB49C724C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763907" name="Rectangle 3">
            <a:extLst>
              <a:ext uri="{FF2B5EF4-FFF2-40B4-BE49-F238E27FC236}">
                <a16:creationId xmlns:a16="http://schemas.microsoft.com/office/drawing/2014/main" id="{ED9EB4FA-D176-064B-A666-480AAC130B8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4146" name="Rectangle 2">
            <a:extLst>
              <a:ext uri="{FF2B5EF4-FFF2-40B4-BE49-F238E27FC236}">
                <a16:creationId xmlns:a16="http://schemas.microsoft.com/office/drawing/2014/main" id="{C1A808A2-099D-A047-B521-843C260166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774147" name="Rectangle 3">
            <a:extLst>
              <a:ext uri="{FF2B5EF4-FFF2-40B4-BE49-F238E27FC236}">
                <a16:creationId xmlns:a16="http://schemas.microsoft.com/office/drawing/2014/main" id="{8D4FE21D-7A23-8A4D-AE40-87C1E35235F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194" name="Rectangle 2">
            <a:extLst>
              <a:ext uri="{FF2B5EF4-FFF2-40B4-BE49-F238E27FC236}">
                <a16:creationId xmlns:a16="http://schemas.microsoft.com/office/drawing/2014/main" id="{F4FB5749-7929-EA49-834D-633E30374A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776195" name="Rectangle 3">
            <a:extLst>
              <a:ext uri="{FF2B5EF4-FFF2-40B4-BE49-F238E27FC236}">
                <a16:creationId xmlns:a16="http://schemas.microsoft.com/office/drawing/2014/main" id="{B6D8AC3E-C85C-A84D-8857-EA4297697FC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>
            <a:extLst>
              <a:ext uri="{FF2B5EF4-FFF2-40B4-BE49-F238E27FC236}">
                <a16:creationId xmlns:a16="http://schemas.microsoft.com/office/drawing/2014/main" id="{D55B6EE6-B1F0-1544-94D0-F10E29C4AE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778243" name="Rectangle 3">
            <a:extLst>
              <a:ext uri="{FF2B5EF4-FFF2-40B4-BE49-F238E27FC236}">
                <a16:creationId xmlns:a16="http://schemas.microsoft.com/office/drawing/2014/main" id="{E20C9AA2-19AF-EA4F-A839-64DDAB2ACEC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338" name="Rectangle 2">
            <a:extLst>
              <a:ext uri="{FF2B5EF4-FFF2-40B4-BE49-F238E27FC236}">
                <a16:creationId xmlns:a16="http://schemas.microsoft.com/office/drawing/2014/main" id="{CBD79D2B-BDE2-6E4F-819B-79E570EBA4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782339" name="Rectangle 3">
            <a:extLst>
              <a:ext uri="{FF2B5EF4-FFF2-40B4-BE49-F238E27FC236}">
                <a16:creationId xmlns:a16="http://schemas.microsoft.com/office/drawing/2014/main" id="{221AE123-9DD8-394F-8DF1-CDFA1BF907B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5FD8D-B149-6744-8A3A-9910B222DB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4FBD5D-17DF-A649-BCF3-91256A0E84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54158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C07BD2-4B17-3F41-84BE-25B2ED602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5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F7177C-A8B4-0047-AD5F-BBE7C88C76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12863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96B02C-0193-844E-A220-9FAA499465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89775" y="365125"/>
            <a:ext cx="2135188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B171F8-3282-E545-A72B-C31F246E12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56337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38917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54C988-1531-7242-B897-283B7D374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5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B539FF-9F40-0847-A0A2-18B57D9423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73311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8EACF6-329A-1A49-8B0B-0CC63A7F2F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3925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4FFEBD-784A-7143-B902-2A2DD8152D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3925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0378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51968D-FF2D-C944-8718-2B6CB5913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5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984D4E-A475-2645-A3E7-A26B5A1C48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195762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1EC32C-BB5A-6F4F-89C5-6C2B9782DE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29200" y="1825625"/>
            <a:ext cx="4195763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45971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35D0F-96FD-B548-8A79-4F1F40E79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365125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408D52-65DF-F447-88C3-1024E5E0E6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B40A22-A4EE-3D42-A121-65F633F4D9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46E60C-8C91-5442-AC21-71893B677C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0A4DD4A-3FFF-A247-B744-3C84A877B3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17825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53251C-1288-7A47-925C-A50DF3C43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5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01585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84227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8933F5-1D78-7C40-83DA-C332764A88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EA82DD-D52F-7B47-9A2F-E6819C4A80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60E0C9-AF6E-B541-B69E-9DC7EC7F26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97064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F962E-91F5-C44E-BC6A-88199FEC75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F4E5AD2-0620-AD45-AEAD-E3E2CC2665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36E887-3B1B-BA45-9FCB-5EF3217EB0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88976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Rectangle 15">
            <a:extLst>
              <a:ext uri="{FF2B5EF4-FFF2-40B4-BE49-F238E27FC236}">
                <a16:creationId xmlns:a16="http://schemas.microsoft.com/office/drawing/2014/main" id="{72FFDD1F-8697-A748-BC13-8F7CFC4A2A7B}"/>
              </a:ext>
            </a:extLst>
          </p:cNvPr>
          <p:cNvSpPr>
            <a:spLocks noGrp="1" noChangeArrowheads="1"/>
          </p:cNvSpPr>
          <p:nvPr userDrawn="1"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endParaRPr lang="en-US" altLang="en-US" sz="440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40" name="Rectangle 16">
            <a:extLst>
              <a:ext uri="{FF2B5EF4-FFF2-40B4-BE49-F238E27FC236}">
                <a16:creationId xmlns:a16="http://schemas.microsoft.com/office/drawing/2014/main" id="{266B72C4-4240-384C-A5DA-D70ADBE605AF}"/>
              </a:ext>
            </a:extLst>
          </p:cNvPr>
          <p:cNvSpPr>
            <a:spLocks noGrp="1" noChangeArrowheads="1"/>
          </p:cNvSpPr>
          <p:nvPr userDrawn="1"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buFont typeface="Times" pitchFamily="2" charset="0"/>
              <a:buChar char="•"/>
            </a:pPr>
            <a:endParaRPr lang="en-US" altLang="en-US" sz="2000">
              <a:latin typeface="Times New Roman" panose="02020603050405020304" pitchFamily="18" charset="0"/>
            </a:endParaRPr>
          </a:p>
        </p:txBody>
      </p:sp>
      <p:sp>
        <p:nvSpPr>
          <p:cNvPr id="1041" name="Rectangle 17">
            <a:extLst>
              <a:ext uri="{FF2B5EF4-FFF2-40B4-BE49-F238E27FC236}">
                <a16:creationId xmlns:a16="http://schemas.microsoft.com/office/drawing/2014/main" id="{9CA9980C-7B4E-D240-B6A8-866859CAD559}"/>
              </a:ext>
            </a:extLst>
          </p:cNvPr>
          <p:cNvSpPr>
            <a:spLocks noGrp="1" noChangeArrowheads="1"/>
          </p:cNvSpPr>
          <p:nvPr userDrawn="1"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fld id="{9A991C81-DD88-DF47-9150-8BC3DDA7A573}" type="slidenum">
              <a:rPr lang="en-US" altLang="en-US" sz="1400">
                <a:latin typeface="Times New Roman" panose="02020603050405020304" pitchFamily="18" charset="0"/>
              </a:rPr>
              <a:pPr algn="r"/>
              <a:t>‹#›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042" name="Rectangle 18">
            <a:extLst>
              <a:ext uri="{FF2B5EF4-FFF2-40B4-BE49-F238E27FC236}">
                <a16:creationId xmlns:a16="http://schemas.microsoft.com/office/drawing/2014/main" id="{417B4D9B-B240-784D-B7AA-E730C51E442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endParaRPr lang="en-US" altLang="en-US" sz="440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43" name="Rectangle 19">
            <a:extLst>
              <a:ext uri="{FF2B5EF4-FFF2-40B4-BE49-F238E27FC236}">
                <a16:creationId xmlns:a16="http://schemas.microsoft.com/office/drawing/2014/main" id="{3068DDDF-67C3-8447-BE1F-ED189621B76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 sz="3200">
              <a:latin typeface="Times New Roman" panose="02020603050405020304" pitchFamily="18" charset="0"/>
            </a:endParaRPr>
          </a:p>
        </p:txBody>
      </p:sp>
      <p:sp>
        <p:nvSpPr>
          <p:cNvPr id="1044" name="Rectangle 20">
            <a:extLst>
              <a:ext uri="{FF2B5EF4-FFF2-40B4-BE49-F238E27FC236}">
                <a16:creationId xmlns:a16="http://schemas.microsoft.com/office/drawing/2014/main" id="{61743B74-C936-F548-9000-B962CF5FBE3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fld id="{DA7194FD-8066-6543-BACD-81CCDB836933}" type="slidenum">
              <a:rPr lang="en-US" altLang="en-US" sz="1400">
                <a:latin typeface="Times New Roman" panose="02020603050405020304" pitchFamily="18" charset="0"/>
              </a:rPr>
              <a:pPr algn="r"/>
              <a:t>‹#›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045" name="Rectangle 21">
            <a:extLst>
              <a:ext uri="{FF2B5EF4-FFF2-40B4-BE49-F238E27FC236}">
                <a16:creationId xmlns:a16="http://schemas.microsoft.com/office/drawing/2014/main" id="{095BD6D5-02F4-3A4C-AF58-CA49140CBD65}"/>
              </a:ext>
            </a:extLst>
          </p:cNvPr>
          <p:cNvSpPr>
            <a:spLocks noGrp="1" noChangeArrowheads="1"/>
          </p:cNvSpPr>
          <p:nvPr userDrawn="1"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sz="1400" dirty="0">
                <a:latin typeface="Times New Roman" panose="02020603050405020304" pitchFamily="18" charset="0"/>
              </a:rPr>
              <a:t>OMGT6743</a:t>
            </a:r>
          </a:p>
        </p:txBody>
      </p:sp>
      <p:sp>
        <p:nvSpPr>
          <p:cNvPr id="1047" name="Rectangle 23">
            <a:extLst>
              <a:ext uri="{FF2B5EF4-FFF2-40B4-BE49-F238E27FC236}">
                <a16:creationId xmlns:a16="http://schemas.microsoft.com/office/drawing/2014/main" id="{DB57B3CD-41FE-A645-A414-A7D84F43DF8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endParaRPr lang="en-US" altLang="en-US" sz="440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1048" name="Group 24">
            <a:extLst>
              <a:ext uri="{FF2B5EF4-FFF2-40B4-BE49-F238E27FC236}">
                <a16:creationId xmlns:a16="http://schemas.microsoft.com/office/drawing/2014/main" id="{9B991948-BCC3-194C-80C5-01D43F6C55F1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685800" y="1981200"/>
            <a:ext cx="7793038" cy="4114800"/>
            <a:chOff x="467" y="1248"/>
            <a:chExt cx="5341" cy="2592"/>
          </a:xfrm>
        </p:grpSpPr>
        <p:sp>
          <p:nvSpPr>
            <p:cNvPr id="1049" name="Line 25">
              <a:extLst>
                <a:ext uri="{FF2B5EF4-FFF2-40B4-BE49-F238E27FC236}">
                  <a16:creationId xmlns:a16="http://schemas.microsoft.com/office/drawing/2014/main" id="{99F3C9B4-5C7F-994D-976A-40B3A56C78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5" y="1248"/>
              <a:ext cx="532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0" name="Line 26">
              <a:extLst>
                <a:ext uri="{FF2B5EF4-FFF2-40B4-BE49-F238E27FC236}">
                  <a16:creationId xmlns:a16="http://schemas.microsoft.com/office/drawing/2014/main" id="{A03C0DE9-93F4-354E-8CE9-FB56E2C5ECB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7" y="1256"/>
              <a:ext cx="0" cy="25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1" name="Line 27">
              <a:extLst>
                <a:ext uri="{FF2B5EF4-FFF2-40B4-BE49-F238E27FC236}">
                  <a16:creationId xmlns:a16="http://schemas.microsoft.com/office/drawing/2014/main" id="{4245EF4C-0DD9-3345-8A27-460DA965EA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808" y="1256"/>
              <a:ext cx="0" cy="25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2" name="Line 28">
              <a:extLst>
                <a:ext uri="{FF2B5EF4-FFF2-40B4-BE49-F238E27FC236}">
                  <a16:creationId xmlns:a16="http://schemas.microsoft.com/office/drawing/2014/main" id="{10824947-9140-3342-B715-903FEF7723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5" y="3840"/>
              <a:ext cx="196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3" name="Line 29">
              <a:extLst>
                <a:ext uri="{FF2B5EF4-FFF2-40B4-BE49-F238E27FC236}">
                  <a16:creationId xmlns:a16="http://schemas.microsoft.com/office/drawing/2014/main" id="{141C44B8-6B8E-7A4E-8623-39D57397177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35" y="3840"/>
              <a:ext cx="196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39AB840E-1802-9F45-B9CA-9321D5FE1455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3752850" y="5930900"/>
            <a:ext cx="1689100" cy="9271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39800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2pPr>
      <a:lvl3pPr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3pPr>
      <a:lvl4pPr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4pPr>
      <a:lvl5pPr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5pPr>
      <a:lvl6pPr marL="457200"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6pPr>
      <a:lvl7pPr marL="914400"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7pPr>
      <a:lvl8pPr marL="1371600"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8pPr>
      <a:lvl9pPr marL="1828800"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9pPr>
    </p:titleStyle>
    <p:bodyStyle>
      <a:lvl1pPr marL="352425" indent="-352425" algn="l" defTabSz="939800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63588" indent="-293688" algn="l" defTabSz="939800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76338" indent="-236538" algn="l" defTabSz="939800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44650" indent="-234950" algn="l" defTabSz="939800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14550" indent="-233363" algn="l" defTabSz="939800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png"/><Relationship Id="rId4" Type="http://schemas.openxmlformats.org/officeDocument/2006/relationships/oleObject" Target="../embeddings/oleObject2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png"/><Relationship Id="rId4" Type="http://schemas.openxmlformats.org/officeDocument/2006/relationships/oleObject" Target="../embeddings/oleObject3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2089" name="Group 25">
            <a:extLst>
              <a:ext uri="{FF2B5EF4-FFF2-40B4-BE49-F238E27FC236}">
                <a16:creationId xmlns:a16="http://schemas.microsoft.com/office/drawing/2014/main" id="{B48D528C-DCA2-B44C-8C62-71E529165BBE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1981200"/>
            <a:ext cx="7772400" cy="4114800"/>
            <a:chOff x="419" y="1248"/>
            <a:chExt cx="5341" cy="2592"/>
          </a:xfrm>
        </p:grpSpPr>
        <p:sp>
          <p:nvSpPr>
            <p:cNvPr id="472090" name="Line 26">
              <a:extLst>
                <a:ext uri="{FF2B5EF4-FFF2-40B4-BE49-F238E27FC236}">
                  <a16:creationId xmlns:a16="http://schemas.microsoft.com/office/drawing/2014/main" id="{4DE7D90B-BD83-E045-AF73-D4CD37ED8E0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1248"/>
              <a:ext cx="5325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91" name="Line 27">
              <a:extLst>
                <a:ext uri="{FF2B5EF4-FFF2-40B4-BE49-F238E27FC236}">
                  <a16:creationId xmlns:a16="http://schemas.microsoft.com/office/drawing/2014/main" id="{9041FE16-125C-0B4D-8797-4A85852A169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" y="1256"/>
              <a:ext cx="0" cy="2576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92" name="Line 28">
              <a:extLst>
                <a:ext uri="{FF2B5EF4-FFF2-40B4-BE49-F238E27FC236}">
                  <a16:creationId xmlns:a16="http://schemas.microsoft.com/office/drawing/2014/main" id="{249AA09B-EDA1-ED40-ACD7-08B883A3B4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0" y="1256"/>
              <a:ext cx="0" cy="2576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93" name="Line 29">
              <a:extLst>
                <a:ext uri="{FF2B5EF4-FFF2-40B4-BE49-F238E27FC236}">
                  <a16:creationId xmlns:a16="http://schemas.microsoft.com/office/drawing/2014/main" id="{9115798E-ED4A-A54C-AC0A-F75393510B5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3840"/>
              <a:ext cx="1293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94" name="Line 30">
              <a:extLst>
                <a:ext uri="{FF2B5EF4-FFF2-40B4-BE49-F238E27FC236}">
                  <a16:creationId xmlns:a16="http://schemas.microsoft.com/office/drawing/2014/main" id="{5C16B0BD-A6D9-1844-901F-984644DCC64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9" y="3840"/>
              <a:ext cx="1293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72068" name="Rectangle 4">
            <a:extLst>
              <a:ext uri="{FF2B5EF4-FFF2-40B4-BE49-F238E27FC236}">
                <a16:creationId xmlns:a16="http://schemas.microsoft.com/office/drawing/2014/main" id="{AA96728A-3B24-4A46-8692-6A7311647BBA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585788"/>
            <a:ext cx="7848600" cy="11890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defTabSz="914400"/>
            <a:r>
              <a:rPr lang="en-US" altLang="en-US" sz="4200"/>
              <a:t>Inputs and Outputs to APP</a:t>
            </a:r>
            <a:endParaRPr lang="en-US" altLang="en-US"/>
          </a:p>
        </p:txBody>
      </p:sp>
      <p:grpSp>
        <p:nvGrpSpPr>
          <p:cNvPr id="472095" name="Group 31">
            <a:extLst>
              <a:ext uri="{FF2B5EF4-FFF2-40B4-BE49-F238E27FC236}">
                <a16:creationId xmlns:a16="http://schemas.microsoft.com/office/drawing/2014/main" id="{37D2C286-53C8-DC48-A2F5-3509370FD291}"/>
              </a:ext>
            </a:extLst>
          </p:cNvPr>
          <p:cNvGrpSpPr>
            <a:grpSpLocks/>
          </p:cNvGrpSpPr>
          <p:nvPr/>
        </p:nvGrpSpPr>
        <p:grpSpPr bwMode="auto">
          <a:xfrm>
            <a:off x="998538" y="1841500"/>
            <a:ext cx="7842250" cy="4124325"/>
            <a:chOff x="640" y="1160"/>
            <a:chExt cx="5297" cy="2794"/>
          </a:xfrm>
        </p:grpSpPr>
        <p:sp>
          <p:nvSpPr>
            <p:cNvPr id="472069" name="Rectangle 5">
              <a:extLst>
                <a:ext uri="{FF2B5EF4-FFF2-40B4-BE49-F238E27FC236}">
                  <a16:creationId xmlns:a16="http://schemas.microsoft.com/office/drawing/2014/main" id="{76909CCC-DFD6-EA40-A286-4361B0AD72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6" y="1996"/>
              <a:ext cx="1968" cy="77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70" name="Rectangle 6">
              <a:extLst>
                <a:ext uri="{FF2B5EF4-FFF2-40B4-BE49-F238E27FC236}">
                  <a16:creationId xmlns:a16="http://schemas.microsoft.com/office/drawing/2014/main" id="{DE0AAF70-DFAF-B540-A946-A3B2F9002A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7" y="2031"/>
              <a:ext cx="1208" cy="8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altLang="en-US" b="1">
                  <a:latin typeface="Arial" panose="020B0604020202020204" pitchFamily="34" charset="0"/>
                </a:rPr>
                <a:t>Aggregate</a:t>
              </a:r>
            </a:p>
            <a:p>
              <a:pPr algn="ctr"/>
              <a:r>
                <a:rPr lang="en-US" altLang="en-US" b="1">
                  <a:latin typeface="Arial" panose="020B0604020202020204" pitchFamily="34" charset="0"/>
                </a:rPr>
                <a:t>Production</a:t>
              </a:r>
            </a:p>
            <a:p>
              <a:pPr algn="ctr"/>
              <a:r>
                <a:rPr lang="en-US" altLang="en-US" b="1">
                  <a:latin typeface="Arial" panose="020B0604020202020204" pitchFamily="34" charset="0"/>
                </a:rPr>
                <a:t>Planning</a:t>
              </a:r>
              <a:endParaRPr lang="en-US" altLang="en-US">
                <a:solidFill>
                  <a:schemeClr val="bg2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72071" name="Rectangle 7">
              <a:extLst>
                <a:ext uri="{FF2B5EF4-FFF2-40B4-BE49-F238E27FC236}">
                  <a16:creationId xmlns:a16="http://schemas.microsoft.com/office/drawing/2014/main" id="{9619530F-26C7-C040-BC34-0C207CB0FD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80" y="1160"/>
              <a:ext cx="857" cy="4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Company</a:t>
              </a:r>
            </a:p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Policies</a:t>
              </a:r>
            </a:p>
          </p:txBody>
        </p:sp>
        <p:sp>
          <p:nvSpPr>
            <p:cNvPr id="472072" name="Rectangle 8">
              <a:extLst>
                <a:ext uri="{FF2B5EF4-FFF2-40B4-BE49-F238E27FC236}">
                  <a16:creationId xmlns:a16="http://schemas.microsoft.com/office/drawing/2014/main" id="{70444E33-2274-6B4F-A0CA-83DE6913AA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5" y="1904"/>
              <a:ext cx="990" cy="4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Financial</a:t>
              </a:r>
            </a:p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Constraints</a:t>
              </a:r>
            </a:p>
          </p:txBody>
        </p:sp>
        <p:sp>
          <p:nvSpPr>
            <p:cNvPr id="472073" name="Rectangle 9">
              <a:extLst>
                <a:ext uri="{FF2B5EF4-FFF2-40B4-BE49-F238E27FC236}">
                  <a16:creationId xmlns:a16="http://schemas.microsoft.com/office/drawing/2014/main" id="{CF84EC3E-0A58-014C-8725-6BC07D2CAE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2" y="1160"/>
              <a:ext cx="923" cy="4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Strategic</a:t>
              </a:r>
            </a:p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Objectives</a:t>
              </a:r>
            </a:p>
          </p:txBody>
        </p:sp>
        <p:sp>
          <p:nvSpPr>
            <p:cNvPr id="472074" name="Rectangle 10">
              <a:extLst>
                <a:ext uri="{FF2B5EF4-FFF2-40B4-BE49-F238E27FC236}">
                  <a16:creationId xmlns:a16="http://schemas.microsoft.com/office/drawing/2014/main" id="{6C194651-D060-1E41-B8E3-AF2CF2354B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13" y="3068"/>
              <a:ext cx="1324" cy="8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Units or dollars</a:t>
              </a:r>
            </a:p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subcontracted,</a:t>
              </a:r>
            </a:p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backordered, or</a:t>
              </a:r>
            </a:p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lost</a:t>
              </a:r>
            </a:p>
          </p:txBody>
        </p:sp>
        <p:sp>
          <p:nvSpPr>
            <p:cNvPr id="472075" name="Line 11">
              <a:extLst>
                <a:ext uri="{FF2B5EF4-FFF2-40B4-BE49-F238E27FC236}">
                  <a16:creationId xmlns:a16="http://schemas.microsoft.com/office/drawing/2014/main" id="{4F6288F8-B95B-7B4E-8AC2-E50D98569FA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08" y="1625"/>
              <a:ext cx="511" cy="27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76" name="Line 12">
              <a:extLst>
                <a:ext uri="{FF2B5EF4-FFF2-40B4-BE49-F238E27FC236}">
                  <a16:creationId xmlns:a16="http://schemas.microsoft.com/office/drawing/2014/main" id="{337B183C-336D-F241-8BFA-55B6E80333E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0" y="1577"/>
              <a:ext cx="0" cy="3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77" name="Line 13">
              <a:extLst>
                <a:ext uri="{FF2B5EF4-FFF2-40B4-BE49-F238E27FC236}">
                  <a16:creationId xmlns:a16="http://schemas.microsoft.com/office/drawing/2014/main" id="{3DD453D8-E68F-D045-B95C-649BF319FE5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118" y="1685"/>
              <a:ext cx="371" cy="23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78" name="Line 14">
              <a:extLst>
                <a:ext uri="{FF2B5EF4-FFF2-40B4-BE49-F238E27FC236}">
                  <a16:creationId xmlns:a16="http://schemas.microsoft.com/office/drawing/2014/main" id="{8AA440D2-4CAC-E744-8D65-87B7FB398A6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39" y="2124"/>
              <a:ext cx="56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79" name="Line 15">
              <a:extLst>
                <a:ext uri="{FF2B5EF4-FFF2-40B4-BE49-F238E27FC236}">
                  <a16:creationId xmlns:a16="http://schemas.microsoft.com/office/drawing/2014/main" id="{BE5724AC-F1F1-BB41-B05F-FF0AE70150F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09" y="2124"/>
              <a:ext cx="4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80" name="Line 16">
              <a:extLst>
                <a:ext uri="{FF2B5EF4-FFF2-40B4-BE49-F238E27FC236}">
                  <a16:creationId xmlns:a16="http://schemas.microsoft.com/office/drawing/2014/main" id="{7525AD6F-9A90-934C-9EB1-99E41172E1C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571" y="2885"/>
              <a:ext cx="267" cy="3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81" name="Line 17">
              <a:extLst>
                <a:ext uri="{FF2B5EF4-FFF2-40B4-BE49-F238E27FC236}">
                  <a16:creationId xmlns:a16="http://schemas.microsoft.com/office/drawing/2014/main" id="{1174D82E-43F4-2D43-9402-5C481BB59F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56" y="2825"/>
              <a:ext cx="355" cy="23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82" name="Rectangle 18">
              <a:extLst>
                <a:ext uri="{FF2B5EF4-FFF2-40B4-BE49-F238E27FC236}">
                  <a16:creationId xmlns:a16="http://schemas.microsoft.com/office/drawing/2014/main" id="{AD4350B8-AD1C-AE40-893D-6510008AE9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9" y="1160"/>
              <a:ext cx="990" cy="4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Capacity</a:t>
              </a:r>
            </a:p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Constraints</a:t>
              </a:r>
            </a:p>
          </p:txBody>
        </p:sp>
        <p:sp>
          <p:nvSpPr>
            <p:cNvPr id="472083" name="Rectangle 19">
              <a:extLst>
                <a:ext uri="{FF2B5EF4-FFF2-40B4-BE49-F238E27FC236}">
                  <a16:creationId xmlns:a16="http://schemas.microsoft.com/office/drawing/2014/main" id="{458E52E6-3048-9F41-8B9E-C9D7020D1F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1" y="2936"/>
              <a:ext cx="904" cy="4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Size of</a:t>
              </a:r>
            </a:p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Workforce</a:t>
              </a:r>
            </a:p>
          </p:txBody>
        </p:sp>
        <p:sp>
          <p:nvSpPr>
            <p:cNvPr id="472084" name="Rectangle 20">
              <a:extLst>
                <a:ext uri="{FF2B5EF4-FFF2-40B4-BE49-F238E27FC236}">
                  <a16:creationId xmlns:a16="http://schemas.microsoft.com/office/drawing/2014/main" id="{D6CC1280-02AF-7E44-AD69-70321CDFB2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07" y="3247"/>
              <a:ext cx="1123" cy="6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Production</a:t>
              </a:r>
            </a:p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per month</a:t>
              </a:r>
            </a:p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(in units or $)</a:t>
              </a:r>
            </a:p>
          </p:txBody>
        </p:sp>
        <p:sp>
          <p:nvSpPr>
            <p:cNvPr id="472085" name="Rectangle 21">
              <a:extLst>
                <a:ext uri="{FF2B5EF4-FFF2-40B4-BE49-F238E27FC236}">
                  <a16:creationId xmlns:a16="http://schemas.microsoft.com/office/drawing/2014/main" id="{07F22EAB-4CE2-0348-B96E-35B3F8E0BD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91" y="3284"/>
              <a:ext cx="828" cy="4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Inventory</a:t>
              </a:r>
            </a:p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Levels</a:t>
              </a:r>
            </a:p>
          </p:txBody>
        </p:sp>
        <p:sp>
          <p:nvSpPr>
            <p:cNvPr id="472086" name="Rectangle 22">
              <a:extLst>
                <a:ext uri="{FF2B5EF4-FFF2-40B4-BE49-F238E27FC236}">
                  <a16:creationId xmlns:a16="http://schemas.microsoft.com/office/drawing/2014/main" id="{BD166415-3994-0C4B-8FE3-6A485848F0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0" y="1892"/>
              <a:ext cx="875" cy="4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Demand</a:t>
              </a:r>
            </a:p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Forecasts</a:t>
              </a:r>
            </a:p>
          </p:txBody>
        </p:sp>
        <p:sp>
          <p:nvSpPr>
            <p:cNvPr id="472087" name="Line 23">
              <a:extLst>
                <a:ext uri="{FF2B5EF4-FFF2-40B4-BE49-F238E27FC236}">
                  <a16:creationId xmlns:a16="http://schemas.microsoft.com/office/drawing/2014/main" id="{60AC8244-DCD5-F243-90B0-30D6BF9C996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13" y="2825"/>
              <a:ext cx="371" cy="23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88" name="Line 24">
              <a:extLst>
                <a:ext uri="{FF2B5EF4-FFF2-40B4-BE49-F238E27FC236}">
                  <a16:creationId xmlns:a16="http://schemas.microsoft.com/office/drawing/2014/main" id="{B153904C-0452-8C44-BF4D-579B74C9BBB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33" y="2885"/>
              <a:ext cx="251" cy="3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81369" name="Group 57">
            <a:extLst>
              <a:ext uri="{FF2B5EF4-FFF2-40B4-BE49-F238E27FC236}">
                <a16:creationId xmlns:a16="http://schemas.microsoft.com/office/drawing/2014/main" id="{CAB01A87-547C-524F-9391-58F69A17F712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1981200"/>
            <a:ext cx="7772400" cy="4114800"/>
            <a:chOff x="419" y="1248"/>
            <a:chExt cx="5341" cy="2592"/>
          </a:xfrm>
        </p:grpSpPr>
        <p:sp>
          <p:nvSpPr>
            <p:cNvPr id="781370" name="Line 58">
              <a:extLst>
                <a:ext uri="{FF2B5EF4-FFF2-40B4-BE49-F238E27FC236}">
                  <a16:creationId xmlns:a16="http://schemas.microsoft.com/office/drawing/2014/main" id="{D914B74D-D213-D443-97E4-CA7F59073F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1248"/>
              <a:ext cx="5325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1371" name="Line 59">
              <a:extLst>
                <a:ext uri="{FF2B5EF4-FFF2-40B4-BE49-F238E27FC236}">
                  <a16:creationId xmlns:a16="http://schemas.microsoft.com/office/drawing/2014/main" id="{BE382907-B00C-AB49-8D26-6D753DD0F41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" y="1256"/>
              <a:ext cx="0" cy="2576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1372" name="Line 60">
              <a:extLst>
                <a:ext uri="{FF2B5EF4-FFF2-40B4-BE49-F238E27FC236}">
                  <a16:creationId xmlns:a16="http://schemas.microsoft.com/office/drawing/2014/main" id="{079E7698-1874-F04D-99A4-7FA602EF9D0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0" y="1256"/>
              <a:ext cx="0" cy="2576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1373" name="Line 61">
              <a:extLst>
                <a:ext uri="{FF2B5EF4-FFF2-40B4-BE49-F238E27FC236}">
                  <a16:creationId xmlns:a16="http://schemas.microsoft.com/office/drawing/2014/main" id="{7C77FB9A-F3ED-484D-8F98-25B2964271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3840"/>
              <a:ext cx="1293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1374" name="Line 62">
              <a:extLst>
                <a:ext uri="{FF2B5EF4-FFF2-40B4-BE49-F238E27FC236}">
                  <a16:creationId xmlns:a16="http://schemas.microsoft.com/office/drawing/2014/main" id="{96E45850-6117-EF45-B30D-B5508A1E6F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9" y="3840"/>
              <a:ext cx="1293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81368" name="Rectangle 56">
            <a:extLst>
              <a:ext uri="{FF2B5EF4-FFF2-40B4-BE49-F238E27FC236}">
                <a16:creationId xmlns:a16="http://schemas.microsoft.com/office/drawing/2014/main" id="{1B1F29B6-1E75-444D-BA56-1F0A096D08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09600"/>
            <a:ext cx="7772400" cy="1189038"/>
          </a:xfrm>
          <a:prstGeom prst="rect">
            <a:avLst/>
          </a:prstGeom>
          <a:noFill/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/>
          <a:lstStyle>
            <a:lvl1pPr algn="ctr" defTabSz="939800">
              <a:defRPr sz="4600">
                <a:solidFill>
                  <a:schemeClr val="tx2"/>
                </a:solidFill>
                <a:latin typeface="Times" pitchFamily="2" charset="0"/>
              </a:defRPr>
            </a:lvl1pPr>
            <a:lvl2pPr algn="ctr" defTabSz="939800">
              <a:defRPr sz="4600">
                <a:solidFill>
                  <a:schemeClr val="tx2"/>
                </a:solidFill>
                <a:latin typeface="Times" pitchFamily="2" charset="0"/>
              </a:defRPr>
            </a:lvl2pPr>
            <a:lvl3pPr algn="ctr" defTabSz="939800">
              <a:defRPr sz="4600">
                <a:solidFill>
                  <a:schemeClr val="tx2"/>
                </a:solidFill>
                <a:latin typeface="Times" pitchFamily="2" charset="0"/>
              </a:defRPr>
            </a:lvl3pPr>
            <a:lvl4pPr algn="ctr" defTabSz="939800">
              <a:defRPr sz="4600">
                <a:solidFill>
                  <a:schemeClr val="tx2"/>
                </a:solidFill>
                <a:latin typeface="Times" pitchFamily="2" charset="0"/>
              </a:defRPr>
            </a:lvl4pPr>
            <a:lvl5pPr algn="ctr" defTabSz="939800">
              <a:defRPr sz="4600">
                <a:solidFill>
                  <a:schemeClr val="tx2"/>
                </a:solidFill>
                <a:latin typeface="Times" pitchFamily="2" charset="0"/>
              </a:defRPr>
            </a:lvl5pPr>
            <a:lvl6pPr marL="457200" algn="ctr" defTabSz="9398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Times" pitchFamily="2" charset="0"/>
              </a:defRPr>
            </a:lvl6pPr>
            <a:lvl7pPr marL="914400" algn="ctr" defTabSz="9398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Times" pitchFamily="2" charset="0"/>
              </a:defRPr>
            </a:lvl7pPr>
            <a:lvl8pPr marL="1371600" algn="ctr" defTabSz="9398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Times" pitchFamily="2" charset="0"/>
              </a:defRPr>
            </a:lvl8pPr>
            <a:lvl9pPr marL="1828800" algn="ctr" defTabSz="9398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Times" pitchFamily="2" charset="0"/>
              </a:defRPr>
            </a:lvl9pPr>
          </a:lstStyle>
          <a:p>
            <a:endParaRPr lang="en-US" altLang="en-US"/>
          </a:p>
        </p:txBody>
      </p:sp>
      <p:sp>
        <p:nvSpPr>
          <p:cNvPr id="781317" name="Rectangle 5">
            <a:extLst>
              <a:ext uri="{FF2B5EF4-FFF2-40B4-BE49-F238E27FC236}">
                <a16:creationId xmlns:a16="http://schemas.microsoft.com/office/drawing/2014/main" id="{D7F3EB27-11EB-DC44-A502-400F50266948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381000" y="0"/>
            <a:ext cx="916305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defTabSz="914400"/>
            <a:r>
              <a:rPr lang="en-US" altLang="en-US">
                <a:solidFill>
                  <a:schemeClr val="tx1"/>
                </a:solidFill>
              </a:rPr>
              <a:t>Kanban Squares</a:t>
            </a:r>
          </a:p>
        </p:txBody>
      </p:sp>
      <p:grpSp>
        <p:nvGrpSpPr>
          <p:cNvPr id="781375" name="Group 63">
            <a:extLst>
              <a:ext uri="{FF2B5EF4-FFF2-40B4-BE49-F238E27FC236}">
                <a16:creationId xmlns:a16="http://schemas.microsoft.com/office/drawing/2014/main" id="{FE6FC666-7A4F-7545-AF39-B8FEAA02C04E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850900"/>
            <a:ext cx="8534400" cy="4864100"/>
            <a:chOff x="476" y="488"/>
            <a:chExt cx="5140" cy="3160"/>
          </a:xfrm>
        </p:grpSpPr>
        <p:sp>
          <p:nvSpPr>
            <p:cNvPr id="781316" name="Rectangle 4">
              <a:extLst>
                <a:ext uri="{FF2B5EF4-FFF2-40B4-BE49-F238E27FC236}">
                  <a16:creationId xmlns:a16="http://schemas.microsoft.com/office/drawing/2014/main" id="{E4EF17F8-700C-AA4F-AC46-54943279DE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" y="488"/>
              <a:ext cx="5140" cy="3160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1318" name="Freeform 6">
              <a:extLst>
                <a:ext uri="{FF2B5EF4-FFF2-40B4-BE49-F238E27FC236}">
                  <a16:creationId xmlns:a16="http://schemas.microsoft.com/office/drawing/2014/main" id="{8E6FDD73-49D9-694C-AE88-47F0A22E9369}"/>
                </a:ext>
              </a:extLst>
            </p:cNvPr>
            <p:cNvSpPr>
              <a:spLocks/>
            </p:cNvSpPr>
            <p:nvPr/>
          </p:nvSpPr>
          <p:spPr bwMode="auto">
            <a:xfrm>
              <a:off x="884" y="820"/>
              <a:ext cx="4379" cy="2419"/>
            </a:xfrm>
            <a:custGeom>
              <a:avLst/>
              <a:gdLst>
                <a:gd name="T0" fmla="*/ 9 w 4042"/>
                <a:gd name="T1" fmla="*/ 0 h 2419"/>
                <a:gd name="T2" fmla="*/ 4041 w 4042"/>
                <a:gd name="T3" fmla="*/ 0 h 2419"/>
                <a:gd name="T4" fmla="*/ 4041 w 4042"/>
                <a:gd name="T5" fmla="*/ 2418 h 2419"/>
                <a:gd name="T6" fmla="*/ 0 w 4042"/>
                <a:gd name="T7" fmla="*/ 2418 h 2419"/>
                <a:gd name="T8" fmla="*/ 0 w 4042"/>
                <a:gd name="T9" fmla="*/ 1885 h 2419"/>
                <a:gd name="T10" fmla="*/ 3483 w 4042"/>
                <a:gd name="T11" fmla="*/ 1885 h 2419"/>
                <a:gd name="T12" fmla="*/ 3483 w 4042"/>
                <a:gd name="T13" fmla="*/ 532 h 2419"/>
                <a:gd name="T14" fmla="*/ 9 w 4042"/>
                <a:gd name="T15" fmla="*/ 532 h 2419"/>
                <a:gd name="T16" fmla="*/ 9 w 4042"/>
                <a:gd name="T17" fmla="*/ 0 h 2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42" h="2419">
                  <a:moveTo>
                    <a:pt x="9" y="0"/>
                  </a:moveTo>
                  <a:lnTo>
                    <a:pt x="4041" y="0"/>
                  </a:lnTo>
                  <a:lnTo>
                    <a:pt x="4041" y="2418"/>
                  </a:lnTo>
                  <a:lnTo>
                    <a:pt x="0" y="2418"/>
                  </a:lnTo>
                  <a:lnTo>
                    <a:pt x="0" y="1885"/>
                  </a:lnTo>
                  <a:lnTo>
                    <a:pt x="3483" y="1885"/>
                  </a:lnTo>
                  <a:lnTo>
                    <a:pt x="3483" y="532"/>
                  </a:lnTo>
                  <a:lnTo>
                    <a:pt x="9" y="532"/>
                  </a:lnTo>
                  <a:lnTo>
                    <a:pt x="9" y="0"/>
                  </a:lnTo>
                </a:path>
              </a:pathLst>
            </a:custGeom>
            <a:solidFill>
              <a:schemeClr val="folHlink"/>
            </a:solidFill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781319" name="Group 7">
              <a:extLst>
                <a:ext uri="{FF2B5EF4-FFF2-40B4-BE49-F238E27FC236}">
                  <a16:creationId xmlns:a16="http://schemas.microsoft.com/office/drawing/2014/main" id="{68231A6A-88E0-1245-9FE0-2CA574F8DDD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82" y="950"/>
              <a:ext cx="450" cy="361"/>
              <a:chOff x="1228" y="1330"/>
              <a:chExt cx="415" cy="361"/>
            </a:xfrm>
          </p:grpSpPr>
          <p:sp>
            <p:nvSpPr>
              <p:cNvPr id="781320" name="Rectangle 8">
                <a:extLst>
                  <a:ext uri="{FF2B5EF4-FFF2-40B4-BE49-F238E27FC236}">
                    <a16:creationId xmlns:a16="http://schemas.microsoft.com/office/drawing/2014/main" id="{4C39AC1A-928E-AD4A-B1F8-4C27D416F0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28" y="1330"/>
                <a:ext cx="415" cy="361"/>
              </a:xfrm>
              <a:prstGeom prst="rect">
                <a:avLst/>
              </a:prstGeom>
              <a:gradFill rotWithShape="0">
                <a:gsLst>
                  <a:gs pos="0">
                    <a:srgbClr val="F6BF69"/>
                  </a:gs>
                  <a:gs pos="100000">
                    <a:srgbClr val="F6BF69">
                      <a:gamma/>
                      <a:tint val="70196"/>
                      <a:invGamma/>
                    </a:srgbClr>
                  </a:gs>
                </a:gsLst>
                <a:path path="rect">
                  <a:fillToRect r="100000" b="100000"/>
                </a:path>
              </a:gra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1321" name="Rectangle 9">
                <a:extLst>
                  <a:ext uri="{FF2B5EF4-FFF2-40B4-BE49-F238E27FC236}">
                    <a16:creationId xmlns:a16="http://schemas.microsoft.com/office/drawing/2014/main" id="{1CD35DE5-BA25-F646-8F6E-1E652C7C30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74" y="1369"/>
                <a:ext cx="317" cy="277"/>
              </a:xfrm>
              <a:prstGeom prst="rect">
                <a:avLst/>
              </a:prstGeom>
              <a:solidFill>
                <a:srgbClr val="FCFEB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1322" name="Rectangle 10">
                <a:extLst>
                  <a:ext uri="{FF2B5EF4-FFF2-40B4-BE49-F238E27FC236}">
                    <a16:creationId xmlns:a16="http://schemas.microsoft.com/office/drawing/2014/main" id="{5FAA098B-3B25-3043-AAFE-3F5A705DAC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19" y="1409"/>
                <a:ext cx="238" cy="208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 anchor="ctr"/>
              <a:lstStyle/>
              <a:p>
                <a:pPr algn="ctr"/>
                <a:r>
                  <a:rPr lang="en-US" altLang="en-US" sz="1800" b="1">
                    <a:latin typeface="Arial" panose="020B0604020202020204" pitchFamily="34" charset="0"/>
                  </a:rPr>
                  <a:t>X</a:t>
                </a:r>
              </a:p>
            </p:txBody>
          </p:sp>
        </p:grpSp>
        <p:grpSp>
          <p:nvGrpSpPr>
            <p:cNvPr id="781323" name="Group 11">
              <a:extLst>
                <a:ext uri="{FF2B5EF4-FFF2-40B4-BE49-F238E27FC236}">
                  <a16:creationId xmlns:a16="http://schemas.microsoft.com/office/drawing/2014/main" id="{48B20C57-B205-774D-BB1B-706DCEF1472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54" y="920"/>
              <a:ext cx="449" cy="361"/>
              <a:chOff x="3694" y="1300"/>
              <a:chExt cx="415" cy="361"/>
            </a:xfrm>
          </p:grpSpPr>
          <p:sp>
            <p:nvSpPr>
              <p:cNvPr id="781324" name="Rectangle 12">
                <a:extLst>
                  <a:ext uri="{FF2B5EF4-FFF2-40B4-BE49-F238E27FC236}">
                    <a16:creationId xmlns:a16="http://schemas.microsoft.com/office/drawing/2014/main" id="{BE295C1A-EE3C-FD47-8B3D-3E0697DD95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94" y="1300"/>
                <a:ext cx="415" cy="361"/>
              </a:xfrm>
              <a:prstGeom prst="rect">
                <a:avLst/>
              </a:prstGeom>
              <a:gradFill rotWithShape="0">
                <a:gsLst>
                  <a:gs pos="0">
                    <a:srgbClr val="F6BF69"/>
                  </a:gs>
                  <a:gs pos="100000">
                    <a:srgbClr val="F6BF69">
                      <a:gamma/>
                      <a:tint val="70196"/>
                      <a:invGamma/>
                    </a:srgbClr>
                  </a:gs>
                </a:gsLst>
                <a:path path="rect">
                  <a:fillToRect r="100000" b="100000"/>
                </a:path>
              </a:gra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1325" name="Rectangle 13">
                <a:extLst>
                  <a:ext uri="{FF2B5EF4-FFF2-40B4-BE49-F238E27FC236}">
                    <a16:creationId xmlns:a16="http://schemas.microsoft.com/office/drawing/2014/main" id="{8BCE267B-0606-104C-89A2-6B8F448EFF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0" y="1339"/>
                <a:ext cx="317" cy="277"/>
              </a:xfrm>
              <a:prstGeom prst="rect">
                <a:avLst/>
              </a:prstGeom>
              <a:solidFill>
                <a:srgbClr val="FCFEB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1326" name="Rectangle 14">
                <a:extLst>
                  <a:ext uri="{FF2B5EF4-FFF2-40B4-BE49-F238E27FC236}">
                    <a16:creationId xmlns:a16="http://schemas.microsoft.com/office/drawing/2014/main" id="{86A68F4B-6CD6-C640-9493-D8FD7F1835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85" y="1379"/>
                <a:ext cx="238" cy="208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 anchor="ctr"/>
              <a:lstStyle/>
              <a:p>
                <a:pPr algn="ctr"/>
                <a:r>
                  <a:rPr lang="en-US" altLang="en-US" sz="1800" b="1">
                    <a:latin typeface="Arial" panose="020B0604020202020204" pitchFamily="34" charset="0"/>
                  </a:rPr>
                  <a:t>X</a:t>
                </a:r>
              </a:p>
            </p:txBody>
          </p:sp>
        </p:grpSp>
        <p:sp>
          <p:nvSpPr>
            <p:cNvPr id="781327" name="Rectangle 15">
              <a:extLst>
                <a:ext uri="{FF2B5EF4-FFF2-40B4-BE49-F238E27FC236}">
                  <a16:creationId xmlns:a16="http://schemas.microsoft.com/office/drawing/2014/main" id="{0FEEC379-894C-6546-921B-DCB7DF4835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14" y="1766"/>
              <a:ext cx="450" cy="361"/>
            </a:xfrm>
            <a:prstGeom prst="rect">
              <a:avLst/>
            </a:prstGeom>
            <a:gradFill rotWithShape="0">
              <a:gsLst>
                <a:gs pos="0">
                  <a:srgbClr val="F6BF69"/>
                </a:gs>
                <a:gs pos="100000">
                  <a:srgbClr val="F6BF69">
                    <a:gamma/>
                    <a:tint val="70196"/>
                    <a:invGamma/>
                  </a:srgbClr>
                </a:gs>
              </a:gsLst>
              <a:path path="rect">
                <a:fillToRect r="100000" b="100000"/>
              </a:path>
            </a:gra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1328" name="Rectangle 16">
              <a:extLst>
                <a:ext uri="{FF2B5EF4-FFF2-40B4-BE49-F238E27FC236}">
                  <a16:creationId xmlns:a16="http://schemas.microsoft.com/office/drawing/2014/main" id="{878C2A58-6EF4-364E-890B-BBB8F2E8F7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4" y="1805"/>
              <a:ext cx="344" cy="277"/>
            </a:xfrm>
            <a:prstGeom prst="rect">
              <a:avLst/>
            </a:prstGeom>
            <a:solidFill>
              <a:srgbClr val="FCFEB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1329" name="Rectangle 17">
              <a:extLst>
                <a:ext uri="{FF2B5EF4-FFF2-40B4-BE49-F238E27FC236}">
                  <a16:creationId xmlns:a16="http://schemas.microsoft.com/office/drawing/2014/main" id="{AD027292-62E6-4347-9AB3-B6479CB73A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07" y="1065"/>
              <a:ext cx="258" cy="208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/>
            <a:p>
              <a:pPr algn="ctr"/>
              <a:r>
                <a:rPr lang="en-US" altLang="en-US" sz="1800" b="1">
                  <a:latin typeface="Arial" panose="020B0604020202020204" pitchFamily="34" charset="0"/>
                </a:rPr>
                <a:t>X</a:t>
              </a:r>
            </a:p>
          </p:txBody>
        </p:sp>
        <p:sp>
          <p:nvSpPr>
            <p:cNvPr id="781330" name="Rectangle 18">
              <a:extLst>
                <a:ext uri="{FF2B5EF4-FFF2-40B4-BE49-F238E27FC236}">
                  <a16:creationId xmlns:a16="http://schemas.microsoft.com/office/drawing/2014/main" id="{49A18FAE-5EFB-4B43-9C24-BB8D9010BD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76" y="2774"/>
              <a:ext cx="449" cy="361"/>
            </a:xfrm>
            <a:prstGeom prst="rect">
              <a:avLst/>
            </a:prstGeom>
            <a:gradFill rotWithShape="0">
              <a:gsLst>
                <a:gs pos="0">
                  <a:srgbClr val="F6BF69"/>
                </a:gs>
                <a:gs pos="100000">
                  <a:srgbClr val="F6BF69">
                    <a:gamma/>
                    <a:tint val="70196"/>
                    <a:invGamma/>
                  </a:srgbClr>
                </a:gs>
              </a:gsLst>
              <a:path path="rect">
                <a:fillToRect r="100000" b="100000"/>
              </a:path>
            </a:gra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1331" name="Rectangle 19">
              <a:extLst>
                <a:ext uri="{FF2B5EF4-FFF2-40B4-BE49-F238E27FC236}">
                  <a16:creationId xmlns:a16="http://schemas.microsoft.com/office/drawing/2014/main" id="{2D3DAAA2-B23A-4D47-9453-C116BB6774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6" y="2813"/>
              <a:ext cx="343" cy="277"/>
            </a:xfrm>
            <a:prstGeom prst="rect">
              <a:avLst/>
            </a:prstGeom>
            <a:solidFill>
              <a:srgbClr val="FCFEB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1332" name="Rectangle 20">
              <a:extLst>
                <a:ext uri="{FF2B5EF4-FFF2-40B4-BE49-F238E27FC236}">
                  <a16:creationId xmlns:a16="http://schemas.microsoft.com/office/drawing/2014/main" id="{9924BB24-D497-4B4E-B100-86A35DF687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37" y="2745"/>
              <a:ext cx="258" cy="208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/>
            <a:p>
              <a:pPr algn="ctr"/>
              <a:r>
                <a:rPr lang="en-US" altLang="en-US" sz="1800" b="1">
                  <a:latin typeface="Arial" panose="020B0604020202020204" pitchFamily="34" charset="0"/>
                </a:rPr>
                <a:t>X</a:t>
              </a:r>
            </a:p>
          </p:txBody>
        </p:sp>
        <p:sp>
          <p:nvSpPr>
            <p:cNvPr id="781333" name="Rectangle 21">
              <a:extLst>
                <a:ext uri="{FF2B5EF4-FFF2-40B4-BE49-F238E27FC236}">
                  <a16:creationId xmlns:a16="http://schemas.microsoft.com/office/drawing/2014/main" id="{8AB3F645-EED0-814E-B9B6-F614D45379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45" y="2792"/>
              <a:ext cx="450" cy="361"/>
            </a:xfrm>
            <a:prstGeom prst="rect">
              <a:avLst/>
            </a:prstGeom>
            <a:gradFill rotWithShape="0">
              <a:gsLst>
                <a:gs pos="0">
                  <a:srgbClr val="F6BF69"/>
                </a:gs>
                <a:gs pos="100000">
                  <a:srgbClr val="F6BF69">
                    <a:gamma/>
                    <a:tint val="70196"/>
                    <a:invGamma/>
                  </a:srgbClr>
                </a:gs>
              </a:gsLst>
              <a:path path="rect">
                <a:fillToRect r="100000" b="100000"/>
              </a:path>
            </a:gra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1334" name="Rectangle 22">
              <a:extLst>
                <a:ext uri="{FF2B5EF4-FFF2-40B4-BE49-F238E27FC236}">
                  <a16:creationId xmlns:a16="http://schemas.microsoft.com/office/drawing/2014/main" id="{BCC64243-E7A0-5743-9F8C-795346E3CB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5" y="2831"/>
              <a:ext cx="344" cy="277"/>
            </a:xfrm>
            <a:prstGeom prst="rect">
              <a:avLst/>
            </a:prstGeom>
            <a:solidFill>
              <a:srgbClr val="FCFEB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1335" name="Rectangle 23">
              <a:extLst>
                <a:ext uri="{FF2B5EF4-FFF2-40B4-BE49-F238E27FC236}">
                  <a16:creationId xmlns:a16="http://schemas.microsoft.com/office/drawing/2014/main" id="{2E498277-87F7-F349-8A7D-2D531B71D8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4" y="2709"/>
              <a:ext cx="258" cy="208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/>
            <a:p>
              <a:pPr algn="ctr"/>
              <a:r>
                <a:rPr lang="en-US" altLang="en-US" sz="1800" b="1">
                  <a:latin typeface="Arial" panose="020B0604020202020204" pitchFamily="34" charset="0"/>
                </a:rPr>
                <a:t>X</a:t>
              </a:r>
            </a:p>
          </p:txBody>
        </p:sp>
        <p:sp>
          <p:nvSpPr>
            <p:cNvPr id="781336" name="Rectangle 24">
              <a:extLst>
                <a:ext uri="{FF2B5EF4-FFF2-40B4-BE49-F238E27FC236}">
                  <a16:creationId xmlns:a16="http://schemas.microsoft.com/office/drawing/2014/main" id="{76FA86FA-0C29-2149-8E3A-CD37D7E27C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6" y="2493"/>
              <a:ext cx="258" cy="208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/>
            <a:p>
              <a:pPr algn="ctr"/>
              <a:r>
                <a:rPr lang="en-US" altLang="en-US" sz="1800" b="1">
                  <a:latin typeface="Arial" panose="020B0604020202020204" pitchFamily="34" charset="0"/>
                </a:rPr>
                <a:t>X</a:t>
              </a:r>
            </a:p>
          </p:txBody>
        </p:sp>
        <p:grpSp>
          <p:nvGrpSpPr>
            <p:cNvPr id="781337" name="Group 25">
              <a:extLst>
                <a:ext uri="{FF2B5EF4-FFF2-40B4-BE49-F238E27FC236}">
                  <a16:creationId xmlns:a16="http://schemas.microsoft.com/office/drawing/2014/main" id="{A4BFF651-5C40-5045-8B61-2147B4EA9F0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57" y="2401"/>
              <a:ext cx="507" cy="387"/>
              <a:chOff x="2958" y="2781"/>
              <a:chExt cx="468" cy="387"/>
            </a:xfrm>
          </p:grpSpPr>
          <p:sp>
            <p:nvSpPr>
              <p:cNvPr id="781338" name="Freeform 26">
                <a:extLst>
                  <a:ext uri="{FF2B5EF4-FFF2-40B4-BE49-F238E27FC236}">
                    <a16:creationId xmlns:a16="http://schemas.microsoft.com/office/drawing/2014/main" id="{D00F308A-78E0-2047-A1B5-A4C3D8878EB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58" y="2781"/>
                <a:ext cx="459" cy="303"/>
              </a:xfrm>
              <a:custGeom>
                <a:avLst/>
                <a:gdLst>
                  <a:gd name="T0" fmla="*/ 353 w 459"/>
                  <a:gd name="T1" fmla="*/ 253 h 303"/>
                  <a:gd name="T2" fmla="*/ 458 w 459"/>
                  <a:gd name="T3" fmla="*/ 244 h 303"/>
                  <a:gd name="T4" fmla="*/ 439 w 459"/>
                  <a:gd name="T5" fmla="*/ 161 h 303"/>
                  <a:gd name="T6" fmla="*/ 441 w 459"/>
                  <a:gd name="T7" fmla="*/ 139 h 303"/>
                  <a:gd name="T8" fmla="*/ 435 w 459"/>
                  <a:gd name="T9" fmla="*/ 119 h 303"/>
                  <a:gd name="T10" fmla="*/ 427 w 459"/>
                  <a:gd name="T11" fmla="*/ 98 h 303"/>
                  <a:gd name="T12" fmla="*/ 417 w 459"/>
                  <a:gd name="T13" fmla="*/ 83 h 303"/>
                  <a:gd name="T14" fmla="*/ 401 w 459"/>
                  <a:gd name="T15" fmla="*/ 63 h 303"/>
                  <a:gd name="T16" fmla="*/ 395 w 459"/>
                  <a:gd name="T17" fmla="*/ 42 h 303"/>
                  <a:gd name="T18" fmla="*/ 385 w 459"/>
                  <a:gd name="T19" fmla="*/ 27 h 303"/>
                  <a:gd name="T20" fmla="*/ 374 w 459"/>
                  <a:gd name="T21" fmla="*/ 11 h 303"/>
                  <a:gd name="T22" fmla="*/ 360 w 459"/>
                  <a:gd name="T23" fmla="*/ 0 h 303"/>
                  <a:gd name="T24" fmla="*/ 86 w 459"/>
                  <a:gd name="T25" fmla="*/ 38 h 303"/>
                  <a:gd name="T26" fmla="*/ 66 w 459"/>
                  <a:gd name="T27" fmla="*/ 44 h 303"/>
                  <a:gd name="T28" fmla="*/ 55 w 459"/>
                  <a:gd name="T29" fmla="*/ 58 h 303"/>
                  <a:gd name="T30" fmla="*/ 39 w 459"/>
                  <a:gd name="T31" fmla="*/ 70 h 303"/>
                  <a:gd name="T32" fmla="*/ 28 w 459"/>
                  <a:gd name="T33" fmla="*/ 84 h 303"/>
                  <a:gd name="T34" fmla="*/ 17 w 459"/>
                  <a:gd name="T35" fmla="*/ 98 h 303"/>
                  <a:gd name="T36" fmla="*/ 6 w 459"/>
                  <a:gd name="T37" fmla="*/ 112 h 303"/>
                  <a:gd name="T38" fmla="*/ 0 w 459"/>
                  <a:gd name="T39" fmla="*/ 129 h 303"/>
                  <a:gd name="T40" fmla="*/ 25 w 459"/>
                  <a:gd name="T41" fmla="*/ 302 h 303"/>
                  <a:gd name="T42" fmla="*/ 125 w 459"/>
                  <a:gd name="T43" fmla="*/ 280 h 303"/>
                  <a:gd name="T44" fmla="*/ 114 w 459"/>
                  <a:gd name="T45" fmla="*/ 227 h 303"/>
                  <a:gd name="T46" fmla="*/ 111 w 459"/>
                  <a:gd name="T47" fmla="*/ 202 h 303"/>
                  <a:gd name="T48" fmla="*/ 122 w 459"/>
                  <a:gd name="T49" fmla="*/ 188 h 303"/>
                  <a:gd name="T50" fmla="*/ 157 w 459"/>
                  <a:gd name="T51" fmla="*/ 191 h 303"/>
                  <a:gd name="T52" fmla="*/ 202 w 459"/>
                  <a:gd name="T53" fmla="*/ 181 h 303"/>
                  <a:gd name="T54" fmla="*/ 261 w 459"/>
                  <a:gd name="T55" fmla="*/ 174 h 303"/>
                  <a:gd name="T56" fmla="*/ 290 w 459"/>
                  <a:gd name="T57" fmla="*/ 158 h 303"/>
                  <a:gd name="T58" fmla="*/ 311 w 459"/>
                  <a:gd name="T59" fmla="*/ 160 h 303"/>
                  <a:gd name="T60" fmla="*/ 353 w 459"/>
                  <a:gd name="T61" fmla="*/ 253 h 3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459" h="303">
                    <a:moveTo>
                      <a:pt x="353" y="253"/>
                    </a:moveTo>
                    <a:lnTo>
                      <a:pt x="458" y="244"/>
                    </a:lnTo>
                    <a:lnTo>
                      <a:pt x="439" y="161"/>
                    </a:lnTo>
                    <a:lnTo>
                      <a:pt x="441" y="139"/>
                    </a:lnTo>
                    <a:lnTo>
                      <a:pt x="435" y="119"/>
                    </a:lnTo>
                    <a:lnTo>
                      <a:pt x="427" y="98"/>
                    </a:lnTo>
                    <a:lnTo>
                      <a:pt x="417" y="83"/>
                    </a:lnTo>
                    <a:lnTo>
                      <a:pt x="401" y="63"/>
                    </a:lnTo>
                    <a:lnTo>
                      <a:pt x="395" y="42"/>
                    </a:lnTo>
                    <a:lnTo>
                      <a:pt x="385" y="27"/>
                    </a:lnTo>
                    <a:lnTo>
                      <a:pt x="374" y="11"/>
                    </a:lnTo>
                    <a:lnTo>
                      <a:pt x="360" y="0"/>
                    </a:lnTo>
                    <a:lnTo>
                      <a:pt x="86" y="38"/>
                    </a:lnTo>
                    <a:lnTo>
                      <a:pt x="66" y="44"/>
                    </a:lnTo>
                    <a:lnTo>
                      <a:pt x="55" y="58"/>
                    </a:lnTo>
                    <a:lnTo>
                      <a:pt x="39" y="70"/>
                    </a:lnTo>
                    <a:lnTo>
                      <a:pt x="28" y="84"/>
                    </a:lnTo>
                    <a:lnTo>
                      <a:pt x="17" y="98"/>
                    </a:lnTo>
                    <a:lnTo>
                      <a:pt x="6" y="112"/>
                    </a:lnTo>
                    <a:lnTo>
                      <a:pt x="0" y="129"/>
                    </a:lnTo>
                    <a:lnTo>
                      <a:pt x="25" y="302"/>
                    </a:lnTo>
                    <a:lnTo>
                      <a:pt x="125" y="280"/>
                    </a:lnTo>
                    <a:lnTo>
                      <a:pt x="114" y="227"/>
                    </a:lnTo>
                    <a:lnTo>
                      <a:pt x="111" y="202"/>
                    </a:lnTo>
                    <a:lnTo>
                      <a:pt x="122" y="188"/>
                    </a:lnTo>
                    <a:lnTo>
                      <a:pt x="157" y="191"/>
                    </a:lnTo>
                    <a:lnTo>
                      <a:pt x="202" y="181"/>
                    </a:lnTo>
                    <a:lnTo>
                      <a:pt x="261" y="174"/>
                    </a:lnTo>
                    <a:lnTo>
                      <a:pt x="290" y="158"/>
                    </a:lnTo>
                    <a:lnTo>
                      <a:pt x="311" y="160"/>
                    </a:lnTo>
                    <a:lnTo>
                      <a:pt x="353" y="253"/>
                    </a:lnTo>
                  </a:path>
                </a:pathLst>
              </a:custGeom>
              <a:solidFill>
                <a:srgbClr val="00B7A5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1339" name="Freeform 27">
                <a:extLst>
                  <a:ext uri="{FF2B5EF4-FFF2-40B4-BE49-F238E27FC236}">
                    <a16:creationId xmlns:a16="http://schemas.microsoft.com/office/drawing/2014/main" id="{E1D1A726-4870-984F-A194-881910ABAD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09" y="3031"/>
                <a:ext cx="117" cy="101"/>
              </a:xfrm>
              <a:custGeom>
                <a:avLst/>
                <a:gdLst>
                  <a:gd name="T0" fmla="*/ 2 w 117"/>
                  <a:gd name="T1" fmla="*/ 3 h 101"/>
                  <a:gd name="T2" fmla="*/ 0 w 117"/>
                  <a:gd name="T3" fmla="*/ 25 h 101"/>
                  <a:gd name="T4" fmla="*/ 14 w 117"/>
                  <a:gd name="T5" fmla="*/ 36 h 101"/>
                  <a:gd name="T6" fmla="*/ 25 w 117"/>
                  <a:gd name="T7" fmla="*/ 52 h 101"/>
                  <a:gd name="T8" fmla="*/ 39 w 117"/>
                  <a:gd name="T9" fmla="*/ 63 h 101"/>
                  <a:gd name="T10" fmla="*/ 53 w 117"/>
                  <a:gd name="T11" fmla="*/ 74 h 101"/>
                  <a:gd name="T12" fmla="*/ 63 w 117"/>
                  <a:gd name="T13" fmla="*/ 89 h 101"/>
                  <a:gd name="T14" fmla="*/ 77 w 117"/>
                  <a:gd name="T15" fmla="*/ 100 h 101"/>
                  <a:gd name="T16" fmla="*/ 98 w 117"/>
                  <a:gd name="T17" fmla="*/ 93 h 101"/>
                  <a:gd name="T18" fmla="*/ 113 w 117"/>
                  <a:gd name="T19" fmla="*/ 74 h 101"/>
                  <a:gd name="T20" fmla="*/ 114 w 117"/>
                  <a:gd name="T21" fmla="*/ 53 h 101"/>
                  <a:gd name="T22" fmla="*/ 116 w 117"/>
                  <a:gd name="T23" fmla="*/ 32 h 101"/>
                  <a:gd name="T24" fmla="*/ 110 w 117"/>
                  <a:gd name="T25" fmla="*/ 11 h 101"/>
                  <a:gd name="T26" fmla="*/ 96 w 117"/>
                  <a:gd name="T27" fmla="*/ 0 h 101"/>
                  <a:gd name="T28" fmla="*/ 2 w 117"/>
                  <a:gd name="T29" fmla="*/ 3 h 1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17" h="101">
                    <a:moveTo>
                      <a:pt x="2" y="3"/>
                    </a:moveTo>
                    <a:lnTo>
                      <a:pt x="0" y="25"/>
                    </a:lnTo>
                    <a:lnTo>
                      <a:pt x="14" y="36"/>
                    </a:lnTo>
                    <a:lnTo>
                      <a:pt x="25" y="52"/>
                    </a:lnTo>
                    <a:lnTo>
                      <a:pt x="39" y="63"/>
                    </a:lnTo>
                    <a:lnTo>
                      <a:pt x="53" y="74"/>
                    </a:lnTo>
                    <a:lnTo>
                      <a:pt x="63" y="89"/>
                    </a:lnTo>
                    <a:lnTo>
                      <a:pt x="77" y="100"/>
                    </a:lnTo>
                    <a:lnTo>
                      <a:pt x="98" y="93"/>
                    </a:lnTo>
                    <a:lnTo>
                      <a:pt x="113" y="74"/>
                    </a:lnTo>
                    <a:lnTo>
                      <a:pt x="114" y="53"/>
                    </a:lnTo>
                    <a:lnTo>
                      <a:pt x="116" y="32"/>
                    </a:lnTo>
                    <a:lnTo>
                      <a:pt x="110" y="11"/>
                    </a:lnTo>
                    <a:lnTo>
                      <a:pt x="96" y="0"/>
                    </a:lnTo>
                    <a:lnTo>
                      <a:pt x="2" y="3"/>
                    </a:lnTo>
                  </a:path>
                </a:pathLst>
              </a:custGeom>
              <a:solidFill>
                <a:srgbClr val="AD6900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1340" name="Freeform 28">
                <a:extLst>
                  <a:ext uri="{FF2B5EF4-FFF2-40B4-BE49-F238E27FC236}">
                    <a16:creationId xmlns:a16="http://schemas.microsoft.com/office/drawing/2014/main" id="{199F7621-BFB3-2C49-897E-AD5789AA86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84" y="3066"/>
                <a:ext cx="118" cy="102"/>
              </a:xfrm>
              <a:custGeom>
                <a:avLst/>
                <a:gdLst>
                  <a:gd name="T0" fmla="*/ 1 w 118"/>
                  <a:gd name="T1" fmla="*/ 3 h 102"/>
                  <a:gd name="T2" fmla="*/ 0 w 118"/>
                  <a:gd name="T3" fmla="*/ 26 h 102"/>
                  <a:gd name="T4" fmla="*/ 14 w 118"/>
                  <a:gd name="T5" fmla="*/ 37 h 102"/>
                  <a:gd name="T6" fmla="*/ 24 w 118"/>
                  <a:gd name="T7" fmla="*/ 52 h 102"/>
                  <a:gd name="T8" fmla="*/ 38 w 118"/>
                  <a:gd name="T9" fmla="*/ 63 h 102"/>
                  <a:gd name="T10" fmla="*/ 53 w 118"/>
                  <a:gd name="T11" fmla="*/ 74 h 102"/>
                  <a:gd name="T12" fmla="*/ 64 w 118"/>
                  <a:gd name="T13" fmla="*/ 90 h 102"/>
                  <a:gd name="T14" fmla="*/ 78 w 118"/>
                  <a:gd name="T15" fmla="*/ 101 h 102"/>
                  <a:gd name="T16" fmla="*/ 98 w 118"/>
                  <a:gd name="T17" fmla="*/ 94 h 102"/>
                  <a:gd name="T18" fmla="*/ 113 w 118"/>
                  <a:gd name="T19" fmla="*/ 75 h 102"/>
                  <a:gd name="T20" fmla="*/ 115 w 118"/>
                  <a:gd name="T21" fmla="*/ 54 h 102"/>
                  <a:gd name="T22" fmla="*/ 117 w 118"/>
                  <a:gd name="T23" fmla="*/ 33 h 102"/>
                  <a:gd name="T24" fmla="*/ 109 w 118"/>
                  <a:gd name="T25" fmla="*/ 12 h 102"/>
                  <a:gd name="T26" fmla="*/ 95 w 118"/>
                  <a:gd name="T27" fmla="*/ 0 h 102"/>
                  <a:gd name="T28" fmla="*/ 1 w 118"/>
                  <a:gd name="T29" fmla="*/ 3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18" h="102">
                    <a:moveTo>
                      <a:pt x="1" y="3"/>
                    </a:moveTo>
                    <a:lnTo>
                      <a:pt x="0" y="26"/>
                    </a:lnTo>
                    <a:lnTo>
                      <a:pt x="14" y="37"/>
                    </a:lnTo>
                    <a:lnTo>
                      <a:pt x="24" y="52"/>
                    </a:lnTo>
                    <a:lnTo>
                      <a:pt x="38" y="63"/>
                    </a:lnTo>
                    <a:lnTo>
                      <a:pt x="53" y="74"/>
                    </a:lnTo>
                    <a:lnTo>
                      <a:pt x="64" y="90"/>
                    </a:lnTo>
                    <a:lnTo>
                      <a:pt x="78" y="101"/>
                    </a:lnTo>
                    <a:lnTo>
                      <a:pt x="98" y="94"/>
                    </a:lnTo>
                    <a:lnTo>
                      <a:pt x="113" y="75"/>
                    </a:lnTo>
                    <a:lnTo>
                      <a:pt x="115" y="54"/>
                    </a:lnTo>
                    <a:lnTo>
                      <a:pt x="117" y="33"/>
                    </a:lnTo>
                    <a:lnTo>
                      <a:pt x="109" y="12"/>
                    </a:lnTo>
                    <a:lnTo>
                      <a:pt x="95" y="0"/>
                    </a:lnTo>
                    <a:lnTo>
                      <a:pt x="1" y="3"/>
                    </a:lnTo>
                  </a:path>
                </a:pathLst>
              </a:custGeom>
              <a:solidFill>
                <a:srgbClr val="AD6900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1341" name="Oval 29">
                <a:extLst>
                  <a:ext uri="{FF2B5EF4-FFF2-40B4-BE49-F238E27FC236}">
                    <a16:creationId xmlns:a16="http://schemas.microsoft.com/office/drawing/2014/main" id="{8F58E31B-EEF1-6F49-8418-7F79EBB493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280000">
                <a:off x="3110" y="2807"/>
                <a:ext cx="150" cy="120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81342" name="Group 30">
              <a:extLst>
                <a:ext uri="{FF2B5EF4-FFF2-40B4-BE49-F238E27FC236}">
                  <a16:creationId xmlns:a16="http://schemas.microsoft.com/office/drawing/2014/main" id="{392CB577-E805-3541-884F-77B7BA73B67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42" y="2236"/>
              <a:ext cx="534" cy="463"/>
              <a:chOff x="3960" y="2616"/>
              <a:chExt cx="493" cy="463"/>
            </a:xfrm>
          </p:grpSpPr>
          <p:sp>
            <p:nvSpPr>
              <p:cNvPr id="781343" name="Freeform 31">
                <a:extLst>
                  <a:ext uri="{FF2B5EF4-FFF2-40B4-BE49-F238E27FC236}">
                    <a16:creationId xmlns:a16="http://schemas.microsoft.com/office/drawing/2014/main" id="{E36842E6-B1CB-B346-A2B5-C9177D0CD0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60" y="2616"/>
                <a:ext cx="439" cy="445"/>
              </a:xfrm>
              <a:custGeom>
                <a:avLst/>
                <a:gdLst>
                  <a:gd name="T0" fmla="*/ 360 w 439"/>
                  <a:gd name="T1" fmla="*/ 204 h 445"/>
                  <a:gd name="T2" fmla="*/ 438 w 439"/>
                  <a:gd name="T3" fmla="*/ 132 h 445"/>
                  <a:gd name="T4" fmla="*/ 372 w 439"/>
                  <a:gd name="T5" fmla="*/ 78 h 445"/>
                  <a:gd name="T6" fmla="*/ 360 w 439"/>
                  <a:gd name="T7" fmla="*/ 60 h 445"/>
                  <a:gd name="T8" fmla="*/ 342 w 439"/>
                  <a:gd name="T9" fmla="*/ 48 h 445"/>
                  <a:gd name="T10" fmla="*/ 324 w 439"/>
                  <a:gd name="T11" fmla="*/ 36 h 445"/>
                  <a:gd name="T12" fmla="*/ 306 w 439"/>
                  <a:gd name="T13" fmla="*/ 30 h 445"/>
                  <a:gd name="T14" fmla="*/ 282 w 439"/>
                  <a:gd name="T15" fmla="*/ 24 h 445"/>
                  <a:gd name="T16" fmla="*/ 264 w 439"/>
                  <a:gd name="T17" fmla="*/ 12 h 445"/>
                  <a:gd name="T18" fmla="*/ 246 w 439"/>
                  <a:gd name="T19" fmla="*/ 6 h 445"/>
                  <a:gd name="T20" fmla="*/ 228 w 439"/>
                  <a:gd name="T21" fmla="*/ 0 h 445"/>
                  <a:gd name="T22" fmla="*/ 210 w 439"/>
                  <a:gd name="T23" fmla="*/ 0 h 445"/>
                  <a:gd name="T24" fmla="*/ 18 w 439"/>
                  <a:gd name="T25" fmla="*/ 198 h 445"/>
                  <a:gd name="T26" fmla="*/ 6 w 439"/>
                  <a:gd name="T27" fmla="*/ 216 h 445"/>
                  <a:gd name="T28" fmla="*/ 6 w 439"/>
                  <a:gd name="T29" fmla="*/ 234 h 445"/>
                  <a:gd name="T30" fmla="*/ 0 w 439"/>
                  <a:gd name="T31" fmla="*/ 252 h 445"/>
                  <a:gd name="T32" fmla="*/ 0 w 439"/>
                  <a:gd name="T33" fmla="*/ 270 h 445"/>
                  <a:gd name="T34" fmla="*/ 0 w 439"/>
                  <a:gd name="T35" fmla="*/ 288 h 445"/>
                  <a:gd name="T36" fmla="*/ 0 w 439"/>
                  <a:gd name="T37" fmla="*/ 306 h 445"/>
                  <a:gd name="T38" fmla="*/ 6 w 439"/>
                  <a:gd name="T39" fmla="*/ 324 h 445"/>
                  <a:gd name="T40" fmla="*/ 132 w 439"/>
                  <a:gd name="T41" fmla="*/ 444 h 445"/>
                  <a:gd name="T42" fmla="*/ 198 w 439"/>
                  <a:gd name="T43" fmla="*/ 366 h 445"/>
                  <a:gd name="T44" fmla="*/ 156 w 439"/>
                  <a:gd name="T45" fmla="*/ 330 h 445"/>
                  <a:gd name="T46" fmla="*/ 138 w 439"/>
                  <a:gd name="T47" fmla="*/ 312 h 445"/>
                  <a:gd name="T48" fmla="*/ 138 w 439"/>
                  <a:gd name="T49" fmla="*/ 294 h 445"/>
                  <a:gd name="T50" fmla="*/ 168 w 439"/>
                  <a:gd name="T51" fmla="*/ 276 h 445"/>
                  <a:gd name="T52" fmla="*/ 198 w 439"/>
                  <a:gd name="T53" fmla="*/ 240 h 445"/>
                  <a:gd name="T54" fmla="*/ 240 w 439"/>
                  <a:gd name="T55" fmla="*/ 198 h 445"/>
                  <a:gd name="T56" fmla="*/ 252 w 439"/>
                  <a:gd name="T57" fmla="*/ 168 h 445"/>
                  <a:gd name="T58" fmla="*/ 270 w 439"/>
                  <a:gd name="T59" fmla="*/ 156 h 445"/>
                  <a:gd name="T60" fmla="*/ 360 w 439"/>
                  <a:gd name="T61" fmla="*/ 204 h 4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439" h="445">
                    <a:moveTo>
                      <a:pt x="360" y="204"/>
                    </a:moveTo>
                    <a:lnTo>
                      <a:pt x="438" y="132"/>
                    </a:lnTo>
                    <a:lnTo>
                      <a:pt x="372" y="78"/>
                    </a:lnTo>
                    <a:lnTo>
                      <a:pt x="360" y="60"/>
                    </a:lnTo>
                    <a:lnTo>
                      <a:pt x="342" y="48"/>
                    </a:lnTo>
                    <a:lnTo>
                      <a:pt x="324" y="36"/>
                    </a:lnTo>
                    <a:lnTo>
                      <a:pt x="306" y="30"/>
                    </a:lnTo>
                    <a:lnTo>
                      <a:pt x="282" y="24"/>
                    </a:lnTo>
                    <a:lnTo>
                      <a:pt x="264" y="12"/>
                    </a:lnTo>
                    <a:lnTo>
                      <a:pt x="246" y="6"/>
                    </a:lnTo>
                    <a:lnTo>
                      <a:pt x="228" y="0"/>
                    </a:lnTo>
                    <a:lnTo>
                      <a:pt x="210" y="0"/>
                    </a:lnTo>
                    <a:lnTo>
                      <a:pt x="18" y="198"/>
                    </a:lnTo>
                    <a:lnTo>
                      <a:pt x="6" y="216"/>
                    </a:lnTo>
                    <a:lnTo>
                      <a:pt x="6" y="234"/>
                    </a:lnTo>
                    <a:lnTo>
                      <a:pt x="0" y="252"/>
                    </a:lnTo>
                    <a:lnTo>
                      <a:pt x="0" y="270"/>
                    </a:lnTo>
                    <a:lnTo>
                      <a:pt x="0" y="288"/>
                    </a:lnTo>
                    <a:lnTo>
                      <a:pt x="0" y="306"/>
                    </a:lnTo>
                    <a:lnTo>
                      <a:pt x="6" y="324"/>
                    </a:lnTo>
                    <a:lnTo>
                      <a:pt x="132" y="444"/>
                    </a:lnTo>
                    <a:lnTo>
                      <a:pt x="198" y="366"/>
                    </a:lnTo>
                    <a:lnTo>
                      <a:pt x="156" y="330"/>
                    </a:lnTo>
                    <a:lnTo>
                      <a:pt x="138" y="312"/>
                    </a:lnTo>
                    <a:lnTo>
                      <a:pt x="138" y="294"/>
                    </a:lnTo>
                    <a:lnTo>
                      <a:pt x="168" y="276"/>
                    </a:lnTo>
                    <a:lnTo>
                      <a:pt x="198" y="240"/>
                    </a:lnTo>
                    <a:lnTo>
                      <a:pt x="240" y="198"/>
                    </a:lnTo>
                    <a:lnTo>
                      <a:pt x="252" y="168"/>
                    </a:lnTo>
                    <a:lnTo>
                      <a:pt x="270" y="156"/>
                    </a:lnTo>
                    <a:lnTo>
                      <a:pt x="360" y="204"/>
                    </a:lnTo>
                  </a:path>
                </a:pathLst>
              </a:custGeom>
              <a:solidFill>
                <a:srgbClr val="00B7A5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1344" name="Freeform 32">
                <a:extLst>
                  <a:ext uri="{FF2B5EF4-FFF2-40B4-BE49-F238E27FC236}">
                    <a16:creationId xmlns:a16="http://schemas.microsoft.com/office/drawing/2014/main" id="{1A26EB8E-70B7-8949-8384-E3F404D1B0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20" y="2760"/>
                <a:ext cx="133" cy="91"/>
              </a:xfrm>
              <a:custGeom>
                <a:avLst/>
                <a:gdLst>
                  <a:gd name="T0" fmla="*/ 0 w 133"/>
                  <a:gd name="T1" fmla="*/ 60 h 91"/>
                  <a:gd name="T2" fmla="*/ 12 w 133"/>
                  <a:gd name="T3" fmla="*/ 78 h 91"/>
                  <a:gd name="T4" fmla="*/ 30 w 133"/>
                  <a:gd name="T5" fmla="*/ 78 h 91"/>
                  <a:gd name="T6" fmla="*/ 48 w 133"/>
                  <a:gd name="T7" fmla="*/ 84 h 91"/>
                  <a:gd name="T8" fmla="*/ 66 w 133"/>
                  <a:gd name="T9" fmla="*/ 84 h 91"/>
                  <a:gd name="T10" fmla="*/ 84 w 133"/>
                  <a:gd name="T11" fmla="*/ 84 h 91"/>
                  <a:gd name="T12" fmla="*/ 102 w 133"/>
                  <a:gd name="T13" fmla="*/ 90 h 91"/>
                  <a:gd name="T14" fmla="*/ 120 w 133"/>
                  <a:gd name="T15" fmla="*/ 90 h 91"/>
                  <a:gd name="T16" fmla="*/ 132 w 133"/>
                  <a:gd name="T17" fmla="*/ 72 h 91"/>
                  <a:gd name="T18" fmla="*/ 132 w 133"/>
                  <a:gd name="T19" fmla="*/ 48 h 91"/>
                  <a:gd name="T20" fmla="*/ 120 w 133"/>
                  <a:gd name="T21" fmla="*/ 30 h 91"/>
                  <a:gd name="T22" fmla="*/ 108 w 133"/>
                  <a:gd name="T23" fmla="*/ 12 h 91"/>
                  <a:gd name="T24" fmla="*/ 90 w 133"/>
                  <a:gd name="T25" fmla="*/ 0 h 91"/>
                  <a:gd name="T26" fmla="*/ 72 w 133"/>
                  <a:gd name="T27" fmla="*/ 0 h 91"/>
                  <a:gd name="T28" fmla="*/ 0 w 133"/>
                  <a:gd name="T29" fmla="*/ 60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33" h="91">
                    <a:moveTo>
                      <a:pt x="0" y="60"/>
                    </a:moveTo>
                    <a:lnTo>
                      <a:pt x="12" y="78"/>
                    </a:lnTo>
                    <a:lnTo>
                      <a:pt x="30" y="78"/>
                    </a:lnTo>
                    <a:lnTo>
                      <a:pt x="48" y="84"/>
                    </a:lnTo>
                    <a:lnTo>
                      <a:pt x="66" y="84"/>
                    </a:lnTo>
                    <a:lnTo>
                      <a:pt x="84" y="84"/>
                    </a:lnTo>
                    <a:lnTo>
                      <a:pt x="102" y="90"/>
                    </a:lnTo>
                    <a:lnTo>
                      <a:pt x="120" y="90"/>
                    </a:lnTo>
                    <a:lnTo>
                      <a:pt x="132" y="72"/>
                    </a:lnTo>
                    <a:lnTo>
                      <a:pt x="132" y="48"/>
                    </a:lnTo>
                    <a:lnTo>
                      <a:pt x="120" y="30"/>
                    </a:lnTo>
                    <a:lnTo>
                      <a:pt x="108" y="12"/>
                    </a:lnTo>
                    <a:lnTo>
                      <a:pt x="90" y="0"/>
                    </a:lnTo>
                    <a:lnTo>
                      <a:pt x="72" y="0"/>
                    </a:lnTo>
                    <a:lnTo>
                      <a:pt x="0" y="60"/>
                    </a:lnTo>
                  </a:path>
                </a:pathLst>
              </a:custGeom>
              <a:solidFill>
                <a:srgbClr val="FCD1C1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1345" name="Freeform 33">
                <a:extLst>
                  <a:ext uri="{FF2B5EF4-FFF2-40B4-BE49-F238E27FC236}">
                    <a16:creationId xmlns:a16="http://schemas.microsoft.com/office/drawing/2014/main" id="{DE75ABB8-D88A-C642-B03D-96A8081257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86" y="2988"/>
                <a:ext cx="133" cy="91"/>
              </a:xfrm>
              <a:custGeom>
                <a:avLst/>
                <a:gdLst>
                  <a:gd name="T0" fmla="*/ 0 w 133"/>
                  <a:gd name="T1" fmla="*/ 60 h 91"/>
                  <a:gd name="T2" fmla="*/ 12 w 133"/>
                  <a:gd name="T3" fmla="*/ 78 h 91"/>
                  <a:gd name="T4" fmla="*/ 30 w 133"/>
                  <a:gd name="T5" fmla="*/ 78 h 91"/>
                  <a:gd name="T6" fmla="*/ 48 w 133"/>
                  <a:gd name="T7" fmla="*/ 84 h 91"/>
                  <a:gd name="T8" fmla="*/ 66 w 133"/>
                  <a:gd name="T9" fmla="*/ 84 h 91"/>
                  <a:gd name="T10" fmla="*/ 84 w 133"/>
                  <a:gd name="T11" fmla="*/ 84 h 91"/>
                  <a:gd name="T12" fmla="*/ 102 w 133"/>
                  <a:gd name="T13" fmla="*/ 90 h 91"/>
                  <a:gd name="T14" fmla="*/ 120 w 133"/>
                  <a:gd name="T15" fmla="*/ 90 h 91"/>
                  <a:gd name="T16" fmla="*/ 132 w 133"/>
                  <a:gd name="T17" fmla="*/ 72 h 91"/>
                  <a:gd name="T18" fmla="*/ 132 w 133"/>
                  <a:gd name="T19" fmla="*/ 48 h 91"/>
                  <a:gd name="T20" fmla="*/ 120 w 133"/>
                  <a:gd name="T21" fmla="*/ 30 h 91"/>
                  <a:gd name="T22" fmla="*/ 108 w 133"/>
                  <a:gd name="T23" fmla="*/ 12 h 91"/>
                  <a:gd name="T24" fmla="*/ 90 w 133"/>
                  <a:gd name="T25" fmla="*/ 0 h 91"/>
                  <a:gd name="T26" fmla="*/ 72 w 133"/>
                  <a:gd name="T27" fmla="*/ 0 h 91"/>
                  <a:gd name="T28" fmla="*/ 0 w 133"/>
                  <a:gd name="T29" fmla="*/ 60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33" h="91">
                    <a:moveTo>
                      <a:pt x="0" y="60"/>
                    </a:moveTo>
                    <a:lnTo>
                      <a:pt x="12" y="78"/>
                    </a:lnTo>
                    <a:lnTo>
                      <a:pt x="30" y="78"/>
                    </a:lnTo>
                    <a:lnTo>
                      <a:pt x="48" y="84"/>
                    </a:lnTo>
                    <a:lnTo>
                      <a:pt x="66" y="84"/>
                    </a:lnTo>
                    <a:lnTo>
                      <a:pt x="84" y="84"/>
                    </a:lnTo>
                    <a:lnTo>
                      <a:pt x="102" y="90"/>
                    </a:lnTo>
                    <a:lnTo>
                      <a:pt x="120" y="90"/>
                    </a:lnTo>
                    <a:lnTo>
                      <a:pt x="132" y="72"/>
                    </a:lnTo>
                    <a:lnTo>
                      <a:pt x="132" y="48"/>
                    </a:lnTo>
                    <a:lnTo>
                      <a:pt x="120" y="30"/>
                    </a:lnTo>
                    <a:lnTo>
                      <a:pt x="108" y="12"/>
                    </a:lnTo>
                    <a:lnTo>
                      <a:pt x="90" y="0"/>
                    </a:lnTo>
                    <a:lnTo>
                      <a:pt x="72" y="0"/>
                    </a:lnTo>
                    <a:lnTo>
                      <a:pt x="0" y="60"/>
                    </a:lnTo>
                  </a:path>
                </a:pathLst>
              </a:custGeom>
              <a:solidFill>
                <a:srgbClr val="FCD1C1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1346" name="Oval 34">
                <a:extLst>
                  <a:ext uri="{FF2B5EF4-FFF2-40B4-BE49-F238E27FC236}">
                    <a16:creationId xmlns:a16="http://schemas.microsoft.com/office/drawing/2014/main" id="{BE2C53E5-192C-E447-8F77-8CA1C23624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44" y="2706"/>
                <a:ext cx="150" cy="120"/>
              </a:xfrm>
              <a:prstGeom prst="ellipse">
                <a:avLst/>
              </a:prstGeom>
              <a:solidFill>
                <a:srgbClr val="7144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81347" name="Group 35">
              <a:extLst>
                <a:ext uri="{FF2B5EF4-FFF2-40B4-BE49-F238E27FC236}">
                  <a16:creationId xmlns:a16="http://schemas.microsoft.com/office/drawing/2014/main" id="{C7026983-F8D5-1745-A9EE-202A01D697A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06" y="1372"/>
              <a:ext cx="534" cy="463"/>
              <a:chOff x="3834" y="1752"/>
              <a:chExt cx="493" cy="463"/>
            </a:xfrm>
          </p:grpSpPr>
          <p:sp>
            <p:nvSpPr>
              <p:cNvPr id="781348" name="Freeform 36">
                <a:extLst>
                  <a:ext uri="{FF2B5EF4-FFF2-40B4-BE49-F238E27FC236}">
                    <a16:creationId xmlns:a16="http://schemas.microsoft.com/office/drawing/2014/main" id="{F32244E7-EF12-7E48-AF88-2697C1992E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4" y="1770"/>
                <a:ext cx="439" cy="445"/>
              </a:xfrm>
              <a:custGeom>
                <a:avLst/>
                <a:gdLst>
                  <a:gd name="T0" fmla="*/ 360 w 439"/>
                  <a:gd name="T1" fmla="*/ 240 h 445"/>
                  <a:gd name="T2" fmla="*/ 438 w 439"/>
                  <a:gd name="T3" fmla="*/ 312 h 445"/>
                  <a:gd name="T4" fmla="*/ 372 w 439"/>
                  <a:gd name="T5" fmla="*/ 366 h 445"/>
                  <a:gd name="T6" fmla="*/ 360 w 439"/>
                  <a:gd name="T7" fmla="*/ 384 h 445"/>
                  <a:gd name="T8" fmla="*/ 342 w 439"/>
                  <a:gd name="T9" fmla="*/ 396 h 445"/>
                  <a:gd name="T10" fmla="*/ 324 w 439"/>
                  <a:gd name="T11" fmla="*/ 408 h 445"/>
                  <a:gd name="T12" fmla="*/ 306 w 439"/>
                  <a:gd name="T13" fmla="*/ 414 h 445"/>
                  <a:gd name="T14" fmla="*/ 282 w 439"/>
                  <a:gd name="T15" fmla="*/ 420 h 445"/>
                  <a:gd name="T16" fmla="*/ 264 w 439"/>
                  <a:gd name="T17" fmla="*/ 432 h 445"/>
                  <a:gd name="T18" fmla="*/ 246 w 439"/>
                  <a:gd name="T19" fmla="*/ 438 h 445"/>
                  <a:gd name="T20" fmla="*/ 228 w 439"/>
                  <a:gd name="T21" fmla="*/ 444 h 445"/>
                  <a:gd name="T22" fmla="*/ 210 w 439"/>
                  <a:gd name="T23" fmla="*/ 444 h 445"/>
                  <a:gd name="T24" fmla="*/ 18 w 439"/>
                  <a:gd name="T25" fmla="*/ 246 h 445"/>
                  <a:gd name="T26" fmla="*/ 6 w 439"/>
                  <a:gd name="T27" fmla="*/ 228 h 445"/>
                  <a:gd name="T28" fmla="*/ 6 w 439"/>
                  <a:gd name="T29" fmla="*/ 210 h 445"/>
                  <a:gd name="T30" fmla="*/ 0 w 439"/>
                  <a:gd name="T31" fmla="*/ 192 h 445"/>
                  <a:gd name="T32" fmla="*/ 0 w 439"/>
                  <a:gd name="T33" fmla="*/ 174 h 445"/>
                  <a:gd name="T34" fmla="*/ 0 w 439"/>
                  <a:gd name="T35" fmla="*/ 156 h 445"/>
                  <a:gd name="T36" fmla="*/ 0 w 439"/>
                  <a:gd name="T37" fmla="*/ 138 h 445"/>
                  <a:gd name="T38" fmla="*/ 6 w 439"/>
                  <a:gd name="T39" fmla="*/ 120 h 445"/>
                  <a:gd name="T40" fmla="*/ 132 w 439"/>
                  <a:gd name="T41" fmla="*/ 0 h 445"/>
                  <a:gd name="T42" fmla="*/ 198 w 439"/>
                  <a:gd name="T43" fmla="*/ 78 h 445"/>
                  <a:gd name="T44" fmla="*/ 156 w 439"/>
                  <a:gd name="T45" fmla="*/ 114 h 445"/>
                  <a:gd name="T46" fmla="*/ 138 w 439"/>
                  <a:gd name="T47" fmla="*/ 132 h 445"/>
                  <a:gd name="T48" fmla="*/ 138 w 439"/>
                  <a:gd name="T49" fmla="*/ 150 h 445"/>
                  <a:gd name="T50" fmla="*/ 168 w 439"/>
                  <a:gd name="T51" fmla="*/ 168 h 445"/>
                  <a:gd name="T52" fmla="*/ 198 w 439"/>
                  <a:gd name="T53" fmla="*/ 204 h 445"/>
                  <a:gd name="T54" fmla="*/ 240 w 439"/>
                  <a:gd name="T55" fmla="*/ 246 h 445"/>
                  <a:gd name="T56" fmla="*/ 252 w 439"/>
                  <a:gd name="T57" fmla="*/ 276 h 445"/>
                  <a:gd name="T58" fmla="*/ 270 w 439"/>
                  <a:gd name="T59" fmla="*/ 288 h 445"/>
                  <a:gd name="T60" fmla="*/ 360 w 439"/>
                  <a:gd name="T61" fmla="*/ 240 h 4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439" h="445">
                    <a:moveTo>
                      <a:pt x="360" y="240"/>
                    </a:moveTo>
                    <a:lnTo>
                      <a:pt x="438" y="312"/>
                    </a:lnTo>
                    <a:lnTo>
                      <a:pt x="372" y="366"/>
                    </a:lnTo>
                    <a:lnTo>
                      <a:pt x="360" y="384"/>
                    </a:lnTo>
                    <a:lnTo>
                      <a:pt x="342" y="396"/>
                    </a:lnTo>
                    <a:lnTo>
                      <a:pt x="324" y="408"/>
                    </a:lnTo>
                    <a:lnTo>
                      <a:pt x="306" y="414"/>
                    </a:lnTo>
                    <a:lnTo>
                      <a:pt x="282" y="420"/>
                    </a:lnTo>
                    <a:lnTo>
                      <a:pt x="264" y="432"/>
                    </a:lnTo>
                    <a:lnTo>
                      <a:pt x="246" y="438"/>
                    </a:lnTo>
                    <a:lnTo>
                      <a:pt x="228" y="444"/>
                    </a:lnTo>
                    <a:lnTo>
                      <a:pt x="210" y="444"/>
                    </a:lnTo>
                    <a:lnTo>
                      <a:pt x="18" y="246"/>
                    </a:lnTo>
                    <a:lnTo>
                      <a:pt x="6" y="228"/>
                    </a:lnTo>
                    <a:lnTo>
                      <a:pt x="6" y="210"/>
                    </a:lnTo>
                    <a:lnTo>
                      <a:pt x="0" y="192"/>
                    </a:lnTo>
                    <a:lnTo>
                      <a:pt x="0" y="174"/>
                    </a:lnTo>
                    <a:lnTo>
                      <a:pt x="0" y="156"/>
                    </a:lnTo>
                    <a:lnTo>
                      <a:pt x="0" y="138"/>
                    </a:lnTo>
                    <a:lnTo>
                      <a:pt x="6" y="120"/>
                    </a:lnTo>
                    <a:lnTo>
                      <a:pt x="132" y="0"/>
                    </a:lnTo>
                    <a:lnTo>
                      <a:pt x="198" y="78"/>
                    </a:lnTo>
                    <a:lnTo>
                      <a:pt x="156" y="114"/>
                    </a:lnTo>
                    <a:lnTo>
                      <a:pt x="138" y="132"/>
                    </a:lnTo>
                    <a:lnTo>
                      <a:pt x="138" y="150"/>
                    </a:lnTo>
                    <a:lnTo>
                      <a:pt x="168" y="168"/>
                    </a:lnTo>
                    <a:lnTo>
                      <a:pt x="198" y="204"/>
                    </a:lnTo>
                    <a:lnTo>
                      <a:pt x="240" y="246"/>
                    </a:lnTo>
                    <a:lnTo>
                      <a:pt x="252" y="276"/>
                    </a:lnTo>
                    <a:lnTo>
                      <a:pt x="270" y="288"/>
                    </a:lnTo>
                    <a:lnTo>
                      <a:pt x="360" y="240"/>
                    </a:lnTo>
                  </a:path>
                </a:pathLst>
              </a:custGeom>
              <a:solidFill>
                <a:srgbClr val="00B7A5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1349" name="Freeform 37">
                <a:extLst>
                  <a:ext uri="{FF2B5EF4-FFF2-40B4-BE49-F238E27FC236}">
                    <a16:creationId xmlns:a16="http://schemas.microsoft.com/office/drawing/2014/main" id="{4D424A4B-2F43-B64E-B696-B803834D28B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94" y="1980"/>
                <a:ext cx="133" cy="91"/>
              </a:xfrm>
              <a:custGeom>
                <a:avLst/>
                <a:gdLst>
                  <a:gd name="T0" fmla="*/ 0 w 133"/>
                  <a:gd name="T1" fmla="*/ 30 h 91"/>
                  <a:gd name="T2" fmla="*/ 12 w 133"/>
                  <a:gd name="T3" fmla="*/ 12 h 91"/>
                  <a:gd name="T4" fmla="*/ 30 w 133"/>
                  <a:gd name="T5" fmla="*/ 12 h 91"/>
                  <a:gd name="T6" fmla="*/ 48 w 133"/>
                  <a:gd name="T7" fmla="*/ 6 h 91"/>
                  <a:gd name="T8" fmla="*/ 66 w 133"/>
                  <a:gd name="T9" fmla="*/ 6 h 91"/>
                  <a:gd name="T10" fmla="*/ 84 w 133"/>
                  <a:gd name="T11" fmla="*/ 6 h 91"/>
                  <a:gd name="T12" fmla="*/ 102 w 133"/>
                  <a:gd name="T13" fmla="*/ 0 h 91"/>
                  <a:gd name="T14" fmla="*/ 120 w 133"/>
                  <a:gd name="T15" fmla="*/ 0 h 91"/>
                  <a:gd name="T16" fmla="*/ 132 w 133"/>
                  <a:gd name="T17" fmla="*/ 18 h 91"/>
                  <a:gd name="T18" fmla="*/ 132 w 133"/>
                  <a:gd name="T19" fmla="*/ 42 h 91"/>
                  <a:gd name="T20" fmla="*/ 120 w 133"/>
                  <a:gd name="T21" fmla="*/ 60 h 91"/>
                  <a:gd name="T22" fmla="*/ 108 w 133"/>
                  <a:gd name="T23" fmla="*/ 78 h 91"/>
                  <a:gd name="T24" fmla="*/ 90 w 133"/>
                  <a:gd name="T25" fmla="*/ 90 h 91"/>
                  <a:gd name="T26" fmla="*/ 72 w 133"/>
                  <a:gd name="T27" fmla="*/ 90 h 91"/>
                  <a:gd name="T28" fmla="*/ 0 w 133"/>
                  <a:gd name="T29" fmla="*/ 30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33" h="91">
                    <a:moveTo>
                      <a:pt x="0" y="30"/>
                    </a:moveTo>
                    <a:lnTo>
                      <a:pt x="12" y="12"/>
                    </a:lnTo>
                    <a:lnTo>
                      <a:pt x="30" y="12"/>
                    </a:lnTo>
                    <a:lnTo>
                      <a:pt x="48" y="6"/>
                    </a:lnTo>
                    <a:lnTo>
                      <a:pt x="66" y="6"/>
                    </a:lnTo>
                    <a:lnTo>
                      <a:pt x="84" y="6"/>
                    </a:lnTo>
                    <a:lnTo>
                      <a:pt x="102" y="0"/>
                    </a:lnTo>
                    <a:lnTo>
                      <a:pt x="120" y="0"/>
                    </a:lnTo>
                    <a:lnTo>
                      <a:pt x="132" y="18"/>
                    </a:lnTo>
                    <a:lnTo>
                      <a:pt x="132" y="42"/>
                    </a:lnTo>
                    <a:lnTo>
                      <a:pt x="120" y="60"/>
                    </a:lnTo>
                    <a:lnTo>
                      <a:pt x="108" y="78"/>
                    </a:lnTo>
                    <a:lnTo>
                      <a:pt x="90" y="90"/>
                    </a:lnTo>
                    <a:lnTo>
                      <a:pt x="72" y="90"/>
                    </a:lnTo>
                    <a:lnTo>
                      <a:pt x="0" y="30"/>
                    </a:lnTo>
                  </a:path>
                </a:pathLst>
              </a:custGeom>
              <a:solidFill>
                <a:srgbClr val="FCD1C1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1350" name="Freeform 38">
                <a:extLst>
                  <a:ext uri="{FF2B5EF4-FFF2-40B4-BE49-F238E27FC236}">
                    <a16:creationId xmlns:a16="http://schemas.microsoft.com/office/drawing/2014/main" id="{E9197281-1A7C-564B-9FF2-33F51B8E85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60" y="1752"/>
                <a:ext cx="133" cy="91"/>
              </a:xfrm>
              <a:custGeom>
                <a:avLst/>
                <a:gdLst>
                  <a:gd name="T0" fmla="*/ 0 w 133"/>
                  <a:gd name="T1" fmla="*/ 30 h 91"/>
                  <a:gd name="T2" fmla="*/ 12 w 133"/>
                  <a:gd name="T3" fmla="*/ 12 h 91"/>
                  <a:gd name="T4" fmla="*/ 30 w 133"/>
                  <a:gd name="T5" fmla="*/ 12 h 91"/>
                  <a:gd name="T6" fmla="*/ 48 w 133"/>
                  <a:gd name="T7" fmla="*/ 6 h 91"/>
                  <a:gd name="T8" fmla="*/ 66 w 133"/>
                  <a:gd name="T9" fmla="*/ 6 h 91"/>
                  <a:gd name="T10" fmla="*/ 84 w 133"/>
                  <a:gd name="T11" fmla="*/ 6 h 91"/>
                  <a:gd name="T12" fmla="*/ 102 w 133"/>
                  <a:gd name="T13" fmla="*/ 0 h 91"/>
                  <a:gd name="T14" fmla="*/ 120 w 133"/>
                  <a:gd name="T15" fmla="*/ 0 h 91"/>
                  <a:gd name="T16" fmla="*/ 132 w 133"/>
                  <a:gd name="T17" fmla="*/ 18 h 91"/>
                  <a:gd name="T18" fmla="*/ 132 w 133"/>
                  <a:gd name="T19" fmla="*/ 42 h 91"/>
                  <a:gd name="T20" fmla="*/ 120 w 133"/>
                  <a:gd name="T21" fmla="*/ 60 h 91"/>
                  <a:gd name="T22" fmla="*/ 108 w 133"/>
                  <a:gd name="T23" fmla="*/ 78 h 91"/>
                  <a:gd name="T24" fmla="*/ 90 w 133"/>
                  <a:gd name="T25" fmla="*/ 90 h 91"/>
                  <a:gd name="T26" fmla="*/ 72 w 133"/>
                  <a:gd name="T27" fmla="*/ 90 h 91"/>
                  <a:gd name="T28" fmla="*/ 0 w 133"/>
                  <a:gd name="T29" fmla="*/ 30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33" h="91">
                    <a:moveTo>
                      <a:pt x="0" y="30"/>
                    </a:moveTo>
                    <a:lnTo>
                      <a:pt x="12" y="12"/>
                    </a:lnTo>
                    <a:lnTo>
                      <a:pt x="30" y="12"/>
                    </a:lnTo>
                    <a:lnTo>
                      <a:pt x="48" y="6"/>
                    </a:lnTo>
                    <a:lnTo>
                      <a:pt x="66" y="6"/>
                    </a:lnTo>
                    <a:lnTo>
                      <a:pt x="84" y="6"/>
                    </a:lnTo>
                    <a:lnTo>
                      <a:pt x="102" y="0"/>
                    </a:lnTo>
                    <a:lnTo>
                      <a:pt x="120" y="0"/>
                    </a:lnTo>
                    <a:lnTo>
                      <a:pt x="132" y="18"/>
                    </a:lnTo>
                    <a:lnTo>
                      <a:pt x="132" y="42"/>
                    </a:lnTo>
                    <a:lnTo>
                      <a:pt x="120" y="60"/>
                    </a:lnTo>
                    <a:lnTo>
                      <a:pt x="108" y="78"/>
                    </a:lnTo>
                    <a:lnTo>
                      <a:pt x="90" y="90"/>
                    </a:lnTo>
                    <a:lnTo>
                      <a:pt x="72" y="90"/>
                    </a:lnTo>
                    <a:lnTo>
                      <a:pt x="0" y="30"/>
                    </a:lnTo>
                  </a:path>
                </a:pathLst>
              </a:custGeom>
              <a:solidFill>
                <a:srgbClr val="FCD1C1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1351" name="Oval 39">
                <a:extLst>
                  <a:ext uri="{FF2B5EF4-FFF2-40B4-BE49-F238E27FC236}">
                    <a16:creationId xmlns:a16="http://schemas.microsoft.com/office/drawing/2014/main" id="{82EEE4EE-06D0-1D4A-A76B-BD1C8BD991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18" y="2004"/>
                <a:ext cx="150" cy="120"/>
              </a:xfrm>
              <a:prstGeom prst="ellipse">
                <a:avLst/>
              </a:prstGeom>
              <a:solidFill>
                <a:srgbClr val="FCFEB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81352" name="Group 40">
              <a:extLst>
                <a:ext uri="{FF2B5EF4-FFF2-40B4-BE49-F238E27FC236}">
                  <a16:creationId xmlns:a16="http://schemas.microsoft.com/office/drawing/2014/main" id="{16BB4C8F-5A4A-C24C-B07E-DB804E6182F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20" y="1409"/>
              <a:ext cx="507" cy="387"/>
              <a:chOff x="2647" y="1789"/>
              <a:chExt cx="468" cy="387"/>
            </a:xfrm>
          </p:grpSpPr>
          <p:sp>
            <p:nvSpPr>
              <p:cNvPr id="781353" name="Freeform 41">
                <a:extLst>
                  <a:ext uri="{FF2B5EF4-FFF2-40B4-BE49-F238E27FC236}">
                    <a16:creationId xmlns:a16="http://schemas.microsoft.com/office/drawing/2014/main" id="{370A18E9-00C4-1943-B3C0-63AB72D4A5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56" y="1873"/>
                <a:ext cx="459" cy="303"/>
              </a:xfrm>
              <a:custGeom>
                <a:avLst/>
                <a:gdLst>
                  <a:gd name="T0" fmla="*/ 105 w 459"/>
                  <a:gd name="T1" fmla="*/ 49 h 303"/>
                  <a:gd name="T2" fmla="*/ 0 w 459"/>
                  <a:gd name="T3" fmla="*/ 58 h 303"/>
                  <a:gd name="T4" fmla="*/ 19 w 459"/>
                  <a:gd name="T5" fmla="*/ 141 h 303"/>
                  <a:gd name="T6" fmla="*/ 17 w 459"/>
                  <a:gd name="T7" fmla="*/ 163 h 303"/>
                  <a:gd name="T8" fmla="*/ 23 w 459"/>
                  <a:gd name="T9" fmla="*/ 183 h 303"/>
                  <a:gd name="T10" fmla="*/ 31 w 459"/>
                  <a:gd name="T11" fmla="*/ 204 h 303"/>
                  <a:gd name="T12" fmla="*/ 41 w 459"/>
                  <a:gd name="T13" fmla="*/ 219 h 303"/>
                  <a:gd name="T14" fmla="*/ 57 w 459"/>
                  <a:gd name="T15" fmla="*/ 239 h 303"/>
                  <a:gd name="T16" fmla="*/ 63 w 459"/>
                  <a:gd name="T17" fmla="*/ 260 h 303"/>
                  <a:gd name="T18" fmla="*/ 73 w 459"/>
                  <a:gd name="T19" fmla="*/ 275 h 303"/>
                  <a:gd name="T20" fmla="*/ 84 w 459"/>
                  <a:gd name="T21" fmla="*/ 291 h 303"/>
                  <a:gd name="T22" fmla="*/ 98 w 459"/>
                  <a:gd name="T23" fmla="*/ 302 h 303"/>
                  <a:gd name="T24" fmla="*/ 372 w 459"/>
                  <a:gd name="T25" fmla="*/ 264 h 303"/>
                  <a:gd name="T26" fmla="*/ 392 w 459"/>
                  <a:gd name="T27" fmla="*/ 258 h 303"/>
                  <a:gd name="T28" fmla="*/ 403 w 459"/>
                  <a:gd name="T29" fmla="*/ 244 h 303"/>
                  <a:gd name="T30" fmla="*/ 419 w 459"/>
                  <a:gd name="T31" fmla="*/ 232 h 303"/>
                  <a:gd name="T32" fmla="*/ 430 w 459"/>
                  <a:gd name="T33" fmla="*/ 218 h 303"/>
                  <a:gd name="T34" fmla="*/ 441 w 459"/>
                  <a:gd name="T35" fmla="*/ 204 h 303"/>
                  <a:gd name="T36" fmla="*/ 452 w 459"/>
                  <a:gd name="T37" fmla="*/ 190 h 303"/>
                  <a:gd name="T38" fmla="*/ 458 w 459"/>
                  <a:gd name="T39" fmla="*/ 173 h 303"/>
                  <a:gd name="T40" fmla="*/ 433 w 459"/>
                  <a:gd name="T41" fmla="*/ 0 h 303"/>
                  <a:gd name="T42" fmla="*/ 333 w 459"/>
                  <a:gd name="T43" fmla="*/ 22 h 303"/>
                  <a:gd name="T44" fmla="*/ 344 w 459"/>
                  <a:gd name="T45" fmla="*/ 75 h 303"/>
                  <a:gd name="T46" fmla="*/ 347 w 459"/>
                  <a:gd name="T47" fmla="*/ 100 h 303"/>
                  <a:gd name="T48" fmla="*/ 336 w 459"/>
                  <a:gd name="T49" fmla="*/ 114 h 303"/>
                  <a:gd name="T50" fmla="*/ 301 w 459"/>
                  <a:gd name="T51" fmla="*/ 111 h 303"/>
                  <a:gd name="T52" fmla="*/ 256 w 459"/>
                  <a:gd name="T53" fmla="*/ 121 h 303"/>
                  <a:gd name="T54" fmla="*/ 197 w 459"/>
                  <a:gd name="T55" fmla="*/ 128 h 303"/>
                  <a:gd name="T56" fmla="*/ 168 w 459"/>
                  <a:gd name="T57" fmla="*/ 144 h 303"/>
                  <a:gd name="T58" fmla="*/ 147 w 459"/>
                  <a:gd name="T59" fmla="*/ 142 h 303"/>
                  <a:gd name="T60" fmla="*/ 105 w 459"/>
                  <a:gd name="T61" fmla="*/ 49 h 3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459" h="303">
                    <a:moveTo>
                      <a:pt x="105" y="49"/>
                    </a:moveTo>
                    <a:lnTo>
                      <a:pt x="0" y="58"/>
                    </a:lnTo>
                    <a:lnTo>
                      <a:pt x="19" y="141"/>
                    </a:lnTo>
                    <a:lnTo>
                      <a:pt x="17" y="163"/>
                    </a:lnTo>
                    <a:lnTo>
                      <a:pt x="23" y="183"/>
                    </a:lnTo>
                    <a:lnTo>
                      <a:pt x="31" y="204"/>
                    </a:lnTo>
                    <a:lnTo>
                      <a:pt x="41" y="219"/>
                    </a:lnTo>
                    <a:lnTo>
                      <a:pt x="57" y="239"/>
                    </a:lnTo>
                    <a:lnTo>
                      <a:pt x="63" y="260"/>
                    </a:lnTo>
                    <a:lnTo>
                      <a:pt x="73" y="275"/>
                    </a:lnTo>
                    <a:lnTo>
                      <a:pt x="84" y="291"/>
                    </a:lnTo>
                    <a:lnTo>
                      <a:pt x="98" y="302"/>
                    </a:lnTo>
                    <a:lnTo>
                      <a:pt x="372" y="264"/>
                    </a:lnTo>
                    <a:lnTo>
                      <a:pt x="392" y="258"/>
                    </a:lnTo>
                    <a:lnTo>
                      <a:pt x="403" y="244"/>
                    </a:lnTo>
                    <a:lnTo>
                      <a:pt x="419" y="232"/>
                    </a:lnTo>
                    <a:lnTo>
                      <a:pt x="430" y="218"/>
                    </a:lnTo>
                    <a:lnTo>
                      <a:pt x="441" y="204"/>
                    </a:lnTo>
                    <a:lnTo>
                      <a:pt x="452" y="190"/>
                    </a:lnTo>
                    <a:lnTo>
                      <a:pt x="458" y="173"/>
                    </a:lnTo>
                    <a:lnTo>
                      <a:pt x="433" y="0"/>
                    </a:lnTo>
                    <a:lnTo>
                      <a:pt x="333" y="22"/>
                    </a:lnTo>
                    <a:lnTo>
                      <a:pt x="344" y="75"/>
                    </a:lnTo>
                    <a:lnTo>
                      <a:pt x="347" y="100"/>
                    </a:lnTo>
                    <a:lnTo>
                      <a:pt x="336" y="114"/>
                    </a:lnTo>
                    <a:lnTo>
                      <a:pt x="301" y="111"/>
                    </a:lnTo>
                    <a:lnTo>
                      <a:pt x="256" y="121"/>
                    </a:lnTo>
                    <a:lnTo>
                      <a:pt x="197" y="128"/>
                    </a:lnTo>
                    <a:lnTo>
                      <a:pt x="168" y="144"/>
                    </a:lnTo>
                    <a:lnTo>
                      <a:pt x="147" y="142"/>
                    </a:lnTo>
                    <a:lnTo>
                      <a:pt x="105" y="49"/>
                    </a:lnTo>
                  </a:path>
                </a:pathLst>
              </a:custGeom>
              <a:solidFill>
                <a:srgbClr val="00B7A5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1354" name="Freeform 42">
                <a:extLst>
                  <a:ext uri="{FF2B5EF4-FFF2-40B4-BE49-F238E27FC236}">
                    <a16:creationId xmlns:a16="http://schemas.microsoft.com/office/drawing/2014/main" id="{5B50FA95-F483-3C46-8D13-83093B359D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47" y="1825"/>
                <a:ext cx="117" cy="101"/>
              </a:xfrm>
              <a:custGeom>
                <a:avLst/>
                <a:gdLst>
                  <a:gd name="T0" fmla="*/ 114 w 117"/>
                  <a:gd name="T1" fmla="*/ 97 h 101"/>
                  <a:gd name="T2" fmla="*/ 116 w 117"/>
                  <a:gd name="T3" fmla="*/ 75 h 101"/>
                  <a:gd name="T4" fmla="*/ 102 w 117"/>
                  <a:gd name="T5" fmla="*/ 64 h 101"/>
                  <a:gd name="T6" fmla="*/ 91 w 117"/>
                  <a:gd name="T7" fmla="*/ 48 h 101"/>
                  <a:gd name="T8" fmla="*/ 77 w 117"/>
                  <a:gd name="T9" fmla="*/ 37 h 101"/>
                  <a:gd name="T10" fmla="*/ 63 w 117"/>
                  <a:gd name="T11" fmla="*/ 26 h 101"/>
                  <a:gd name="T12" fmla="*/ 53 w 117"/>
                  <a:gd name="T13" fmla="*/ 11 h 101"/>
                  <a:gd name="T14" fmla="*/ 39 w 117"/>
                  <a:gd name="T15" fmla="*/ 0 h 101"/>
                  <a:gd name="T16" fmla="*/ 18 w 117"/>
                  <a:gd name="T17" fmla="*/ 7 h 101"/>
                  <a:gd name="T18" fmla="*/ 3 w 117"/>
                  <a:gd name="T19" fmla="*/ 26 h 101"/>
                  <a:gd name="T20" fmla="*/ 2 w 117"/>
                  <a:gd name="T21" fmla="*/ 47 h 101"/>
                  <a:gd name="T22" fmla="*/ 0 w 117"/>
                  <a:gd name="T23" fmla="*/ 68 h 101"/>
                  <a:gd name="T24" fmla="*/ 6 w 117"/>
                  <a:gd name="T25" fmla="*/ 89 h 101"/>
                  <a:gd name="T26" fmla="*/ 20 w 117"/>
                  <a:gd name="T27" fmla="*/ 100 h 101"/>
                  <a:gd name="T28" fmla="*/ 114 w 117"/>
                  <a:gd name="T29" fmla="*/ 97 h 1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17" h="101">
                    <a:moveTo>
                      <a:pt x="114" y="97"/>
                    </a:moveTo>
                    <a:lnTo>
                      <a:pt x="116" y="75"/>
                    </a:lnTo>
                    <a:lnTo>
                      <a:pt x="102" y="64"/>
                    </a:lnTo>
                    <a:lnTo>
                      <a:pt x="91" y="48"/>
                    </a:lnTo>
                    <a:lnTo>
                      <a:pt x="77" y="37"/>
                    </a:lnTo>
                    <a:lnTo>
                      <a:pt x="63" y="26"/>
                    </a:lnTo>
                    <a:lnTo>
                      <a:pt x="53" y="11"/>
                    </a:lnTo>
                    <a:lnTo>
                      <a:pt x="39" y="0"/>
                    </a:lnTo>
                    <a:lnTo>
                      <a:pt x="18" y="7"/>
                    </a:lnTo>
                    <a:lnTo>
                      <a:pt x="3" y="26"/>
                    </a:lnTo>
                    <a:lnTo>
                      <a:pt x="2" y="47"/>
                    </a:lnTo>
                    <a:lnTo>
                      <a:pt x="0" y="68"/>
                    </a:lnTo>
                    <a:lnTo>
                      <a:pt x="6" y="89"/>
                    </a:lnTo>
                    <a:lnTo>
                      <a:pt x="20" y="100"/>
                    </a:lnTo>
                    <a:lnTo>
                      <a:pt x="114" y="97"/>
                    </a:lnTo>
                  </a:path>
                </a:pathLst>
              </a:custGeom>
              <a:solidFill>
                <a:srgbClr val="FCD1C1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1355" name="Freeform 43">
                <a:extLst>
                  <a:ext uri="{FF2B5EF4-FFF2-40B4-BE49-F238E27FC236}">
                    <a16:creationId xmlns:a16="http://schemas.microsoft.com/office/drawing/2014/main" id="{9D7B8AB9-76D6-F14A-BE1F-BA4C37F86DA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71" y="1789"/>
                <a:ext cx="118" cy="102"/>
              </a:xfrm>
              <a:custGeom>
                <a:avLst/>
                <a:gdLst>
                  <a:gd name="T0" fmla="*/ 116 w 118"/>
                  <a:gd name="T1" fmla="*/ 98 h 102"/>
                  <a:gd name="T2" fmla="*/ 117 w 118"/>
                  <a:gd name="T3" fmla="*/ 75 h 102"/>
                  <a:gd name="T4" fmla="*/ 103 w 118"/>
                  <a:gd name="T5" fmla="*/ 64 h 102"/>
                  <a:gd name="T6" fmla="*/ 93 w 118"/>
                  <a:gd name="T7" fmla="*/ 49 h 102"/>
                  <a:gd name="T8" fmla="*/ 79 w 118"/>
                  <a:gd name="T9" fmla="*/ 38 h 102"/>
                  <a:gd name="T10" fmla="*/ 64 w 118"/>
                  <a:gd name="T11" fmla="*/ 27 h 102"/>
                  <a:gd name="T12" fmla="*/ 53 w 118"/>
                  <a:gd name="T13" fmla="*/ 11 h 102"/>
                  <a:gd name="T14" fmla="*/ 39 w 118"/>
                  <a:gd name="T15" fmla="*/ 0 h 102"/>
                  <a:gd name="T16" fmla="*/ 19 w 118"/>
                  <a:gd name="T17" fmla="*/ 7 h 102"/>
                  <a:gd name="T18" fmla="*/ 4 w 118"/>
                  <a:gd name="T19" fmla="*/ 26 h 102"/>
                  <a:gd name="T20" fmla="*/ 2 w 118"/>
                  <a:gd name="T21" fmla="*/ 47 h 102"/>
                  <a:gd name="T22" fmla="*/ 0 w 118"/>
                  <a:gd name="T23" fmla="*/ 68 h 102"/>
                  <a:gd name="T24" fmla="*/ 8 w 118"/>
                  <a:gd name="T25" fmla="*/ 89 h 102"/>
                  <a:gd name="T26" fmla="*/ 22 w 118"/>
                  <a:gd name="T27" fmla="*/ 101 h 102"/>
                  <a:gd name="T28" fmla="*/ 116 w 118"/>
                  <a:gd name="T29" fmla="*/ 98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18" h="102">
                    <a:moveTo>
                      <a:pt x="116" y="98"/>
                    </a:moveTo>
                    <a:lnTo>
                      <a:pt x="117" y="75"/>
                    </a:lnTo>
                    <a:lnTo>
                      <a:pt x="103" y="64"/>
                    </a:lnTo>
                    <a:lnTo>
                      <a:pt x="93" y="49"/>
                    </a:lnTo>
                    <a:lnTo>
                      <a:pt x="79" y="38"/>
                    </a:lnTo>
                    <a:lnTo>
                      <a:pt x="64" y="27"/>
                    </a:lnTo>
                    <a:lnTo>
                      <a:pt x="53" y="11"/>
                    </a:lnTo>
                    <a:lnTo>
                      <a:pt x="39" y="0"/>
                    </a:lnTo>
                    <a:lnTo>
                      <a:pt x="19" y="7"/>
                    </a:lnTo>
                    <a:lnTo>
                      <a:pt x="4" y="26"/>
                    </a:lnTo>
                    <a:lnTo>
                      <a:pt x="2" y="47"/>
                    </a:lnTo>
                    <a:lnTo>
                      <a:pt x="0" y="68"/>
                    </a:lnTo>
                    <a:lnTo>
                      <a:pt x="8" y="89"/>
                    </a:lnTo>
                    <a:lnTo>
                      <a:pt x="22" y="101"/>
                    </a:lnTo>
                    <a:lnTo>
                      <a:pt x="116" y="98"/>
                    </a:lnTo>
                  </a:path>
                </a:pathLst>
              </a:custGeom>
              <a:solidFill>
                <a:srgbClr val="FCD1C1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1356" name="Oval 44">
                <a:extLst>
                  <a:ext uri="{FF2B5EF4-FFF2-40B4-BE49-F238E27FC236}">
                    <a16:creationId xmlns:a16="http://schemas.microsoft.com/office/drawing/2014/main" id="{2A9D5591-2B1E-7B47-B1BE-85BEAA8EAC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280000">
                <a:off x="2812" y="2029"/>
                <a:ext cx="150" cy="120"/>
              </a:xfrm>
              <a:prstGeom prst="ellipse">
                <a:avLst/>
              </a:prstGeom>
              <a:solidFill>
                <a:srgbClr val="7144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81357" name="Group 45">
              <a:extLst>
                <a:ext uri="{FF2B5EF4-FFF2-40B4-BE49-F238E27FC236}">
                  <a16:creationId xmlns:a16="http://schemas.microsoft.com/office/drawing/2014/main" id="{92C2615C-E912-DC44-9FD8-46B5BAD8262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14" y="2388"/>
              <a:ext cx="492" cy="429"/>
              <a:chOff x="1165" y="2768"/>
              <a:chExt cx="454" cy="429"/>
            </a:xfrm>
          </p:grpSpPr>
          <p:sp>
            <p:nvSpPr>
              <p:cNvPr id="781358" name="Freeform 46">
                <a:extLst>
                  <a:ext uri="{FF2B5EF4-FFF2-40B4-BE49-F238E27FC236}">
                    <a16:creationId xmlns:a16="http://schemas.microsoft.com/office/drawing/2014/main" id="{DAFBB110-8F03-9B41-A049-E0A53DB080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65" y="2768"/>
                <a:ext cx="451" cy="343"/>
              </a:xfrm>
              <a:custGeom>
                <a:avLst/>
                <a:gdLst>
                  <a:gd name="T0" fmla="*/ 130 w 451"/>
                  <a:gd name="T1" fmla="*/ 307 h 343"/>
                  <a:gd name="T2" fmla="*/ 31 w 451"/>
                  <a:gd name="T3" fmla="*/ 342 h 343"/>
                  <a:gd name="T4" fmla="*/ 15 w 451"/>
                  <a:gd name="T5" fmla="*/ 258 h 343"/>
                  <a:gd name="T6" fmla="*/ 4 w 451"/>
                  <a:gd name="T7" fmla="*/ 239 h 343"/>
                  <a:gd name="T8" fmla="*/ 1 w 451"/>
                  <a:gd name="T9" fmla="*/ 218 h 343"/>
                  <a:gd name="T10" fmla="*/ 0 w 451"/>
                  <a:gd name="T11" fmla="*/ 195 h 343"/>
                  <a:gd name="T12" fmla="*/ 3 w 451"/>
                  <a:gd name="T13" fmla="*/ 178 h 343"/>
                  <a:gd name="T14" fmla="*/ 9 w 451"/>
                  <a:gd name="T15" fmla="*/ 153 h 343"/>
                  <a:gd name="T16" fmla="*/ 7 w 451"/>
                  <a:gd name="T17" fmla="*/ 131 h 343"/>
                  <a:gd name="T18" fmla="*/ 9 w 451"/>
                  <a:gd name="T19" fmla="*/ 113 h 343"/>
                  <a:gd name="T20" fmla="*/ 13 w 451"/>
                  <a:gd name="T21" fmla="*/ 95 h 343"/>
                  <a:gd name="T22" fmla="*/ 22 w 451"/>
                  <a:gd name="T23" fmla="*/ 79 h 343"/>
                  <a:gd name="T24" fmla="*/ 287 w 451"/>
                  <a:gd name="T25" fmla="*/ 2 h 343"/>
                  <a:gd name="T26" fmla="*/ 307 w 451"/>
                  <a:gd name="T27" fmla="*/ 0 h 343"/>
                  <a:gd name="T28" fmla="*/ 324 w 451"/>
                  <a:gd name="T29" fmla="*/ 8 h 343"/>
                  <a:gd name="T30" fmla="*/ 343 w 451"/>
                  <a:gd name="T31" fmla="*/ 13 h 343"/>
                  <a:gd name="T32" fmla="*/ 359 w 451"/>
                  <a:gd name="T33" fmla="*/ 20 h 343"/>
                  <a:gd name="T34" fmla="*/ 374 w 451"/>
                  <a:gd name="T35" fmla="*/ 29 h 343"/>
                  <a:gd name="T36" fmla="*/ 390 w 451"/>
                  <a:gd name="T37" fmla="*/ 37 h 343"/>
                  <a:gd name="T38" fmla="*/ 403 w 451"/>
                  <a:gd name="T39" fmla="*/ 51 h 343"/>
                  <a:gd name="T40" fmla="*/ 450 w 451"/>
                  <a:gd name="T41" fmla="*/ 219 h 343"/>
                  <a:gd name="T42" fmla="*/ 350 w 451"/>
                  <a:gd name="T43" fmla="*/ 239 h 343"/>
                  <a:gd name="T44" fmla="*/ 339 w 451"/>
                  <a:gd name="T45" fmla="*/ 186 h 343"/>
                  <a:gd name="T46" fmla="*/ 331 w 451"/>
                  <a:gd name="T47" fmla="*/ 162 h 343"/>
                  <a:gd name="T48" fmla="*/ 315 w 451"/>
                  <a:gd name="T49" fmla="*/ 153 h 343"/>
                  <a:gd name="T50" fmla="*/ 284 w 451"/>
                  <a:gd name="T51" fmla="*/ 171 h 343"/>
                  <a:gd name="T52" fmla="*/ 239 w 451"/>
                  <a:gd name="T53" fmla="*/ 180 h 343"/>
                  <a:gd name="T54" fmla="*/ 182 w 451"/>
                  <a:gd name="T55" fmla="*/ 198 h 343"/>
                  <a:gd name="T56" fmla="*/ 150 w 451"/>
                  <a:gd name="T57" fmla="*/ 195 h 343"/>
                  <a:gd name="T58" fmla="*/ 132 w 451"/>
                  <a:gd name="T59" fmla="*/ 205 h 343"/>
                  <a:gd name="T60" fmla="*/ 130 w 451"/>
                  <a:gd name="T61" fmla="*/ 307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451" h="343">
                    <a:moveTo>
                      <a:pt x="130" y="307"/>
                    </a:moveTo>
                    <a:lnTo>
                      <a:pt x="31" y="342"/>
                    </a:lnTo>
                    <a:lnTo>
                      <a:pt x="15" y="258"/>
                    </a:lnTo>
                    <a:lnTo>
                      <a:pt x="4" y="239"/>
                    </a:lnTo>
                    <a:lnTo>
                      <a:pt x="1" y="218"/>
                    </a:lnTo>
                    <a:lnTo>
                      <a:pt x="0" y="195"/>
                    </a:lnTo>
                    <a:lnTo>
                      <a:pt x="3" y="178"/>
                    </a:lnTo>
                    <a:lnTo>
                      <a:pt x="9" y="153"/>
                    </a:lnTo>
                    <a:lnTo>
                      <a:pt x="7" y="131"/>
                    </a:lnTo>
                    <a:lnTo>
                      <a:pt x="9" y="113"/>
                    </a:lnTo>
                    <a:lnTo>
                      <a:pt x="13" y="95"/>
                    </a:lnTo>
                    <a:lnTo>
                      <a:pt x="22" y="79"/>
                    </a:lnTo>
                    <a:lnTo>
                      <a:pt x="287" y="2"/>
                    </a:lnTo>
                    <a:lnTo>
                      <a:pt x="307" y="0"/>
                    </a:lnTo>
                    <a:lnTo>
                      <a:pt x="324" y="8"/>
                    </a:lnTo>
                    <a:lnTo>
                      <a:pt x="343" y="13"/>
                    </a:lnTo>
                    <a:lnTo>
                      <a:pt x="359" y="20"/>
                    </a:lnTo>
                    <a:lnTo>
                      <a:pt x="374" y="29"/>
                    </a:lnTo>
                    <a:lnTo>
                      <a:pt x="390" y="37"/>
                    </a:lnTo>
                    <a:lnTo>
                      <a:pt x="403" y="51"/>
                    </a:lnTo>
                    <a:lnTo>
                      <a:pt x="450" y="219"/>
                    </a:lnTo>
                    <a:lnTo>
                      <a:pt x="350" y="239"/>
                    </a:lnTo>
                    <a:lnTo>
                      <a:pt x="339" y="186"/>
                    </a:lnTo>
                    <a:lnTo>
                      <a:pt x="331" y="162"/>
                    </a:lnTo>
                    <a:lnTo>
                      <a:pt x="315" y="153"/>
                    </a:lnTo>
                    <a:lnTo>
                      <a:pt x="284" y="171"/>
                    </a:lnTo>
                    <a:lnTo>
                      <a:pt x="239" y="180"/>
                    </a:lnTo>
                    <a:lnTo>
                      <a:pt x="182" y="198"/>
                    </a:lnTo>
                    <a:lnTo>
                      <a:pt x="150" y="195"/>
                    </a:lnTo>
                    <a:lnTo>
                      <a:pt x="132" y="205"/>
                    </a:lnTo>
                    <a:lnTo>
                      <a:pt x="130" y="307"/>
                    </a:lnTo>
                  </a:path>
                </a:pathLst>
              </a:custGeom>
              <a:solidFill>
                <a:srgbClr val="00B7A5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1359" name="Freeform 47">
                <a:extLst>
                  <a:ext uri="{FF2B5EF4-FFF2-40B4-BE49-F238E27FC236}">
                    <a16:creationId xmlns:a16="http://schemas.microsoft.com/office/drawing/2014/main" id="{3EAF6266-D021-954B-B953-261DAC3323B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01" y="3075"/>
                <a:ext cx="106" cy="122"/>
              </a:xfrm>
              <a:custGeom>
                <a:avLst/>
                <a:gdLst>
                  <a:gd name="T0" fmla="*/ 94 w 106"/>
                  <a:gd name="T1" fmla="*/ 0 h 122"/>
                  <a:gd name="T2" fmla="*/ 105 w 106"/>
                  <a:gd name="T3" fmla="*/ 20 h 122"/>
                  <a:gd name="T4" fmla="*/ 97 w 106"/>
                  <a:gd name="T5" fmla="*/ 35 h 122"/>
                  <a:gd name="T6" fmla="*/ 93 w 106"/>
                  <a:gd name="T7" fmla="*/ 55 h 122"/>
                  <a:gd name="T8" fmla="*/ 85 w 106"/>
                  <a:gd name="T9" fmla="*/ 70 h 122"/>
                  <a:gd name="T10" fmla="*/ 77 w 106"/>
                  <a:gd name="T11" fmla="*/ 86 h 122"/>
                  <a:gd name="T12" fmla="*/ 74 w 106"/>
                  <a:gd name="T13" fmla="*/ 103 h 122"/>
                  <a:gd name="T14" fmla="*/ 66 w 106"/>
                  <a:gd name="T15" fmla="*/ 119 h 122"/>
                  <a:gd name="T16" fmla="*/ 44 w 106"/>
                  <a:gd name="T17" fmla="*/ 121 h 122"/>
                  <a:gd name="T18" fmla="*/ 22 w 106"/>
                  <a:gd name="T19" fmla="*/ 111 h 122"/>
                  <a:gd name="T20" fmla="*/ 13 w 106"/>
                  <a:gd name="T21" fmla="*/ 91 h 122"/>
                  <a:gd name="T22" fmla="*/ 2 w 106"/>
                  <a:gd name="T23" fmla="*/ 73 h 122"/>
                  <a:gd name="T24" fmla="*/ 0 w 106"/>
                  <a:gd name="T25" fmla="*/ 51 h 122"/>
                  <a:gd name="T26" fmla="*/ 7 w 106"/>
                  <a:gd name="T27" fmla="*/ 36 h 122"/>
                  <a:gd name="T28" fmla="*/ 94 w 106"/>
                  <a:gd name="T29" fmla="*/ 0 h 1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06" h="122">
                    <a:moveTo>
                      <a:pt x="94" y="0"/>
                    </a:moveTo>
                    <a:lnTo>
                      <a:pt x="105" y="20"/>
                    </a:lnTo>
                    <a:lnTo>
                      <a:pt x="97" y="35"/>
                    </a:lnTo>
                    <a:lnTo>
                      <a:pt x="93" y="55"/>
                    </a:lnTo>
                    <a:lnTo>
                      <a:pt x="85" y="70"/>
                    </a:lnTo>
                    <a:lnTo>
                      <a:pt x="77" y="86"/>
                    </a:lnTo>
                    <a:lnTo>
                      <a:pt x="74" y="103"/>
                    </a:lnTo>
                    <a:lnTo>
                      <a:pt x="66" y="119"/>
                    </a:lnTo>
                    <a:lnTo>
                      <a:pt x="44" y="121"/>
                    </a:lnTo>
                    <a:lnTo>
                      <a:pt x="22" y="111"/>
                    </a:lnTo>
                    <a:lnTo>
                      <a:pt x="13" y="91"/>
                    </a:lnTo>
                    <a:lnTo>
                      <a:pt x="2" y="73"/>
                    </a:lnTo>
                    <a:lnTo>
                      <a:pt x="0" y="51"/>
                    </a:lnTo>
                    <a:lnTo>
                      <a:pt x="7" y="36"/>
                    </a:lnTo>
                    <a:lnTo>
                      <a:pt x="94" y="0"/>
                    </a:lnTo>
                  </a:path>
                </a:pathLst>
              </a:custGeom>
              <a:solidFill>
                <a:srgbClr val="FCD1C1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1360" name="Freeform 48">
                <a:extLst>
                  <a:ext uri="{FF2B5EF4-FFF2-40B4-BE49-F238E27FC236}">
                    <a16:creationId xmlns:a16="http://schemas.microsoft.com/office/drawing/2014/main" id="{1F5EAD17-E19F-8D41-8BCB-34D1286523F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12" y="2975"/>
                <a:ext cx="107" cy="123"/>
              </a:xfrm>
              <a:custGeom>
                <a:avLst/>
                <a:gdLst>
                  <a:gd name="T0" fmla="*/ 96 w 107"/>
                  <a:gd name="T1" fmla="*/ 0 h 123"/>
                  <a:gd name="T2" fmla="*/ 106 w 107"/>
                  <a:gd name="T3" fmla="*/ 20 h 123"/>
                  <a:gd name="T4" fmla="*/ 97 w 107"/>
                  <a:gd name="T5" fmla="*/ 36 h 123"/>
                  <a:gd name="T6" fmla="*/ 95 w 107"/>
                  <a:gd name="T7" fmla="*/ 54 h 123"/>
                  <a:gd name="T8" fmla="*/ 86 w 107"/>
                  <a:gd name="T9" fmla="*/ 70 h 123"/>
                  <a:gd name="T10" fmla="*/ 78 w 107"/>
                  <a:gd name="T11" fmla="*/ 86 h 123"/>
                  <a:gd name="T12" fmla="*/ 74 w 107"/>
                  <a:gd name="T13" fmla="*/ 104 h 123"/>
                  <a:gd name="T14" fmla="*/ 65 w 107"/>
                  <a:gd name="T15" fmla="*/ 120 h 123"/>
                  <a:gd name="T16" fmla="*/ 44 w 107"/>
                  <a:gd name="T17" fmla="*/ 122 h 123"/>
                  <a:gd name="T18" fmla="*/ 23 w 107"/>
                  <a:gd name="T19" fmla="*/ 111 h 123"/>
                  <a:gd name="T20" fmla="*/ 12 w 107"/>
                  <a:gd name="T21" fmla="*/ 92 h 123"/>
                  <a:gd name="T22" fmla="*/ 2 w 107"/>
                  <a:gd name="T23" fmla="*/ 74 h 123"/>
                  <a:gd name="T24" fmla="*/ 0 w 107"/>
                  <a:gd name="T25" fmla="*/ 52 h 123"/>
                  <a:gd name="T26" fmla="*/ 8 w 107"/>
                  <a:gd name="T27" fmla="*/ 35 h 123"/>
                  <a:gd name="T28" fmla="*/ 96 w 107"/>
                  <a:gd name="T29" fmla="*/ 0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07" h="123">
                    <a:moveTo>
                      <a:pt x="96" y="0"/>
                    </a:moveTo>
                    <a:lnTo>
                      <a:pt x="106" y="20"/>
                    </a:lnTo>
                    <a:lnTo>
                      <a:pt x="97" y="36"/>
                    </a:lnTo>
                    <a:lnTo>
                      <a:pt x="95" y="54"/>
                    </a:lnTo>
                    <a:lnTo>
                      <a:pt x="86" y="70"/>
                    </a:lnTo>
                    <a:lnTo>
                      <a:pt x="78" y="86"/>
                    </a:lnTo>
                    <a:lnTo>
                      <a:pt x="74" y="104"/>
                    </a:lnTo>
                    <a:lnTo>
                      <a:pt x="65" y="120"/>
                    </a:lnTo>
                    <a:lnTo>
                      <a:pt x="44" y="122"/>
                    </a:lnTo>
                    <a:lnTo>
                      <a:pt x="23" y="111"/>
                    </a:lnTo>
                    <a:lnTo>
                      <a:pt x="12" y="92"/>
                    </a:lnTo>
                    <a:lnTo>
                      <a:pt x="2" y="74"/>
                    </a:lnTo>
                    <a:lnTo>
                      <a:pt x="0" y="52"/>
                    </a:lnTo>
                    <a:lnTo>
                      <a:pt x="8" y="35"/>
                    </a:lnTo>
                    <a:lnTo>
                      <a:pt x="96" y="0"/>
                    </a:lnTo>
                  </a:path>
                </a:pathLst>
              </a:custGeom>
              <a:solidFill>
                <a:srgbClr val="FCD1C1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1361" name="Oval 49">
                <a:extLst>
                  <a:ext uri="{FF2B5EF4-FFF2-40B4-BE49-F238E27FC236}">
                    <a16:creationId xmlns:a16="http://schemas.microsoft.com/office/drawing/2014/main" id="{1005D237-C9D7-7640-A240-7926199F94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80000">
                <a:off x="1267" y="2811"/>
                <a:ext cx="150" cy="120"/>
              </a:xfrm>
              <a:prstGeom prst="ellipse">
                <a:avLst/>
              </a:prstGeom>
              <a:solidFill>
                <a:srgbClr val="AD6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81362" name="Freeform 50">
              <a:extLst>
                <a:ext uri="{FF2B5EF4-FFF2-40B4-BE49-F238E27FC236}">
                  <a16:creationId xmlns:a16="http://schemas.microsoft.com/office/drawing/2014/main" id="{B5AD509B-F125-F244-A958-D504BFF7AC67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2" y="724"/>
              <a:ext cx="2263" cy="2677"/>
            </a:xfrm>
            <a:custGeom>
              <a:avLst/>
              <a:gdLst>
                <a:gd name="T0" fmla="*/ 1176 w 2089"/>
                <a:gd name="T1" fmla="*/ 2676 h 2677"/>
                <a:gd name="T2" fmla="*/ 2088 w 2089"/>
                <a:gd name="T3" fmla="*/ 2676 h 2677"/>
                <a:gd name="T4" fmla="*/ 2088 w 2089"/>
                <a:gd name="T5" fmla="*/ 0 h 2677"/>
                <a:gd name="T6" fmla="*/ 0 w 2089"/>
                <a:gd name="T7" fmla="*/ 0 h 26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89" h="2677">
                  <a:moveTo>
                    <a:pt x="1176" y="2676"/>
                  </a:moveTo>
                  <a:lnTo>
                    <a:pt x="2088" y="2676"/>
                  </a:lnTo>
                  <a:lnTo>
                    <a:pt x="2088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stealth" w="med" len="med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1363" name="Freeform 51">
              <a:extLst>
                <a:ext uri="{FF2B5EF4-FFF2-40B4-BE49-F238E27FC236}">
                  <a16:creationId xmlns:a16="http://schemas.microsoft.com/office/drawing/2014/main" id="{9152B875-B653-AB46-A8D6-F682C86B2727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2" y="628"/>
              <a:ext cx="2471" cy="2893"/>
            </a:xfrm>
            <a:custGeom>
              <a:avLst/>
              <a:gdLst>
                <a:gd name="T0" fmla="*/ 1164 w 2281"/>
                <a:gd name="T1" fmla="*/ 2892 h 2893"/>
                <a:gd name="T2" fmla="*/ 2280 w 2281"/>
                <a:gd name="T3" fmla="*/ 2892 h 2893"/>
                <a:gd name="T4" fmla="*/ 2280 w 2281"/>
                <a:gd name="T5" fmla="*/ 0 h 2893"/>
                <a:gd name="T6" fmla="*/ 0 w 2281"/>
                <a:gd name="T7" fmla="*/ 0 h 28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81" h="2893">
                  <a:moveTo>
                    <a:pt x="1164" y="2892"/>
                  </a:moveTo>
                  <a:lnTo>
                    <a:pt x="2280" y="2892"/>
                  </a:lnTo>
                  <a:lnTo>
                    <a:pt x="2280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1364" name="Line 52">
              <a:extLst>
                <a:ext uri="{FF2B5EF4-FFF2-40B4-BE49-F238E27FC236}">
                  <a16:creationId xmlns:a16="http://schemas.microsoft.com/office/drawing/2014/main" id="{085D3F2D-45F8-CF44-A866-78A1C2634EE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94" y="3352"/>
              <a:ext cx="66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1365" name="Line 53">
              <a:extLst>
                <a:ext uri="{FF2B5EF4-FFF2-40B4-BE49-F238E27FC236}">
                  <a16:creationId xmlns:a16="http://schemas.microsoft.com/office/drawing/2014/main" id="{5997A213-0BCA-8642-84B5-06DB1526AC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94" y="3496"/>
              <a:ext cx="66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lgDash"/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1366" name="Rectangle 54">
              <a:extLst>
                <a:ext uri="{FF2B5EF4-FFF2-40B4-BE49-F238E27FC236}">
                  <a16:creationId xmlns:a16="http://schemas.microsoft.com/office/drawing/2014/main" id="{766B0ABE-6C08-E54F-9027-E2171921D3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9" y="3241"/>
              <a:ext cx="950" cy="2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 b="1">
                  <a:latin typeface="Arial" panose="020B0604020202020204" pitchFamily="34" charset="0"/>
                </a:rPr>
                <a:t>Flow of work</a:t>
              </a:r>
            </a:p>
          </p:txBody>
        </p:sp>
        <p:sp>
          <p:nvSpPr>
            <p:cNvPr id="781367" name="Rectangle 55">
              <a:extLst>
                <a:ext uri="{FF2B5EF4-FFF2-40B4-BE49-F238E27FC236}">
                  <a16:creationId xmlns:a16="http://schemas.microsoft.com/office/drawing/2014/main" id="{35A32E44-ACA3-9449-8EFE-716EB3A59D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9" y="3385"/>
              <a:ext cx="1386" cy="2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 b="1">
                  <a:latin typeface="Arial" panose="020B0604020202020204" pitchFamily="34" charset="0"/>
                </a:rPr>
                <a:t>Flow of information</a:t>
              </a:r>
            </a:p>
          </p:txBody>
        </p:sp>
      </p:grp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9508" name="Rectangle 4">
            <a:extLst>
              <a:ext uri="{FF2B5EF4-FFF2-40B4-BE49-F238E27FC236}">
                <a16:creationId xmlns:a16="http://schemas.microsoft.com/office/drawing/2014/main" id="{AE2F8D75-5221-F942-8F1A-4723A0D768AB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585788"/>
            <a:ext cx="7772400" cy="11890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defTabSz="914400"/>
            <a:r>
              <a:rPr lang="en-US" altLang="en-US"/>
              <a:t>Types Of Kanbans</a:t>
            </a:r>
          </a:p>
        </p:txBody>
      </p:sp>
      <p:sp>
        <p:nvSpPr>
          <p:cNvPr id="789509" name="Rectangle 5">
            <a:extLst>
              <a:ext uri="{FF2B5EF4-FFF2-40B4-BE49-F238E27FC236}">
                <a16:creationId xmlns:a16="http://schemas.microsoft.com/office/drawing/2014/main" id="{6B22E256-377B-714A-9330-32E284CD96BA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711200" y="1981200"/>
            <a:ext cx="8280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marL="457200" indent="-457200" defTabSz="914400"/>
            <a:r>
              <a:rPr lang="en-US" altLang="en-US" sz="2800"/>
              <a:t>Kanban Square</a:t>
            </a:r>
          </a:p>
          <a:p>
            <a:pPr marL="1085850" lvl="1" indent="-285750" defTabSz="914400"/>
            <a:r>
              <a:rPr lang="en-US" altLang="en-US" sz="2000"/>
              <a:t>marks area designed to hold items</a:t>
            </a:r>
          </a:p>
          <a:p>
            <a:pPr marL="457200" indent="-457200" defTabSz="914400"/>
            <a:r>
              <a:rPr lang="en-US" altLang="en-US" sz="2800"/>
              <a:t>Signal Kanban</a:t>
            </a:r>
          </a:p>
          <a:p>
            <a:pPr marL="1085850" lvl="1" indent="-285750" defTabSz="914400"/>
            <a:r>
              <a:rPr lang="en-US" altLang="en-US" sz="2000"/>
              <a:t>triangular kanban signals production at the previous workstation</a:t>
            </a:r>
          </a:p>
          <a:p>
            <a:pPr marL="457200" indent="-457200" defTabSz="914400"/>
            <a:r>
              <a:rPr lang="en-US" altLang="en-US" sz="2800"/>
              <a:t>Material Kanban</a:t>
            </a:r>
            <a:endParaRPr lang="en-US" altLang="en-US" sz="2400"/>
          </a:p>
          <a:p>
            <a:pPr marL="1085850" lvl="1" indent="-285750" defTabSz="914400"/>
            <a:r>
              <a:rPr lang="en-US" altLang="en-US" sz="2000"/>
              <a:t>orders material in advance of a process</a:t>
            </a:r>
          </a:p>
          <a:p>
            <a:pPr marL="457200" indent="-457200" defTabSz="914400"/>
            <a:r>
              <a:rPr lang="en-US" altLang="en-US" sz="2800"/>
              <a:t>Supplier Kanban</a:t>
            </a:r>
            <a:endParaRPr lang="en-US" altLang="en-US" sz="2400"/>
          </a:p>
          <a:p>
            <a:pPr marL="1085850" lvl="1" indent="-285750" defTabSz="914400"/>
            <a:r>
              <a:rPr lang="en-US" altLang="en-US" sz="2000"/>
              <a:t>rotates between the factory and supplier</a:t>
            </a:r>
            <a:endParaRPr lang="en-US" altLang="en-US" sz="2400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5652" name="Rectangle 4">
            <a:extLst>
              <a:ext uri="{FF2B5EF4-FFF2-40B4-BE49-F238E27FC236}">
                <a16:creationId xmlns:a16="http://schemas.microsoft.com/office/drawing/2014/main" id="{2C7FF0E9-A25E-5F41-A4B6-027AFE4C6121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585788"/>
            <a:ext cx="7772400" cy="11890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defTabSz="914400"/>
            <a:r>
              <a:rPr lang="en-US" altLang="en-US"/>
              <a:t>Small-Lot Production</a:t>
            </a:r>
          </a:p>
        </p:txBody>
      </p:sp>
      <p:sp>
        <p:nvSpPr>
          <p:cNvPr id="795653" name="Rectangle 5">
            <a:extLst>
              <a:ext uri="{FF2B5EF4-FFF2-40B4-BE49-F238E27FC236}">
                <a16:creationId xmlns:a16="http://schemas.microsoft.com/office/drawing/2014/main" id="{825B98FE-3937-EA43-BB9C-0F6AAD371F80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695325" y="2028825"/>
            <a:ext cx="7839075" cy="4371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marL="457200" indent="-457200" defTabSz="914400"/>
            <a:r>
              <a:rPr lang="en-US" altLang="en-US"/>
              <a:t>Requires less space &amp; capital investment</a:t>
            </a:r>
          </a:p>
          <a:p>
            <a:pPr marL="457200" indent="-457200" defTabSz="914400">
              <a:lnSpc>
                <a:spcPct val="40000"/>
              </a:lnSpc>
              <a:buFontTx/>
              <a:buNone/>
            </a:pPr>
            <a:endParaRPr lang="en-US" altLang="en-US"/>
          </a:p>
          <a:p>
            <a:pPr marL="457200" indent="-457200" defTabSz="914400"/>
            <a:r>
              <a:rPr lang="en-US" altLang="en-US"/>
              <a:t>Moves processes closer together</a:t>
            </a:r>
          </a:p>
          <a:p>
            <a:pPr marL="457200" indent="-457200" defTabSz="914400">
              <a:lnSpc>
                <a:spcPct val="40000"/>
              </a:lnSpc>
              <a:buFontTx/>
              <a:buNone/>
            </a:pPr>
            <a:endParaRPr lang="en-US" altLang="en-US"/>
          </a:p>
          <a:p>
            <a:pPr marL="457200" indent="-457200" defTabSz="914400"/>
            <a:r>
              <a:rPr lang="en-US" altLang="en-US"/>
              <a:t>Makes quality problems easier to detect</a:t>
            </a:r>
          </a:p>
          <a:p>
            <a:pPr marL="457200" indent="-457200" defTabSz="914400">
              <a:lnSpc>
                <a:spcPct val="40000"/>
              </a:lnSpc>
              <a:buFontTx/>
              <a:buNone/>
            </a:pPr>
            <a:endParaRPr lang="en-US" altLang="en-US"/>
          </a:p>
          <a:p>
            <a:pPr marL="457200" indent="-457200" defTabSz="914400"/>
            <a:r>
              <a:rPr lang="en-US" altLang="en-US"/>
              <a:t>Makes processes more dependent on each other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7722" name="Group 26">
            <a:extLst>
              <a:ext uri="{FF2B5EF4-FFF2-40B4-BE49-F238E27FC236}">
                <a16:creationId xmlns:a16="http://schemas.microsoft.com/office/drawing/2014/main" id="{0AEB6502-B829-D54C-9284-5EA4E882A792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1981200"/>
            <a:ext cx="7772400" cy="4114800"/>
            <a:chOff x="419" y="1248"/>
            <a:chExt cx="5341" cy="2592"/>
          </a:xfrm>
        </p:grpSpPr>
        <p:sp>
          <p:nvSpPr>
            <p:cNvPr id="797723" name="Line 27">
              <a:extLst>
                <a:ext uri="{FF2B5EF4-FFF2-40B4-BE49-F238E27FC236}">
                  <a16:creationId xmlns:a16="http://schemas.microsoft.com/office/drawing/2014/main" id="{1CF47894-BB47-0A4B-A35B-C23976494FB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1248"/>
              <a:ext cx="5325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7724" name="Line 28">
              <a:extLst>
                <a:ext uri="{FF2B5EF4-FFF2-40B4-BE49-F238E27FC236}">
                  <a16:creationId xmlns:a16="http://schemas.microsoft.com/office/drawing/2014/main" id="{AF8543E9-4967-714E-9546-15407DDC9C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" y="1256"/>
              <a:ext cx="0" cy="2576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7725" name="Line 29">
              <a:extLst>
                <a:ext uri="{FF2B5EF4-FFF2-40B4-BE49-F238E27FC236}">
                  <a16:creationId xmlns:a16="http://schemas.microsoft.com/office/drawing/2014/main" id="{2F299976-5E47-5C42-BF65-DBED13EAA58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0" y="1256"/>
              <a:ext cx="0" cy="2576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7726" name="Line 30">
              <a:extLst>
                <a:ext uri="{FF2B5EF4-FFF2-40B4-BE49-F238E27FC236}">
                  <a16:creationId xmlns:a16="http://schemas.microsoft.com/office/drawing/2014/main" id="{778326F1-D121-6B42-9143-4D82B7951A4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3840"/>
              <a:ext cx="1293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7727" name="Line 31">
              <a:extLst>
                <a:ext uri="{FF2B5EF4-FFF2-40B4-BE49-F238E27FC236}">
                  <a16:creationId xmlns:a16="http://schemas.microsoft.com/office/drawing/2014/main" id="{F152EE69-28F2-2E4F-B590-3F912F3B983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9" y="3840"/>
              <a:ext cx="1293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97700" name="Rectangle 4">
            <a:extLst>
              <a:ext uri="{FF2B5EF4-FFF2-40B4-BE49-F238E27FC236}">
                <a16:creationId xmlns:a16="http://schemas.microsoft.com/office/drawing/2014/main" id="{E4804A8F-AFCA-1944-8272-289FBC053ACA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585788"/>
            <a:ext cx="7772400" cy="11890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defTabSz="914400"/>
            <a:r>
              <a:rPr lang="en-US" altLang="en-US"/>
              <a:t>Inventory Hides Problems</a:t>
            </a:r>
          </a:p>
        </p:txBody>
      </p:sp>
      <p:grpSp>
        <p:nvGrpSpPr>
          <p:cNvPr id="797728" name="Group 32">
            <a:extLst>
              <a:ext uri="{FF2B5EF4-FFF2-40B4-BE49-F238E27FC236}">
                <a16:creationId xmlns:a16="http://schemas.microsoft.com/office/drawing/2014/main" id="{B566B356-272F-6F4C-8A0E-CBC95F2691CF}"/>
              </a:ext>
            </a:extLst>
          </p:cNvPr>
          <p:cNvGrpSpPr>
            <a:grpSpLocks/>
          </p:cNvGrpSpPr>
          <p:nvPr/>
        </p:nvGrpSpPr>
        <p:grpSpPr bwMode="auto">
          <a:xfrm>
            <a:off x="1066800" y="2057400"/>
            <a:ext cx="7162800" cy="3733800"/>
            <a:chOff x="672" y="1112"/>
            <a:chExt cx="4464" cy="2584"/>
          </a:xfrm>
        </p:grpSpPr>
        <p:sp>
          <p:nvSpPr>
            <p:cNvPr id="797701" name="Rectangle 5">
              <a:extLst>
                <a:ext uri="{FF2B5EF4-FFF2-40B4-BE49-F238E27FC236}">
                  <a16:creationId xmlns:a16="http://schemas.microsoft.com/office/drawing/2014/main" id="{55EBB0E1-762A-3D4B-9567-2F61179C15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2" y="2120"/>
              <a:ext cx="4464" cy="1576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7702" name="Rectangle 6">
              <a:extLst>
                <a:ext uri="{FF2B5EF4-FFF2-40B4-BE49-F238E27FC236}">
                  <a16:creationId xmlns:a16="http://schemas.microsoft.com/office/drawing/2014/main" id="{CB0B4F91-4F38-D040-983F-246151E919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2" y="1112"/>
              <a:ext cx="4464" cy="1000"/>
            </a:xfrm>
            <a:prstGeom prst="rect">
              <a:avLst/>
            </a:prstGeom>
            <a:solidFill>
              <a:srgbClr val="C0FEF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7703" name="Rectangle 7">
              <a:extLst>
                <a:ext uri="{FF2B5EF4-FFF2-40B4-BE49-F238E27FC236}">
                  <a16:creationId xmlns:a16="http://schemas.microsoft.com/office/drawing/2014/main" id="{654776B8-82DD-6440-B55C-D48894C410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2" y="1112"/>
              <a:ext cx="4464" cy="2584"/>
            </a:xfrm>
            <a:prstGeom prst="rect">
              <a:avLst/>
            </a:prstGeom>
            <a:noFill/>
            <a:ln w="127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7704" name="Oval 8">
              <a:extLst>
                <a:ext uri="{FF2B5EF4-FFF2-40B4-BE49-F238E27FC236}">
                  <a16:creationId xmlns:a16="http://schemas.microsoft.com/office/drawing/2014/main" id="{387D5AA0-20C9-C44D-A3B0-D8A0805B26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2" y="3128"/>
              <a:ext cx="1032" cy="52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7705" name="Oval 9">
              <a:extLst>
                <a:ext uri="{FF2B5EF4-FFF2-40B4-BE49-F238E27FC236}">
                  <a16:creationId xmlns:a16="http://schemas.microsoft.com/office/drawing/2014/main" id="{5AA19984-6E33-B343-9C78-D6FA933501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28" y="3032"/>
              <a:ext cx="1032" cy="616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7706" name="Oval 10">
              <a:extLst>
                <a:ext uri="{FF2B5EF4-FFF2-40B4-BE49-F238E27FC236}">
                  <a16:creationId xmlns:a16="http://schemas.microsoft.com/office/drawing/2014/main" id="{F52F461D-6387-5A4B-BB28-9E03FE192D9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160000">
              <a:off x="1511" y="2533"/>
              <a:ext cx="876" cy="664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7707" name="Oval 11">
              <a:extLst>
                <a:ext uri="{FF2B5EF4-FFF2-40B4-BE49-F238E27FC236}">
                  <a16:creationId xmlns:a16="http://schemas.microsoft.com/office/drawing/2014/main" id="{FE17D367-9377-3E42-A149-F1BAD34323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6" y="3128"/>
              <a:ext cx="1084" cy="52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7708" name="Oval 12">
              <a:extLst>
                <a:ext uri="{FF2B5EF4-FFF2-40B4-BE49-F238E27FC236}">
                  <a16:creationId xmlns:a16="http://schemas.microsoft.com/office/drawing/2014/main" id="{7EBDB16E-3C55-BE4D-BD42-47CD2D5C2EE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420000">
              <a:off x="2804" y="2504"/>
              <a:ext cx="1084" cy="664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7709" name="Oval 13">
              <a:extLst>
                <a:ext uri="{FF2B5EF4-FFF2-40B4-BE49-F238E27FC236}">
                  <a16:creationId xmlns:a16="http://schemas.microsoft.com/office/drawing/2014/main" id="{DB7D249B-E1CC-074E-A5F5-AB4D458BA0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0" y="2168"/>
              <a:ext cx="824" cy="56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7710" name="Rectangle 14">
              <a:extLst>
                <a:ext uri="{FF2B5EF4-FFF2-40B4-BE49-F238E27FC236}">
                  <a16:creationId xmlns:a16="http://schemas.microsoft.com/office/drawing/2014/main" id="{0DF8BC58-CD98-BE47-B661-E61EB1A205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47" y="2679"/>
              <a:ext cx="647" cy="4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>
                  <a:solidFill>
                    <a:schemeClr val="bg2"/>
                  </a:solidFill>
                  <a:latin typeface="Times New Roman" panose="02020603050405020304" pitchFamily="18" charset="0"/>
                </a:rPr>
                <a:t>Poor</a:t>
              </a:r>
            </a:p>
            <a:p>
              <a:r>
                <a:rPr lang="en-US" altLang="en-US" sz="1800">
                  <a:solidFill>
                    <a:schemeClr val="bg2"/>
                  </a:solidFill>
                  <a:latin typeface="Times New Roman" panose="02020603050405020304" pitchFamily="18" charset="0"/>
                </a:rPr>
                <a:t>   Quality</a:t>
              </a:r>
            </a:p>
          </p:txBody>
        </p:sp>
        <p:sp>
          <p:nvSpPr>
            <p:cNvPr id="797711" name="Rectangle 15">
              <a:extLst>
                <a:ext uri="{FF2B5EF4-FFF2-40B4-BE49-F238E27FC236}">
                  <a16:creationId xmlns:a16="http://schemas.microsoft.com/office/drawing/2014/main" id="{DB81A743-EC4D-604C-A913-16932CFEC3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71" y="3207"/>
              <a:ext cx="71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>
                  <a:solidFill>
                    <a:schemeClr val="bg2"/>
                  </a:solidFill>
                  <a:latin typeface="Times New Roman" panose="02020603050405020304" pitchFamily="18" charset="0"/>
                </a:rPr>
                <a:t>Unreliable</a:t>
              </a:r>
            </a:p>
            <a:p>
              <a:r>
                <a:rPr lang="en-US" altLang="en-US" sz="1800">
                  <a:solidFill>
                    <a:schemeClr val="bg2"/>
                  </a:solidFill>
                  <a:latin typeface="Times New Roman" panose="02020603050405020304" pitchFamily="18" charset="0"/>
                </a:rPr>
                <a:t>Supplier</a:t>
              </a:r>
            </a:p>
          </p:txBody>
        </p:sp>
        <p:sp>
          <p:nvSpPr>
            <p:cNvPr id="797712" name="Rectangle 16">
              <a:extLst>
                <a:ext uri="{FF2B5EF4-FFF2-40B4-BE49-F238E27FC236}">
                  <a16:creationId xmlns:a16="http://schemas.microsoft.com/office/drawing/2014/main" id="{A6B494DB-7FC7-3B4C-9024-1BB4A9B921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71" y="3112"/>
              <a:ext cx="770" cy="4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>
                  <a:solidFill>
                    <a:schemeClr val="bg2"/>
                  </a:solidFill>
                  <a:latin typeface="Times New Roman" panose="02020603050405020304" pitchFamily="18" charset="0"/>
                </a:rPr>
                <a:t>Machine</a:t>
              </a:r>
            </a:p>
            <a:p>
              <a:r>
                <a:rPr lang="en-US" altLang="en-US" sz="1800">
                  <a:solidFill>
                    <a:schemeClr val="bg2"/>
                  </a:solidFill>
                  <a:latin typeface="Times New Roman" panose="02020603050405020304" pitchFamily="18" charset="0"/>
                </a:rPr>
                <a:t>Breakdown</a:t>
              </a:r>
            </a:p>
          </p:txBody>
        </p:sp>
        <p:sp>
          <p:nvSpPr>
            <p:cNvPr id="797713" name="Rectangle 17">
              <a:extLst>
                <a:ext uri="{FF2B5EF4-FFF2-40B4-BE49-F238E27FC236}">
                  <a16:creationId xmlns:a16="http://schemas.microsoft.com/office/drawing/2014/main" id="{4742E940-674C-CE46-BB49-65B6DE1F07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5" y="3207"/>
              <a:ext cx="706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>
                  <a:solidFill>
                    <a:schemeClr val="bg2"/>
                  </a:solidFill>
                  <a:latin typeface="Times New Roman" panose="02020603050405020304" pitchFamily="18" charset="0"/>
                </a:rPr>
                <a:t>Inefficient</a:t>
              </a:r>
            </a:p>
            <a:p>
              <a:r>
                <a:rPr lang="en-US" altLang="en-US" sz="1800">
                  <a:solidFill>
                    <a:schemeClr val="bg2"/>
                  </a:solidFill>
                  <a:latin typeface="Times New Roman" panose="02020603050405020304" pitchFamily="18" charset="0"/>
                </a:rPr>
                <a:t>Layout</a:t>
              </a:r>
            </a:p>
          </p:txBody>
        </p:sp>
        <p:sp>
          <p:nvSpPr>
            <p:cNvPr id="797714" name="Rectangle 18">
              <a:extLst>
                <a:ext uri="{FF2B5EF4-FFF2-40B4-BE49-F238E27FC236}">
                  <a16:creationId xmlns:a16="http://schemas.microsoft.com/office/drawing/2014/main" id="{5198100B-B3F2-B24B-972E-7A7FF21BBB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2" y="2295"/>
              <a:ext cx="516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altLang="en-US" sz="1800">
                  <a:solidFill>
                    <a:schemeClr val="bg2"/>
                  </a:solidFill>
                  <a:latin typeface="Times New Roman" panose="02020603050405020304" pitchFamily="18" charset="0"/>
                </a:rPr>
                <a:t>Bad</a:t>
              </a:r>
            </a:p>
            <a:p>
              <a:pPr algn="ctr"/>
              <a:r>
                <a:rPr lang="en-US" altLang="en-US" sz="1800">
                  <a:solidFill>
                    <a:schemeClr val="bg2"/>
                  </a:solidFill>
                  <a:latin typeface="Times New Roman" panose="02020603050405020304" pitchFamily="18" charset="0"/>
                </a:rPr>
                <a:t>Design</a:t>
              </a:r>
            </a:p>
          </p:txBody>
        </p:sp>
        <p:sp>
          <p:nvSpPr>
            <p:cNvPr id="797715" name="Rectangle 19">
              <a:extLst>
                <a:ext uri="{FF2B5EF4-FFF2-40B4-BE49-F238E27FC236}">
                  <a16:creationId xmlns:a16="http://schemas.microsoft.com/office/drawing/2014/main" id="{3D54517C-7A40-0142-8731-A7CB5F46E2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7" y="2727"/>
              <a:ext cx="587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>
                  <a:solidFill>
                    <a:schemeClr val="bg2"/>
                  </a:solidFill>
                  <a:latin typeface="Times New Roman" panose="02020603050405020304" pitchFamily="18" charset="0"/>
                </a:rPr>
                <a:t>Lengthy</a:t>
              </a:r>
            </a:p>
            <a:p>
              <a:r>
                <a:rPr lang="en-US" altLang="en-US" sz="1800">
                  <a:solidFill>
                    <a:schemeClr val="bg2"/>
                  </a:solidFill>
                  <a:latin typeface="Times New Roman" panose="02020603050405020304" pitchFamily="18" charset="0"/>
                </a:rPr>
                <a:t>Setups</a:t>
              </a:r>
            </a:p>
          </p:txBody>
        </p:sp>
        <p:sp>
          <p:nvSpPr>
            <p:cNvPr id="797716" name="Rectangle 20">
              <a:extLst>
                <a:ext uri="{FF2B5EF4-FFF2-40B4-BE49-F238E27FC236}">
                  <a16:creationId xmlns:a16="http://schemas.microsoft.com/office/drawing/2014/main" id="{0328DC82-D8B5-854C-9AB0-36FBFE2048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2" y="1976"/>
              <a:ext cx="1292" cy="184"/>
            </a:xfrm>
            <a:prstGeom prst="rect">
              <a:avLst/>
            </a:prstGeom>
            <a:solidFill>
              <a:srgbClr val="037C03"/>
            </a:solidFill>
            <a:ln w="12700">
              <a:solidFill>
                <a:srgbClr val="037C0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7717" name="Freeform 21">
              <a:extLst>
                <a:ext uri="{FF2B5EF4-FFF2-40B4-BE49-F238E27FC236}">
                  <a16:creationId xmlns:a16="http://schemas.microsoft.com/office/drawing/2014/main" id="{B7FC87E7-C5B4-6045-B7FB-C76B7A442244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8" y="1828"/>
              <a:ext cx="209" cy="337"/>
            </a:xfrm>
            <a:custGeom>
              <a:avLst/>
              <a:gdLst>
                <a:gd name="T0" fmla="*/ 0 w 193"/>
                <a:gd name="T1" fmla="*/ 336 h 337"/>
                <a:gd name="T2" fmla="*/ 144 w 193"/>
                <a:gd name="T3" fmla="*/ 192 h 337"/>
                <a:gd name="T4" fmla="*/ 192 w 193"/>
                <a:gd name="T5" fmla="*/ 0 h 337"/>
                <a:gd name="T6" fmla="*/ 96 w 193"/>
                <a:gd name="T7" fmla="*/ 96 h 337"/>
                <a:gd name="T8" fmla="*/ 0 w 193"/>
                <a:gd name="T9" fmla="*/ 144 h 337"/>
                <a:gd name="T10" fmla="*/ 0 w 193"/>
                <a:gd name="T11" fmla="*/ 336 h 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3" h="337">
                  <a:moveTo>
                    <a:pt x="0" y="336"/>
                  </a:moveTo>
                  <a:lnTo>
                    <a:pt x="144" y="192"/>
                  </a:lnTo>
                  <a:lnTo>
                    <a:pt x="192" y="0"/>
                  </a:lnTo>
                  <a:lnTo>
                    <a:pt x="96" y="96"/>
                  </a:lnTo>
                  <a:lnTo>
                    <a:pt x="0" y="144"/>
                  </a:lnTo>
                  <a:lnTo>
                    <a:pt x="0" y="336"/>
                  </a:lnTo>
                </a:path>
              </a:pathLst>
            </a:custGeom>
            <a:solidFill>
              <a:srgbClr val="037C03"/>
            </a:solidFill>
            <a:ln w="12700" cap="rnd" cmpd="sng">
              <a:solidFill>
                <a:srgbClr val="037C03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7718" name="Freeform 22">
              <a:extLst>
                <a:ext uri="{FF2B5EF4-FFF2-40B4-BE49-F238E27FC236}">
                  <a16:creationId xmlns:a16="http://schemas.microsoft.com/office/drawing/2014/main" id="{F3025963-E11E-3148-A2B6-60EC69F63D0A}"/>
                </a:ext>
              </a:extLst>
            </p:cNvPr>
            <p:cNvSpPr>
              <a:spLocks/>
            </p:cNvSpPr>
            <p:nvPr/>
          </p:nvSpPr>
          <p:spPr bwMode="auto">
            <a:xfrm>
              <a:off x="980" y="1828"/>
              <a:ext cx="209" cy="337"/>
            </a:xfrm>
            <a:custGeom>
              <a:avLst/>
              <a:gdLst>
                <a:gd name="T0" fmla="*/ 192 w 193"/>
                <a:gd name="T1" fmla="*/ 336 h 337"/>
                <a:gd name="T2" fmla="*/ 48 w 193"/>
                <a:gd name="T3" fmla="*/ 192 h 337"/>
                <a:gd name="T4" fmla="*/ 0 w 193"/>
                <a:gd name="T5" fmla="*/ 0 h 337"/>
                <a:gd name="T6" fmla="*/ 96 w 193"/>
                <a:gd name="T7" fmla="*/ 96 h 337"/>
                <a:gd name="T8" fmla="*/ 192 w 193"/>
                <a:gd name="T9" fmla="*/ 144 h 337"/>
                <a:gd name="T10" fmla="*/ 192 w 193"/>
                <a:gd name="T11" fmla="*/ 336 h 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3" h="337">
                  <a:moveTo>
                    <a:pt x="192" y="336"/>
                  </a:moveTo>
                  <a:lnTo>
                    <a:pt x="48" y="192"/>
                  </a:lnTo>
                  <a:lnTo>
                    <a:pt x="0" y="0"/>
                  </a:lnTo>
                  <a:lnTo>
                    <a:pt x="96" y="96"/>
                  </a:lnTo>
                  <a:lnTo>
                    <a:pt x="192" y="144"/>
                  </a:lnTo>
                  <a:lnTo>
                    <a:pt x="192" y="336"/>
                  </a:lnTo>
                </a:path>
              </a:pathLst>
            </a:custGeom>
            <a:solidFill>
              <a:srgbClr val="037C03"/>
            </a:solidFill>
            <a:ln w="12700" cap="rnd" cmpd="sng">
              <a:solidFill>
                <a:srgbClr val="037C03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7719" name="Line 23">
              <a:extLst>
                <a:ext uri="{FF2B5EF4-FFF2-40B4-BE49-F238E27FC236}">
                  <a16:creationId xmlns:a16="http://schemas.microsoft.com/office/drawing/2014/main" id="{387FDB1B-361A-2D40-80D1-647B3107C88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596" y="1645"/>
              <a:ext cx="329" cy="559"/>
            </a:xfrm>
            <a:prstGeom prst="line">
              <a:avLst/>
            </a:prstGeom>
            <a:noFill/>
            <a:ln w="25400">
              <a:solidFill>
                <a:srgbClr val="7144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7720" name="Oval 24">
              <a:extLst>
                <a:ext uri="{FF2B5EF4-FFF2-40B4-BE49-F238E27FC236}">
                  <a16:creationId xmlns:a16="http://schemas.microsoft.com/office/drawing/2014/main" id="{72D507C3-6ACC-8F44-A89D-2E0DEE53A63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">
              <a:off x="1452" y="2168"/>
              <a:ext cx="148" cy="376"/>
            </a:xfrm>
            <a:prstGeom prst="ellipse">
              <a:avLst/>
            </a:prstGeom>
            <a:solidFill>
              <a:srgbClr val="714400"/>
            </a:solidFill>
            <a:ln w="12700">
              <a:solidFill>
                <a:srgbClr val="7144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797721" name="Object 25">
              <a:hlinkClick r:id="" action="ppaction://ole?verb=0"/>
              <a:extLst>
                <a:ext uri="{FF2B5EF4-FFF2-40B4-BE49-F238E27FC236}">
                  <a16:creationId xmlns:a16="http://schemas.microsoft.com/office/drawing/2014/main" id="{24CAEF09-571D-7E4A-8688-9C232C16ACCB}"/>
                </a:ext>
              </a:extLst>
            </p:cNvPr>
            <p:cNvGraphicFramePr>
              <a:graphicFrameLocks/>
            </p:cNvGraphicFramePr>
            <p:nvPr/>
          </p:nvGraphicFramePr>
          <p:xfrm>
            <a:off x="1831" y="1588"/>
            <a:ext cx="633" cy="5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97732" name="ClipArt" r:id="rId4" imgW="14719300" imgH="18021300" progId="MS_ClipArt_Gallery.2">
                    <p:embed/>
                  </p:oleObj>
                </mc:Choice>
                <mc:Fallback>
                  <p:oleObj name="ClipArt" r:id="rId4" imgW="14719300" imgH="18021300" progId="MS_ClipArt_Gallery.2">
                    <p:embed/>
                    <p:pic>
                      <p:nvPicPr>
                        <p:cNvPr id="0" name="Object 25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31" y="1588"/>
                          <a:ext cx="633" cy="56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9770" name="Group 26">
            <a:extLst>
              <a:ext uri="{FF2B5EF4-FFF2-40B4-BE49-F238E27FC236}">
                <a16:creationId xmlns:a16="http://schemas.microsoft.com/office/drawing/2014/main" id="{A8A632DF-90BD-3143-9C41-8D8914091D89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1981200"/>
            <a:ext cx="7793038" cy="4114800"/>
            <a:chOff x="419" y="1248"/>
            <a:chExt cx="5341" cy="2592"/>
          </a:xfrm>
        </p:grpSpPr>
        <p:sp>
          <p:nvSpPr>
            <p:cNvPr id="799771" name="Line 27">
              <a:extLst>
                <a:ext uri="{FF2B5EF4-FFF2-40B4-BE49-F238E27FC236}">
                  <a16:creationId xmlns:a16="http://schemas.microsoft.com/office/drawing/2014/main" id="{BDF23ED5-CE2A-F046-B9B3-4ABF550A47D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1248"/>
              <a:ext cx="5325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772" name="Line 28">
              <a:extLst>
                <a:ext uri="{FF2B5EF4-FFF2-40B4-BE49-F238E27FC236}">
                  <a16:creationId xmlns:a16="http://schemas.microsoft.com/office/drawing/2014/main" id="{89CD3BD5-1516-C147-8B58-F8A09750118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773" name="Line 29">
              <a:extLst>
                <a:ext uri="{FF2B5EF4-FFF2-40B4-BE49-F238E27FC236}">
                  <a16:creationId xmlns:a16="http://schemas.microsoft.com/office/drawing/2014/main" id="{F74CB37A-9C00-3447-8404-ADD9B4F913A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0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774" name="Line 30">
              <a:extLst>
                <a:ext uri="{FF2B5EF4-FFF2-40B4-BE49-F238E27FC236}">
                  <a16:creationId xmlns:a16="http://schemas.microsoft.com/office/drawing/2014/main" id="{8C4E02D9-E42B-3A45-A80A-B29C0726004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3840"/>
              <a:ext cx="129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775" name="Line 31">
              <a:extLst>
                <a:ext uri="{FF2B5EF4-FFF2-40B4-BE49-F238E27FC236}">
                  <a16:creationId xmlns:a16="http://schemas.microsoft.com/office/drawing/2014/main" id="{95FB5971-DC67-0D4D-B6FE-F2078C00C25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9" y="3840"/>
              <a:ext cx="129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99748" name="Rectangle 4">
            <a:extLst>
              <a:ext uri="{FF2B5EF4-FFF2-40B4-BE49-F238E27FC236}">
                <a16:creationId xmlns:a16="http://schemas.microsoft.com/office/drawing/2014/main" id="{D9E69FE1-1F2E-0D4F-B570-832449EF604B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585788"/>
            <a:ext cx="7772400" cy="11890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defTabSz="914400"/>
            <a:r>
              <a:rPr lang="en-US" altLang="en-US" sz="4000"/>
              <a:t>Lower Levels Of Inventory To Expose Problems</a:t>
            </a:r>
            <a:endParaRPr lang="en-US" altLang="en-US"/>
          </a:p>
        </p:txBody>
      </p:sp>
      <p:grpSp>
        <p:nvGrpSpPr>
          <p:cNvPr id="799776" name="Group 32">
            <a:extLst>
              <a:ext uri="{FF2B5EF4-FFF2-40B4-BE49-F238E27FC236}">
                <a16:creationId xmlns:a16="http://schemas.microsoft.com/office/drawing/2014/main" id="{87E90D64-CAFB-F340-91E3-9FBF3609D10B}"/>
              </a:ext>
            </a:extLst>
          </p:cNvPr>
          <p:cNvGrpSpPr>
            <a:grpSpLocks/>
          </p:cNvGrpSpPr>
          <p:nvPr/>
        </p:nvGrpSpPr>
        <p:grpSpPr bwMode="auto">
          <a:xfrm>
            <a:off x="1066800" y="1905000"/>
            <a:ext cx="6934200" cy="3949700"/>
            <a:chOff x="888" y="1112"/>
            <a:chExt cx="4464" cy="2584"/>
          </a:xfrm>
        </p:grpSpPr>
        <p:sp>
          <p:nvSpPr>
            <p:cNvPr id="799749" name="Rectangle 5">
              <a:extLst>
                <a:ext uri="{FF2B5EF4-FFF2-40B4-BE49-F238E27FC236}">
                  <a16:creationId xmlns:a16="http://schemas.microsoft.com/office/drawing/2014/main" id="{9A5F65A7-BF2D-A04D-B183-9B5511814D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8" y="2552"/>
              <a:ext cx="4464" cy="1144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750" name="Rectangle 6">
              <a:extLst>
                <a:ext uri="{FF2B5EF4-FFF2-40B4-BE49-F238E27FC236}">
                  <a16:creationId xmlns:a16="http://schemas.microsoft.com/office/drawing/2014/main" id="{D02A3403-2F6C-2C46-B6AD-673A7741A2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8" y="1112"/>
              <a:ext cx="4464" cy="1432"/>
            </a:xfrm>
            <a:prstGeom prst="rect">
              <a:avLst/>
            </a:prstGeom>
            <a:solidFill>
              <a:srgbClr val="C0FEF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751" name="Rectangle 7">
              <a:extLst>
                <a:ext uri="{FF2B5EF4-FFF2-40B4-BE49-F238E27FC236}">
                  <a16:creationId xmlns:a16="http://schemas.microsoft.com/office/drawing/2014/main" id="{9E7E5436-2364-264C-9670-8A01A94B72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8" y="1112"/>
              <a:ext cx="4464" cy="2584"/>
            </a:xfrm>
            <a:prstGeom prst="rect">
              <a:avLst/>
            </a:prstGeom>
            <a:noFill/>
            <a:ln w="127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752" name="Oval 8">
              <a:extLst>
                <a:ext uri="{FF2B5EF4-FFF2-40B4-BE49-F238E27FC236}">
                  <a16:creationId xmlns:a16="http://schemas.microsoft.com/office/drawing/2014/main" id="{F9BF8E30-A994-1C43-B10D-6AD5BF5DA8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8" y="3128"/>
              <a:ext cx="1032" cy="52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753" name="Oval 9">
              <a:extLst>
                <a:ext uri="{FF2B5EF4-FFF2-40B4-BE49-F238E27FC236}">
                  <a16:creationId xmlns:a16="http://schemas.microsoft.com/office/drawing/2014/main" id="{75D277E3-0ED1-BC4D-A3C7-4811065693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4" y="3032"/>
              <a:ext cx="1032" cy="616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754" name="Oval 10">
              <a:extLst>
                <a:ext uri="{FF2B5EF4-FFF2-40B4-BE49-F238E27FC236}">
                  <a16:creationId xmlns:a16="http://schemas.microsoft.com/office/drawing/2014/main" id="{1EC3554F-6EC4-7A46-A893-8BA23FA6C61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160000">
              <a:off x="1727" y="2533"/>
              <a:ext cx="876" cy="664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755" name="Oval 11">
              <a:extLst>
                <a:ext uri="{FF2B5EF4-FFF2-40B4-BE49-F238E27FC236}">
                  <a16:creationId xmlns:a16="http://schemas.microsoft.com/office/drawing/2014/main" id="{FE683674-5250-9F46-B0F3-6D6B899482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2" y="3128"/>
              <a:ext cx="1084" cy="52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756" name="Oval 12">
              <a:extLst>
                <a:ext uri="{FF2B5EF4-FFF2-40B4-BE49-F238E27FC236}">
                  <a16:creationId xmlns:a16="http://schemas.microsoft.com/office/drawing/2014/main" id="{70D7A58D-87AD-6E49-B443-2830BA5518C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420000">
              <a:off x="3020" y="2504"/>
              <a:ext cx="1084" cy="664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757" name="Oval 13">
              <a:extLst>
                <a:ext uri="{FF2B5EF4-FFF2-40B4-BE49-F238E27FC236}">
                  <a16:creationId xmlns:a16="http://schemas.microsoft.com/office/drawing/2014/main" id="{3D5EF726-CA17-4840-8384-DCD99F57A1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96" y="2168"/>
              <a:ext cx="824" cy="56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758" name="Rectangle 14">
              <a:extLst>
                <a:ext uri="{FF2B5EF4-FFF2-40B4-BE49-F238E27FC236}">
                  <a16:creationId xmlns:a16="http://schemas.microsoft.com/office/drawing/2014/main" id="{8241840E-89EE-1C41-ABEC-DDC11EFDEB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3" y="2679"/>
              <a:ext cx="668" cy="4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>
                  <a:solidFill>
                    <a:schemeClr val="bg2"/>
                  </a:solidFill>
                  <a:latin typeface="Times New Roman" panose="02020603050405020304" pitchFamily="18" charset="0"/>
                </a:rPr>
                <a:t>Poor</a:t>
              </a:r>
            </a:p>
            <a:p>
              <a:r>
                <a:rPr lang="en-US" altLang="en-US" sz="1800">
                  <a:solidFill>
                    <a:schemeClr val="bg2"/>
                  </a:solidFill>
                  <a:latin typeface="Times New Roman" panose="02020603050405020304" pitchFamily="18" charset="0"/>
                </a:rPr>
                <a:t>   Quality</a:t>
              </a:r>
            </a:p>
          </p:txBody>
        </p:sp>
        <p:sp>
          <p:nvSpPr>
            <p:cNvPr id="799759" name="Rectangle 15">
              <a:extLst>
                <a:ext uri="{FF2B5EF4-FFF2-40B4-BE49-F238E27FC236}">
                  <a16:creationId xmlns:a16="http://schemas.microsoft.com/office/drawing/2014/main" id="{9F1DFB92-519C-6341-A777-1A5151203F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87" y="3207"/>
              <a:ext cx="738" cy="4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>
                  <a:solidFill>
                    <a:schemeClr val="bg2"/>
                  </a:solidFill>
                  <a:latin typeface="Times New Roman" panose="02020603050405020304" pitchFamily="18" charset="0"/>
                </a:rPr>
                <a:t>Unreliable</a:t>
              </a:r>
            </a:p>
            <a:p>
              <a:r>
                <a:rPr lang="en-US" altLang="en-US" sz="1800">
                  <a:solidFill>
                    <a:schemeClr val="bg2"/>
                  </a:solidFill>
                  <a:latin typeface="Times New Roman" panose="02020603050405020304" pitchFamily="18" charset="0"/>
                </a:rPr>
                <a:t>Supplier</a:t>
              </a:r>
            </a:p>
          </p:txBody>
        </p:sp>
        <p:sp>
          <p:nvSpPr>
            <p:cNvPr id="799760" name="Rectangle 16">
              <a:extLst>
                <a:ext uri="{FF2B5EF4-FFF2-40B4-BE49-F238E27FC236}">
                  <a16:creationId xmlns:a16="http://schemas.microsoft.com/office/drawing/2014/main" id="{E34F19ED-0C30-6647-9A53-1402ABBBDF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87" y="3111"/>
              <a:ext cx="795" cy="4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>
                  <a:solidFill>
                    <a:schemeClr val="bg2"/>
                  </a:solidFill>
                  <a:latin typeface="Times New Roman" panose="02020603050405020304" pitchFamily="18" charset="0"/>
                </a:rPr>
                <a:t>Machine</a:t>
              </a:r>
            </a:p>
            <a:p>
              <a:r>
                <a:rPr lang="en-US" altLang="en-US" sz="1800">
                  <a:solidFill>
                    <a:schemeClr val="bg2"/>
                  </a:solidFill>
                  <a:latin typeface="Times New Roman" panose="02020603050405020304" pitchFamily="18" charset="0"/>
                </a:rPr>
                <a:t>Breakdown</a:t>
              </a:r>
            </a:p>
          </p:txBody>
        </p:sp>
        <p:sp>
          <p:nvSpPr>
            <p:cNvPr id="799761" name="Rectangle 17">
              <a:extLst>
                <a:ext uri="{FF2B5EF4-FFF2-40B4-BE49-F238E27FC236}">
                  <a16:creationId xmlns:a16="http://schemas.microsoft.com/office/drawing/2014/main" id="{2F2013B3-F6F0-5249-A93D-FDB8E18F23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1" y="3207"/>
              <a:ext cx="730" cy="4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>
                  <a:solidFill>
                    <a:schemeClr val="bg2"/>
                  </a:solidFill>
                  <a:latin typeface="Times New Roman" panose="02020603050405020304" pitchFamily="18" charset="0"/>
                </a:rPr>
                <a:t>Inefficient</a:t>
              </a:r>
            </a:p>
            <a:p>
              <a:r>
                <a:rPr lang="en-US" altLang="en-US" sz="1800">
                  <a:solidFill>
                    <a:schemeClr val="bg2"/>
                  </a:solidFill>
                  <a:latin typeface="Times New Roman" panose="02020603050405020304" pitchFamily="18" charset="0"/>
                </a:rPr>
                <a:t>Layout</a:t>
              </a:r>
            </a:p>
          </p:txBody>
        </p:sp>
        <p:sp>
          <p:nvSpPr>
            <p:cNvPr id="799762" name="Rectangle 18">
              <a:extLst>
                <a:ext uri="{FF2B5EF4-FFF2-40B4-BE49-F238E27FC236}">
                  <a16:creationId xmlns:a16="http://schemas.microsoft.com/office/drawing/2014/main" id="{F0AD350A-C991-0747-8656-B4DA9936B2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79" y="2295"/>
              <a:ext cx="534" cy="4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altLang="en-US" sz="1800">
                  <a:solidFill>
                    <a:schemeClr val="bg2"/>
                  </a:solidFill>
                  <a:latin typeface="Times New Roman" panose="02020603050405020304" pitchFamily="18" charset="0"/>
                </a:rPr>
                <a:t>Bad</a:t>
              </a:r>
            </a:p>
            <a:p>
              <a:pPr algn="ctr"/>
              <a:r>
                <a:rPr lang="en-US" altLang="en-US" sz="1800">
                  <a:solidFill>
                    <a:schemeClr val="bg2"/>
                  </a:solidFill>
                  <a:latin typeface="Times New Roman" panose="02020603050405020304" pitchFamily="18" charset="0"/>
                </a:rPr>
                <a:t>Design</a:t>
              </a:r>
            </a:p>
          </p:txBody>
        </p:sp>
        <p:sp>
          <p:nvSpPr>
            <p:cNvPr id="799763" name="Rectangle 19">
              <a:extLst>
                <a:ext uri="{FF2B5EF4-FFF2-40B4-BE49-F238E27FC236}">
                  <a16:creationId xmlns:a16="http://schemas.microsoft.com/office/drawing/2014/main" id="{B61E0F0B-D642-074D-85B7-1CFAC7829E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3" y="2727"/>
              <a:ext cx="607" cy="4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>
                  <a:solidFill>
                    <a:schemeClr val="bg2"/>
                  </a:solidFill>
                  <a:latin typeface="Times New Roman" panose="02020603050405020304" pitchFamily="18" charset="0"/>
                </a:rPr>
                <a:t>Lengthy</a:t>
              </a:r>
            </a:p>
            <a:p>
              <a:r>
                <a:rPr lang="en-US" altLang="en-US" sz="1800">
                  <a:solidFill>
                    <a:schemeClr val="bg2"/>
                  </a:solidFill>
                  <a:latin typeface="Times New Roman" panose="02020603050405020304" pitchFamily="18" charset="0"/>
                </a:rPr>
                <a:t>Setups</a:t>
              </a:r>
            </a:p>
          </p:txBody>
        </p:sp>
        <p:sp>
          <p:nvSpPr>
            <p:cNvPr id="799764" name="Rectangle 20">
              <a:extLst>
                <a:ext uri="{FF2B5EF4-FFF2-40B4-BE49-F238E27FC236}">
                  <a16:creationId xmlns:a16="http://schemas.microsoft.com/office/drawing/2014/main" id="{8F7E6B35-BE39-7A4C-B669-29185DE06EC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360000">
              <a:off x="3489" y="2360"/>
              <a:ext cx="1240" cy="184"/>
            </a:xfrm>
            <a:prstGeom prst="rect">
              <a:avLst/>
            </a:prstGeom>
            <a:solidFill>
              <a:srgbClr val="037C03"/>
            </a:solidFill>
            <a:ln w="12700">
              <a:solidFill>
                <a:srgbClr val="037C0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765" name="Freeform 21">
              <a:extLst>
                <a:ext uri="{FF2B5EF4-FFF2-40B4-BE49-F238E27FC236}">
                  <a16:creationId xmlns:a16="http://schemas.microsoft.com/office/drawing/2014/main" id="{7FA61C83-A542-4F42-8A21-F8F28231296A}"/>
                </a:ext>
              </a:extLst>
            </p:cNvPr>
            <p:cNvSpPr>
              <a:spLocks/>
            </p:cNvSpPr>
            <p:nvPr/>
          </p:nvSpPr>
          <p:spPr bwMode="auto">
            <a:xfrm>
              <a:off x="4691" y="2336"/>
              <a:ext cx="291" cy="281"/>
            </a:xfrm>
            <a:custGeom>
              <a:avLst/>
              <a:gdLst>
                <a:gd name="T0" fmla="*/ 0 w 269"/>
                <a:gd name="T1" fmla="*/ 280 h 281"/>
                <a:gd name="T2" fmla="*/ 175 w 269"/>
                <a:gd name="T3" fmla="*/ 175 h 281"/>
                <a:gd name="T4" fmla="*/ 268 w 269"/>
                <a:gd name="T5" fmla="*/ 0 h 281"/>
                <a:gd name="T6" fmla="*/ 151 w 269"/>
                <a:gd name="T7" fmla="*/ 70 h 281"/>
                <a:gd name="T8" fmla="*/ 47 w 269"/>
                <a:gd name="T9" fmla="*/ 94 h 281"/>
                <a:gd name="T10" fmla="*/ 0 w 269"/>
                <a:gd name="T11" fmla="*/ 280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9" h="281">
                  <a:moveTo>
                    <a:pt x="0" y="280"/>
                  </a:moveTo>
                  <a:lnTo>
                    <a:pt x="175" y="175"/>
                  </a:lnTo>
                  <a:lnTo>
                    <a:pt x="268" y="0"/>
                  </a:lnTo>
                  <a:lnTo>
                    <a:pt x="151" y="70"/>
                  </a:lnTo>
                  <a:lnTo>
                    <a:pt x="47" y="94"/>
                  </a:lnTo>
                  <a:lnTo>
                    <a:pt x="0" y="280"/>
                  </a:lnTo>
                </a:path>
              </a:pathLst>
            </a:custGeom>
            <a:solidFill>
              <a:srgbClr val="037C03"/>
            </a:solidFill>
            <a:ln w="12700" cap="rnd" cmpd="sng">
              <a:solidFill>
                <a:srgbClr val="037C03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9766" name="Freeform 22">
              <a:extLst>
                <a:ext uri="{FF2B5EF4-FFF2-40B4-BE49-F238E27FC236}">
                  <a16:creationId xmlns:a16="http://schemas.microsoft.com/office/drawing/2014/main" id="{2CDEB821-44C4-C849-B705-304FF03A41B0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2" y="2170"/>
              <a:ext cx="205" cy="343"/>
            </a:xfrm>
            <a:custGeom>
              <a:avLst/>
              <a:gdLst>
                <a:gd name="T0" fmla="*/ 186 w 189"/>
                <a:gd name="T1" fmla="*/ 342 h 343"/>
                <a:gd name="T2" fmla="*/ 44 w 189"/>
                <a:gd name="T3" fmla="*/ 194 h 343"/>
                <a:gd name="T4" fmla="*/ 0 w 189"/>
                <a:gd name="T5" fmla="*/ 0 h 343"/>
                <a:gd name="T6" fmla="*/ 95 w 189"/>
                <a:gd name="T7" fmla="*/ 99 h 343"/>
                <a:gd name="T8" fmla="*/ 188 w 189"/>
                <a:gd name="T9" fmla="*/ 148 h 343"/>
                <a:gd name="T10" fmla="*/ 186 w 189"/>
                <a:gd name="T11" fmla="*/ 342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9" h="343">
                  <a:moveTo>
                    <a:pt x="186" y="342"/>
                  </a:moveTo>
                  <a:lnTo>
                    <a:pt x="44" y="194"/>
                  </a:lnTo>
                  <a:lnTo>
                    <a:pt x="0" y="0"/>
                  </a:lnTo>
                  <a:lnTo>
                    <a:pt x="95" y="99"/>
                  </a:lnTo>
                  <a:lnTo>
                    <a:pt x="188" y="148"/>
                  </a:lnTo>
                  <a:lnTo>
                    <a:pt x="186" y="342"/>
                  </a:lnTo>
                </a:path>
              </a:pathLst>
            </a:custGeom>
            <a:solidFill>
              <a:srgbClr val="037C03"/>
            </a:solidFill>
            <a:ln w="12700" cap="rnd" cmpd="sng">
              <a:solidFill>
                <a:srgbClr val="037C03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9767" name="Line 23">
              <a:extLst>
                <a:ext uri="{FF2B5EF4-FFF2-40B4-BE49-F238E27FC236}">
                  <a16:creationId xmlns:a16="http://schemas.microsoft.com/office/drawing/2014/main" id="{A8C01F73-4F26-7C48-8CE2-2AC1CE4A57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66" y="2125"/>
              <a:ext cx="241" cy="511"/>
            </a:xfrm>
            <a:prstGeom prst="line">
              <a:avLst/>
            </a:prstGeom>
            <a:noFill/>
            <a:ln w="25400">
              <a:solidFill>
                <a:srgbClr val="7144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768" name="Oval 24">
              <a:extLst>
                <a:ext uri="{FF2B5EF4-FFF2-40B4-BE49-F238E27FC236}">
                  <a16:creationId xmlns:a16="http://schemas.microsoft.com/office/drawing/2014/main" id="{9B8C471C-8278-8846-AA5E-3D87525D595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9980000">
              <a:off x="4320" y="2600"/>
              <a:ext cx="148" cy="328"/>
            </a:xfrm>
            <a:prstGeom prst="ellipse">
              <a:avLst/>
            </a:prstGeom>
            <a:solidFill>
              <a:srgbClr val="714400"/>
            </a:solidFill>
            <a:ln w="12700">
              <a:solidFill>
                <a:srgbClr val="7144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799769" name="Object 25">
              <a:hlinkClick r:id="" action="ppaction://ole?verb=0"/>
              <a:extLst>
                <a:ext uri="{FF2B5EF4-FFF2-40B4-BE49-F238E27FC236}">
                  <a16:creationId xmlns:a16="http://schemas.microsoft.com/office/drawing/2014/main" id="{CB73AB3D-3A3C-0348-9212-4D09E9103A22}"/>
                </a:ext>
              </a:extLst>
            </p:cNvPr>
            <p:cNvGraphicFramePr>
              <a:graphicFrameLocks/>
            </p:cNvGraphicFramePr>
            <p:nvPr/>
          </p:nvGraphicFramePr>
          <p:xfrm>
            <a:off x="3952" y="2020"/>
            <a:ext cx="633" cy="5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99780" name="ClipArt" r:id="rId4" imgW="14719300" imgH="18021300" progId="MS_ClipArt_Gallery.2">
                    <p:embed/>
                  </p:oleObj>
                </mc:Choice>
                <mc:Fallback>
                  <p:oleObj name="ClipArt" r:id="rId4" imgW="14719300" imgH="18021300" progId="MS_ClipArt_Gallery.2">
                    <p:embed/>
                    <p:pic>
                      <p:nvPicPr>
                        <p:cNvPr id="0" name="Object 25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52" y="2020"/>
                          <a:ext cx="633" cy="56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5892" name="Rectangle 4">
            <a:extLst>
              <a:ext uri="{FF2B5EF4-FFF2-40B4-BE49-F238E27FC236}">
                <a16:creationId xmlns:a16="http://schemas.microsoft.com/office/drawing/2014/main" id="{D69B4413-3479-1F41-B635-D3E192C4A205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585788"/>
            <a:ext cx="7772400" cy="11890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defTabSz="914400"/>
            <a:r>
              <a:rPr lang="en-US" altLang="en-US"/>
              <a:t>Uniform Production</a:t>
            </a:r>
          </a:p>
        </p:txBody>
      </p:sp>
      <p:sp>
        <p:nvSpPr>
          <p:cNvPr id="805893" name="Rectangle 5">
            <a:extLst>
              <a:ext uri="{FF2B5EF4-FFF2-40B4-BE49-F238E27FC236}">
                <a16:creationId xmlns:a16="http://schemas.microsoft.com/office/drawing/2014/main" id="{AAA4886E-5BAD-5247-9A99-F2E620AAA588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685800" y="1981200"/>
            <a:ext cx="7772400" cy="4343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marL="457200" indent="-457200" defTabSz="914400"/>
            <a:r>
              <a:rPr lang="en-US" altLang="en-US" sz="3000"/>
              <a:t>Results from smoothing production requirements</a:t>
            </a:r>
          </a:p>
          <a:p>
            <a:pPr marL="457200" indent="-457200" defTabSz="914400"/>
            <a:r>
              <a:rPr lang="en-US" altLang="en-US" sz="3000"/>
              <a:t>Kanban systems can handle +/- 10% demand changes</a:t>
            </a:r>
          </a:p>
          <a:p>
            <a:pPr marL="457200" indent="-457200" defTabSz="914400"/>
            <a:r>
              <a:rPr lang="en-US" altLang="en-US" sz="3000"/>
              <a:t>Smooths demand across the planning horizon</a:t>
            </a:r>
          </a:p>
          <a:p>
            <a:pPr marL="457200" indent="-457200" defTabSz="914400"/>
            <a:r>
              <a:rPr lang="en-US" altLang="en-US" sz="3000"/>
              <a:t>Mixed-model assembly steadies component production</a:t>
            </a:r>
            <a:endParaRPr lang="en-US" altLang="en-US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988" name="Rectangle 4">
            <a:extLst>
              <a:ext uri="{FF2B5EF4-FFF2-40B4-BE49-F238E27FC236}">
                <a16:creationId xmlns:a16="http://schemas.microsoft.com/office/drawing/2014/main" id="{59695399-4DAA-5344-96CD-C29EBB672510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585788"/>
            <a:ext cx="7848600" cy="11890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defTabSz="914400"/>
            <a:r>
              <a:rPr lang="en-US" altLang="en-US">
                <a:solidFill>
                  <a:schemeClr val="tx1"/>
                </a:solidFill>
              </a:rPr>
              <a:t>Quality At The Source</a:t>
            </a:r>
          </a:p>
        </p:txBody>
      </p:sp>
      <p:sp>
        <p:nvSpPr>
          <p:cNvPr id="809989" name="Rectangle 5">
            <a:extLst>
              <a:ext uri="{FF2B5EF4-FFF2-40B4-BE49-F238E27FC236}">
                <a16:creationId xmlns:a16="http://schemas.microsoft.com/office/drawing/2014/main" id="{9F8178A6-2B16-214E-8BF6-BD4464D6811B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marL="457200" indent="-457200" defTabSz="914400"/>
            <a:r>
              <a:rPr lang="en-US" altLang="en-US" sz="3000" i="1"/>
              <a:t>Jidoka</a:t>
            </a:r>
            <a:r>
              <a:rPr lang="en-US" altLang="en-US" sz="3000"/>
              <a:t> - the authority to stop a production line</a:t>
            </a:r>
          </a:p>
          <a:p>
            <a:pPr marL="457200" indent="-457200" defTabSz="914400"/>
            <a:r>
              <a:rPr lang="en-US" altLang="en-US" sz="3000" i="1"/>
              <a:t>Andon</a:t>
            </a:r>
            <a:r>
              <a:rPr lang="en-US" altLang="en-US" sz="3000"/>
              <a:t> lights signal quality problems</a:t>
            </a:r>
          </a:p>
          <a:p>
            <a:pPr marL="457200" indent="-457200" defTabSz="914400"/>
            <a:r>
              <a:rPr lang="en-US" altLang="en-US" sz="3000" i="1"/>
              <a:t>Undercapacity scheduling</a:t>
            </a:r>
            <a:r>
              <a:rPr lang="en-US" altLang="en-US" sz="3000"/>
              <a:t> allows for planning, problem solving &amp; maintenance</a:t>
            </a:r>
          </a:p>
          <a:p>
            <a:pPr marL="457200" indent="-457200" defTabSz="914400"/>
            <a:r>
              <a:rPr lang="en-US" altLang="en-US" sz="3000" i="1"/>
              <a:t>Visual control</a:t>
            </a:r>
            <a:r>
              <a:rPr lang="en-US" altLang="en-US" sz="3000"/>
              <a:t> makes problems visible</a:t>
            </a:r>
          </a:p>
          <a:p>
            <a:pPr marL="457200" indent="-457200" defTabSz="914400"/>
            <a:r>
              <a:rPr lang="en-US" altLang="en-US" sz="3000" i="1"/>
              <a:t>Poka-yoke</a:t>
            </a:r>
            <a:r>
              <a:rPr lang="en-US" altLang="en-US" sz="3000"/>
              <a:t> prevents defects</a:t>
            </a:r>
            <a:endParaRPr lang="en-US" altLang="en-US"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2036" name="Rectangle 4">
            <a:extLst>
              <a:ext uri="{FF2B5EF4-FFF2-40B4-BE49-F238E27FC236}">
                <a16:creationId xmlns:a16="http://schemas.microsoft.com/office/drawing/2014/main" id="{5ABBE04B-EA38-134B-9043-7089D074B829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585788"/>
            <a:ext cx="7772400" cy="11890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defTabSz="914400"/>
            <a:r>
              <a:rPr lang="en-US" altLang="en-US"/>
              <a:t>Kaizen</a:t>
            </a:r>
          </a:p>
        </p:txBody>
      </p:sp>
      <p:sp>
        <p:nvSpPr>
          <p:cNvPr id="812037" name="Rectangle 5">
            <a:extLst>
              <a:ext uri="{FF2B5EF4-FFF2-40B4-BE49-F238E27FC236}">
                <a16:creationId xmlns:a16="http://schemas.microsoft.com/office/drawing/2014/main" id="{91E3B91A-6720-7F4F-AE0E-C7B54E657168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666750" y="1981200"/>
            <a:ext cx="7715250" cy="4495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marL="457200" indent="-457200" defTabSz="914400"/>
            <a:r>
              <a:rPr lang="en-US" altLang="en-US" sz="2800"/>
              <a:t>Continuous improvement</a:t>
            </a:r>
          </a:p>
          <a:p>
            <a:pPr marL="457200" indent="-457200" defTabSz="914400"/>
            <a:r>
              <a:rPr lang="en-US" altLang="en-US" sz="2800"/>
              <a:t>Requires total employment involvement</a:t>
            </a:r>
          </a:p>
          <a:p>
            <a:pPr marL="457200" indent="-457200" defTabSz="914400"/>
            <a:r>
              <a:rPr lang="en-US" altLang="en-US" sz="2800"/>
              <a:t>Essence of JIT is the willingness of workers to</a:t>
            </a:r>
          </a:p>
          <a:p>
            <a:pPr marL="1428750" lvl="2" indent="-228600" defTabSz="914400">
              <a:buFontTx/>
              <a:buChar char="–"/>
            </a:pPr>
            <a:r>
              <a:rPr lang="en-US" altLang="en-US" sz="2100"/>
              <a:t>spot quality problems,</a:t>
            </a:r>
          </a:p>
          <a:p>
            <a:pPr marL="1428750" lvl="2" indent="-228600" defTabSz="914400">
              <a:buFontTx/>
              <a:buChar char="–"/>
            </a:pPr>
            <a:r>
              <a:rPr lang="en-US" altLang="en-US" sz="2100"/>
              <a:t>halt production when necessary,</a:t>
            </a:r>
          </a:p>
          <a:p>
            <a:pPr marL="1428750" lvl="2" indent="-228600" defTabSz="914400">
              <a:buFontTx/>
              <a:buChar char="–"/>
            </a:pPr>
            <a:r>
              <a:rPr lang="en-US" altLang="en-US" sz="2100"/>
              <a:t>generate ideas for improvement,</a:t>
            </a:r>
          </a:p>
          <a:p>
            <a:pPr marL="1428750" lvl="2" indent="-228600" defTabSz="914400">
              <a:buFontTx/>
              <a:buChar char="–"/>
            </a:pPr>
            <a:r>
              <a:rPr lang="en-US" altLang="en-US" sz="2100"/>
              <a:t>analyze problems, and </a:t>
            </a:r>
          </a:p>
          <a:p>
            <a:pPr marL="1428750" lvl="2" indent="-228600" defTabSz="914400">
              <a:buFontTx/>
              <a:buChar char="–"/>
            </a:pPr>
            <a:r>
              <a:rPr lang="en-US" altLang="en-US" sz="2100"/>
              <a:t>perform different functions</a:t>
            </a:r>
            <a:endParaRPr lang="en-US" altLang="en-US"/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228" name="Rectangle 4">
            <a:extLst>
              <a:ext uri="{FF2B5EF4-FFF2-40B4-BE49-F238E27FC236}">
                <a16:creationId xmlns:a16="http://schemas.microsoft.com/office/drawing/2014/main" id="{5B39209B-CDD8-8049-913F-72C5C5635ADA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57150" y="762000"/>
            <a:ext cx="9163050" cy="838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defTabSz="914400"/>
            <a:r>
              <a:rPr lang="en-US" altLang="en-US"/>
              <a:t>Trends In Supplier Policies</a:t>
            </a:r>
          </a:p>
        </p:txBody>
      </p:sp>
      <p:sp>
        <p:nvSpPr>
          <p:cNvPr id="820229" name="Rectangle 5">
            <a:extLst>
              <a:ext uri="{FF2B5EF4-FFF2-40B4-BE49-F238E27FC236}">
                <a16:creationId xmlns:a16="http://schemas.microsoft.com/office/drawing/2014/main" id="{1EFD146E-BABC-4D45-AD04-239B0E03382E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742950" y="1981200"/>
            <a:ext cx="7715250" cy="3810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marL="457200" indent="-457200" defTabSz="914400">
              <a:buFontTx/>
              <a:buNone/>
            </a:pPr>
            <a:r>
              <a:rPr lang="en-US" altLang="en-US" sz="2400"/>
              <a:t>1.  Locate near to the customer</a:t>
            </a:r>
          </a:p>
          <a:p>
            <a:pPr marL="457200" indent="-457200" defTabSz="914400">
              <a:buFontTx/>
              <a:buNone/>
            </a:pPr>
            <a:r>
              <a:rPr lang="en-US" altLang="en-US" sz="2400"/>
              <a:t>2.  Use small, side loaded trucks and ship mixed loads</a:t>
            </a:r>
          </a:p>
          <a:p>
            <a:pPr marL="457200" indent="-457200" defTabSz="914400">
              <a:buFontTx/>
              <a:buNone/>
            </a:pPr>
            <a:r>
              <a:rPr lang="en-US" altLang="en-US" sz="2400"/>
              <a:t>3.  Consider establishing small warehouses near to the customer or consolidating warehouses with other suppliers</a:t>
            </a:r>
          </a:p>
          <a:p>
            <a:pPr marL="457200" indent="-457200" defTabSz="914400">
              <a:buFontTx/>
              <a:buNone/>
            </a:pPr>
            <a:r>
              <a:rPr lang="en-US" altLang="en-US" sz="2400"/>
              <a:t>4.  Use standardized containers and make deliveries according to a precise delivery schedule</a:t>
            </a:r>
          </a:p>
          <a:p>
            <a:pPr marL="457200" indent="-457200" defTabSz="914400">
              <a:buFontTx/>
              <a:buNone/>
            </a:pPr>
            <a:r>
              <a:rPr lang="en-US" altLang="en-US" sz="2400"/>
              <a:t>5.  Become a certified supplier and accept payment at regular intervals rather than upon delivery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276" name="Rectangle 4">
            <a:extLst>
              <a:ext uri="{FF2B5EF4-FFF2-40B4-BE49-F238E27FC236}">
                <a16:creationId xmlns:a16="http://schemas.microsoft.com/office/drawing/2014/main" id="{1E658946-3BE9-3643-A8DE-DFD6EFE14283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585788"/>
            <a:ext cx="8413750" cy="11890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defTabSz="914400"/>
            <a:r>
              <a:rPr lang="en-US" altLang="en-US"/>
              <a:t>Benefits Of JIT</a:t>
            </a:r>
          </a:p>
        </p:txBody>
      </p:sp>
      <p:sp>
        <p:nvSpPr>
          <p:cNvPr id="822277" name="Rectangle 5">
            <a:extLst>
              <a:ext uri="{FF2B5EF4-FFF2-40B4-BE49-F238E27FC236}">
                <a16:creationId xmlns:a16="http://schemas.microsoft.com/office/drawing/2014/main" id="{F6CA5F81-1120-8F41-8AD6-5FBCE9FE78CF}"/>
              </a:ext>
            </a:extLst>
          </p:cNvPr>
          <p:cNvSpPr>
            <a:spLocks noChangeArrowheads="1"/>
          </p:cNvSpPr>
          <p:nvPr>
            <p:ph type="body" sz="half" idx="1"/>
          </p:nvPr>
        </p:nvSpPr>
        <p:spPr bwMode="auto">
          <a:xfrm>
            <a:off x="695325" y="2105025"/>
            <a:ext cx="3952875" cy="3762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marL="571500" indent="-571500" defTabSz="914400">
              <a:buFontTx/>
              <a:buNone/>
              <a:tabLst>
                <a:tab pos="571500" algn="l"/>
              </a:tabLst>
            </a:pPr>
            <a:r>
              <a:rPr lang="en-US" altLang="en-US" sz="2400"/>
              <a:t> 1. 	Reduced inventory</a:t>
            </a:r>
          </a:p>
          <a:p>
            <a:pPr marL="571500" indent="-571500" defTabSz="914400">
              <a:buFontTx/>
              <a:buNone/>
              <a:tabLst>
                <a:tab pos="571500" algn="l"/>
              </a:tabLst>
            </a:pPr>
            <a:r>
              <a:rPr lang="en-US" altLang="en-US" sz="2400"/>
              <a:t> 2.	Improved quality</a:t>
            </a:r>
          </a:p>
          <a:p>
            <a:pPr marL="571500" indent="-571500" defTabSz="914400">
              <a:buFontTx/>
              <a:buNone/>
              <a:tabLst>
                <a:tab pos="571500" algn="l"/>
              </a:tabLst>
            </a:pPr>
            <a:r>
              <a:rPr lang="en-US" altLang="en-US" sz="2400"/>
              <a:t> 3.	Lower costs</a:t>
            </a:r>
          </a:p>
          <a:p>
            <a:pPr marL="571500" indent="-571500" defTabSz="914400">
              <a:buFontTx/>
              <a:buNone/>
              <a:tabLst>
                <a:tab pos="571500" algn="l"/>
              </a:tabLst>
            </a:pPr>
            <a:r>
              <a:rPr lang="en-US" altLang="en-US" sz="2400"/>
              <a:t> 4.	Reduced space</a:t>
            </a:r>
          </a:p>
          <a:p>
            <a:pPr marL="571500" indent="-571500" defTabSz="914400">
              <a:buFontTx/>
              <a:buNone/>
              <a:tabLst>
                <a:tab pos="571500" algn="l"/>
              </a:tabLst>
            </a:pPr>
            <a:r>
              <a:rPr lang="en-US" altLang="en-US" sz="2400"/>
              <a:t>	requirements</a:t>
            </a:r>
          </a:p>
          <a:p>
            <a:pPr marL="571500" indent="-571500" defTabSz="914400">
              <a:buFontTx/>
              <a:buNone/>
              <a:tabLst>
                <a:tab pos="571500" algn="l"/>
              </a:tabLst>
            </a:pPr>
            <a:r>
              <a:rPr lang="en-US" altLang="en-US" sz="2400"/>
              <a:t> 5.	Shorter lead time</a:t>
            </a:r>
          </a:p>
          <a:p>
            <a:pPr marL="571500" indent="-571500" defTabSz="914400">
              <a:buFontTx/>
              <a:buNone/>
              <a:tabLst>
                <a:tab pos="571500" algn="l"/>
              </a:tabLst>
            </a:pPr>
            <a:r>
              <a:rPr lang="en-US" altLang="en-US" sz="2400"/>
              <a:t> 6.	Increased productivity</a:t>
            </a:r>
          </a:p>
        </p:txBody>
      </p:sp>
      <p:sp>
        <p:nvSpPr>
          <p:cNvPr id="822278" name="Rectangle 6">
            <a:extLst>
              <a:ext uri="{FF2B5EF4-FFF2-40B4-BE49-F238E27FC236}">
                <a16:creationId xmlns:a16="http://schemas.microsoft.com/office/drawing/2014/main" id="{734FBA8B-0A1C-5F4F-BDAF-17764429171B}"/>
              </a:ext>
            </a:extLst>
          </p:cNvPr>
          <p:cNvSpPr>
            <a:spLocks noChangeArrowheads="1"/>
          </p:cNvSpPr>
          <p:nvPr>
            <p:ph type="body" sz="half" idx="2"/>
          </p:nvPr>
        </p:nvSpPr>
        <p:spPr bwMode="auto">
          <a:xfrm>
            <a:off x="4495800" y="2133600"/>
            <a:ext cx="3886200" cy="3657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marL="571500" indent="-571500" defTabSz="914400">
              <a:lnSpc>
                <a:spcPct val="90000"/>
              </a:lnSpc>
              <a:buFontTx/>
              <a:buNone/>
              <a:tabLst>
                <a:tab pos="571500" algn="l"/>
              </a:tabLst>
            </a:pPr>
            <a:r>
              <a:rPr lang="en-US" altLang="en-US" sz="2400"/>
              <a:t>7.	Greater flexibility</a:t>
            </a:r>
          </a:p>
          <a:p>
            <a:pPr marL="571500" indent="-571500" defTabSz="914400">
              <a:lnSpc>
                <a:spcPct val="90000"/>
              </a:lnSpc>
              <a:buFontTx/>
              <a:buNone/>
              <a:tabLst>
                <a:tab pos="571500" algn="l"/>
              </a:tabLst>
            </a:pPr>
            <a:r>
              <a:rPr lang="en-US" altLang="en-US" sz="2400"/>
              <a:t>8. 	Better relations with suppliers</a:t>
            </a:r>
          </a:p>
          <a:p>
            <a:pPr marL="571500" indent="-571500" defTabSz="914400">
              <a:lnSpc>
                <a:spcPct val="90000"/>
              </a:lnSpc>
              <a:buFontTx/>
              <a:buNone/>
              <a:tabLst>
                <a:tab pos="571500" algn="l"/>
              </a:tabLst>
            </a:pPr>
            <a:r>
              <a:rPr lang="en-US" altLang="en-US" sz="2400"/>
              <a:t>9. 	Simplified scheduling and control activities</a:t>
            </a:r>
          </a:p>
          <a:p>
            <a:pPr marL="571500" indent="-571500" defTabSz="914400">
              <a:lnSpc>
                <a:spcPct val="90000"/>
              </a:lnSpc>
              <a:buFontTx/>
              <a:buNone/>
              <a:tabLst>
                <a:tab pos="571500" algn="l"/>
              </a:tabLst>
            </a:pPr>
            <a:r>
              <a:rPr lang="en-US" altLang="en-US" sz="2400"/>
              <a:t>10.	Increased capacity</a:t>
            </a:r>
          </a:p>
          <a:p>
            <a:pPr marL="571500" indent="-571500" defTabSz="914400">
              <a:lnSpc>
                <a:spcPct val="90000"/>
              </a:lnSpc>
              <a:buFontTx/>
              <a:buNone/>
              <a:tabLst>
                <a:tab pos="571500" algn="l"/>
              </a:tabLst>
            </a:pPr>
            <a:r>
              <a:rPr lang="en-US" altLang="en-US" sz="2400"/>
              <a:t>11.	Better use of human</a:t>
            </a:r>
          </a:p>
          <a:p>
            <a:pPr marL="571500" indent="-571500" defTabSz="914400">
              <a:lnSpc>
                <a:spcPct val="90000"/>
              </a:lnSpc>
              <a:buFontTx/>
              <a:buNone/>
              <a:tabLst>
                <a:tab pos="571500" algn="l"/>
              </a:tabLst>
            </a:pPr>
            <a:r>
              <a:rPr lang="en-US" altLang="en-US" sz="2400"/>
              <a:t>	resources</a:t>
            </a:r>
          </a:p>
          <a:p>
            <a:pPr marL="571500" indent="-571500" defTabSz="914400">
              <a:lnSpc>
                <a:spcPct val="90000"/>
              </a:lnSpc>
              <a:buFontTx/>
              <a:buNone/>
              <a:tabLst>
                <a:tab pos="571500" algn="l"/>
              </a:tabLst>
            </a:pPr>
            <a:r>
              <a:rPr lang="en-US" altLang="en-US" sz="2400"/>
              <a:t>12.	More product variety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6740" name="Rectangle 4">
            <a:extLst>
              <a:ext uri="{FF2B5EF4-FFF2-40B4-BE49-F238E27FC236}">
                <a16:creationId xmlns:a16="http://schemas.microsoft.com/office/drawing/2014/main" id="{A80154A5-6D13-B44E-94E5-EC8EEBC2DF62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585788"/>
            <a:ext cx="7772400" cy="11890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defTabSz="914400"/>
            <a:r>
              <a:rPr lang="en-US" altLang="en-US"/>
              <a:t>What is JIT ?</a:t>
            </a:r>
          </a:p>
        </p:txBody>
      </p:sp>
      <p:sp>
        <p:nvSpPr>
          <p:cNvPr id="756741" name="Rectangle 5">
            <a:extLst>
              <a:ext uri="{FF2B5EF4-FFF2-40B4-BE49-F238E27FC236}">
                <a16:creationId xmlns:a16="http://schemas.microsoft.com/office/drawing/2014/main" id="{6197018F-1A5E-3C45-92F0-D0ADDE9A163A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685800" y="2028825"/>
            <a:ext cx="7978775" cy="4371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marL="457200" indent="-457200" defTabSz="914400"/>
            <a:r>
              <a:rPr lang="en-US" altLang="en-US"/>
              <a:t>Producing only what is needed           		when it is needed</a:t>
            </a:r>
          </a:p>
          <a:p>
            <a:pPr marL="457200" indent="-457200" defTabSz="914400">
              <a:lnSpc>
                <a:spcPct val="20000"/>
              </a:lnSpc>
              <a:buFontTx/>
              <a:buNone/>
            </a:pPr>
            <a:endParaRPr lang="en-US" altLang="en-US"/>
          </a:p>
          <a:p>
            <a:pPr marL="457200" indent="-457200" defTabSz="914400"/>
            <a:r>
              <a:rPr lang="en-US" altLang="en-US"/>
              <a:t>A philosophy </a:t>
            </a:r>
          </a:p>
          <a:p>
            <a:pPr marL="457200" indent="-457200" defTabSz="914400">
              <a:lnSpc>
                <a:spcPct val="20000"/>
              </a:lnSpc>
              <a:buFontTx/>
              <a:buNone/>
            </a:pPr>
            <a:endParaRPr lang="en-US" altLang="en-US"/>
          </a:p>
          <a:p>
            <a:pPr marL="457200" indent="-457200" defTabSz="914400"/>
            <a:r>
              <a:rPr lang="en-US" altLang="en-US"/>
              <a:t>An integrated management system.</a:t>
            </a:r>
          </a:p>
          <a:p>
            <a:pPr marL="457200" indent="-457200" defTabSz="914400">
              <a:lnSpc>
                <a:spcPct val="20000"/>
              </a:lnSpc>
              <a:buFontTx/>
              <a:buNone/>
            </a:pPr>
            <a:endParaRPr lang="en-US" altLang="en-US"/>
          </a:p>
          <a:p>
            <a:pPr marL="457200" indent="-457200" defTabSz="914400"/>
            <a:r>
              <a:rPr lang="en-US" altLang="en-US"/>
              <a:t>JIT’s mandate: </a:t>
            </a:r>
            <a:r>
              <a:rPr lang="en-US" altLang="en-US" i="1"/>
              <a:t>Eliminate all waste.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4324" name="Rectangle 4">
            <a:extLst>
              <a:ext uri="{FF2B5EF4-FFF2-40B4-BE49-F238E27FC236}">
                <a16:creationId xmlns:a16="http://schemas.microsoft.com/office/drawing/2014/main" id="{FA2AA938-AE7B-2D4E-B4D5-59736E0A2C0C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585788"/>
            <a:ext cx="7772400" cy="11890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defTabSz="914400"/>
            <a:r>
              <a:rPr lang="en-US" altLang="en-US"/>
              <a:t>JIT Implementation</a:t>
            </a:r>
          </a:p>
        </p:txBody>
      </p:sp>
      <p:sp>
        <p:nvSpPr>
          <p:cNvPr id="824325" name="Rectangle 5">
            <a:extLst>
              <a:ext uri="{FF2B5EF4-FFF2-40B4-BE49-F238E27FC236}">
                <a16:creationId xmlns:a16="http://schemas.microsoft.com/office/drawing/2014/main" id="{EC0C7509-12B2-C948-A542-5C2FE9FA1CB1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685800" y="2028825"/>
            <a:ext cx="7696200" cy="35337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marL="457200" indent="-457200" defTabSz="914400"/>
            <a:r>
              <a:rPr lang="en-US" altLang="en-US"/>
              <a:t>Use JIT to finely tune an operating system</a:t>
            </a:r>
          </a:p>
          <a:p>
            <a:pPr marL="457200" indent="-457200" defTabSz="914400">
              <a:lnSpc>
                <a:spcPct val="40000"/>
              </a:lnSpc>
              <a:buFontTx/>
              <a:buNone/>
            </a:pPr>
            <a:endParaRPr lang="en-US" altLang="en-US"/>
          </a:p>
          <a:p>
            <a:pPr marL="457200" indent="-457200" defTabSz="914400"/>
            <a:r>
              <a:rPr lang="en-US" altLang="en-US"/>
              <a:t>Somewhat different in USA than Japan</a:t>
            </a:r>
          </a:p>
          <a:p>
            <a:pPr marL="457200" indent="-457200" defTabSz="914400">
              <a:lnSpc>
                <a:spcPct val="40000"/>
              </a:lnSpc>
              <a:buFontTx/>
              <a:buNone/>
            </a:pPr>
            <a:endParaRPr lang="en-US" altLang="en-US"/>
          </a:p>
          <a:p>
            <a:pPr marL="457200" indent="-457200" defTabSz="914400"/>
            <a:r>
              <a:rPr lang="en-US" altLang="en-US"/>
              <a:t>JIT is still evolving</a:t>
            </a:r>
          </a:p>
          <a:p>
            <a:pPr marL="457200" indent="-457200" defTabSz="914400">
              <a:lnSpc>
                <a:spcPct val="40000"/>
              </a:lnSpc>
              <a:buFontTx/>
              <a:buNone/>
            </a:pPr>
            <a:endParaRPr lang="en-US" altLang="en-US"/>
          </a:p>
          <a:p>
            <a:pPr marL="457200" indent="-457200" defTabSz="914400"/>
            <a:r>
              <a:rPr lang="en-US" altLang="en-US"/>
              <a:t>JIT isn’t for everyone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42" name="Rectangle 2">
            <a:extLst>
              <a:ext uri="{FF2B5EF4-FFF2-40B4-BE49-F238E27FC236}">
                <a16:creationId xmlns:a16="http://schemas.microsoft.com/office/drawing/2014/main" id="{36B379A6-761F-C24F-9E40-D2CFA55A14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563563"/>
            <a:ext cx="8413750" cy="1189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/>
          <a:lstStyle>
            <a:lvl1pPr algn="ctr" defTabSz="939800">
              <a:defRPr sz="4600">
                <a:solidFill>
                  <a:schemeClr val="tx2"/>
                </a:solidFill>
                <a:latin typeface="Times" pitchFamily="2" charset="0"/>
              </a:defRPr>
            </a:lvl1pPr>
            <a:lvl2pPr algn="ctr" defTabSz="939800">
              <a:defRPr sz="4600">
                <a:solidFill>
                  <a:schemeClr val="tx2"/>
                </a:solidFill>
                <a:latin typeface="Times" pitchFamily="2" charset="0"/>
              </a:defRPr>
            </a:lvl2pPr>
            <a:lvl3pPr algn="ctr" defTabSz="939800">
              <a:defRPr sz="4600">
                <a:solidFill>
                  <a:schemeClr val="tx2"/>
                </a:solidFill>
                <a:latin typeface="Times" pitchFamily="2" charset="0"/>
              </a:defRPr>
            </a:lvl3pPr>
            <a:lvl4pPr algn="ctr" defTabSz="939800">
              <a:defRPr sz="4600">
                <a:solidFill>
                  <a:schemeClr val="tx2"/>
                </a:solidFill>
                <a:latin typeface="Times" pitchFamily="2" charset="0"/>
              </a:defRPr>
            </a:lvl4pPr>
            <a:lvl5pPr algn="ctr" defTabSz="939800">
              <a:defRPr sz="4600">
                <a:solidFill>
                  <a:schemeClr val="tx2"/>
                </a:solidFill>
                <a:latin typeface="Times" pitchFamily="2" charset="0"/>
              </a:defRPr>
            </a:lvl5pPr>
            <a:lvl6pPr marL="457200" algn="ctr" defTabSz="9398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Times" pitchFamily="2" charset="0"/>
              </a:defRPr>
            </a:lvl6pPr>
            <a:lvl7pPr marL="914400" algn="ctr" defTabSz="9398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Times" pitchFamily="2" charset="0"/>
              </a:defRPr>
            </a:lvl7pPr>
            <a:lvl8pPr marL="1371600" algn="ctr" defTabSz="9398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Times" pitchFamily="2" charset="0"/>
              </a:defRPr>
            </a:lvl8pPr>
            <a:lvl9pPr marL="1828800" algn="ctr" defTabSz="9398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Times" pitchFamily="2" charset="0"/>
              </a:defRPr>
            </a:lvl9pPr>
          </a:lstStyle>
          <a:p>
            <a:endParaRPr lang="en-US" altLang="en-US"/>
          </a:p>
        </p:txBody>
      </p:sp>
      <p:sp>
        <p:nvSpPr>
          <p:cNvPr id="829443" name="Rectangle 3">
            <a:extLst>
              <a:ext uri="{FF2B5EF4-FFF2-40B4-BE49-F238E27FC236}">
                <a16:creationId xmlns:a16="http://schemas.microsoft.com/office/drawing/2014/main" id="{B102A377-6F9B-1C4D-A83F-718D0FA8A4B8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715963"/>
            <a:ext cx="7772400" cy="11890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Total Cost at Q*</a:t>
            </a:r>
          </a:p>
        </p:txBody>
      </p:sp>
      <p:graphicFrame>
        <p:nvGraphicFramePr>
          <p:cNvPr id="829444" name="Object 4">
            <a:hlinkClick r:id="" action="ppaction://ole?verb=0"/>
            <a:extLst>
              <a:ext uri="{FF2B5EF4-FFF2-40B4-BE49-F238E27FC236}">
                <a16:creationId xmlns:a16="http://schemas.microsoft.com/office/drawing/2014/main" id="{CEC5EC0C-8BB4-D144-B130-0AF977AB6E1E}"/>
              </a:ext>
            </a:extLst>
          </p:cNvPr>
          <p:cNvGraphicFramePr>
            <a:graphicFrameLocks/>
          </p:cNvGraphicFramePr>
          <p:nvPr>
            <p:ph type="body" idx="1"/>
          </p:nvPr>
        </p:nvGraphicFramePr>
        <p:xfrm>
          <a:off x="2514600" y="2209800"/>
          <a:ext cx="4876800" cy="312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448" name="Equation" r:id="rId3" imgW="2768600" imgH="1930400" progId="Equation.3">
                  <p:embed/>
                </p:oleObj>
              </mc:Choice>
              <mc:Fallback>
                <p:oleObj name="Equation" r:id="rId3" imgW="2768600" imgH="1930400" progId="Equation.3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2209800"/>
                        <a:ext cx="4876800" cy="312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788" name="Rectangle 4">
            <a:extLst>
              <a:ext uri="{FF2B5EF4-FFF2-40B4-BE49-F238E27FC236}">
                <a16:creationId xmlns:a16="http://schemas.microsoft.com/office/drawing/2014/main" id="{952C6D9C-0D38-8E4B-93D7-413589D3CBF0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09600" y="533400"/>
            <a:ext cx="79248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defTabSz="914400"/>
            <a:r>
              <a:rPr lang="en-US" altLang="en-US"/>
              <a:t>Basic Elements of JIT</a:t>
            </a:r>
          </a:p>
        </p:txBody>
      </p:sp>
      <p:sp>
        <p:nvSpPr>
          <p:cNvPr id="758789" name="Rectangle 5">
            <a:extLst>
              <a:ext uri="{FF2B5EF4-FFF2-40B4-BE49-F238E27FC236}">
                <a16:creationId xmlns:a16="http://schemas.microsoft.com/office/drawing/2014/main" id="{676A1C9D-5043-F848-A779-D295B1C90F31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685800" y="2057400"/>
            <a:ext cx="850265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marL="171450" indent="-171450" defTabSz="914400">
              <a:lnSpc>
                <a:spcPct val="90000"/>
              </a:lnSpc>
              <a:buFontTx/>
              <a:buNone/>
              <a:tabLst>
                <a:tab pos="685800" algn="r"/>
                <a:tab pos="914400" algn="l"/>
              </a:tabLst>
            </a:pPr>
            <a:r>
              <a:rPr lang="en-US" altLang="en-US" sz="2800"/>
              <a:t>		</a:t>
            </a:r>
            <a:r>
              <a:rPr lang="en-US" altLang="en-US" sz="2400"/>
              <a:t>1.	Flexible resources</a:t>
            </a:r>
          </a:p>
          <a:p>
            <a:pPr marL="171450" indent="-171450" defTabSz="914400">
              <a:lnSpc>
                <a:spcPct val="90000"/>
              </a:lnSpc>
              <a:buFontTx/>
              <a:buNone/>
              <a:tabLst>
                <a:tab pos="685800" algn="r"/>
                <a:tab pos="914400" algn="l"/>
              </a:tabLst>
            </a:pPr>
            <a:r>
              <a:rPr lang="en-US" altLang="en-US" sz="2400"/>
              <a:t>		2.	Cellular layouts</a:t>
            </a:r>
          </a:p>
          <a:p>
            <a:pPr marL="171450" indent="-171450" defTabSz="914400">
              <a:lnSpc>
                <a:spcPct val="90000"/>
              </a:lnSpc>
              <a:buFontTx/>
              <a:buNone/>
              <a:tabLst>
                <a:tab pos="685800" algn="r"/>
                <a:tab pos="914400" algn="l"/>
              </a:tabLst>
            </a:pPr>
            <a:r>
              <a:rPr lang="en-US" altLang="en-US" sz="2400"/>
              <a:t>		3.	Pull production system</a:t>
            </a:r>
          </a:p>
          <a:p>
            <a:pPr marL="171450" indent="-171450" defTabSz="914400">
              <a:lnSpc>
                <a:spcPct val="90000"/>
              </a:lnSpc>
              <a:buFontTx/>
              <a:buNone/>
              <a:tabLst>
                <a:tab pos="685800" algn="r"/>
                <a:tab pos="914400" algn="l"/>
              </a:tabLst>
            </a:pPr>
            <a:r>
              <a:rPr lang="en-US" altLang="en-US" sz="2400"/>
              <a:t>		4.	Kanban production control</a:t>
            </a:r>
          </a:p>
          <a:p>
            <a:pPr marL="171450" indent="-171450" defTabSz="914400">
              <a:lnSpc>
                <a:spcPct val="90000"/>
              </a:lnSpc>
              <a:buFontTx/>
              <a:buNone/>
              <a:tabLst>
                <a:tab pos="685800" algn="r"/>
                <a:tab pos="914400" algn="l"/>
              </a:tabLst>
            </a:pPr>
            <a:r>
              <a:rPr lang="en-US" altLang="en-US" sz="2400"/>
              <a:t>		5.	Small-lot production w/Quick setups</a:t>
            </a:r>
          </a:p>
          <a:p>
            <a:pPr marL="171450" indent="-171450" defTabSz="914400">
              <a:lnSpc>
                <a:spcPct val="90000"/>
              </a:lnSpc>
              <a:buFontTx/>
              <a:buNone/>
              <a:tabLst>
                <a:tab pos="685800" algn="r"/>
                <a:tab pos="914400" algn="l"/>
              </a:tabLst>
            </a:pPr>
            <a:r>
              <a:rPr lang="en-US" altLang="en-US" sz="2400"/>
              <a:t>		6.	Uniform production</a:t>
            </a:r>
          </a:p>
          <a:p>
            <a:pPr marL="171450" indent="-171450" defTabSz="914400">
              <a:lnSpc>
                <a:spcPct val="90000"/>
              </a:lnSpc>
              <a:buFontTx/>
              <a:buNone/>
              <a:tabLst>
                <a:tab pos="685800" algn="r"/>
                <a:tab pos="914400" algn="l"/>
              </a:tabLst>
            </a:pPr>
            <a:r>
              <a:rPr lang="en-US" altLang="en-US" sz="2400"/>
              <a:t>		7.	Quality at the source</a:t>
            </a:r>
          </a:p>
          <a:p>
            <a:pPr marL="171450" indent="-171450" defTabSz="914400">
              <a:lnSpc>
                <a:spcPct val="90000"/>
              </a:lnSpc>
              <a:buFontTx/>
              <a:buNone/>
              <a:tabLst>
                <a:tab pos="685800" algn="r"/>
                <a:tab pos="914400" algn="l"/>
              </a:tabLst>
            </a:pPr>
            <a:r>
              <a:rPr lang="en-US" altLang="en-US" sz="2400"/>
              <a:t>		8.	Total productive maintenance</a:t>
            </a:r>
          </a:p>
          <a:p>
            <a:pPr marL="171450" indent="-171450" defTabSz="914400">
              <a:lnSpc>
                <a:spcPct val="90000"/>
              </a:lnSpc>
              <a:buFontTx/>
              <a:buNone/>
              <a:tabLst>
                <a:tab pos="685800" algn="r"/>
                <a:tab pos="914400" algn="l"/>
              </a:tabLst>
            </a:pPr>
            <a:r>
              <a:rPr lang="en-US" altLang="en-US" sz="2400"/>
              <a:t>		9.	Supplier networks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0836" name="Rectangle 4">
            <a:extLst>
              <a:ext uri="{FF2B5EF4-FFF2-40B4-BE49-F238E27FC236}">
                <a16:creationId xmlns:a16="http://schemas.microsoft.com/office/drawing/2014/main" id="{E5B24F9D-F183-3A41-9D79-B6AE7B7FE360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585788"/>
            <a:ext cx="7772400" cy="11890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defTabSz="914400"/>
            <a:r>
              <a:rPr lang="en-US" altLang="en-US"/>
              <a:t>Examples of Waste</a:t>
            </a:r>
          </a:p>
        </p:txBody>
      </p:sp>
      <p:sp>
        <p:nvSpPr>
          <p:cNvPr id="760837" name="Rectangle 5">
            <a:extLst>
              <a:ext uri="{FF2B5EF4-FFF2-40B4-BE49-F238E27FC236}">
                <a16:creationId xmlns:a16="http://schemas.microsoft.com/office/drawing/2014/main" id="{DC86C55D-7269-4945-B79D-39389F38E3D8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685800" y="1981200"/>
            <a:ext cx="8172450" cy="4724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marL="457200" indent="-457200" defTabSz="914400"/>
            <a:r>
              <a:rPr lang="en-US" altLang="en-US" sz="2800"/>
              <a:t>Watching a machine run or waiting for parts</a:t>
            </a:r>
          </a:p>
          <a:p>
            <a:pPr marL="457200" indent="-457200" defTabSz="914400"/>
            <a:r>
              <a:rPr lang="en-US" altLang="en-US" sz="2800"/>
              <a:t>Counting parts</a:t>
            </a:r>
          </a:p>
          <a:p>
            <a:pPr marL="457200" indent="-457200" defTabSz="914400"/>
            <a:r>
              <a:rPr lang="en-US" altLang="en-US" sz="2800"/>
              <a:t>Overproduction</a:t>
            </a:r>
          </a:p>
          <a:p>
            <a:pPr marL="457200" indent="-457200" defTabSz="914400"/>
            <a:r>
              <a:rPr lang="en-US" altLang="en-US" sz="2800"/>
              <a:t>Moving parts over long distances</a:t>
            </a:r>
          </a:p>
          <a:p>
            <a:pPr marL="457200" indent="-457200" defTabSz="914400"/>
            <a:r>
              <a:rPr lang="en-US" altLang="en-US" sz="2800"/>
              <a:t>Storing inventory</a:t>
            </a:r>
          </a:p>
          <a:p>
            <a:pPr marL="457200" indent="-457200" defTabSz="914400"/>
            <a:r>
              <a:rPr lang="en-US" altLang="en-US" sz="2800"/>
              <a:t>Looking for tools</a:t>
            </a:r>
          </a:p>
          <a:p>
            <a:pPr marL="457200" indent="-457200" defTabSz="914400"/>
            <a:r>
              <a:rPr lang="en-US" altLang="en-US" sz="2800"/>
              <a:t>Machine breakdown</a:t>
            </a:r>
          </a:p>
          <a:p>
            <a:pPr marL="457200" indent="-457200" defTabSz="914400"/>
            <a:r>
              <a:rPr lang="en-US" altLang="en-US" sz="2800"/>
              <a:t>Rework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2884" name="Rectangle 4">
            <a:extLst>
              <a:ext uri="{FF2B5EF4-FFF2-40B4-BE49-F238E27FC236}">
                <a16:creationId xmlns:a16="http://schemas.microsoft.com/office/drawing/2014/main" id="{97640506-2265-5E49-BD19-9F66D14EA2EE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585788"/>
            <a:ext cx="7696200" cy="11890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defTabSz="914400"/>
            <a:r>
              <a:rPr lang="en-US" altLang="en-US"/>
              <a:t>Flexible Resources</a:t>
            </a:r>
          </a:p>
        </p:txBody>
      </p:sp>
      <p:sp>
        <p:nvSpPr>
          <p:cNvPr id="762885" name="Rectangle 5">
            <a:extLst>
              <a:ext uri="{FF2B5EF4-FFF2-40B4-BE49-F238E27FC236}">
                <a16:creationId xmlns:a16="http://schemas.microsoft.com/office/drawing/2014/main" id="{BCCBC6F8-2856-EF49-9416-CF4E3F9469B6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685800" y="2028825"/>
            <a:ext cx="8132763" cy="4371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marL="457200" indent="-457200" defTabSz="914400"/>
            <a:r>
              <a:rPr lang="en-US" altLang="en-US"/>
              <a:t>Multifunctional workers</a:t>
            </a:r>
          </a:p>
          <a:p>
            <a:pPr marL="457200" indent="-457200" defTabSz="914400">
              <a:buFontTx/>
              <a:buNone/>
            </a:pPr>
            <a:endParaRPr lang="en-US" altLang="en-US"/>
          </a:p>
          <a:p>
            <a:pPr marL="457200" indent="-457200" defTabSz="914400"/>
            <a:r>
              <a:rPr lang="en-US" altLang="en-US"/>
              <a:t>General purpose machines</a:t>
            </a:r>
          </a:p>
          <a:p>
            <a:pPr marL="457200" indent="-457200" defTabSz="914400">
              <a:buFontTx/>
              <a:buNone/>
            </a:pPr>
            <a:endParaRPr lang="en-US" altLang="en-US"/>
          </a:p>
          <a:p>
            <a:pPr marL="457200" indent="-457200" defTabSz="914400"/>
            <a:r>
              <a:rPr lang="en-US" altLang="en-US"/>
              <a:t>Study operators &amp; improve operations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3124" name="Rectangle 4">
            <a:extLst>
              <a:ext uri="{FF2B5EF4-FFF2-40B4-BE49-F238E27FC236}">
                <a16:creationId xmlns:a16="http://schemas.microsoft.com/office/drawing/2014/main" id="{09641590-8FD9-6D45-A822-1BAE73787635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381000" y="585788"/>
            <a:ext cx="8413750" cy="11890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defTabSz="914400"/>
            <a:r>
              <a:rPr lang="en-US" altLang="en-US" sz="4000">
                <a:solidFill>
                  <a:schemeClr val="tx1"/>
                </a:solidFill>
              </a:rPr>
              <a:t>Kanban Production Control System</a:t>
            </a: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773125" name="Rectangle 5">
            <a:extLst>
              <a:ext uri="{FF2B5EF4-FFF2-40B4-BE49-F238E27FC236}">
                <a16:creationId xmlns:a16="http://schemas.microsoft.com/office/drawing/2014/main" id="{BA1BBD9F-F43C-864D-A924-BE892014998D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695325" y="1978025"/>
            <a:ext cx="7839075" cy="4371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marL="457200" indent="-457200" defTabSz="914400"/>
            <a:r>
              <a:rPr lang="en-US" altLang="en-US"/>
              <a:t>A </a:t>
            </a:r>
            <a:r>
              <a:rPr lang="en-US" altLang="en-US" i="1"/>
              <a:t>kanban</a:t>
            </a:r>
            <a:r>
              <a:rPr lang="en-US" altLang="en-US"/>
              <a:t> is a card that indicates a standard quantity of production</a:t>
            </a:r>
          </a:p>
          <a:p>
            <a:pPr marL="457200" indent="-457200" defTabSz="914400">
              <a:lnSpc>
                <a:spcPct val="40000"/>
              </a:lnSpc>
              <a:buFontTx/>
              <a:buNone/>
            </a:pPr>
            <a:endParaRPr lang="en-US" altLang="en-US"/>
          </a:p>
          <a:p>
            <a:pPr marL="457200" indent="-457200" defTabSz="914400"/>
            <a:r>
              <a:rPr lang="en-US" altLang="en-US"/>
              <a:t>Kanbans maintain the discipline of pull production</a:t>
            </a:r>
          </a:p>
          <a:p>
            <a:pPr marL="1085850" lvl="1" indent="-285750" defTabSz="914400"/>
            <a:r>
              <a:rPr lang="en-US" altLang="en-US" i="1"/>
              <a:t> </a:t>
            </a:r>
            <a:r>
              <a:rPr lang="en-US" altLang="en-US"/>
              <a:t>A</a:t>
            </a:r>
            <a:r>
              <a:rPr lang="en-US" altLang="en-US" i="1"/>
              <a:t> production kanban</a:t>
            </a:r>
            <a:r>
              <a:rPr lang="en-US" altLang="en-US"/>
              <a:t> authorizes production</a:t>
            </a:r>
          </a:p>
          <a:p>
            <a:pPr marL="1085850" lvl="1" indent="-285750" defTabSz="914400"/>
            <a:r>
              <a:rPr lang="en-US" altLang="en-US" i="1"/>
              <a:t> </a:t>
            </a:r>
            <a:r>
              <a:rPr lang="en-US" altLang="en-US"/>
              <a:t>A</a:t>
            </a:r>
            <a:r>
              <a:rPr lang="en-US" altLang="en-US" i="1"/>
              <a:t> withdrawal kanban</a:t>
            </a:r>
            <a:r>
              <a:rPr lang="en-US" altLang="en-US"/>
              <a:t> authorizes the movement of goods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172" name="Rectangle 4">
            <a:extLst>
              <a:ext uri="{FF2B5EF4-FFF2-40B4-BE49-F238E27FC236}">
                <a16:creationId xmlns:a16="http://schemas.microsoft.com/office/drawing/2014/main" id="{9EB203D4-AACF-6D45-A0EA-FE7DD27AFF14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585788"/>
            <a:ext cx="8413750" cy="11890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defTabSz="914400"/>
            <a:r>
              <a:rPr lang="en-US" altLang="en-US"/>
              <a:t>A Sample Kanban</a:t>
            </a:r>
          </a:p>
        </p:txBody>
      </p:sp>
      <p:grpSp>
        <p:nvGrpSpPr>
          <p:cNvPr id="775186" name="Group 18">
            <a:extLst>
              <a:ext uri="{FF2B5EF4-FFF2-40B4-BE49-F238E27FC236}">
                <a16:creationId xmlns:a16="http://schemas.microsoft.com/office/drawing/2014/main" id="{551FFD00-344A-E144-8DED-9CA8DA126E61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2470150"/>
            <a:ext cx="6696075" cy="2940050"/>
            <a:chOff x="1030" y="1220"/>
            <a:chExt cx="4218" cy="1852"/>
          </a:xfrm>
        </p:grpSpPr>
        <p:sp>
          <p:nvSpPr>
            <p:cNvPr id="775173" name="Rectangle 5">
              <a:extLst>
                <a:ext uri="{FF2B5EF4-FFF2-40B4-BE49-F238E27FC236}">
                  <a16:creationId xmlns:a16="http://schemas.microsoft.com/office/drawing/2014/main" id="{B897F2ED-2AD6-7544-AA5D-8908A4901B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4" y="1256"/>
              <a:ext cx="4204" cy="1816"/>
            </a:xfrm>
            <a:prstGeom prst="rect">
              <a:avLst/>
            </a:prstGeom>
            <a:solidFill>
              <a:srgbClr val="C8FEC8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5174" name="Rectangle 6">
              <a:extLst>
                <a:ext uri="{FF2B5EF4-FFF2-40B4-BE49-F238E27FC236}">
                  <a16:creationId xmlns:a16="http://schemas.microsoft.com/office/drawing/2014/main" id="{FC5BA950-5F38-E849-8D1E-5AEEB15DBC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4" y="2500"/>
              <a:ext cx="1084" cy="472"/>
            </a:xfrm>
            <a:prstGeom prst="rect">
              <a:avLst/>
            </a:prstGeom>
            <a:solidFill>
              <a:srgbClr val="618FFD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5175" name="Rectangle 7">
              <a:extLst>
                <a:ext uri="{FF2B5EF4-FFF2-40B4-BE49-F238E27FC236}">
                  <a16:creationId xmlns:a16="http://schemas.microsoft.com/office/drawing/2014/main" id="{BDC79CE3-A25B-224E-917A-95679D99E0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64" y="2500"/>
              <a:ext cx="1084" cy="472"/>
            </a:xfrm>
            <a:prstGeom prst="rect">
              <a:avLst/>
            </a:prstGeom>
            <a:solidFill>
              <a:srgbClr val="FCFEB9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5176" name="Rectangle 8">
              <a:extLst>
                <a:ext uri="{FF2B5EF4-FFF2-40B4-BE49-F238E27FC236}">
                  <a16:creationId xmlns:a16="http://schemas.microsoft.com/office/drawing/2014/main" id="{77B68302-5324-4145-B486-E4B831BE6A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1" y="2516"/>
              <a:ext cx="844" cy="4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altLang="en-US" sz="2000">
                  <a:solidFill>
                    <a:schemeClr val="bg2"/>
                  </a:solidFill>
                  <a:latin typeface="Arial" panose="020B0604020202020204" pitchFamily="34" charset="0"/>
                </a:rPr>
                <a:t>Machining</a:t>
              </a:r>
            </a:p>
            <a:p>
              <a:pPr algn="ctr"/>
              <a:r>
                <a:rPr lang="en-US" altLang="en-US" sz="2000">
                  <a:solidFill>
                    <a:schemeClr val="bg2"/>
                  </a:solidFill>
                  <a:latin typeface="Arial" panose="020B0604020202020204" pitchFamily="34" charset="0"/>
                </a:rPr>
                <a:t>M-2</a:t>
              </a:r>
            </a:p>
          </p:txBody>
        </p:sp>
        <p:sp>
          <p:nvSpPr>
            <p:cNvPr id="775177" name="Rectangle 9">
              <a:extLst>
                <a:ext uri="{FF2B5EF4-FFF2-40B4-BE49-F238E27FC236}">
                  <a16:creationId xmlns:a16="http://schemas.microsoft.com/office/drawing/2014/main" id="{7D46666D-BBFB-2B40-97E0-DFF45A8E9C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2" y="2487"/>
              <a:ext cx="997" cy="4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>
              <a:spAutoFit/>
            </a:bodyPr>
            <a:lstStyle/>
            <a:p>
              <a:pPr algn="ctr"/>
              <a:r>
                <a:rPr lang="en-US" altLang="en-US" sz="2000">
                  <a:solidFill>
                    <a:schemeClr val="bg2"/>
                  </a:solidFill>
                  <a:latin typeface="Arial" panose="020B0604020202020204" pitchFamily="34" charset="0"/>
                </a:rPr>
                <a:t>Assembly</a:t>
              </a:r>
            </a:p>
            <a:p>
              <a:pPr algn="ctr"/>
              <a:r>
                <a:rPr lang="en-US" altLang="en-US" sz="2000">
                  <a:solidFill>
                    <a:schemeClr val="bg2"/>
                  </a:solidFill>
                  <a:latin typeface="Arial" panose="020B0604020202020204" pitchFamily="34" charset="0"/>
                </a:rPr>
                <a:t>A-4</a:t>
              </a:r>
            </a:p>
          </p:txBody>
        </p:sp>
        <p:sp>
          <p:nvSpPr>
            <p:cNvPr id="775178" name="Rectangle 10">
              <a:extLst>
                <a:ext uri="{FF2B5EF4-FFF2-40B4-BE49-F238E27FC236}">
                  <a16:creationId xmlns:a16="http://schemas.microsoft.com/office/drawing/2014/main" id="{8EDE46FA-4C18-6E44-8A58-6A4D16C30F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2" y="1220"/>
              <a:ext cx="1706" cy="4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000">
                  <a:solidFill>
                    <a:schemeClr val="bg2"/>
                  </a:solidFill>
                  <a:latin typeface="Arial" panose="020B0604020202020204" pitchFamily="34" charset="0"/>
                </a:rPr>
                <a:t>Part no.:        7412</a:t>
              </a:r>
            </a:p>
            <a:p>
              <a:r>
                <a:rPr lang="en-US" altLang="en-US" sz="2000">
                  <a:solidFill>
                    <a:schemeClr val="bg2"/>
                  </a:solidFill>
                  <a:latin typeface="Arial" panose="020B0604020202020204" pitchFamily="34" charset="0"/>
                </a:rPr>
                <a:t>Description:  Slip rings</a:t>
              </a:r>
            </a:p>
          </p:txBody>
        </p:sp>
        <p:sp>
          <p:nvSpPr>
            <p:cNvPr id="775179" name="Line 11">
              <a:extLst>
                <a:ext uri="{FF2B5EF4-FFF2-40B4-BE49-F238E27FC236}">
                  <a16:creationId xmlns:a16="http://schemas.microsoft.com/office/drawing/2014/main" id="{BE79E2BA-87E2-B94B-894D-EBC0C95D8E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97" y="1680"/>
              <a:ext cx="2903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5180" name="Rectangle 12">
              <a:extLst>
                <a:ext uri="{FF2B5EF4-FFF2-40B4-BE49-F238E27FC236}">
                  <a16:creationId xmlns:a16="http://schemas.microsoft.com/office/drawing/2014/main" id="{94469FD3-4B3E-C544-B735-B21681AF94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0" y="2276"/>
              <a:ext cx="575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000">
                  <a:solidFill>
                    <a:schemeClr val="bg2"/>
                  </a:solidFill>
                  <a:latin typeface="Arial" panose="020B0604020202020204" pitchFamily="34" charset="0"/>
                </a:rPr>
                <a:t>From :</a:t>
              </a:r>
            </a:p>
          </p:txBody>
        </p:sp>
        <p:sp>
          <p:nvSpPr>
            <p:cNvPr id="775181" name="Rectangle 13">
              <a:extLst>
                <a:ext uri="{FF2B5EF4-FFF2-40B4-BE49-F238E27FC236}">
                  <a16:creationId xmlns:a16="http://schemas.microsoft.com/office/drawing/2014/main" id="{6F19A41B-463D-AA44-B4D8-88A7B4D296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4" y="2276"/>
              <a:ext cx="345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000">
                  <a:solidFill>
                    <a:schemeClr val="bg2"/>
                  </a:solidFill>
                  <a:latin typeface="Arial" panose="020B0604020202020204" pitchFamily="34" charset="0"/>
                </a:rPr>
                <a:t>To:</a:t>
              </a:r>
            </a:p>
          </p:txBody>
        </p:sp>
        <p:sp>
          <p:nvSpPr>
            <p:cNvPr id="775182" name="Rectangle 14">
              <a:extLst>
                <a:ext uri="{FF2B5EF4-FFF2-40B4-BE49-F238E27FC236}">
                  <a16:creationId xmlns:a16="http://schemas.microsoft.com/office/drawing/2014/main" id="{4CA0F3FE-2098-4241-AF63-652357E5A5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82" y="1892"/>
              <a:ext cx="1451" cy="10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000">
                  <a:solidFill>
                    <a:schemeClr val="bg2"/>
                  </a:solidFill>
                  <a:latin typeface="Arial" panose="020B0604020202020204" pitchFamily="34" charset="0"/>
                </a:rPr>
                <a:t>Box capacity     25</a:t>
              </a:r>
            </a:p>
            <a:p>
              <a:endParaRPr lang="en-US" altLang="en-US" sz="2000">
                <a:solidFill>
                  <a:schemeClr val="bg2"/>
                </a:solidFill>
                <a:latin typeface="Arial" panose="020B0604020202020204" pitchFamily="34" charset="0"/>
              </a:endParaRPr>
            </a:p>
            <a:p>
              <a:r>
                <a:rPr lang="en-US" altLang="en-US" sz="2000">
                  <a:solidFill>
                    <a:schemeClr val="bg2"/>
                  </a:solidFill>
                  <a:latin typeface="Arial" panose="020B0604020202020204" pitchFamily="34" charset="0"/>
                </a:rPr>
                <a:t>Box Type           A</a:t>
              </a:r>
            </a:p>
            <a:p>
              <a:endParaRPr lang="en-US" altLang="en-US" sz="2000">
                <a:solidFill>
                  <a:schemeClr val="bg2"/>
                </a:solidFill>
                <a:latin typeface="Arial" panose="020B0604020202020204" pitchFamily="34" charset="0"/>
              </a:endParaRPr>
            </a:p>
            <a:p>
              <a:r>
                <a:rPr lang="en-US" altLang="en-US" sz="2000">
                  <a:solidFill>
                    <a:schemeClr val="bg2"/>
                  </a:solidFill>
                  <a:latin typeface="Arial" panose="020B0604020202020204" pitchFamily="34" charset="0"/>
                </a:rPr>
                <a:t>Issue No.          3/5</a:t>
              </a:r>
            </a:p>
          </p:txBody>
        </p:sp>
        <p:sp>
          <p:nvSpPr>
            <p:cNvPr id="775183" name="Line 15">
              <a:extLst>
                <a:ext uri="{FF2B5EF4-FFF2-40B4-BE49-F238E27FC236}">
                  <a16:creationId xmlns:a16="http://schemas.microsoft.com/office/drawing/2014/main" id="{D2CEDFA6-D249-8A4D-9094-A56333C6B6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93" y="2112"/>
              <a:ext cx="355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5184" name="Line 16">
              <a:extLst>
                <a:ext uri="{FF2B5EF4-FFF2-40B4-BE49-F238E27FC236}">
                  <a16:creationId xmlns:a16="http://schemas.microsoft.com/office/drawing/2014/main" id="{1333E622-D044-9D49-8A47-95F84CB7A39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93" y="2880"/>
              <a:ext cx="355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5185" name="Line 17">
              <a:extLst>
                <a:ext uri="{FF2B5EF4-FFF2-40B4-BE49-F238E27FC236}">
                  <a16:creationId xmlns:a16="http://schemas.microsoft.com/office/drawing/2014/main" id="{2AF682E1-708F-7644-B1F7-5BC9E5F6CC2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93" y="2496"/>
              <a:ext cx="355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220" name="Rectangle 4">
            <a:extLst>
              <a:ext uri="{FF2B5EF4-FFF2-40B4-BE49-F238E27FC236}">
                <a16:creationId xmlns:a16="http://schemas.microsoft.com/office/drawing/2014/main" id="{8F82079D-0C0B-824B-8799-8B1E1EEF9DF3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585788"/>
            <a:ext cx="7848600" cy="11890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defTabSz="914400"/>
            <a:r>
              <a:rPr lang="en-US" altLang="en-US"/>
              <a:t>The Origin Of Kanban</a:t>
            </a:r>
          </a:p>
        </p:txBody>
      </p:sp>
      <p:grpSp>
        <p:nvGrpSpPr>
          <p:cNvPr id="777240" name="Group 24">
            <a:extLst>
              <a:ext uri="{FF2B5EF4-FFF2-40B4-BE49-F238E27FC236}">
                <a16:creationId xmlns:a16="http://schemas.microsoft.com/office/drawing/2014/main" id="{F026266E-C7B6-0541-844B-DD739E0ABCD3}"/>
              </a:ext>
            </a:extLst>
          </p:cNvPr>
          <p:cNvGrpSpPr>
            <a:grpSpLocks/>
          </p:cNvGrpSpPr>
          <p:nvPr/>
        </p:nvGrpSpPr>
        <p:grpSpPr bwMode="auto">
          <a:xfrm>
            <a:off x="992188" y="2590800"/>
            <a:ext cx="6831012" cy="3089275"/>
            <a:chOff x="292" y="1488"/>
            <a:chExt cx="5100" cy="2046"/>
          </a:xfrm>
        </p:grpSpPr>
        <p:sp>
          <p:nvSpPr>
            <p:cNvPr id="777221" name="Freeform 5">
              <a:extLst>
                <a:ext uri="{FF2B5EF4-FFF2-40B4-BE49-F238E27FC236}">
                  <a16:creationId xmlns:a16="http://schemas.microsoft.com/office/drawing/2014/main" id="{7E8A615A-19D7-5D45-BD4F-28CD1B0368A6}"/>
                </a:ext>
              </a:extLst>
            </p:cNvPr>
            <p:cNvSpPr>
              <a:spLocks/>
            </p:cNvSpPr>
            <p:nvPr/>
          </p:nvSpPr>
          <p:spPr bwMode="auto">
            <a:xfrm>
              <a:off x="636" y="1934"/>
              <a:ext cx="989" cy="817"/>
            </a:xfrm>
            <a:custGeom>
              <a:avLst/>
              <a:gdLst>
                <a:gd name="T0" fmla="*/ 0 w 913"/>
                <a:gd name="T1" fmla="*/ 0 h 817"/>
                <a:gd name="T2" fmla="*/ 0 w 913"/>
                <a:gd name="T3" fmla="*/ 816 h 817"/>
                <a:gd name="T4" fmla="*/ 912 w 913"/>
                <a:gd name="T5" fmla="*/ 816 h 817"/>
                <a:gd name="T6" fmla="*/ 912 w 913"/>
                <a:gd name="T7" fmla="*/ 0 h 8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13" h="817">
                  <a:moveTo>
                    <a:pt x="0" y="0"/>
                  </a:moveTo>
                  <a:lnTo>
                    <a:pt x="0" y="816"/>
                  </a:lnTo>
                  <a:lnTo>
                    <a:pt x="912" y="816"/>
                  </a:lnTo>
                  <a:lnTo>
                    <a:pt x="912" y="0"/>
                  </a:lnTo>
                </a:path>
              </a:pathLst>
            </a:custGeom>
            <a:noFill/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7222" name="Rectangle 6">
              <a:extLst>
                <a:ext uri="{FF2B5EF4-FFF2-40B4-BE49-F238E27FC236}">
                  <a16:creationId xmlns:a16="http://schemas.microsoft.com/office/drawing/2014/main" id="{F2566007-B60A-8C41-B8DA-4B6A108351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0" y="2034"/>
              <a:ext cx="980" cy="712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7223" name="Rectangle 7">
              <a:extLst>
                <a:ext uri="{FF2B5EF4-FFF2-40B4-BE49-F238E27FC236}">
                  <a16:creationId xmlns:a16="http://schemas.microsoft.com/office/drawing/2014/main" id="{806C7A75-A323-DF40-88AD-821BD466C6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6" y="2658"/>
              <a:ext cx="616" cy="88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7224" name="Rectangle 8">
              <a:extLst>
                <a:ext uri="{FF2B5EF4-FFF2-40B4-BE49-F238E27FC236}">
                  <a16:creationId xmlns:a16="http://schemas.microsoft.com/office/drawing/2014/main" id="{32E2B2CB-1180-0C46-AB3C-D6EA742849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4" y="2929"/>
              <a:ext cx="2146" cy="6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>
                  <a:latin typeface="Times New Roman" panose="02020603050405020304" pitchFamily="18" charset="0"/>
                </a:rPr>
                <a:t>Q = order quantity</a:t>
              </a:r>
            </a:p>
            <a:p>
              <a:r>
                <a:rPr lang="en-US" altLang="en-US" sz="1800">
                  <a:latin typeface="Times New Roman" panose="02020603050405020304" pitchFamily="18" charset="0"/>
                </a:rPr>
                <a:t>R = reorder point</a:t>
              </a:r>
            </a:p>
            <a:p>
              <a:r>
                <a:rPr lang="en-US" altLang="en-US" sz="1800">
                  <a:latin typeface="Times New Roman" panose="02020603050405020304" pitchFamily="18" charset="0"/>
                </a:rPr>
                <a:t>    = demand during lead time</a:t>
              </a:r>
            </a:p>
          </p:txBody>
        </p:sp>
        <p:sp>
          <p:nvSpPr>
            <p:cNvPr id="777225" name="Rectangle 9">
              <a:extLst>
                <a:ext uri="{FF2B5EF4-FFF2-40B4-BE49-F238E27FC236}">
                  <a16:creationId xmlns:a16="http://schemas.microsoft.com/office/drawing/2014/main" id="{B2301259-D8EF-B24D-B59E-E41FE2D857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1" y="1776"/>
              <a:ext cx="510" cy="2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>
                  <a:latin typeface="Times New Roman" panose="02020603050405020304" pitchFamily="18" charset="0"/>
                </a:rPr>
                <a:t>Bin 1</a:t>
              </a:r>
            </a:p>
          </p:txBody>
        </p:sp>
        <p:sp>
          <p:nvSpPr>
            <p:cNvPr id="777226" name="Rectangle 10">
              <a:extLst>
                <a:ext uri="{FF2B5EF4-FFF2-40B4-BE49-F238E27FC236}">
                  <a16:creationId xmlns:a16="http://schemas.microsoft.com/office/drawing/2014/main" id="{7388DF25-3710-6142-A3E9-1D54D713B6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5" y="1776"/>
              <a:ext cx="510" cy="2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>
                  <a:latin typeface="Times New Roman" panose="02020603050405020304" pitchFamily="18" charset="0"/>
                </a:rPr>
                <a:t>Bin 2</a:t>
              </a:r>
            </a:p>
          </p:txBody>
        </p:sp>
        <p:sp>
          <p:nvSpPr>
            <p:cNvPr id="777227" name="Rectangle 11">
              <a:extLst>
                <a:ext uri="{FF2B5EF4-FFF2-40B4-BE49-F238E27FC236}">
                  <a16:creationId xmlns:a16="http://schemas.microsoft.com/office/drawing/2014/main" id="{A3EEA91D-546D-A841-ABB9-597EB351AA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4" y="2208"/>
              <a:ext cx="514" cy="2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>
                  <a:solidFill>
                    <a:schemeClr val="bg2"/>
                  </a:solidFill>
                  <a:latin typeface="Times New Roman" panose="02020603050405020304" pitchFamily="18" charset="0"/>
                </a:rPr>
                <a:t>Q - R</a:t>
              </a:r>
            </a:p>
          </p:txBody>
        </p:sp>
        <p:sp>
          <p:nvSpPr>
            <p:cNvPr id="777228" name="Line 12">
              <a:extLst>
                <a:ext uri="{FF2B5EF4-FFF2-40B4-BE49-F238E27FC236}">
                  <a16:creationId xmlns:a16="http://schemas.microsoft.com/office/drawing/2014/main" id="{3BB6A8DC-AAC9-DD4C-AE5D-F1E4975F14E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44" y="2736"/>
              <a:ext cx="144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77229" name="Group 13">
              <a:extLst>
                <a:ext uri="{FF2B5EF4-FFF2-40B4-BE49-F238E27FC236}">
                  <a16:creationId xmlns:a16="http://schemas.microsoft.com/office/drawing/2014/main" id="{E1E63319-6A9F-DA43-8DEF-0576145A197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36" y="2126"/>
              <a:ext cx="989" cy="625"/>
              <a:chOff x="1920" y="1824"/>
              <a:chExt cx="913" cy="625"/>
            </a:xfrm>
          </p:grpSpPr>
          <p:sp>
            <p:nvSpPr>
              <p:cNvPr id="777230" name="Freeform 14">
                <a:extLst>
                  <a:ext uri="{FF2B5EF4-FFF2-40B4-BE49-F238E27FC236}">
                    <a16:creationId xmlns:a16="http://schemas.microsoft.com/office/drawing/2014/main" id="{5403C968-0172-124A-83EB-9A6A425907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20" y="1824"/>
                <a:ext cx="913" cy="625"/>
              </a:xfrm>
              <a:custGeom>
                <a:avLst/>
                <a:gdLst>
                  <a:gd name="T0" fmla="*/ 0 w 913"/>
                  <a:gd name="T1" fmla="*/ 0 h 625"/>
                  <a:gd name="T2" fmla="*/ 0 w 913"/>
                  <a:gd name="T3" fmla="*/ 624 h 625"/>
                  <a:gd name="T4" fmla="*/ 912 w 913"/>
                  <a:gd name="T5" fmla="*/ 624 h 625"/>
                  <a:gd name="T6" fmla="*/ 912 w 913"/>
                  <a:gd name="T7" fmla="*/ 0 h 6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13" h="625">
                    <a:moveTo>
                      <a:pt x="0" y="0"/>
                    </a:moveTo>
                    <a:lnTo>
                      <a:pt x="0" y="624"/>
                    </a:lnTo>
                    <a:lnTo>
                      <a:pt x="912" y="624"/>
                    </a:lnTo>
                    <a:lnTo>
                      <a:pt x="912" y="0"/>
                    </a:lnTo>
                  </a:path>
                </a:pathLst>
              </a:custGeom>
              <a:noFill/>
              <a:ln w="12700" cap="rnd" cmpd="sng">
                <a:solidFill>
                  <a:schemeClr val="bg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7231" name="Rectangle 15">
                <a:extLst>
                  <a:ext uri="{FF2B5EF4-FFF2-40B4-BE49-F238E27FC236}">
                    <a16:creationId xmlns:a16="http://schemas.microsoft.com/office/drawing/2014/main" id="{F27706F9-EE1F-CA48-A4EF-3BDF68741A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4" y="2073"/>
                <a:ext cx="904" cy="371"/>
              </a:xfrm>
              <a:prstGeom prst="rect">
                <a:avLst/>
              </a:prstGeom>
              <a:solidFill>
                <a:schemeClr val="accent2"/>
              </a:solidFill>
              <a:ln w="12700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7232" name="Rectangle 16">
                <a:extLst>
                  <a:ext uri="{FF2B5EF4-FFF2-40B4-BE49-F238E27FC236}">
                    <a16:creationId xmlns:a16="http://schemas.microsoft.com/office/drawing/2014/main" id="{0CA2BDE2-7281-0B46-97B3-CC6DA97510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50" y="2147"/>
                <a:ext cx="230" cy="24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>
                <a:spAutoFit/>
              </a:bodyPr>
              <a:lstStyle/>
              <a:p>
                <a:r>
                  <a:rPr lang="en-US" altLang="en-US" sz="1800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R</a:t>
                </a:r>
              </a:p>
            </p:txBody>
          </p:sp>
        </p:grpSp>
        <p:sp>
          <p:nvSpPr>
            <p:cNvPr id="777233" name="Rectangle 17">
              <a:extLst>
                <a:ext uri="{FF2B5EF4-FFF2-40B4-BE49-F238E27FC236}">
                  <a16:creationId xmlns:a16="http://schemas.microsoft.com/office/drawing/2014/main" id="{DA23D79D-F2F2-2F4A-801C-9255D5AE15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" y="2976"/>
              <a:ext cx="728" cy="4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altLang="en-US" sz="1800">
                  <a:latin typeface="Times New Roman" panose="02020603050405020304" pitchFamily="18" charset="0"/>
                </a:rPr>
                <a:t>Reorder </a:t>
              </a:r>
            </a:p>
            <a:p>
              <a:pPr algn="ctr"/>
              <a:r>
                <a:rPr lang="en-US" altLang="en-US" sz="1800">
                  <a:latin typeface="Times New Roman" panose="02020603050405020304" pitchFamily="18" charset="0"/>
                </a:rPr>
                <a:t>Card</a:t>
              </a:r>
            </a:p>
          </p:txBody>
        </p:sp>
        <p:sp>
          <p:nvSpPr>
            <p:cNvPr id="777234" name="Freeform 18">
              <a:extLst>
                <a:ext uri="{FF2B5EF4-FFF2-40B4-BE49-F238E27FC236}">
                  <a16:creationId xmlns:a16="http://schemas.microsoft.com/office/drawing/2014/main" id="{DE3D1994-BFBB-174A-A793-693CA8C4CA56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8" y="2174"/>
              <a:ext cx="989" cy="577"/>
            </a:xfrm>
            <a:custGeom>
              <a:avLst/>
              <a:gdLst>
                <a:gd name="T0" fmla="*/ 0 w 913"/>
                <a:gd name="T1" fmla="*/ 0 h 577"/>
                <a:gd name="T2" fmla="*/ 0 w 913"/>
                <a:gd name="T3" fmla="*/ 576 h 577"/>
                <a:gd name="T4" fmla="*/ 912 w 913"/>
                <a:gd name="T5" fmla="*/ 576 h 577"/>
                <a:gd name="T6" fmla="*/ 912 w 913"/>
                <a:gd name="T7" fmla="*/ 0 h 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13" h="577">
                  <a:moveTo>
                    <a:pt x="0" y="0"/>
                  </a:moveTo>
                  <a:lnTo>
                    <a:pt x="0" y="576"/>
                  </a:lnTo>
                  <a:lnTo>
                    <a:pt x="912" y="576"/>
                  </a:lnTo>
                  <a:lnTo>
                    <a:pt x="912" y="0"/>
                  </a:lnTo>
                </a:path>
              </a:pathLst>
            </a:custGeom>
            <a:noFill/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7235" name="Rectangle 19">
              <a:extLst>
                <a:ext uri="{FF2B5EF4-FFF2-40B4-BE49-F238E27FC236}">
                  <a16:creationId xmlns:a16="http://schemas.microsoft.com/office/drawing/2014/main" id="{E0926C69-A6C2-4D46-A131-54748E560A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2" y="2370"/>
              <a:ext cx="980" cy="37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7236" name="Rectangle 20">
              <a:extLst>
                <a:ext uri="{FF2B5EF4-FFF2-40B4-BE49-F238E27FC236}">
                  <a16:creationId xmlns:a16="http://schemas.microsoft.com/office/drawing/2014/main" id="{BE0BE27A-4B3E-B444-A952-DC82AAC252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40" y="2322"/>
              <a:ext cx="564" cy="4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7237" name="Rectangle 21">
              <a:extLst>
                <a:ext uri="{FF2B5EF4-FFF2-40B4-BE49-F238E27FC236}">
                  <a16:creationId xmlns:a16="http://schemas.microsoft.com/office/drawing/2014/main" id="{B8AA6AD2-378D-1F47-A4FE-EF69FEAAE3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1" y="1781"/>
              <a:ext cx="843" cy="3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>
                  <a:latin typeface="Times New Roman" panose="02020603050405020304" pitchFamily="18" charset="0"/>
                </a:rPr>
                <a:t>Kanban</a:t>
              </a:r>
            </a:p>
          </p:txBody>
        </p:sp>
        <p:sp>
          <p:nvSpPr>
            <p:cNvPr id="777238" name="Line 22">
              <a:extLst>
                <a:ext uri="{FF2B5EF4-FFF2-40B4-BE49-F238E27FC236}">
                  <a16:creationId xmlns:a16="http://schemas.microsoft.com/office/drawing/2014/main" id="{1D048887-23CB-F845-A003-475F18475A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29" y="2035"/>
              <a:ext cx="563" cy="23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7239" name="Rectangle 23">
              <a:extLst>
                <a:ext uri="{FF2B5EF4-FFF2-40B4-BE49-F238E27FC236}">
                  <a16:creationId xmlns:a16="http://schemas.microsoft.com/office/drawing/2014/main" id="{8C18F08D-4DF7-104A-92DB-9BE3B385F4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3" y="1488"/>
              <a:ext cx="4819" cy="2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>
                  <a:latin typeface="Times New Roman" panose="02020603050405020304" pitchFamily="18" charset="0"/>
                </a:rPr>
                <a:t>a. Two-bin inventory system	  	b. Kanban Inventory System</a:t>
              </a:r>
            </a:p>
          </p:txBody>
        </p:sp>
      </p:grpSp>
    </p:spTree>
  </p:cSld>
  <p:clrMapOvr>
    <a:masterClrMapping/>
  </p:clrMapOvr>
  <p:transition/>
</p:sld>
</file>

<file path=ppt/theme/theme1.xml><?xml version="1.0" encoding="utf-8"?>
<a:theme xmlns:a="http://schemas.openxmlformats.org/drawingml/2006/main" name="untitled 2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untitled 2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2" charset="0"/>
          </a:defRPr>
        </a:defPPr>
      </a:lstStyle>
    </a:lnDef>
  </a:objectDefaults>
  <a:extraClrSchemeLst>
    <a:extraClrScheme>
      <a:clrScheme name="untitled 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titled 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Apple Lab 1:JFK:jfkM326F</Template>
  <TotalTime>1208</TotalTime>
  <Pages>12</Pages>
  <Words>512</Words>
  <Application>Microsoft Macintosh PowerPoint</Application>
  <PresentationFormat>A4 Paper (210x297 mm)</PresentationFormat>
  <Paragraphs>192</Paragraphs>
  <Slides>20</Slides>
  <Notes>19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Times</vt:lpstr>
      <vt:lpstr>Times New Roman</vt:lpstr>
      <vt:lpstr>Arial</vt:lpstr>
      <vt:lpstr>untitled 2</vt:lpstr>
      <vt:lpstr>Microsoft Equation 3.0</vt:lpstr>
      <vt:lpstr>ClipArt</vt:lpstr>
      <vt:lpstr>Inputs and Outputs to APP</vt:lpstr>
      <vt:lpstr>What is JIT ?</vt:lpstr>
      <vt:lpstr>Total Cost at Q*</vt:lpstr>
      <vt:lpstr>Basic Elements of JIT</vt:lpstr>
      <vt:lpstr>Examples of Waste</vt:lpstr>
      <vt:lpstr>Flexible Resources</vt:lpstr>
      <vt:lpstr>Kanban Production Control System</vt:lpstr>
      <vt:lpstr>A Sample Kanban</vt:lpstr>
      <vt:lpstr>The Origin Of Kanban</vt:lpstr>
      <vt:lpstr>Kanban Squares</vt:lpstr>
      <vt:lpstr>Types Of Kanbans</vt:lpstr>
      <vt:lpstr>Small-Lot Production</vt:lpstr>
      <vt:lpstr>Inventory Hides Problems</vt:lpstr>
      <vt:lpstr>Lower Levels Of Inventory To Expose Problems</vt:lpstr>
      <vt:lpstr>Uniform Production</vt:lpstr>
      <vt:lpstr>Quality At The Source</vt:lpstr>
      <vt:lpstr>Kaizen</vt:lpstr>
      <vt:lpstr>Trends In Supplier Policies</vt:lpstr>
      <vt:lpstr>Benefits Of JIT</vt:lpstr>
      <vt:lpstr>JIT Implementation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 326 Mathematics for Decision Making</dc:title>
  <dc:subject/>
  <dc:creator>Teacher</dc:creator>
  <cp:keywords/>
  <dc:description/>
  <cp:lastModifiedBy>Kros, John</cp:lastModifiedBy>
  <cp:revision>620</cp:revision>
  <cp:lastPrinted>1998-03-03T16:13:53Z</cp:lastPrinted>
  <dcterms:created xsi:type="dcterms:W3CDTF">1997-08-18T14:58:50Z</dcterms:created>
  <dcterms:modified xsi:type="dcterms:W3CDTF">2019-08-20T15:28:15Z</dcterms:modified>
</cp:coreProperties>
</file>