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46" r:id="rId2"/>
    <p:sldId id="347" r:id="rId3"/>
    <p:sldId id="349" r:id="rId4"/>
    <p:sldId id="359" r:id="rId5"/>
    <p:sldId id="360" r:id="rId6"/>
    <p:sldId id="361" r:id="rId7"/>
    <p:sldId id="362" r:id="rId8"/>
    <p:sldId id="363" r:id="rId9"/>
    <p:sldId id="364" r:id="rId10"/>
    <p:sldId id="352" r:id="rId11"/>
    <p:sldId id="355" r:id="rId12"/>
    <p:sldId id="365" r:id="rId13"/>
    <p:sldId id="353" r:id="rId14"/>
    <p:sldId id="356" r:id="rId15"/>
  </p:sldIdLst>
  <p:sldSz cx="9144000" cy="6858000" type="screen4x3"/>
  <p:notesSz cx="6858000" cy="9028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41"/>
  </p:normalViewPr>
  <p:slideViewPr>
    <p:cSldViewPr>
      <p:cViewPr varScale="1">
        <p:scale>
          <a:sx n="112" d="100"/>
          <a:sy n="112" d="100"/>
        </p:scale>
        <p:origin x="253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6"/>
    </p:cViewPr>
  </p:sorterViewPr>
  <p:notesViewPr>
    <p:cSldViewPr>
      <p:cViewPr>
        <p:scale>
          <a:sx n="66" d="100"/>
          <a:sy n="66" d="100"/>
        </p:scale>
        <p:origin x="-930" y="1440"/>
      </p:cViewPr>
      <p:guideLst>
        <p:guide orient="horz" pos="284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61671995-95C5-7145-B00E-9380D208A21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A05FA9E3-8BEB-D84C-8D76-872AEDD18D6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1AC10A54-AE13-7E4E-8BEC-DCAA7F0D2E8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A5AF2684-0707-C745-B15B-87D50D40E37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3B64F4-68BB-004E-8055-44D13CDADEC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687B709-0E4E-8741-BEC2-F1C409CEAA8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39697CF-92D5-8D46-B3E1-A42ED38D5E1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410DDE06-71A7-DB45-BCD7-7A85436A80FD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93800" y="685800"/>
            <a:ext cx="4470400" cy="335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50C0DA58-67B2-4345-B0F6-27ACD07BF78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672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D1867CB5-3B6C-0449-BB8E-6C088F76930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91455D0F-243B-7548-A543-3F02F65F30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40774E-7BC7-6F49-8C51-AC0C2C1E667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5A720-102D-7E49-AB50-0FFD7EFBD8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6ECEB1-D43E-F64C-A2B0-799EAC5DA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573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5880F-397E-6B4B-8AAF-E5C29B0E2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04F81-971D-714C-9EE7-6C2B7828E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3144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940394-D47B-A746-9DFE-1285B9855D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350D8D-11F2-A54A-89E7-7EDA1D6DBC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3764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A8681-1F20-5A4D-B9FA-B6190FC97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1C5B5-379D-2846-9772-594262CED890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4514103E-A9DF-C146-BDE2-C3E665D1457A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6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A9F65-667F-8D49-879B-882FBE312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12295-A43A-8C43-A016-717321D96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894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32295-9D49-F246-B192-3573A03D3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D0893-4A1F-3841-8C8A-A0F977AE0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9912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C567B-DF1B-4C48-9699-835D3FB1B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DFA7B-007B-E943-838D-84BB8F2329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4FA7EC-BDD9-5D4B-91DE-27F7B1F44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653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10A2F-57BC-5745-AF44-E6CB07104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F8741-61D2-9349-9A30-392AD176F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197E2D-F48B-2F45-943E-00F4D0C69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9AA4BD-E397-D043-8C9F-F0D4F3149B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89FDAD-3294-914F-951A-7AFC6AAC6B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1387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90682-7E03-8249-A3D0-B0947F158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524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777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8F835-6FBD-F04C-864E-1E7C6339C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19D11-39ED-A045-9BFA-849B49A1A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6E3D76-4477-5547-9DBE-71AC46696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743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6FE3B-2645-DA46-B99C-33EE72ED9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B69C49-5068-9A44-A048-3BF64AFA9B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B0D4D0-CBE8-2148-B63C-5AC5A997E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466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>
            <a:extLst>
              <a:ext uri="{FF2B5EF4-FFF2-40B4-BE49-F238E27FC236}">
                <a16:creationId xmlns:a16="http://schemas.microsoft.com/office/drawing/2014/main" id="{4D468B28-B7C3-6C4F-8572-5B575A21452C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4586CE51-3757-7740-9793-B4BF6163518E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" pitchFamily="2" charset="0"/>
              <a:buChar char="•"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BC4028A6-C2C1-514E-A7B4-C601F1849D3A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ED06607D-0987-8E45-905F-B09173F38B89}" type="slidenum">
              <a:rPr lang="en-US" altLang="en-US" sz="1400">
                <a:latin typeface="Times New Roman" panose="02020603050405020304" pitchFamily="18" charset="0"/>
              </a:rPr>
              <a:pPr algn="r"/>
              <a:t>‹#›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09AE4420-5A15-544C-8FC0-58171F4FA1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21D74D2F-6BD6-7B47-BCCD-70823D7058D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1039" name="Rectangle 15">
            <a:extLst>
              <a:ext uri="{FF2B5EF4-FFF2-40B4-BE49-F238E27FC236}">
                <a16:creationId xmlns:a16="http://schemas.microsoft.com/office/drawing/2014/main" id="{C3045A01-D3E4-F747-9185-60A869CDEDC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D7165740-EB23-194D-8B0E-48DADFB32791}" type="slidenum">
              <a:rPr lang="en-US" altLang="en-US" sz="1400">
                <a:latin typeface="Times New Roman" panose="02020603050405020304" pitchFamily="18" charset="0"/>
              </a:rPr>
              <a:pPr algn="r"/>
              <a:t>‹#›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63777FEE-3EF2-F84A-B8EC-53C14401ECA0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1400" dirty="0">
                <a:latin typeface="Times New Roman" panose="02020603050405020304" pitchFamily="18" charset="0"/>
              </a:rPr>
              <a:t>OMGT6743</a:t>
            </a:r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8D2E9BBD-FBD0-9846-81EE-D7783F4501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B703C035-9C6A-C343-84E9-783AE2D3EB6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85800" y="1981200"/>
            <a:ext cx="7793038" cy="4114800"/>
            <a:chOff x="467" y="1248"/>
            <a:chExt cx="5341" cy="2592"/>
          </a:xfrm>
        </p:grpSpPr>
        <p:sp>
          <p:nvSpPr>
            <p:cNvPr id="1044" name="Line 20">
              <a:extLst>
                <a:ext uri="{FF2B5EF4-FFF2-40B4-BE49-F238E27FC236}">
                  <a16:creationId xmlns:a16="http://schemas.microsoft.com/office/drawing/2014/main" id="{DD99AD0F-8E29-C04F-BC9D-A2B1BAF8D2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Line 21">
              <a:extLst>
                <a:ext uri="{FF2B5EF4-FFF2-40B4-BE49-F238E27FC236}">
                  <a16:creationId xmlns:a16="http://schemas.microsoft.com/office/drawing/2014/main" id="{97F51DDE-F037-E745-AB93-1564BFDE6C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Line 22">
              <a:extLst>
                <a:ext uri="{FF2B5EF4-FFF2-40B4-BE49-F238E27FC236}">
                  <a16:creationId xmlns:a16="http://schemas.microsoft.com/office/drawing/2014/main" id="{7A428002-A37A-2F40-990F-5E92BCF30A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Line 23">
              <a:extLst>
                <a:ext uri="{FF2B5EF4-FFF2-40B4-BE49-F238E27FC236}">
                  <a16:creationId xmlns:a16="http://schemas.microsoft.com/office/drawing/2014/main" id="{3E09DEFB-F617-854A-BCF2-9C85A0D719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Line 24">
              <a:extLst>
                <a:ext uri="{FF2B5EF4-FFF2-40B4-BE49-F238E27FC236}">
                  <a16:creationId xmlns:a16="http://schemas.microsoft.com/office/drawing/2014/main" id="{1201AAB5-3590-5A45-B690-F6BB6C7A57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CE02B6C1-3DBC-A04F-AD16-E82E0405FDB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727450" y="5930900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>
            <a:extLst>
              <a:ext uri="{FF2B5EF4-FFF2-40B4-BE49-F238E27FC236}">
                <a16:creationId xmlns:a16="http://schemas.microsoft.com/office/drawing/2014/main" id="{CBC4E8F1-ED0F-554D-A905-6BD15BE6E239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Physical Distribution Definition</a:t>
            </a:r>
            <a:endParaRPr lang="en-US" altLang="en-US" sz="4000"/>
          </a:p>
        </p:txBody>
      </p:sp>
      <p:sp>
        <p:nvSpPr>
          <p:cNvPr id="501763" name="Rectangle 3">
            <a:extLst>
              <a:ext uri="{FF2B5EF4-FFF2-40B4-BE49-F238E27FC236}">
                <a16:creationId xmlns:a16="http://schemas.microsoft.com/office/drawing/2014/main" id="{5D3A2C8D-5EEE-1E42-AB83-8D70B821BC5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505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 sz="2800"/>
              <a:t>Physical distribution is the movement &amp; storage of finished goods from the end of production to the customer</a:t>
            </a:r>
          </a:p>
          <a:p>
            <a:pPr>
              <a:lnSpc>
                <a:spcPct val="110000"/>
              </a:lnSpc>
            </a:pPr>
            <a:endParaRPr lang="en-US" altLang="en-US" sz="2800"/>
          </a:p>
          <a:p>
            <a:pPr>
              <a:lnSpc>
                <a:spcPct val="110000"/>
              </a:lnSpc>
            </a:pPr>
            <a:r>
              <a:rPr lang="en-US" altLang="en-US" sz="2800"/>
              <a:t>One person’s distribution is another person’s supply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110000"/>
              </a:lnSpc>
            </a:pP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6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>
            <a:extLst>
              <a:ext uri="{FF2B5EF4-FFF2-40B4-BE49-F238E27FC236}">
                <a16:creationId xmlns:a16="http://schemas.microsoft.com/office/drawing/2014/main" id="{F9626BAA-6110-FE44-8A61-ABA77BBE2BF0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5 Modes of Transportation</a:t>
            </a:r>
            <a:endParaRPr lang="en-US" altLang="en-US" sz="4000"/>
          </a:p>
        </p:txBody>
      </p:sp>
      <p:sp>
        <p:nvSpPr>
          <p:cNvPr id="507907" name="Rectangle 3">
            <a:extLst>
              <a:ext uri="{FF2B5EF4-FFF2-40B4-BE49-F238E27FC236}">
                <a16:creationId xmlns:a16="http://schemas.microsoft.com/office/drawing/2014/main" id="{0852C04C-3376-2748-BC5B-BF0C3254201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505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FontTx/>
              <a:buNone/>
            </a:pPr>
            <a:r>
              <a:rPr lang="en-US" altLang="en-US"/>
              <a:t>	Each of these 5 modes of transportation have: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/>
              <a:t>	WAYS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/>
              <a:t>	TERMINALS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/>
              <a:t>	VEHICLES (except pipelines).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>
            <a:extLst>
              <a:ext uri="{FF2B5EF4-FFF2-40B4-BE49-F238E27FC236}">
                <a16:creationId xmlns:a16="http://schemas.microsoft.com/office/drawing/2014/main" id="{88987A9A-C6E3-FC47-A003-AB7A9ADFF32E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4600"/>
              <a:t>Logistics Information Systems</a:t>
            </a:r>
            <a:endParaRPr lang="en-US" altLang="en-US" sz="4000"/>
          </a:p>
        </p:txBody>
      </p:sp>
      <p:sp>
        <p:nvSpPr>
          <p:cNvPr id="510979" name="Rectangle 3">
            <a:extLst>
              <a:ext uri="{FF2B5EF4-FFF2-40B4-BE49-F238E27FC236}">
                <a16:creationId xmlns:a16="http://schemas.microsoft.com/office/drawing/2014/main" id="{36393CA6-8C41-064D-AD1B-ABAB1F1D1D3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1066800" y="1981200"/>
            <a:ext cx="72390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 sz="3800"/>
              <a:t>Location</a:t>
            </a:r>
          </a:p>
          <a:p>
            <a:pPr>
              <a:lnSpc>
                <a:spcPct val="110000"/>
              </a:lnSpc>
            </a:pPr>
            <a:r>
              <a:rPr lang="en-US" altLang="en-US" sz="3800"/>
              <a:t>Loading</a:t>
            </a:r>
          </a:p>
          <a:p>
            <a:pPr>
              <a:lnSpc>
                <a:spcPct val="110000"/>
              </a:lnSpc>
            </a:pPr>
            <a:r>
              <a:rPr lang="en-US" altLang="en-US" sz="3800"/>
              <a:t>Routing</a:t>
            </a:r>
          </a:p>
          <a:p>
            <a:pPr>
              <a:lnSpc>
                <a:spcPct val="110000"/>
              </a:lnSpc>
            </a:pPr>
            <a:r>
              <a:rPr lang="en-US" altLang="en-US" sz="3800"/>
              <a:t>Schedule</a:t>
            </a:r>
          </a:p>
          <a:p>
            <a:pPr>
              <a:lnSpc>
                <a:spcPct val="110000"/>
              </a:lnSpc>
            </a:pPr>
            <a:r>
              <a:rPr lang="en-US" altLang="en-US" sz="3800"/>
              <a:t>Volume</a:t>
            </a:r>
          </a:p>
          <a:p>
            <a:pPr>
              <a:lnSpc>
                <a:spcPct val="110000"/>
              </a:lnSpc>
            </a:pP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97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>
            <a:extLst>
              <a:ext uri="{FF2B5EF4-FFF2-40B4-BE49-F238E27FC236}">
                <a16:creationId xmlns:a16="http://schemas.microsoft.com/office/drawing/2014/main" id="{A431AF96-ED63-5F43-823A-5F4079A8C229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Transportation Cost Elements</a:t>
            </a:r>
            <a:endParaRPr lang="en-US" altLang="en-US" sz="4000"/>
          </a:p>
        </p:txBody>
      </p:sp>
      <p:sp>
        <p:nvSpPr>
          <p:cNvPr id="522243" name="Rectangle 3">
            <a:extLst>
              <a:ext uri="{FF2B5EF4-FFF2-40B4-BE49-F238E27FC236}">
                <a16:creationId xmlns:a16="http://schemas.microsoft.com/office/drawing/2014/main" id="{010916B3-A629-314B-A564-D92820F6CB0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1981200"/>
            <a:ext cx="75438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 sz="4000"/>
              <a:t>Line-haul</a:t>
            </a:r>
          </a:p>
          <a:p>
            <a:pPr>
              <a:lnSpc>
                <a:spcPct val="110000"/>
              </a:lnSpc>
            </a:pPr>
            <a:r>
              <a:rPr lang="en-US" altLang="en-US" sz="4000"/>
              <a:t>Pickup &amp; delivery</a:t>
            </a:r>
          </a:p>
          <a:p>
            <a:pPr>
              <a:lnSpc>
                <a:spcPct val="110000"/>
              </a:lnSpc>
            </a:pPr>
            <a:r>
              <a:rPr lang="en-US" altLang="en-US" sz="4000"/>
              <a:t>Terminal handling</a:t>
            </a:r>
          </a:p>
          <a:p>
            <a:pPr>
              <a:lnSpc>
                <a:spcPct val="110000"/>
              </a:lnSpc>
            </a:pPr>
            <a:r>
              <a:rPr lang="en-US" altLang="en-US" sz="4000"/>
              <a:t>Billing &amp; collecting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>
            <a:extLst>
              <a:ext uri="{FF2B5EF4-FFF2-40B4-BE49-F238E27FC236}">
                <a16:creationId xmlns:a16="http://schemas.microsoft.com/office/drawing/2014/main" id="{E16A1A95-A472-E141-94EA-E2F5F4B2F58A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Shipping Patterns</a:t>
            </a:r>
            <a:endParaRPr lang="en-US" altLang="en-US" sz="4000"/>
          </a:p>
        </p:txBody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93369D76-AF4B-6540-8FA3-26134F808B5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/>
              <a:t>Number of customers</a:t>
            </a:r>
          </a:p>
          <a:p>
            <a:pPr>
              <a:lnSpc>
                <a:spcPct val="110000"/>
              </a:lnSpc>
            </a:pPr>
            <a:r>
              <a:rPr lang="en-US" altLang="en-US"/>
              <a:t>Geographic distribution of customers</a:t>
            </a:r>
          </a:p>
          <a:p>
            <a:pPr>
              <a:lnSpc>
                <a:spcPct val="110000"/>
              </a:lnSpc>
            </a:pPr>
            <a:r>
              <a:rPr lang="en-US" altLang="en-US"/>
              <a:t>Customer order size</a:t>
            </a:r>
          </a:p>
          <a:p>
            <a:pPr>
              <a:lnSpc>
                <a:spcPct val="110000"/>
              </a:lnSpc>
            </a:pPr>
            <a:r>
              <a:rPr lang="en-US" altLang="en-US"/>
              <a:t>Number &amp; location of plants &amp; distribution centers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>
            <a:extLst>
              <a:ext uri="{FF2B5EF4-FFF2-40B4-BE49-F238E27FC236}">
                <a16:creationId xmlns:a16="http://schemas.microsoft.com/office/drawing/2014/main" id="{FF050449-4060-174B-A74A-900AF5D1C7C7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Roles of Packaging</a:t>
            </a:r>
            <a:endParaRPr lang="en-US" altLang="en-US" sz="4000"/>
          </a:p>
        </p:txBody>
      </p:sp>
      <p:sp>
        <p:nvSpPr>
          <p:cNvPr id="512003" name="Rectangle 3">
            <a:extLst>
              <a:ext uri="{FF2B5EF4-FFF2-40B4-BE49-F238E27FC236}">
                <a16:creationId xmlns:a16="http://schemas.microsoft.com/office/drawing/2014/main" id="{31AF61B9-0543-CD49-AFD8-5EAC6C82651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5438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 sz="3000"/>
              <a:t>Identify the product</a:t>
            </a:r>
          </a:p>
          <a:p>
            <a:pPr>
              <a:lnSpc>
                <a:spcPct val="110000"/>
              </a:lnSpc>
            </a:pPr>
            <a:r>
              <a:rPr lang="en-US" altLang="en-US" sz="3000"/>
              <a:t>Contain and protect the product</a:t>
            </a:r>
          </a:p>
          <a:p>
            <a:pPr>
              <a:lnSpc>
                <a:spcPct val="110000"/>
              </a:lnSpc>
            </a:pPr>
            <a:r>
              <a:rPr lang="en-US" altLang="en-US" sz="3000"/>
              <a:t>Contribute to physical distribution efficiency</a:t>
            </a:r>
            <a:r>
              <a:rPr lang="en-US" altLang="en-US" sz="2800"/>
              <a:t> </a:t>
            </a:r>
          </a:p>
          <a:p>
            <a:pPr>
              <a:lnSpc>
                <a:spcPct val="110000"/>
              </a:lnSpc>
            </a:pPr>
            <a:endParaRPr lang="en-US" altLang="en-US" sz="2800"/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i="1"/>
              <a:t>In many applications, the environmental impact of packaging is significant.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>
            <a:extLst>
              <a:ext uri="{FF2B5EF4-FFF2-40B4-BE49-F238E27FC236}">
                <a16:creationId xmlns:a16="http://schemas.microsoft.com/office/drawing/2014/main" id="{801547D8-8DFF-4E49-8344-F981632980E6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838200" y="762000"/>
            <a:ext cx="7543800" cy="838200"/>
          </a:xfr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200"/>
              <a:t>Supply Chain (Logistics System)</a:t>
            </a:r>
            <a:endParaRPr lang="en-US" altLang="en-US" sz="2800"/>
          </a:p>
        </p:txBody>
      </p:sp>
      <p:grpSp>
        <p:nvGrpSpPr>
          <p:cNvPr id="502808" name="Group 24">
            <a:extLst>
              <a:ext uri="{FF2B5EF4-FFF2-40B4-BE49-F238E27FC236}">
                <a16:creationId xmlns:a16="http://schemas.microsoft.com/office/drawing/2014/main" id="{A2795099-9EB0-1643-9A28-861682356DBB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057400"/>
            <a:ext cx="7634288" cy="3657600"/>
            <a:chOff x="480" y="1296"/>
            <a:chExt cx="4809" cy="2304"/>
          </a:xfrm>
        </p:grpSpPr>
        <p:sp>
          <p:nvSpPr>
            <p:cNvPr id="502787" name="Rectangle 3">
              <a:extLst>
                <a:ext uri="{FF2B5EF4-FFF2-40B4-BE49-F238E27FC236}">
                  <a16:creationId xmlns:a16="http://schemas.microsoft.com/office/drawing/2014/main" id="{AD46A835-CD99-B541-BC8E-2EE3ED37A7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296"/>
              <a:ext cx="476" cy="157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88" name="Rectangle 4">
              <a:extLst>
                <a:ext uri="{FF2B5EF4-FFF2-40B4-BE49-F238E27FC236}">
                  <a16:creationId xmlns:a16="http://schemas.microsoft.com/office/drawing/2014/main" id="{836167AA-5F67-154E-9BF3-0F476F008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7" y="1862"/>
              <a:ext cx="1385" cy="44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89" name="Rectangle 5">
              <a:extLst>
                <a:ext uri="{FF2B5EF4-FFF2-40B4-BE49-F238E27FC236}">
                  <a16:creationId xmlns:a16="http://schemas.microsoft.com/office/drawing/2014/main" id="{E9CBAA8E-E17B-FB45-AE2A-BE650BD1A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5" y="1862"/>
              <a:ext cx="1212" cy="44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90" name="Rectangle 6">
              <a:extLst>
                <a:ext uri="{FF2B5EF4-FFF2-40B4-BE49-F238E27FC236}">
                  <a16:creationId xmlns:a16="http://schemas.microsoft.com/office/drawing/2014/main" id="{B8526BEE-3B10-C347-8881-550155B8D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0" y="1296"/>
              <a:ext cx="389" cy="157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91" name="Line 7">
              <a:extLst>
                <a:ext uri="{FF2B5EF4-FFF2-40B4-BE49-F238E27FC236}">
                  <a16:creationId xmlns:a16="http://schemas.microsoft.com/office/drawing/2014/main" id="{876CD494-94C7-3B4E-9D62-B0E4C91CF2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4" y="2105"/>
              <a:ext cx="56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92" name="Line 8">
              <a:extLst>
                <a:ext uri="{FF2B5EF4-FFF2-40B4-BE49-F238E27FC236}">
                  <a16:creationId xmlns:a16="http://schemas.microsoft.com/office/drawing/2014/main" id="{2DF17CAC-DFF5-C944-9364-DC97644FD3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2" y="2105"/>
              <a:ext cx="30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93" name="Line 9">
              <a:extLst>
                <a:ext uri="{FF2B5EF4-FFF2-40B4-BE49-F238E27FC236}">
                  <a16:creationId xmlns:a16="http://schemas.microsoft.com/office/drawing/2014/main" id="{4CB1459C-9787-9240-AD60-D93F79866B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7" y="2105"/>
              <a:ext cx="43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94" name="Line 10">
              <a:extLst>
                <a:ext uri="{FF2B5EF4-FFF2-40B4-BE49-F238E27FC236}">
                  <a16:creationId xmlns:a16="http://schemas.microsoft.com/office/drawing/2014/main" id="{3BE51CD4-9EEB-3244-A392-7B0560B73F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312"/>
              <a:ext cx="480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95" name="Line 11">
              <a:extLst>
                <a:ext uri="{FF2B5EF4-FFF2-40B4-BE49-F238E27FC236}">
                  <a16:creationId xmlns:a16="http://schemas.microsoft.com/office/drawing/2014/main" id="{B3255335-BFCD-8B46-B1FD-26826CFC4D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3600"/>
              <a:ext cx="480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796" name="Text Box 12">
              <a:extLst>
                <a:ext uri="{FF2B5EF4-FFF2-40B4-BE49-F238E27FC236}">
                  <a16:creationId xmlns:a16="http://schemas.microsoft.com/office/drawing/2014/main" id="{4BF7C82B-3A42-9E44-A9E2-614E19B16A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8" y="1337"/>
              <a:ext cx="139" cy="1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400" b="1">
                  <a:latin typeface="Times New Roman" panose="02020603050405020304" pitchFamily="18" charset="0"/>
                </a:rPr>
                <a:t>SUPPLIERS</a:t>
              </a:r>
            </a:p>
          </p:txBody>
        </p:sp>
        <p:sp>
          <p:nvSpPr>
            <p:cNvPr id="502797" name="Text Box 13">
              <a:extLst>
                <a:ext uri="{FF2B5EF4-FFF2-40B4-BE49-F238E27FC236}">
                  <a16:creationId xmlns:a16="http://schemas.microsoft.com/office/drawing/2014/main" id="{019FBA9D-9359-8944-B85B-1AAC563E86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7" y="2038"/>
              <a:ext cx="108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>
                  <a:latin typeface="Times New Roman" panose="02020603050405020304" pitchFamily="18" charset="0"/>
                </a:rPr>
                <a:t>MANUFACTURER</a:t>
              </a:r>
            </a:p>
          </p:txBody>
        </p:sp>
        <p:sp>
          <p:nvSpPr>
            <p:cNvPr id="502798" name="Text Box 14">
              <a:extLst>
                <a:ext uri="{FF2B5EF4-FFF2-40B4-BE49-F238E27FC236}">
                  <a16:creationId xmlns:a16="http://schemas.microsoft.com/office/drawing/2014/main" id="{39E95D31-CA9E-C845-92FA-4C11D1A3E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92" y="1949"/>
              <a:ext cx="94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>
                  <a:latin typeface="Times New Roman" panose="02020603050405020304" pitchFamily="18" charset="0"/>
                </a:rPr>
                <a:t>DISTRIBUTION</a:t>
              </a:r>
            </a:p>
            <a:p>
              <a:r>
                <a:rPr lang="en-US" altLang="en-US" sz="1400" b="1">
                  <a:latin typeface="Times New Roman" panose="02020603050405020304" pitchFamily="18" charset="0"/>
                </a:rPr>
                <a:t>     SYSTEM</a:t>
              </a:r>
            </a:p>
          </p:txBody>
        </p:sp>
        <p:sp>
          <p:nvSpPr>
            <p:cNvPr id="502799" name="Text Box 15">
              <a:extLst>
                <a:ext uri="{FF2B5EF4-FFF2-40B4-BE49-F238E27FC236}">
                  <a16:creationId xmlns:a16="http://schemas.microsoft.com/office/drawing/2014/main" id="{3E3A9881-47E0-5141-8FAB-D53F31049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86" y="1377"/>
              <a:ext cx="269" cy="1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400" b="1">
                  <a:latin typeface="Times New Roman" panose="02020603050405020304" pitchFamily="18" charset="0"/>
                </a:rPr>
                <a:t>CU</a:t>
              </a:r>
            </a:p>
            <a:p>
              <a:r>
                <a:rPr lang="en-US" altLang="en-US" sz="1400" b="1">
                  <a:latin typeface="Times New Roman" panose="02020603050405020304" pitchFamily="18" charset="0"/>
                </a:rPr>
                <a:t>S</a:t>
              </a:r>
            </a:p>
            <a:p>
              <a:r>
                <a:rPr lang="en-US" altLang="en-US" sz="1400" b="1">
                  <a:latin typeface="Times New Roman" panose="02020603050405020304" pitchFamily="18" charset="0"/>
                </a:rPr>
                <a:t>TOMER</a:t>
              </a:r>
              <a:endParaRPr lang="en-US" altLang="en-US" sz="1400">
                <a:latin typeface="Times New Roman" panose="02020603050405020304" pitchFamily="18" charset="0"/>
              </a:endParaRPr>
            </a:p>
          </p:txBody>
        </p:sp>
        <p:sp>
          <p:nvSpPr>
            <p:cNvPr id="502800" name="Text Box 16">
              <a:extLst>
                <a:ext uri="{FF2B5EF4-FFF2-40B4-BE49-F238E27FC236}">
                  <a16:creationId xmlns:a16="http://schemas.microsoft.com/office/drawing/2014/main" id="{716558FC-9DDC-BF49-A22B-0A48A91902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5" y="2566"/>
              <a:ext cx="52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>
                  <a:latin typeface="Times New Roman" panose="02020603050405020304" pitchFamily="18" charset="0"/>
                </a:rPr>
                <a:t>Physical </a:t>
              </a:r>
            </a:p>
            <a:p>
              <a:r>
                <a:rPr lang="en-US" altLang="en-US" sz="1400">
                  <a:latin typeface="Times New Roman" panose="02020603050405020304" pitchFamily="18" charset="0"/>
                </a:rPr>
                <a:t>Supply</a:t>
              </a:r>
            </a:p>
          </p:txBody>
        </p:sp>
        <p:sp>
          <p:nvSpPr>
            <p:cNvPr id="502801" name="Text Box 17">
              <a:extLst>
                <a:ext uri="{FF2B5EF4-FFF2-40B4-BE49-F238E27FC236}">
                  <a16:creationId xmlns:a16="http://schemas.microsoft.com/office/drawing/2014/main" id="{063B4871-2851-0C41-9FF5-0EF9298321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1" y="2526"/>
              <a:ext cx="810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>
                  <a:latin typeface="Times New Roman" panose="02020603050405020304" pitchFamily="18" charset="0"/>
                </a:rPr>
                <a:t>Manufacturing </a:t>
              </a:r>
            </a:p>
            <a:p>
              <a:r>
                <a:rPr lang="en-US" altLang="en-US" sz="1400">
                  <a:latin typeface="Times New Roman" panose="02020603050405020304" pitchFamily="18" charset="0"/>
                </a:rPr>
                <a:t> Planning and</a:t>
              </a:r>
            </a:p>
            <a:p>
              <a:r>
                <a:rPr lang="en-US" altLang="en-US" sz="1400">
                  <a:latin typeface="Times New Roman" panose="02020603050405020304" pitchFamily="18" charset="0"/>
                </a:rPr>
                <a:t>     Control</a:t>
              </a:r>
            </a:p>
          </p:txBody>
        </p:sp>
        <p:sp>
          <p:nvSpPr>
            <p:cNvPr id="502802" name="Text Box 18">
              <a:extLst>
                <a:ext uri="{FF2B5EF4-FFF2-40B4-BE49-F238E27FC236}">
                  <a16:creationId xmlns:a16="http://schemas.microsoft.com/office/drawing/2014/main" id="{0C049093-7F7B-B140-8EB9-168E26BC4A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9" y="2526"/>
              <a:ext cx="126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>
                  <a:latin typeface="Times New Roman" panose="02020603050405020304" pitchFamily="18" charset="0"/>
                </a:rPr>
                <a:t>       Physical Distribution</a:t>
              </a:r>
            </a:p>
          </p:txBody>
        </p:sp>
        <p:sp>
          <p:nvSpPr>
            <p:cNvPr id="502803" name="Line 19">
              <a:extLst>
                <a:ext uri="{FF2B5EF4-FFF2-40B4-BE49-F238E27FC236}">
                  <a16:creationId xmlns:a16="http://schemas.microsoft.com/office/drawing/2014/main" id="{62699B53-0B39-A748-8698-B6ADE9AB2A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7" y="2348"/>
              <a:ext cx="0" cy="6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04" name="Line 20">
              <a:extLst>
                <a:ext uri="{FF2B5EF4-FFF2-40B4-BE49-F238E27FC236}">
                  <a16:creationId xmlns:a16="http://schemas.microsoft.com/office/drawing/2014/main" id="{49F436DB-7BA9-364B-B06B-2EB05A22D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2" y="2348"/>
              <a:ext cx="0" cy="6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805" name="Text Box 21">
              <a:extLst>
                <a:ext uri="{FF2B5EF4-FFF2-40B4-BE49-F238E27FC236}">
                  <a16:creationId xmlns:a16="http://schemas.microsoft.com/office/drawing/2014/main" id="{E3EC7A00-9F19-D24E-B37C-4F045AA979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3" y="3090"/>
              <a:ext cx="28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>
                  <a:latin typeface="Times New Roman" panose="02020603050405020304" pitchFamily="18" charset="0"/>
                </a:rPr>
                <a:t>DOMINANT FLOW OF PRODUCTS AND SERVICES</a:t>
              </a:r>
            </a:p>
          </p:txBody>
        </p:sp>
        <p:sp>
          <p:nvSpPr>
            <p:cNvPr id="502806" name="Text Box 22">
              <a:extLst>
                <a:ext uri="{FF2B5EF4-FFF2-40B4-BE49-F238E27FC236}">
                  <a16:creationId xmlns:a16="http://schemas.microsoft.com/office/drawing/2014/main" id="{AD0B88A8-7C61-7D4F-9EF0-3B28FC17DA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5" y="3406"/>
              <a:ext cx="327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>
                  <a:latin typeface="Times New Roman" panose="02020603050405020304" pitchFamily="18" charset="0"/>
                </a:rPr>
                <a:t>DOMINANT FLOW OF DEMAND &amp; DESIGN INFORMATION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>
            <a:extLst>
              <a:ext uri="{FF2B5EF4-FFF2-40B4-BE49-F238E27FC236}">
                <a16:creationId xmlns:a16="http://schemas.microsoft.com/office/drawing/2014/main" id="{DA48E532-16B6-4241-B5E1-193A50E964B1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4200"/>
              <a:t>Activities in Physical Distribution</a:t>
            </a:r>
            <a:endParaRPr lang="en-US" altLang="en-US" sz="4000"/>
          </a:p>
        </p:txBody>
      </p:sp>
      <p:sp>
        <p:nvSpPr>
          <p:cNvPr id="504835" name="Rectangle 3">
            <a:extLst>
              <a:ext uri="{FF2B5EF4-FFF2-40B4-BE49-F238E27FC236}">
                <a16:creationId xmlns:a16="http://schemas.microsoft.com/office/drawing/2014/main" id="{D281DFE9-4115-E84A-B80E-7225A4C5B2C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467600" cy="3352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 sz="2400"/>
              <a:t>Transportation: Accounts for 30-60% of dist. Costs, adds </a:t>
            </a:r>
            <a:r>
              <a:rPr lang="en-US" altLang="en-US" sz="2400" b="1" i="1"/>
              <a:t>place</a:t>
            </a:r>
            <a:r>
              <a:rPr lang="en-US" altLang="en-US" sz="2400"/>
              <a:t> value  </a:t>
            </a:r>
          </a:p>
          <a:p>
            <a:pPr>
              <a:lnSpc>
                <a:spcPct val="110000"/>
              </a:lnSpc>
            </a:pPr>
            <a:r>
              <a:rPr lang="en-US" altLang="en-US" sz="2400"/>
              <a:t>Distribution Inventory: Accounts for 25-30% of cost, adds </a:t>
            </a:r>
            <a:r>
              <a:rPr lang="en-US" altLang="en-US" sz="2400" b="1" i="1"/>
              <a:t>time</a:t>
            </a:r>
            <a:r>
              <a:rPr lang="en-US" altLang="en-US" sz="2400"/>
              <a:t> value </a:t>
            </a:r>
          </a:p>
          <a:p>
            <a:pPr>
              <a:lnSpc>
                <a:spcPct val="110000"/>
              </a:lnSpc>
            </a:pPr>
            <a:r>
              <a:rPr lang="en-US" altLang="en-US" sz="2400"/>
              <a:t>Warehouses (distribution centers): Store inventory</a:t>
            </a:r>
          </a:p>
          <a:p>
            <a:pPr>
              <a:lnSpc>
                <a:spcPct val="110000"/>
              </a:lnSpc>
            </a:pPr>
            <a:r>
              <a:rPr lang="en-US" altLang="en-US" sz="2400"/>
              <a:t>Materials Handling: Moves goods</a:t>
            </a:r>
          </a:p>
          <a:p>
            <a:pPr>
              <a:lnSpc>
                <a:spcPct val="110000"/>
              </a:lnSpc>
            </a:pPr>
            <a:r>
              <a:rPr lang="en-US" altLang="en-US" sz="2400"/>
              <a:t>Protective Packaging</a:t>
            </a:r>
          </a:p>
          <a:p>
            <a:pPr>
              <a:lnSpc>
                <a:spcPct val="110000"/>
              </a:lnSpc>
            </a:pPr>
            <a:r>
              <a:rPr lang="en-US" altLang="en-US" sz="2400"/>
              <a:t>Order Processing &amp; Communication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>
            <a:extLst>
              <a:ext uri="{FF2B5EF4-FFF2-40B4-BE49-F238E27FC236}">
                <a16:creationId xmlns:a16="http://schemas.microsoft.com/office/drawing/2014/main" id="{85D8CE3C-8CEA-6148-B2A6-AC670E5550B3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5 Modes of Transportation Rail</a:t>
            </a:r>
            <a:endParaRPr lang="en-US" altLang="en-US" sz="4000"/>
          </a:p>
        </p:txBody>
      </p:sp>
      <p:sp>
        <p:nvSpPr>
          <p:cNvPr id="516099" name="Rectangle 3">
            <a:extLst>
              <a:ext uri="{FF2B5EF4-FFF2-40B4-BE49-F238E27FC236}">
                <a16:creationId xmlns:a16="http://schemas.microsoft.com/office/drawing/2014/main" id="{D430AB43-2B43-E441-9221-8B864D71E3CB}"/>
              </a:ext>
            </a:extLst>
          </p:cNvPr>
          <p:cNvSpPr>
            <a:spLocks noChangeArrowheads="1"/>
          </p:cNvSpPr>
          <p:nvPr>
            <p:ph type="body" sz="half" idx="1"/>
          </p:nvPr>
        </p:nvSpPr>
        <p:spPr bwMode="auto">
          <a:xfrm>
            <a:off x="685800" y="1981200"/>
            <a:ext cx="38100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/>
              <a:t>Large fixed investment, good for bulky commodities over great distance  </a:t>
            </a:r>
          </a:p>
          <a:p>
            <a:endParaRPr lang="en-US" altLang="en-US" sz="2800"/>
          </a:p>
        </p:txBody>
      </p:sp>
      <p:pic>
        <p:nvPicPr>
          <p:cNvPr id="516101" name="Picture 5">
            <a:extLst>
              <a:ext uri="{FF2B5EF4-FFF2-40B4-BE49-F238E27FC236}">
                <a16:creationId xmlns:a16="http://schemas.microsoft.com/office/drawing/2014/main" id="{F6FEBE62-8825-DF46-BA3E-365A6313D4B2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133600"/>
            <a:ext cx="4038600" cy="32115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>
            <a:extLst>
              <a:ext uri="{FF2B5EF4-FFF2-40B4-BE49-F238E27FC236}">
                <a16:creationId xmlns:a16="http://schemas.microsoft.com/office/drawing/2014/main" id="{BBDEEEDE-E3C1-C247-98EF-D0300042B31D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5 Modes of Transportation Road</a:t>
            </a:r>
            <a:endParaRPr lang="en-US" altLang="en-US" sz="4000"/>
          </a:p>
        </p:txBody>
      </p:sp>
      <p:sp>
        <p:nvSpPr>
          <p:cNvPr id="517123" name="Rectangle 3">
            <a:extLst>
              <a:ext uri="{FF2B5EF4-FFF2-40B4-BE49-F238E27FC236}">
                <a16:creationId xmlns:a16="http://schemas.microsoft.com/office/drawing/2014/main" id="{324294E6-1BD5-3E4A-B566-D6BFD7270CC6}"/>
              </a:ext>
            </a:extLst>
          </p:cNvPr>
          <p:cNvSpPr>
            <a:spLocks noChangeArrowheads="1"/>
          </p:cNvSpPr>
          <p:nvPr>
            <p:ph type="body" sz="half" idx="1"/>
          </p:nvPr>
        </p:nvSpPr>
        <p:spPr bwMode="auto">
          <a:xfrm>
            <a:off x="685800" y="1981200"/>
            <a:ext cx="38100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 sz="2800"/>
              <a:t>Relatively small investment, fast, flexible service for small cargoes</a:t>
            </a:r>
          </a:p>
          <a:p>
            <a:pPr>
              <a:lnSpc>
                <a:spcPct val="110000"/>
              </a:lnSpc>
            </a:pPr>
            <a:endParaRPr lang="en-US" altLang="en-US" sz="2800"/>
          </a:p>
          <a:p>
            <a:endParaRPr lang="en-US" altLang="en-US" sz="2800"/>
          </a:p>
        </p:txBody>
      </p:sp>
      <p:pic>
        <p:nvPicPr>
          <p:cNvPr id="517127" name="Picture 7">
            <a:extLst>
              <a:ext uri="{FF2B5EF4-FFF2-40B4-BE49-F238E27FC236}">
                <a16:creationId xmlns:a16="http://schemas.microsoft.com/office/drawing/2014/main" id="{3C79D038-311E-BC4D-A6C5-F00B58ACE8D0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058988"/>
            <a:ext cx="4419600" cy="3502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>
            <a:extLst>
              <a:ext uri="{FF2B5EF4-FFF2-40B4-BE49-F238E27FC236}">
                <a16:creationId xmlns:a16="http://schemas.microsoft.com/office/drawing/2014/main" id="{B1560F4C-C3D3-CB4F-B5D0-2AC4EAC8BF51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5 Modes of Transportation Air</a:t>
            </a:r>
            <a:endParaRPr lang="en-US" altLang="en-US" sz="4000"/>
          </a:p>
        </p:txBody>
      </p:sp>
      <p:sp>
        <p:nvSpPr>
          <p:cNvPr id="518147" name="Rectangle 3">
            <a:extLst>
              <a:ext uri="{FF2B5EF4-FFF2-40B4-BE49-F238E27FC236}">
                <a16:creationId xmlns:a16="http://schemas.microsoft.com/office/drawing/2014/main" id="{BBE38A6B-C9F9-8547-8AB1-1D6BCDE840F6}"/>
              </a:ext>
            </a:extLst>
          </p:cNvPr>
          <p:cNvSpPr>
            <a:spLocks noChangeArrowheads="1"/>
          </p:cNvSpPr>
          <p:nvPr>
            <p:ph type="body" sz="half" idx="1"/>
          </p:nvPr>
        </p:nvSpPr>
        <p:spPr bwMode="auto">
          <a:xfrm>
            <a:off x="685800" y="1981200"/>
            <a:ext cx="38100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 sz="2800"/>
              <a:t>High capital costs, high variable costs, high speed of service &amp; flexibility</a:t>
            </a:r>
          </a:p>
        </p:txBody>
      </p:sp>
      <p:pic>
        <p:nvPicPr>
          <p:cNvPr id="518151" name="Picture 7">
            <a:extLst>
              <a:ext uri="{FF2B5EF4-FFF2-40B4-BE49-F238E27FC236}">
                <a16:creationId xmlns:a16="http://schemas.microsoft.com/office/drawing/2014/main" id="{D27AE2B7-4D42-D142-BDB6-8DA074B01B40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141788"/>
            <a:ext cx="8077200" cy="1192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>
            <a:extLst>
              <a:ext uri="{FF2B5EF4-FFF2-40B4-BE49-F238E27FC236}">
                <a16:creationId xmlns:a16="http://schemas.microsoft.com/office/drawing/2014/main" id="{FEC90AEE-A4DE-0040-89F9-253A7A548233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5 Modes of Transportation Water</a:t>
            </a:r>
            <a:endParaRPr lang="en-US" altLang="en-US" sz="4000"/>
          </a:p>
        </p:txBody>
      </p:sp>
      <p:sp>
        <p:nvSpPr>
          <p:cNvPr id="519171" name="Rectangle 3">
            <a:extLst>
              <a:ext uri="{FF2B5EF4-FFF2-40B4-BE49-F238E27FC236}">
                <a16:creationId xmlns:a16="http://schemas.microsoft.com/office/drawing/2014/main" id="{D79777DE-3B02-2A4D-8E2C-4B6D46EF44BE}"/>
              </a:ext>
            </a:extLst>
          </p:cNvPr>
          <p:cNvSpPr>
            <a:spLocks noChangeArrowheads="1"/>
          </p:cNvSpPr>
          <p:nvPr>
            <p:ph type="body" sz="half" idx="1"/>
          </p:nvPr>
        </p:nvSpPr>
        <p:spPr bwMode="auto">
          <a:xfrm>
            <a:off x="685800" y="1981200"/>
            <a:ext cx="38100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 sz="2800"/>
              <a:t>Low costs, fixed costs absorbed over large volumes</a:t>
            </a:r>
          </a:p>
        </p:txBody>
      </p:sp>
      <p:pic>
        <p:nvPicPr>
          <p:cNvPr id="519175" name="Picture 7">
            <a:extLst>
              <a:ext uri="{FF2B5EF4-FFF2-40B4-BE49-F238E27FC236}">
                <a16:creationId xmlns:a16="http://schemas.microsoft.com/office/drawing/2014/main" id="{AD805B71-A74C-AB48-B685-FDC1884BC5A0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070100"/>
            <a:ext cx="3962400" cy="3721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A86E2985-BB8C-B84D-B8CF-AF7EDD0D0F31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200"/>
              <a:t>5 Modes of Transportation Pipeline</a:t>
            </a:r>
            <a:endParaRPr lang="en-US" altLang="en-US" sz="4000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BD13A9BB-EFA9-2B4A-9BBE-31066B247D6B}"/>
              </a:ext>
            </a:extLst>
          </p:cNvPr>
          <p:cNvSpPr>
            <a:spLocks noChangeArrowheads="1"/>
          </p:cNvSpPr>
          <p:nvPr>
            <p:ph type="body" sz="half" idx="1"/>
          </p:nvPr>
        </p:nvSpPr>
        <p:spPr bwMode="auto">
          <a:xfrm>
            <a:off x="685800" y="1981200"/>
            <a:ext cx="38100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 sz="2800"/>
              <a:t>High capital / low operating costs</a:t>
            </a:r>
          </a:p>
          <a:p>
            <a:pPr>
              <a:lnSpc>
                <a:spcPct val="110000"/>
              </a:lnSpc>
            </a:pPr>
            <a:r>
              <a:rPr lang="en-US" altLang="en-US" sz="2800"/>
              <a:t>Very high volume</a:t>
            </a:r>
          </a:p>
          <a:p>
            <a:pPr>
              <a:lnSpc>
                <a:spcPct val="110000"/>
              </a:lnSpc>
            </a:pPr>
            <a:r>
              <a:rPr lang="en-US" altLang="en-US" sz="2800"/>
              <a:t>Obviously for viscous products</a:t>
            </a:r>
          </a:p>
          <a:p>
            <a:pPr>
              <a:lnSpc>
                <a:spcPct val="110000"/>
              </a:lnSpc>
            </a:pPr>
            <a:endParaRPr lang="en-US" altLang="en-US" sz="2800"/>
          </a:p>
          <a:p>
            <a:endParaRPr lang="en-US" altLang="en-US" sz="2800"/>
          </a:p>
        </p:txBody>
      </p:sp>
      <p:pic>
        <p:nvPicPr>
          <p:cNvPr id="520199" name="Picture 7">
            <a:extLst>
              <a:ext uri="{FF2B5EF4-FFF2-40B4-BE49-F238E27FC236}">
                <a16:creationId xmlns:a16="http://schemas.microsoft.com/office/drawing/2014/main" id="{95E9832E-5C6E-EA46-BAC8-C07EDE474685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57400"/>
            <a:ext cx="3810000" cy="3744913"/>
          </a:xfrm>
          <a:noFill/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>
            <a:extLst>
              <a:ext uri="{FF2B5EF4-FFF2-40B4-BE49-F238E27FC236}">
                <a16:creationId xmlns:a16="http://schemas.microsoft.com/office/drawing/2014/main" id="{D8A337D1-79C9-C443-ACE5-B5E0E0563C90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/>
              <a:t>5 Modes of Transportation Multi-Modal</a:t>
            </a:r>
            <a:endParaRPr lang="en-US" altLang="en-US" sz="4000"/>
          </a:p>
        </p:txBody>
      </p:sp>
      <p:sp>
        <p:nvSpPr>
          <p:cNvPr id="521219" name="Rectangle 3">
            <a:extLst>
              <a:ext uri="{FF2B5EF4-FFF2-40B4-BE49-F238E27FC236}">
                <a16:creationId xmlns:a16="http://schemas.microsoft.com/office/drawing/2014/main" id="{A176E936-ECDA-F74E-A16B-01DB7DC80AFC}"/>
              </a:ext>
            </a:extLst>
          </p:cNvPr>
          <p:cNvSpPr>
            <a:spLocks noChangeArrowheads="1"/>
          </p:cNvSpPr>
          <p:nvPr>
            <p:ph type="body" sz="half" idx="1"/>
          </p:nvPr>
        </p:nvSpPr>
        <p:spPr bwMode="auto">
          <a:xfrm>
            <a:off x="685800" y="1981200"/>
            <a:ext cx="38100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en-US" sz="3000"/>
              <a:t>Ship – Rail – Truck</a:t>
            </a:r>
          </a:p>
          <a:p>
            <a:pPr>
              <a:lnSpc>
                <a:spcPct val="110000"/>
              </a:lnSpc>
            </a:pPr>
            <a:r>
              <a:rPr lang="en-US" altLang="en-US" sz="3000"/>
              <a:t>Ship – Truck</a:t>
            </a:r>
          </a:p>
          <a:p>
            <a:pPr>
              <a:lnSpc>
                <a:spcPct val="110000"/>
              </a:lnSpc>
            </a:pPr>
            <a:r>
              <a:rPr lang="en-US" altLang="en-US" sz="3000"/>
              <a:t>Rail – Truck</a:t>
            </a:r>
          </a:p>
          <a:p>
            <a:pPr>
              <a:lnSpc>
                <a:spcPct val="110000"/>
              </a:lnSpc>
            </a:pPr>
            <a:r>
              <a:rPr lang="en-US" altLang="en-US" sz="3000"/>
              <a:t>Air – Truck</a:t>
            </a:r>
          </a:p>
          <a:p>
            <a:pPr>
              <a:lnSpc>
                <a:spcPct val="110000"/>
              </a:lnSpc>
            </a:pPr>
            <a:r>
              <a:rPr lang="en-US" altLang="en-US" sz="3000"/>
              <a:t>Pipeline – Truck</a:t>
            </a:r>
          </a:p>
          <a:p>
            <a:pPr>
              <a:lnSpc>
                <a:spcPct val="110000"/>
              </a:lnSpc>
            </a:pPr>
            <a:endParaRPr lang="en-US" altLang="en-US" sz="3000"/>
          </a:p>
          <a:p>
            <a:pPr>
              <a:lnSpc>
                <a:spcPct val="11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</p:txBody>
      </p:sp>
      <p:pic>
        <p:nvPicPr>
          <p:cNvPr id="521223" name="Picture 7">
            <a:extLst>
              <a:ext uri="{FF2B5EF4-FFF2-40B4-BE49-F238E27FC236}">
                <a16:creationId xmlns:a16="http://schemas.microsoft.com/office/drawing/2014/main" id="{F27FC0A6-1B80-3D4C-A52C-531589109377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209800"/>
            <a:ext cx="4114800" cy="3276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dern" pitchFamily="5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dern" pitchFamily="5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2587</TotalTime>
  <Words>292</Words>
  <Application>Microsoft Macintosh PowerPoint</Application>
  <PresentationFormat>On-screen Show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Times New Roman</vt:lpstr>
      <vt:lpstr>Times</vt:lpstr>
      <vt:lpstr>Modern</vt:lpstr>
      <vt:lpstr>Default Design</vt:lpstr>
      <vt:lpstr>Physical Distribution Definition</vt:lpstr>
      <vt:lpstr>Supply Chain (Logistics System)</vt:lpstr>
      <vt:lpstr>Activities in Physical Distribution</vt:lpstr>
      <vt:lpstr>5 Modes of Transportation Rail</vt:lpstr>
      <vt:lpstr>5 Modes of Transportation Road</vt:lpstr>
      <vt:lpstr>5 Modes of Transportation Air</vt:lpstr>
      <vt:lpstr>5 Modes of Transportation Water</vt:lpstr>
      <vt:lpstr>5 Modes of Transportation Pipeline</vt:lpstr>
      <vt:lpstr>5 Modes of Transportation Multi-Modal</vt:lpstr>
      <vt:lpstr>5 Modes of Transportation</vt:lpstr>
      <vt:lpstr>Logistics Information Systems</vt:lpstr>
      <vt:lpstr>Transportation Cost Elements</vt:lpstr>
      <vt:lpstr>Shipping Patterns</vt:lpstr>
      <vt:lpstr>Roles of Packaging</vt:lpstr>
    </vt:vector>
  </TitlesOfParts>
  <Company>MTSU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21st Century Purchasing</dc:title>
  <dc:creator>Business/Aerospace Bldg.</dc:creator>
  <cp:lastModifiedBy>Kros, John</cp:lastModifiedBy>
  <cp:revision>95</cp:revision>
  <cp:lastPrinted>1999-04-12T21:36:43Z</cp:lastPrinted>
  <dcterms:created xsi:type="dcterms:W3CDTF">1998-05-11T14:46:18Z</dcterms:created>
  <dcterms:modified xsi:type="dcterms:W3CDTF">2019-08-20T15:26:47Z</dcterms:modified>
</cp:coreProperties>
</file>