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6" r:id="rId2"/>
    <p:sldId id="347" r:id="rId3"/>
    <p:sldId id="349" r:id="rId4"/>
    <p:sldId id="359" r:id="rId5"/>
    <p:sldId id="360" r:id="rId6"/>
    <p:sldId id="361" r:id="rId7"/>
    <p:sldId id="362" r:id="rId8"/>
    <p:sldId id="363" r:id="rId9"/>
    <p:sldId id="364" r:id="rId10"/>
    <p:sldId id="352" r:id="rId11"/>
    <p:sldId id="355" r:id="rId12"/>
    <p:sldId id="365" r:id="rId13"/>
    <p:sldId id="353" r:id="rId14"/>
    <p:sldId id="356" r:id="rId15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25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1671995-95C5-7145-B00E-9380D208A2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05FA9E3-8BEB-D84C-8D76-872AEDD18D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AC10A54-AE13-7E4E-8BEC-DCAA7F0D2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A5AF2684-0707-C745-B15B-87D50D40E3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B64F4-68BB-004E-8055-44D13CDAD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687B709-0E4E-8741-BEC2-F1C409CEAA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39697CF-92D5-8D46-B3E1-A42ED38D5E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10DDE06-71A7-DB45-BCD7-7A85436A80F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0C0DA58-67B2-4345-B0F6-27ACD07BF7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1867CB5-3B6C-0449-BB8E-6C088F7693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1455D0F-243B-7548-A543-3F02F65F3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0774E-7BC7-6F49-8C51-AC0C2C1E66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A720-102D-7E49-AB50-0FFD7EFBD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ECEB1-D43E-F64C-A2B0-799EAC5DA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880F-397E-6B4B-8AAF-E5C29B0E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04F81-971D-714C-9EE7-6C2B7828E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31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40394-D47B-A746-9DFE-1285B9855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50D8D-11F2-A54A-89E7-7EDA1D6DB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376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8681-1F20-5A4D-B9FA-B6190FC9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1C5B5-379D-2846-9772-594262CED89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514103E-A9DF-C146-BDE2-C3E665D1457A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9F65-667F-8D49-879B-882FBE31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2295-A43A-8C43-A016-717321D96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894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32295-9D49-F246-B192-3573A03D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D0893-4A1F-3841-8C8A-A0F977AE0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1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567B-DF1B-4C48-9699-835D3FB1B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DFA7B-007B-E943-838D-84BB8F232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FA7EC-BDD9-5D4B-91DE-27F7B1F44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65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0A2F-57BC-5745-AF44-E6CB0710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F8741-61D2-9349-9A30-392AD176F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97E2D-F48B-2F45-943E-00F4D0C69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9AA4BD-E397-D043-8C9F-F0D4F3149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9FDAD-3294-914F-951A-7AFC6AAC6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13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0682-7E03-8249-A3D0-B0947F15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524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77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F835-6FBD-F04C-864E-1E7C6339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19D11-39ED-A045-9BFA-849B49A1A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E3D76-4477-5547-9DBE-71AC46696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43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FE3B-2645-DA46-B99C-33EE72ED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69C49-5068-9A44-A048-3BF64AFA9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0D4D0-CBE8-2148-B63C-5AC5A997E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6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4D468B28-B7C3-6C4F-8572-5B575A21452C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4586CE51-3757-7740-9793-B4BF6163518E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C4028A6-C2C1-514E-A7B4-C601F1849D3A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ED06607D-0987-8E45-905F-B09173F38B89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09AE4420-5A15-544C-8FC0-58171F4FA1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21D74D2F-6BD6-7B47-BCCD-70823D7058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C3045A01-D3E4-F747-9185-60A869CDED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D7165740-EB23-194D-8B0E-48DADFB32791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63777FEE-3EF2-F84A-B8EC-53C14401ECA0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400" dirty="0">
                <a:latin typeface="Times New Roman" panose="02020603050405020304" pitchFamily="18" charset="0"/>
              </a:rPr>
              <a:t>OMGT6743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8D2E9BBD-FBD0-9846-81EE-D7783F450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B703C035-9C6A-C343-84E9-783AE2D3EB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DD99AD0F-8E29-C04F-BC9D-A2B1BAF8D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97F51DDE-F037-E745-AB93-1564BFDE6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>
              <a:extLst>
                <a:ext uri="{FF2B5EF4-FFF2-40B4-BE49-F238E27FC236}">
                  <a16:creationId xmlns:a16="http://schemas.microsoft.com/office/drawing/2014/main" id="{7A428002-A37A-2F40-990F-5E92BCF30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3E09DEFB-F617-854A-BCF2-9C85A0D71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1201AAB5-3590-5A45-B690-F6BB6C7A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E02B6C1-3DBC-A04F-AD16-E82E0405FDB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CBC4E8F1-ED0F-554D-A905-6BD15BE6E23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Physical Distribution Definition</a:t>
            </a:r>
            <a:endParaRPr lang="en-US" altLang="en-US" sz="4000"/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5D3A2C8D-5EEE-1E42-AB83-8D70B821BC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Physical distribution is the movement &amp; storage of finished goods from the end of production to the customer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pPr>
              <a:lnSpc>
                <a:spcPct val="110000"/>
              </a:lnSpc>
            </a:pPr>
            <a:r>
              <a:rPr lang="en-US" altLang="en-US" sz="2800"/>
              <a:t>One person’s distribution is another person’s supply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11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F9626BAA-6110-FE44-8A61-ABA77BBE2BF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5 Modes of Transportation</a:t>
            </a:r>
            <a:endParaRPr lang="en-US" altLang="en-US" sz="4000"/>
          </a:p>
        </p:txBody>
      </p:sp>
      <p:sp>
        <p:nvSpPr>
          <p:cNvPr id="507907" name="Rectangle 3">
            <a:extLst>
              <a:ext uri="{FF2B5EF4-FFF2-40B4-BE49-F238E27FC236}">
                <a16:creationId xmlns:a16="http://schemas.microsoft.com/office/drawing/2014/main" id="{0852C04C-3376-2748-BC5B-BF0C325420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/>
              <a:t>	Each of these 5 modes of transportation have: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/>
              <a:t>	WAYS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/>
              <a:t>	TERMINALS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/>
              <a:t>	VEHICLES (except pipelines).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>
            <a:extLst>
              <a:ext uri="{FF2B5EF4-FFF2-40B4-BE49-F238E27FC236}">
                <a16:creationId xmlns:a16="http://schemas.microsoft.com/office/drawing/2014/main" id="{88987A9A-C6E3-FC47-A003-AB7A9ADFF32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600"/>
              <a:t>Logistics Information Systems</a:t>
            </a:r>
            <a:endParaRPr lang="en-US" altLang="en-US" sz="4000"/>
          </a:p>
        </p:txBody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36393CA6-8C41-064D-AD1B-ABAB1F1D1D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066800" y="1981200"/>
            <a:ext cx="7239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3800"/>
              <a:t>Location</a:t>
            </a:r>
          </a:p>
          <a:p>
            <a:pPr>
              <a:lnSpc>
                <a:spcPct val="110000"/>
              </a:lnSpc>
            </a:pPr>
            <a:r>
              <a:rPr lang="en-US" altLang="en-US" sz="3800"/>
              <a:t>Loading</a:t>
            </a:r>
          </a:p>
          <a:p>
            <a:pPr>
              <a:lnSpc>
                <a:spcPct val="110000"/>
              </a:lnSpc>
            </a:pPr>
            <a:r>
              <a:rPr lang="en-US" altLang="en-US" sz="3800"/>
              <a:t>Routing</a:t>
            </a:r>
          </a:p>
          <a:p>
            <a:pPr>
              <a:lnSpc>
                <a:spcPct val="110000"/>
              </a:lnSpc>
            </a:pPr>
            <a:r>
              <a:rPr lang="en-US" altLang="en-US" sz="3800"/>
              <a:t>Schedule</a:t>
            </a:r>
          </a:p>
          <a:p>
            <a:pPr>
              <a:lnSpc>
                <a:spcPct val="110000"/>
              </a:lnSpc>
            </a:pPr>
            <a:r>
              <a:rPr lang="en-US" altLang="en-US" sz="3800"/>
              <a:t>Volume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A431AF96-ED63-5F43-823A-5F4079A8C2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Transportation Cost Elements</a:t>
            </a:r>
            <a:endParaRPr lang="en-US" altLang="en-US" sz="4000"/>
          </a:p>
        </p:txBody>
      </p:sp>
      <p:sp>
        <p:nvSpPr>
          <p:cNvPr id="522243" name="Rectangle 3">
            <a:extLst>
              <a:ext uri="{FF2B5EF4-FFF2-40B4-BE49-F238E27FC236}">
                <a16:creationId xmlns:a16="http://schemas.microsoft.com/office/drawing/2014/main" id="{010916B3-A629-314B-A564-D92820F6CB0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5438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4000"/>
              <a:t>Line-haul</a:t>
            </a:r>
          </a:p>
          <a:p>
            <a:pPr>
              <a:lnSpc>
                <a:spcPct val="110000"/>
              </a:lnSpc>
            </a:pPr>
            <a:r>
              <a:rPr lang="en-US" altLang="en-US" sz="4000"/>
              <a:t>Pickup &amp; delivery</a:t>
            </a:r>
          </a:p>
          <a:p>
            <a:pPr>
              <a:lnSpc>
                <a:spcPct val="110000"/>
              </a:lnSpc>
            </a:pPr>
            <a:r>
              <a:rPr lang="en-US" altLang="en-US" sz="4000"/>
              <a:t>Terminal handling</a:t>
            </a:r>
          </a:p>
          <a:p>
            <a:pPr>
              <a:lnSpc>
                <a:spcPct val="110000"/>
              </a:lnSpc>
            </a:pPr>
            <a:r>
              <a:rPr lang="en-US" altLang="en-US" sz="4000"/>
              <a:t>Billing &amp; collecting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>
            <a:extLst>
              <a:ext uri="{FF2B5EF4-FFF2-40B4-BE49-F238E27FC236}">
                <a16:creationId xmlns:a16="http://schemas.microsoft.com/office/drawing/2014/main" id="{E16A1A95-A472-E141-94EA-E2F5F4B2F58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Shipping Patterns</a:t>
            </a:r>
            <a:endParaRPr lang="en-US" altLang="en-US" sz="4000"/>
          </a:p>
        </p:txBody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93369D76-AF4B-6540-8FA3-26134F808B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/>
              <a:t>Number of customers</a:t>
            </a:r>
          </a:p>
          <a:p>
            <a:pPr>
              <a:lnSpc>
                <a:spcPct val="110000"/>
              </a:lnSpc>
            </a:pPr>
            <a:r>
              <a:rPr lang="en-US" altLang="en-US"/>
              <a:t>Geographic distribution of customers</a:t>
            </a:r>
          </a:p>
          <a:p>
            <a:pPr>
              <a:lnSpc>
                <a:spcPct val="110000"/>
              </a:lnSpc>
            </a:pPr>
            <a:r>
              <a:rPr lang="en-US" altLang="en-US"/>
              <a:t>Customer order size</a:t>
            </a:r>
          </a:p>
          <a:p>
            <a:pPr>
              <a:lnSpc>
                <a:spcPct val="110000"/>
              </a:lnSpc>
            </a:pPr>
            <a:r>
              <a:rPr lang="en-US" altLang="en-US"/>
              <a:t>Number &amp; location of plants &amp; distribution centers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FF050449-4060-174B-A74A-900AF5D1C7C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Roles of Packaging</a:t>
            </a:r>
            <a:endParaRPr lang="en-US" altLang="en-US" sz="4000"/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31AF61B9-0543-CD49-AFD8-5EAC6C8265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5438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3000"/>
              <a:t>Identify the product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Contain and protect the product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Contribute to physical distribution efficiency</a:t>
            </a:r>
            <a:r>
              <a:rPr lang="en-US" altLang="en-US" sz="2800"/>
              <a:t> 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i="1"/>
              <a:t>In many applications, the environmental impact of packaging is significant.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>
            <a:extLst>
              <a:ext uri="{FF2B5EF4-FFF2-40B4-BE49-F238E27FC236}">
                <a16:creationId xmlns:a16="http://schemas.microsoft.com/office/drawing/2014/main" id="{801547D8-8DFF-4E49-8344-F981632980E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838200" y="762000"/>
            <a:ext cx="7543800" cy="8382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Supply Chain (Logistics System)</a:t>
            </a:r>
            <a:endParaRPr lang="en-US" altLang="en-US" sz="2800"/>
          </a:p>
        </p:txBody>
      </p:sp>
      <p:grpSp>
        <p:nvGrpSpPr>
          <p:cNvPr id="502808" name="Group 24">
            <a:extLst>
              <a:ext uri="{FF2B5EF4-FFF2-40B4-BE49-F238E27FC236}">
                <a16:creationId xmlns:a16="http://schemas.microsoft.com/office/drawing/2014/main" id="{A2795099-9EB0-1643-9A28-861682356DB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7634288" cy="3657600"/>
            <a:chOff x="480" y="1296"/>
            <a:chExt cx="4809" cy="2304"/>
          </a:xfrm>
        </p:grpSpPr>
        <p:sp>
          <p:nvSpPr>
            <p:cNvPr id="502787" name="Rectangle 3">
              <a:extLst>
                <a:ext uri="{FF2B5EF4-FFF2-40B4-BE49-F238E27FC236}">
                  <a16:creationId xmlns:a16="http://schemas.microsoft.com/office/drawing/2014/main" id="{AD46A835-CD99-B541-BC8E-2EE3ED37A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296"/>
              <a:ext cx="476" cy="157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88" name="Rectangle 4">
              <a:extLst>
                <a:ext uri="{FF2B5EF4-FFF2-40B4-BE49-F238E27FC236}">
                  <a16:creationId xmlns:a16="http://schemas.microsoft.com/office/drawing/2014/main" id="{836167AA-5F67-154E-9BF3-0F476F008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1862"/>
              <a:ext cx="1385" cy="4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89" name="Rectangle 5">
              <a:extLst>
                <a:ext uri="{FF2B5EF4-FFF2-40B4-BE49-F238E27FC236}">
                  <a16:creationId xmlns:a16="http://schemas.microsoft.com/office/drawing/2014/main" id="{E9CBAA8E-E17B-FB45-AE2A-BE650BD1A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1862"/>
              <a:ext cx="1212" cy="4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0" name="Rectangle 6">
              <a:extLst>
                <a:ext uri="{FF2B5EF4-FFF2-40B4-BE49-F238E27FC236}">
                  <a16:creationId xmlns:a16="http://schemas.microsoft.com/office/drawing/2014/main" id="{B8526BEE-3B10-C347-8881-550155B8D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" y="1296"/>
              <a:ext cx="389" cy="157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1" name="Line 7">
              <a:extLst>
                <a:ext uri="{FF2B5EF4-FFF2-40B4-BE49-F238E27FC236}">
                  <a16:creationId xmlns:a16="http://schemas.microsoft.com/office/drawing/2014/main" id="{876CD494-94C7-3B4E-9D62-B0E4C91CF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4" y="2105"/>
              <a:ext cx="5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2" name="Line 8">
              <a:extLst>
                <a:ext uri="{FF2B5EF4-FFF2-40B4-BE49-F238E27FC236}">
                  <a16:creationId xmlns:a16="http://schemas.microsoft.com/office/drawing/2014/main" id="{2DF17CAC-DFF5-C944-9364-DC97644FD3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" y="2105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3" name="Line 9">
              <a:extLst>
                <a:ext uri="{FF2B5EF4-FFF2-40B4-BE49-F238E27FC236}">
                  <a16:creationId xmlns:a16="http://schemas.microsoft.com/office/drawing/2014/main" id="{4CB1459C-9787-9240-AD60-D93F79866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7" y="2105"/>
              <a:ext cx="4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4" name="Line 10">
              <a:extLst>
                <a:ext uri="{FF2B5EF4-FFF2-40B4-BE49-F238E27FC236}">
                  <a16:creationId xmlns:a16="http://schemas.microsoft.com/office/drawing/2014/main" id="{3BE51CD4-9EEB-3244-A392-7B0560B73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312"/>
              <a:ext cx="48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5" name="Line 11">
              <a:extLst>
                <a:ext uri="{FF2B5EF4-FFF2-40B4-BE49-F238E27FC236}">
                  <a16:creationId xmlns:a16="http://schemas.microsoft.com/office/drawing/2014/main" id="{B3255335-BFCD-8B46-B1FD-26826CFC4D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3600"/>
              <a:ext cx="48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6" name="Text Box 12">
              <a:extLst>
                <a:ext uri="{FF2B5EF4-FFF2-40B4-BE49-F238E27FC236}">
                  <a16:creationId xmlns:a16="http://schemas.microsoft.com/office/drawing/2014/main" id="{4BF7C82B-3A42-9E44-A9E2-614E19B16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1337"/>
              <a:ext cx="139" cy="1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SUPPLIERS</a:t>
              </a:r>
            </a:p>
          </p:txBody>
        </p:sp>
        <p:sp>
          <p:nvSpPr>
            <p:cNvPr id="502797" name="Text Box 13">
              <a:extLst>
                <a:ext uri="{FF2B5EF4-FFF2-40B4-BE49-F238E27FC236}">
                  <a16:creationId xmlns:a16="http://schemas.microsoft.com/office/drawing/2014/main" id="{019FBA9D-9359-8944-B85B-1AAC563E8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7" y="2038"/>
              <a:ext cx="10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MANUFACTURER</a:t>
              </a:r>
            </a:p>
          </p:txBody>
        </p:sp>
        <p:sp>
          <p:nvSpPr>
            <p:cNvPr id="502798" name="Text Box 14">
              <a:extLst>
                <a:ext uri="{FF2B5EF4-FFF2-40B4-BE49-F238E27FC236}">
                  <a16:creationId xmlns:a16="http://schemas.microsoft.com/office/drawing/2014/main" id="{39E95D31-CA9E-C845-92FA-4C11D1A3E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2" y="1949"/>
              <a:ext cx="9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DISTRIBUTION</a:t>
              </a:r>
            </a:p>
            <a:p>
              <a:r>
                <a:rPr lang="en-US" altLang="en-US" sz="1400" b="1">
                  <a:latin typeface="Times New Roman" panose="02020603050405020304" pitchFamily="18" charset="0"/>
                </a:rPr>
                <a:t>     SYSTEM</a:t>
              </a:r>
            </a:p>
          </p:txBody>
        </p:sp>
        <p:sp>
          <p:nvSpPr>
            <p:cNvPr id="502799" name="Text Box 15">
              <a:extLst>
                <a:ext uri="{FF2B5EF4-FFF2-40B4-BE49-F238E27FC236}">
                  <a16:creationId xmlns:a16="http://schemas.microsoft.com/office/drawing/2014/main" id="{3E3A9881-47E0-5141-8FAB-D53F31049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6" y="1377"/>
              <a:ext cx="269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CU</a:t>
              </a:r>
            </a:p>
            <a:p>
              <a:r>
                <a:rPr lang="en-US" altLang="en-US" sz="1400" b="1">
                  <a:latin typeface="Times New Roman" panose="02020603050405020304" pitchFamily="18" charset="0"/>
                </a:rPr>
                <a:t>S</a:t>
              </a:r>
            </a:p>
            <a:p>
              <a:r>
                <a:rPr lang="en-US" altLang="en-US" sz="1400" b="1">
                  <a:latin typeface="Times New Roman" panose="02020603050405020304" pitchFamily="18" charset="0"/>
                </a:rPr>
                <a:t>TOMER</a:t>
              </a:r>
              <a:endParaRPr lang="en-US" altLang="en-US" sz="1400">
                <a:latin typeface="Times New Roman" panose="02020603050405020304" pitchFamily="18" charset="0"/>
              </a:endParaRPr>
            </a:p>
          </p:txBody>
        </p:sp>
        <p:sp>
          <p:nvSpPr>
            <p:cNvPr id="502800" name="Text Box 16">
              <a:extLst>
                <a:ext uri="{FF2B5EF4-FFF2-40B4-BE49-F238E27FC236}">
                  <a16:creationId xmlns:a16="http://schemas.microsoft.com/office/drawing/2014/main" id="{716558FC-9DDC-BF49-A22B-0A48A9190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566"/>
              <a:ext cx="5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Times New Roman" panose="02020603050405020304" pitchFamily="18" charset="0"/>
                </a:rPr>
                <a:t>Physical </a:t>
              </a:r>
            </a:p>
            <a:p>
              <a:r>
                <a:rPr lang="en-US" altLang="en-US" sz="1400">
                  <a:latin typeface="Times New Roman" panose="02020603050405020304" pitchFamily="18" charset="0"/>
                </a:rPr>
                <a:t>Supply</a:t>
              </a:r>
            </a:p>
          </p:txBody>
        </p:sp>
        <p:sp>
          <p:nvSpPr>
            <p:cNvPr id="502801" name="Text Box 17">
              <a:extLst>
                <a:ext uri="{FF2B5EF4-FFF2-40B4-BE49-F238E27FC236}">
                  <a16:creationId xmlns:a16="http://schemas.microsoft.com/office/drawing/2014/main" id="{063B4871-2851-0C41-9FF5-0EF929832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1" y="2526"/>
              <a:ext cx="81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Times New Roman" panose="02020603050405020304" pitchFamily="18" charset="0"/>
                </a:rPr>
                <a:t>Manufacturing </a:t>
              </a:r>
            </a:p>
            <a:p>
              <a:r>
                <a:rPr lang="en-US" altLang="en-US" sz="1400">
                  <a:latin typeface="Times New Roman" panose="02020603050405020304" pitchFamily="18" charset="0"/>
                </a:rPr>
                <a:t> Planning and</a:t>
              </a:r>
            </a:p>
            <a:p>
              <a:r>
                <a:rPr lang="en-US" altLang="en-US" sz="1400">
                  <a:latin typeface="Times New Roman" panose="02020603050405020304" pitchFamily="18" charset="0"/>
                </a:rPr>
                <a:t>     Control</a:t>
              </a:r>
            </a:p>
          </p:txBody>
        </p:sp>
        <p:sp>
          <p:nvSpPr>
            <p:cNvPr id="502802" name="Text Box 18">
              <a:extLst>
                <a:ext uri="{FF2B5EF4-FFF2-40B4-BE49-F238E27FC236}">
                  <a16:creationId xmlns:a16="http://schemas.microsoft.com/office/drawing/2014/main" id="{0C049093-7F7B-B140-8EB9-168E26BC4A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" y="2526"/>
              <a:ext cx="12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Times New Roman" panose="02020603050405020304" pitchFamily="18" charset="0"/>
                </a:rPr>
                <a:t>       Physical Distribution</a:t>
              </a:r>
            </a:p>
          </p:txBody>
        </p:sp>
        <p:sp>
          <p:nvSpPr>
            <p:cNvPr id="502803" name="Line 19">
              <a:extLst>
                <a:ext uri="{FF2B5EF4-FFF2-40B4-BE49-F238E27FC236}">
                  <a16:creationId xmlns:a16="http://schemas.microsoft.com/office/drawing/2014/main" id="{62699B53-0B39-A748-8698-B6ADE9AB2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7" y="2348"/>
              <a:ext cx="0" cy="6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4" name="Line 20">
              <a:extLst>
                <a:ext uri="{FF2B5EF4-FFF2-40B4-BE49-F238E27FC236}">
                  <a16:creationId xmlns:a16="http://schemas.microsoft.com/office/drawing/2014/main" id="{49F436DB-7BA9-364B-B06B-2EB05A22D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" y="2348"/>
              <a:ext cx="0" cy="6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5" name="Text Box 21">
              <a:extLst>
                <a:ext uri="{FF2B5EF4-FFF2-40B4-BE49-F238E27FC236}">
                  <a16:creationId xmlns:a16="http://schemas.microsoft.com/office/drawing/2014/main" id="{E3EC7A00-9F19-D24E-B37C-4F045AA97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" y="3090"/>
              <a:ext cx="28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DOMINANT FLOW OF PRODUCTS AND SERVICES</a:t>
              </a:r>
            </a:p>
          </p:txBody>
        </p:sp>
        <p:sp>
          <p:nvSpPr>
            <p:cNvPr id="502806" name="Text Box 22">
              <a:extLst>
                <a:ext uri="{FF2B5EF4-FFF2-40B4-BE49-F238E27FC236}">
                  <a16:creationId xmlns:a16="http://schemas.microsoft.com/office/drawing/2014/main" id="{AD0B88A8-7C61-7D4F-9EF0-3B28FC17D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5" y="3406"/>
              <a:ext cx="3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Times New Roman" panose="02020603050405020304" pitchFamily="18" charset="0"/>
                </a:rPr>
                <a:t>DOMINANT FLOW OF DEMAND &amp; DESIGN INFORMATION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>
            <a:extLst>
              <a:ext uri="{FF2B5EF4-FFF2-40B4-BE49-F238E27FC236}">
                <a16:creationId xmlns:a16="http://schemas.microsoft.com/office/drawing/2014/main" id="{DA48E532-16B6-4241-B5E1-193A50E964B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Activities in Physical Distribution</a:t>
            </a:r>
            <a:endParaRPr lang="en-US" altLang="en-US" sz="4000"/>
          </a:p>
        </p:txBody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D281DFE9-4115-E84A-B80E-7225A4C5B2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467600" cy="335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400"/>
              <a:t>Transportation: Accounts for 30-60% of dist. Costs, adds </a:t>
            </a:r>
            <a:r>
              <a:rPr lang="en-US" altLang="en-US" sz="2400" b="1" i="1"/>
              <a:t>place</a:t>
            </a:r>
            <a:r>
              <a:rPr lang="en-US" altLang="en-US" sz="2400"/>
              <a:t> value  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Distribution Inventory: Accounts for 25-30% of cost, adds </a:t>
            </a:r>
            <a:r>
              <a:rPr lang="en-US" altLang="en-US" sz="2400" b="1" i="1"/>
              <a:t>time</a:t>
            </a:r>
            <a:r>
              <a:rPr lang="en-US" altLang="en-US" sz="2400"/>
              <a:t> value 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Warehouses (distribution centers): Store inventory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Materials Handling: Moves goods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Protective Packaging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Order Processing &amp;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85D8CE3C-8CEA-6148-B2A6-AC670E5550B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5 Modes of Transportation Rail</a:t>
            </a:r>
            <a:endParaRPr lang="en-US" altLang="en-US" sz="4000"/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D430AB43-2B43-E441-9221-8B864D71E3CB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/>
              <a:t>Large fixed investment, good for bulky commodities over great distance  </a:t>
            </a:r>
          </a:p>
          <a:p>
            <a:endParaRPr lang="en-US" altLang="en-US" sz="2800"/>
          </a:p>
        </p:txBody>
      </p:sp>
      <p:pic>
        <p:nvPicPr>
          <p:cNvPr id="516101" name="Picture 5">
            <a:extLst>
              <a:ext uri="{FF2B5EF4-FFF2-40B4-BE49-F238E27FC236}">
                <a16:creationId xmlns:a16="http://schemas.microsoft.com/office/drawing/2014/main" id="{F6FEBE62-8825-DF46-BA3E-365A6313D4B2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4038600" cy="3211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>
            <a:extLst>
              <a:ext uri="{FF2B5EF4-FFF2-40B4-BE49-F238E27FC236}">
                <a16:creationId xmlns:a16="http://schemas.microsoft.com/office/drawing/2014/main" id="{BBDEEEDE-E3C1-C247-98EF-D0300042B31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5 Modes of Transportation Road</a:t>
            </a:r>
            <a:endParaRPr lang="en-US" altLang="en-US" sz="4000"/>
          </a:p>
        </p:txBody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324294E6-1BD5-3E4A-B566-D6BFD7270CC6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Relatively small investment, fast, flexible service for small cargoes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endParaRPr lang="en-US" altLang="en-US" sz="2800"/>
          </a:p>
        </p:txBody>
      </p:sp>
      <p:pic>
        <p:nvPicPr>
          <p:cNvPr id="517127" name="Picture 7">
            <a:extLst>
              <a:ext uri="{FF2B5EF4-FFF2-40B4-BE49-F238E27FC236}">
                <a16:creationId xmlns:a16="http://schemas.microsoft.com/office/drawing/2014/main" id="{3C79D038-311E-BC4D-A6C5-F00B58ACE8D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8988"/>
            <a:ext cx="4419600" cy="350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B1560F4C-C3D3-CB4F-B5D0-2AC4EAC8BF5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5 Modes of Transportation Air</a:t>
            </a:r>
            <a:endParaRPr lang="en-US" altLang="en-US" sz="4000"/>
          </a:p>
        </p:txBody>
      </p:sp>
      <p:sp>
        <p:nvSpPr>
          <p:cNvPr id="518147" name="Rectangle 3">
            <a:extLst>
              <a:ext uri="{FF2B5EF4-FFF2-40B4-BE49-F238E27FC236}">
                <a16:creationId xmlns:a16="http://schemas.microsoft.com/office/drawing/2014/main" id="{BBE38A6B-C9F9-8547-8AB1-1D6BCDE840F6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High capital costs, high variable costs, high speed of service &amp; flexibility</a:t>
            </a:r>
          </a:p>
        </p:txBody>
      </p:sp>
      <p:pic>
        <p:nvPicPr>
          <p:cNvPr id="518151" name="Picture 7">
            <a:extLst>
              <a:ext uri="{FF2B5EF4-FFF2-40B4-BE49-F238E27FC236}">
                <a16:creationId xmlns:a16="http://schemas.microsoft.com/office/drawing/2014/main" id="{D27AE2B7-4D42-D142-BDB6-8DA074B01B4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41788"/>
            <a:ext cx="8077200" cy="1192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>
            <a:extLst>
              <a:ext uri="{FF2B5EF4-FFF2-40B4-BE49-F238E27FC236}">
                <a16:creationId xmlns:a16="http://schemas.microsoft.com/office/drawing/2014/main" id="{FEC90AEE-A4DE-0040-89F9-253A7A54823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5 Modes of Transportation Water</a:t>
            </a:r>
            <a:endParaRPr lang="en-US" altLang="en-US" sz="4000"/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D79777DE-3B02-2A4D-8E2C-4B6D46EF44BE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Low costs, fixed costs absorbed over large volumes</a:t>
            </a:r>
          </a:p>
        </p:txBody>
      </p:sp>
      <p:pic>
        <p:nvPicPr>
          <p:cNvPr id="519175" name="Picture 7">
            <a:extLst>
              <a:ext uri="{FF2B5EF4-FFF2-40B4-BE49-F238E27FC236}">
                <a16:creationId xmlns:a16="http://schemas.microsoft.com/office/drawing/2014/main" id="{AD805B71-A74C-AB48-B685-FDC1884BC5A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70100"/>
            <a:ext cx="3962400" cy="3721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86E2985-BB8C-B84D-B8CF-AF7EDD0D0F3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5 Modes of Transportation Pipeline</a:t>
            </a:r>
            <a:endParaRPr lang="en-US" altLang="en-US" sz="4000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BD13A9BB-EFA9-2B4A-9BBE-31066B247D6B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High capital / low operating costs</a:t>
            </a:r>
          </a:p>
          <a:p>
            <a:pPr>
              <a:lnSpc>
                <a:spcPct val="110000"/>
              </a:lnSpc>
            </a:pPr>
            <a:r>
              <a:rPr lang="en-US" altLang="en-US" sz="2800"/>
              <a:t>Very high volume</a:t>
            </a:r>
          </a:p>
          <a:p>
            <a:pPr>
              <a:lnSpc>
                <a:spcPct val="110000"/>
              </a:lnSpc>
            </a:pPr>
            <a:r>
              <a:rPr lang="en-US" altLang="en-US" sz="2800"/>
              <a:t>Obviously for viscous products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endParaRPr lang="en-US" altLang="en-US" sz="2800"/>
          </a:p>
        </p:txBody>
      </p:sp>
      <p:pic>
        <p:nvPicPr>
          <p:cNvPr id="520199" name="Picture 7">
            <a:extLst>
              <a:ext uri="{FF2B5EF4-FFF2-40B4-BE49-F238E27FC236}">
                <a16:creationId xmlns:a16="http://schemas.microsoft.com/office/drawing/2014/main" id="{95E9832E-5C6E-EA46-BAC8-C07EDE474685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3810000" cy="3744913"/>
          </a:xfrm>
          <a:noFill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D8A337D1-79C9-C443-ACE5-B5E0E0563C9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/>
              <a:t>5 Modes of Transportation Multi-Modal</a:t>
            </a:r>
            <a:endParaRPr lang="en-US" altLang="en-US" sz="4000"/>
          </a:p>
        </p:txBody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A176E936-ECDA-F74E-A16B-01DB7DC80AFC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1981200"/>
            <a:ext cx="3810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3000"/>
              <a:t>Ship – Rail – Truck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Ship – Truck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Rail – Truck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Air – Truck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Pipeline – Truck</a:t>
            </a:r>
          </a:p>
          <a:p>
            <a:pPr>
              <a:lnSpc>
                <a:spcPct val="110000"/>
              </a:lnSpc>
            </a:pPr>
            <a:endParaRPr lang="en-US" altLang="en-US" sz="3000"/>
          </a:p>
          <a:p>
            <a:pPr>
              <a:lnSpc>
                <a:spcPct val="11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521223" name="Picture 7">
            <a:extLst>
              <a:ext uri="{FF2B5EF4-FFF2-40B4-BE49-F238E27FC236}">
                <a16:creationId xmlns:a16="http://schemas.microsoft.com/office/drawing/2014/main" id="{F27FC0A6-1B80-3D4C-A52C-53158910937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41148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292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Times</vt:lpstr>
      <vt:lpstr>Modern</vt:lpstr>
      <vt:lpstr>Default Design</vt:lpstr>
      <vt:lpstr>Physical Distribution Definition</vt:lpstr>
      <vt:lpstr>Supply Chain (Logistics System)</vt:lpstr>
      <vt:lpstr>Activities in Physical Distribution</vt:lpstr>
      <vt:lpstr>5 Modes of Transportation Rail</vt:lpstr>
      <vt:lpstr>5 Modes of Transportation Road</vt:lpstr>
      <vt:lpstr>5 Modes of Transportation Air</vt:lpstr>
      <vt:lpstr>5 Modes of Transportation Water</vt:lpstr>
      <vt:lpstr>5 Modes of Transportation Pipeline</vt:lpstr>
      <vt:lpstr>5 Modes of Transportation Multi-Modal</vt:lpstr>
      <vt:lpstr>5 Modes of Transportation</vt:lpstr>
      <vt:lpstr>Logistics Information Systems</vt:lpstr>
      <vt:lpstr>Transportation Cost Elements</vt:lpstr>
      <vt:lpstr>Shipping Patterns</vt:lpstr>
      <vt:lpstr>Roles of Packaging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95</cp:revision>
  <cp:lastPrinted>1999-04-12T21:36:43Z</cp:lastPrinted>
  <dcterms:created xsi:type="dcterms:W3CDTF">1998-05-11T14:46:18Z</dcterms:created>
  <dcterms:modified xsi:type="dcterms:W3CDTF">2019-08-20T15:26:47Z</dcterms:modified>
</cp:coreProperties>
</file>