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45" r:id="rId2"/>
    <p:sldId id="346" r:id="rId3"/>
    <p:sldId id="347" r:id="rId4"/>
    <p:sldId id="348" r:id="rId5"/>
    <p:sldId id="349" r:id="rId6"/>
    <p:sldId id="350" r:id="rId7"/>
    <p:sldId id="351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82" r:id="rId17"/>
    <p:sldId id="361" r:id="rId18"/>
    <p:sldId id="362" r:id="rId19"/>
    <p:sldId id="364" r:id="rId20"/>
    <p:sldId id="365" r:id="rId21"/>
    <p:sldId id="379" r:id="rId22"/>
    <p:sldId id="367" r:id="rId23"/>
    <p:sldId id="368" r:id="rId24"/>
    <p:sldId id="369" r:id="rId25"/>
    <p:sldId id="370" r:id="rId26"/>
    <p:sldId id="371" r:id="rId27"/>
    <p:sldId id="372" r:id="rId28"/>
    <p:sldId id="373" r:id="rId29"/>
    <p:sldId id="374" r:id="rId30"/>
    <p:sldId id="375" r:id="rId31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124" d="100"/>
          <a:sy n="124" d="100"/>
        </p:scale>
        <p:origin x="21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534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F29B6352-ECD0-0A42-8CF9-4FE06EB82B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83BDD7FA-CEC9-2945-90BD-CC6BC2C0200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DF6D6AB2-35B7-B942-B33B-E1032874291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891BCA56-54B2-1747-8289-4FFB1EC2BE9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DC6993-8E78-D14A-916D-50ED71AC39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4C61AAF-E256-364C-B2C9-74460CF4B64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D10C9BE-2B9C-D847-AFD7-7B452863CF0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222A2BC9-93B9-DF47-A766-1307F9AB81F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1463923E-311F-AE4A-ADB0-D846F4B4DC2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1E5022E4-FDAC-894E-BCCB-48F8B4111E4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D23AF49D-04B8-844F-93E3-E12B398A2D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CE98C5-E844-D84E-9515-50747A7D2A0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D7819-0E24-1E4F-AA2C-39C1269735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BAFCE8-4AE5-0B4A-A8FE-CDC4A547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764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94D4F-01E5-1A48-9D72-6F15CD952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C3356-F5EA-3A40-8EEB-00CD75836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395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77638C-7DA4-5149-A619-03A3006CB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82B856-16E5-4D44-BF4F-3543F54A1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356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F6CB9-899C-D544-8E70-2232DCA2D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D89E6-81A7-6C42-BE63-294EB47FE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312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17BAB-F7ED-2F44-8A83-8ADD7FD6E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EABDB-7908-2743-AEC5-CA0C06EF1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436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F8D42-3C4A-8048-974D-C314F8C9E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A0986-E1E8-5C48-84B3-FE1E9F8032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6F0406-934F-E446-AF7D-39F0A348DB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833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4FFCE-FFD1-8841-BE7D-25843A075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9D503-9D3E-E842-9FE8-BC268D132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30813-1047-C74F-9ECD-E641FE3E6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08A074-3024-C046-88B4-CC8F7F236B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ADC460-06F2-5046-AA0C-9A7EC7DAA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542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A64C6-8C60-F94A-9127-E6FF557D2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439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4654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F7CC0-6BD3-ED4B-8F8C-40EF4691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D0BCC-C32A-D544-9D4C-C805FD0AC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AD5721-3634-C143-9575-E8D980BBD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091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DC047-5EDC-2E42-91B2-2BB3F0C68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148BAE-3219-5B4F-A584-B443009E5D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35D41E-419F-DC4A-8BF2-887E72FFE3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56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10">
            <a:extLst>
              <a:ext uri="{FF2B5EF4-FFF2-40B4-BE49-F238E27FC236}">
                <a16:creationId xmlns:a16="http://schemas.microsoft.com/office/drawing/2014/main" id="{A2E13948-7686-0643-B48D-BEE83AF19D2B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ED2C93BD-A5A0-D842-9A45-64D3BA9F3895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Times" pitchFamily="2" charset="0"/>
              <a:buChar char="•"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CC764C9C-26BE-B24C-851A-B953161F70E6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B025D617-D442-7847-8DC9-86DED100B043}" type="slidenum">
              <a:rPr lang="en-US" altLang="en-US" sz="1400">
                <a:latin typeface="Times New Roman" panose="02020603050405020304" pitchFamily="18" charset="0"/>
              </a:rPr>
              <a:pPr algn="r"/>
              <a:t>‹#›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D1F259B8-E08E-7D42-A04B-1D2738945C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8" name="Rectangle 14">
            <a:extLst>
              <a:ext uri="{FF2B5EF4-FFF2-40B4-BE49-F238E27FC236}">
                <a16:creationId xmlns:a16="http://schemas.microsoft.com/office/drawing/2014/main" id="{C7EB8DF7-3295-294E-8E61-B1AFAE155A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 sz="3200">
              <a:latin typeface="Times New Roman" panose="02020603050405020304" pitchFamily="18" charset="0"/>
            </a:endParaRPr>
          </a:p>
        </p:txBody>
      </p:sp>
      <p:sp>
        <p:nvSpPr>
          <p:cNvPr id="1039" name="Rectangle 15">
            <a:extLst>
              <a:ext uri="{FF2B5EF4-FFF2-40B4-BE49-F238E27FC236}">
                <a16:creationId xmlns:a16="http://schemas.microsoft.com/office/drawing/2014/main" id="{AB42324A-FC0E-B24E-9895-E40C3D61356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88A7CC5D-F9A7-B443-AAC5-6DB991F9BCEF}" type="slidenum">
              <a:rPr lang="en-US" altLang="en-US" sz="1400">
                <a:latin typeface="Times New Roman" panose="02020603050405020304" pitchFamily="18" charset="0"/>
              </a:rPr>
              <a:pPr algn="r"/>
              <a:t>‹#›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12BFD8B7-DC56-814A-B9EC-F36FB9AC26E2}"/>
              </a:ext>
            </a:extLst>
          </p:cNvPr>
          <p:cNvSpPr>
            <a:spLocks noGrp="1" noChangeArrowheads="1"/>
          </p:cNvSpPr>
          <p:nvPr userDrawn="1"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1400" dirty="0">
                <a:latin typeface="Times New Roman" panose="02020603050405020304" pitchFamily="18" charset="0"/>
              </a:rPr>
              <a:t>OMGT6743</a:t>
            </a: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334C86FE-8CED-9C42-BC78-F996CC00CBE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lang="en-US" altLang="en-US" sz="44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43" name="Group 19">
            <a:extLst>
              <a:ext uri="{FF2B5EF4-FFF2-40B4-BE49-F238E27FC236}">
                <a16:creationId xmlns:a16="http://schemas.microsoft.com/office/drawing/2014/main" id="{C5B902AB-9C1A-8740-8663-B80CA95EA65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1044" name="Line 20">
              <a:extLst>
                <a:ext uri="{FF2B5EF4-FFF2-40B4-BE49-F238E27FC236}">
                  <a16:creationId xmlns:a16="http://schemas.microsoft.com/office/drawing/2014/main" id="{B2D0D174-5B69-C342-B9F7-A3F3E3694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Line 21">
              <a:extLst>
                <a:ext uri="{FF2B5EF4-FFF2-40B4-BE49-F238E27FC236}">
                  <a16:creationId xmlns:a16="http://schemas.microsoft.com/office/drawing/2014/main" id="{78C633D9-441C-F74B-8E41-E55C0CB583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Line 22">
              <a:extLst>
                <a:ext uri="{FF2B5EF4-FFF2-40B4-BE49-F238E27FC236}">
                  <a16:creationId xmlns:a16="http://schemas.microsoft.com/office/drawing/2014/main" id="{890246A7-6504-BD48-82F1-880809E88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Line 23">
              <a:extLst>
                <a:ext uri="{FF2B5EF4-FFF2-40B4-BE49-F238E27FC236}">
                  <a16:creationId xmlns:a16="http://schemas.microsoft.com/office/drawing/2014/main" id="{8397AEF0-96B4-7A46-A30E-463F8E1D96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Line 24">
              <a:extLst>
                <a:ext uri="{FF2B5EF4-FFF2-40B4-BE49-F238E27FC236}">
                  <a16:creationId xmlns:a16="http://schemas.microsoft.com/office/drawing/2014/main" id="{62F5197C-F437-5749-BEEB-8ACF685E46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0763F878-F0DF-824E-A20C-4126D1B6377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27450" y="5930900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>
            <a:extLst>
              <a:ext uri="{FF2B5EF4-FFF2-40B4-BE49-F238E27FC236}">
                <a16:creationId xmlns:a16="http://schemas.microsoft.com/office/drawing/2014/main" id="{E87350CD-23D0-AA4E-9C4F-8DEF049AF5E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Warehousing Management</a:t>
            </a:r>
            <a:endParaRPr lang="en-US" altLang="en-US" sz="4000"/>
          </a:p>
        </p:txBody>
      </p:sp>
      <p:sp>
        <p:nvSpPr>
          <p:cNvPr id="470019" name="Rectangle 3">
            <a:extLst>
              <a:ext uri="{FF2B5EF4-FFF2-40B4-BE49-F238E27FC236}">
                <a16:creationId xmlns:a16="http://schemas.microsoft.com/office/drawing/2014/main" id="{76437754-C203-7B4B-9C5C-25EF3FAE951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1981200"/>
            <a:ext cx="75438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110000"/>
              </a:lnSpc>
            </a:pPr>
            <a:r>
              <a:rPr lang="en-US" altLang="en-US" sz="2800"/>
              <a:t>Objectives of Efficient Warehouse Operations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Provide timely customer service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Keep track of items so they can be found readily &amp; correctly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Minimize the total physical effort &amp; thus the cost of moving goods into &amp; out of storage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Provide communication links w/ customers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>
            <a:extLst>
              <a:ext uri="{FF2B5EF4-FFF2-40B4-BE49-F238E27FC236}">
                <a16:creationId xmlns:a16="http://schemas.microsoft.com/office/drawing/2014/main" id="{426523F4-6D2E-0241-8B4C-560577EE72F2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Warehouse Activities</a:t>
            </a:r>
            <a:endParaRPr lang="en-US" altLang="en-US" sz="4000"/>
          </a:p>
        </p:txBody>
      </p:sp>
      <p:sp>
        <p:nvSpPr>
          <p:cNvPr id="480259" name="Rectangle 3">
            <a:extLst>
              <a:ext uri="{FF2B5EF4-FFF2-40B4-BE49-F238E27FC236}">
                <a16:creationId xmlns:a16="http://schemas.microsoft.com/office/drawing/2014/main" id="{FDBF3117-FD22-4D4C-8E49-BBA5641D4E1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/>
            <a:r>
              <a:rPr lang="en-US" altLang="en-US" i="1"/>
              <a:t>Cube utilization and accessibility</a:t>
            </a:r>
            <a:endParaRPr lang="en-US" altLang="en-US"/>
          </a:p>
          <a:p>
            <a:pPr marL="1031875" lvl="1" indent="-414338"/>
            <a:r>
              <a:rPr lang="en-US" altLang="en-US"/>
              <a:t>Goods stored not just on the floor, but in the cubic space of the warehouse; warehouse capacity depends on how high goods can be stored</a:t>
            </a:r>
          </a:p>
          <a:p>
            <a:pPr marL="1031875" lvl="1" indent="-414338"/>
            <a:r>
              <a:rPr lang="en-US" altLang="en-US"/>
              <a:t>Accessibility means being able to get at the goods wanted w/ a minimum amount of work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3C69DC15-AD2D-AB4C-9295-C95C6362D15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Warehouse Activities</a:t>
            </a:r>
            <a:endParaRPr lang="en-US" altLang="en-US" sz="4000"/>
          </a:p>
        </p:txBody>
      </p:sp>
      <p:sp>
        <p:nvSpPr>
          <p:cNvPr id="481283" name="Rectangle 3">
            <a:extLst>
              <a:ext uri="{FF2B5EF4-FFF2-40B4-BE49-F238E27FC236}">
                <a16:creationId xmlns:a16="http://schemas.microsoft.com/office/drawing/2014/main" id="{C4E777C7-F119-9B44-A760-182B0250A70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4676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 sz="2800" i="1"/>
              <a:t>Stock Location</a:t>
            </a:r>
            <a:endParaRPr lang="en-US" altLang="en-US" sz="2800"/>
          </a:p>
          <a:p>
            <a:pPr marL="1031875" lvl="1" indent="-414338">
              <a:lnSpc>
                <a:spcPct val="90000"/>
              </a:lnSpc>
            </a:pPr>
            <a:r>
              <a:rPr lang="en-US" altLang="en-US" sz="2400"/>
              <a:t>Objectives: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To provide the required customer service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To keep track of where items are stored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To minimize effort to receive, put away, and retrieve items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400"/>
              <a:t>Basic Stock Locating Systems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Group functionally related items together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Group fast-moving items together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Group physically similar items together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Locate working stock and reserve stock separately</a:t>
            </a:r>
            <a:endParaRPr lang="en-US" alt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>
            <a:extLst>
              <a:ext uri="{FF2B5EF4-FFF2-40B4-BE49-F238E27FC236}">
                <a16:creationId xmlns:a16="http://schemas.microsoft.com/office/drawing/2014/main" id="{793BD86E-974D-604A-9968-E324018D25C1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800"/>
              <a:t>Warehouse Activities (</a:t>
            </a:r>
            <a:r>
              <a:rPr lang="en-US" altLang="en-US" sz="3800" i="1"/>
              <a:t>Stock Location</a:t>
            </a:r>
            <a:r>
              <a:rPr lang="en-US" altLang="en-US" sz="3800"/>
              <a:t>)</a:t>
            </a:r>
            <a:endParaRPr lang="en-US" altLang="en-US" sz="3600"/>
          </a:p>
        </p:txBody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B0E9C3A5-4627-AD4F-AE88-E062B894B93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4676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/>
            <a:r>
              <a:rPr lang="en-US" altLang="en-US"/>
              <a:t>Fixed Location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600"/>
              <a:t>SKU assigned a permanent location, &amp; no other items are stored there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600"/>
              <a:t>Fixed-location systems usually have poor cube utilization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600"/>
              <a:t>Usually used in small warehouses; throughput is small, &amp; there are few SKUs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>
            <a:extLst>
              <a:ext uri="{FF2B5EF4-FFF2-40B4-BE49-F238E27FC236}">
                <a16:creationId xmlns:a16="http://schemas.microsoft.com/office/drawing/2014/main" id="{18648878-E344-2E44-A678-3866B538CAC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800"/>
              <a:t>Warehouse Activities (</a:t>
            </a:r>
            <a:r>
              <a:rPr lang="en-US" altLang="en-US" sz="3800" i="1"/>
              <a:t>Stock Location</a:t>
            </a:r>
            <a:r>
              <a:rPr lang="en-US" altLang="en-US" sz="3800"/>
              <a:t>)</a:t>
            </a:r>
            <a:endParaRPr lang="en-US" altLang="en-US" sz="3600"/>
          </a:p>
        </p:txBody>
      </p:sp>
      <p:sp>
        <p:nvSpPr>
          <p:cNvPr id="483331" name="Rectangle 3">
            <a:extLst>
              <a:ext uri="{FF2B5EF4-FFF2-40B4-BE49-F238E27FC236}">
                <a16:creationId xmlns:a16="http://schemas.microsoft.com/office/drawing/2014/main" id="{20CCAC4A-651B-8343-BF63-46C6620A0CE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spcBef>
                <a:spcPct val="50000"/>
              </a:spcBef>
            </a:pPr>
            <a:r>
              <a:rPr lang="en-US" altLang="en-US" sz="3400"/>
              <a:t>Floating (Random) Location</a:t>
            </a:r>
            <a:endParaRPr lang="en-US" altLang="en-US"/>
          </a:p>
          <a:p>
            <a:pPr marL="1031875" lvl="1" indent="-414338">
              <a:spcBef>
                <a:spcPct val="50000"/>
              </a:spcBef>
            </a:pPr>
            <a:r>
              <a:rPr lang="en-US" altLang="en-US" sz="2600"/>
              <a:t>Goods stored wherever there is appropriate space</a:t>
            </a:r>
          </a:p>
          <a:p>
            <a:pPr marL="1031875" lvl="1" indent="-414338">
              <a:spcBef>
                <a:spcPct val="50000"/>
              </a:spcBef>
            </a:pPr>
            <a:r>
              <a:rPr lang="en-US" altLang="en-US" sz="2600"/>
              <a:t>Advantage is improved cube utilization</a:t>
            </a:r>
          </a:p>
          <a:p>
            <a:pPr marL="1031875" lvl="1" indent="-414338">
              <a:spcBef>
                <a:spcPct val="50000"/>
              </a:spcBef>
            </a:pPr>
            <a:r>
              <a:rPr lang="en-US" altLang="en-US" sz="2600"/>
              <a:t>It requires accurate and up-to-date information</a:t>
            </a:r>
          </a:p>
          <a:p>
            <a:pPr marL="1031875" lvl="1" indent="-414338">
              <a:spcBef>
                <a:spcPct val="50000"/>
              </a:spcBef>
            </a:pPr>
            <a:r>
              <a:rPr lang="en-US" altLang="en-US" sz="2600"/>
              <a:t>Warehouses using floating-location systems are usually computer-based</a:t>
            </a:r>
            <a:endParaRPr lang="en-US" alt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>
            <a:extLst>
              <a:ext uri="{FF2B5EF4-FFF2-40B4-BE49-F238E27FC236}">
                <a16:creationId xmlns:a16="http://schemas.microsoft.com/office/drawing/2014/main" id="{247A1EE7-722C-1249-876C-93E7A8C2E23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800"/>
              <a:t>Warehouse Activities (</a:t>
            </a:r>
            <a:r>
              <a:rPr lang="en-US" altLang="en-US" sz="3800" i="1"/>
              <a:t>Stock Location</a:t>
            </a:r>
            <a:r>
              <a:rPr lang="en-US" altLang="en-US" sz="3800"/>
              <a:t>)</a:t>
            </a:r>
            <a:endParaRPr lang="en-US" altLang="en-US" sz="3600"/>
          </a:p>
        </p:txBody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843CCD5C-F861-5249-94B5-AF6BCF57344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6962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110000"/>
              </a:lnSpc>
            </a:pPr>
            <a:r>
              <a:rPr lang="en-US" altLang="en-US"/>
              <a:t>Two other systems sometimes used are:</a:t>
            </a:r>
            <a:endParaRPr lang="en-US" altLang="en-US" sz="3000"/>
          </a:p>
          <a:p>
            <a:pPr marL="1031875" lvl="1" indent="-414338">
              <a:lnSpc>
                <a:spcPct val="110000"/>
              </a:lnSpc>
            </a:pPr>
            <a:r>
              <a:rPr lang="en-US" altLang="en-US"/>
              <a:t>Point-of-use storage</a:t>
            </a:r>
            <a:endParaRPr lang="en-US" altLang="en-US" sz="2400"/>
          </a:p>
          <a:p>
            <a:pPr marL="1428750" lvl="2" indent="-282575">
              <a:lnSpc>
                <a:spcPct val="110000"/>
              </a:lnSpc>
            </a:pPr>
            <a:r>
              <a:rPr lang="en-US" altLang="en-US"/>
              <a:t>Inventory stored close to where it will be needed</a:t>
            </a:r>
          </a:p>
          <a:p>
            <a:pPr marL="1428750" lvl="2" indent="-282575">
              <a:lnSpc>
                <a:spcPct val="110000"/>
              </a:lnSpc>
            </a:pPr>
            <a:r>
              <a:rPr lang="en-US" altLang="en-US"/>
              <a:t>Used in repetitive manufacturing &amp; JIT systems</a:t>
            </a:r>
            <a:endParaRPr lang="en-US" altLang="en-US" sz="2000"/>
          </a:p>
          <a:p>
            <a:pPr marL="1031875" lvl="1" indent="-414338">
              <a:lnSpc>
                <a:spcPct val="110000"/>
              </a:lnSpc>
            </a:pPr>
            <a:r>
              <a:rPr lang="en-US" altLang="en-US"/>
              <a:t>Central storage</a:t>
            </a:r>
            <a:endParaRPr lang="en-US" altLang="en-US" sz="2400"/>
          </a:p>
          <a:p>
            <a:pPr marL="1428750" lvl="2" indent="-282575">
              <a:lnSpc>
                <a:spcPct val="110000"/>
              </a:lnSpc>
            </a:pPr>
            <a:r>
              <a:rPr lang="en-US" altLang="en-US"/>
              <a:t>Contains all inventory in one central location</a:t>
            </a:r>
            <a:endParaRPr lang="en-US" altLang="en-US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>
            <a:extLst>
              <a:ext uri="{FF2B5EF4-FFF2-40B4-BE49-F238E27FC236}">
                <a16:creationId xmlns:a16="http://schemas.microsoft.com/office/drawing/2014/main" id="{9AA2076C-725D-0E4A-BB8A-E78C8AE55E7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800"/>
              <a:t>Warehouse Activities (</a:t>
            </a:r>
            <a:r>
              <a:rPr lang="en-US" altLang="en-US" sz="3800" i="1"/>
              <a:t>Stock Location</a:t>
            </a:r>
            <a:r>
              <a:rPr lang="en-US" altLang="en-US" sz="3800"/>
              <a:t>)</a:t>
            </a:r>
            <a:endParaRPr lang="en-US" altLang="en-US" sz="3600"/>
          </a:p>
        </p:txBody>
      </p:sp>
      <p:sp>
        <p:nvSpPr>
          <p:cNvPr id="485379" name="Rectangle 3">
            <a:extLst>
              <a:ext uri="{FF2B5EF4-FFF2-40B4-BE49-F238E27FC236}">
                <a16:creationId xmlns:a16="http://schemas.microsoft.com/office/drawing/2014/main" id="{D994A1A4-ACE1-0B48-BAA5-2559CDA286C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4676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  <a:spcBef>
                <a:spcPct val="50000"/>
              </a:spcBef>
            </a:pPr>
            <a:r>
              <a:rPr lang="en-US" altLang="en-US"/>
              <a:t>Advantages of Point-of-use Storage</a:t>
            </a:r>
          </a:p>
          <a:p>
            <a:pPr marL="1031875" lvl="1" indent="-414338">
              <a:lnSpc>
                <a:spcPct val="90000"/>
              </a:lnSpc>
              <a:spcBef>
                <a:spcPct val="50000"/>
              </a:spcBef>
            </a:pPr>
            <a:r>
              <a:rPr lang="en-US" altLang="en-US"/>
              <a:t>Materials are readily accessible to users</a:t>
            </a:r>
          </a:p>
          <a:p>
            <a:pPr marL="1031875" lvl="1" indent="-414338">
              <a:lnSpc>
                <a:spcPct val="90000"/>
              </a:lnSpc>
              <a:spcBef>
                <a:spcPct val="50000"/>
              </a:spcBef>
            </a:pPr>
            <a:r>
              <a:rPr lang="en-US" altLang="en-US"/>
              <a:t>Material handling is reduced or eliminated</a:t>
            </a:r>
          </a:p>
          <a:p>
            <a:pPr marL="1031875" lvl="1" indent="-414338">
              <a:lnSpc>
                <a:spcPct val="90000"/>
              </a:lnSpc>
              <a:spcBef>
                <a:spcPct val="50000"/>
              </a:spcBef>
            </a:pPr>
            <a:r>
              <a:rPr lang="en-US" altLang="en-US"/>
              <a:t>Central storage costs are reduced</a:t>
            </a:r>
          </a:p>
          <a:p>
            <a:pPr marL="1031875" lvl="1" indent="-414338">
              <a:lnSpc>
                <a:spcPct val="90000"/>
              </a:lnSpc>
              <a:spcBef>
                <a:spcPct val="50000"/>
              </a:spcBef>
            </a:pPr>
            <a:r>
              <a:rPr lang="en-US" altLang="en-US"/>
              <a:t>Material is accessible all the time</a:t>
            </a:r>
            <a:endParaRPr lang="en-US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>
            <a:extLst>
              <a:ext uri="{FF2B5EF4-FFF2-40B4-BE49-F238E27FC236}">
                <a16:creationId xmlns:a16="http://schemas.microsoft.com/office/drawing/2014/main" id="{1E804EF9-E1FE-9E4F-9FBE-D8DA2654BAC5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800"/>
              <a:t>Warehouse Activities (</a:t>
            </a:r>
            <a:r>
              <a:rPr lang="en-US" altLang="en-US" sz="3800" i="1"/>
              <a:t>Stock Location</a:t>
            </a:r>
            <a:r>
              <a:rPr lang="en-US" altLang="en-US" sz="3800"/>
              <a:t>)</a:t>
            </a:r>
            <a:endParaRPr lang="en-US" altLang="en-US" sz="3600"/>
          </a:p>
        </p:txBody>
      </p:sp>
      <p:sp>
        <p:nvSpPr>
          <p:cNvPr id="507907" name="Rectangle 3">
            <a:extLst>
              <a:ext uri="{FF2B5EF4-FFF2-40B4-BE49-F238E27FC236}">
                <a16:creationId xmlns:a16="http://schemas.microsoft.com/office/drawing/2014/main" id="{C44B6101-CD46-C44C-AEF2-6D0B6311EAC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/>
              <a:t>Advantages of Central Storage</a:t>
            </a:r>
            <a:endParaRPr lang="en-US" altLang="en-US" sz="2800"/>
          </a:p>
          <a:p>
            <a:pPr marL="1031875" lvl="1" indent="-414338">
              <a:lnSpc>
                <a:spcPct val="90000"/>
              </a:lnSpc>
            </a:pPr>
            <a:r>
              <a:rPr lang="en-US" altLang="en-US"/>
              <a:t>Ease of control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/>
              <a:t>Inventory record accuracy is easier to maintain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/>
              <a:t>Specialized storage can be used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/>
              <a:t>Reduced safety stock, since users do not need to carry their own safety stock</a:t>
            </a:r>
            <a:endParaRPr lang="en-US" altLang="en-US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>
            <a:extLst>
              <a:ext uri="{FF2B5EF4-FFF2-40B4-BE49-F238E27FC236}">
                <a16:creationId xmlns:a16="http://schemas.microsoft.com/office/drawing/2014/main" id="{D911996C-04CA-B447-A6FB-FFA3DA416CC5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Warehouse Activities</a:t>
            </a:r>
            <a:endParaRPr lang="en-US" altLang="en-US" sz="4000"/>
          </a:p>
        </p:txBody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2E43BFEB-E333-F04B-8EE4-7E74DBCC4F8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110000"/>
              </a:lnSpc>
            </a:pPr>
            <a:r>
              <a:rPr lang="en-US" altLang="en-US"/>
              <a:t>Order Picking and Assembly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/>
              <a:t>When an order is received, items must be obtained from the warehouse, grouped, &amp; prepared for shipment, systems used:</a:t>
            </a:r>
          </a:p>
          <a:p>
            <a:pPr marL="1428750" lvl="2" indent="-282575">
              <a:lnSpc>
                <a:spcPct val="110000"/>
              </a:lnSpc>
            </a:pPr>
            <a:r>
              <a:rPr lang="en-US" altLang="en-US"/>
              <a:t>Area system</a:t>
            </a:r>
          </a:p>
          <a:p>
            <a:pPr marL="1428750" lvl="2" indent="-282575">
              <a:lnSpc>
                <a:spcPct val="110000"/>
              </a:lnSpc>
            </a:pPr>
            <a:r>
              <a:rPr lang="en-US" altLang="en-US"/>
              <a:t>Zone system</a:t>
            </a:r>
          </a:p>
          <a:p>
            <a:pPr marL="1428750" lvl="2" indent="-282575">
              <a:lnSpc>
                <a:spcPct val="110000"/>
              </a:lnSpc>
            </a:pPr>
            <a:r>
              <a:rPr lang="en-US" altLang="en-US"/>
              <a:t>Multiorder system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>
            <a:extLst>
              <a:ext uri="{FF2B5EF4-FFF2-40B4-BE49-F238E27FC236}">
                <a16:creationId xmlns:a16="http://schemas.microsoft.com/office/drawing/2014/main" id="{98011A11-A515-0D42-97CE-3B22CAD6DD15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Warehouse Activities</a:t>
            </a:r>
            <a:endParaRPr lang="en-US" altLang="en-US" sz="4000"/>
          </a:p>
        </p:txBody>
      </p:sp>
      <p:sp>
        <p:nvSpPr>
          <p:cNvPr id="487427" name="Rectangle 3">
            <a:extLst>
              <a:ext uri="{FF2B5EF4-FFF2-40B4-BE49-F238E27FC236}">
                <a16:creationId xmlns:a16="http://schemas.microsoft.com/office/drawing/2014/main" id="{A8D5464C-029A-AF4A-9014-C9EB777EEBA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3505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 sz="2400"/>
              <a:t>Order Picking and Assembly</a:t>
            </a:r>
            <a:endParaRPr lang="en-US" altLang="en-US" sz="2800"/>
          </a:p>
          <a:p>
            <a:pPr marL="979488" lvl="1" indent="-361950">
              <a:lnSpc>
                <a:spcPct val="90000"/>
              </a:lnSpc>
            </a:pPr>
            <a:r>
              <a:rPr lang="en-US" altLang="en-US" sz="2000" i="1"/>
              <a:t>Area system</a:t>
            </a:r>
            <a:endParaRPr lang="en-US" altLang="en-US" sz="2400"/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Order picker circulates throughout warehouse selecting items on an order -- order is ready to ship when order picker is finished</a:t>
            </a:r>
          </a:p>
          <a:p>
            <a:pPr marL="979488" lvl="1" indent="-361950">
              <a:lnSpc>
                <a:spcPct val="90000"/>
              </a:lnSpc>
            </a:pPr>
            <a:r>
              <a:rPr lang="en-US" altLang="en-US" sz="2000" i="1"/>
              <a:t>Zone system</a:t>
            </a:r>
            <a:endParaRPr lang="en-US" altLang="en-US" sz="2400"/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Warehouse is divided into zones, &amp; each picker works only in an assigned zone -- order is divided by zone, &amp; the items from each zone are sent to the marshaling area</a:t>
            </a:r>
          </a:p>
          <a:p>
            <a:pPr marL="979488" lvl="1" indent="-361950">
              <a:lnSpc>
                <a:spcPct val="110000"/>
              </a:lnSpc>
            </a:pPr>
            <a:r>
              <a:rPr lang="en-US" altLang="en-US" sz="2000" i="1"/>
              <a:t>Multiorder system</a:t>
            </a:r>
            <a:endParaRPr lang="en-US" altLang="en-US" sz="2000"/>
          </a:p>
          <a:p>
            <a:pPr marL="1428750" lvl="2" indent="-282575">
              <a:lnSpc>
                <a:spcPct val="110000"/>
              </a:lnSpc>
            </a:pPr>
            <a:r>
              <a:rPr lang="en-US" altLang="en-US" sz="1800"/>
              <a:t>Same as the zone system, except that each picker collects items for a number of orders at the same time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>
            <a:extLst>
              <a:ext uri="{FF2B5EF4-FFF2-40B4-BE49-F238E27FC236}">
                <a16:creationId xmlns:a16="http://schemas.microsoft.com/office/drawing/2014/main" id="{45BF46A1-CF65-F340-A27E-B4E4C5CB7077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200"/>
              <a:t>Warehousing: Physical Control and Security</a:t>
            </a:r>
            <a:endParaRPr lang="en-US" altLang="en-US" sz="3000"/>
          </a:p>
        </p:txBody>
      </p:sp>
      <p:sp>
        <p:nvSpPr>
          <p:cNvPr id="489475" name="Rectangle 3">
            <a:extLst>
              <a:ext uri="{FF2B5EF4-FFF2-40B4-BE49-F238E27FC236}">
                <a16:creationId xmlns:a16="http://schemas.microsoft.com/office/drawing/2014/main" id="{CB9F86CA-562B-4044-A35E-63D182E64C1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1981200"/>
            <a:ext cx="76200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 sz="2600"/>
              <a:t>Physical Control &amp; Security - Elements</a:t>
            </a:r>
            <a:endParaRPr lang="en-US" altLang="en-US" sz="2800"/>
          </a:p>
          <a:p>
            <a:pPr marL="1031875" lvl="1" indent="-414338">
              <a:lnSpc>
                <a:spcPct val="90000"/>
              </a:lnSpc>
            </a:pPr>
            <a:r>
              <a:rPr lang="en-US" altLang="en-US" sz="2200"/>
              <a:t>Good part numbering system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200"/>
              <a:t>Simple, well-documented transaction system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Identify the item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Verify the quantity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Record the transaction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Physically execute the transaction</a:t>
            </a:r>
            <a:endParaRPr lang="en-US" altLang="en-US" sz="2000"/>
          </a:p>
          <a:p>
            <a:pPr marL="1031875" lvl="1" indent="-414338">
              <a:lnSpc>
                <a:spcPct val="90000"/>
              </a:lnSpc>
            </a:pPr>
            <a:r>
              <a:rPr lang="en-US" altLang="en-US" sz="2200"/>
              <a:t>Limited access</a:t>
            </a:r>
            <a:endParaRPr lang="en-US" altLang="en-US" sz="2400"/>
          </a:p>
          <a:p>
            <a:pPr marL="1428750" lvl="2" indent="-282575">
              <a:lnSpc>
                <a:spcPct val="90000"/>
              </a:lnSpc>
            </a:pPr>
            <a:r>
              <a:rPr lang="en-US" altLang="en-US" sz="1800"/>
              <a:t>Inventory must be kept in a safe, secure (locked) place with limited general access</a:t>
            </a:r>
            <a:endParaRPr lang="en-US" altLang="en-US" sz="2000"/>
          </a:p>
          <a:p>
            <a:pPr marL="1031875" lvl="1" indent="-414338">
              <a:lnSpc>
                <a:spcPct val="90000"/>
              </a:lnSpc>
            </a:pPr>
            <a:r>
              <a:rPr lang="en-US" altLang="en-US" sz="2200"/>
              <a:t>Well-trained workforce</a:t>
            </a:r>
            <a:endParaRPr lang="en-US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>
            <a:extLst>
              <a:ext uri="{FF2B5EF4-FFF2-40B4-BE49-F238E27FC236}">
                <a16:creationId xmlns:a16="http://schemas.microsoft.com/office/drawing/2014/main" id="{2D03578E-B007-DB47-9763-72A52AC8E88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Warehousing Management</a:t>
            </a:r>
            <a:endParaRPr lang="en-US" altLang="en-US" sz="4000"/>
          </a:p>
        </p:txBody>
      </p:sp>
      <p:sp>
        <p:nvSpPr>
          <p:cNvPr id="471043" name="Rectangle 3">
            <a:extLst>
              <a:ext uri="{FF2B5EF4-FFF2-40B4-BE49-F238E27FC236}">
                <a16:creationId xmlns:a16="http://schemas.microsoft.com/office/drawing/2014/main" id="{40FC7282-FF65-9549-BB61-9DEA9E69236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 sz="2600"/>
              <a:t>Benefits of Warehouse Management</a:t>
            </a:r>
            <a:endParaRPr lang="en-US" altLang="en-US" sz="2800"/>
          </a:p>
          <a:p>
            <a:pPr marL="1031875" lvl="1" indent="-414338">
              <a:lnSpc>
                <a:spcPct val="90000"/>
              </a:lnSpc>
            </a:pPr>
            <a:r>
              <a:rPr lang="en-US" altLang="en-US" sz="2400"/>
              <a:t>Provide a place to store &amp; protect inventory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400"/>
              <a:t>Reduce transportation costs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400"/>
              <a:t>Improve customer service levels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2600"/>
              <a:t>Complexity of warehouse operation depends on the # of SKUs handled &amp; the # of orders received &amp; filled 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2600"/>
              <a:t>Most activity in a warehouse is material handling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>
            <a:extLst>
              <a:ext uri="{FF2B5EF4-FFF2-40B4-BE49-F238E27FC236}">
                <a16:creationId xmlns:a16="http://schemas.microsoft.com/office/drawing/2014/main" id="{14812174-8670-2645-829B-6FA13357B271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400"/>
              <a:t>Warehousing: Inventory Record Accuracy</a:t>
            </a:r>
            <a:endParaRPr lang="en-US" altLang="en-US" sz="3200"/>
          </a:p>
        </p:txBody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25E4BFD1-C771-B94B-83C4-6C79FA08C6B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429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/>
              <a:t>Accurate inventory records enable firms to: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/>
              <a:t>Operate effective materials management systems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/>
              <a:t>Maintain satisfactory customer service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/>
              <a:t>Operate effectively &amp; efficiently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/>
              <a:t>Analyze inventory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>
            <a:extLst>
              <a:ext uri="{FF2B5EF4-FFF2-40B4-BE49-F238E27FC236}">
                <a16:creationId xmlns:a16="http://schemas.microsoft.com/office/drawing/2014/main" id="{C4140457-48E3-9C46-9A2D-D81051AABA9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400"/>
              <a:t>Warehousing: Inventory Record Accuracy</a:t>
            </a:r>
            <a:endParaRPr lang="en-US" altLang="en-US" sz="3200"/>
          </a:p>
        </p:txBody>
      </p:sp>
      <p:sp>
        <p:nvSpPr>
          <p:cNvPr id="504835" name="Rectangle 3">
            <a:extLst>
              <a:ext uri="{FF2B5EF4-FFF2-40B4-BE49-F238E27FC236}">
                <a16:creationId xmlns:a16="http://schemas.microsoft.com/office/drawing/2014/main" id="{ED4DBB8E-B89D-B34A-A13E-E0566C0D0EF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96200" cy="3505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/>
              <a:t>Three pieces of information </a:t>
            </a:r>
            <a:r>
              <a:rPr lang="en-US" altLang="en-US" sz="2400" u="sng"/>
              <a:t>must be</a:t>
            </a:r>
            <a:r>
              <a:rPr lang="en-US" altLang="en-US" sz="2400"/>
              <a:t> accurate: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000"/>
              <a:t>Part description (part number)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000"/>
              <a:t>Quantity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000"/>
              <a:t>Location</a:t>
            </a:r>
          </a:p>
          <a:p>
            <a:pPr marL="503238" indent="-503238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/>
              <a:t>Inventory is a tangible asset that is easy to lose track of unless properly controlled</a:t>
            </a:r>
          </a:p>
          <a:p>
            <a:pPr marL="503238" indent="-503238">
              <a:lnSpc>
                <a:spcPct val="80000"/>
              </a:lnSpc>
              <a:spcBef>
                <a:spcPct val="30000"/>
              </a:spcBef>
            </a:pPr>
            <a:r>
              <a:rPr lang="en-US" altLang="en-US" sz="2400"/>
              <a:t>Inaccurate inventory records will result in:</a:t>
            </a:r>
            <a:endParaRPr lang="en-US" altLang="en-US" sz="2800"/>
          </a:p>
          <a:p>
            <a:pPr marL="1031875" lvl="1" indent="-414338">
              <a:lnSpc>
                <a:spcPct val="80000"/>
              </a:lnSpc>
              <a:spcBef>
                <a:spcPct val="30000"/>
              </a:spcBef>
            </a:pPr>
            <a:r>
              <a:rPr lang="en-US" altLang="en-US" sz="2000"/>
              <a:t>Lost sales, shortages, &amp; disrupted schedules</a:t>
            </a:r>
          </a:p>
          <a:p>
            <a:pPr marL="1031875" lvl="1" indent="-414338">
              <a:lnSpc>
                <a:spcPct val="80000"/>
              </a:lnSpc>
              <a:spcBef>
                <a:spcPct val="30000"/>
              </a:spcBef>
            </a:pPr>
            <a:r>
              <a:rPr lang="en-US" altLang="en-US" sz="2000"/>
              <a:t>Excess inventory (of the wrong things)</a:t>
            </a:r>
          </a:p>
          <a:p>
            <a:pPr marL="1031875" lvl="1" indent="-414338">
              <a:lnSpc>
                <a:spcPct val="80000"/>
              </a:lnSpc>
              <a:spcBef>
                <a:spcPct val="30000"/>
              </a:spcBef>
            </a:pPr>
            <a:r>
              <a:rPr lang="en-US" altLang="en-US" sz="2000"/>
              <a:t>Ineffective MRP / MRPII / ERP</a:t>
            </a:r>
            <a:endParaRPr lang="en-US" altLang="en-US"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>
            <a:extLst>
              <a:ext uri="{FF2B5EF4-FFF2-40B4-BE49-F238E27FC236}">
                <a16:creationId xmlns:a16="http://schemas.microsoft.com/office/drawing/2014/main" id="{501287A2-691D-3D41-8A36-805DD4A6115C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400"/>
              <a:t>Warehousing: Inventory Record Accuracy</a:t>
            </a:r>
            <a:endParaRPr lang="en-US" altLang="en-US" sz="3200"/>
          </a:p>
        </p:txBody>
      </p:sp>
      <p:sp>
        <p:nvSpPr>
          <p:cNvPr id="492547" name="Rectangle 3">
            <a:extLst>
              <a:ext uri="{FF2B5EF4-FFF2-40B4-BE49-F238E27FC236}">
                <a16:creationId xmlns:a16="http://schemas.microsoft.com/office/drawing/2014/main" id="{4680D6A2-2228-9B44-BDA7-A917CF59DFB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1981200"/>
            <a:ext cx="7620000" cy="3505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110000"/>
              </a:lnSpc>
            </a:pPr>
            <a:r>
              <a:rPr lang="en-US" altLang="en-US" sz="2800"/>
              <a:t>Causes of Inventory Record Errors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Unauthorized withdrawal of material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Unsecured stockroom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Poorly trained personnel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Inaccurate transaction recording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Poor transaction recording systems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Lack of audit capability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>
            <a:extLst>
              <a:ext uri="{FF2B5EF4-FFF2-40B4-BE49-F238E27FC236}">
                <a16:creationId xmlns:a16="http://schemas.microsoft.com/office/drawing/2014/main" id="{AA228754-9A02-7047-8FF8-F676DBCD0D3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400"/>
              <a:t>Warehousing: Inventory Record Accuracy</a:t>
            </a:r>
            <a:endParaRPr lang="en-US" altLang="en-US" sz="3200"/>
          </a:p>
        </p:txBody>
      </p:sp>
      <p:sp>
        <p:nvSpPr>
          <p:cNvPr id="493571" name="Rectangle 3">
            <a:extLst>
              <a:ext uri="{FF2B5EF4-FFF2-40B4-BE49-F238E27FC236}">
                <a16:creationId xmlns:a16="http://schemas.microsoft.com/office/drawing/2014/main" id="{92FCC547-5927-CC44-A424-73261742910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 sz="2800"/>
              <a:t>Measuring Inventory Record Accuracy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400"/>
              <a:t>It is not practical to expect 100% accuracy.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400"/>
              <a:t>Tolerance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2000"/>
              <a:t>To judge inventory accuracy, a tolerance level for each part must be specified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2000" u="sng"/>
              <a:t>Tolerance is the amount of permissible variation between an inventory record &amp; a physical count.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2000"/>
              <a:t>Tolerances are set on individual items based on value, critical nature, availability, lead time, ability to stop prod., safety problems, or difficulty of measurement.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>
            <a:extLst>
              <a:ext uri="{FF2B5EF4-FFF2-40B4-BE49-F238E27FC236}">
                <a16:creationId xmlns:a16="http://schemas.microsoft.com/office/drawing/2014/main" id="{5D7BB24A-E129-BA4D-A6B1-C15ABF067FA8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400"/>
              <a:t>Warehousing: Auditing Inventory Records</a:t>
            </a:r>
            <a:r>
              <a:rPr lang="en-US" altLang="en-US" sz="3200"/>
              <a:t> </a:t>
            </a:r>
          </a:p>
        </p:txBody>
      </p:sp>
      <p:sp>
        <p:nvSpPr>
          <p:cNvPr id="494595" name="Rectangle 3">
            <a:extLst>
              <a:ext uri="{FF2B5EF4-FFF2-40B4-BE49-F238E27FC236}">
                <a16:creationId xmlns:a16="http://schemas.microsoft.com/office/drawing/2014/main" id="{652F114D-65C8-BE42-8D0C-D5916B24F7D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505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 sz="3000"/>
              <a:t>Two basic methods of auditing inventory</a:t>
            </a:r>
            <a:r>
              <a:rPr lang="en-US" altLang="en-US"/>
              <a:t>: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600"/>
              <a:t>Periodic (usually annual) counts of all items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600"/>
              <a:t>Cyclic (usually daily) counts of specified items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3000"/>
              <a:t>Auditing the system finds causes of record inaccuracy &amp; eliminate them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3000" u="sng"/>
              <a:t>Cycle counting does this; periodic audits tend not to</a:t>
            </a:r>
            <a:endParaRPr lang="en-US" altLang="en-US" sz="2800" u="sng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>
            <a:extLst>
              <a:ext uri="{FF2B5EF4-FFF2-40B4-BE49-F238E27FC236}">
                <a16:creationId xmlns:a16="http://schemas.microsoft.com/office/drawing/2014/main" id="{2935E35B-00E7-DB46-925B-85D77B0F3562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400"/>
              <a:t>Warehousing: Auditing Inventory Records</a:t>
            </a:r>
            <a:r>
              <a:rPr lang="en-US" altLang="en-US" sz="3200"/>
              <a:t> </a:t>
            </a:r>
          </a:p>
        </p:txBody>
      </p:sp>
      <p:sp>
        <p:nvSpPr>
          <p:cNvPr id="495619" name="Rectangle 3">
            <a:extLst>
              <a:ext uri="{FF2B5EF4-FFF2-40B4-BE49-F238E27FC236}">
                <a16:creationId xmlns:a16="http://schemas.microsoft.com/office/drawing/2014/main" id="{8330A4C6-E017-9C4B-97A5-7E7B07DBFB7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110000"/>
              </a:lnSpc>
            </a:pPr>
            <a:r>
              <a:rPr lang="en-US" altLang="en-US"/>
              <a:t>Factors in good preparation for a physical inventory are: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/>
              <a:t>Housekeeping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/>
              <a:t>Identification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/>
              <a:t>Training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>
            <a:extLst>
              <a:ext uri="{FF2B5EF4-FFF2-40B4-BE49-F238E27FC236}">
                <a16:creationId xmlns:a16="http://schemas.microsoft.com/office/drawing/2014/main" id="{991CC7E9-B2AC-CE49-8E66-7CAAA073DAF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400"/>
              <a:t>Warehousing: Auditing Inventory Records</a:t>
            </a:r>
            <a:r>
              <a:rPr lang="en-US" altLang="en-US" sz="3200"/>
              <a:t> </a:t>
            </a:r>
          </a:p>
        </p:txBody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888DF758-5CAB-8743-ADB1-AC1F17EA620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543800" cy="3505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/>
            <a:r>
              <a:rPr lang="en-US" altLang="en-US" sz="2800"/>
              <a:t>A physical inventory consists of four steps:</a:t>
            </a:r>
          </a:p>
          <a:p>
            <a:pPr marL="1031875" lvl="1" indent="-414338"/>
            <a:r>
              <a:rPr lang="en-US" altLang="en-US" sz="2400"/>
              <a:t>Count items &amp; record count on an attached ticket</a:t>
            </a:r>
          </a:p>
          <a:p>
            <a:pPr marL="1031875" lvl="1" indent="-414338"/>
            <a:r>
              <a:rPr lang="en-US" altLang="en-US" sz="2400"/>
              <a:t>Verify this count by recounting or by sampling</a:t>
            </a:r>
          </a:p>
          <a:p>
            <a:pPr marL="1031875" lvl="1" indent="-414338"/>
            <a:r>
              <a:rPr lang="en-US" altLang="en-US" sz="2400"/>
              <a:t>When the verification is finished, collect the tickets &amp; list the items in each department</a:t>
            </a:r>
          </a:p>
          <a:p>
            <a:pPr marL="1031875" lvl="1" indent="-414338"/>
            <a:r>
              <a:rPr lang="en-US" altLang="en-US" sz="2400"/>
              <a:t>Reconcile the inventory records for differences between the physical count &amp; inventory dollars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>
            <a:extLst>
              <a:ext uri="{FF2B5EF4-FFF2-40B4-BE49-F238E27FC236}">
                <a16:creationId xmlns:a16="http://schemas.microsoft.com/office/drawing/2014/main" id="{A5031406-B811-324E-857C-2265E69382BD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400"/>
              <a:t>Warehousing: Auditing Inventory Records</a:t>
            </a:r>
            <a:r>
              <a:rPr lang="en-US" altLang="en-US" sz="3200"/>
              <a:t> </a:t>
            </a:r>
          </a:p>
        </p:txBody>
      </p:sp>
      <p:sp>
        <p:nvSpPr>
          <p:cNvPr id="497667" name="Rectangle 3">
            <a:extLst>
              <a:ext uri="{FF2B5EF4-FFF2-40B4-BE49-F238E27FC236}">
                <a16:creationId xmlns:a16="http://schemas.microsoft.com/office/drawing/2014/main" id="{382B92BA-7963-B54F-8EA7-60D2493F295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5438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/>
              <a:t>Problems with annual physical inventory: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/>
              <a:t>Usually the factory/facility has to be shut down, thus losing production or business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/>
              <a:t>Labor &amp; paperwork are expensive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/>
              <a:t>Job is often done hurriedly &amp; poorly since there is much pressure to get it done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/>
              <a:t>Many times, more errors are introduced than are eliminated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>
            <a:extLst>
              <a:ext uri="{FF2B5EF4-FFF2-40B4-BE49-F238E27FC236}">
                <a16:creationId xmlns:a16="http://schemas.microsoft.com/office/drawing/2014/main" id="{215064B2-BF9C-6A42-BD44-2E843E4DB688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400"/>
              <a:t>Warehousing: Auditing Inventory Records</a:t>
            </a:r>
            <a:r>
              <a:rPr lang="en-US" altLang="en-US" sz="3200"/>
              <a:t> </a:t>
            </a:r>
          </a:p>
        </p:txBody>
      </p:sp>
      <p:sp>
        <p:nvSpPr>
          <p:cNvPr id="498691" name="Rectangle 3">
            <a:extLst>
              <a:ext uri="{FF2B5EF4-FFF2-40B4-BE49-F238E27FC236}">
                <a16:creationId xmlns:a16="http://schemas.microsoft.com/office/drawing/2014/main" id="{98B26CDB-6995-4A49-B580-E85AC066619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 sz="2800"/>
              <a:t>Cycle Counting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400"/>
              <a:t>A system of counting inventory continually throughout the year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400" u="sng"/>
              <a:t>Advantages of cycle counting</a:t>
            </a:r>
            <a:r>
              <a:rPr lang="en-US" altLang="en-US" sz="2400"/>
              <a:t>: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2000"/>
              <a:t>Timely detection &amp; correction of problems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2000"/>
              <a:t>Complete or partial reduction of lost production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2000"/>
              <a:t>Use of personnel trained &amp; dedicated to cycle counting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400"/>
              <a:t>Count frequency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2000"/>
              <a:t>Number of times an item is counted in a year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FEDECB41-FCAF-6247-BD33-2E7056970594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400"/>
              <a:t>Warehousing: Auditing Inventory Records</a:t>
            </a:r>
            <a:r>
              <a:rPr lang="en-US" altLang="en-US" sz="3200"/>
              <a:t> </a:t>
            </a:r>
          </a:p>
        </p:txBody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A65C5F37-30E9-C04B-AFE5-6ACBF6990B2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1981200"/>
            <a:ext cx="75438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/>
            <a:r>
              <a:rPr lang="en-US" altLang="en-US" sz="2800"/>
              <a:t>Count Frequency should increase as the value of the item &amp; number of transactions (chance of error) increase, </a:t>
            </a:r>
            <a:r>
              <a:rPr lang="en-US" altLang="en-US" sz="2200"/>
              <a:t>e.g., base the frequency of count on annual dollar value usage</a:t>
            </a:r>
            <a:endParaRPr lang="en-US" altLang="en-US" sz="2800"/>
          </a:p>
          <a:p>
            <a:pPr marL="1031875" lvl="1" indent="-414338"/>
            <a:r>
              <a:rPr lang="en-US" altLang="en-US" sz="2400"/>
              <a:t>Methods used</a:t>
            </a:r>
          </a:p>
          <a:p>
            <a:pPr marL="1428750" lvl="2" indent="-282575"/>
            <a:r>
              <a:rPr lang="en-US" altLang="en-US" sz="2000"/>
              <a:t>ABC Method</a:t>
            </a:r>
          </a:p>
          <a:p>
            <a:pPr marL="1428750" lvl="2" indent="-282575"/>
            <a:r>
              <a:rPr lang="en-US" altLang="en-US" sz="2000"/>
              <a:t>Zone Method</a:t>
            </a:r>
          </a:p>
          <a:p>
            <a:pPr marL="1428750" lvl="2" indent="-282575"/>
            <a:r>
              <a:rPr lang="en-US" altLang="en-US" sz="2000"/>
              <a:t>Location Audit System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>
            <a:extLst>
              <a:ext uri="{FF2B5EF4-FFF2-40B4-BE49-F238E27FC236}">
                <a16:creationId xmlns:a16="http://schemas.microsoft.com/office/drawing/2014/main" id="{5672D0E2-026F-894F-A6D3-C6C556E226A6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Warehousing Management</a:t>
            </a:r>
            <a:endParaRPr lang="en-US" altLang="en-US" sz="4000"/>
          </a:p>
        </p:txBody>
      </p:sp>
      <p:sp>
        <p:nvSpPr>
          <p:cNvPr id="472067" name="Rectangle 3">
            <a:extLst>
              <a:ext uri="{FF2B5EF4-FFF2-40B4-BE49-F238E27FC236}">
                <a16:creationId xmlns:a16="http://schemas.microsoft.com/office/drawing/2014/main" id="{D838D30F-C136-384B-BBD6-AB0572B6466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696200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/>
            <a:r>
              <a:rPr lang="en-US" altLang="en-US"/>
              <a:t>Costs of Operating a Warehouse</a:t>
            </a:r>
          </a:p>
          <a:p>
            <a:pPr marL="1031875" lvl="1" indent="-414338"/>
            <a:r>
              <a:rPr lang="en-US" altLang="en-US"/>
              <a:t>Capital costs</a:t>
            </a:r>
          </a:p>
          <a:p>
            <a:pPr marL="1428750" lvl="2" indent="-282575"/>
            <a:r>
              <a:rPr lang="en-US" altLang="en-US"/>
              <a:t>costs of space &amp; materials handling equipment</a:t>
            </a:r>
          </a:p>
          <a:p>
            <a:pPr marL="1031875" lvl="1" indent="-414338"/>
            <a:r>
              <a:rPr lang="en-US" altLang="en-US"/>
              <a:t>Operating costs</a:t>
            </a:r>
          </a:p>
          <a:p>
            <a:pPr marL="1428750" lvl="2" indent="-282575"/>
            <a:r>
              <a:rPr lang="en-US" altLang="en-US"/>
              <a:t>cost of labor</a:t>
            </a:r>
          </a:p>
          <a:p>
            <a:pPr marL="1428750" lvl="2" indent="-282575"/>
            <a:r>
              <a:rPr lang="en-US" altLang="en-US"/>
              <a:t>measure of labor productivity is the number of units that an operator can move in a 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>
            <a:extLst>
              <a:ext uri="{FF2B5EF4-FFF2-40B4-BE49-F238E27FC236}">
                <a16:creationId xmlns:a16="http://schemas.microsoft.com/office/drawing/2014/main" id="{C12555D6-B961-E848-B0FA-512402DF61ED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400"/>
              <a:t>Warehousing: Auditing Inventory Records</a:t>
            </a:r>
            <a:r>
              <a:rPr lang="en-US" altLang="en-US" sz="3200"/>
              <a:t> </a:t>
            </a:r>
          </a:p>
        </p:txBody>
      </p:sp>
      <p:sp>
        <p:nvSpPr>
          <p:cNvPr id="500739" name="Rectangle 3">
            <a:extLst>
              <a:ext uri="{FF2B5EF4-FFF2-40B4-BE49-F238E27FC236}">
                <a16:creationId xmlns:a16="http://schemas.microsoft.com/office/drawing/2014/main" id="{47705455-22BA-604C-9C5B-E65896B28F5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2057400"/>
            <a:ext cx="76962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/>
            <a:r>
              <a:rPr lang="en-US" altLang="en-US" sz="2800"/>
              <a:t>Cycle counts can be scheduled at regular intervals or special times</a:t>
            </a:r>
          </a:p>
          <a:p>
            <a:pPr marL="503238" indent="-503238">
              <a:lnSpc>
                <a:spcPct val="110000"/>
              </a:lnSpc>
            </a:pPr>
            <a:r>
              <a:rPr lang="en-US" altLang="en-US" sz="2800"/>
              <a:t>When to Count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When an order is placed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When an order is received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When the inventory record reaches zero</a:t>
            </a:r>
          </a:p>
          <a:p>
            <a:pPr marL="1031875" lvl="1" indent="-414338">
              <a:lnSpc>
                <a:spcPct val="110000"/>
              </a:lnSpc>
            </a:pPr>
            <a:r>
              <a:rPr lang="en-US" altLang="en-US" sz="2400"/>
              <a:t>When an error occurs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>
            <a:extLst>
              <a:ext uri="{FF2B5EF4-FFF2-40B4-BE49-F238E27FC236}">
                <a16:creationId xmlns:a16="http://schemas.microsoft.com/office/drawing/2014/main" id="{BB90A3BF-CBCE-CD40-8024-A5A83FB0B9EB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Warehouse Activities</a:t>
            </a:r>
            <a:endParaRPr lang="en-US" altLang="en-US" sz="4000"/>
          </a:p>
        </p:txBody>
      </p:sp>
      <p:sp>
        <p:nvSpPr>
          <p:cNvPr id="473091" name="Rectangle 3">
            <a:extLst>
              <a:ext uri="{FF2B5EF4-FFF2-40B4-BE49-F238E27FC236}">
                <a16:creationId xmlns:a16="http://schemas.microsoft.com/office/drawing/2014/main" id="{FD7F541F-58BF-1645-9B20-DB2636F9350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696200" cy="3505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 sz="2800"/>
              <a:t>Receive goods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2800"/>
              <a:t>Identify the goods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2800"/>
              <a:t>Dispatch goods to storage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2800"/>
              <a:t>Hold goods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2800"/>
              <a:t>Pick goods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2800"/>
              <a:t>Marshal shipment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2800"/>
              <a:t>Dispatch shipment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2800"/>
              <a:t>Operate an information system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>
            <a:extLst>
              <a:ext uri="{FF2B5EF4-FFF2-40B4-BE49-F238E27FC236}">
                <a16:creationId xmlns:a16="http://schemas.microsoft.com/office/drawing/2014/main" id="{7ED8770F-B7A0-4B46-B8D4-36073B99FEC7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Warehouse Activities</a:t>
            </a:r>
            <a:endParaRPr lang="en-US" altLang="en-US" sz="4000"/>
          </a:p>
        </p:txBody>
      </p:sp>
      <p:sp>
        <p:nvSpPr>
          <p:cNvPr id="474115" name="Rectangle 3">
            <a:extLst>
              <a:ext uri="{FF2B5EF4-FFF2-40B4-BE49-F238E27FC236}">
                <a16:creationId xmlns:a16="http://schemas.microsoft.com/office/drawing/2014/main" id="{28023A86-22AB-194C-AFAD-B54D9E007CB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2057400"/>
            <a:ext cx="7696200" cy="3657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/>
            <a:r>
              <a:rPr lang="en-US" altLang="en-US" sz="3000" i="1"/>
              <a:t>Receive goods</a:t>
            </a:r>
            <a:endParaRPr lang="en-US" altLang="en-US" sz="3000"/>
          </a:p>
          <a:p>
            <a:pPr marL="1031875" lvl="1" indent="-414338"/>
            <a:r>
              <a:rPr lang="en-US" altLang="en-US" sz="2600"/>
              <a:t>accepts goods from outside transportation or attached factory &amp; accepts responsibility </a:t>
            </a:r>
          </a:p>
          <a:p>
            <a:pPr marL="1428750" lvl="2" indent="-282575"/>
            <a:r>
              <a:rPr lang="en-US" altLang="en-US" sz="2200"/>
              <a:t>check the goods against an order &amp; the bill of lading</a:t>
            </a:r>
          </a:p>
          <a:p>
            <a:pPr marL="1428750" lvl="2" indent="-282575"/>
            <a:r>
              <a:rPr lang="en-US" altLang="en-US" sz="2200"/>
              <a:t>check the quantities</a:t>
            </a:r>
          </a:p>
          <a:p>
            <a:pPr marL="1428750" lvl="2" indent="-282575"/>
            <a:r>
              <a:rPr lang="en-US" altLang="en-US" sz="2200"/>
              <a:t>check for damage &amp; fill out damage reports if necessary</a:t>
            </a:r>
          </a:p>
          <a:p>
            <a:pPr marL="1428750" lvl="2" indent="-282575"/>
            <a:r>
              <a:rPr lang="en-US" altLang="en-US" sz="2200"/>
              <a:t>inspect goods if required</a:t>
            </a:r>
            <a:endParaRPr lang="en-US" altLang="en-US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>
            <a:extLst>
              <a:ext uri="{FF2B5EF4-FFF2-40B4-BE49-F238E27FC236}">
                <a16:creationId xmlns:a16="http://schemas.microsoft.com/office/drawing/2014/main" id="{2AEF81F6-DD67-FA4C-86EA-9E9A2C796D54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Warehouse Activities</a:t>
            </a:r>
            <a:endParaRPr lang="en-US" altLang="en-US" sz="4000"/>
          </a:p>
        </p:txBody>
      </p:sp>
      <p:sp>
        <p:nvSpPr>
          <p:cNvPr id="475139" name="Rectangle 3">
            <a:extLst>
              <a:ext uri="{FF2B5EF4-FFF2-40B4-BE49-F238E27FC236}">
                <a16:creationId xmlns:a16="http://schemas.microsoft.com/office/drawing/2014/main" id="{D4292720-DDD1-5B45-AC00-E79EDE3FE3C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1981200"/>
            <a:ext cx="76200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 sz="2800" i="1"/>
              <a:t>Identify the goods</a:t>
            </a:r>
            <a:endParaRPr lang="en-US" altLang="en-US" sz="2800"/>
          </a:p>
          <a:p>
            <a:pPr marL="1031875" lvl="1" indent="-414338">
              <a:lnSpc>
                <a:spcPct val="90000"/>
              </a:lnSpc>
            </a:pPr>
            <a:r>
              <a:rPr lang="en-US" altLang="en-US" sz="1800"/>
              <a:t>items are identified with the appropriate stock-keeping unit (SKU) number (part number) &amp; the quantity received recorded</a:t>
            </a:r>
            <a:endParaRPr lang="en-US" altLang="en-US" sz="2400"/>
          </a:p>
          <a:p>
            <a:pPr marL="503238" indent="-503238">
              <a:lnSpc>
                <a:spcPct val="90000"/>
              </a:lnSpc>
            </a:pPr>
            <a:r>
              <a:rPr lang="en-US" altLang="en-US" sz="2800" i="1"/>
              <a:t>Dispatch goods to storage</a:t>
            </a:r>
            <a:endParaRPr lang="en-US" altLang="en-US" sz="2800"/>
          </a:p>
          <a:p>
            <a:pPr marL="1031875" lvl="1" indent="-414338">
              <a:lnSpc>
                <a:spcPct val="90000"/>
              </a:lnSpc>
            </a:pPr>
            <a:r>
              <a:rPr lang="en-US" altLang="en-US" sz="1800"/>
              <a:t>goods are sorted &amp; put away</a:t>
            </a:r>
            <a:endParaRPr lang="en-US" altLang="en-US" sz="2000"/>
          </a:p>
          <a:p>
            <a:pPr marL="503238" indent="-503238">
              <a:lnSpc>
                <a:spcPct val="90000"/>
              </a:lnSpc>
            </a:pPr>
            <a:r>
              <a:rPr lang="en-US" altLang="en-US" sz="2800" i="1"/>
              <a:t>Hold goods</a:t>
            </a:r>
            <a:endParaRPr lang="en-US" altLang="en-US" sz="2800"/>
          </a:p>
          <a:p>
            <a:pPr marL="1031875" lvl="1" indent="-414338">
              <a:lnSpc>
                <a:spcPct val="90000"/>
              </a:lnSpc>
            </a:pPr>
            <a:r>
              <a:rPr lang="en-US" altLang="en-US" sz="1800"/>
              <a:t>goods are kept in storage &amp; under proper protection until needed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2800" i="1"/>
              <a:t>Pick goods</a:t>
            </a:r>
            <a:endParaRPr lang="en-US" altLang="en-US" sz="2800"/>
          </a:p>
          <a:p>
            <a:pPr marL="1031875" lvl="1" indent="-414338">
              <a:lnSpc>
                <a:spcPct val="90000"/>
              </a:lnSpc>
            </a:pPr>
            <a:r>
              <a:rPr lang="en-US" altLang="en-US" sz="1800"/>
              <a:t>items required from stock must be selected from storage &amp; brought to a marshalling area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>
            <a:extLst>
              <a:ext uri="{FF2B5EF4-FFF2-40B4-BE49-F238E27FC236}">
                <a16:creationId xmlns:a16="http://schemas.microsoft.com/office/drawing/2014/main" id="{DCC53095-7C29-054F-8D54-E8B102005CC0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Warehouse Activities</a:t>
            </a:r>
            <a:endParaRPr lang="en-US" altLang="en-US" sz="4000"/>
          </a:p>
        </p:txBody>
      </p:sp>
      <p:sp>
        <p:nvSpPr>
          <p:cNvPr id="476163" name="Rectangle 3">
            <a:extLst>
              <a:ext uri="{FF2B5EF4-FFF2-40B4-BE49-F238E27FC236}">
                <a16:creationId xmlns:a16="http://schemas.microsoft.com/office/drawing/2014/main" id="{442813AF-DF56-2549-A07B-39372546CD7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1981200"/>
            <a:ext cx="7620000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 sz="2800" i="1"/>
              <a:t>Marshal the shipment</a:t>
            </a:r>
            <a:endParaRPr lang="en-US" altLang="en-US" sz="2800"/>
          </a:p>
          <a:p>
            <a:pPr marL="1031875" lvl="1" indent="-414338">
              <a:lnSpc>
                <a:spcPct val="90000"/>
              </a:lnSpc>
            </a:pPr>
            <a:r>
              <a:rPr lang="en-US" altLang="en-US" sz="2000"/>
              <a:t>goods making up a single order are brought together &amp; checked for omissions or errors; order records are updated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2800" i="1"/>
              <a:t>Dispatch the shipment</a:t>
            </a:r>
            <a:endParaRPr lang="en-US" altLang="en-US" sz="2800"/>
          </a:p>
          <a:p>
            <a:pPr marL="1031875" lvl="1" indent="-414338">
              <a:lnSpc>
                <a:spcPct val="90000"/>
              </a:lnSpc>
            </a:pPr>
            <a:r>
              <a:rPr lang="en-US" altLang="en-US" sz="2000"/>
              <a:t>orders are packaged, shipping documents are prepared, &amp; goods loaded on the vehicle</a:t>
            </a:r>
          </a:p>
          <a:p>
            <a:pPr marL="503238" indent="-503238">
              <a:lnSpc>
                <a:spcPct val="90000"/>
              </a:lnSpc>
            </a:pPr>
            <a:r>
              <a:rPr lang="en-US" altLang="en-US" sz="2800" i="1"/>
              <a:t>Operate an information system</a:t>
            </a:r>
            <a:endParaRPr lang="en-US" altLang="en-US" sz="2800"/>
          </a:p>
          <a:p>
            <a:pPr marL="1031875" lvl="1" indent="-414338">
              <a:lnSpc>
                <a:spcPct val="90000"/>
              </a:lnSpc>
            </a:pPr>
            <a:r>
              <a:rPr lang="en-US" altLang="en-US" sz="2000"/>
              <a:t>a record must be maintained for each item in stock showing the quantity on hand, quantity received, quantity issued, &amp; location in the warehouse</a:t>
            </a:r>
          </a:p>
          <a:p>
            <a:pPr marL="1031875" lvl="1" indent="-414338">
              <a:lnSpc>
                <a:spcPct val="90000"/>
              </a:lnSpc>
            </a:pPr>
            <a:endParaRPr lang="en-US" altLang="en-US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>
            <a:extLst>
              <a:ext uri="{FF2B5EF4-FFF2-40B4-BE49-F238E27FC236}">
                <a16:creationId xmlns:a16="http://schemas.microsoft.com/office/drawing/2014/main" id="{379D3439-8A55-774F-B904-A9B3A57F7D3E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Warehouse Activities</a:t>
            </a:r>
            <a:endParaRPr lang="en-US" altLang="en-US" sz="4000"/>
          </a:p>
        </p:txBody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430BA938-104C-6542-B3BB-696B858EE2B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62000" y="2057400"/>
            <a:ext cx="76200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>
              <a:lnSpc>
                <a:spcPct val="90000"/>
              </a:lnSpc>
            </a:pPr>
            <a:r>
              <a:rPr lang="en-US" altLang="en-US" sz="2800"/>
              <a:t>Maximize productivity &amp; minimize cost, warehouse management must work w/the following: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400"/>
              <a:t>Maximize use of space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2000"/>
              <a:t>space is the largest capital cost</a:t>
            </a:r>
          </a:p>
          <a:p>
            <a:pPr marL="1031875" lvl="1" indent="-414338">
              <a:lnSpc>
                <a:spcPct val="90000"/>
              </a:lnSpc>
            </a:pPr>
            <a:r>
              <a:rPr lang="en-US" altLang="en-US" sz="2400"/>
              <a:t>Effective use of labor &amp; equipment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2000"/>
              <a:t>labor is the largest operating cost</a:t>
            </a:r>
          </a:p>
          <a:p>
            <a:pPr marL="1428750" lvl="2" indent="-282575">
              <a:lnSpc>
                <a:spcPct val="90000"/>
              </a:lnSpc>
            </a:pPr>
            <a:r>
              <a:rPr lang="en-US" altLang="en-US" sz="2000"/>
              <a:t>material handling equipment is the second largest capital cost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4E2BA132-CC51-774D-B7B2-AB26BE3A1915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5000"/>
              <a:t>Warehouse Activities</a:t>
            </a:r>
            <a:endParaRPr lang="en-US" altLang="en-US" sz="4000"/>
          </a:p>
        </p:txBody>
      </p:sp>
      <p:sp>
        <p:nvSpPr>
          <p:cNvPr id="479235" name="Rectangle 3">
            <a:extLst>
              <a:ext uri="{FF2B5EF4-FFF2-40B4-BE49-F238E27FC236}">
                <a16:creationId xmlns:a16="http://schemas.microsoft.com/office/drawing/2014/main" id="{CC8FF076-6309-DB40-B897-F2BD8EF751C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03238" indent="-503238"/>
            <a:r>
              <a:rPr lang="en-US" altLang="en-US"/>
              <a:t>Factors influencing effective use of warehouses</a:t>
            </a:r>
          </a:p>
          <a:p>
            <a:pPr marL="1031875" lvl="1" indent="-414338">
              <a:lnSpc>
                <a:spcPct val="120000"/>
              </a:lnSpc>
            </a:pPr>
            <a:r>
              <a:rPr lang="en-US" altLang="en-US"/>
              <a:t>cube utilization and accessibility</a:t>
            </a:r>
          </a:p>
          <a:p>
            <a:pPr marL="1031875" lvl="1" indent="-414338">
              <a:lnSpc>
                <a:spcPct val="120000"/>
              </a:lnSpc>
            </a:pPr>
            <a:r>
              <a:rPr lang="en-US" altLang="en-US"/>
              <a:t>stock location</a:t>
            </a:r>
          </a:p>
          <a:p>
            <a:pPr marL="1031875" lvl="1" indent="-414338">
              <a:lnSpc>
                <a:spcPct val="120000"/>
              </a:lnSpc>
            </a:pPr>
            <a:r>
              <a:rPr lang="en-US" altLang="en-US"/>
              <a:t>order picking and assembly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2442</TotalTime>
  <Words>1414</Words>
  <Application>Microsoft Macintosh PowerPoint</Application>
  <PresentationFormat>On-screen Show (4:3)</PresentationFormat>
  <Paragraphs>210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Times New Roman</vt:lpstr>
      <vt:lpstr>Times</vt:lpstr>
      <vt:lpstr>Modern</vt:lpstr>
      <vt:lpstr>Default Design</vt:lpstr>
      <vt:lpstr>Warehousing Management</vt:lpstr>
      <vt:lpstr>Warehousing Management</vt:lpstr>
      <vt:lpstr>Warehousing Management</vt:lpstr>
      <vt:lpstr>Warehouse Activities</vt:lpstr>
      <vt:lpstr>Warehouse Activities</vt:lpstr>
      <vt:lpstr>Warehouse Activities</vt:lpstr>
      <vt:lpstr>Warehouse Activities</vt:lpstr>
      <vt:lpstr>Warehouse Activities</vt:lpstr>
      <vt:lpstr>Warehouse Activities</vt:lpstr>
      <vt:lpstr>Warehouse Activities</vt:lpstr>
      <vt:lpstr>Warehouse Activities</vt:lpstr>
      <vt:lpstr>Warehouse Activities (Stock Location)</vt:lpstr>
      <vt:lpstr>Warehouse Activities (Stock Location)</vt:lpstr>
      <vt:lpstr>Warehouse Activities (Stock Location)</vt:lpstr>
      <vt:lpstr>Warehouse Activities (Stock Location)</vt:lpstr>
      <vt:lpstr>Warehouse Activities (Stock Location)</vt:lpstr>
      <vt:lpstr>Warehouse Activities</vt:lpstr>
      <vt:lpstr>Warehouse Activities</vt:lpstr>
      <vt:lpstr>Warehousing: Physical Control and Security</vt:lpstr>
      <vt:lpstr>Warehousing: Inventory Record Accuracy</vt:lpstr>
      <vt:lpstr>Warehousing: Inventory Record Accuracy</vt:lpstr>
      <vt:lpstr>Warehousing: Inventory Record Accuracy</vt:lpstr>
      <vt:lpstr>Warehousing: Inventory Record Accuracy</vt:lpstr>
      <vt:lpstr>Warehousing: Auditing Inventory Records </vt:lpstr>
      <vt:lpstr>Warehousing: Auditing Inventory Records </vt:lpstr>
      <vt:lpstr>Warehousing: Auditing Inventory Records </vt:lpstr>
      <vt:lpstr>Warehousing: Auditing Inventory Records </vt:lpstr>
      <vt:lpstr>Warehousing: Auditing Inventory Records </vt:lpstr>
      <vt:lpstr>Warehousing: Auditing Inventory Records </vt:lpstr>
      <vt:lpstr>Warehousing: Auditing Inventory Records </vt:lpstr>
    </vt:vector>
  </TitlesOfParts>
  <Company>MTSU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Purchasing</dc:title>
  <dc:creator>Business/Aerospace Bldg.</dc:creator>
  <cp:lastModifiedBy>Kros, John</cp:lastModifiedBy>
  <cp:revision>164</cp:revision>
  <cp:lastPrinted>1998-07-28T23:56:00Z</cp:lastPrinted>
  <dcterms:created xsi:type="dcterms:W3CDTF">1998-05-11T14:46:18Z</dcterms:created>
  <dcterms:modified xsi:type="dcterms:W3CDTF">2019-08-20T15:25:43Z</dcterms:modified>
</cp:coreProperties>
</file>