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53" r:id="rId2"/>
    <p:sldId id="354" r:id="rId3"/>
    <p:sldId id="355" r:id="rId4"/>
    <p:sldId id="356" r:id="rId5"/>
    <p:sldId id="357" r:id="rId6"/>
    <p:sldId id="358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24" d="100"/>
          <a:sy n="124" d="100"/>
        </p:scale>
        <p:origin x="21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4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4ED2464F-7364-9341-B530-3C8FE6C8CC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D1BEB24-86F9-1E4C-891F-F335039BD3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B758F6E7-C82C-2340-8BC1-C27C10CCB01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19C22F32-9FF6-BC48-942F-4F674AD835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DF5CE9-5351-2944-9DC8-F73AFF3DEF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AB62555-A8E5-5249-A56D-4191932580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A2F89E-B8F0-6A41-9448-6B12431482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5DD6BF5-DDE5-D54A-BC43-D13EE1CC1CA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4F9B9C98-FB91-9945-AE03-A03AD10CB6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27F89B3F-876F-714F-9135-008B3E2E1A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F2802813-E7D1-DD49-90A3-BD1BA0891F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B83A2D-3E3C-2544-AD48-718A0CC61C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B44903-0EB1-144F-8ACE-B0AFC86258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6ABE7-D6DD-3F43-BFD6-6F7D9582607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84BE2E74-8AB6-3441-A9B2-5F6F72A0F75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99F3114B-59C5-E24B-8B1A-C19FE5FF01B0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188F4C-F074-9D4B-A611-830FA6602B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4C8F3-E2BE-764D-AA74-24C98B99BFA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35554" name="Rectangle 2">
            <a:extLst>
              <a:ext uri="{FF2B5EF4-FFF2-40B4-BE49-F238E27FC236}">
                <a16:creationId xmlns:a16="http://schemas.microsoft.com/office/drawing/2014/main" id="{31582683-305C-8E48-A9FD-9B4F814DAAE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35555" name="Rectangle 3">
            <a:extLst>
              <a:ext uri="{FF2B5EF4-FFF2-40B4-BE49-F238E27FC236}">
                <a16:creationId xmlns:a16="http://schemas.microsoft.com/office/drawing/2014/main" id="{E36F2869-94A0-9641-B420-3F13B7E00A3A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94E0F8-09E2-1146-80FB-D8340E2C0F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46F9E1-CCB5-E94F-8F50-C3E97B60668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37602" name="Rectangle 2">
            <a:extLst>
              <a:ext uri="{FF2B5EF4-FFF2-40B4-BE49-F238E27FC236}">
                <a16:creationId xmlns:a16="http://schemas.microsoft.com/office/drawing/2014/main" id="{7E433ACF-C5E7-B54D-91B4-9EA6BB0133E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37603" name="Rectangle 3">
            <a:extLst>
              <a:ext uri="{FF2B5EF4-FFF2-40B4-BE49-F238E27FC236}">
                <a16:creationId xmlns:a16="http://schemas.microsoft.com/office/drawing/2014/main" id="{7AE8DC4D-DB45-5546-9881-B9AC2878BB71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786715-17BB-B84A-83BD-DAE0175626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C97AB-743D-1E4F-9FCD-2C60936969F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AA8593AA-BF7B-A94C-9605-7853720E580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01C6BF06-E90B-124F-9C19-4AD90E745153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2D866D-158F-9248-9666-81165B147A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0157D-9E99-0347-AD1B-4E3CC78785F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3A3092FF-7014-BD4F-BC5F-0324865C0EF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91E96734-7945-9E44-8D27-5F3F3935EC89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95CF52-01D4-D44F-96D8-04348E46E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90EFC-1B37-8248-936A-06B5055BD33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46818" name="Rectangle 2">
            <a:extLst>
              <a:ext uri="{FF2B5EF4-FFF2-40B4-BE49-F238E27FC236}">
                <a16:creationId xmlns:a16="http://schemas.microsoft.com/office/drawing/2014/main" id="{854B8DC3-240F-3844-BD1A-5DA81BFC2B1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46819" name="Rectangle 3">
            <a:extLst>
              <a:ext uri="{FF2B5EF4-FFF2-40B4-BE49-F238E27FC236}">
                <a16:creationId xmlns:a16="http://schemas.microsoft.com/office/drawing/2014/main" id="{4F3A42FB-4533-5C4C-A4DC-C27E21BA8881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A7330C-4F02-5747-AE5A-10F950AA5E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2CF92-15C1-1844-BA97-C422DD8BEB1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51938" name="Rectangle 2">
            <a:extLst>
              <a:ext uri="{FF2B5EF4-FFF2-40B4-BE49-F238E27FC236}">
                <a16:creationId xmlns:a16="http://schemas.microsoft.com/office/drawing/2014/main" id="{FB84ABE3-5418-344B-8CFD-7AEAA5EA34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51939" name="Rectangle 3">
            <a:extLst>
              <a:ext uri="{FF2B5EF4-FFF2-40B4-BE49-F238E27FC236}">
                <a16:creationId xmlns:a16="http://schemas.microsoft.com/office/drawing/2014/main" id="{793C6703-ADD3-924C-9DBD-0C5FC989992F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654ECD-7242-234A-BF52-B3A9F40B0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9E160-4A3B-8846-A889-7AC1519EA58A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53986" name="Rectangle 2">
            <a:extLst>
              <a:ext uri="{FF2B5EF4-FFF2-40B4-BE49-F238E27FC236}">
                <a16:creationId xmlns:a16="http://schemas.microsoft.com/office/drawing/2014/main" id="{D0C8F595-87DA-B64E-B482-8AE85F6A302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53987" name="Rectangle 3">
            <a:extLst>
              <a:ext uri="{FF2B5EF4-FFF2-40B4-BE49-F238E27FC236}">
                <a16:creationId xmlns:a16="http://schemas.microsoft.com/office/drawing/2014/main" id="{FB306A01-D207-3947-96D7-7FB0E38E4612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C362CA-74AE-5945-AD2E-B296578955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12878-1FAE-8346-A8D9-B82B98CC897F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56034" name="Rectangle 2">
            <a:extLst>
              <a:ext uri="{FF2B5EF4-FFF2-40B4-BE49-F238E27FC236}">
                <a16:creationId xmlns:a16="http://schemas.microsoft.com/office/drawing/2014/main" id="{453A0612-AB53-154F-B749-0422ACA8718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33F8FF23-F645-2545-98AD-1BACE55927BB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979FF3-FEC4-2046-8927-45EFDDC551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6CC606-A062-B748-B87E-0D62E68CFCE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3026" name="Rectangle 2">
            <a:extLst>
              <a:ext uri="{FF2B5EF4-FFF2-40B4-BE49-F238E27FC236}">
                <a16:creationId xmlns:a16="http://schemas.microsoft.com/office/drawing/2014/main" id="{AF4AB16F-B202-E44D-A3DA-95EA95E4448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13027" name="Rectangle 3">
            <a:extLst>
              <a:ext uri="{FF2B5EF4-FFF2-40B4-BE49-F238E27FC236}">
                <a16:creationId xmlns:a16="http://schemas.microsoft.com/office/drawing/2014/main" id="{DAD52A15-5711-C24E-86C8-A7DF28D4ABAF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D84B95-0851-1447-8F0F-6BE734809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0DFCC-F2EF-0844-81A8-751CA4F7235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5074" name="Rectangle 1026">
            <a:extLst>
              <a:ext uri="{FF2B5EF4-FFF2-40B4-BE49-F238E27FC236}">
                <a16:creationId xmlns:a16="http://schemas.microsoft.com/office/drawing/2014/main" id="{B56E5889-4AE1-8E49-AD3A-074AA47E706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15075" name="Rectangle 1027">
            <a:extLst>
              <a:ext uri="{FF2B5EF4-FFF2-40B4-BE49-F238E27FC236}">
                <a16:creationId xmlns:a16="http://schemas.microsoft.com/office/drawing/2014/main" id="{53922CF9-490B-FF43-894C-EEF3F3644105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36E054-EDB4-CD47-AB9A-70ED5F23C0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57579C-BFF2-8A45-9866-D4C150FC207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181F68B5-E4BE-C445-8CE4-86C537B99C2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131ECD9F-A568-464A-85DE-98DC2EC66EF5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3A7827-6BFE-D149-811B-CDB079DD5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A5CF96-7F8C-F24D-BBD2-07824408135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FBAC1E2D-CD44-B048-93FC-3CF3FAB6345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90C4561F-EE22-FC49-AAC4-6164DDC4B5F4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E79A58-C5E2-5C48-961C-451AD5E107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DF5EE-7160-AF44-AA62-18EB48250E9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3E5AFEC0-BDD7-904D-89C4-04AC2D39CD1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164E1F31-FB9E-1C4C-82E2-76345F1AFD6F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B14415-A9BC-BC44-8EA0-B992A7FCFF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283DC1-6404-B14A-B58A-9F89A89EA97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382D9DF3-F9A6-6B4B-8FDA-874E038F00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27363" name="Rectangle 3">
            <a:extLst>
              <a:ext uri="{FF2B5EF4-FFF2-40B4-BE49-F238E27FC236}">
                <a16:creationId xmlns:a16="http://schemas.microsoft.com/office/drawing/2014/main" id="{2528B3D1-24B3-DB40-A8CD-BB270C511BE0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0315E4-E2D0-8749-B13A-3E8353ED87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29BFB-9C2F-B843-9877-64B85992AD2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29410" name="Rectangle 2">
            <a:extLst>
              <a:ext uri="{FF2B5EF4-FFF2-40B4-BE49-F238E27FC236}">
                <a16:creationId xmlns:a16="http://schemas.microsoft.com/office/drawing/2014/main" id="{B53C74ED-E1D9-7B4D-A47C-5C330FB7457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29411" name="Rectangle 3">
            <a:extLst>
              <a:ext uri="{FF2B5EF4-FFF2-40B4-BE49-F238E27FC236}">
                <a16:creationId xmlns:a16="http://schemas.microsoft.com/office/drawing/2014/main" id="{B8F989F9-38D6-7E48-9812-85A9DAF50413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0DE1BE-FB90-714E-B7B8-562A7FB80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8D96B-74D2-2A41-94FF-335D4CC2B80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004D35D6-0CD3-3942-914C-4D6CF2570A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2813" y="4289425"/>
            <a:ext cx="5029200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969" tIns="47272" rIns="92969" bIns="47272"/>
          <a:lstStyle/>
          <a:p>
            <a:endParaRPr lang="en-US" altLang="en-US"/>
          </a:p>
        </p:txBody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45F30428-C116-AF42-A525-62FA61AC5878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81100" y="682625"/>
            <a:ext cx="4497388" cy="33734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96A0-F72F-BD45-BF45-4C3BA6A82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69176-68C8-8F46-AD54-BD5E7C497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706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0282B-F7BA-5C4B-BAEA-87EB896FF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85CE2-002A-BE41-8B28-F3D111610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930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72E93C-8344-DC47-B4A9-ABEA36881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EDED9-82A5-F54D-94C2-BF3EFE9B4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595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2A31-2907-EF46-B8B5-644F23C26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C9E3A-3FA6-0545-A6FF-19949B201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170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88B63-0639-4344-A68B-03E2863A0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19C26-D37F-0C43-817C-108289730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886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E1A1B-80AC-6A49-9123-E91E60CCD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7583B-0347-5D48-813E-1A81650A8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90950-25D3-C746-A83A-993D61461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636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6977-DA6A-6143-8E58-24376545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C5FFB-D056-4544-80E1-ABC85C566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512FB4-C464-AA4A-AA77-DCF34656E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E9913F-CB40-E749-A5CB-B3440F5BD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CCEF66-4652-5C44-AD1E-3E6CBCD7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086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9F489-3FF0-8347-8318-96032BAD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038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735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21B7D-C62B-0A43-A36E-1F431534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6746F-7D7C-7947-8428-3DE6F1BF3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AE1BA-9396-AA49-98FA-266F937B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41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8ECEA-4968-5349-B4F0-C9BB1F155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09FFE5-6E38-6146-B5C8-9EB54DEA8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7AE14-A041-F14B-AE1C-52C1E275F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181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>
            <a:extLst>
              <a:ext uri="{FF2B5EF4-FFF2-40B4-BE49-F238E27FC236}">
                <a16:creationId xmlns:a16="http://schemas.microsoft.com/office/drawing/2014/main" id="{68652B8E-4D32-FF4B-8DCD-CA203F5CA92A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A71E3326-0BA5-054F-B8C1-CC5602D7343C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" pitchFamily="2" charset="0"/>
              <a:buChar char="•"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D8E00776-D7A6-7540-9FCD-33CE50A27687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FF0F7AF4-2866-F04F-B1EE-479CE4DF73A9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C84A3CFC-0CD7-C04E-9CEB-116E5D911A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ED25E6FE-DBF4-B443-891F-B5AE68DCC7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E1489A76-CE4B-F249-934D-35400DDDAF8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1226656C-6305-1D45-A7B2-E1F5B905AFC4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19C5DF7E-016A-8A4D-A5F4-19EB03CBAB87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1400" dirty="0">
                <a:latin typeface="Times New Roman" panose="02020603050405020304" pitchFamily="18" charset="0"/>
              </a:rPr>
              <a:t>OMGT6743</a:t>
            </a: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5AB518EE-CEE6-544B-9C84-BADD2E896F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1F32158E-ED0B-3E4A-9D0C-69C10BE732A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44" name="Line 20">
              <a:extLst>
                <a:ext uri="{FF2B5EF4-FFF2-40B4-BE49-F238E27FC236}">
                  <a16:creationId xmlns:a16="http://schemas.microsoft.com/office/drawing/2014/main" id="{202C533A-3DC1-E64D-8BE4-7F0B491B7F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Line 21">
              <a:extLst>
                <a:ext uri="{FF2B5EF4-FFF2-40B4-BE49-F238E27FC236}">
                  <a16:creationId xmlns:a16="http://schemas.microsoft.com/office/drawing/2014/main" id="{3A160F7E-9B3A-3047-8797-9E2E19E7F6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Line 22">
              <a:extLst>
                <a:ext uri="{FF2B5EF4-FFF2-40B4-BE49-F238E27FC236}">
                  <a16:creationId xmlns:a16="http://schemas.microsoft.com/office/drawing/2014/main" id="{FB626AAD-7A42-974D-BAA8-C968A992B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23">
              <a:extLst>
                <a:ext uri="{FF2B5EF4-FFF2-40B4-BE49-F238E27FC236}">
                  <a16:creationId xmlns:a16="http://schemas.microsoft.com/office/drawing/2014/main" id="{C5266AE9-EE4B-8A44-AC46-5D0BA34F0D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Line 24">
              <a:extLst>
                <a:ext uri="{FF2B5EF4-FFF2-40B4-BE49-F238E27FC236}">
                  <a16:creationId xmlns:a16="http://schemas.microsoft.com/office/drawing/2014/main" id="{47737350-ADD2-7B48-880E-AB6667564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36CF618-C46E-0346-86C7-08FCF31C5C7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27450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D2BDC67C-898C-9741-BFED-CFDB12B057E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Inventory</a:t>
            </a:r>
          </a:p>
        </p:txBody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4465961E-8137-C540-8F63-49EF70A71A8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Stock of items held to meet future demand</a:t>
            </a:r>
          </a:p>
          <a:p>
            <a:pPr marL="973138" lvl="1"/>
            <a:r>
              <a:rPr lang="en-US" altLang="en-US"/>
              <a:t>Tangible goods</a:t>
            </a:r>
          </a:p>
          <a:p>
            <a:pPr marL="973138" lvl="1"/>
            <a:r>
              <a:rPr lang="en-US" altLang="en-US"/>
              <a:t>Intangible goods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Inventory management answers two questions</a:t>
            </a:r>
          </a:p>
          <a:p>
            <a:pPr marL="973138" lvl="1"/>
            <a:r>
              <a:rPr lang="en-US" altLang="en-US"/>
              <a:t>How much to order?</a:t>
            </a:r>
          </a:p>
          <a:p>
            <a:pPr marL="973138" lvl="1"/>
            <a:r>
              <a:rPr lang="en-US" altLang="en-US"/>
              <a:t>When to order?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3" name="Rectangle 3">
            <a:extLst>
              <a:ext uri="{FF2B5EF4-FFF2-40B4-BE49-F238E27FC236}">
                <a16:creationId xmlns:a16="http://schemas.microsoft.com/office/drawing/2014/main" id="{88BA7E7F-0036-1040-9F00-27AEA23E8A3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EOQ Model</a:t>
            </a:r>
          </a:p>
        </p:txBody>
      </p:sp>
      <p:graphicFrame>
        <p:nvGraphicFramePr>
          <p:cNvPr id="53248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2DF2DBD3-0004-CC4F-A097-43D4C798E343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1625600" y="2211388"/>
          <a:ext cx="5753100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91" name="Equation" r:id="rId3" imgW="5384800" imgH="3048000" progId="Equation.3">
                  <p:embed/>
                </p:oleObj>
              </mc:Choice>
              <mc:Fallback>
                <p:oleObj name="Equation" r:id="rId3" imgW="5384800" imgH="3048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2211388"/>
                        <a:ext cx="5753100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485" name="Line 5">
            <a:extLst>
              <a:ext uri="{FF2B5EF4-FFF2-40B4-BE49-F238E27FC236}">
                <a16:creationId xmlns:a16="http://schemas.microsoft.com/office/drawing/2014/main" id="{89D7F822-F971-9748-821B-4E85D0EFFD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5688" y="2286000"/>
            <a:ext cx="0" cy="3429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486" name="Line 6">
            <a:extLst>
              <a:ext uri="{FF2B5EF4-FFF2-40B4-BE49-F238E27FC236}">
                <a16:creationId xmlns:a16="http://schemas.microsoft.com/office/drawing/2014/main" id="{AABFA09F-D48E-B54A-8287-3A6D5A1461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8588" y="2667000"/>
            <a:ext cx="1266825" cy="2438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487" name="Line 7">
            <a:extLst>
              <a:ext uri="{FF2B5EF4-FFF2-40B4-BE49-F238E27FC236}">
                <a16:creationId xmlns:a16="http://schemas.microsoft.com/office/drawing/2014/main" id="{30294784-C20D-634A-9C46-768CD7613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7325" y="2209800"/>
            <a:ext cx="0" cy="3429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>
            <a:extLst>
              <a:ext uri="{FF2B5EF4-FFF2-40B4-BE49-F238E27FC236}">
                <a16:creationId xmlns:a16="http://schemas.microsoft.com/office/drawing/2014/main" id="{8A66D18E-355B-284C-9882-9116F400C38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Total Cost at Q*</a:t>
            </a:r>
          </a:p>
        </p:txBody>
      </p:sp>
      <p:graphicFrame>
        <p:nvGraphicFramePr>
          <p:cNvPr id="533508" name="Object 4">
            <a:hlinkClick r:id="" action="ppaction://ole?verb=0"/>
            <a:extLst>
              <a:ext uri="{FF2B5EF4-FFF2-40B4-BE49-F238E27FC236}">
                <a16:creationId xmlns:a16="http://schemas.microsoft.com/office/drawing/2014/main" id="{18CCF409-EF97-9E49-A2B2-348399C4C0FC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2346325" y="2198688"/>
          <a:ext cx="4451350" cy="294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511" name="Equation" r:id="rId3" imgW="2768600" imgH="1930400" progId="Equation.3">
                  <p:embed/>
                </p:oleObj>
              </mc:Choice>
              <mc:Fallback>
                <p:oleObj name="Equation" r:id="rId3" imgW="2768600" imgH="19304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2198688"/>
                        <a:ext cx="4451350" cy="294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530" name="Group 2">
            <a:extLst>
              <a:ext uri="{FF2B5EF4-FFF2-40B4-BE49-F238E27FC236}">
                <a16:creationId xmlns:a16="http://schemas.microsoft.com/office/drawing/2014/main" id="{82FD18DA-6A89-544A-B6E1-16324AF6EB6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34531" name="Line 3">
              <a:extLst>
                <a:ext uri="{FF2B5EF4-FFF2-40B4-BE49-F238E27FC236}">
                  <a16:creationId xmlns:a16="http://schemas.microsoft.com/office/drawing/2014/main" id="{ED57DF00-A8D2-6241-BFC2-F86919953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32" name="Line 4">
              <a:extLst>
                <a:ext uri="{FF2B5EF4-FFF2-40B4-BE49-F238E27FC236}">
                  <a16:creationId xmlns:a16="http://schemas.microsoft.com/office/drawing/2014/main" id="{C0A4D3FB-6EC0-2640-B90B-1F046C0AC3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33" name="Line 5">
              <a:extLst>
                <a:ext uri="{FF2B5EF4-FFF2-40B4-BE49-F238E27FC236}">
                  <a16:creationId xmlns:a16="http://schemas.microsoft.com/office/drawing/2014/main" id="{76E122DA-44FB-0F4A-9A71-38C5419B75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34" name="Line 6">
              <a:extLst>
                <a:ext uri="{FF2B5EF4-FFF2-40B4-BE49-F238E27FC236}">
                  <a16:creationId xmlns:a16="http://schemas.microsoft.com/office/drawing/2014/main" id="{262BCD31-2A89-244D-A768-3251228564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35" name="Line 7">
              <a:extLst>
                <a:ext uri="{FF2B5EF4-FFF2-40B4-BE49-F238E27FC236}">
                  <a16:creationId xmlns:a16="http://schemas.microsoft.com/office/drawing/2014/main" id="{4884C500-02D1-1642-9433-FF98CF9D0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4536" name="Rectangle 8">
            <a:extLst>
              <a:ext uri="{FF2B5EF4-FFF2-40B4-BE49-F238E27FC236}">
                <a16:creationId xmlns:a16="http://schemas.microsoft.com/office/drawing/2014/main" id="{AF15C226-DC86-9241-8F37-0A74BD4E70E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EOQ Model Cost Curves</a:t>
            </a:r>
          </a:p>
        </p:txBody>
      </p:sp>
      <p:grpSp>
        <p:nvGrpSpPr>
          <p:cNvPr id="534537" name="Group 9">
            <a:extLst>
              <a:ext uri="{FF2B5EF4-FFF2-40B4-BE49-F238E27FC236}">
                <a16:creationId xmlns:a16="http://schemas.microsoft.com/office/drawing/2014/main" id="{05081D13-F8CA-EA4A-8E20-BE422578B7C8}"/>
              </a:ext>
            </a:extLst>
          </p:cNvPr>
          <p:cNvGrpSpPr>
            <a:grpSpLocks/>
          </p:cNvGrpSpPr>
          <p:nvPr/>
        </p:nvGrpSpPr>
        <p:grpSpPr bwMode="auto">
          <a:xfrm>
            <a:off x="428625" y="1712913"/>
            <a:ext cx="8529638" cy="4230687"/>
            <a:chOff x="43" y="1096"/>
            <a:chExt cx="6092" cy="2797"/>
          </a:xfrm>
        </p:grpSpPr>
        <p:sp>
          <p:nvSpPr>
            <p:cNvPr id="534538" name="Line 10">
              <a:extLst>
                <a:ext uri="{FF2B5EF4-FFF2-40B4-BE49-F238E27FC236}">
                  <a16:creationId xmlns:a16="http://schemas.microsoft.com/office/drawing/2014/main" id="{DB05E262-D416-904C-AF1C-2C4284C827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8" y="1349"/>
              <a:ext cx="0" cy="19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39" name="Line 11">
              <a:extLst>
                <a:ext uri="{FF2B5EF4-FFF2-40B4-BE49-F238E27FC236}">
                  <a16:creationId xmlns:a16="http://schemas.microsoft.com/office/drawing/2014/main" id="{7D7766AF-A580-4A43-9968-2A508F698F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3" y="3264"/>
              <a:ext cx="44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0" name="Line 12">
              <a:extLst>
                <a:ext uri="{FF2B5EF4-FFF2-40B4-BE49-F238E27FC236}">
                  <a16:creationId xmlns:a16="http://schemas.microsoft.com/office/drawing/2014/main" id="{04CD954F-E697-E345-98DB-A9E0E63E69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3" y="2109"/>
              <a:ext cx="3267" cy="1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1" name="Arc 13">
              <a:extLst>
                <a:ext uri="{FF2B5EF4-FFF2-40B4-BE49-F238E27FC236}">
                  <a16:creationId xmlns:a16="http://schemas.microsoft.com/office/drawing/2014/main" id="{F59847C6-665A-284B-8BA2-2680CFF72A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" y="1344"/>
              <a:ext cx="2803" cy="143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2" name="Line 14">
              <a:extLst>
                <a:ext uri="{FF2B5EF4-FFF2-40B4-BE49-F238E27FC236}">
                  <a16:creationId xmlns:a16="http://schemas.microsoft.com/office/drawing/2014/main" id="{C293199B-6CCC-8C4E-928F-D2FAFFEC51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2" y="2013"/>
              <a:ext cx="0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3" name="Line 15">
              <a:extLst>
                <a:ext uri="{FF2B5EF4-FFF2-40B4-BE49-F238E27FC236}">
                  <a16:creationId xmlns:a16="http://schemas.microsoft.com/office/drawing/2014/main" id="{81C72CE5-176F-F047-B0D7-9C15756CB1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5" y="2016"/>
              <a:ext cx="19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44" name="Rectangle 16">
              <a:extLst>
                <a:ext uri="{FF2B5EF4-FFF2-40B4-BE49-F238E27FC236}">
                  <a16:creationId xmlns:a16="http://schemas.microsoft.com/office/drawing/2014/main" id="{1691F68A-E97A-CA42-AFFB-012030439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3" y="1096"/>
              <a:ext cx="965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" pitchFamily="2" charset="0"/>
                </a:rPr>
                <a:t>Slope = 0</a:t>
              </a:r>
            </a:p>
          </p:txBody>
        </p:sp>
        <p:sp>
          <p:nvSpPr>
            <p:cNvPr id="534545" name="Rectangle 17">
              <a:extLst>
                <a:ext uri="{FF2B5EF4-FFF2-40B4-BE49-F238E27FC236}">
                  <a16:creationId xmlns:a16="http://schemas.microsoft.com/office/drawing/2014/main" id="{DC4CE988-3020-DC46-A463-D7698A96A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1384"/>
              <a:ext cx="1040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" pitchFamily="2" charset="0"/>
                </a:rPr>
                <a:t>Total Cost</a:t>
              </a:r>
            </a:p>
          </p:txBody>
        </p:sp>
        <p:sp>
          <p:nvSpPr>
            <p:cNvPr id="534546" name="Rectangle 18">
              <a:extLst>
                <a:ext uri="{FF2B5EF4-FFF2-40B4-BE49-F238E27FC236}">
                  <a16:creationId xmlns:a16="http://schemas.microsoft.com/office/drawing/2014/main" id="{166B989D-BBB1-C94D-83AD-F06DEC419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2" y="2871"/>
              <a:ext cx="2193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" pitchFamily="2" charset="0"/>
                </a:rPr>
                <a:t>Ordering Cost = C</a:t>
              </a:r>
              <a:r>
                <a:rPr lang="en-US" altLang="en-US" baseline="-25000">
                  <a:latin typeface="Times" pitchFamily="2" charset="0"/>
                </a:rPr>
                <a:t>o</a:t>
              </a:r>
              <a:r>
                <a:rPr lang="en-US" altLang="en-US">
                  <a:latin typeface="Times" pitchFamily="2" charset="0"/>
                </a:rPr>
                <a:t>D/Q</a:t>
              </a:r>
            </a:p>
          </p:txBody>
        </p:sp>
        <p:sp>
          <p:nvSpPr>
            <p:cNvPr id="534547" name="Rectangle 19">
              <a:extLst>
                <a:ext uri="{FF2B5EF4-FFF2-40B4-BE49-F238E27FC236}">
                  <a16:creationId xmlns:a16="http://schemas.microsoft.com/office/drawing/2014/main" id="{055A354C-CFC1-524C-9BF1-67488AE07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3350"/>
              <a:ext cx="171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" pitchFamily="2" charset="0"/>
                </a:rPr>
                <a:t>Order Quantity, Q</a:t>
              </a:r>
            </a:p>
          </p:txBody>
        </p:sp>
        <p:sp>
          <p:nvSpPr>
            <p:cNvPr id="534548" name="Rectangle 20">
              <a:extLst>
                <a:ext uri="{FF2B5EF4-FFF2-40B4-BE49-F238E27FC236}">
                  <a16:creationId xmlns:a16="http://schemas.microsoft.com/office/drawing/2014/main" id="{B812AFD4-59D9-8D49-BD36-FB83C6A85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1288"/>
              <a:ext cx="788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" pitchFamily="2" charset="0"/>
                </a:rPr>
                <a:t>Annual</a:t>
              </a:r>
            </a:p>
            <a:p>
              <a:r>
                <a:rPr lang="en-US" altLang="en-US">
                  <a:latin typeface="Times" pitchFamily="2" charset="0"/>
                </a:rPr>
                <a:t>cost ($)</a:t>
              </a:r>
            </a:p>
          </p:txBody>
        </p:sp>
        <p:sp>
          <p:nvSpPr>
            <p:cNvPr id="534549" name="Rectangle 21">
              <a:extLst>
                <a:ext uri="{FF2B5EF4-FFF2-40B4-BE49-F238E27FC236}">
                  <a16:creationId xmlns:a16="http://schemas.microsoft.com/office/drawing/2014/main" id="{A473F2DD-CA36-0642-9BC1-FCDFC103F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1910"/>
              <a:ext cx="999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" pitchFamily="2" charset="0"/>
                </a:rPr>
                <a:t>Minimum</a:t>
              </a:r>
            </a:p>
            <a:p>
              <a:r>
                <a:rPr lang="en-US" altLang="en-US">
                  <a:latin typeface="Times" pitchFamily="2" charset="0"/>
                </a:rPr>
                <a:t>total cost</a:t>
              </a:r>
            </a:p>
          </p:txBody>
        </p:sp>
        <p:sp>
          <p:nvSpPr>
            <p:cNvPr id="534550" name="Line 22">
              <a:extLst>
                <a:ext uri="{FF2B5EF4-FFF2-40B4-BE49-F238E27FC236}">
                  <a16:creationId xmlns:a16="http://schemas.microsoft.com/office/drawing/2014/main" id="{B9BDC1F4-A1AD-374A-900D-474B883007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09" y="1445"/>
              <a:ext cx="371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51" name="Rectangle 23">
              <a:extLst>
                <a:ext uri="{FF2B5EF4-FFF2-40B4-BE49-F238E27FC236}">
                  <a16:creationId xmlns:a16="http://schemas.microsoft.com/office/drawing/2014/main" id="{4CC4A7F6-F6E4-3A42-A460-5A0C9226A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3" y="3351"/>
              <a:ext cx="1355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" pitchFamily="2" charset="0"/>
                </a:rPr>
                <a:t>Optimal order</a:t>
              </a:r>
            </a:p>
            <a:p>
              <a:r>
                <a:rPr lang="en-US" altLang="en-US">
                  <a:latin typeface="Times" pitchFamily="2" charset="0"/>
                </a:rPr>
                <a:t>      Q</a:t>
              </a:r>
              <a:r>
                <a:rPr lang="en-US" altLang="en-US" baseline="-25000">
                  <a:latin typeface="Times" pitchFamily="2" charset="0"/>
                </a:rPr>
                <a:t>opt</a:t>
              </a:r>
            </a:p>
          </p:txBody>
        </p:sp>
        <p:sp>
          <p:nvSpPr>
            <p:cNvPr id="534552" name="Arc 24">
              <a:extLst>
                <a:ext uri="{FF2B5EF4-FFF2-40B4-BE49-F238E27FC236}">
                  <a16:creationId xmlns:a16="http://schemas.microsoft.com/office/drawing/2014/main" id="{85DE3D9D-58B0-074F-9CF2-1C2692116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5" y="1296"/>
              <a:ext cx="1165" cy="71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53" name="Arc 25">
              <a:extLst>
                <a:ext uri="{FF2B5EF4-FFF2-40B4-BE49-F238E27FC236}">
                  <a16:creationId xmlns:a16="http://schemas.microsoft.com/office/drawing/2014/main" id="{7027C9F1-1727-8041-89A0-2ABB0685B4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" y="1344"/>
              <a:ext cx="1478" cy="66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54" name="Rectangle 26">
              <a:extLst>
                <a:ext uri="{FF2B5EF4-FFF2-40B4-BE49-F238E27FC236}">
                  <a16:creationId xmlns:a16="http://schemas.microsoft.com/office/drawing/2014/main" id="{9DCD2997-3009-6C49-AEE9-457F2CEF8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2295"/>
              <a:ext cx="2124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>
                  <a:latin typeface="Times" pitchFamily="2" charset="0"/>
                </a:rPr>
                <a:t>Carrying Cost = C</a:t>
              </a:r>
              <a:r>
                <a:rPr lang="en-US" altLang="en-US" baseline="-25000">
                  <a:latin typeface="Times" pitchFamily="2" charset="0"/>
                </a:rPr>
                <a:t>c</a:t>
              </a:r>
              <a:r>
                <a:rPr lang="en-US" altLang="en-US">
                  <a:latin typeface="Times" pitchFamily="2" charset="0"/>
                </a:rPr>
                <a:t>Q/2</a:t>
              </a:r>
            </a:p>
          </p:txBody>
        </p: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>
            <a:extLst>
              <a:ext uri="{FF2B5EF4-FFF2-40B4-BE49-F238E27FC236}">
                <a16:creationId xmlns:a16="http://schemas.microsoft.com/office/drawing/2014/main" id="{F733D6A8-DDD8-3040-B3A4-6A7A092CF5D7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EOQ Example</a:t>
            </a:r>
          </a:p>
        </p:txBody>
      </p:sp>
      <p:sp>
        <p:nvSpPr>
          <p:cNvPr id="536579" name="Rectangle 3">
            <a:extLst>
              <a:ext uri="{FF2B5EF4-FFF2-40B4-BE49-F238E27FC236}">
                <a16:creationId xmlns:a16="http://schemas.microsoft.com/office/drawing/2014/main" id="{137CE255-EC96-384D-8D84-4015F961C3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30250" y="2055813"/>
            <a:ext cx="7597775" cy="3800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35000"/>
              </a:spcBef>
              <a:buFontTx/>
              <a:buNone/>
            </a:pPr>
            <a:r>
              <a:rPr lang="en-US" altLang="en-US" sz="3600" b="1"/>
              <a:t>C</a:t>
            </a:r>
            <a:r>
              <a:rPr lang="en-US" altLang="en-US" sz="3600" b="1" baseline="-25000"/>
              <a:t>C</a:t>
            </a:r>
            <a:r>
              <a:rPr lang="en-US" altLang="en-US" sz="3600" b="1"/>
              <a:t> = $0.75 per yard  </a:t>
            </a:r>
          </a:p>
          <a:p>
            <a:pPr algn="ctr">
              <a:spcBef>
                <a:spcPct val="35000"/>
              </a:spcBef>
              <a:buFontTx/>
              <a:buNone/>
            </a:pPr>
            <a:r>
              <a:rPr lang="en-US" altLang="en-US" sz="3600" b="1"/>
              <a:t>C</a:t>
            </a:r>
            <a:r>
              <a:rPr lang="en-US" altLang="en-US" sz="3600" b="1" baseline="-25000"/>
              <a:t>O</a:t>
            </a:r>
            <a:r>
              <a:rPr lang="en-US" altLang="en-US" sz="3600" b="1"/>
              <a:t> = $150	 </a:t>
            </a:r>
          </a:p>
          <a:p>
            <a:pPr algn="ctr">
              <a:spcBef>
                <a:spcPct val="35000"/>
              </a:spcBef>
              <a:buFontTx/>
              <a:buNone/>
            </a:pPr>
            <a:r>
              <a:rPr lang="en-US" altLang="en-US" sz="3600" b="1"/>
              <a:t>D = 10,000 yards</a:t>
            </a:r>
          </a:p>
          <a:p>
            <a:pPr algn="ctr">
              <a:spcBef>
                <a:spcPct val="35000"/>
              </a:spcBef>
              <a:buFontTx/>
              <a:buNone/>
            </a:pPr>
            <a:r>
              <a:rPr lang="en-US" altLang="en-US" sz="3600" b="1"/>
              <a:t>Find EOQ, TC at Q*, # of order/year, and cycle time </a:t>
            </a:r>
            <a:endParaRPr lang="en-US" altLang="en-US" sz="2000" baseline="-25000"/>
          </a:p>
          <a:p>
            <a:pPr>
              <a:buFontTx/>
              <a:buNone/>
            </a:pPr>
            <a:r>
              <a:rPr lang="en-US" altLang="en-US" sz="2000"/>
              <a:t>	NOTE:  store days  = 311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8627" name="Group 3">
            <a:extLst>
              <a:ext uri="{FF2B5EF4-FFF2-40B4-BE49-F238E27FC236}">
                <a16:creationId xmlns:a16="http://schemas.microsoft.com/office/drawing/2014/main" id="{D58BA6BD-A361-2646-8414-78BBC3691B9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38628" name="Line 4">
              <a:extLst>
                <a:ext uri="{FF2B5EF4-FFF2-40B4-BE49-F238E27FC236}">
                  <a16:creationId xmlns:a16="http://schemas.microsoft.com/office/drawing/2014/main" id="{B7AD5480-930D-7148-B0BF-D79788762B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29" name="Line 5">
              <a:extLst>
                <a:ext uri="{FF2B5EF4-FFF2-40B4-BE49-F238E27FC236}">
                  <a16:creationId xmlns:a16="http://schemas.microsoft.com/office/drawing/2014/main" id="{BC0AF5F5-0DA2-2A4E-A98A-356CF49264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30" name="Line 6">
              <a:extLst>
                <a:ext uri="{FF2B5EF4-FFF2-40B4-BE49-F238E27FC236}">
                  <a16:creationId xmlns:a16="http://schemas.microsoft.com/office/drawing/2014/main" id="{73253D30-5F07-7549-84C2-DFE8A4A84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31" name="Line 7">
              <a:extLst>
                <a:ext uri="{FF2B5EF4-FFF2-40B4-BE49-F238E27FC236}">
                  <a16:creationId xmlns:a16="http://schemas.microsoft.com/office/drawing/2014/main" id="{CD2C796E-36C5-9B4A-8756-1E3B04C0D5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632" name="Line 8">
              <a:extLst>
                <a:ext uri="{FF2B5EF4-FFF2-40B4-BE49-F238E27FC236}">
                  <a16:creationId xmlns:a16="http://schemas.microsoft.com/office/drawing/2014/main" id="{9E4CF5EA-5F91-DC4F-9E27-B5BD4E7E03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8633" name="Rectangle 9">
            <a:extLst>
              <a:ext uri="{FF2B5EF4-FFF2-40B4-BE49-F238E27FC236}">
                <a16:creationId xmlns:a16="http://schemas.microsoft.com/office/drawing/2014/main" id="{D3736A10-73FC-B048-A4BE-73C0FFE09F6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EOQ Example</a:t>
            </a:r>
          </a:p>
        </p:txBody>
      </p:sp>
      <p:graphicFrame>
        <p:nvGraphicFramePr>
          <p:cNvPr id="538634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2F166051-AC0C-E044-A21A-965657279AD3}"/>
              </a:ext>
            </a:extLst>
          </p:cNvPr>
          <p:cNvGraphicFramePr>
            <a:graphicFrameLocks/>
          </p:cNvGraphicFramePr>
          <p:nvPr/>
        </p:nvGraphicFramePr>
        <p:xfrm>
          <a:off x="492125" y="2286000"/>
          <a:ext cx="3306763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41" name="Equation" r:id="rId3" imgW="2997200" imgH="2159000" progId="Equation.3">
                  <p:embed/>
                </p:oleObj>
              </mc:Choice>
              <mc:Fallback>
                <p:oleObj name="Equation" r:id="rId3" imgW="2997200" imgH="2159000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2286000"/>
                        <a:ext cx="3306763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8635" name="Object 11">
            <a:hlinkClick r:id="" action="ppaction://ole?verb=0"/>
            <a:extLst>
              <a:ext uri="{FF2B5EF4-FFF2-40B4-BE49-F238E27FC236}">
                <a16:creationId xmlns:a16="http://schemas.microsoft.com/office/drawing/2014/main" id="{EBC4F158-D2C2-6D4D-8680-08C997B84753}"/>
              </a:ext>
            </a:extLst>
          </p:cNvPr>
          <p:cNvGraphicFramePr>
            <a:graphicFrameLocks/>
          </p:cNvGraphicFramePr>
          <p:nvPr/>
        </p:nvGraphicFramePr>
        <p:xfrm>
          <a:off x="3938588" y="2362200"/>
          <a:ext cx="4783137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42" name="Equation" r:id="rId5" imgW="4826000" imgH="2006600" progId="Equation.3">
                  <p:embed/>
                </p:oleObj>
              </mc:Choice>
              <mc:Fallback>
                <p:oleObj name="Equation" r:id="rId5" imgW="4826000" imgH="2006600" progId="Equation.3">
                  <p:embed/>
                  <p:pic>
                    <p:nvPicPr>
                      <p:cNvPr id="0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8" y="2362200"/>
                        <a:ext cx="4783137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9650" name="Object 2">
            <a:hlinkClick r:id="" action="ppaction://ole?verb=0"/>
            <a:extLst>
              <a:ext uri="{FF2B5EF4-FFF2-40B4-BE49-F238E27FC236}">
                <a16:creationId xmlns:a16="http://schemas.microsoft.com/office/drawing/2014/main" id="{B4689848-CFA2-F84E-9148-C4A0390C1447}"/>
              </a:ext>
            </a:extLst>
          </p:cNvPr>
          <p:cNvGraphicFramePr>
            <a:graphicFrameLocks noChangeAspect="1"/>
          </p:cNvGraphicFramePr>
          <p:nvPr>
            <p:ph type="body" idx="1"/>
          </p:nvPr>
        </p:nvGraphicFramePr>
        <p:xfrm>
          <a:off x="803275" y="2392363"/>
          <a:ext cx="7578725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654" name="Equation" r:id="rId3" imgW="19354800" imgH="6705600" progId="Equation.3">
                  <p:embed/>
                </p:oleObj>
              </mc:Choice>
              <mc:Fallback>
                <p:oleObj name="Equation" r:id="rId3" imgW="19354800" imgH="6705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2392363"/>
                        <a:ext cx="7578725" cy="270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9651" name="Rectangle 3">
            <a:extLst>
              <a:ext uri="{FF2B5EF4-FFF2-40B4-BE49-F238E27FC236}">
                <a16:creationId xmlns:a16="http://schemas.microsoft.com/office/drawing/2014/main" id="{778DF309-813F-E443-91AA-D08529664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Orders per/yr and Cycle Time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1026">
            <a:extLst>
              <a:ext uri="{FF2B5EF4-FFF2-40B4-BE49-F238E27FC236}">
                <a16:creationId xmlns:a16="http://schemas.microsoft.com/office/drawing/2014/main" id="{4F942011-B6D8-9F44-95A4-DCA96AA0824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EOQ With </a:t>
            </a:r>
            <a:br>
              <a:rPr lang="en-US" altLang="en-US" sz="4200"/>
            </a:br>
            <a:r>
              <a:rPr lang="en-US" altLang="en-US" sz="4200"/>
              <a:t>Noninstantaneous Receipt</a:t>
            </a:r>
            <a:endParaRPr lang="en-US" altLang="en-US"/>
          </a:p>
        </p:txBody>
      </p:sp>
      <p:grpSp>
        <p:nvGrpSpPr>
          <p:cNvPr id="540675" name="Group 1027">
            <a:extLst>
              <a:ext uri="{FF2B5EF4-FFF2-40B4-BE49-F238E27FC236}">
                <a16:creationId xmlns:a16="http://schemas.microsoft.com/office/drawing/2014/main" id="{A1452CF9-CC1C-994E-9BC8-2285F64DEC2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40676" name="Line 1028">
              <a:extLst>
                <a:ext uri="{FF2B5EF4-FFF2-40B4-BE49-F238E27FC236}">
                  <a16:creationId xmlns:a16="http://schemas.microsoft.com/office/drawing/2014/main" id="{6C43B650-C277-AE49-9F7E-88D8FE18F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77" name="Line 1029">
              <a:extLst>
                <a:ext uri="{FF2B5EF4-FFF2-40B4-BE49-F238E27FC236}">
                  <a16:creationId xmlns:a16="http://schemas.microsoft.com/office/drawing/2014/main" id="{16E375D9-6F1C-4242-A997-EBCD5D342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78" name="Line 1030">
              <a:extLst>
                <a:ext uri="{FF2B5EF4-FFF2-40B4-BE49-F238E27FC236}">
                  <a16:creationId xmlns:a16="http://schemas.microsoft.com/office/drawing/2014/main" id="{5E1A109D-4A2F-C34A-85F0-D50F4033E1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79" name="Line 1031">
              <a:extLst>
                <a:ext uri="{FF2B5EF4-FFF2-40B4-BE49-F238E27FC236}">
                  <a16:creationId xmlns:a16="http://schemas.microsoft.com/office/drawing/2014/main" id="{4B2C9041-2FBA-3A42-9578-D21DDB7026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80" name="Line 1032">
              <a:extLst>
                <a:ext uri="{FF2B5EF4-FFF2-40B4-BE49-F238E27FC236}">
                  <a16:creationId xmlns:a16="http://schemas.microsoft.com/office/drawing/2014/main" id="{AB0E9057-1D96-1E48-BC14-4370118DF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0681" name="Group 1033">
            <a:extLst>
              <a:ext uri="{FF2B5EF4-FFF2-40B4-BE49-F238E27FC236}">
                <a16:creationId xmlns:a16="http://schemas.microsoft.com/office/drawing/2014/main" id="{E68F00D9-E54B-1643-B7BA-C8A0DE580532}"/>
              </a:ext>
            </a:extLst>
          </p:cNvPr>
          <p:cNvGrpSpPr>
            <a:grpSpLocks/>
          </p:cNvGrpSpPr>
          <p:nvPr/>
        </p:nvGrpSpPr>
        <p:grpSpPr bwMode="auto">
          <a:xfrm>
            <a:off x="693738" y="1828800"/>
            <a:ext cx="7808912" cy="4178300"/>
            <a:chOff x="324" y="1097"/>
            <a:chExt cx="5563" cy="2845"/>
          </a:xfrm>
        </p:grpSpPr>
        <p:grpSp>
          <p:nvGrpSpPr>
            <p:cNvPr id="540682" name="Group 1034">
              <a:extLst>
                <a:ext uri="{FF2B5EF4-FFF2-40B4-BE49-F238E27FC236}">
                  <a16:creationId xmlns:a16="http://schemas.microsoft.com/office/drawing/2014/main" id="{D5C79DF5-42F9-6C40-97AE-8E867721BF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23" y="1097"/>
              <a:ext cx="4359" cy="2179"/>
              <a:chOff x="1129" y="1097"/>
              <a:chExt cx="4024" cy="2179"/>
            </a:xfrm>
          </p:grpSpPr>
          <p:sp>
            <p:nvSpPr>
              <p:cNvPr id="540683" name="Line 1035">
                <a:extLst>
                  <a:ext uri="{FF2B5EF4-FFF2-40B4-BE49-F238E27FC236}">
                    <a16:creationId xmlns:a16="http://schemas.microsoft.com/office/drawing/2014/main" id="{0F464E55-3DAE-EE4E-BF2D-3043B08731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29" y="1097"/>
                <a:ext cx="0" cy="21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684" name="Line 1036">
                <a:extLst>
                  <a:ext uri="{FF2B5EF4-FFF2-40B4-BE49-F238E27FC236}">
                    <a16:creationId xmlns:a16="http://schemas.microsoft.com/office/drawing/2014/main" id="{6A1CD706-34B0-9D41-BFC2-895618A9AD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49" y="3275"/>
                <a:ext cx="40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0685" name="Line 1037">
              <a:extLst>
                <a:ext uri="{FF2B5EF4-FFF2-40B4-BE49-F238E27FC236}">
                  <a16:creationId xmlns:a16="http://schemas.microsoft.com/office/drawing/2014/main" id="{59E39728-5195-C543-B2C4-C7FDEABD0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9" y="2667"/>
              <a:ext cx="38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86" name="Line 1038">
              <a:extLst>
                <a:ext uri="{FF2B5EF4-FFF2-40B4-BE49-F238E27FC236}">
                  <a16:creationId xmlns:a16="http://schemas.microsoft.com/office/drawing/2014/main" id="{8ED7C2B9-378C-2B49-B888-1123B43D2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9" y="2008"/>
              <a:ext cx="38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87" name="Freeform 1039">
              <a:extLst>
                <a:ext uri="{FF2B5EF4-FFF2-40B4-BE49-F238E27FC236}">
                  <a16:creationId xmlns:a16="http://schemas.microsoft.com/office/drawing/2014/main" id="{28D62687-E2C2-314E-A39D-9CB07118A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3" y="1997"/>
              <a:ext cx="3816" cy="1288"/>
            </a:xfrm>
            <a:custGeom>
              <a:avLst/>
              <a:gdLst>
                <a:gd name="T0" fmla="*/ 0 w 3522"/>
                <a:gd name="T1" fmla="*/ 1276 h 1288"/>
                <a:gd name="T2" fmla="*/ 385 w 3522"/>
                <a:gd name="T3" fmla="*/ 0 h 1288"/>
                <a:gd name="T4" fmla="*/ 1044 w 3522"/>
                <a:gd name="T5" fmla="*/ 1276 h 1288"/>
                <a:gd name="T6" fmla="*/ 1462 w 3522"/>
                <a:gd name="T7" fmla="*/ 11 h 1288"/>
                <a:gd name="T8" fmla="*/ 2132 w 3522"/>
                <a:gd name="T9" fmla="*/ 1287 h 1288"/>
                <a:gd name="T10" fmla="*/ 2583 w 3522"/>
                <a:gd name="T11" fmla="*/ 0 h 1288"/>
                <a:gd name="T12" fmla="*/ 3254 w 3522"/>
                <a:gd name="T13" fmla="*/ 1276 h 1288"/>
                <a:gd name="T14" fmla="*/ 3521 w 3522"/>
                <a:gd name="T15" fmla="*/ 577 h 1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22" h="1288">
                  <a:moveTo>
                    <a:pt x="0" y="1276"/>
                  </a:moveTo>
                  <a:lnTo>
                    <a:pt x="385" y="0"/>
                  </a:lnTo>
                  <a:lnTo>
                    <a:pt x="1044" y="1276"/>
                  </a:lnTo>
                  <a:lnTo>
                    <a:pt x="1462" y="11"/>
                  </a:lnTo>
                  <a:lnTo>
                    <a:pt x="2132" y="1287"/>
                  </a:lnTo>
                  <a:lnTo>
                    <a:pt x="2583" y="0"/>
                  </a:lnTo>
                  <a:lnTo>
                    <a:pt x="3254" y="1276"/>
                  </a:lnTo>
                  <a:lnTo>
                    <a:pt x="3521" y="57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688" name="Rectangle 1040">
              <a:extLst>
                <a:ext uri="{FF2B5EF4-FFF2-40B4-BE49-F238E27FC236}">
                  <a16:creationId xmlns:a16="http://schemas.microsoft.com/office/drawing/2014/main" id="{FB0244A4-2874-7E4C-BB17-01D37EFCE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" y="1897"/>
              <a:ext cx="761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 b="1" i="1">
                  <a:latin typeface="Times" pitchFamily="2" charset="0"/>
                </a:rPr>
                <a:t>Q</a:t>
              </a:r>
              <a:r>
                <a:rPr lang="en-US" altLang="en-US" sz="2000" b="1">
                  <a:latin typeface="Times" pitchFamily="2" charset="0"/>
                </a:rPr>
                <a:t>(1-</a:t>
              </a:r>
              <a:r>
                <a:rPr lang="en-US" altLang="en-US" sz="2000" b="1" i="1">
                  <a:latin typeface="Times" pitchFamily="2" charset="0"/>
                </a:rPr>
                <a:t>d/p</a:t>
              </a:r>
              <a:r>
                <a:rPr lang="en-US" altLang="en-US" sz="2000" b="1">
                  <a:latin typeface="Times" pitchFamily="2" charset="0"/>
                </a:rPr>
                <a:t>)</a:t>
              </a:r>
            </a:p>
          </p:txBody>
        </p:sp>
        <p:sp>
          <p:nvSpPr>
            <p:cNvPr id="540689" name="Rectangle 1041">
              <a:extLst>
                <a:ext uri="{FF2B5EF4-FFF2-40B4-BE49-F238E27FC236}">
                  <a16:creationId xmlns:a16="http://schemas.microsoft.com/office/drawing/2014/main" id="{56EFFF65-6B11-1B4E-8D55-C245C2B30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" y="1179"/>
              <a:ext cx="892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 b="1">
                  <a:latin typeface="Times" pitchFamily="2" charset="0"/>
                </a:rPr>
                <a:t>Inventory</a:t>
              </a:r>
            </a:p>
            <a:p>
              <a:pPr algn="ctr"/>
              <a:r>
                <a:rPr lang="en-US" altLang="en-US" sz="2000" b="1">
                  <a:latin typeface="Times" pitchFamily="2" charset="0"/>
                </a:rPr>
                <a:t>level</a:t>
              </a:r>
            </a:p>
          </p:txBody>
        </p:sp>
        <p:sp>
          <p:nvSpPr>
            <p:cNvPr id="540690" name="Rectangle 1042">
              <a:extLst>
                <a:ext uri="{FF2B5EF4-FFF2-40B4-BE49-F238E27FC236}">
                  <a16:creationId xmlns:a16="http://schemas.microsoft.com/office/drawing/2014/main" id="{AF47085E-EC4F-8740-8182-146546670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2509"/>
              <a:ext cx="630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 b="1">
                  <a:latin typeface="Times" pitchFamily="2" charset="0"/>
                </a:rPr>
                <a:t>(1-</a:t>
              </a:r>
              <a:r>
                <a:rPr lang="en-US" altLang="en-US" sz="2000" b="1" i="1">
                  <a:latin typeface="Times" pitchFamily="2" charset="0"/>
                </a:rPr>
                <a:t>d/p</a:t>
              </a:r>
              <a:r>
                <a:rPr lang="en-US" altLang="en-US" sz="2000" b="1">
                  <a:latin typeface="Times" pitchFamily="2" charset="0"/>
                </a:rPr>
                <a:t>)</a:t>
              </a:r>
            </a:p>
          </p:txBody>
        </p:sp>
        <p:sp>
          <p:nvSpPr>
            <p:cNvPr id="540691" name="Rectangle 1043">
              <a:extLst>
                <a:ext uri="{FF2B5EF4-FFF2-40B4-BE49-F238E27FC236}">
                  <a16:creationId xmlns:a16="http://schemas.microsoft.com/office/drawing/2014/main" id="{9EAA6573-0CC2-1240-80CC-D061DB7E3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2442"/>
              <a:ext cx="247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b="1" i="1">
                  <a:latin typeface="Times" pitchFamily="2" charset="0"/>
                </a:rPr>
                <a:t>Q</a:t>
              </a:r>
            </a:p>
            <a:p>
              <a:r>
                <a:rPr lang="en-US" altLang="en-US" sz="1800" b="1" i="1">
                  <a:latin typeface="Times" pitchFamily="2" charset="0"/>
                </a:rPr>
                <a:t>2</a:t>
              </a:r>
            </a:p>
          </p:txBody>
        </p:sp>
        <p:sp>
          <p:nvSpPr>
            <p:cNvPr id="540692" name="Line 1044">
              <a:extLst>
                <a:ext uri="{FF2B5EF4-FFF2-40B4-BE49-F238E27FC236}">
                  <a16:creationId xmlns:a16="http://schemas.microsoft.com/office/drawing/2014/main" id="{4F7A100D-2BFB-A242-88E5-4C68F4616A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" y="2618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93" name="Rectangle 1045">
              <a:extLst>
                <a:ext uri="{FF2B5EF4-FFF2-40B4-BE49-F238E27FC236}">
                  <a16:creationId xmlns:a16="http://schemas.microsoft.com/office/drawing/2014/main" id="{8CF40257-B517-AB4D-9AD9-A48E26280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" y="3271"/>
              <a:ext cx="531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 b="1">
                  <a:latin typeface="Times" pitchFamily="2" charset="0"/>
                </a:rPr>
                <a:t>Time</a:t>
              </a:r>
            </a:p>
          </p:txBody>
        </p:sp>
        <p:sp>
          <p:nvSpPr>
            <p:cNvPr id="540694" name="Line 1046">
              <a:extLst>
                <a:ext uri="{FF2B5EF4-FFF2-40B4-BE49-F238E27FC236}">
                  <a16:creationId xmlns:a16="http://schemas.microsoft.com/office/drawing/2014/main" id="{2AB3B7DE-0EC3-4A4B-8668-56A7D8C65A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5" y="2021"/>
              <a:ext cx="0" cy="1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95" name="Line 1047">
              <a:extLst>
                <a:ext uri="{FF2B5EF4-FFF2-40B4-BE49-F238E27FC236}">
                  <a16:creationId xmlns:a16="http://schemas.microsoft.com/office/drawing/2014/main" id="{12FF86BE-8705-EC41-9214-72C9769B99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1"/>
              <a:ext cx="0" cy="12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96" name="Rectangle 1048">
              <a:extLst>
                <a:ext uri="{FF2B5EF4-FFF2-40B4-BE49-F238E27FC236}">
                  <a16:creationId xmlns:a16="http://schemas.microsoft.com/office/drawing/2014/main" id="{82FB794C-83D7-AD4E-A909-77D67AB66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152"/>
              <a:ext cx="220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 b="1">
                  <a:latin typeface="Times" pitchFamily="2" charset="0"/>
                </a:rPr>
                <a:t>0</a:t>
              </a:r>
            </a:p>
          </p:txBody>
        </p:sp>
        <p:sp>
          <p:nvSpPr>
            <p:cNvPr id="540697" name="Rectangle 1049">
              <a:extLst>
                <a:ext uri="{FF2B5EF4-FFF2-40B4-BE49-F238E27FC236}">
                  <a16:creationId xmlns:a16="http://schemas.microsoft.com/office/drawing/2014/main" id="{7D2E014C-B1A4-9646-AD37-5576AFAE2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7" y="3507"/>
              <a:ext cx="1101" cy="4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 b="1">
                  <a:latin typeface="Times" pitchFamily="2" charset="0"/>
                </a:rPr>
                <a:t>Order</a:t>
              </a:r>
            </a:p>
            <a:p>
              <a:pPr algn="ctr"/>
              <a:r>
                <a:rPr lang="en-US" altLang="en-US" sz="1800" b="1">
                  <a:latin typeface="Times" pitchFamily="2" charset="0"/>
                </a:rPr>
                <a:t>receipt period</a:t>
              </a:r>
            </a:p>
          </p:txBody>
        </p:sp>
        <p:sp>
          <p:nvSpPr>
            <p:cNvPr id="540698" name="Line 1050">
              <a:extLst>
                <a:ext uri="{FF2B5EF4-FFF2-40B4-BE49-F238E27FC236}">
                  <a16:creationId xmlns:a16="http://schemas.microsoft.com/office/drawing/2014/main" id="{1080F5B1-77EF-D04F-B4CE-192000E6DD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5" y="3362"/>
              <a:ext cx="0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99" name="Line 1051">
              <a:extLst>
                <a:ext uri="{FF2B5EF4-FFF2-40B4-BE49-F238E27FC236}">
                  <a16:creationId xmlns:a16="http://schemas.microsoft.com/office/drawing/2014/main" id="{C7178136-1ED4-A44B-A2C8-2CC34B96D4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5" y="3362"/>
              <a:ext cx="0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00" name="Line 1052">
              <a:extLst>
                <a:ext uri="{FF2B5EF4-FFF2-40B4-BE49-F238E27FC236}">
                  <a16:creationId xmlns:a16="http://schemas.microsoft.com/office/drawing/2014/main" id="{C71971DB-49BA-D648-903E-78E4B4FB7B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22" y="3438"/>
              <a:ext cx="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01" name="Rectangle 1053">
              <a:extLst>
                <a:ext uri="{FF2B5EF4-FFF2-40B4-BE49-F238E27FC236}">
                  <a16:creationId xmlns:a16="http://schemas.microsoft.com/office/drawing/2014/main" id="{A678AE40-46FA-D34D-A2C6-AB832CD3E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" y="2053"/>
              <a:ext cx="578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/>
              <a:r>
                <a:rPr lang="en-US" altLang="en-US" sz="1800" b="1">
                  <a:latin typeface="Times" pitchFamily="2" charset="0"/>
                </a:rPr>
                <a:t>Begin</a:t>
              </a:r>
            </a:p>
            <a:p>
              <a:pPr algn="ctr"/>
              <a:r>
                <a:rPr lang="en-US" altLang="en-US" sz="1800" b="1">
                  <a:latin typeface="Times" pitchFamily="2" charset="0"/>
                </a:rPr>
                <a:t>Order</a:t>
              </a:r>
            </a:p>
            <a:p>
              <a:pPr algn="ctr"/>
              <a:r>
                <a:rPr lang="en-US" altLang="en-US" sz="1600" b="1">
                  <a:latin typeface="Times" pitchFamily="2" charset="0"/>
                </a:rPr>
                <a:t>receipt</a:t>
              </a:r>
            </a:p>
          </p:txBody>
        </p:sp>
        <p:sp>
          <p:nvSpPr>
            <p:cNvPr id="540702" name="Rectangle 1054">
              <a:extLst>
                <a:ext uri="{FF2B5EF4-FFF2-40B4-BE49-F238E27FC236}">
                  <a16:creationId xmlns:a16="http://schemas.microsoft.com/office/drawing/2014/main" id="{37485E3A-069E-374D-8CDA-384786C15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3277"/>
              <a:ext cx="563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1800" b="1">
                  <a:latin typeface="Times" pitchFamily="2" charset="0"/>
                </a:rPr>
                <a:t>End</a:t>
              </a:r>
            </a:p>
            <a:p>
              <a:pPr algn="ctr"/>
              <a:r>
                <a:rPr lang="en-US" altLang="en-US" sz="1800" b="1">
                  <a:latin typeface="Times" pitchFamily="2" charset="0"/>
                </a:rPr>
                <a:t>Order</a:t>
              </a:r>
            </a:p>
            <a:p>
              <a:pPr algn="ctr"/>
              <a:r>
                <a:rPr lang="en-US" altLang="en-US" sz="1600" b="1">
                  <a:latin typeface="Times" pitchFamily="2" charset="0"/>
                </a:rPr>
                <a:t>receipt</a:t>
              </a:r>
            </a:p>
          </p:txBody>
        </p:sp>
        <p:sp>
          <p:nvSpPr>
            <p:cNvPr id="540703" name="Line 1055">
              <a:extLst>
                <a:ext uri="{FF2B5EF4-FFF2-40B4-BE49-F238E27FC236}">
                  <a16:creationId xmlns:a16="http://schemas.microsoft.com/office/drawing/2014/main" id="{E46296B2-D12D-9948-BFAB-D173FD5E97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6" y="2607"/>
              <a:ext cx="0" cy="6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04" name="Rectangle 1056">
              <a:extLst>
                <a:ext uri="{FF2B5EF4-FFF2-40B4-BE49-F238E27FC236}">
                  <a16:creationId xmlns:a16="http://schemas.microsoft.com/office/drawing/2014/main" id="{37222872-3DE5-9A4A-BEB8-77C1CE9AE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" y="1460"/>
              <a:ext cx="1217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Maximum</a:t>
              </a:r>
            </a:p>
            <a:p>
              <a:r>
                <a:rPr lang="en-US" altLang="en-US" sz="2000">
                  <a:latin typeface="Times" pitchFamily="2" charset="0"/>
                </a:rPr>
                <a:t>inventory level</a:t>
              </a:r>
            </a:p>
          </p:txBody>
        </p:sp>
        <p:sp>
          <p:nvSpPr>
            <p:cNvPr id="540705" name="Rectangle 1057">
              <a:extLst>
                <a:ext uri="{FF2B5EF4-FFF2-40B4-BE49-F238E27FC236}">
                  <a16:creationId xmlns:a16="http://schemas.microsoft.com/office/drawing/2014/main" id="{E1C155D5-FDA4-304F-ABA3-2384B57C1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" y="2133"/>
              <a:ext cx="1217" cy="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Average</a:t>
              </a:r>
            </a:p>
            <a:p>
              <a:r>
                <a:rPr lang="en-US" altLang="en-US" sz="2000">
                  <a:latin typeface="Times" pitchFamily="2" charset="0"/>
                </a:rPr>
                <a:t>inventory level</a:t>
              </a:r>
            </a:p>
          </p:txBody>
        </p: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22" name="Group 2">
            <a:extLst>
              <a:ext uri="{FF2B5EF4-FFF2-40B4-BE49-F238E27FC236}">
                <a16:creationId xmlns:a16="http://schemas.microsoft.com/office/drawing/2014/main" id="{73A60E62-100E-E844-8D1D-776826F79E77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42723" name="Line 3">
              <a:extLst>
                <a:ext uri="{FF2B5EF4-FFF2-40B4-BE49-F238E27FC236}">
                  <a16:creationId xmlns:a16="http://schemas.microsoft.com/office/drawing/2014/main" id="{39511EB9-FC3C-A045-A813-B50910AE37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24" name="Line 4">
              <a:extLst>
                <a:ext uri="{FF2B5EF4-FFF2-40B4-BE49-F238E27FC236}">
                  <a16:creationId xmlns:a16="http://schemas.microsoft.com/office/drawing/2014/main" id="{324CE25B-A5FD-844F-AC0B-B198423290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25" name="Line 5">
              <a:extLst>
                <a:ext uri="{FF2B5EF4-FFF2-40B4-BE49-F238E27FC236}">
                  <a16:creationId xmlns:a16="http://schemas.microsoft.com/office/drawing/2014/main" id="{8BCDCA88-BF89-9945-BBB8-49AED721D8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26" name="Line 6">
              <a:extLst>
                <a:ext uri="{FF2B5EF4-FFF2-40B4-BE49-F238E27FC236}">
                  <a16:creationId xmlns:a16="http://schemas.microsoft.com/office/drawing/2014/main" id="{1280834D-0209-EF45-A419-202F36C846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27" name="Line 7">
              <a:extLst>
                <a:ext uri="{FF2B5EF4-FFF2-40B4-BE49-F238E27FC236}">
                  <a16:creationId xmlns:a16="http://schemas.microsoft.com/office/drawing/2014/main" id="{609B74B6-9919-3A4E-B5F8-2EB79BB0D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28" name="Rectangle 8">
            <a:extLst>
              <a:ext uri="{FF2B5EF4-FFF2-40B4-BE49-F238E27FC236}">
                <a16:creationId xmlns:a16="http://schemas.microsoft.com/office/drawing/2014/main" id="{43AB7172-02EE-F94C-A6C0-F5F61935585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200"/>
              <a:t>EOQ With </a:t>
            </a:r>
            <a:br>
              <a:rPr lang="en-US" altLang="en-US" sz="4200"/>
            </a:br>
            <a:r>
              <a:rPr lang="en-US" altLang="en-US" sz="4200"/>
              <a:t>Noninstantaneous Receipt</a:t>
            </a:r>
          </a:p>
        </p:txBody>
      </p:sp>
      <p:sp>
        <p:nvSpPr>
          <p:cNvPr id="542729" name="Rectangle 9">
            <a:extLst>
              <a:ext uri="{FF2B5EF4-FFF2-40B4-BE49-F238E27FC236}">
                <a16:creationId xmlns:a16="http://schemas.microsoft.com/office/drawing/2014/main" id="{475E60F9-8AF1-6345-9894-5ABBB82C1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1905000"/>
            <a:ext cx="218122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000">
                <a:latin typeface="Times" pitchFamily="2" charset="0"/>
              </a:rPr>
              <a:t>p = production rate </a:t>
            </a:r>
          </a:p>
          <a:p>
            <a:r>
              <a:rPr lang="en-US" altLang="en-US" sz="2000">
                <a:latin typeface="Times" pitchFamily="2" charset="0"/>
              </a:rPr>
              <a:t>d = demand rate</a:t>
            </a:r>
            <a:endParaRPr lang="en-US" altLang="en-US" sz="2000">
              <a:solidFill>
                <a:schemeClr val="bg2"/>
              </a:solidFill>
              <a:latin typeface="Times" pitchFamily="2" charset="0"/>
            </a:endParaRPr>
          </a:p>
        </p:txBody>
      </p:sp>
      <p:graphicFrame>
        <p:nvGraphicFramePr>
          <p:cNvPr id="542730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983B2733-D5B1-8E4C-A937-BBF5A2536A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01913" y="2590800"/>
          <a:ext cx="4176712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33" name="Equation" r:id="rId4" imgW="19812000" imgH="16865600" progId="Equation.3">
                  <p:embed/>
                </p:oleObj>
              </mc:Choice>
              <mc:Fallback>
                <p:oleObj name="Equation" r:id="rId4" imgW="19812000" imgH="16865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2590800"/>
                        <a:ext cx="4176712" cy="366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4770" name="Group 2">
            <a:extLst>
              <a:ext uri="{FF2B5EF4-FFF2-40B4-BE49-F238E27FC236}">
                <a16:creationId xmlns:a16="http://schemas.microsoft.com/office/drawing/2014/main" id="{0EBA0E22-5DBF-A144-9C39-668D3F65562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44771" name="Line 3">
              <a:extLst>
                <a:ext uri="{FF2B5EF4-FFF2-40B4-BE49-F238E27FC236}">
                  <a16:creationId xmlns:a16="http://schemas.microsoft.com/office/drawing/2014/main" id="{03503F27-405E-714A-B075-70C459F208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72" name="Line 4">
              <a:extLst>
                <a:ext uri="{FF2B5EF4-FFF2-40B4-BE49-F238E27FC236}">
                  <a16:creationId xmlns:a16="http://schemas.microsoft.com/office/drawing/2014/main" id="{C4FE953A-73AE-0E44-9A61-CCD075D72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73" name="Line 5">
              <a:extLst>
                <a:ext uri="{FF2B5EF4-FFF2-40B4-BE49-F238E27FC236}">
                  <a16:creationId xmlns:a16="http://schemas.microsoft.com/office/drawing/2014/main" id="{7DE896C2-AA45-1549-A6E2-E89E3E9F1E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74" name="Line 6">
              <a:extLst>
                <a:ext uri="{FF2B5EF4-FFF2-40B4-BE49-F238E27FC236}">
                  <a16:creationId xmlns:a16="http://schemas.microsoft.com/office/drawing/2014/main" id="{5006C581-4B55-A048-9009-FAEE372996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775" name="Line 7">
              <a:extLst>
                <a:ext uri="{FF2B5EF4-FFF2-40B4-BE49-F238E27FC236}">
                  <a16:creationId xmlns:a16="http://schemas.microsoft.com/office/drawing/2014/main" id="{E40C2E18-5441-994A-8C9B-C2E48F3372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4776" name="Rectangle 8">
            <a:extLst>
              <a:ext uri="{FF2B5EF4-FFF2-40B4-BE49-F238E27FC236}">
                <a16:creationId xmlns:a16="http://schemas.microsoft.com/office/drawing/2014/main" id="{604496B2-B661-A642-B897-EA57CF894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3413" y="609600"/>
            <a:ext cx="7766050" cy="1189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EOQ With </a:t>
            </a:r>
            <a:br>
              <a:rPr lang="en-US" altLang="en-US"/>
            </a:br>
            <a:r>
              <a:rPr lang="en-US" altLang="en-US"/>
              <a:t>Noninstantaneous Receipt</a:t>
            </a:r>
          </a:p>
        </p:txBody>
      </p:sp>
      <p:graphicFrame>
        <p:nvGraphicFramePr>
          <p:cNvPr id="544777" name="Object 9">
            <a:hlinkClick r:id="" action="ppaction://ole?verb=0"/>
            <a:extLst>
              <a:ext uri="{FF2B5EF4-FFF2-40B4-BE49-F238E27FC236}">
                <a16:creationId xmlns:a16="http://schemas.microsoft.com/office/drawing/2014/main" id="{B6C910CE-1E64-F142-A7B3-36607A19322C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2633663" y="1957388"/>
          <a:ext cx="3556000" cy="345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780" name="Equation" r:id="rId3" imgW="2819400" imgH="2743200" progId="Equation.3">
                  <p:embed/>
                </p:oleObj>
              </mc:Choice>
              <mc:Fallback>
                <p:oleObj name="Equation" r:id="rId3" imgW="2819400" imgH="274320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1957388"/>
                        <a:ext cx="3556000" cy="345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>
            <a:extLst>
              <a:ext uri="{FF2B5EF4-FFF2-40B4-BE49-F238E27FC236}">
                <a16:creationId xmlns:a16="http://schemas.microsoft.com/office/drawing/2014/main" id="{3136A1B0-2E36-454F-B248-AE5D8CCC1CC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Production Quantity Example</a:t>
            </a:r>
          </a:p>
        </p:txBody>
      </p:sp>
      <p:sp>
        <p:nvSpPr>
          <p:cNvPr id="545795" name="Rectangle 3">
            <a:extLst>
              <a:ext uri="{FF2B5EF4-FFF2-40B4-BE49-F238E27FC236}">
                <a16:creationId xmlns:a16="http://schemas.microsoft.com/office/drawing/2014/main" id="{FA758456-24F8-594A-90D0-7B2B468831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12788" y="2054225"/>
            <a:ext cx="7545387" cy="3444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b="1"/>
              <a:t>C</a:t>
            </a:r>
            <a:r>
              <a:rPr lang="en-US" altLang="en-US" b="1" baseline="-25000"/>
              <a:t>C</a:t>
            </a:r>
            <a:r>
              <a:rPr lang="en-US" altLang="en-US" b="1"/>
              <a:t> = $0.75 per yard          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b="1"/>
              <a:t>C</a:t>
            </a:r>
            <a:r>
              <a:rPr lang="en-US" altLang="en-US" b="1" baseline="-25000"/>
              <a:t>O</a:t>
            </a:r>
            <a:r>
              <a:rPr lang="en-US" altLang="en-US" b="1"/>
              <a:t> = $150	     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b="1"/>
              <a:t>D = 10,000 yards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b="1"/>
              <a:t>d = 10,000/311 = 32.2 yards per day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b="1"/>
              <a:t>p = 150 yards per day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1026">
            <a:extLst>
              <a:ext uri="{FF2B5EF4-FFF2-40B4-BE49-F238E27FC236}">
                <a16:creationId xmlns:a16="http://schemas.microsoft.com/office/drawing/2014/main" id="{09558FEB-08B0-4E48-AC72-A9609DE1443F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Types of Inventory</a:t>
            </a:r>
          </a:p>
        </p:txBody>
      </p:sp>
      <p:sp>
        <p:nvSpPr>
          <p:cNvPr id="512003" name="Rectangle 1027">
            <a:extLst>
              <a:ext uri="{FF2B5EF4-FFF2-40B4-BE49-F238E27FC236}">
                <a16:creationId xmlns:a16="http://schemas.microsoft.com/office/drawing/2014/main" id="{306558E4-133A-EE49-9EB1-987A3D4AB43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00088" y="1984375"/>
            <a:ext cx="7627937" cy="3871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/>
              <a:t>Raw materials</a:t>
            </a:r>
          </a:p>
          <a:p>
            <a:r>
              <a:rPr lang="en-US" altLang="en-US" sz="2400"/>
              <a:t>Purchased parts and supplies</a:t>
            </a:r>
          </a:p>
          <a:p>
            <a:r>
              <a:rPr lang="en-US" altLang="en-US" sz="2400"/>
              <a:t>Labor</a:t>
            </a:r>
          </a:p>
          <a:p>
            <a:r>
              <a:rPr lang="en-US" altLang="en-US" sz="2400"/>
              <a:t>In-process (partially completed) products</a:t>
            </a:r>
          </a:p>
          <a:p>
            <a:r>
              <a:rPr lang="en-US" altLang="en-US" sz="2400"/>
              <a:t>Component parts</a:t>
            </a:r>
          </a:p>
          <a:p>
            <a:r>
              <a:rPr lang="en-US" altLang="en-US" sz="2400"/>
              <a:t>Working capital</a:t>
            </a:r>
          </a:p>
          <a:p>
            <a:r>
              <a:rPr lang="en-US" altLang="en-US" sz="2400"/>
              <a:t>Tools, machinery, and equipment</a:t>
            </a:r>
          </a:p>
          <a:p>
            <a:r>
              <a:rPr lang="en-US" altLang="en-US" sz="2400"/>
              <a:t>Finished goods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7842" name="Group 2">
            <a:extLst>
              <a:ext uri="{FF2B5EF4-FFF2-40B4-BE49-F238E27FC236}">
                <a16:creationId xmlns:a16="http://schemas.microsoft.com/office/drawing/2014/main" id="{7341C5A2-1203-1644-9771-62FA9424047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47843" name="Line 3">
              <a:extLst>
                <a:ext uri="{FF2B5EF4-FFF2-40B4-BE49-F238E27FC236}">
                  <a16:creationId xmlns:a16="http://schemas.microsoft.com/office/drawing/2014/main" id="{0A7D25B3-A639-DE49-8230-55BD14893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44" name="Line 4">
              <a:extLst>
                <a:ext uri="{FF2B5EF4-FFF2-40B4-BE49-F238E27FC236}">
                  <a16:creationId xmlns:a16="http://schemas.microsoft.com/office/drawing/2014/main" id="{8BF4A462-6047-1443-B141-DA3D64E97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45" name="Line 5">
              <a:extLst>
                <a:ext uri="{FF2B5EF4-FFF2-40B4-BE49-F238E27FC236}">
                  <a16:creationId xmlns:a16="http://schemas.microsoft.com/office/drawing/2014/main" id="{0EC316D3-6ED0-924E-AAC7-61AA8C318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46" name="Line 6">
              <a:extLst>
                <a:ext uri="{FF2B5EF4-FFF2-40B4-BE49-F238E27FC236}">
                  <a16:creationId xmlns:a16="http://schemas.microsoft.com/office/drawing/2014/main" id="{8E0B2A05-1CA3-444F-A726-A9F8426E44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847" name="Line 7">
              <a:extLst>
                <a:ext uri="{FF2B5EF4-FFF2-40B4-BE49-F238E27FC236}">
                  <a16:creationId xmlns:a16="http://schemas.microsoft.com/office/drawing/2014/main" id="{FB3A117A-2B39-F646-9E57-96A264275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7848" name="Rectangle 8">
            <a:extLst>
              <a:ext uri="{FF2B5EF4-FFF2-40B4-BE49-F238E27FC236}">
                <a16:creationId xmlns:a16="http://schemas.microsoft.com/office/drawing/2014/main" id="{8AF4DD3B-F39F-6C4D-877B-F1295EEE7A1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85800"/>
            <a:ext cx="7772400" cy="1143000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Optimum Q - Q*</a:t>
            </a:r>
          </a:p>
        </p:txBody>
      </p:sp>
      <p:graphicFrame>
        <p:nvGraphicFramePr>
          <p:cNvPr id="547850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3752628D-7F0E-784D-8B95-909218BA4BB2}"/>
              </a:ext>
            </a:extLst>
          </p:cNvPr>
          <p:cNvGraphicFramePr>
            <a:graphicFrameLocks/>
          </p:cNvGraphicFramePr>
          <p:nvPr/>
        </p:nvGraphicFramePr>
        <p:xfrm>
          <a:off x="2954338" y="1905000"/>
          <a:ext cx="3516312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853" name="Equation" r:id="rId3" imgW="2997200" imgH="3403600" progId="Equation.3">
                  <p:embed/>
                </p:oleObj>
              </mc:Choice>
              <mc:Fallback>
                <p:oleObj name="Equation" r:id="rId3" imgW="2997200" imgH="3403600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338" y="1905000"/>
                        <a:ext cx="3516312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8866" name="Group 2">
            <a:extLst>
              <a:ext uri="{FF2B5EF4-FFF2-40B4-BE49-F238E27FC236}">
                <a16:creationId xmlns:a16="http://schemas.microsoft.com/office/drawing/2014/main" id="{59CB246A-0F2A-0143-AD96-08DF43C88DD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48867" name="Line 3">
              <a:extLst>
                <a:ext uri="{FF2B5EF4-FFF2-40B4-BE49-F238E27FC236}">
                  <a16:creationId xmlns:a16="http://schemas.microsoft.com/office/drawing/2014/main" id="{B0EA5B8D-0634-1144-9D30-FD4F4E91B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68" name="Line 4">
              <a:extLst>
                <a:ext uri="{FF2B5EF4-FFF2-40B4-BE49-F238E27FC236}">
                  <a16:creationId xmlns:a16="http://schemas.microsoft.com/office/drawing/2014/main" id="{2CC489F6-CDC0-CE45-8324-0DE81C9E2E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69" name="Line 5">
              <a:extLst>
                <a:ext uri="{FF2B5EF4-FFF2-40B4-BE49-F238E27FC236}">
                  <a16:creationId xmlns:a16="http://schemas.microsoft.com/office/drawing/2014/main" id="{F31BBE4A-3AFA-734D-8AB5-C9F591F888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70" name="Line 6">
              <a:extLst>
                <a:ext uri="{FF2B5EF4-FFF2-40B4-BE49-F238E27FC236}">
                  <a16:creationId xmlns:a16="http://schemas.microsoft.com/office/drawing/2014/main" id="{F4F68267-AD6A-B94F-B12B-20D541ED9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871" name="Line 7">
              <a:extLst>
                <a:ext uri="{FF2B5EF4-FFF2-40B4-BE49-F238E27FC236}">
                  <a16:creationId xmlns:a16="http://schemas.microsoft.com/office/drawing/2014/main" id="{2EC5CB68-C58D-F040-AAC1-94E162ECF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8872" name="Rectangle 8">
            <a:extLst>
              <a:ext uri="{FF2B5EF4-FFF2-40B4-BE49-F238E27FC236}">
                <a16:creationId xmlns:a16="http://schemas.microsoft.com/office/drawing/2014/main" id="{CA8EB076-100A-E146-B087-AA458A9F037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Total Cost</a:t>
            </a:r>
          </a:p>
        </p:txBody>
      </p:sp>
      <p:graphicFrame>
        <p:nvGraphicFramePr>
          <p:cNvPr id="548873" name="Object 9">
            <a:hlinkClick r:id="" action="ppaction://ole?verb=0"/>
            <a:extLst>
              <a:ext uri="{FF2B5EF4-FFF2-40B4-BE49-F238E27FC236}">
                <a16:creationId xmlns:a16="http://schemas.microsoft.com/office/drawing/2014/main" id="{CA77650C-13F2-B247-954D-F82EC643C6F1}"/>
              </a:ext>
            </a:extLst>
          </p:cNvPr>
          <p:cNvGraphicFramePr>
            <a:graphicFrameLocks/>
          </p:cNvGraphicFramePr>
          <p:nvPr>
            <p:ph type="body" idx="1"/>
          </p:nvPr>
        </p:nvGraphicFramePr>
        <p:xfrm>
          <a:off x="1233488" y="2082800"/>
          <a:ext cx="6886575" cy="334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876" name="Equation" r:id="rId3" imgW="5664200" imgH="2667000" progId="Equation.3">
                  <p:embed/>
                </p:oleObj>
              </mc:Choice>
              <mc:Fallback>
                <p:oleObj name="Equation" r:id="rId3" imgW="5664200" imgH="266700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2082800"/>
                        <a:ext cx="6886575" cy="334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>
            <a:extLst>
              <a:ext uri="{FF2B5EF4-FFF2-40B4-BE49-F238E27FC236}">
                <a16:creationId xmlns:a16="http://schemas.microsoft.com/office/drawing/2014/main" id="{4C08CFC9-157C-AF44-8F98-0016F2BE792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/>
              <a:t>Production Run and Max Inv. Levels</a:t>
            </a:r>
            <a:endParaRPr lang="en-US" altLang="en-US"/>
          </a:p>
        </p:txBody>
      </p:sp>
      <p:sp>
        <p:nvSpPr>
          <p:cNvPr id="549891" name="Rectangle 3">
            <a:extLst>
              <a:ext uri="{FF2B5EF4-FFF2-40B4-BE49-F238E27FC236}">
                <a16:creationId xmlns:a16="http://schemas.microsoft.com/office/drawing/2014/main" id="{3377FD58-9164-ED46-B9AE-E484E7E3DD6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 sz="2800"/>
              <a:t>			</a:t>
            </a:r>
            <a:r>
              <a:rPr lang="en-US" altLang="en-US" sz="2600"/>
              <a:t>Production run 	</a:t>
            </a:r>
            <a:r>
              <a:rPr lang="en-US" altLang="en-US" sz="2400"/>
              <a:t>= Q/p</a:t>
            </a:r>
            <a:endParaRPr lang="en-US" altLang="en-US" sz="2600"/>
          </a:p>
          <a:p>
            <a:pPr>
              <a:buFontTx/>
              <a:buNone/>
            </a:pPr>
            <a:r>
              <a:rPr lang="en-US" altLang="en-US" sz="2600"/>
              <a:t>						</a:t>
            </a:r>
            <a:r>
              <a:rPr lang="en-US" altLang="en-US" sz="2400"/>
              <a:t>= 2,256.8/150</a:t>
            </a:r>
          </a:p>
          <a:p>
            <a:pPr>
              <a:buFontTx/>
              <a:buNone/>
            </a:pPr>
            <a:r>
              <a:rPr lang="en-US" altLang="en-US" sz="2400"/>
              <a:t>						= 15.05 yards</a:t>
            </a:r>
            <a:endParaRPr lang="en-US" altLang="en-US" sz="2600"/>
          </a:p>
          <a:p>
            <a:pPr>
              <a:buFontTx/>
              <a:buNone/>
            </a:pPr>
            <a:r>
              <a:rPr lang="en-US" altLang="en-US" sz="2600"/>
              <a:t>Number of production runs 		</a:t>
            </a:r>
            <a:r>
              <a:rPr lang="en-US" altLang="en-US" sz="2400"/>
              <a:t>= D/Q</a:t>
            </a:r>
          </a:p>
          <a:p>
            <a:pPr>
              <a:buFontTx/>
              <a:buNone/>
            </a:pPr>
            <a:r>
              <a:rPr lang="en-US" altLang="en-US" sz="2400"/>
              <a:t>						= 10,000/2,256.8 </a:t>
            </a:r>
          </a:p>
          <a:p>
            <a:pPr>
              <a:buFontTx/>
              <a:buNone/>
            </a:pPr>
            <a:r>
              <a:rPr lang="en-US" altLang="en-US" sz="2400"/>
              <a:t>						= 4.43</a:t>
            </a:r>
          </a:p>
          <a:p>
            <a:endParaRPr lang="en-US" altLang="en-US"/>
          </a:p>
        </p:txBody>
      </p:sp>
      <p:graphicFrame>
        <p:nvGraphicFramePr>
          <p:cNvPr id="549892" name="Object 4">
            <a:hlinkClick r:id="" action="ppaction://ole?verb=0"/>
            <a:extLst>
              <a:ext uri="{FF2B5EF4-FFF2-40B4-BE49-F238E27FC236}">
                <a16:creationId xmlns:a16="http://schemas.microsoft.com/office/drawing/2014/main" id="{AD8B08F5-465F-E548-93B2-7EAD717D8505}"/>
              </a:ext>
            </a:extLst>
          </p:cNvPr>
          <p:cNvGraphicFramePr>
            <a:graphicFrameLocks/>
          </p:cNvGraphicFramePr>
          <p:nvPr/>
        </p:nvGraphicFramePr>
        <p:xfrm>
          <a:off x="1476375" y="4876800"/>
          <a:ext cx="61912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895" name="Equation" r:id="rId3" imgW="7315200" imgH="889000" progId="Equation.3">
                  <p:embed/>
                </p:oleObj>
              </mc:Choice>
              <mc:Fallback>
                <p:oleObj name="Equation" r:id="rId3" imgW="7315200" imgH="889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876800"/>
                        <a:ext cx="61912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>
            <a:extLst>
              <a:ext uri="{FF2B5EF4-FFF2-40B4-BE49-F238E27FC236}">
                <a16:creationId xmlns:a16="http://schemas.microsoft.com/office/drawing/2014/main" id="{7B21674B-58E4-A64B-96F5-95997A1052CF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Safety Stocks </a:t>
            </a:r>
          </a:p>
        </p:txBody>
      </p:sp>
      <p:sp>
        <p:nvSpPr>
          <p:cNvPr id="550915" name="Rectangle 3">
            <a:extLst>
              <a:ext uri="{FF2B5EF4-FFF2-40B4-BE49-F238E27FC236}">
                <a16:creationId xmlns:a16="http://schemas.microsoft.com/office/drawing/2014/main" id="{6BD7C58C-ADE6-5040-AC49-8494E3B61E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Safety stock</a:t>
            </a:r>
          </a:p>
          <a:p>
            <a:pPr marL="973138" lvl="1">
              <a:lnSpc>
                <a:spcPct val="90000"/>
              </a:lnSpc>
            </a:pPr>
            <a:r>
              <a:rPr lang="en-US" altLang="en-US"/>
              <a:t>buffer added to on hand inventory during lead time</a:t>
            </a:r>
          </a:p>
          <a:p>
            <a:pPr>
              <a:lnSpc>
                <a:spcPct val="90000"/>
              </a:lnSpc>
            </a:pPr>
            <a:r>
              <a:rPr lang="en-US" altLang="en-US"/>
              <a:t>Stockout </a:t>
            </a:r>
          </a:p>
          <a:p>
            <a:pPr marL="973138" lvl="1">
              <a:lnSpc>
                <a:spcPct val="90000"/>
              </a:lnSpc>
            </a:pPr>
            <a:r>
              <a:rPr lang="en-US" altLang="en-US"/>
              <a:t>an inventory shortage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Service level </a:t>
            </a:r>
          </a:p>
          <a:p>
            <a:pPr marL="973138" lvl="1">
              <a:lnSpc>
                <a:spcPct val="90000"/>
              </a:lnSpc>
            </a:pPr>
            <a:r>
              <a:rPr lang="en-US" altLang="en-US"/>
              <a:t>probability that the inventory available 		during lead time will meet demand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62" name="Group 2">
            <a:extLst>
              <a:ext uri="{FF2B5EF4-FFF2-40B4-BE49-F238E27FC236}">
                <a16:creationId xmlns:a16="http://schemas.microsoft.com/office/drawing/2014/main" id="{B719B99F-E24D-FC44-B630-804E330B607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52963" name="Line 3">
              <a:extLst>
                <a:ext uri="{FF2B5EF4-FFF2-40B4-BE49-F238E27FC236}">
                  <a16:creationId xmlns:a16="http://schemas.microsoft.com/office/drawing/2014/main" id="{37718534-A493-6E42-B986-AA071B393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64" name="Line 4">
              <a:extLst>
                <a:ext uri="{FF2B5EF4-FFF2-40B4-BE49-F238E27FC236}">
                  <a16:creationId xmlns:a16="http://schemas.microsoft.com/office/drawing/2014/main" id="{7B36AAFC-B282-4145-B7C9-49454488F0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65" name="Line 5">
              <a:extLst>
                <a:ext uri="{FF2B5EF4-FFF2-40B4-BE49-F238E27FC236}">
                  <a16:creationId xmlns:a16="http://schemas.microsoft.com/office/drawing/2014/main" id="{5CF635A1-A73A-8242-8C99-E201DCBF8A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66" name="Line 6">
              <a:extLst>
                <a:ext uri="{FF2B5EF4-FFF2-40B4-BE49-F238E27FC236}">
                  <a16:creationId xmlns:a16="http://schemas.microsoft.com/office/drawing/2014/main" id="{E2E1F18E-B239-774D-94ED-5397D4188B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67" name="Line 7">
              <a:extLst>
                <a:ext uri="{FF2B5EF4-FFF2-40B4-BE49-F238E27FC236}">
                  <a16:creationId xmlns:a16="http://schemas.microsoft.com/office/drawing/2014/main" id="{F8DEC04C-35F9-2045-A1DD-0C6C0D4938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2968" name="Rectangle 8">
            <a:extLst>
              <a:ext uri="{FF2B5EF4-FFF2-40B4-BE49-F238E27FC236}">
                <a16:creationId xmlns:a16="http://schemas.microsoft.com/office/drawing/2014/main" id="{ADAE507B-396A-1F49-B605-2B6C04608A5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000"/>
              <a:t>Inputs and Outputs to Aggregate Production Planning</a:t>
            </a:r>
            <a:endParaRPr lang="en-US" altLang="en-US"/>
          </a:p>
        </p:txBody>
      </p:sp>
      <p:grpSp>
        <p:nvGrpSpPr>
          <p:cNvPr id="552969" name="Group 9">
            <a:extLst>
              <a:ext uri="{FF2B5EF4-FFF2-40B4-BE49-F238E27FC236}">
                <a16:creationId xmlns:a16="http://schemas.microsoft.com/office/drawing/2014/main" id="{1092A1E3-7D16-CC4A-A72E-5D0C126CBBB0}"/>
              </a:ext>
            </a:extLst>
          </p:cNvPr>
          <p:cNvGrpSpPr>
            <a:grpSpLocks/>
          </p:cNvGrpSpPr>
          <p:nvPr/>
        </p:nvGrpSpPr>
        <p:grpSpPr bwMode="auto">
          <a:xfrm>
            <a:off x="950913" y="1841500"/>
            <a:ext cx="7191375" cy="4124325"/>
            <a:chOff x="661" y="1160"/>
            <a:chExt cx="5263" cy="2794"/>
          </a:xfrm>
        </p:grpSpPr>
        <p:sp>
          <p:nvSpPr>
            <p:cNvPr id="552970" name="Rectangle 10">
              <a:extLst>
                <a:ext uri="{FF2B5EF4-FFF2-40B4-BE49-F238E27FC236}">
                  <a16:creationId xmlns:a16="http://schemas.microsoft.com/office/drawing/2014/main" id="{F9C77D35-AE72-BB45-935A-EC2C6A2D4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6" y="1996"/>
              <a:ext cx="1968" cy="7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71" name="Rectangle 11">
              <a:extLst>
                <a:ext uri="{FF2B5EF4-FFF2-40B4-BE49-F238E27FC236}">
                  <a16:creationId xmlns:a16="http://schemas.microsoft.com/office/drawing/2014/main" id="{28C225C6-54AB-FD49-99FE-CCBEF61C4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2" y="2031"/>
              <a:ext cx="1198" cy="8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Aggregate</a:t>
              </a:r>
            </a:p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Production</a:t>
              </a:r>
            </a:p>
            <a:p>
              <a:pPr algn="ctr"/>
              <a:r>
                <a:rPr lang="en-US" altLang="en-US" b="1">
                  <a:latin typeface="Times New Roman" panose="02020603050405020304" pitchFamily="18" charset="0"/>
                </a:rPr>
                <a:t>Planning</a:t>
              </a:r>
              <a:endParaRPr lang="en-US" altLang="en-US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2972" name="Rectangle 12">
              <a:extLst>
                <a:ext uri="{FF2B5EF4-FFF2-40B4-BE49-F238E27FC236}">
                  <a16:creationId xmlns:a16="http://schemas.microsoft.com/office/drawing/2014/main" id="{6FEA7D8B-BCB3-D24A-8380-4E5633F5B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1" y="1160"/>
              <a:ext cx="855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Company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Policies</a:t>
              </a:r>
            </a:p>
          </p:txBody>
        </p:sp>
        <p:sp>
          <p:nvSpPr>
            <p:cNvPr id="552973" name="Rectangle 13">
              <a:extLst>
                <a:ext uri="{FF2B5EF4-FFF2-40B4-BE49-F238E27FC236}">
                  <a16:creationId xmlns:a16="http://schemas.microsoft.com/office/drawing/2014/main" id="{47F3147C-28EE-B24A-8921-80EF5BD39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2" y="1904"/>
              <a:ext cx="97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Financial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Constraints</a:t>
              </a:r>
            </a:p>
          </p:txBody>
        </p:sp>
        <p:sp>
          <p:nvSpPr>
            <p:cNvPr id="552974" name="Rectangle 14">
              <a:extLst>
                <a:ext uri="{FF2B5EF4-FFF2-40B4-BE49-F238E27FC236}">
                  <a16:creationId xmlns:a16="http://schemas.microsoft.com/office/drawing/2014/main" id="{590F7EB1-9ECE-7D44-A9E1-C3761E66A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1" y="1160"/>
              <a:ext cx="926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Strategic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Objectives</a:t>
              </a:r>
            </a:p>
          </p:txBody>
        </p:sp>
        <p:sp>
          <p:nvSpPr>
            <p:cNvPr id="552975" name="Rectangle 15">
              <a:extLst>
                <a:ext uri="{FF2B5EF4-FFF2-40B4-BE49-F238E27FC236}">
                  <a16:creationId xmlns:a16="http://schemas.microsoft.com/office/drawing/2014/main" id="{C99D3A0C-C413-A84E-823C-8E227D06C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6" y="3068"/>
              <a:ext cx="1298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Units or dollars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subcontracted,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backordered, or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lost</a:t>
              </a:r>
            </a:p>
          </p:txBody>
        </p:sp>
        <p:sp>
          <p:nvSpPr>
            <p:cNvPr id="552976" name="Line 16">
              <a:extLst>
                <a:ext uri="{FF2B5EF4-FFF2-40B4-BE49-F238E27FC236}">
                  <a16:creationId xmlns:a16="http://schemas.microsoft.com/office/drawing/2014/main" id="{1D70D186-CAB8-A440-B6F5-0B77189C9C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8" y="1625"/>
              <a:ext cx="511" cy="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77" name="Line 17">
              <a:extLst>
                <a:ext uri="{FF2B5EF4-FFF2-40B4-BE49-F238E27FC236}">
                  <a16:creationId xmlns:a16="http://schemas.microsoft.com/office/drawing/2014/main" id="{D53A6B3B-8489-CC4C-A05D-ADA98F93C5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77"/>
              <a:ext cx="0" cy="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78" name="Line 18">
              <a:extLst>
                <a:ext uri="{FF2B5EF4-FFF2-40B4-BE49-F238E27FC236}">
                  <a16:creationId xmlns:a16="http://schemas.microsoft.com/office/drawing/2014/main" id="{76F875EF-F093-0D4B-A14B-1A1F0BA883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18" y="168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79" name="Line 19">
              <a:extLst>
                <a:ext uri="{FF2B5EF4-FFF2-40B4-BE49-F238E27FC236}">
                  <a16:creationId xmlns:a16="http://schemas.microsoft.com/office/drawing/2014/main" id="{3D24FB86-B6ED-4E45-B52B-645B78403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9" y="2124"/>
              <a:ext cx="5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80" name="Line 20">
              <a:extLst>
                <a:ext uri="{FF2B5EF4-FFF2-40B4-BE49-F238E27FC236}">
                  <a16:creationId xmlns:a16="http://schemas.microsoft.com/office/drawing/2014/main" id="{92FD8A24-5FDF-3442-A242-659A25BA0F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24"/>
              <a:ext cx="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81" name="Line 21">
              <a:extLst>
                <a:ext uri="{FF2B5EF4-FFF2-40B4-BE49-F238E27FC236}">
                  <a16:creationId xmlns:a16="http://schemas.microsoft.com/office/drawing/2014/main" id="{A71E6372-5105-E049-B268-4DE7EE403D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1" y="2885"/>
              <a:ext cx="267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82" name="Line 22">
              <a:extLst>
                <a:ext uri="{FF2B5EF4-FFF2-40B4-BE49-F238E27FC236}">
                  <a16:creationId xmlns:a16="http://schemas.microsoft.com/office/drawing/2014/main" id="{90725D9A-CD36-8B4F-8E65-8404083F05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2825"/>
              <a:ext cx="355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83" name="Rectangle 23">
              <a:extLst>
                <a:ext uri="{FF2B5EF4-FFF2-40B4-BE49-F238E27FC236}">
                  <a16:creationId xmlns:a16="http://schemas.microsoft.com/office/drawing/2014/main" id="{B43D32DA-8769-364F-A110-E294B73DD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" y="1160"/>
              <a:ext cx="977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Capacity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Constraints</a:t>
              </a:r>
            </a:p>
          </p:txBody>
        </p:sp>
        <p:sp>
          <p:nvSpPr>
            <p:cNvPr id="552984" name="Rectangle 24">
              <a:extLst>
                <a:ext uri="{FF2B5EF4-FFF2-40B4-BE49-F238E27FC236}">
                  <a16:creationId xmlns:a16="http://schemas.microsoft.com/office/drawing/2014/main" id="{872F0665-3918-794E-B218-051EE8E6E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" y="2936"/>
              <a:ext cx="936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Size of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Workforce</a:t>
              </a:r>
            </a:p>
          </p:txBody>
        </p:sp>
        <p:sp>
          <p:nvSpPr>
            <p:cNvPr id="552985" name="Rectangle 25">
              <a:extLst>
                <a:ext uri="{FF2B5EF4-FFF2-40B4-BE49-F238E27FC236}">
                  <a16:creationId xmlns:a16="http://schemas.microsoft.com/office/drawing/2014/main" id="{D4CE0B72-B0A2-6044-8A42-7B976E85E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247"/>
              <a:ext cx="1147" cy="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Production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per month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(in units or $)</a:t>
              </a:r>
            </a:p>
          </p:txBody>
        </p:sp>
        <p:sp>
          <p:nvSpPr>
            <p:cNvPr id="552986" name="Rectangle 26">
              <a:extLst>
                <a:ext uri="{FF2B5EF4-FFF2-40B4-BE49-F238E27FC236}">
                  <a16:creationId xmlns:a16="http://schemas.microsoft.com/office/drawing/2014/main" id="{9788C453-A8E2-3243-8666-3D79AA8BF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9" y="3284"/>
              <a:ext cx="854" cy="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Inventory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Levels</a:t>
              </a:r>
            </a:p>
          </p:txBody>
        </p:sp>
        <p:sp>
          <p:nvSpPr>
            <p:cNvPr id="552987" name="Rectangle 27">
              <a:extLst>
                <a:ext uri="{FF2B5EF4-FFF2-40B4-BE49-F238E27FC236}">
                  <a16:creationId xmlns:a16="http://schemas.microsoft.com/office/drawing/2014/main" id="{6DEFD28F-18FC-FA4B-8874-303F1F493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1892"/>
              <a:ext cx="833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Demand</a:t>
              </a:r>
            </a:p>
            <a:p>
              <a:pPr algn="ctr"/>
              <a:r>
                <a:rPr lang="en-US" altLang="en-US" sz="2000">
                  <a:latin typeface="Times New Roman" panose="02020603050405020304" pitchFamily="18" charset="0"/>
                </a:rPr>
                <a:t>Forecasts</a:t>
              </a:r>
            </a:p>
          </p:txBody>
        </p:sp>
        <p:sp>
          <p:nvSpPr>
            <p:cNvPr id="552988" name="Line 28">
              <a:extLst>
                <a:ext uri="{FF2B5EF4-FFF2-40B4-BE49-F238E27FC236}">
                  <a16:creationId xmlns:a16="http://schemas.microsoft.com/office/drawing/2014/main" id="{67FBA7FC-948C-4941-951C-5C56EF1170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13" y="2825"/>
              <a:ext cx="371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989" name="Line 29">
              <a:extLst>
                <a:ext uri="{FF2B5EF4-FFF2-40B4-BE49-F238E27FC236}">
                  <a16:creationId xmlns:a16="http://schemas.microsoft.com/office/drawing/2014/main" id="{7912E252-663D-754B-903C-A8F3E0322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2885"/>
              <a:ext cx="251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010" name="Group 2">
            <a:extLst>
              <a:ext uri="{FF2B5EF4-FFF2-40B4-BE49-F238E27FC236}">
                <a16:creationId xmlns:a16="http://schemas.microsoft.com/office/drawing/2014/main" id="{36E96BE4-A8F7-4047-96A3-799CA503460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55011" name="Line 3">
              <a:extLst>
                <a:ext uri="{FF2B5EF4-FFF2-40B4-BE49-F238E27FC236}">
                  <a16:creationId xmlns:a16="http://schemas.microsoft.com/office/drawing/2014/main" id="{9D9A41D5-4C66-9E40-A319-7DC021292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12" name="Line 4">
              <a:extLst>
                <a:ext uri="{FF2B5EF4-FFF2-40B4-BE49-F238E27FC236}">
                  <a16:creationId xmlns:a16="http://schemas.microsoft.com/office/drawing/2014/main" id="{03C8DED9-5631-874F-8552-9891E21261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13" name="Line 5">
              <a:extLst>
                <a:ext uri="{FF2B5EF4-FFF2-40B4-BE49-F238E27FC236}">
                  <a16:creationId xmlns:a16="http://schemas.microsoft.com/office/drawing/2014/main" id="{08563EC7-058A-3844-AEF3-D205F61071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14" name="Line 6">
              <a:extLst>
                <a:ext uri="{FF2B5EF4-FFF2-40B4-BE49-F238E27FC236}">
                  <a16:creationId xmlns:a16="http://schemas.microsoft.com/office/drawing/2014/main" id="{8C5DD372-8A5B-024A-8464-78826AA120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15" name="Line 7">
              <a:extLst>
                <a:ext uri="{FF2B5EF4-FFF2-40B4-BE49-F238E27FC236}">
                  <a16:creationId xmlns:a16="http://schemas.microsoft.com/office/drawing/2014/main" id="{F63FEB71-F045-5440-9A5E-C413F36A93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5016" name="Rectangle 8">
            <a:extLst>
              <a:ext uri="{FF2B5EF4-FFF2-40B4-BE49-F238E27FC236}">
                <a16:creationId xmlns:a16="http://schemas.microsoft.com/office/drawing/2014/main" id="{1AECE46D-1993-5245-A861-2B1C756EF77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Hierarchical Planning Process</a:t>
            </a:r>
          </a:p>
        </p:txBody>
      </p:sp>
      <p:grpSp>
        <p:nvGrpSpPr>
          <p:cNvPr id="555017" name="Group 9">
            <a:extLst>
              <a:ext uri="{FF2B5EF4-FFF2-40B4-BE49-F238E27FC236}">
                <a16:creationId xmlns:a16="http://schemas.microsoft.com/office/drawing/2014/main" id="{B5930943-469E-E248-B690-8403A8B72F4F}"/>
              </a:ext>
            </a:extLst>
          </p:cNvPr>
          <p:cNvGrpSpPr>
            <a:grpSpLocks/>
          </p:cNvGrpSpPr>
          <p:nvPr/>
        </p:nvGrpSpPr>
        <p:grpSpPr bwMode="auto">
          <a:xfrm>
            <a:off x="703263" y="1828800"/>
            <a:ext cx="7878762" cy="3937000"/>
            <a:chOff x="306" y="1042"/>
            <a:chExt cx="5663" cy="2578"/>
          </a:xfrm>
        </p:grpSpPr>
        <p:sp>
          <p:nvSpPr>
            <p:cNvPr id="555018" name="Rectangle 10">
              <a:extLst>
                <a:ext uri="{FF2B5EF4-FFF2-40B4-BE49-F238E27FC236}">
                  <a16:creationId xmlns:a16="http://schemas.microsoft.com/office/drawing/2014/main" id="{4C7D0AC3-4FDD-174F-B0B1-B6B1147D1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042"/>
              <a:ext cx="49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Times New Roman" panose="02020603050405020304" pitchFamily="18" charset="0"/>
                </a:rPr>
                <a:t>Items</a:t>
              </a:r>
            </a:p>
          </p:txBody>
        </p:sp>
        <p:sp>
          <p:nvSpPr>
            <p:cNvPr id="555019" name="Rectangle 11">
              <a:extLst>
                <a:ext uri="{FF2B5EF4-FFF2-40B4-BE49-F238E27FC236}">
                  <a16:creationId xmlns:a16="http://schemas.microsoft.com/office/drawing/2014/main" id="{2F3FE348-053B-A743-8410-037858611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28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Product lines or families</a:t>
              </a:r>
            </a:p>
          </p:txBody>
        </p:sp>
        <p:sp>
          <p:nvSpPr>
            <p:cNvPr id="555020" name="Rectangle 12">
              <a:extLst>
                <a:ext uri="{FF2B5EF4-FFF2-40B4-BE49-F238E27FC236}">
                  <a16:creationId xmlns:a16="http://schemas.microsoft.com/office/drawing/2014/main" id="{A644F01F-59F5-B24C-9B4B-CE1710B80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1910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Individual products</a:t>
              </a:r>
            </a:p>
          </p:txBody>
        </p:sp>
        <p:sp>
          <p:nvSpPr>
            <p:cNvPr id="555021" name="Rectangle 13">
              <a:extLst>
                <a:ext uri="{FF2B5EF4-FFF2-40B4-BE49-F238E27FC236}">
                  <a16:creationId xmlns:a16="http://schemas.microsoft.com/office/drawing/2014/main" id="{ED10FD21-374F-2941-8C04-909820E17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2719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Components</a:t>
              </a:r>
            </a:p>
          </p:txBody>
        </p:sp>
        <p:sp>
          <p:nvSpPr>
            <p:cNvPr id="555022" name="Rectangle 14">
              <a:extLst>
                <a:ext uri="{FF2B5EF4-FFF2-40B4-BE49-F238E27FC236}">
                  <a16:creationId xmlns:a16="http://schemas.microsoft.com/office/drawing/2014/main" id="{F9019953-1A47-6949-B5EE-320E17305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" y="319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Manufacturing operations</a:t>
              </a:r>
            </a:p>
          </p:txBody>
        </p:sp>
        <p:sp>
          <p:nvSpPr>
            <p:cNvPr id="555023" name="Rectangle 15">
              <a:extLst>
                <a:ext uri="{FF2B5EF4-FFF2-40B4-BE49-F238E27FC236}">
                  <a16:creationId xmlns:a16="http://schemas.microsoft.com/office/drawing/2014/main" id="{7826540D-B2B0-2D43-82AA-7A276A1A9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042"/>
              <a:ext cx="110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Times New Roman" panose="02020603050405020304" pitchFamily="18" charset="0"/>
                </a:rPr>
                <a:t>Resource level</a:t>
              </a:r>
            </a:p>
          </p:txBody>
        </p:sp>
        <p:sp>
          <p:nvSpPr>
            <p:cNvPr id="555024" name="Rectangle 16">
              <a:extLst>
                <a:ext uri="{FF2B5EF4-FFF2-40B4-BE49-F238E27FC236}">
                  <a16:creationId xmlns:a16="http://schemas.microsoft.com/office/drawing/2014/main" id="{58CE617F-24EA-3541-934A-D20CD5EB52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435"/>
              <a:ext cx="115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Plants</a:t>
              </a:r>
            </a:p>
          </p:txBody>
        </p:sp>
        <p:sp>
          <p:nvSpPr>
            <p:cNvPr id="555025" name="Rectangle 17">
              <a:extLst>
                <a:ext uri="{FF2B5EF4-FFF2-40B4-BE49-F238E27FC236}">
                  <a16:creationId xmlns:a16="http://schemas.microsoft.com/office/drawing/2014/main" id="{9E6ECBAD-9FAF-C04F-BCA3-70F84DF7E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202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Individual machines</a:t>
              </a:r>
            </a:p>
          </p:txBody>
        </p:sp>
        <p:sp>
          <p:nvSpPr>
            <p:cNvPr id="555026" name="Rectangle 18">
              <a:extLst>
                <a:ext uri="{FF2B5EF4-FFF2-40B4-BE49-F238E27FC236}">
                  <a16:creationId xmlns:a16="http://schemas.microsoft.com/office/drawing/2014/main" id="{882A94E4-BDBD-E14E-96C1-462E5BCBE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1919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Critical work centers</a:t>
              </a:r>
            </a:p>
          </p:txBody>
        </p:sp>
        <p:sp>
          <p:nvSpPr>
            <p:cNvPr id="555027" name="Rectangle 19">
              <a:extLst>
                <a:ext uri="{FF2B5EF4-FFF2-40B4-BE49-F238E27FC236}">
                  <a16:creationId xmlns:a16="http://schemas.microsoft.com/office/drawing/2014/main" id="{FD3D94E4-7C3D-5B4C-A1E6-D3896A350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" y="1042"/>
              <a:ext cx="14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Times New Roman" panose="02020603050405020304" pitchFamily="18" charset="0"/>
                </a:rPr>
                <a:t>Production Planning</a:t>
              </a:r>
            </a:p>
          </p:txBody>
        </p:sp>
        <p:sp>
          <p:nvSpPr>
            <p:cNvPr id="555028" name="Rectangle 20">
              <a:extLst>
                <a:ext uri="{FF2B5EF4-FFF2-40B4-BE49-F238E27FC236}">
                  <a16:creationId xmlns:a16="http://schemas.microsoft.com/office/drawing/2014/main" id="{C271B954-6D8F-BC4F-8F79-61BCAD32A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1042"/>
              <a:ext cx="1339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 u="sng">
                  <a:latin typeface="Times New Roman" panose="02020603050405020304" pitchFamily="18" charset="0"/>
                </a:rPr>
                <a:t>Capacity Planning</a:t>
              </a:r>
            </a:p>
          </p:txBody>
        </p:sp>
        <p:sp>
          <p:nvSpPr>
            <p:cNvPr id="555029" name="Rectangle 21">
              <a:extLst>
                <a:ext uri="{FF2B5EF4-FFF2-40B4-BE49-F238E27FC236}">
                  <a16:creationId xmlns:a16="http://schemas.microsoft.com/office/drawing/2014/main" id="{D4E9F2D8-7147-494B-AF68-5F88972CF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30" name="Rectangle 22">
              <a:extLst>
                <a:ext uri="{FF2B5EF4-FFF2-40B4-BE49-F238E27FC236}">
                  <a16:creationId xmlns:a16="http://schemas.microsoft.com/office/drawing/2014/main" id="{11D7E622-F4D5-A64B-B832-69271143C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290"/>
              <a:ext cx="78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Resource </a:t>
              </a:r>
            </a:p>
          </p:txBody>
        </p:sp>
        <p:sp>
          <p:nvSpPr>
            <p:cNvPr id="555031" name="Rectangle 23">
              <a:extLst>
                <a:ext uri="{FF2B5EF4-FFF2-40B4-BE49-F238E27FC236}">
                  <a16:creationId xmlns:a16="http://schemas.microsoft.com/office/drawing/2014/main" id="{7DC7466D-F590-9748-BA3F-E2E1B902D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1456"/>
              <a:ext cx="137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Requirements Plan</a:t>
              </a:r>
            </a:p>
          </p:txBody>
        </p:sp>
        <p:sp>
          <p:nvSpPr>
            <p:cNvPr id="555032" name="Rectangle 24">
              <a:extLst>
                <a:ext uri="{FF2B5EF4-FFF2-40B4-BE49-F238E27FC236}">
                  <a16:creationId xmlns:a16="http://schemas.microsoft.com/office/drawing/2014/main" id="{B3F1FEC3-C46A-694A-8563-82B0E02D4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33" name="Rectangle 25">
              <a:extLst>
                <a:ext uri="{FF2B5EF4-FFF2-40B4-BE49-F238E27FC236}">
                  <a16:creationId xmlns:a16="http://schemas.microsoft.com/office/drawing/2014/main" id="{A74E9D80-45D1-E548-A9B1-F5380214B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4" y="1928"/>
              <a:ext cx="901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Rough-Cut </a:t>
              </a:r>
            </a:p>
          </p:txBody>
        </p:sp>
        <p:sp>
          <p:nvSpPr>
            <p:cNvPr id="555034" name="Rectangle 26">
              <a:extLst>
                <a:ext uri="{FF2B5EF4-FFF2-40B4-BE49-F238E27FC236}">
                  <a16:creationId xmlns:a16="http://schemas.microsoft.com/office/drawing/2014/main" id="{92628551-97E7-2F4D-97CD-3BC4C63FD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096"/>
              <a:ext cx="104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Capacity Plan</a:t>
              </a:r>
            </a:p>
          </p:txBody>
        </p:sp>
        <p:sp>
          <p:nvSpPr>
            <p:cNvPr id="555035" name="Rectangle 27">
              <a:extLst>
                <a:ext uri="{FF2B5EF4-FFF2-40B4-BE49-F238E27FC236}">
                  <a16:creationId xmlns:a16="http://schemas.microsoft.com/office/drawing/2014/main" id="{BC8ABD5E-F9BE-6547-B772-895C35505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36" name="Rectangle 28">
              <a:extLst>
                <a:ext uri="{FF2B5EF4-FFF2-40B4-BE49-F238E27FC236}">
                  <a16:creationId xmlns:a16="http://schemas.microsoft.com/office/drawing/2014/main" id="{F9E5D1E5-609F-2542-8266-72AB8132B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2" y="2565"/>
              <a:ext cx="7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Capacity </a:t>
              </a:r>
            </a:p>
          </p:txBody>
        </p:sp>
        <p:sp>
          <p:nvSpPr>
            <p:cNvPr id="555037" name="Rectangle 29">
              <a:extLst>
                <a:ext uri="{FF2B5EF4-FFF2-40B4-BE49-F238E27FC236}">
                  <a16:creationId xmlns:a16="http://schemas.microsoft.com/office/drawing/2014/main" id="{06644863-CE92-A54C-A628-04EEC89C4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732"/>
              <a:ext cx="137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Requirements Plan</a:t>
              </a:r>
            </a:p>
          </p:txBody>
        </p:sp>
        <p:sp>
          <p:nvSpPr>
            <p:cNvPr id="555038" name="Rectangle 30">
              <a:extLst>
                <a:ext uri="{FF2B5EF4-FFF2-40B4-BE49-F238E27FC236}">
                  <a16:creationId xmlns:a16="http://schemas.microsoft.com/office/drawing/2014/main" id="{842AD3A0-67D0-9342-9677-447261843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39" name="Rectangle 31">
              <a:extLst>
                <a:ext uri="{FF2B5EF4-FFF2-40B4-BE49-F238E27FC236}">
                  <a16:creationId xmlns:a16="http://schemas.microsoft.com/office/drawing/2014/main" id="{7B17EF84-4387-3749-BC5C-973151341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" y="3203"/>
              <a:ext cx="102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Input/Output </a:t>
              </a:r>
            </a:p>
          </p:txBody>
        </p:sp>
        <p:sp>
          <p:nvSpPr>
            <p:cNvPr id="555040" name="Rectangle 32">
              <a:extLst>
                <a:ext uri="{FF2B5EF4-FFF2-40B4-BE49-F238E27FC236}">
                  <a16:creationId xmlns:a16="http://schemas.microsoft.com/office/drawing/2014/main" id="{3A4D78B6-0115-3744-91B8-C281FBE59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3372"/>
              <a:ext cx="632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Control</a:t>
              </a:r>
            </a:p>
          </p:txBody>
        </p:sp>
        <p:sp>
          <p:nvSpPr>
            <p:cNvPr id="555041" name="Rectangle 33">
              <a:extLst>
                <a:ext uri="{FF2B5EF4-FFF2-40B4-BE49-F238E27FC236}">
                  <a16:creationId xmlns:a16="http://schemas.microsoft.com/office/drawing/2014/main" id="{D046A2FE-6371-C74B-A334-723FAF95D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300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42" name="Rectangle 34">
              <a:extLst>
                <a:ext uri="{FF2B5EF4-FFF2-40B4-BE49-F238E27FC236}">
                  <a16:creationId xmlns:a16="http://schemas.microsoft.com/office/drawing/2014/main" id="{2766B2D9-F7BB-3E46-BE5B-A63164A01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290"/>
              <a:ext cx="85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Aggregate </a:t>
              </a:r>
            </a:p>
          </p:txBody>
        </p:sp>
        <p:sp>
          <p:nvSpPr>
            <p:cNvPr id="555043" name="Rectangle 35">
              <a:extLst>
                <a:ext uri="{FF2B5EF4-FFF2-40B4-BE49-F238E27FC236}">
                  <a16:creationId xmlns:a16="http://schemas.microsoft.com/office/drawing/2014/main" id="{6560A158-5A53-9F48-99EC-6C46C7D07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" y="1456"/>
              <a:ext cx="118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Production Plan</a:t>
              </a:r>
            </a:p>
          </p:txBody>
        </p:sp>
        <p:sp>
          <p:nvSpPr>
            <p:cNvPr id="555044" name="Rectangle 36">
              <a:extLst>
                <a:ext uri="{FF2B5EF4-FFF2-40B4-BE49-F238E27FC236}">
                  <a16:creationId xmlns:a16="http://schemas.microsoft.com/office/drawing/2014/main" id="{F4B13FA0-5E5F-ED44-87D7-C1E163258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1938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45" name="Rectangle 37">
              <a:extLst>
                <a:ext uri="{FF2B5EF4-FFF2-40B4-BE49-F238E27FC236}">
                  <a16:creationId xmlns:a16="http://schemas.microsoft.com/office/drawing/2014/main" id="{67C0F5C5-1462-9C47-8975-885103388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" y="1928"/>
              <a:ext cx="1390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Master Production </a:t>
              </a:r>
            </a:p>
          </p:txBody>
        </p:sp>
        <p:sp>
          <p:nvSpPr>
            <p:cNvPr id="555046" name="Rectangle 38">
              <a:extLst>
                <a:ext uri="{FF2B5EF4-FFF2-40B4-BE49-F238E27FC236}">
                  <a16:creationId xmlns:a16="http://schemas.microsoft.com/office/drawing/2014/main" id="{AB8B8D86-82A8-414E-A708-A6095D741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2096"/>
              <a:ext cx="73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Schedule</a:t>
              </a:r>
            </a:p>
          </p:txBody>
        </p:sp>
        <p:sp>
          <p:nvSpPr>
            <p:cNvPr id="555047" name="Rectangle 39">
              <a:extLst>
                <a:ext uri="{FF2B5EF4-FFF2-40B4-BE49-F238E27FC236}">
                  <a16:creationId xmlns:a16="http://schemas.microsoft.com/office/drawing/2014/main" id="{14B14CC2-EE23-C24F-8F0C-68B746AD3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2576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48" name="Rectangle 40">
              <a:extLst>
                <a:ext uri="{FF2B5EF4-FFF2-40B4-BE49-F238E27FC236}">
                  <a16:creationId xmlns:a16="http://schemas.microsoft.com/office/drawing/2014/main" id="{87F7F7E1-BDD5-6543-9E05-9C584DDD8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565"/>
              <a:ext cx="728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Material </a:t>
              </a:r>
            </a:p>
          </p:txBody>
        </p:sp>
        <p:sp>
          <p:nvSpPr>
            <p:cNvPr id="555049" name="Rectangle 41">
              <a:extLst>
                <a:ext uri="{FF2B5EF4-FFF2-40B4-BE49-F238E27FC236}">
                  <a16:creationId xmlns:a16="http://schemas.microsoft.com/office/drawing/2014/main" id="{A742D1C7-8A3C-2645-924E-48766AEC9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2732"/>
              <a:ext cx="1377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Requirements Plan</a:t>
              </a:r>
            </a:p>
          </p:txBody>
        </p:sp>
        <p:sp>
          <p:nvSpPr>
            <p:cNvPr id="555050" name="Rectangle 42">
              <a:extLst>
                <a:ext uri="{FF2B5EF4-FFF2-40B4-BE49-F238E27FC236}">
                  <a16:creationId xmlns:a16="http://schemas.microsoft.com/office/drawing/2014/main" id="{8FC99C00-D2A9-2546-A18C-A0215E244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" y="3214"/>
              <a:ext cx="1443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51" name="Rectangle 43">
              <a:extLst>
                <a:ext uri="{FF2B5EF4-FFF2-40B4-BE49-F238E27FC236}">
                  <a16:creationId xmlns:a16="http://schemas.microsoft.com/office/drawing/2014/main" id="{63BE0D66-6F82-8F48-9BEA-44C6DA5AF4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" y="3203"/>
              <a:ext cx="90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Shop Floor </a:t>
              </a:r>
            </a:p>
          </p:txBody>
        </p:sp>
        <p:sp>
          <p:nvSpPr>
            <p:cNvPr id="555052" name="Rectangle 44">
              <a:extLst>
                <a:ext uri="{FF2B5EF4-FFF2-40B4-BE49-F238E27FC236}">
                  <a16:creationId xmlns:a16="http://schemas.microsoft.com/office/drawing/2014/main" id="{4068E169-4F33-594D-B97F-592B269E8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" y="3372"/>
              <a:ext cx="733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Schedule</a:t>
              </a:r>
            </a:p>
          </p:txBody>
        </p:sp>
        <p:sp>
          <p:nvSpPr>
            <p:cNvPr id="555053" name="Rectangle 45">
              <a:extLst>
                <a:ext uri="{FF2B5EF4-FFF2-40B4-BE49-F238E27FC236}">
                  <a16:creationId xmlns:a16="http://schemas.microsoft.com/office/drawing/2014/main" id="{C6F54A5D-9245-1A47-A61B-FDCD80729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2548"/>
              <a:ext cx="1152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sz="1800">
                  <a:latin typeface="Times New Roman" panose="02020603050405020304" pitchFamily="18" charset="0"/>
                </a:rPr>
                <a:t>All work centers</a:t>
              </a:r>
            </a:p>
          </p:txBody>
        </p:sp>
        <p:sp>
          <p:nvSpPr>
            <p:cNvPr id="555054" name="Line 46">
              <a:extLst>
                <a:ext uri="{FF2B5EF4-FFF2-40B4-BE49-F238E27FC236}">
                  <a16:creationId xmlns:a16="http://schemas.microsoft.com/office/drawing/2014/main" id="{BA2DADF5-34FD-434E-ADA3-FC038ACE6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7" y="1478"/>
              <a:ext cx="2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55" name="Line 47">
              <a:extLst>
                <a:ext uri="{FF2B5EF4-FFF2-40B4-BE49-F238E27FC236}">
                  <a16:creationId xmlns:a16="http://schemas.microsoft.com/office/drawing/2014/main" id="{4F9CAFBF-328D-4040-9526-C1CF694D37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3" y="21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56" name="Line 48">
              <a:extLst>
                <a:ext uri="{FF2B5EF4-FFF2-40B4-BE49-F238E27FC236}">
                  <a16:creationId xmlns:a16="http://schemas.microsoft.com/office/drawing/2014/main" id="{933CB236-1BF3-0C4C-AC28-9E29607881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277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57" name="Line 49">
              <a:extLst>
                <a:ext uri="{FF2B5EF4-FFF2-40B4-BE49-F238E27FC236}">
                  <a16:creationId xmlns:a16="http://schemas.microsoft.com/office/drawing/2014/main" id="{955B18C9-6D44-0F44-A514-0326D72F7D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29"/>
              <a:ext cx="2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58" name="Line 50">
              <a:extLst>
                <a:ext uri="{FF2B5EF4-FFF2-40B4-BE49-F238E27FC236}">
                  <a16:creationId xmlns:a16="http://schemas.microsoft.com/office/drawing/2014/main" id="{205FB103-AD7B-E54B-BF4B-15BEB66444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8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59" name="Line 51">
              <a:extLst>
                <a:ext uri="{FF2B5EF4-FFF2-40B4-BE49-F238E27FC236}">
                  <a16:creationId xmlns:a16="http://schemas.microsoft.com/office/drawing/2014/main" id="{359862D0-988A-0E4D-A167-9DE34E0CA2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68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60" name="Line 52">
              <a:extLst>
                <a:ext uri="{FF2B5EF4-FFF2-40B4-BE49-F238E27FC236}">
                  <a16:creationId xmlns:a16="http://schemas.microsoft.com/office/drawing/2014/main" id="{1D7B28FE-8DF6-AF44-87B3-C3A916CE4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2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61" name="Line 53">
              <a:extLst>
                <a:ext uri="{FF2B5EF4-FFF2-40B4-BE49-F238E27FC236}">
                  <a16:creationId xmlns:a16="http://schemas.microsoft.com/office/drawing/2014/main" id="{C3C8E86E-429C-144B-91BD-2C155BEC2A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319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62" name="Line 54">
              <a:extLst>
                <a:ext uri="{FF2B5EF4-FFF2-40B4-BE49-F238E27FC236}">
                  <a16:creationId xmlns:a16="http://schemas.microsoft.com/office/drawing/2014/main" id="{708924C0-59B3-D14C-B6C3-B2E577C75E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955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063" name="Line 55">
              <a:extLst>
                <a:ext uri="{FF2B5EF4-FFF2-40B4-BE49-F238E27FC236}">
                  <a16:creationId xmlns:a16="http://schemas.microsoft.com/office/drawing/2014/main" id="{93010A73-47B9-CA4F-8F80-4D4BC6702E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961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E584B58E-EB7A-A44F-9B65-16035B7C8D8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Reasons To Hold Inventory</a:t>
            </a:r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D68538DD-F3D5-B84B-8F60-4CC34011B67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52638"/>
            <a:ext cx="7502525" cy="3517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Meet unexpected demand</a:t>
            </a:r>
          </a:p>
          <a:p>
            <a:r>
              <a:rPr lang="en-US" altLang="en-US"/>
              <a:t>Smooth seasonal or cyclical demand</a:t>
            </a:r>
          </a:p>
          <a:p>
            <a:r>
              <a:rPr lang="en-US" altLang="en-US"/>
              <a:t>Meet variations in customer demand</a:t>
            </a:r>
          </a:p>
          <a:p>
            <a:r>
              <a:rPr lang="en-US" altLang="en-US"/>
              <a:t>Take advantage of price discounts</a:t>
            </a:r>
          </a:p>
          <a:p>
            <a:r>
              <a:rPr lang="en-US" altLang="en-US"/>
              <a:t>Hedge against price increases</a:t>
            </a:r>
          </a:p>
          <a:p>
            <a:r>
              <a:rPr lang="en-US" altLang="en-US"/>
              <a:t>Quantity discounts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D85A5BDC-54F7-FB49-872C-CB2B54B49BA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Two Forms Of Demand</a:t>
            </a:r>
          </a:p>
        </p:txBody>
      </p:sp>
      <p:sp>
        <p:nvSpPr>
          <p:cNvPr id="516099" name="Rectangle 3">
            <a:extLst>
              <a:ext uri="{FF2B5EF4-FFF2-40B4-BE49-F238E27FC236}">
                <a16:creationId xmlns:a16="http://schemas.microsoft.com/office/drawing/2014/main" id="{7B6686A0-8B55-7049-A158-B8817480B6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41350" y="2028825"/>
            <a:ext cx="7861300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Dependent</a:t>
            </a:r>
          </a:p>
          <a:p>
            <a:pPr marL="973138" lvl="1"/>
            <a:r>
              <a:rPr lang="en-US" altLang="en-US"/>
              <a:t>items used to produce final products</a:t>
            </a:r>
          </a:p>
          <a:p>
            <a:pPr marL="973138" lvl="1"/>
            <a:endParaRPr lang="en-US" altLang="en-US"/>
          </a:p>
          <a:p>
            <a:r>
              <a:rPr lang="en-US" altLang="en-US"/>
              <a:t>Independent</a:t>
            </a:r>
          </a:p>
          <a:p>
            <a:pPr marL="973138" lvl="1"/>
            <a:r>
              <a:rPr lang="en-US" altLang="en-US"/>
              <a:t>items demanded by external customers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>
            <a:extLst>
              <a:ext uri="{FF2B5EF4-FFF2-40B4-BE49-F238E27FC236}">
                <a16:creationId xmlns:a16="http://schemas.microsoft.com/office/drawing/2014/main" id="{871D8BB6-1778-0549-A095-0E52B0C9CAAD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Inventory Costs</a:t>
            </a:r>
          </a:p>
        </p:txBody>
      </p:sp>
      <p:sp>
        <p:nvSpPr>
          <p:cNvPr id="518147" name="Rectangle 3">
            <a:extLst>
              <a:ext uri="{FF2B5EF4-FFF2-40B4-BE49-F238E27FC236}">
                <a16:creationId xmlns:a16="http://schemas.microsoft.com/office/drawing/2014/main" id="{B861B0E2-6480-7B4B-928F-476BC19A356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41350" y="2028825"/>
            <a:ext cx="7861300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Carrying Cost</a:t>
            </a:r>
          </a:p>
          <a:p>
            <a:pPr marL="973138" lvl="1"/>
            <a:r>
              <a:rPr lang="en-US" altLang="en-US"/>
              <a:t>cost of  holding an item in inventory</a:t>
            </a:r>
          </a:p>
          <a:p>
            <a:r>
              <a:rPr lang="en-US" altLang="en-US"/>
              <a:t>Ordering Cost</a:t>
            </a:r>
          </a:p>
          <a:p>
            <a:pPr marL="973138" lvl="1"/>
            <a:r>
              <a:rPr lang="en-US" altLang="en-US"/>
              <a:t>cost of  replenishing inventory</a:t>
            </a:r>
          </a:p>
          <a:p>
            <a:r>
              <a:rPr lang="en-US" altLang="en-US"/>
              <a:t>Shortage Cost</a:t>
            </a:r>
          </a:p>
          <a:p>
            <a:pPr marL="973138" lvl="1"/>
            <a:r>
              <a:rPr lang="en-US" altLang="en-US"/>
              <a:t>temporary or permanent loss of sales when demand cannot be met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1026">
            <a:extLst>
              <a:ext uri="{FF2B5EF4-FFF2-40B4-BE49-F238E27FC236}">
                <a16:creationId xmlns:a16="http://schemas.microsoft.com/office/drawing/2014/main" id="{DF0C1EAF-1D64-1641-88CB-15751A349D2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Inventory Control Systems</a:t>
            </a:r>
          </a:p>
        </p:txBody>
      </p:sp>
      <p:sp>
        <p:nvSpPr>
          <p:cNvPr id="520195" name="Rectangle 1027">
            <a:extLst>
              <a:ext uri="{FF2B5EF4-FFF2-40B4-BE49-F238E27FC236}">
                <a16:creationId xmlns:a16="http://schemas.microsoft.com/office/drawing/2014/main" id="{89C893F7-9D37-A74E-80AE-6F266251075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41350" y="2105025"/>
            <a:ext cx="7861300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Fixed-order-quantity system (Continuous)</a:t>
            </a:r>
          </a:p>
          <a:p>
            <a:pPr marL="973138" lvl="1"/>
            <a:r>
              <a:rPr lang="en-US" altLang="en-US"/>
              <a:t>constant amount ordered when inventory declines to predetermined level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Fixed-time-period system (Periodic)</a:t>
            </a:r>
          </a:p>
          <a:p>
            <a:pPr marL="973138" lvl="1"/>
            <a:r>
              <a:rPr lang="en-US" altLang="en-US"/>
              <a:t>order placed for variable amount after fixed passage of time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>
            <a:extLst>
              <a:ext uri="{FF2B5EF4-FFF2-40B4-BE49-F238E27FC236}">
                <a16:creationId xmlns:a16="http://schemas.microsoft.com/office/drawing/2014/main" id="{DF2A9DBA-1C42-0A41-9492-A22EBF0A324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4000"/>
              <a:t>Assumptions Of Basic EOQ Model</a:t>
            </a:r>
          </a:p>
        </p:txBody>
      </p:sp>
      <p:sp>
        <p:nvSpPr>
          <p:cNvPr id="526339" name="Rectangle 3">
            <a:extLst>
              <a:ext uri="{FF2B5EF4-FFF2-40B4-BE49-F238E27FC236}">
                <a16:creationId xmlns:a16="http://schemas.microsoft.com/office/drawing/2014/main" id="{DEE5090C-87D1-6843-841B-98B266CF8C0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28825"/>
            <a:ext cx="7620000" cy="3686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altLang="en-US" sz="3000"/>
              <a:t>Demand is known with certainty </a:t>
            </a:r>
          </a:p>
          <a:p>
            <a:pPr>
              <a:spcBef>
                <a:spcPct val="50000"/>
              </a:spcBef>
            </a:pPr>
            <a:r>
              <a:rPr lang="en-US" altLang="en-US" sz="3000"/>
              <a:t>Demand is relatively constant over time</a:t>
            </a:r>
          </a:p>
          <a:p>
            <a:pPr>
              <a:spcBef>
                <a:spcPct val="50000"/>
              </a:spcBef>
            </a:pPr>
            <a:r>
              <a:rPr lang="en-US" altLang="en-US" sz="3000"/>
              <a:t>No shortages are allowed</a:t>
            </a:r>
          </a:p>
          <a:p>
            <a:pPr>
              <a:spcBef>
                <a:spcPct val="50000"/>
              </a:spcBef>
            </a:pPr>
            <a:r>
              <a:rPr lang="en-US" altLang="en-US" sz="3000"/>
              <a:t>Lead time for the receipt of orders is constant</a:t>
            </a:r>
          </a:p>
          <a:p>
            <a:pPr>
              <a:spcBef>
                <a:spcPct val="50000"/>
              </a:spcBef>
            </a:pPr>
            <a:r>
              <a:rPr lang="en-US" altLang="en-US" sz="3000"/>
              <a:t>The order quantity is received all at once</a:t>
            </a:r>
            <a:endParaRPr lang="en-US" altLang="en-US" sz="28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8386" name="Group 2">
            <a:extLst>
              <a:ext uri="{FF2B5EF4-FFF2-40B4-BE49-F238E27FC236}">
                <a16:creationId xmlns:a16="http://schemas.microsoft.com/office/drawing/2014/main" id="{C00297ED-0B01-1A42-93A3-893017FC3CF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81200"/>
            <a:ext cx="7826375" cy="4114800"/>
            <a:chOff x="419" y="1248"/>
            <a:chExt cx="5341" cy="2592"/>
          </a:xfrm>
        </p:grpSpPr>
        <p:sp>
          <p:nvSpPr>
            <p:cNvPr id="528387" name="Line 3">
              <a:extLst>
                <a:ext uri="{FF2B5EF4-FFF2-40B4-BE49-F238E27FC236}">
                  <a16:creationId xmlns:a16="http://schemas.microsoft.com/office/drawing/2014/main" id="{C5F59CF5-13A6-7F4F-AAEE-CCA8E2E17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88" name="Line 4">
              <a:extLst>
                <a:ext uri="{FF2B5EF4-FFF2-40B4-BE49-F238E27FC236}">
                  <a16:creationId xmlns:a16="http://schemas.microsoft.com/office/drawing/2014/main" id="{B0C3E819-789C-3741-9F6E-0B3EA0F593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89" name="Line 5">
              <a:extLst>
                <a:ext uri="{FF2B5EF4-FFF2-40B4-BE49-F238E27FC236}">
                  <a16:creationId xmlns:a16="http://schemas.microsoft.com/office/drawing/2014/main" id="{04C1A34E-E97F-524B-86C4-85F5D5606F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0" name="Line 6">
              <a:extLst>
                <a:ext uri="{FF2B5EF4-FFF2-40B4-BE49-F238E27FC236}">
                  <a16:creationId xmlns:a16="http://schemas.microsoft.com/office/drawing/2014/main" id="{768124D6-AC28-B649-A82C-1EE0E68AA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1" name="Line 7">
              <a:extLst>
                <a:ext uri="{FF2B5EF4-FFF2-40B4-BE49-F238E27FC236}">
                  <a16:creationId xmlns:a16="http://schemas.microsoft.com/office/drawing/2014/main" id="{103C28CD-0A4A-5640-80CF-C1FACF3581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8392" name="Rectangle 8">
            <a:extLst>
              <a:ext uri="{FF2B5EF4-FFF2-40B4-BE49-F238E27FC236}">
                <a16:creationId xmlns:a16="http://schemas.microsoft.com/office/drawing/2014/main" id="{1BBA492F-C8A9-BB45-92C6-2923B656DDC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Inventory Order Cycle</a:t>
            </a:r>
          </a:p>
        </p:txBody>
      </p:sp>
      <p:grpSp>
        <p:nvGrpSpPr>
          <p:cNvPr id="528393" name="Group 9">
            <a:extLst>
              <a:ext uri="{FF2B5EF4-FFF2-40B4-BE49-F238E27FC236}">
                <a16:creationId xmlns:a16="http://schemas.microsoft.com/office/drawing/2014/main" id="{2F79C12C-43B8-4744-A8BE-67A8F3FE4F5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828800"/>
            <a:ext cx="8059738" cy="4159250"/>
            <a:chOff x="375" y="1200"/>
            <a:chExt cx="5500" cy="2620"/>
          </a:xfrm>
        </p:grpSpPr>
        <p:sp>
          <p:nvSpPr>
            <p:cNvPr id="528394" name="Line 10">
              <a:extLst>
                <a:ext uri="{FF2B5EF4-FFF2-40B4-BE49-F238E27FC236}">
                  <a16:creationId xmlns:a16="http://schemas.microsoft.com/office/drawing/2014/main" id="{3D5FC482-C061-0046-8BDE-DFBA7C9CFA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0" y="1374"/>
              <a:ext cx="0" cy="15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5" name="Line 11">
              <a:extLst>
                <a:ext uri="{FF2B5EF4-FFF2-40B4-BE49-F238E27FC236}">
                  <a16:creationId xmlns:a16="http://schemas.microsoft.com/office/drawing/2014/main" id="{E5494B0C-6A95-9641-8182-37DFB376E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2917"/>
              <a:ext cx="4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6" name="Line 12">
              <a:extLst>
                <a:ext uri="{FF2B5EF4-FFF2-40B4-BE49-F238E27FC236}">
                  <a16:creationId xmlns:a16="http://schemas.microsoft.com/office/drawing/2014/main" id="{75881769-487B-9B48-8B8F-DFB794BC1F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2550"/>
              <a:ext cx="381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7" name="Line 13">
              <a:extLst>
                <a:ext uri="{FF2B5EF4-FFF2-40B4-BE49-F238E27FC236}">
                  <a16:creationId xmlns:a16="http://schemas.microsoft.com/office/drawing/2014/main" id="{9B63B698-D2FE-CA49-8C86-E323FE5C9B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1492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8" name="Line 14">
              <a:extLst>
                <a:ext uri="{FF2B5EF4-FFF2-40B4-BE49-F238E27FC236}">
                  <a16:creationId xmlns:a16="http://schemas.microsoft.com/office/drawing/2014/main" id="{AA180EF3-0B97-8541-BBAB-751BB1BAD8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4" y="1496"/>
              <a:ext cx="1567" cy="14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399" name="Line 15">
              <a:extLst>
                <a:ext uri="{FF2B5EF4-FFF2-40B4-BE49-F238E27FC236}">
                  <a16:creationId xmlns:a16="http://schemas.microsoft.com/office/drawing/2014/main" id="{2EA14282-86C3-1C43-8253-00F415F7DA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4" y="1530"/>
              <a:ext cx="0" cy="1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0" name="Line 16">
              <a:extLst>
                <a:ext uri="{FF2B5EF4-FFF2-40B4-BE49-F238E27FC236}">
                  <a16:creationId xmlns:a16="http://schemas.microsoft.com/office/drawing/2014/main" id="{C322ECE7-1413-124F-92D2-42BE5092DC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9" y="1537"/>
              <a:ext cx="1519" cy="1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1" name="Line 17">
              <a:extLst>
                <a:ext uri="{FF2B5EF4-FFF2-40B4-BE49-F238E27FC236}">
                  <a16:creationId xmlns:a16="http://schemas.microsoft.com/office/drawing/2014/main" id="{4D5053C0-0ED1-8A42-AEDB-DBD31244F4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22" y="1530"/>
              <a:ext cx="0" cy="1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2" name="Line 18">
              <a:extLst>
                <a:ext uri="{FF2B5EF4-FFF2-40B4-BE49-F238E27FC236}">
                  <a16:creationId xmlns:a16="http://schemas.microsoft.com/office/drawing/2014/main" id="{D02A7B0A-F6CA-3D4A-A2B9-73EF3723C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" y="1537"/>
              <a:ext cx="756" cy="6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3" name="Line 19">
              <a:extLst>
                <a:ext uri="{FF2B5EF4-FFF2-40B4-BE49-F238E27FC236}">
                  <a16:creationId xmlns:a16="http://schemas.microsoft.com/office/drawing/2014/main" id="{60AA481A-8C25-EE47-BE62-A8458FA328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5" y="2555"/>
              <a:ext cx="0" cy="3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4" name="Line 20">
              <a:extLst>
                <a:ext uri="{FF2B5EF4-FFF2-40B4-BE49-F238E27FC236}">
                  <a16:creationId xmlns:a16="http://schemas.microsoft.com/office/drawing/2014/main" id="{0D703AF9-9249-4848-B3FE-CA0E3D71C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2" y="2555"/>
              <a:ext cx="0" cy="3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5" name="Rectangle 21">
              <a:extLst>
                <a:ext uri="{FF2B5EF4-FFF2-40B4-BE49-F238E27FC236}">
                  <a16:creationId xmlns:a16="http://schemas.microsoft.com/office/drawing/2014/main" id="{4710565A-E258-7244-924A-FA2281B2A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1200"/>
              <a:ext cx="754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Demand </a:t>
              </a:r>
            </a:p>
            <a:p>
              <a:r>
                <a:rPr lang="en-US" altLang="en-US" sz="2000">
                  <a:latin typeface="Times" pitchFamily="2" charset="0"/>
                </a:rPr>
                <a:t>     rate</a:t>
              </a:r>
            </a:p>
          </p:txBody>
        </p:sp>
        <p:sp>
          <p:nvSpPr>
            <p:cNvPr id="528406" name="Line 22">
              <a:extLst>
                <a:ext uri="{FF2B5EF4-FFF2-40B4-BE49-F238E27FC236}">
                  <a16:creationId xmlns:a16="http://schemas.microsoft.com/office/drawing/2014/main" id="{2D81B10F-A5BA-1842-B88E-07492B8A42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37" y="1618"/>
              <a:ext cx="293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7" name="Line 23">
              <a:extLst>
                <a:ext uri="{FF2B5EF4-FFF2-40B4-BE49-F238E27FC236}">
                  <a16:creationId xmlns:a16="http://schemas.microsoft.com/office/drawing/2014/main" id="{1B1B4771-7616-7D49-B6FD-EAF22ADC6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5" y="3002"/>
              <a:ext cx="0" cy="1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8" name="Line 24">
              <a:extLst>
                <a:ext uri="{FF2B5EF4-FFF2-40B4-BE49-F238E27FC236}">
                  <a16:creationId xmlns:a16="http://schemas.microsoft.com/office/drawing/2014/main" id="{6236292F-FFBA-3041-8942-51555BCC62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4" y="3002"/>
              <a:ext cx="0" cy="1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09" name="Line 25">
              <a:extLst>
                <a:ext uri="{FF2B5EF4-FFF2-40B4-BE49-F238E27FC236}">
                  <a16:creationId xmlns:a16="http://schemas.microsoft.com/office/drawing/2014/main" id="{C27FF12A-3E62-1B46-B8FC-A61B638951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2" y="3002"/>
              <a:ext cx="0" cy="1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10" name="Line 26">
              <a:extLst>
                <a:ext uri="{FF2B5EF4-FFF2-40B4-BE49-F238E27FC236}">
                  <a16:creationId xmlns:a16="http://schemas.microsoft.com/office/drawing/2014/main" id="{082CEAE2-19E9-BB47-B4DF-C7990D2C0E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2" y="3002"/>
              <a:ext cx="0" cy="1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411" name="Rectangle 27">
              <a:extLst>
                <a:ext uri="{FF2B5EF4-FFF2-40B4-BE49-F238E27FC236}">
                  <a16:creationId xmlns:a16="http://schemas.microsoft.com/office/drawing/2014/main" id="{90FE76EA-8A14-5C4C-9CB7-BA17EE84F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" y="2951"/>
              <a:ext cx="211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0</a:t>
              </a:r>
            </a:p>
          </p:txBody>
        </p:sp>
        <p:sp>
          <p:nvSpPr>
            <p:cNvPr id="528412" name="Rectangle 28">
              <a:extLst>
                <a:ext uri="{FF2B5EF4-FFF2-40B4-BE49-F238E27FC236}">
                  <a16:creationId xmlns:a16="http://schemas.microsoft.com/office/drawing/2014/main" id="{DB804C0D-5E16-DA41-9B24-AAE46AAD0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6" y="2951"/>
              <a:ext cx="48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Time</a:t>
              </a:r>
            </a:p>
          </p:txBody>
        </p:sp>
        <p:sp>
          <p:nvSpPr>
            <p:cNvPr id="528413" name="Rectangle 29">
              <a:extLst>
                <a:ext uri="{FF2B5EF4-FFF2-40B4-BE49-F238E27FC236}">
                  <a16:creationId xmlns:a16="http://schemas.microsoft.com/office/drawing/2014/main" id="{5EE3F7D8-8F1B-874B-A5C8-9780252A3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" y="2934"/>
              <a:ext cx="473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Lead</a:t>
              </a:r>
            </a:p>
            <a:p>
              <a:r>
                <a:rPr lang="en-US" altLang="en-US" sz="2000">
                  <a:latin typeface="Times" pitchFamily="2" charset="0"/>
                </a:rPr>
                <a:t> time</a:t>
              </a:r>
            </a:p>
          </p:txBody>
        </p:sp>
        <p:sp>
          <p:nvSpPr>
            <p:cNvPr id="528414" name="Rectangle 30">
              <a:extLst>
                <a:ext uri="{FF2B5EF4-FFF2-40B4-BE49-F238E27FC236}">
                  <a16:creationId xmlns:a16="http://schemas.microsoft.com/office/drawing/2014/main" id="{65C10416-7285-0D47-ABE9-8A18FF9C5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3" y="2934"/>
              <a:ext cx="474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Lead</a:t>
              </a:r>
            </a:p>
            <a:p>
              <a:r>
                <a:rPr lang="en-US" altLang="en-US" sz="2000">
                  <a:latin typeface="Times" pitchFamily="2" charset="0"/>
                </a:rPr>
                <a:t> time</a:t>
              </a:r>
            </a:p>
          </p:txBody>
        </p:sp>
        <p:sp>
          <p:nvSpPr>
            <p:cNvPr id="528415" name="Rectangle 31">
              <a:extLst>
                <a:ext uri="{FF2B5EF4-FFF2-40B4-BE49-F238E27FC236}">
                  <a16:creationId xmlns:a16="http://schemas.microsoft.com/office/drawing/2014/main" id="{36DFEAE1-CA0A-DC42-8737-A96DA4719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3304"/>
              <a:ext cx="630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400">
                  <a:latin typeface="Times" pitchFamily="2" charset="0"/>
                </a:rPr>
                <a:t>      Order </a:t>
              </a:r>
            </a:p>
            <a:p>
              <a:r>
                <a:rPr lang="en-US" altLang="en-US" sz="1400">
                  <a:latin typeface="Times" pitchFamily="2" charset="0"/>
                </a:rPr>
                <a:t>      Placed</a:t>
              </a:r>
            </a:p>
          </p:txBody>
        </p:sp>
        <p:sp>
          <p:nvSpPr>
            <p:cNvPr id="528416" name="Rectangle 32">
              <a:extLst>
                <a:ext uri="{FF2B5EF4-FFF2-40B4-BE49-F238E27FC236}">
                  <a16:creationId xmlns:a16="http://schemas.microsoft.com/office/drawing/2014/main" id="{65967DBF-9E47-9742-B77E-D96439C2A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9" y="3304"/>
              <a:ext cx="630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400">
                  <a:latin typeface="Times" pitchFamily="2" charset="0"/>
                </a:rPr>
                <a:t>      Order </a:t>
              </a:r>
            </a:p>
            <a:p>
              <a:r>
                <a:rPr lang="en-US" altLang="en-US" sz="1400">
                  <a:latin typeface="Times" pitchFamily="2" charset="0"/>
                </a:rPr>
                <a:t>      Placed</a:t>
              </a:r>
            </a:p>
          </p:txBody>
        </p:sp>
        <p:sp>
          <p:nvSpPr>
            <p:cNvPr id="528417" name="Rectangle 33">
              <a:extLst>
                <a:ext uri="{FF2B5EF4-FFF2-40B4-BE49-F238E27FC236}">
                  <a16:creationId xmlns:a16="http://schemas.microsoft.com/office/drawing/2014/main" id="{3926C001-393B-AC41-A401-8DED6A37D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4" y="3304"/>
              <a:ext cx="698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400">
                  <a:latin typeface="Times" pitchFamily="2" charset="0"/>
                </a:rPr>
                <a:t>    Order </a:t>
              </a:r>
            </a:p>
            <a:p>
              <a:r>
                <a:rPr lang="en-US" altLang="en-US" sz="1400">
                  <a:latin typeface="Times" pitchFamily="2" charset="0"/>
                </a:rPr>
                <a:t>    Received</a:t>
              </a:r>
              <a:endParaRPr lang="en-US" altLang="en-US" sz="2000">
                <a:latin typeface="Times" pitchFamily="2" charset="0"/>
              </a:endParaRPr>
            </a:p>
          </p:txBody>
        </p:sp>
        <p:sp>
          <p:nvSpPr>
            <p:cNvPr id="528418" name="Rectangle 34">
              <a:extLst>
                <a:ext uri="{FF2B5EF4-FFF2-40B4-BE49-F238E27FC236}">
                  <a16:creationId xmlns:a16="http://schemas.microsoft.com/office/drawing/2014/main" id="{AC0DFCB1-FCB9-3041-8751-4E3111908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7" y="3304"/>
              <a:ext cx="637" cy="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1400">
                  <a:latin typeface="Times" pitchFamily="2" charset="0"/>
                </a:rPr>
                <a:t>  Order </a:t>
              </a:r>
            </a:p>
            <a:p>
              <a:r>
                <a:rPr lang="en-US" altLang="en-US" sz="1400">
                  <a:latin typeface="Times" pitchFamily="2" charset="0"/>
                </a:rPr>
                <a:t>  Received</a:t>
              </a:r>
              <a:endParaRPr lang="en-US" altLang="en-US" sz="2000">
                <a:latin typeface="Times" pitchFamily="2" charset="0"/>
              </a:endParaRPr>
            </a:p>
            <a:p>
              <a:endParaRPr lang="en-US" altLang="en-US" sz="2000">
                <a:latin typeface="Times" pitchFamily="2" charset="0"/>
              </a:endParaRPr>
            </a:p>
          </p:txBody>
        </p:sp>
        <p:sp>
          <p:nvSpPr>
            <p:cNvPr id="528419" name="Rectangle 35">
              <a:extLst>
                <a:ext uri="{FF2B5EF4-FFF2-40B4-BE49-F238E27FC236}">
                  <a16:creationId xmlns:a16="http://schemas.microsoft.com/office/drawing/2014/main" id="{6BA19F7A-C242-B441-BA3A-9C47AF82DA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80" y="1786"/>
              <a:ext cx="113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Inventory Level</a:t>
              </a:r>
            </a:p>
          </p:txBody>
        </p:sp>
        <p:sp>
          <p:nvSpPr>
            <p:cNvPr id="528420" name="Rectangle 36">
              <a:extLst>
                <a:ext uri="{FF2B5EF4-FFF2-40B4-BE49-F238E27FC236}">
                  <a16:creationId xmlns:a16="http://schemas.microsoft.com/office/drawing/2014/main" id="{816E5526-D1A5-4F44-B998-773101616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" y="2544"/>
              <a:ext cx="1283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Reorder point, R</a:t>
              </a:r>
            </a:p>
          </p:txBody>
        </p:sp>
        <p:sp>
          <p:nvSpPr>
            <p:cNvPr id="528421" name="Rectangle 37">
              <a:extLst>
                <a:ext uri="{FF2B5EF4-FFF2-40B4-BE49-F238E27FC236}">
                  <a16:creationId xmlns:a16="http://schemas.microsoft.com/office/drawing/2014/main" id="{3E550C3A-5997-5243-B9E4-106CC278F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322"/>
              <a:ext cx="100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000">
                  <a:latin typeface="Times" pitchFamily="2" charset="0"/>
                </a:rPr>
                <a:t>Order qty, Q</a:t>
              </a:r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A7867333-9962-6747-8C32-DE90FC1C53C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EOQ Cost Model</a:t>
            </a:r>
          </a:p>
        </p:txBody>
      </p:sp>
      <p:sp>
        <p:nvSpPr>
          <p:cNvPr id="530435" name="Rectangle 3">
            <a:extLst>
              <a:ext uri="{FF2B5EF4-FFF2-40B4-BE49-F238E27FC236}">
                <a16:creationId xmlns:a16="http://schemas.microsoft.com/office/drawing/2014/main" id="{A1404E0F-853E-5247-814D-20A69D71F4A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4375"/>
            <a:ext cx="7772400" cy="3589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15000"/>
              </a:spcBef>
              <a:buFontTx/>
              <a:buNone/>
            </a:pPr>
            <a:r>
              <a:rPr lang="en-US" altLang="en-US" sz="1800"/>
              <a:t>C</a:t>
            </a:r>
            <a:r>
              <a:rPr lang="en-US" altLang="en-US" sz="1800" baseline="-25000"/>
              <a:t>O</a:t>
            </a:r>
            <a:r>
              <a:rPr lang="en-US" altLang="en-US" sz="1800"/>
              <a:t> - cost of placing order	 	D - annual demand</a:t>
            </a:r>
            <a:endParaRPr lang="en-US" altLang="en-US" sz="1800" baseline="-25000"/>
          </a:p>
          <a:p>
            <a:pPr algn="ctr">
              <a:lnSpc>
                <a:spcPct val="90000"/>
              </a:lnSpc>
              <a:spcBef>
                <a:spcPct val="15000"/>
              </a:spcBef>
              <a:buFontTx/>
              <a:buNone/>
            </a:pPr>
            <a:r>
              <a:rPr lang="en-US" altLang="en-US" sz="1800"/>
              <a:t>C</a:t>
            </a:r>
            <a:r>
              <a:rPr lang="en-US" altLang="en-US" sz="1800" baseline="-25000"/>
              <a:t>C</a:t>
            </a:r>
            <a:r>
              <a:rPr lang="en-US" altLang="en-US" sz="1800"/>
              <a:t> - annual per-unit carrying cost	Q - order quantity</a:t>
            </a:r>
          </a:p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en-US" sz="4000" b="1"/>
              <a:t>		Annual ordering cost =        </a:t>
            </a:r>
          </a:p>
          <a:p>
            <a:pPr>
              <a:lnSpc>
                <a:spcPct val="90000"/>
              </a:lnSpc>
              <a:spcBef>
                <a:spcPct val="65000"/>
              </a:spcBef>
              <a:buFontTx/>
              <a:buNone/>
            </a:pPr>
            <a:r>
              <a:rPr lang="en-US" altLang="en-US" sz="4000" b="1"/>
              <a:t>		Annual carrying cost =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4000" b="1"/>
              <a:t>		Total cost =           +  </a:t>
            </a:r>
            <a:endParaRPr lang="en-US" altLang="en-US" sz="40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/>
          </a:p>
        </p:txBody>
      </p:sp>
      <p:graphicFrame>
        <p:nvGraphicFramePr>
          <p:cNvPr id="530436" name="Object 4">
            <a:extLst>
              <a:ext uri="{FF2B5EF4-FFF2-40B4-BE49-F238E27FC236}">
                <a16:creationId xmlns:a16="http://schemas.microsoft.com/office/drawing/2014/main" id="{7F1E885B-E5F4-9442-91F7-8337DAD830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43750" y="2667000"/>
          <a:ext cx="8397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48" name="Equation" r:id="rId4" imgW="660400" imgH="838200" progId="Equation.3">
                  <p:embed/>
                </p:oleObj>
              </mc:Choice>
              <mc:Fallback>
                <p:oleObj name="Equation" r:id="rId4" imgW="660400" imgH="83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2667000"/>
                        <a:ext cx="83978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0437" name="Object 5">
            <a:extLst>
              <a:ext uri="{FF2B5EF4-FFF2-40B4-BE49-F238E27FC236}">
                <a16:creationId xmlns:a16="http://schemas.microsoft.com/office/drawing/2014/main" id="{DBD8FA1F-DBDD-CC44-AA32-55BCA19FDB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43750" y="3810000"/>
          <a:ext cx="808038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49" name="Equation" r:id="rId6" imgW="635000" imgH="787400" progId="Equation.3">
                  <p:embed/>
                </p:oleObj>
              </mc:Choice>
              <mc:Fallback>
                <p:oleObj name="Equation" r:id="rId6" imgW="635000" imgH="787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3810000"/>
                        <a:ext cx="808038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0438" name="Object 6">
            <a:extLst>
              <a:ext uri="{FF2B5EF4-FFF2-40B4-BE49-F238E27FC236}">
                <a16:creationId xmlns:a16="http://schemas.microsoft.com/office/drawing/2014/main" id="{A097219F-6410-6F40-A988-D4D1B15007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00550" y="4800600"/>
          <a:ext cx="8397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50" name="Equation" r:id="rId8" imgW="660400" imgH="838200" progId="Equation.3">
                  <p:embed/>
                </p:oleObj>
              </mc:Choice>
              <mc:Fallback>
                <p:oleObj name="Equation" r:id="rId8" imgW="660400" imgH="83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4800600"/>
                        <a:ext cx="83978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0439" name="Object 7">
            <a:extLst>
              <a:ext uri="{FF2B5EF4-FFF2-40B4-BE49-F238E27FC236}">
                <a16:creationId xmlns:a16="http://schemas.microsoft.com/office/drawing/2014/main" id="{DF879F44-9134-5F4F-8D7E-3A9B24BD84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56338" y="4800600"/>
          <a:ext cx="808037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51" name="Equation" r:id="rId9" imgW="635000" imgH="787400" progId="Equation.3">
                  <p:embed/>
                </p:oleObj>
              </mc:Choice>
              <mc:Fallback>
                <p:oleObj name="Equation" r:id="rId9" imgW="635000" imgH="787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4800600"/>
                        <a:ext cx="808037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521</Words>
  <Application>Microsoft Macintosh PowerPoint</Application>
  <PresentationFormat>On-screen Show (4:3)</PresentationFormat>
  <Paragraphs>213</Paragraphs>
  <Slides>25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Times New Roman</vt:lpstr>
      <vt:lpstr>Times</vt:lpstr>
      <vt:lpstr>Modern</vt:lpstr>
      <vt:lpstr>Default Design</vt:lpstr>
      <vt:lpstr>Microsoft Equation 3.0</vt:lpstr>
      <vt:lpstr>Microsoft Equation</vt:lpstr>
      <vt:lpstr>Inventory</vt:lpstr>
      <vt:lpstr>Types of Inventory</vt:lpstr>
      <vt:lpstr>Reasons To Hold Inventory</vt:lpstr>
      <vt:lpstr>Two Forms Of Demand</vt:lpstr>
      <vt:lpstr>Inventory Costs</vt:lpstr>
      <vt:lpstr>Inventory Control Systems</vt:lpstr>
      <vt:lpstr>Assumptions Of Basic EOQ Model</vt:lpstr>
      <vt:lpstr>The Inventory Order Cycle</vt:lpstr>
      <vt:lpstr>EOQ Cost Model</vt:lpstr>
      <vt:lpstr>EOQ Model</vt:lpstr>
      <vt:lpstr>Total Cost at Q*</vt:lpstr>
      <vt:lpstr>EOQ Model Cost Curves</vt:lpstr>
      <vt:lpstr>EOQ Example</vt:lpstr>
      <vt:lpstr>EOQ Example</vt:lpstr>
      <vt:lpstr>Orders per/yr and Cycle Time</vt:lpstr>
      <vt:lpstr>EOQ With  Noninstantaneous Receipt</vt:lpstr>
      <vt:lpstr>EOQ With  Noninstantaneous Receipt</vt:lpstr>
      <vt:lpstr>EOQ With  Noninstantaneous Receipt</vt:lpstr>
      <vt:lpstr>Production Quantity Example</vt:lpstr>
      <vt:lpstr>Optimum Q - Q*</vt:lpstr>
      <vt:lpstr>Total Cost</vt:lpstr>
      <vt:lpstr>Production Run and Max Inv. Levels</vt:lpstr>
      <vt:lpstr>Safety Stocks </vt:lpstr>
      <vt:lpstr>Inputs and Outputs to Aggregate Production Planning</vt:lpstr>
      <vt:lpstr>Hierarchical Planning Process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68</cp:revision>
  <cp:lastPrinted>1999-06-24T17:00:43Z</cp:lastPrinted>
  <dcterms:created xsi:type="dcterms:W3CDTF">1998-05-11T14:46:18Z</dcterms:created>
  <dcterms:modified xsi:type="dcterms:W3CDTF">2019-08-20T15:23:37Z</dcterms:modified>
</cp:coreProperties>
</file>