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93" r:id="rId2"/>
    <p:sldId id="494" r:id="rId3"/>
    <p:sldId id="495" r:id="rId4"/>
    <p:sldId id="496" r:id="rId5"/>
    <p:sldId id="497" r:id="rId6"/>
    <p:sldId id="498" r:id="rId7"/>
    <p:sldId id="499" r:id="rId8"/>
    <p:sldId id="500" r:id="rId9"/>
    <p:sldId id="501" r:id="rId10"/>
    <p:sldId id="502" r:id="rId11"/>
    <p:sldId id="507" r:id="rId12"/>
    <p:sldId id="508" r:id="rId13"/>
    <p:sldId id="509" r:id="rId14"/>
    <p:sldId id="510" r:id="rId15"/>
  </p:sldIdLst>
  <p:sldSz cx="9906000" cy="6858000" type="A4"/>
  <p:notesSz cx="4267200" cy="579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32787"/>
    <p:restoredTop sz="90941"/>
  </p:normalViewPr>
  <p:slideViewPr>
    <p:cSldViewPr>
      <p:cViewPr varScale="1">
        <p:scale>
          <a:sx n="125" d="100"/>
          <a:sy n="125" d="100"/>
        </p:scale>
        <p:origin x="1864" y="16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8F92FBF-E9BD-AA43-BAA6-BEB65D06991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913" y="2749550"/>
            <a:ext cx="31273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562" tIns="26987" rIns="55562" bIns="2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4939F67-FB7F-014D-AB44-371C6C8E71F9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11200" y="534988"/>
            <a:ext cx="2844800" cy="197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2730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54451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81756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0858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2C022193-F047-5A40-B4DE-B371A670A5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122" name="Rectangle 3">
            <a:extLst>
              <a:ext uri="{FF2B5EF4-FFF2-40B4-BE49-F238E27FC236}">
                <a16:creationId xmlns:a16="http://schemas.microsoft.com/office/drawing/2014/main" id="{4DC37EA7-D04F-1A4B-A52E-9F088183298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E148D233-3632-3F40-88D9-EB8AA9C502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085D2563-C474-3746-AF52-3D9B5D7DD24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752035C7-3E94-794C-A170-DF1E75B26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7763" y="0"/>
            <a:ext cx="184943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92CBB88A-5DA9-0D4D-BFF4-A26E09655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7763" y="5502275"/>
            <a:ext cx="184943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973" tIns="0" rIns="11973" bIns="0" anchor="b"/>
          <a:lstStyle>
            <a:lvl1pPr defTabSz="598488"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 defTabSz="598488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 defTabSz="598488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 defTabSz="598488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 defTabSz="598488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defTabSz="598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defTabSz="598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defTabSz="598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defTabSz="598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r"/>
            <a:r>
              <a:rPr lang="en-US" altLang="en-US" sz="600" i="1"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C8FB5AE5-AEA7-8F47-9C08-AFEE22AD4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502275"/>
            <a:ext cx="184785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5">
            <a:extLst>
              <a:ext uri="{FF2B5EF4-FFF2-40B4-BE49-F238E27FC236}">
                <a16:creationId xmlns:a16="http://schemas.microsoft.com/office/drawing/2014/main" id="{8458A006-AAFD-744A-B509-B6F43B998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84785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25605" name="Rectangle 6">
            <a:extLst>
              <a:ext uri="{FF2B5EF4-FFF2-40B4-BE49-F238E27FC236}">
                <a16:creationId xmlns:a16="http://schemas.microsoft.com/office/drawing/2014/main" id="{7F4B57A0-09DC-264E-9B26-4BDCBE4BC1E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  <p:sp>
        <p:nvSpPr>
          <p:cNvPr id="25606" name="Rectangle 7">
            <a:extLst>
              <a:ext uri="{FF2B5EF4-FFF2-40B4-BE49-F238E27FC236}">
                <a16:creationId xmlns:a16="http://schemas.microsoft.com/office/drawing/2014/main" id="{67FB76C2-06BA-CF4B-BFB5-D7811CE81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pPr>
              <a:spcBef>
                <a:spcPct val="20000"/>
              </a:spcBef>
              <a:buClr>
                <a:srgbClr val="FFFF66"/>
              </a:buClr>
              <a:buSzPct val="75000"/>
              <a:buFont typeface="Monotype Sorts" pitchFamily="2" charset="2"/>
              <a:buChar char=""/>
            </a:pPr>
            <a:r>
              <a:rPr lang="en-US" altLang="en-US">
                <a:latin typeface="Arial" panose="020B0604020202020204" pitchFamily="34" charset="0"/>
              </a:rPr>
              <a:t>Linear decision rule (LDR)</a:t>
            </a:r>
          </a:p>
          <a:p>
            <a:pPr lvl="1">
              <a:spcBef>
                <a:spcPct val="20000"/>
              </a:spcBef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payroll, staffing, over/undertime, inventory costs</a:t>
            </a:r>
          </a:p>
          <a:p>
            <a:pPr>
              <a:spcBef>
                <a:spcPct val="20000"/>
              </a:spcBef>
              <a:buClr>
                <a:srgbClr val="FFFF66"/>
              </a:buClr>
              <a:buSzPct val="75000"/>
              <a:buFont typeface="Monotype Sorts" pitchFamily="2" charset="2"/>
              <a:buChar char=""/>
            </a:pPr>
            <a:r>
              <a:rPr lang="en-US" altLang="en-US">
                <a:latin typeface="Arial" panose="020B0604020202020204" pitchFamily="34" charset="0"/>
              </a:rPr>
              <a:t>Search decision rule (SDR)</a:t>
            </a:r>
          </a:p>
          <a:p>
            <a:pPr lvl="1">
              <a:spcBef>
                <a:spcPct val="20000"/>
              </a:spcBef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find minimum cost combination of labor levels &amp; production rates</a:t>
            </a:r>
          </a:p>
          <a:p>
            <a:pPr>
              <a:spcBef>
                <a:spcPct val="20000"/>
              </a:spcBef>
              <a:buClr>
                <a:srgbClr val="FFFF66"/>
              </a:buClr>
              <a:buSzPct val="75000"/>
              <a:buFont typeface="Monotype Sorts" pitchFamily="2" charset="2"/>
              <a:buChar char=""/>
            </a:pPr>
            <a:r>
              <a:rPr lang="en-US" altLang="en-US">
                <a:latin typeface="Arial" panose="020B0604020202020204" pitchFamily="34" charset="0"/>
              </a:rPr>
              <a:t>Management coefficients model</a:t>
            </a:r>
          </a:p>
          <a:p>
            <a:pPr lvl="1">
              <a:spcBef>
                <a:spcPct val="20000"/>
              </a:spcBef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uses regression analysis to improve consistency of planning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1E7E3801-9FA3-E042-BA6C-32DAEE6652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6C044C27-3F5D-1E46-A24D-97DAD14BD8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59856242-B0B4-B249-98B7-8AA5FE8D98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CC625F52-1F22-1648-A5BE-6D4622DF833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21955654-A48E-DC4D-B158-B8EF053932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8FFB583B-5516-DE47-AF26-DB7BF42B820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>
            <a:extLst>
              <a:ext uri="{FF2B5EF4-FFF2-40B4-BE49-F238E27FC236}">
                <a16:creationId xmlns:a16="http://schemas.microsoft.com/office/drawing/2014/main" id="{EC986A9E-0969-084D-BEE8-4E5D553FCC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170" name="Rectangle 3">
            <a:extLst>
              <a:ext uri="{FF2B5EF4-FFF2-40B4-BE49-F238E27FC236}">
                <a16:creationId xmlns:a16="http://schemas.microsoft.com/office/drawing/2014/main" id="{9151C823-78DB-5E4C-AF6C-8DE28C89987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F7F98322-7D1D-B74F-8803-4A30670C4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A80DAC42-0BF2-384C-AED4-6B121A3A71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>
            <a:extLst>
              <a:ext uri="{FF2B5EF4-FFF2-40B4-BE49-F238E27FC236}">
                <a16:creationId xmlns:a16="http://schemas.microsoft.com/office/drawing/2014/main" id="{FC4D415A-8D23-AF46-A44A-CBD8417854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id="{8056D0C0-A211-094A-8AE6-07A6E1E117F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8F78BFCE-9DA7-E24B-B709-C93143593B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78696F64-7000-F147-B8E7-627F7DA1A11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9C7A1FA3-42C3-3244-A5AD-A521C157B9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2E82C199-498C-474C-B578-E72C489685E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EBA7BEA5-82AA-894D-838D-CC988ED0D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159A9873-1902-9440-B3FE-358C33E68B3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A81C1E45-811C-5B48-A094-A39C2DFEA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7696E91B-5628-9942-8400-9803771BC62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834D025C-EB02-744D-B73A-A66C7C758A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86F2800A-A632-8144-ADAB-49855187717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C14D8-D2A5-4E44-A38D-36E821A57C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C4F237-5869-2A44-B032-14BCC74F1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0239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9FEAC-E76B-9941-B8A1-C0A7184B2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EF4F68-D1C7-C246-8228-3CEEFC3979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107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369A64-62F6-6A47-9C2F-90E0616ABF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0250" y="585788"/>
            <a:ext cx="2130425" cy="5764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4C4E43-7D05-A941-AC33-4768EB66D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585788"/>
            <a:ext cx="6242050" cy="5764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5861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3B55-65D0-E94C-9705-7A0C9DFAC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2CF08-F5BF-9B4A-A470-A8CBDD82F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844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DBC24-A9F9-6C46-B432-17357FD6D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12446-36B4-F74D-AE10-676084BC1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928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92EE2-5EF5-804E-BED9-7CE27D45D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2887D-6949-4447-BEA3-DF9454E650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F4F23C-7712-ED4D-BE50-83304C5BA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631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42AE7-B277-B749-AD21-CF0F3DB3C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76675-2765-0146-ACF9-666CD7C84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75CBF2-8368-0040-BF20-2C3A24579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2F7695-5E47-2D40-8D7D-F980AC5AFB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1361A-0165-EF4E-8B34-71A3704D3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156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AE263-EA94-8547-9F49-46618B81A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615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96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C23A7-B6F9-5145-81E9-F729C19A6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A6C7A-793A-7B43-915F-90CE4C937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1B99A4-0FA1-AC40-8012-624449C72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2088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D72BA-3A7B-5740-B345-EA21C1481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E93A15-943B-1548-AB10-480BEC183F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9A230E-9687-1244-9055-EBFDE9E4C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979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9AD2669-DCB3-F445-A688-EAECCFC607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5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27" name="Group 10">
            <a:extLst>
              <a:ext uri="{FF2B5EF4-FFF2-40B4-BE49-F238E27FC236}">
                <a16:creationId xmlns:a16="http://schemas.microsoft.com/office/drawing/2014/main" id="{659D5F92-CE88-B645-BC18-D42843FD790D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033" name="Line 5">
              <a:extLst>
                <a:ext uri="{FF2B5EF4-FFF2-40B4-BE49-F238E27FC236}">
                  <a16:creationId xmlns:a16="http://schemas.microsoft.com/office/drawing/2014/main" id="{FBA3547C-D058-D44C-B7DD-93FB07C0BA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Line 6">
              <a:extLst>
                <a:ext uri="{FF2B5EF4-FFF2-40B4-BE49-F238E27FC236}">
                  <a16:creationId xmlns:a16="http://schemas.microsoft.com/office/drawing/2014/main" id="{ACDD6D2B-7641-4446-AB6A-4DE360061B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Line 7">
              <a:extLst>
                <a:ext uri="{FF2B5EF4-FFF2-40B4-BE49-F238E27FC236}">
                  <a16:creationId xmlns:a16="http://schemas.microsoft.com/office/drawing/2014/main" id="{CA047CB5-DC72-BC4C-9A7E-5584B0FE0B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Line 8">
              <a:extLst>
                <a:ext uri="{FF2B5EF4-FFF2-40B4-BE49-F238E27FC236}">
                  <a16:creationId xmlns:a16="http://schemas.microsoft.com/office/drawing/2014/main" id="{12339A99-079A-0546-9B05-06FBBC4B12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Line 9">
              <a:extLst>
                <a:ext uri="{FF2B5EF4-FFF2-40B4-BE49-F238E27FC236}">
                  <a16:creationId xmlns:a16="http://schemas.microsoft.com/office/drawing/2014/main" id="{BAA3CBF8-AEDB-6843-AB87-6F7FB03342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8" name="Rectangle 11">
            <a:extLst>
              <a:ext uri="{FF2B5EF4-FFF2-40B4-BE49-F238E27FC236}">
                <a16:creationId xmlns:a16="http://schemas.microsoft.com/office/drawing/2014/main" id="{B8595458-BE4A-CB47-9425-469A78325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6313" y="623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fld id="{51E28DC8-4C96-6A4A-9710-601B7D79E99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9" name="Rectangle 12">
            <a:extLst>
              <a:ext uri="{FF2B5EF4-FFF2-40B4-BE49-F238E27FC236}">
                <a16:creationId xmlns:a16="http://schemas.microsoft.com/office/drawing/2014/main" id="{1913BF31-744D-494C-B6A5-CECB9587B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6157913"/>
            <a:ext cx="17049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/>
              <a:t>OMGT6743</a:t>
            </a:r>
          </a:p>
        </p:txBody>
      </p:sp>
      <p:sp>
        <p:nvSpPr>
          <p:cNvPr id="1030" name="Rectangle 3">
            <a:extLst>
              <a:ext uri="{FF2B5EF4-FFF2-40B4-BE49-F238E27FC236}">
                <a16:creationId xmlns:a16="http://schemas.microsoft.com/office/drawing/2014/main" id="{53548268-8004-524D-945B-4A8DAD0A88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85788"/>
            <a:ext cx="84137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E9814627-BA27-3B4A-9AB2-5B6B7929F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3563"/>
            <a:ext cx="84137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1pPr>
            <a:lvl2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2pPr>
            <a:lvl3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3pPr>
            <a:lvl4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4pPr>
            <a:lvl5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5pPr>
            <a:lvl6pPr marL="4572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6pPr>
            <a:lvl7pPr marL="9144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7pPr>
            <a:lvl8pPr marL="13716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8pPr>
            <a:lvl9pPr marL="18288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2" name="Picture 2">
            <a:extLst>
              <a:ext uri="{FF2B5EF4-FFF2-40B4-BE49-F238E27FC236}">
                <a16:creationId xmlns:a16="http://schemas.microsoft.com/office/drawing/2014/main" id="{6A8D237C-A023-244B-92C9-2B8B614FD1B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450" y="5930900"/>
            <a:ext cx="16891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800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2pPr>
      <a:lvl3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3pPr>
      <a:lvl4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4pPr>
      <a:lvl5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5pPr>
      <a:lvl6pPr marL="4572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6pPr>
      <a:lvl7pPr marL="9144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7pPr>
      <a:lvl8pPr marL="13716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8pPr>
      <a:lvl9pPr marL="18288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9pPr>
    </p:titleStyle>
    <p:bodyStyle>
      <a:lvl1pPr marL="352425" indent="-352425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9368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76338" indent="-23653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650" indent="-234950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>
            <a:extLst>
              <a:ext uri="{FF2B5EF4-FFF2-40B4-BE49-F238E27FC236}">
                <a16:creationId xmlns:a16="http://schemas.microsoft.com/office/drawing/2014/main" id="{A492687D-452C-314B-A4D2-23E42E86FC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5000" y="609600"/>
            <a:ext cx="8585200" cy="11430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Aggregate Production Planning (APP)</a:t>
            </a:r>
            <a:endParaRPr lang="en-US" altLang="en-US"/>
          </a:p>
        </p:txBody>
      </p:sp>
      <p:sp>
        <p:nvSpPr>
          <p:cNvPr id="4098" name="Rectangle 5">
            <a:extLst>
              <a:ext uri="{FF2B5EF4-FFF2-40B4-BE49-F238E27FC236}">
                <a16:creationId xmlns:a16="http://schemas.microsoft.com/office/drawing/2014/main" id="{926DA0EE-46D9-C347-A401-8605EC1E15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3263" y="2057400"/>
            <a:ext cx="8212137" cy="4114800"/>
          </a:xfrm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Matches market demand to company resources</a:t>
            </a:r>
          </a:p>
          <a:p>
            <a:pPr marL="342900" indent="-342900" defTabSz="914400"/>
            <a:r>
              <a:rPr lang="en-US" altLang="en-US" sz="2800"/>
              <a:t>Plans production 6 months to 12 months in advance</a:t>
            </a:r>
          </a:p>
          <a:p>
            <a:pPr marL="342900" indent="-342900" defTabSz="914400"/>
            <a:r>
              <a:rPr lang="en-US" altLang="en-US" sz="2800"/>
              <a:t>Expresses demand, resources, and capacity in general terms</a:t>
            </a:r>
          </a:p>
          <a:p>
            <a:pPr marL="342900" indent="-342900" defTabSz="914400"/>
            <a:r>
              <a:rPr lang="en-US" altLang="en-US" sz="2800"/>
              <a:t>Develops a strategy for economically meeting demand</a:t>
            </a:r>
          </a:p>
          <a:p>
            <a:pPr marL="342900" indent="-342900" defTabSz="914400"/>
            <a:r>
              <a:rPr lang="en-US" altLang="en-US" sz="2800"/>
              <a:t>Establishes a companywide game plan for allocating resources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>
            <a:extLst>
              <a:ext uri="{FF2B5EF4-FFF2-40B4-BE49-F238E27FC236}">
                <a16:creationId xmlns:a16="http://schemas.microsoft.com/office/drawing/2014/main" id="{C46D83E3-9E4B-CC4A-BF60-B8B21D26B3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Chase Demand Strategy</a:t>
            </a:r>
          </a:p>
        </p:txBody>
      </p:sp>
      <p:sp>
        <p:nvSpPr>
          <p:cNvPr id="22530" name="Rectangle 5">
            <a:extLst>
              <a:ext uri="{FF2B5EF4-FFF2-40B4-BE49-F238E27FC236}">
                <a16:creationId xmlns:a16="http://schemas.microsoft.com/office/drawing/2014/main" id="{132D4561-C150-4041-9481-8868DE293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3600" y="2057400"/>
            <a:ext cx="8432800" cy="4114800"/>
          </a:xfrm>
          <a:noFill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 u="sng"/>
              <a:t>		</a:t>
            </a:r>
            <a:r>
              <a:rPr lang="en-US" altLang="en-US" sz="2000"/>
              <a:t> 	Sales	Production	Workers	Workers	Workers</a:t>
            </a:r>
            <a:endParaRPr lang="en-US" altLang="en-US" sz="2000" u="sng"/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 u="sng"/>
              <a:t>Quarter		Forecast	Plan	Needed	Hired	Fired</a:t>
            </a:r>
            <a:endParaRPr lang="en-US" altLang="en-US" sz="2000"/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/>
              <a:t>Spring		80,000	80,000	80	-	20</a:t>
            </a:r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/>
              <a:t>Summer		50,000	50,000	50	-	30	</a:t>
            </a:r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/>
              <a:t>Fall		120,000	120,000	120	70	-</a:t>
            </a:r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/>
              <a:t>Winter		150,000	150,000	150	30	-</a:t>
            </a:r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/>
              <a:t>						100	50</a:t>
            </a:r>
            <a:endParaRPr lang="en-US" altLang="en-US"/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endParaRPr lang="en-US" altLang="en-US" sz="2000"/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/>
              <a:t>	Cost 	= (100 workers hired x $100) + (50 workers fired x $500)</a:t>
            </a:r>
            <a:endParaRPr lang="en-US" altLang="en-US"/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/>
              <a:t>			= $10,000 + 25,000 = $35,000 </a:t>
            </a:r>
          </a:p>
        </p:txBody>
      </p:sp>
      <p:sp>
        <p:nvSpPr>
          <p:cNvPr id="22531" name="Line 6">
            <a:extLst>
              <a:ext uri="{FF2B5EF4-FFF2-40B4-BE49-F238E27FC236}">
                <a16:creationId xmlns:a16="http://schemas.microsoft.com/office/drawing/2014/main" id="{0B0FFB32-9C7E-3E4E-A8FC-5322E5FD159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9375" y="4267200"/>
            <a:ext cx="1038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Line 7">
            <a:extLst>
              <a:ext uri="{FF2B5EF4-FFF2-40B4-BE49-F238E27FC236}">
                <a16:creationId xmlns:a16="http://schemas.microsoft.com/office/drawing/2014/main" id="{EA5CCF32-58BA-3B46-96A0-194090B50DC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4267200"/>
            <a:ext cx="1038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>
            <a:extLst>
              <a:ext uri="{FF2B5EF4-FFF2-40B4-BE49-F238E27FC236}">
                <a16:creationId xmlns:a16="http://schemas.microsoft.com/office/drawing/2014/main" id="{FAD0812A-52BA-0647-AB14-B1E49DBAAE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Other Quantitative Techniques</a:t>
            </a:r>
          </a:p>
        </p:txBody>
      </p:sp>
      <p:sp>
        <p:nvSpPr>
          <p:cNvPr id="24578" name="Rectangle 5">
            <a:extLst>
              <a:ext uri="{FF2B5EF4-FFF2-40B4-BE49-F238E27FC236}">
                <a16:creationId xmlns:a16="http://schemas.microsoft.com/office/drawing/2014/main" id="{5770B001-5BCC-9341-AC70-8B47EAFC68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1525" y="2105025"/>
            <a:ext cx="8220075" cy="3609975"/>
          </a:xfrm>
          <a:noFill/>
        </p:spPr>
        <p:txBody>
          <a:bodyPr lIns="90487" tIns="44450" rIns="90487" bIns="44450"/>
          <a:lstStyle/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Linear programming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Linear decision rule (LDR)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Search decision rule (SDR)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Management coefficients model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">
            <a:extLst>
              <a:ext uri="{FF2B5EF4-FFF2-40B4-BE49-F238E27FC236}">
                <a16:creationId xmlns:a16="http://schemas.microsoft.com/office/drawing/2014/main" id="{C08E3A7B-2731-C646-A514-DBCA36C4F8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Strategies for Managing Demand</a:t>
            </a:r>
          </a:p>
        </p:txBody>
      </p:sp>
      <p:sp>
        <p:nvSpPr>
          <p:cNvPr id="26626" name="Rectangle 5">
            <a:extLst>
              <a:ext uri="{FF2B5EF4-FFF2-40B4-BE49-F238E27FC236}">
                <a16:creationId xmlns:a16="http://schemas.microsoft.com/office/drawing/2014/main" id="{96489303-D66F-7947-934D-B42ABC9DA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105025"/>
            <a:ext cx="8372475" cy="3762375"/>
          </a:xfrm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Shift demand into other periods</a:t>
            </a:r>
          </a:p>
          <a:p>
            <a:pPr marL="742950" lvl="1" indent="-285750" defTabSz="914400"/>
            <a:r>
              <a:rPr lang="en-US" altLang="en-US"/>
              <a:t>incentives, sales promotions, advertising campaigns</a:t>
            </a:r>
          </a:p>
          <a:p>
            <a:pPr marL="742950" lvl="1" indent="-285750" defTabSz="914400"/>
            <a:endParaRPr lang="en-US" altLang="en-US"/>
          </a:p>
          <a:p>
            <a:pPr marL="342900" indent="-342900" defTabSz="914400"/>
            <a:r>
              <a:rPr lang="en-US" altLang="en-US"/>
              <a:t>Offer product or services with countercyclical demand patterns</a:t>
            </a:r>
          </a:p>
          <a:p>
            <a:pPr marL="742950" lvl="1" indent="-285750" defTabSz="914400"/>
            <a:r>
              <a:rPr lang="en-US" altLang="en-US"/>
              <a:t>create demand for idle resources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3" name="Group 52">
            <a:extLst>
              <a:ext uri="{FF2B5EF4-FFF2-40B4-BE49-F238E27FC236}">
                <a16:creationId xmlns:a16="http://schemas.microsoft.com/office/drawing/2014/main" id="{EDE76B31-811B-F040-80D3-F16650575A68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28722" name="Line 53">
              <a:extLst>
                <a:ext uri="{FF2B5EF4-FFF2-40B4-BE49-F238E27FC236}">
                  <a16:creationId xmlns:a16="http://schemas.microsoft.com/office/drawing/2014/main" id="{8A67D2D0-0179-8E4C-BEDB-F938348502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3" name="Line 54">
              <a:extLst>
                <a:ext uri="{FF2B5EF4-FFF2-40B4-BE49-F238E27FC236}">
                  <a16:creationId xmlns:a16="http://schemas.microsoft.com/office/drawing/2014/main" id="{8B3373DC-DCA9-884B-9BFE-E7F8C8BC56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4" name="Line 55">
              <a:extLst>
                <a:ext uri="{FF2B5EF4-FFF2-40B4-BE49-F238E27FC236}">
                  <a16:creationId xmlns:a16="http://schemas.microsoft.com/office/drawing/2014/main" id="{290C5FEA-6441-A54E-8F1D-1A11C540F3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5" name="Line 56">
              <a:extLst>
                <a:ext uri="{FF2B5EF4-FFF2-40B4-BE49-F238E27FC236}">
                  <a16:creationId xmlns:a16="http://schemas.microsoft.com/office/drawing/2014/main" id="{D63979FC-9C19-B74B-B144-2E5D378DD3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6" name="Line 57">
              <a:extLst>
                <a:ext uri="{FF2B5EF4-FFF2-40B4-BE49-F238E27FC236}">
                  <a16:creationId xmlns:a16="http://schemas.microsoft.com/office/drawing/2014/main" id="{3BD06DA1-0609-664A-AA83-322A3E8156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4" name="Rectangle 4">
            <a:extLst>
              <a:ext uri="{FF2B5EF4-FFF2-40B4-BE49-F238E27FC236}">
                <a16:creationId xmlns:a16="http://schemas.microsoft.com/office/drawing/2014/main" id="{E8456ADF-640A-5145-BF7A-E644BCC723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Hierarchical Planning Process</a:t>
            </a:r>
          </a:p>
        </p:txBody>
      </p:sp>
      <p:grpSp>
        <p:nvGrpSpPr>
          <p:cNvPr id="28675" name="Group 51">
            <a:extLst>
              <a:ext uri="{FF2B5EF4-FFF2-40B4-BE49-F238E27FC236}">
                <a16:creationId xmlns:a16="http://schemas.microsoft.com/office/drawing/2014/main" id="{F513B265-5D6A-AC49-ACB5-E1B315D0A25A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828800"/>
            <a:ext cx="8534400" cy="3937000"/>
            <a:chOff x="306" y="1042"/>
            <a:chExt cx="5663" cy="2578"/>
          </a:xfrm>
        </p:grpSpPr>
        <p:sp>
          <p:nvSpPr>
            <p:cNvPr id="28676" name="Rectangle 5">
              <a:extLst>
                <a:ext uri="{FF2B5EF4-FFF2-40B4-BE49-F238E27FC236}">
                  <a16:creationId xmlns:a16="http://schemas.microsoft.com/office/drawing/2014/main" id="{7A7B90BE-85A9-0446-99C2-AC9703599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042"/>
              <a:ext cx="491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 u="sng">
                  <a:latin typeface="Arial" panose="020B0604020202020204" pitchFamily="34" charset="0"/>
                </a:rPr>
                <a:t>Items</a:t>
              </a:r>
            </a:p>
          </p:txBody>
        </p:sp>
        <p:sp>
          <p:nvSpPr>
            <p:cNvPr id="28677" name="Rectangle 6">
              <a:extLst>
                <a:ext uri="{FF2B5EF4-FFF2-40B4-BE49-F238E27FC236}">
                  <a16:creationId xmlns:a16="http://schemas.microsoft.com/office/drawing/2014/main" id="{27161089-978A-C240-91F5-B46DC3125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282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Product lines or families</a:t>
              </a:r>
            </a:p>
          </p:txBody>
        </p:sp>
        <p:sp>
          <p:nvSpPr>
            <p:cNvPr id="28678" name="Rectangle 7">
              <a:extLst>
                <a:ext uri="{FF2B5EF4-FFF2-40B4-BE49-F238E27FC236}">
                  <a16:creationId xmlns:a16="http://schemas.microsoft.com/office/drawing/2014/main" id="{68D63F50-74B6-894A-950D-3EFDB58EF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910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Individual products</a:t>
              </a:r>
            </a:p>
          </p:txBody>
        </p:sp>
        <p:sp>
          <p:nvSpPr>
            <p:cNvPr id="28679" name="Rectangle 8">
              <a:extLst>
                <a:ext uri="{FF2B5EF4-FFF2-40B4-BE49-F238E27FC236}">
                  <a16:creationId xmlns:a16="http://schemas.microsoft.com/office/drawing/2014/main" id="{C7335960-F8A3-7F4F-9A4A-26842A3E4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2719"/>
              <a:ext cx="11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Components</a:t>
              </a:r>
            </a:p>
          </p:txBody>
        </p:sp>
        <p:sp>
          <p:nvSpPr>
            <p:cNvPr id="28680" name="Rectangle 9">
              <a:extLst>
                <a:ext uri="{FF2B5EF4-FFF2-40B4-BE49-F238E27FC236}">
                  <a16:creationId xmlns:a16="http://schemas.microsoft.com/office/drawing/2014/main" id="{48E46EA7-9F0C-014B-AEC8-840FD7A88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3199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Manufacturing operations</a:t>
              </a:r>
            </a:p>
          </p:txBody>
        </p:sp>
        <p:sp>
          <p:nvSpPr>
            <p:cNvPr id="28681" name="Rectangle 10">
              <a:extLst>
                <a:ext uri="{FF2B5EF4-FFF2-40B4-BE49-F238E27FC236}">
                  <a16:creationId xmlns:a16="http://schemas.microsoft.com/office/drawing/2014/main" id="{C02FE502-C4DD-B447-B2D3-C2EEB05C1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042"/>
              <a:ext cx="1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 u="sng">
                  <a:latin typeface="Arial" panose="020B0604020202020204" pitchFamily="34" charset="0"/>
                </a:rPr>
                <a:t>Resource level</a:t>
              </a:r>
            </a:p>
          </p:txBody>
        </p:sp>
        <p:sp>
          <p:nvSpPr>
            <p:cNvPr id="28682" name="Rectangle 11">
              <a:extLst>
                <a:ext uri="{FF2B5EF4-FFF2-40B4-BE49-F238E27FC236}">
                  <a16:creationId xmlns:a16="http://schemas.microsoft.com/office/drawing/2014/main" id="{F3E08B50-6F16-6449-A99B-BFA3B4F05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435"/>
              <a:ext cx="11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Plants</a:t>
              </a:r>
            </a:p>
          </p:txBody>
        </p:sp>
        <p:sp>
          <p:nvSpPr>
            <p:cNvPr id="28683" name="Rectangle 12">
              <a:extLst>
                <a:ext uri="{FF2B5EF4-FFF2-40B4-BE49-F238E27FC236}">
                  <a16:creationId xmlns:a16="http://schemas.microsoft.com/office/drawing/2014/main" id="{93D86EF7-DF83-A745-9B51-126B751F6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3202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Individual machines</a:t>
              </a:r>
            </a:p>
          </p:txBody>
        </p:sp>
        <p:sp>
          <p:nvSpPr>
            <p:cNvPr id="28684" name="Rectangle 13">
              <a:extLst>
                <a:ext uri="{FF2B5EF4-FFF2-40B4-BE49-F238E27FC236}">
                  <a16:creationId xmlns:a16="http://schemas.microsoft.com/office/drawing/2014/main" id="{D747AF46-9F8D-EE4D-9D5B-2056BD1EF9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919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Critical work centers</a:t>
              </a:r>
            </a:p>
          </p:txBody>
        </p:sp>
        <p:sp>
          <p:nvSpPr>
            <p:cNvPr id="28685" name="Rectangle 14">
              <a:extLst>
                <a:ext uri="{FF2B5EF4-FFF2-40B4-BE49-F238E27FC236}">
                  <a16:creationId xmlns:a16="http://schemas.microsoft.com/office/drawing/2014/main" id="{6E97D5A7-E956-6C40-A102-C809DEE3E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3" y="1042"/>
              <a:ext cx="147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 u="sng">
                  <a:latin typeface="Arial" panose="020B0604020202020204" pitchFamily="34" charset="0"/>
                </a:rPr>
                <a:t>Production Planning</a:t>
              </a:r>
            </a:p>
          </p:txBody>
        </p:sp>
        <p:sp>
          <p:nvSpPr>
            <p:cNvPr id="28686" name="Rectangle 15">
              <a:extLst>
                <a:ext uri="{FF2B5EF4-FFF2-40B4-BE49-F238E27FC236}">
                  <a16:creationId xmlns:a16="http://schemas.microsoft.com/office/drawing/2014/main" id="{F37820E1-545C-984A-A7D3-3ED502DDD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" y="1042"/>
              <a:ext cx="134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 u="sng">
                  <a:latin typeface="Arial" panose="020B0604020202020204" pitchFamily="34" charset="0"/>
                </a:rPr>
                <a:t>Capacity Planning</a:t>
              </a:r>
            </a:p>
          </p:txBody>
        </p:sp>
        <p:sp>
          <p:nvSpPr>
            <p:cNvPr id="28687" name="Rectangle 16">
              <a:extLst>
                <a:ext uri="{FF2B5EF4-FFF2-40B4-BE49-F238E27FC236}">
                  <a16:creationId xmlns:a16="http://schemas.microsoft.com/office/drawing/2014/main" id="{35520C6E-A496-DA47-AD4E-323A4D1974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1300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688" name="Rectangle 17">
              <a:extLst>
                <a:ext uri="{FF2B5EF4-FFF2-40B4-BE49-F238E27FC236}">
                  <a16:creationId xmlns:a16="http://schemas.microsoft.com/office/drawing/2014/main" id="{2ED055D1-53ED-E142-B208-A22236344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6" y="1290"/>
              <a:ext cx="811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Resource </a:t>
              </a:r>
            </a:p>
          </p:txBody>
        </p:sp>
        <p:sp>
          <p:nvSpPr>
            <p:cNvPr id="28689" name="Rectangle 18">
              <a:extLst>
                <a:ext uri="{FF2B5EF4-FFF2-40B4-BE49-F238E27FC236}">
                  <a16:creationId xmlns:a16="http://schemas.microsoft.com/office/drawing/2014/main" id="{3C7486C0-B102-DC41-AA52-04AF0558A7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" y="1456"/>
              <a:ext cx="1411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Requirements Plan</a:t>
              </a:r>
            </a:p>
          </p:txBody>
        </p:sp>
        <p:sp>
          <p:nvSpPr>
            <p:cNvPr id="28690" name="Rectangle 19">
              <a:extLst>
                <a:ext uri="{FF2B5EF4-FFF2-40B4-BE49-F238E27FC236}">
                  <a16:creationId xmlns:a16="http://schemas.microsoft.com/office/drawing/2014/main" id="{DE459ABF-E5FA-4248-AACE-CF1985E5C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1938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691" name="Rectangle 20">
              <a:extLst>
                <a:ext uri="{FF2B5EF4-FFF2-40B4-BE49-F238E27FC236}">
                  <a16:creationId xmlns:a16="http://schemas.microsoft.com/office/drawing/2014/main" id="{7E7FCD14-A299-EA4D-9D8D-976F53034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4" y="1928"/>
              <a:ext cx="89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Rough-Cut </a:t>
              </a:r>
            </a:p>
          </p:txBody>
        </p:sp>
        <p:sp>
          <p:nvSpPr>
            <p:cNvPr id="28692" name="Rectangle 21">
              <a:extLst>
                <a:ext uri="{FF2B5EF4-FFF2-40B4-BE49-F238E27FC236}">
                  <a16:creationId xmlns:a16="http://schemas.microsoft.com/office/drawing/2014/main" id="{EF1D6F4E-FE24-9148-80ED-506783DCC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096"/>
              <a:ext cx="105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Capacity Plan</a:t>
              </a:r>
            </a:p>
          </p:txBody>
        </p:sp>
        <p:sp>
          <p:nvSpPr>
            <p:cNvPr id="28693" name="Rectangle 22">
              <a:extLst>
                <a:ext uri="{FF2B5EF4-FFF2-40B4-BE49-F238E27FC236}">
                  <a16:creationId xmlns:a16="http://schemas.microsoft.com/office/drawing/2014/main" id="{9C3D62E1-29D3-4949-B831-3BAE0A59B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2576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694" name="Rectangle 23">
              <a:extLst>
                <a:ext uri="{FF2B5EF4-FFF2-40B4-BE49-F238E27FC236}">
                  <a16:creationId xmlns:a16="http://schemas.microsoft.com/office/drawing/2014/main" id="{2691D004-C100-304F-BB3D-A8CDF7E91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2" y="2565"/>
              <a:ext cx="7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Capacity </a:t>
              </a:r>
            </a:p>
          </p:txBody>
        </p:sp>
        <p:sp>
          <p:nvSpPr>
            <p:cNvPr id="28695" name="Rectangle 24">
              <a:extLst>
                <a:ext uri="{FF2B5EF4-FFF2-40B4-BE49-F238E27FC236}">
                  <a16:creationId xmlns:a16="http://schemas.microsoft.com/office/drawing/2014/main" id="{C8BA1E10-729A-EC42-880A-9EFFF41E6A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9" y="2732"/>
              <a:ext cx="141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Requirements Plan</a:t>
              </a:r>
            </a:p>
          </p:txBody>
        </p:sp>
        <p:sp>
          <p:nvSpPr>
            <p:cNvPr id="28696" name="Rectangle 25">
              <a:extLst>
                <a:ext uri="{FF2B5EF4-FFF2-40B4-BE49-F238E27FC236}">
                  <a16:creationId xmlns:a16="http://schemas.microsoft.com/office/drawing/2014/main" id="{2C7A7923-F536-4149-AEB2-62D8C4A647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3214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697" name="Rectangle 26">
              <a:extLst>
                <a:ext uri="{FF2B5EF4-FFF2-40B4-BE49-F238E27FC236}">
                  <a16:creationId xmlns:a16="http://schemas.microsoft.com/office/drawing/2014/main" id="{9D2DC406-2663-0542-A5C9-8A33A9C1CB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" y="3203"/>
              <a:ext cx="99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Input/Output </a:t>
              </a:r>
            </a:p>
          </p:txBody>
        </p:sp>
        <p:sp>
          <p:nvSpPr>
            <p:cNvPr id="28698" name="Rectangle 27">
              <a:extLst>
                <a:ext uri="{FF2B5EF4-FFF2-40B4-BE49-F238E27FC236}">
                  <a16:creationId xmlns:a16="http://schemas.microsoft.com/office/drawing/2014/main" id="{DDC6CDD5-EE60-8842-97B2-BE538307F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1" y="3372"/>
              <a:ext cx="60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Control</a:t>
              </a:r>
            </a:p>
          </p:txBody>
        </p:sp>
        <p:sp>
          <p:nvSpPr>
            <p:cNvPr id="28699" name="Rectangle 28">
              <a:extLst>
                <a:ext uri="{FF2B5EF4-FFF2-40B4-BE49-F238E27FC236}">
                  <a16:creationId xmlns:a16="http://schemas.microsoft.com/office/drawing/2014/main" id="{6E15269A-8942-E145-B33C-F709AE25B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1300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00" name="Rectangle 29">
              <a:extLst>
                <a:ext uri="{FF2B5EF4-FFF2-40B4-BE49-F238E27FC236}">
                  <a16:creationId xmlns:a16="http://schemas.microsoft.com/office/drawing/2014/main" id="{776DF4C3-73C4-A246-B3C7-8183C4572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2" y="1290"/>
              <a:ext cx="86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Aggregate </a:t>
              </a:r>
            </a:p>
          </p:txBody>
        </p:sp>
        <p:sp>
          <p:nvSpPr>
            <p:cNvPr id="28701" name="Rectangle 30">
              <a:extLst>
                <a:ext uri="{FF2B5EF4-FFF2-40B4-BE49-F238E27FC236}">
                  <a16:creationId xmlns:a16="http://schemas.microsoft.com/office/drawing/2014/main" id="{0EA70B91-49CF-B541-8731-44B92629C5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" y="1456"/>
              <a:ext cx="1191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Production Plan</a:t>
              </a:r>
            </a:p>
          </p:txBody>
        </p:sp>
        <p:sp>
          <p:nvSpPr>
            <p:cNvPr id="28702" name="Rectangle 31">
              <a:extLst>
                <a:ext uri="{FF2B5EF4-FFF2-40B4-BE49-F238E27FC236}">
                  <a16:creationId xmlns:a16="http://schemas.microsoft.com/office/drawing/2014/main" id="{EADDC4F5-C712-E54B-891B-11F4A46994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1938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03" name="Rectangle 32">
              <a:extLst>
                <a:ext uri="{FF2B5EF4-FFF2-40B4-BE49-F238E27FC236}">
                  <a16:creationId xmlns:a16="http://schemas.microsoft.com/office/drawing/2014/main" id="{D921EF02-6C8A-5A43-9516-7905534F1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6" y="1928"/>
              <a:ext cx="139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Master Production </a:t>
              </a:r>
            </a:p>
          </p:txBody>
        </p:sp>
        <p:sp>
          <p:nvSpPr>
            <p:cNvPr id="28704" name="Rectangle 33">
              <a:extLst>
                <a:ext uri="{FF2B5EF4-FFF2-40B4-BE49-F238E27FC236}">
                  <a16:creationId xmlns:a16="http://schemas.microsoft.com/office/drawing/2014/main" id="{693F6DE3-1F05-3342-802F-500E71F87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" y="2096"/>
              <a:ext cx="7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Schedule</a:t>
              </a:r>
            </a:p>
          </p:txBody>
        </p:sp>
        <p:sp>
          <p:nvSpPr>
            <p:cNvPr id="28705" name="Rectangle 34">
              <a:extLst>
                <a:ext uri="{FF2B5EF4-FFF2-40B4-BE49-F238E27FC236}">
                  <a16:creationId xmlns:a16="http://schemas.microsoft.com/office/drawing/2014/main" id="{2BEBA996-8BAF-024B-8C28-CC3AC47AB6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2576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06" name="Rectangle 35">
              <a:extLst>
                <a:ext uri="{FF2B5EF4-FFF2-40B4-BE49-F238E27FC236}">
                  <a16:creationId xmlns:a16="http://schemas.microsoft.com/office/drawing/2014/main" id="{31B7B874-BA50-4E46-BA98-D23912B4D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0" y="2565"/>
              <a:ext cx="70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Material </a:t>
              </a:r>
            </a:p>
          </p:txBody>
        </p:sp>
        <p:sp>
          <p:nvSpPr>
            <p:cNvPr id="28707" name="Rectangle 36">
              <a:extLst>
                <a:ext uri="{FF2B5EF4-FFF2-40B4-BE49-F238E27FC236}">
                  <a16:creationId xmlns:a16="http://schemas.microsoft.com/office/drawing/2014/main" id="{8615F143-D182-894E-840E-12CDEDBB8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7" y="2732"/>
              <a:ext cx="141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Requirements Plan</a:t>
              </a:r>
            </a:p>
          </p:txBody>
        </p:sp>
        <p:sp>
          <p:nvSpPr>
            <p:cNvPr id="28708" name="Rectangle 37">
              <a:extLst>
                <a:ext uri="{FF2B5EF4-FFF2-40B4-BE49-F238E27FC236}">
                  <a16:creationId xmlns:a16="http://schemas.microsoft.com/office/drawing/2014/main" id="{D9523C1F-0546-A946-B356-A56F19ACA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3214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09" name="Rectangle 38">
              <a:extLst>
                <a:ext uri="{FF2B5EF4-FFF2-40B4-BE49-F238E27FC236}">
                  <a16:creationId xmlns:a16="http://schemas.microsoft.com/office/drawing/2014/main" id="{E3D3EDD4-58C6-C34F-8943-F41481983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7" y="3203"/>
              <a:ext cx="90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Shop Floor </a:t>
              </a:r>
            </a:p>
          </p:txBody>
        </p:sp>
        <p:sp>
          <p:nvSpPr>
            <p:cNvPr id="28710" name="Rectangle 39">
              <a:extLst>
                <a:ext uri="{FF2B5EF4-FFF2-40B4-BE49-F238E27FC236}">
                  <a16:creationId xmlns:a16="http://schemas.microsoft.com/office/drawing/2014/main" id="{4B8ECD1F-60DF-4547-85DC-8B7FD4DA8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" y="3372"/>
              <a:ext cx="7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Schedule</a:t>
              </a:r>
            </a:p>
          </p:txBody>
        </p:sp>
        <p:sp>
          <p:nvSpPr>
            <p:cNvPr id="28711" name="Rectangle 40">
              <a:extLst>
                <a:ext uri="{FF2B5EF4-FFF2-40B4-BE49-F238E27FC236}">
                  <a16:creationId xmlns:a16="http://schemas.microsoft.com/office/drawing/2014/main" id="{8BB26446-0EC3-0348-8FF6-ADDE788225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2548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All work centers</a:t>
              </a:r>
            </a:p>
          </p:txBody>
        </p:sp>
        <p:sp>
          <p:nvSpPr>
            <p:cNvPr id="28712" name="Line 41">
              <a:extLst>
                <a:ext uri="{FF2B5EF4-FFF2-40B4-BE49-F238E27FC236}">
                  <a16:creationId xmlns:a16="http://schemas.microsoft.com/office/drawing/2014/main" id="{EC272719-DE6F-AB49-A1B9-1CB4A3C055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7" y="1478"/>
              <a:ext cx="2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3" name="Line 42">
              <a:extLst>
                <a:ext uri="{FF2B5EF4-FFF2-40B4-BE49-F238E27FC236}">
                  <a16:creationId xmlns:a16="http://schemas.microsoft.com/office/drawing/2014/main" id="{2E744BEE-353B-3344-86ED-672D7E8E78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3" y="212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Line 43">
              <a:extLst>
                <a:ext uri="{FF2B5EF4-FFF2-40B4-BE49-F238E27FC236}">
                  <a16:creationId xmlns:a16="http://schemas.microsoft.com/office/drawing/2014/main" id="{0BD3203D-5C86-994A-98A2-3B82BAD76D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8" y="277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Line 44">
              <a:extLst>
                <a:ext uri="{FF2B5EF4-FFF2-40B4-BE49-F238E27FC236}">
                  <a16:creationId xmlns:a16="http://schemas.microsoft.com/office/drawing/2014/main" id="{0A016456-781A-5F47-843A-2BF6D5E57F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42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6" name="Line 45">
              <a:extLst>
                <a:ext uri="{FF2B5EF4-FFF2-40B4-BE49-F238E27FC236}">
                  <a16:creationId xmlns:a16="http://schemas.microsoft.com/office/drawing/2014/main" id="{B5F49209-891F-BB4D-8F04-D5A4B56226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683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7" name="Line 46">
              <a:extLst>
                <a:ext uri="{FF2B5EF4-FFF2-40B4-BE49-F238E27FC236}">
                  <a16:creationId xmlns:a16="http://schemas.microsoft.com/office/drawing/2014/main" id="{939A10D0-C3BC-D846-A2B2-B71AF8B68E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1689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7">
              <a:extLst>
                <a:ext uri="{FF2B5EF4-FFF2-40B4-BE49-F238E27FC236}">
                  <a16:creationId xmlns:a16="http://schemas.microsoft.com/office/drawing/2014/main" id="{5B19EA47-A984-B748-854E-DB7323E475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325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9" name="Line 48">
              <a:extLst>
                <a:ext uri="{FF2B5EF4-FFF2-40B4-BE49-F238E27FC236}">
                  <a16:creationId xmlns:a16="http://schemas.microsoft.com/office/drawing/2014/main" id="{63B75531-255E-2442-80B0-E80087F720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319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0" name="Line 49">
              <a:extLst>
                <a:ext uri="{FF2B5EF4-FFF2-40B4-BE49-F238E27FC236}">
                  <a16:creationId xmlns:a16="http://schemas.microsoft.com/office/drawing/2014/main" id="{58C830C3-485B-4841-B58C-B343FF5685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955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1" name="Line 50">
              <a:extLst>
                <a:ext uri="{FF2B5EF4-FFF2-40B4-BE49-F238E27FC236}">
                  <a16:creationId xmlns:a16="http://schemas.microsoft.com/office/drawing/2014/main" id="{5FACFCD1-A046-E848-872A-C06ED4D438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961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>
            <a:extLst>
              <a:ext uri="{FF2B5EF4-FFF2-40B4-BE49-F238E27FC236}">
                <a16:creationId xmlns:a16="http://schemas.microsoft.com/office/drawing/2014/main" id="{99A624BA-87EE-7C41-B1A6-D02E14D745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Aggregate Planning for Services</a:t>
            </a:r>
          </a:p>
        </p:txBody>
      </p:sp>
      <p:sp>
        <p:nvSpPr>
          <p:cNvPr id="30722" name="Rectangle 5">
            <a:extLst>
              <a:ext uri="{FF2B5EF4-FFF2-40B4-BE49-F238E27FC236}">
                <a16:creationId xmlns:a16="http://schemas.microsoft.com/office/drawing/2014/main" id="{ABB627FB-8359-7C4D-9CD4-6303206C75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4850" y="2028825"/>
            <a:ext cx="8515350" cy="4371975"/>
          </a:xfrm>
          <a:noFill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/>
              <a:t>1. Most services can’t be inventoried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2. Demand for services is difficult to predict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3. Capacity is also difficult to predict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4. Service capacity must be provided at the appropriate place and time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5. Labor is usually the most constraining 		resource for services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Group 25">
            <a:extLst>
              <a:ext uri="{FF2B5EF4-FFF2-40B4-BE49-F238E27FC236}">
                <a16:creationId xmlns:a16="http://schemas.microsoft.com/office/drawing/2014/main" id="{EBB8F0A4-1B17-E94D-AF33-A4AA7FB0BC3F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6168" name="Line 26">
              <a:extLst>
                <a:ext uri="{FF2B5EF4-FFF2-40B4-BE49-F238E27FC236}">
                  <a16:creationId xmlns:a16="http://schemas.microsoft.com/office/drawing/2014/main" id="{11A0E6D7-EE8B-B240-8D0B-D7644C4C61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Line 27">
              <a:extLst>
                <a:ext uri="{FF2B5EF4-FFF2-40B4-BE49-F238E27FC236}">
                  <a16:creationId xmlns:a16="http://schemas.microsoft.com/office/drawing/2014/main" id="{B4C42055-7896-5747-8E4A-3F1C6AAAEF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Line 28">
              <a:extLst>
                <a:ext uri="{FF2B5EF4-FFF2-40B4-BE49-F238E27FC236}">
                  <a16:creationId xmlns:a16="http://schemas.microsoft.com/office/drawing/2014/main" id="{3284C775-B42E-E542-8B71-3B9DB353E4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1" name="Line 29">
              <a:extLst>
                <a:ext uri="{FF2B5EF4-FFF2-40B4-BE49-F238E27FC236}">
                  <a16:creationId xmlns:a16="http://schemas.microsoft.com/office/drawing/2014/main" id="{04EDD885-2E85-9F43-BB9D-5216518AFF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Line 30">
              <a:extLst>
                <a:ext uri="{FF2B5EF4-FFF2-40B4-BE49-F238E27FC236}">
                  <a16:creationId xmlns:a16="http://schemas.microsoft.com/office/drawing/2014/main" id="{8583FF2C-781E-4E4A-B611-72CD5E0E44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6" name="Rectangle 4">
            <a:extLst>
              <a:ext uri="{FF2B5EF4-FFF2-40B4-BE49-F238E27FC236}">
                <a16:creationId xmlns:a16="http://schemas.microsoft.com/office/drawing/2014/main" id="{3A80AC3F-5D0F-D94F-8A91-8563E623DB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Inputs and Outputs to Aggregate Production Planning</a:t>
            </a:r>
            <a:endParaRPr lang="en-US" altLang="en-US"/>
          </a:p>
        </p:txBody>
      </p:sp>
      <p:grpSp>
        <p:nvGrpSpPr>
          <p:cNvPr id="6147" name="Group 31">
            <a:extLst>
              <a:ext uri="{FF2B5EF4-FFF2-40B4-BE49-F238E27FC236}">
                <a16:creationId xmlns:a16="http://schemas.microsoft.com/office/drawing/2014/main" id="{3F750424-ABCB-284F-BF62-41408F87ED36}"/>
              </a:ext>
            </a:extLst>
          </p:cNvPr>
          <p:cNvGrpSpPr>
            <a:grpSpLocks/>
          </p:cNvGrpSpPr>
          <p:nvPr/>
        </p:nvGrpSpPr>
        <p:grpSpPr bwMode="auto">
          <a:xfrm>
            <a:off x="998538" y="1841500"/>
            <a:ext cx="7842250" cy="4124325"/>
            <a:chOff x="640" y="1160"/>
            <a:chExt cx="5297" cy="2794"/>
          </a:xfrm>
        </p:grpSpPr>
        <p:sp>
          <p:nvSpPr>
            <p:cNvPr id="6148" name="Rectangle 5">
              <a:extLst>
                <a:ext uri="{FF2B5EF4-FFF2-40B4-BE49-F238E27FC236}">
                  <a16:creationId xmlns:a16="http://schemas.microsoft.com/office/drawing/2014/main" id="{E4DC1E61-6F28-3847-ADA2-102B54DE5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6" y="1996"/>
              <a:ext cx="1968" cy="77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49" name="Rectangle 6">
              <a:extLst>
                <a:ext uri="{FF2B5EF4-FFF2-40B4-BE49-F238E27FC236}">
                  <a16:creationId xmlns:a16="http://schemas.microsoft.com/office/drawing/2014/main" id="{B04CBEA0-1918-9541-9855-A83031DE2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031"/>
              <a:ext cx="1208" cy="8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Aggregate</a:t>
              </a:r>
            </a:p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Production</a:t>
              </a:r>
            </a:p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Planning</a:t>
              </a:r>
              <a:endParaRPr lang="en-US" altLang="en-US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50" name="Rectangle 7">
              <a:extLst>
                <a:ext uri="{FF2B5EF4-FFF2-40B4-BE49-F238E27FC236}">
                  <a16:creationId xmlns:a16="http://schemas.microsoft.com/office/drawing/2014/main" id="{AB964C2A-B169-3641-B244-DB2664670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0" y="1160"/>
              <a:ext cx="857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Company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Policies</a:t>
              </a:r>
            </a:p>
          </p:txBody>
        </p:sp>
        <p:sp>
          <p:nvSpPr>
            <p:cNvPr id="6151" name="Rectangle 8">
              <a:extLst>
                <a:ext uri="{FF2B5EF4-FFF2-40B4-BE49-F238E27FC236}">
                  <a16:creationId xmlns:a16="http://schemas.microsoft.com/office/drawing/2014/main" id="{54C0C6BF-6B11-2741-8EFB-AD75E4864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5" y="1904"/>
              <a:ext cx="990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Financial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Constraints</a:t>
              </a:r>
            </a:p>
          </p:txBody>
        </p:sp>
        <p:sp>
          <p:nvSpPr>
            <p:cNvPr id="6152" name="Rectangle 9">
              <a:extLst>
                <a:ext uri="{FF2B5EF4-FFF2-40B4-BE49-F238E27FC236}">
                  <a16:creationId xmlns:a16="http://schemas.microsoft.com/office/drawing/2014/main" id="{745971F6-B6CC-694E-83A1-963F33571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2" y="1160"/>
              <a:ext cx="923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Strategic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Objectives</a:t>
              </a:r>
            </a:p>
          </p:txBody>
        </p:sp>
        <p:sp>
          <p:nvSpPr>
            <p:cNvPr id="6153" name="Rectangle 10">
              <a:extLst>
                <a:ext uri="{FF2B5EF4-FFF2-40B4-BE49-F238E27FC236}">
                  <a16:creationId xmlns:a16="http://schemas.microsoft.com/office/drawing/2014/main" id="{DD5029B8-A847-C74C-B901-135C1EB9EE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3" y="3068"/>
              <a:ext cx="1324" cy="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Units or dollars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subcontracted,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backordered, or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lost</a:t>
              </a:r>
            </a:p>
          </p:txBody>
        </p:sp>
        <p:sp>
          <p:nvSpPr>
            <p:cNvPr id="6154" name="Line 11">
              <a:extLst>
                <a:ext uri="{FF2B5EF4-FFF2-40B4-BE49-F238E27FC236}">
                  <a16:creationId xmlns:a16="http://schemas.microsoft.com/office/drawing/2014/main" id="{A70CCE8A-880A-4B45-B5B8-68D789B4C0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8" y="1625"/>
              <a:ext cx="511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Line 12">
              <a:extLst>
                <a:ext uri="{FF2B5EF4-FFF2-40B4-BE49-F238E27FC236}">
                  <a16:creationId xmlns:a16="http://schemas.microsoft.com/office/drawing/2014/main" id="{30729CBF-886A-DA44-B2D7-1AC3924F78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577"/>
              <a:ext cx="0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Line 13">
              <a:extLst>
                <a:ext uri="{FF2B5EF4-FFF2-40B4-BE49-F238E27FC236}">
                  <a16:creationId xmlns:a16="http://schemas.microsoft.com/office/drawing/2014/main" id="{93199661-B4CB-6442-9265-ED8AA942E4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18" y="168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Line 14">
              <a:extLst>
                <a:ext uri="{FF2B5EF4-FFF2-40B4-BE49-F238E27FC236}">
                  <a16:creationId xmlns:a16="http://schemas.microsoft.com/office/drawing/2014/main" id="{2228709D-A721-E943-8CD7-855A172A04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9" y="2124"/>
              <a:ext cx="5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Line 15">
              <a:extLst>
                <a:ext uri="{FF2B5EF4-FFF2-40B4-BE49-F238E27FC236}">
                  <a16:creationId xmlns:a16="http://schemas.microsoft.com/office/drawing/2014/main" id="{419E7963-F02C-C946-AE58-03D18CE6AA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9" y="2124"/>
              <a:ext cx="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Line 16">
              <a:extLst>
                <a:ext uri="{FF2B5EF4-FFF2-40B4-BE49-F238E27FC236}">
                  <a16:creationId xmlns:a16="http://schemas.microsoft.com/office/drawing/2014/main" id="{91716091-9017-2948-B0CC-1272745571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71" y="2885"/>
              <a:ext cx="267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Line 17">
              <a:extLst>
                <a:ext uri="{FF2B5EF4-FFF2-40B4-BE49-F238E27FC236}">
                  <a16:creationId xmlns:a16="http://schemas.microsoft.com/office/drawing/2014/main" id="{1C8C9B3C-3493-C24B-A153-14B6495F3A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6" y="2825"/>
              <a:ext cx="355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Rectangle 18">
              <a:extLst>
                <a:ext uri="{FF2B5EF4-FFF2-40B4-BE49-F238E27FC236}">
                  <a16:creationId xmlns:a16="http://schemas.microsoft.com/office/drawing/2014/main" id="{129DD036-8483-7144-BFD0-29690EF52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" y="1160"/>
              <a:ext cx="990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Capacity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Constraints</a:t>
              </a:r>
            </a:p>
          </p:txBody>
        </p:sp>
        <p:sp>
          <p:nvSpPr>
            <p:cNvPr id="6162" name="Rectangle 19">
              <a:extLst>
                <a:ext uri="{FF2B5EF4-FFF2-40B4-BE49-F238E27FC236}">
                  <a16:creationId xmlns:a16="http://schemas.microsoft.com/office/drawing/2014/main" id="{33CB8418-329B-ED48-AC7E-B8BBACC30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" y="2936"/>
              <a:ext cx="904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Size of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Workforce</a:t>
              </a:r>
            </a:p>
          </p:txBody>
        </p:sp>
        <p:sp>
          <p:nvSpPr>
            <p:cNvPr id="6163" name="Rectangle 20">
              <a:extLst>
                <a:ext uri="{FF2B5EF4-FFF2-40B4-BE49-F238E27FC236}">
                  <a16:creationId xmlns:a16="http://schemas.microsoft.com/office/drawing/2014/main" id="{D4544246-3147-764E-8C6B-F3434C89E5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7" y="3247"/>
              <a:ext cx="1123" cy="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Production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per month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(in units or $)</a:t>
              </a:r>
            </a:p>
          </p:txBody>
        </p:sp>
        <p:sp>
          <p:nvSpPr>
            <p:cNvPr id="6164" name="Rectangle 21">
              <a:extLst>
                <a:ext uri="{FF2B5EF4-FFF2-40B4-BE49-F238E27FC236}">
                  <a16:creationId xmlns:a16="http://schemas.microsoft.com/office/drawing/2014/main" id="{F9D534A3-E47E-A14D-980C-6D1866965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3284"/>
              <a:ext cx="828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Inventory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Levels</a:t>
              </a:r>
            </a:p>
          </p:txBody>
        </p:sp>
        <p:sp>
          <p:nvSpPr>
            <p:cNvPr id="6165" name="Rectangle 22">
              <a:extLst>
                <a:ext uri="{FF2B5EF4-FFF2-40B4-BE49-F238E27FC236}">
                  <a16:creationId xmlns:a16="http://schemas.microsoft.com/office/drawing/2014/main" id="{1F875755-BC0F-1640-B270-BFC3760FD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" y="1892"/>
              <a:ext cx="875" cy="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Demand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Forecasts</a:t>
              </a:r>
            </a:p>
          </p:txBody>
        </p:sp>
        <p:sp>
          <p:nvSpPr>
            <p:cNvPr id="6166" name="Line 23">
              <a:extLst>
                <a:ext uri="{FF2B5EF4-FFF2-40B4-BE49-F238E27FC236}">
                  <a16:creationId xmlns:a16="http://schemas.microsoft.com/office/drawing/2014/main" id="{8962EA61-75D5-C340-801A-C28576F694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13" y="282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Line 24">
              <a:extLst>
                <a:ext uri="{FF2B5EF4-FFF2-40B4-BE49-F238E27FC236}">
                  <a16:creationId xmlns:a16="http://schemas.microsoft.com/office/drawing/2014/main" id="{BC336AEC-FC47-964B-9786-777822EA2C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3" y="2885"/>
              <a:ext cx="251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4">
            <a:extLst>
              <a:ext uri="{FF2B5EF4-FFF2-40B4-BE49-F238E27FC236}">
                <a16:creationId xmlns:a16="http://schemas.microsoft.com/office/drawing/2014/main" id="{0C882A85-31C1-1949-9F3A-00C7A56F01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Strategies for Meeting Demand</a:t>
            </a:r>
          </a:p>
        </p:txBody>
      </p:sp>
      <p:sp>
        <p:nvSpPr>
          <p:cNvPr id="8194" name="Rectangle 5">
            <a:extLst>
              <a:ext uri="{FF2B5EF4-FFF2-40B4-BE49-F238E27FC236}">
                <a16:creationId xmlns:a16="http://schemas.microsoft.com/office/drawing/2014/main" id="{EDF162AB-7A29-9846-910A-8FB574A743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7550" y="2057400"/>
            <a:ext cx="8350250" cy="3886200"/>
          </a:xfrm>
          <a:noFill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 sz="2400"/>
              <a:t>1.  Use inventory to absorb fluctuations in demand (level production)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2.  Hire and fire workers to match demand (chase demand)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3.  Maintain resources for high demand levels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4.  Increase or decrease working hours (over &amp; undertime)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5.  Subcontract work to other firms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6.  Use part-time workers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7.  Provide the service or product at a later time period (backordering)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4">
            <a:extLst>
              <a:ext uri="{FF2B5EF4-FFF2-40B4-BE49-F238E27FC236}">
                <a16:creationId xmlns:a16="http://schemas.microsoft.com/office/drawing/2014/main" id="{EF122552-9D3D-C24A-ACF5-A77CFDC01F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Strategy Details</a:t>
            </a:r>
          </a:p>
        </p:txBody>
      </p:sp>
      <p:sp>
        <p:nvSpPr>
          <p:cNvPr id="10242" name="Rectangle 5">
            <a:extLst>
              <a:ext uri="{FF2B5EF4-FFF2-40B4-BE49-F238E27FC236}">
                <a16:creationId xmlns:a16="http://schemas.microsoft.com/office/drawing/2014/main" id="{45E83AD2-20F2-FF4E-B035-AD5C93357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Level production - produce at constant rate &amp; use inventory as needed to meet demand</a:t>
            </a:r>
          </a:p>
          <a:p>
            <a:pPr marL="342900" indent="-342900" defTabSz="914400"/>
            <a:r>
              <a:rPr lang="en-US" altLang="en-US" sz="2800"/>
              <a:t>Chase demand - change workforce levels so that production matches demand</a:t>
            </a:r>
          </a:p>
          <a:p>
            <a:pPr marL="342900" indent="-342900" defTabSz="914400"/>
            <a:r>
              <a:rPr lang="en-US" altLang="en-US" sz="2800"/>
              <a:t>Maintaining resources for high demand levels - ensures high levels of customer service</a:t>
            </a:r>
          </a:p>
          <a:p>
            <a:pPr marL="342900" indent="-342900" defTabSz="914400"/>
            <a:r>
              <a:rPr lang="en-US" altLang="en-US" sz="2800"/>
              <a:t>Overtime &amp; undertime - common when demand fluctuations are not extreme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4">
            <a:extLst>
              <a:ext uri="{FF2B5EF4-FFF2-40B4-BE49-F238E27FC236}">
                <a16:creationId xmlns:a16="http://schemas.microsoft.com/office/drawing/2014/main" id="{51901285-2C9D-1542-90DF-311D358DB2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Strategy Details</a:t>
            </a:r>
          </a:p>
        </p:txBody>
      </p:sp>
      <p:sp>
        <p:nvSpPr>
          <p:cNvPr id="12290" name="Rectangle 5">
            <a:extLst>
              <a:ext uri="{FF2B5EF4-FFF2-40B4-BE49-F238E27FC236}">
                <a16:creationId xmlns:a16="http://schemas.microsoft.com/office/drawing/2014/main" id="{C1622DC2-F826-644E-A45C-553C91C5FC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1525" y="2054225"/>
            <a:ext cx="8296275" cy="3813175"/>
          </a:xfrm>
          <a:noFill/>
        </p:spPr>
        <p:txBody>
          <a:bodyPr lIns="90487" tIns="44450" rIns="90487" bIns="44450"/>
          <a:lstStyle/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Subcontracting - useful if supplier meets quality &amp; time requirements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Part-time workers - feasible for unskilled jobs or if labor pool exists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Backordering - only works if customer is willing to wait for product/services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>
            <a:extLst>
              <a:ext uri="{FF2B5EF4-FFF2-40B4-BE49-F238E27FC236}">
                <a16:creationId xmlns:a16="http://schemas.microsoft.com/office/drawing/2014/main" id="{E951B09B-9930-6343-8376-18E1F01882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Level Production</a:t>
            </a:r>
          </a:p>
        </p:txBody>
      </p:sp>
      <p:sp>
        <p:nvSpPr>
          <p:cNvPr id="14338" name="Rectangle 5">
            <a:extLst>
              <a:ext uri="{FF2B5EF4-FFF2-40B4-BE49-F238E27FC236}">
                <a16:creationId xmlns:a16="http://schemas.microsoft.com/office/drawing/2014/main" id="{21C7F5C3-FEC0-074A-9271-8A557A031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4213" y="5397500"/>
            <a:ext cx="10683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Time</a:t>
            </a:r>
          </a:p>
        </p:txBody>
      </p:sp>
      <p:sp>
        <p:nvSpPr>
          <p:cNvPr id="14339" name="Rectangle 6">
            <a:extLst>
              <a:ext uri="{FF2B5EF4-FFF2-40B4-BE49-F238E27FC236}">
                <a16:creationId xmlns:a16="http://schemas.microsoft.com/office/drawing/2014/main" id="{2722E34F-0B37-FA4A-97A9-DA213C0C8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0913" y="2851150"/>
            <a:ext cx="16065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Production</a:t>
            </a:r>
          </a:p>
        </p:txBody>
      </p:sp>
      <p:sp>
        <p:nvSpPr>
          <p:cNvPr id="14340" name="Line 7">
            <a:extLst>
              <a:ext uri="{FF2B5EF4-FFF2-40B4-BE49-F238E27FC236}">
                <a16:creationId xmlns:a16="http://schemas.microsoft.com/office/drawing/2014/main" id="{EE55419F-0320-0D40-A408-43D38E0E71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6888" y="2316163"/>
            <a:ext cx="0" cy="2924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8">
            <a:extLst>
              <a:ext uri="{FF2B5EF4-FFF2-40B4-BE49-F238E27FC236}">
                <a16:creationId xmlns:a16="http://schemas.microsoft.com/office/drawing/2014/main" id="{60DC33E0-A284-AA4A-B4A9-EFE8B8D6DA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4350" y="5254625"/>
            <a:ext cx="6367463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Line 9">
            <a:extLst>
              <a:ext uri="{FF2B5EF4-FFF2-40B4-BE49-F238E27FC236}">
                <a16:creationId xmlns:a16="http://schemas.microsoft.com/office/drawing/2014/main" id="{888C5BC8-70D3-AC49-88F3-E949421B9D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3733800"/>
            <a:ext cx="5764212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43" name="Group 10">
            <a:extLst>
              <a:ext uri="{FF2B5EF4-FFF2-40B4-BE49-F238E27FC236}">
                <a16:creationId xmlns:a16="http://schemas.microsoft.com/office/drawing/2014/main" id="{68C2AB2E-9327-7A4D-B97A-770CDA675676}"/>
              </a:ext>
            </a:extLst>
          </p:cNvPr>
          <p:cNvGrpSpPr>
            <a:grpSpLocks/>
          </p:cNvGrpSpPr>
          <p:nvPr/>
        </p:nvGrpSpPr>
        <p:grpSpPr bwMode="auto">
          <a:xfrm>
            <a:off x="1812925" y="2608263"/>
            <a:ext cx="6059488" cy="2233612"/>
            <a:chOff x="1214" y="1487"/>
            <a:chExt cx="3523" cy="1407"/>
          </a:xfrm>
        </p:grpSpPr>
        <p:sp>
          <p:nvSpPr>
            <p:cNvPr id="14348" name="Freeform 11">
              <a:extLst>
                <a:ext uri="{FF2B5EF4-FFF2-40B4-BE49-F238E27FC236}">
                  <a16:creationId xmlns:a16="http://schemas.microsoft.com/office/drawing/2014/main" id="{EE896BAA-46CB-404F-A4C6-EA69CEE94D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4" y="1487"/>
              <a:ext cx="908" cy="1394"/>
            </a:xfrm>
            <a:custGeom>
              <a:avLst/>
              <a:gdLst>
                <a:gd name="T0" fmla="*/ 907 w 908"/>
                <a:gd name="T1" fmla="*/ 0 h 1394"/>
                <a:gd name="T2" fmla="*/ 857 w 908"/>
                <a:gd name="T3" fmla="*/ 5 h 1394"/>
                <a:gd name="T4" fmla="*/ 777 w 908"/>
                <a:gd name="T5" fmla="*/ 2 h 1394"/>
                <a:gd name="T6" fmla="*/ 687 w 908"/>
                <a:gd name="T7" fmla="*/ 33 h 1394"/>
                <a:gd name="T8" fmla="*/ 630 w 908"/>
                <a:gd name="T9" fmla="*/ 97 h 1394"/>
                <a:gd name="T10" fmla="*/ 607 w 908"/>
                <a:gd name="T11" fmla="*/ 158 h 1394"/>
                <a:gd name="T12" fmla="*/ 267 w 908"/>
                <a:gd name="T13" fmla="*/ 1256 h 1394"/>
                <a:gd name="T14" fmla="*/ 247 w 908"/>
                <a:gd name="T15" fmla="*/ 1314 h 1394"/>
                <a:gd name="T16" fmla="*/ 193 w 908"/>
                <a:gd name="T17" fmla="*/ 1357 h 1394"/>
                <a:gd name="T18" fmla="*/ 117 w 908"/>
                <a:gd name="T19" fmla="*/ 1388 h 1394"/>
                <a:gd name="T20" fmla="*/ 0 w 908"/>
                <a:gd name="T21" fmla="*/ 1393 h 13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08" h="1394">
                  <a:moveTo>
                    <a:pt x="907" y="0"/>
                  </a:moveTo>
                  <a:lnTo>
                    <a:pt x="857" y="5"/>
                  </a:lnTo>
                  <a:lnTo>
                    <a:pt x="777" y="2"/>
                  </a:lnTo>
                  <a:lnTo>
                    <a:pt x="687" y="33"/>
                  </a:lnTo>
                  <a:lnTo>
                    <a:pt x="630" y="97"/>
                  </a:lnTo>
                  <a:lnTo>
                    <a:pt x="607" y="158"/>
                  </a:lnTo>
                  <a:lnTo>
                    <a:pt x="267" y="1256"/>
                  </a:lnTo>
                  <a:lnTo>
                    <a:pt x="247" y="1314"/>
                  </a:lnTo>
                  <a:lnTo>
                    <a:pt x="193" y="1357"/>
                  </a:lnTo>
                  <a:lnTo>
                    <a:pt x="117" y="1388"/>
                  </a:lnTo>
                  <a:lnTo>
                    <a:pt x="0" y="1393"/>
                  </a:lnTo>
                </a:path>
              </a:pathLst>
            </a:custGeom>
            <a:noFill/>
            <a:ln w="25400" cap="rnd" cmpd="sng">
              <a:solidFill>
                <a:schemeClr val="hlink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Freeform 12">
              <a:extLst>
                <a:ext uri="{FF2B5EF4-FFF2-40B4-BE49-F238E27FC236}">
                  <a16:creationId xmlns:a16="http://schemas.microsoft.com/office/drawing/2014/main" id="{75C1CC68-3087-9B4C-89CE-DC4B7348F4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8" y="1487"/>
              <a:ext cx="743" cy="1386"/>
            </a:xfrm>
            <a:custGeom>
              <a:avLst/>
              <a:gdLst>
                <a:gd name="T0" fmla="*/ 742 w 743"/>
                <a:gd name="T1" fmla="*/ 3 h 1386"/>
                <a:gd name="T2" fmla="*/ 662 w 743"/>
                <a:gd name="T3" fmla="*/ 0 h 1386"/>
                <a:gd name="T4" fmla="*/ 575 w 743"/>
                <a:gd name="T5" fmla="*/ 31 h 1386"/>
                <a:gd name="T6" fmla="*/ 518 w 743"/>
                <a:gd name="T7" fmla="*/ 96 h 1386"/>
                <a:gd name="T8" fmla="*/ 491 w 743"/>
                <a:gd name="T9" fmla="*/ 156 h 1386"/>
                <a:gd name="T10" fmla="*/ 150 w 743"/>
                <a:gd name="T11" fmla="*/ 1253 h 1386"/>
                <a:gd name="T12" fmla="*/ 134 w 743"/>
                <a:gd name="T13" fmla="*/ 1311 h 1386"/>
                <a:gd name="T14" fmla="*/ 77 w 743"/>
                <a:gd name="T15" fmla="*/ 1354 h 1386"/>
                <a:gd name="T16" fmla="*/ 0 w 743"/>
                <a:gd name="T17" fmla="*/ 1385 h 1386"/>
                <a:gd name="T18" fmla="*/ 7 w 743"/>
                <a:gd name="T19" fmla="*/ 1383 h 13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43" h="1386">
                  <a:moveTo>
                    <a:pt x="742" y="3"/>
                  </a:moveTo>
                  <a:lnTo>
                    <a:pt x="662" y="0"/>
                  </a:lnTo>
                  <a:lnTo>
                    <a:pt x="575" y="31"/>
                  </a:lnTo>
                  <a:lnTo>
                    <a:pt x="518" y="96"/>
                  </a:lnTo>
                  <a:lnTo>
                    <a:pt x="491" y="156"/>
                  </a:lnTo>
                  <a:lnTo>
                    <a:pt x="150" y="1253"/>
                  </a:lnTo>
                  <a:lnTo>
                    <a:pt x="134" y="1311"/>
                  </a:lnTo>
                  <a:lnTo>
                    <a:pt x="77" y="1354"/>
                  </a:lnTo>
                  <a:lnTo>
                    <a:pt x="0" y="1385"/>
                  </a:lnTo>
                  <a:lnTo>
                    <a:pt x="7" y="1383"/>
                  </a:lnTo>
                </a:path>
              </a:pathLst>
            </a:custGeom>
            <a:noFill/>
            <a:ln w="25400" cap="rnd" cmpd="sng">
              <a:solidFill>
                <a:schemeClr val="hlink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Freeform 13">
              <a:extLst>
                <a:ext uri="{FF2B5EF4-FFF2-40B4-BE49-F238E27FC236}">
                  <a16:creationId xmlns:a16="http://schemas.microsoft.com/office/drawing/2014/main" id="{192BFBF4-5E63-5F42-BC79-DE3EA1D6C6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3" y="1488"/>
              <a:ext cx="855" cy="1391"/>
            </a:xfrm>
            <a:custGeom>
              <a:avLst/>
              <a:gdLst>
                <a:gd name="T0" fmla="*/ 0 w 855"/>
                <a:gd name="T1" fmla="*/ 0 h 1391"/>
                <a:gd name="T2" fmla="*/ 80 w 855"/>
                <a:gd name="T3" fmla="*/ 3 h 1391"/>
                <a:gd name="T4" fmla="*/ 167 w 855"/>
                <a:gd name="T5" fmla="*/ 35 h 1391"/>
                <a:gd name="T6" fmla="*/ 224 w 855"/>
                <a:gd name="T7" fmla="*/ 99 h 1391"/>
                <a:gd name="T8" fmla="*/ 248 w 855"/>
                <a:gd name="T9" fmla="*/ 160 h 1391"/>
                <a:gd name="T10" fmla="*/ 589 w 855"/>
                <a:gd name="T11" fmla="*/ 1257 h 1391"/>
                <a:gd name="T12" fmla="*/ 610 w 855"/>
                <a:gd name="T13" fmla="*/ 1314 h 1391"/>
                <a:gd name="T14" fmla="*/ 666 w 855"/>
                <a:gd name="T15" fmla="*/ 1357 h 1391"/>
                <a:gd name="T16" fmla="*/ 740 w 855"/>
                <a:gd name="T17" fmla="*/ 1388 h 1391"/>
                <a:gd name="T18" fmla="*/ 854 w 855"/>
                <a:gd name="T19" fmla="*/ 1390 h 139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55" h="1391">
                  <a:moveTo>
                    <a:pt x="0" y="0"/>
                  </a:moveTo>
                  <a:lnTo>
                    <a:pt x="80" y="3"/>
                  </a:lnTo>
                  <a:lnTo>
                    <a:pt x="167" y="35"/>
                  </a:lnTo>
                  <a:lnTo>
                    <a:pt x="224" y="99"/>
                  </a:lnTo>
                  <a:lnTo>
                    <a:pt x="248" y="160"/>
                  </a:lnTo>
                  <a:lnTo>
                    <a:pt x="589" y="1257"/>
                  </a:lnTo>
                  <a:lnTo>
                    <a:pt x="610" y="1314"/>
                  </a:lnTo>
                  <a:lnTo>
                    <a:pt x="666" y="1357"/>
                  </a:lnTo>
                  <a:lnTo>
                    <a:pt x="740" y="1388"/>
                  </a:lnTo>
                  <a:lnTo>
                    <a:pt x="854" y="1390"/>
                  </a:lnTo>
                </a:path>
              </a:pathLst>
            </a:custGeom>
            <a:noFill/>
            <a:ln w="25400" cap="rnd" cmpd="sng">
              <a:solidFill>
                <a:schemeClr val="hlink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Freeform 14">
              <a:extLst>
                <a:ext uri="{FF2B5EF4-FFF2-40B4-BE49-F238E27FC236}">
                  <a16:creationId xmlns:a16="http://schemas.microsoft.com/office/drawing/2014/main" id="{F64183E1-D3FB-554B-8DF8-4BA336FD4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6" y="1489"/>
              <a:ext cx="911" cy="1405"/>
            </a:xfrm>
            <a:custGeom>
              <a:avLst/>
              <a:gdLst>
                <a:gd name="T0" fmla="*/ 0 w 911"/>
                <a:gd name="T1" fmla="*/ 0 h 1405"/>
                <a:gd name="T2" fmla="*/ 54 w 911"/>
                <a:gd name="T3" fmla="*/ 3 h 1405"/>
                <a:gd name="T4" fmla="*/ 137 w 911"/>
                <a:gd name="T5" fmla="*/ 0 h 1405"/>
                <a:gd name="T6" fmla="*/ 224 w 911"/>
                <a:gd name="T7" fmla="*/ 31 h 1405"/>
                <a:gd name="T8" fmla="*/ 281 w 911"/>
                <a:gd name="T9" fmla="*/ 96 h 1405"/>
                <a:gd name="T10" fmla="*/ 308 w 911"/>
                <a:gd name="T11" fmla="*/ 157 h 1405"/>
                <a:gd name="T12" fmla="*/ 646 w 911"/>
                <a:gd name="T13" fmla="*/ 1254 h 1405"/>
                <a:gd name="T14" fmla="*/ 659 w 911"/>
                <a:gd name="T15" fmla="*/ 1312 h 1405"/>
                <a:gd name="T16" fmla="*/ 723 w 911"/>
                <a:gd name="T17" fmla="*/ 1355 h 1405"/>
                <a:gd name="T18" fmla="*/ 796 w 911"/>
                <a:gd name="T19" fmla="*/ 1386 h 1405"/>
                <a:gd name="T20" fmla="*/ 910 w 911"/>
                <a:gd name="T21" fmla="*/ 1404 h 140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11" h="1405">
                  <a:moveTo>
                    <a:pt x="0" y="0"/>
                  </a:moveTo>
                  <a:lnTo>
                    <a:pt x="54" y="3"/>
                  </a:lnTo>
                  <a:lnTo>
                    <a:pt x="137" y="0"/>
                  </a:lnTo>
                  <a:lnTo>
                    <a:pt x="224" y="31"/>
                  </a:lnTo>
                  <a:lnTo>
                    <a:pt x="281" y="96"/>
                  </a:lnTo>
                  <a:lnTo>
                    <a:pt x="308" y="157"/>
                  </a:lnTo>
                  <a:lnTo>
                    <a:pt x="646" y="1254"/>
                  </a:lnTo>
                  <a:lnTo>
                    <a:pt x="659" y="1312"/>
                  </a:lnTo>
                  <a:lnTo>
                    <a:pt x="723" y="1355"/>
                  </a:lnTo>
                  <a:lnTo>
                    <a:pt x="796" y="1386"/>
                  </a:lnTo>
                  <a:lnTo>
                    <a:pt x="910" y="1404"/>
                  </a:lnTo>
                </a:path>
              </a:pathLst>
            </a:custGeom>
            <a:noFill/>
            <a:ln w="25400" cap="rnd" cmpd="sng">
              <a:solidFill>
                <a:schemeClr val="hlink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Freeform 15">
              <a:extLst>
                <a:ext uri="{FF2B5EF4-FFF2-40B4-BE49-F238E27FC236}">
                  <a16:creationId xmlns:a16="http://schemas.microsoft.com/office/drawing/2014/main" id="{12C61327-41CF-024E-84EF-7DB2F4337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4" y="2351"/>
              <a:ext cx="332" cy="527"/>
            </a:xfrm>
            <a:custGeom>
              <a:avLst/>
              <a:gdLst>
                <a:gd name="T0" fmla="*/ 0 w 332"/>
                <a:gd name="T1" fmla="*/ 0 h 527"/>
                <a:gd name="T2" fmla="*/ 100 w 332"/>
                <a:gd name="T3" fmla="*/ 393 h 527"/>
                <a:gd name="T4" fmla="*/ 111 w 332"/>
                <a:gd name="T5" fmla="*/ 444 h 527"/>
                <a:gd name="T6" fmla="*/ 167 w 332"/>
                <a:gd name="T7" fmla="*/ 482 h 527"/>
                <a:gd name="T8" fmla="*/ 231 w 332"/>
                <a:gd name="T9" fmla="*/ 510 h 527"/>
                <a:gd name="T10" fmla="*/ 308 w 332"/>
                <a:gd name="T11" fmla="*/ 522 h 527"/>
                <a:gd name="T12" fmla="*/ 331 w 332"/>
                <a:gd name="T13" fmla="*/ 526 h 5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2" h="527">
                  <a:moveTo>
                    <a:pt x="0" y="0"/>
                  </a:moveTo>
                  <a:lnTo>
                    <a:pt x="100" y="393"/>
                  </a:lnTo>
                  <a:lnTo>
                    <a:pt x="111" y="444"/>
                  </a:lnTo>
                  <a:lnTo>
                    <a:pt x="167" y="482"/>
                  </a:lnTo>
                  <a:lnTo>
                    <a:pt x="231" y="510"/>
                  </a:lnTo>
                  <a:lnTo>
                    <a:pt x="308" y="522"/>
                  </a:lnTo>
                  <a:lnTo>
                    <a:pt x="331" y="526"/>
                  </a:lnTo>
                </a:path>
              </a:pathLst>
            </a:custGeom>
            <a:noFill/>
            <a:ln w="25400" cap="rnd" cmpd="sng">
              <a:solidFill>
                <a:schemeClr val="hlink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Freeform 16">
              <a:extLst>
                <a:ext uri="{FF2B5EF4-FFF2-40B4-BE49-F238E27FC236}">
                  <a16:creationId xmlns:a16="http://schemas.microsoft.com/office/drawing/2014/main" id="{0597F81D-C91F-D64E-998B-E3092EB358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5" y="1489"/>
              <a:ext cx="683" cy="1356"/>
            </a:xfrm>
            <a:custGeom>
              <a:avLst/>
              <a:gdLst>
                <a:gd name="T0" fmla="*/ 682 w 683"/>
                <a:gd name="T1" fmla="*/ 3 h 1356"/>
                <a:gd name="T2" fmla="*/ 665 w 683"/>
                <a:gd name="T3" fmla="*/ 3 h 1356"/>
                <a:gd name="T4" fmla="*/ 585 w 683"/>
                <a:gd name="T5" fmla="*/ 0 h 1356"/>
                <a:gd name="T6" fmla="*/ 498 w 683"/>
                <a:gd name="T7" fmla="*/ 31 h 1356"/>
                <a:gd name="T8" fmla="*/ 441 w 683"/>
                <a:gd name="T9" fmla="*/ 96 h 1356"/>
                <a:gd name="T10" fmla="*/ 415 w 683"/>
                <a:gd name="T11" fmla="*/ 157 h 1356"/>
                <a:gd name="T12" fmla="*/ 74 w 683"/>
                <a:gd name="T13" fmla="*/ 1254 h 1356"/>
                <a:gd name="T14" fmla="*/ 57 w 683"/>
                <a:gd name="T15" fmla="*/ 1312 h 1356"/>
                <a:gd name="T16" fmla="*/ 0 w 683"/>
                <a:gd name="T17" fmla="*/ 1355 h 13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83" h="1356">
                  <a:moveTo>
                    <a:pt x="682" y="3"/>
                  </a:moveTo>
                  <a:lnTo>
                    <a:pt x="665" y="3"/>
                  </a:lnTo>
                  <a:lnTo>
                    <a:pt x="585" y="0"/>
                  </a:lnTo>
                  <a:lnTo>
                    <a:pt x="498" y="31"/>
                  </a:lnTo>
                  <a:lnTo>
                    <a:pt x="441" y="96"/>
                  </a:lnTo>
                  <a:lnTo>
                    <a:pt x="415" y="157"/>
                  </a:lnTo>
                  <a:lnTo>
                    <a:pt x="74" y="1254"/>
                  </a:lnTo>
                  <a:lnTo>
                    <a:pt x="57" y="1312"/>
                  </a:lnTo>
                  <a:lnTo>
                    <a:pt x="0" y="1355"/>
                  </a:lnTo>
                </a:path>
              </a:pathLst>
            </a:custGeom>
            <a:noFill/>
            <a:ln w="25400" cap="rnd" cmpd="sng">
              <a:solidFill>
                <a:schemeClr val="hlink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4" name="Rectangle 17">
            <a:extLst>
              <a:ext uri="{FF2B5EF4-FFF2-40B4-BE49-F238E27FC236}">
                <a16:creationId xmlns:a16="http://schemas.microsoft.com/office/drawing/2014/main" id="{0458FAA8-AC78-4341-AAB3-AD43101FD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938" y="2239963"/>
            <a:ext cx="17811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Demand</a:t>
            </a:r>
          </a:p>
        </p:txBody>
      </p:sp>
      <p:sp>
        <p:nvSpPr>
          <p:cNvPr id="14345" name="Line 18">
            <a:extLst>
              <a:ext uri="{FF2B5EF4-FFF2-40B4-BE49-F238E27FC236}">
                <a16:creationId xmlns:a16="http://schemas.microsoft.com/office/drawing/2014/main" id="{56612C7D-9B64-4B4C-B10C-D0FBFC5321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70363" y="2566988"/>
            <a:ext cx="398462" cy="525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9">
            <a:extLst>
              <a:ext uri="{FF2B5EF4-FFF2-40B4-BE49-F238E27FC236}">
                <a16:creationId xmlns:a16="http://schemas.microsoft.com/office/drawing/2014/main" id="{695F03AA-C194-574A-970C-AB691A891D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10450" y="3157538"/>
            <a:ext cx="398463" cy="525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Rectangle 20">
            <a:extLst>
              <a:ext uri="{FF2B5EF4-FFF2-40B4-BE49-F238E27FC236}">
                <a16:creationId xmlns:a16="http://schemas.microsoft.com/office/drawing/2014/main" id="{EEECF113-2A89-0D49-88DE-F4968A5C2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021013"/>
            <a:ext cx="8524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Units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>
            <a:extLst>
              <a:ext uri="{FF2B5EF4-FFF2-40B4-BE49-F238E27FC236}">
                <a16:creationId xmlns:a16="http://schemas.microsoft.com/office/drawing/2014/main" id="{3C121293-B13E-0F48-9FE1-68B76BB555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8261350" cy="1189038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Chase Demand</a:t>
            </a:r>
          </a:p>
        </p:txBody>
      </p:sp>
      <p:sp>
        <p:nvSpPr>
          <p:cNvPr id="16386" name="Line 5">
            <a:extLst>
              <a:ext uri="{FF2B5EF4-FFF2-40B4-BE49-F238E27FC236}">
                <a16:creationId xmlns:a16="http://schemas.microsoft.com/office/drawing/2014/main" id="{4566A8BD-1047-EA4A-AF2A-E9253FE990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3225" y="2524125"/>
            <a:ext cx="0" cy="2901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Line 6">
            <a:extLst>
              <a:ext uri="{FF2B5EF4-FFF2-40B4-BE49-F238E27FC236}">
                <a16:creationId xmlns:a16="http://schemas.microsoft.com/office/drawing/2014/main" id="{D32F5639-10C8-BF4E-8041-A4FC5CAEB2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8625" y="5429250"/>
            <a:ext cx="71326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Freeform 7">
            <a:extLst>
              <a:ext uri="{FF2B5EF4-FFF2-40B4-BE49-F238E27FC236}">
                <a16:creationId xmlns:a16="http://schemas.microsoft.com/office/drawing/2014/main" id="{C8C8404E-4E4C-C74E-9BBC-BD42E72F80F6}"/>
              </a:ext>
            </a:extLst>
          </p:cNvPr>
          <p:cNvSpPr>
            <a:spLocks/>
          </p:cNvSpPr>
          <p:nvPr/>
        </p:nvSpPr>
        <p:spPr bwMode="auto">
          <a:xfrm>
            <a:off x="5284788" y="2836863"/>
            <a:ext cx="1555750" cy="2178050"/>
          </a:xfrm>
          <a:custGeom>
            <a:avLst/>
            <a:gdLst>
              <a:gd name="T0" fmla="*/ 1554031 w 905"/>
              <a:gd name="T1" fmla="*/ 0 h 1372"/>
              <a:gd name="T2" fmla="*/ 1457764 w 905"/>
              <a:gd name="T3" fmla="*/ 7938 h 1372"/>
              <a:gd name="T4" fmla="*/ 1306486 w 905"/>
              <a:gd name="T5" fmla="*/ 3175 h 1372"/>
              <a:gd name="T6" fmla="*/ 1132861 w 905"/>
              <a:gd name="T7" fmla="*/ 52388 h 1372"/>
              <a:gd name="T8" fmla="*/ 1024560 w 905"/>
              <a:gd name="T9" fmla="*/ 152400 h 1372"/>
              <a:gd name="T10" fmla="*/ 981584 w 905"/>
              <a:gd name="T11" fmla="*/ 247650 h 1372"/>
              <a:gd name="T12" fmla="*/ 331779 w 905"/>
              <a:gd name="T13" fmla="*/ 1970088 h 1372"/>
              <a:gd name="T14" fmla="*/ 292240 w 905"/>
              <a:gd name="T15" fmla="*/ 2060575 h 1372"/>
              <a:gd name="T16" fmla="*/ 190816 w 905"/>
              <a:gd name="T17" fmla="*/ 2127250 h 1372"/>
              <a:gd name="T18" fmla="*/ 44696 w 905"/>
              <a:gd name="T19" fmla="*/ 2176463 h 1372"/>
              <a:gd name="T20" fmla="*/ 0 w 905"/>
              <a:gd name="T21" fmla="*/ 2159000 h 137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905" h="1372">
                <a:moveTo>
                  <a:pt x="904" y="0"/>
                </a:moveTo>
                <a:lnTo>
                  <a:pt x="848" y="5"/>
                </a:lnTo>
                <a:lnTo>
                  <a:pt x="760" y="2"/>
                </a:lnTo>
                <a:lnTo>
                  <a:pt x="659" y="33"/>
                </a:lnTo>
                <a:lnTo>
                  <a:pt x="596" y="96"/>
                </a:lnTo>
                <a:lnTo>
                  <a:pt x="571" y="156"/>
                </a:lnTo>
                <a:lnTo>
                  <a:pt x="193" y="1241"/>
                </a:lnTo>
                <a:lnTo>
                  <a:pt x="170" y="1298"/>
                </a:lnTo>
                <a:lnTo>
                  <a:pt x="111" y="1340"/>
                </a:lnTo>
                <a:lnTo>
                  <a:pt x="26" y="1371"/>
                </a:lnTo>
                <a:lnTo>
                  <a:pt x="0" y="1360"/>
                </a:lnTo>
              </a:path>
            </a:pathLst>
          </a:custGeom>
          <a:noFill/>
          <a:ln w="25400" cap="rnd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Freeform 8">
            <a:extLst>
              <a:ext uri="{FF2B5EF4-FFF2-40B4-BE49-F238E27FC236}">
                <a16:creationId xmlns:a16="http://schemas.microsoft.com/office/drawing/2014/main" id="{6A34FC30-149E-E843-B1A7-1C5F87ADBD18}"/>
              </a:ext>
            </a:extLst>
          </p:cNvPr>
          <p:cNvSpPr>
            <a:spLocks/>
          </p:cNvSpPr>
          <p:nvPr/>
        </p:nvSpPr>
        <p:spPr bwMode="auto">
          <a:xfrm>
            <a:off x="6867525" y="2840038"/>
            <a:ext cx="1739900" cy="2203450"/>
          </a:xfrm>
          <a:custGeom>
            <a:avLst/>
            <a:gdLst>
              <a:gd name="T0" fmla="*/ 0 w 1012"/>
              <a:gd name="T1" fmla="*/ 0 h 1388"/>
              <a:gd name="T2" fmla="*/ 101437 w 1012"/>
              <a:gd name="T3" fmla="*/ 4763 h 1388"/>
              <a:gd name="T4" fmla="*/ 261329 w 1012"/>
              <a:gd name="T5" fmla="*/ 0 h 1388"/>
              <a:gd name="T6" fmla="*/ 428098 w 1012"/>
              <a:gd name="T7" fmla="*/ 49213 h 1388"/>
              <a:gd name="T8" fmla="*/ 536412 w 1012"/>
              <a:gd name="T9" fmla="*/ 149225 h 1388"/>
              <a:gd name="T10" fmla="*/ 587990 w 1012"/>
              <a:gd name="T11" fmla="*/ 246063 h 1388"/>
              <a:gd name="T12" fmla="*/ 1232716 w 1012"/>
              <a:gd name="T13" fmla="*/ 1966913 h 1388"/>
              <a:gd name="T14" fmla="*/ 1258505 w 1012"/>
              <a:gd name="T15" fmla="*/ 2057400 h 1388"/>
              <a:gd name="T16" fmla="*/ 1380573 w 1012"/>
              <a:gd name="T17" fmla="*/ 2124075 h 1388"/>
              <a:gd name="T18" fmla="*/ 1521553 w 1012"/>
              <a:gd name="T19" fmla="*/ 2173288 h 1388"/>
              <a:gd name="T20" fmla="*/ 1738181 w 1012"/>
              <a:gd name="T21" fmla="*/ 2201863 h 138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12" h="1388">
                <a:moveTo>
                  <a:pt x="0" y="0"/>
                </a:moveTo>
                <a:lnTo>
                  <a:pt x="59" y="3"/>
                </a:lnTo>
                <a:lnTo>
                  <a:pt x="152" y="0"/>
                </a:lnTo>
                <a:lnTo>
                  <a:pt x="249" y="31"/>
                </a:lnTo>
                <a:lnTo>
                  <a:pt x="312" y="94"/>
                </a:lnTo>
                <a:lnTo>
                  <a:pt x="342" y="155"/>
                </a:lnTo>
                <a:lnTo>
                  <a:pt x="717" y="1239"/>
                </a:lnTo>
                <a:lnTo>
                  <a:pt x="732" y="1296"/>
                </a:lnTo>
                <a:lnTo>
                  <a:pt x="803" y="1338"/>
                </a:lnTo>
                <a:lnTo>
                  <a:pt x="885" y="1369"/>
                </a:lnTo>
                <a:lnTo>
                  <a:pt x="1011" y="1387"/>
                </a:lnTo>
              </a:path>
            </a:pathLst>
          </a:custGeom>
          <a:noFill/>
          <a:ln w="25400" cap="rnd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Freeform 9">
            <a:extLst>
              <a:ext uri="{FF2B5EF4-FFF2-40B4-BE49-F238E27FC236}">
                <a16:creationId xmlns:a16="http://schemas.microsoft.com/office/drawing/2014/main" id="{6819A96A-E8C0-1740-82CF-681AA6BF33ED}"/>
              </a:ext>
            </a:extLst>
          </p:cNvPr>
          <p:cNvSpPr>
            <a:spLocks/>
          </p:cNvSpPr>
          <p:nvPr/>
        </p:nvSpPr>
        <p:spPr bwMode="auto">
          <a:xfrm>
            <a:off x="1730375" y="4081463"/>
            <a:ext cx="727075" cy="928687"/>
          </a:xfrm>
          <a:custGeom>
            <a:avLst/>
            <a:gdLst>
              <a:gd name="T0" fmla="*/ 0 w 423"/>
              <a:gd name="T1" fmla="*/ 0 h 585"/>
              <a:gd name="T2" fmla="*/ 235483 w 423"/>
              <a:gd name="T3" fmla="*/ 698500 h 585"/>
              <a:gd name="T4" fmla="*/ 262985 w 423"/>
              <a:gd name="T5" fmla="*/ 790575 h 585"/>
              <a:gd name="T6" fmla="*/ 393617 w 423"/>
              <a:gd name="T7" fmla="*/ 857250 h 585"/>
              <a:gd name="T8" fmla="*/ 546595 w 423"/>
              <a:gd name="T9" fmla="*/ 906462 h 585"/>
              <a:gd name="T10" fmla="*/ 725356 w 423"/>
              <a:gd name="T11" fmla="*/ 927100 h 58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23" h="585">
                <a:moveTo>
                  <a:pt x="0" y="0"/>
                </a:moveTo>
                <a:lnTo>
                  <a:pt x="137" y="440"/>
                </a:lnTo>
                <a:lnTo>
                  <a:pt x="153" y="498"/>
                </a:lnTo>
                <a:lnTo>
                  <a:pt x="229" y="540"/>
                </a:lnTo>
                <a:lnTo>
                  <a:pt x="318" y="571"/>
                </a:lnTo>
                <a:lnTo>
                  <a:pt x="422" y="584"/>
                </a:lnTo>
              </a:path>
            </a:pathLst>
          </a:custGeom>
          <a:noFill/>
          <a:ln w="25400" cap="rnd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Freeform 10">
            <a:extLst>
              <a:ext uri="{FF2B5EF4-FFF2-40B4-BE49-F238E27FC236}">
                <a16:creationId xmlns:a16="http://schemas.microsoft.com/office/drawing/2014/main" id="{0AE87900-0005-4044-8DC8-16C9F0B279F5}"/>
              </a:ext>
            </a:extLst>
          </p:cNvPr>
          <p:cNvSpPr>
            <a:spLocks/>
          </p:cNvSpPr>
          <p:nvPr/>
        </p:nvSpPr>
        <p:spPr bwMode="auto">
          <a:xfrm>
            <a:off x="5224463" y="2928938"/>
            <a:ext cx="1735137" cy="2185987"/>
          </a:xfrm>
          <a:custGeom>
            <a:avLst/>
            <a:gdLst>
              <a:gd name="T0" fmla="*/ 1733417 w 1009"/>
              <a:gd name="T1" fmla="*/ 0 h 1377"/>
              <a:gd name="T2" fmla="*/ 1637116 w 1009"/>
              <a:gd name="T3" fmla="*/ 7937 h 1377"/>
              <a:gd name="T4" fmla="*/ 1484067 w 1009"/>
              <a:gd name="T5" fmla="*/ 3175 h 1377"/>
              <a:gd name="T6" fmla="*/ 1312101 w 1009"/>
              <a:gd name="T7" fmla="*/ 52387 h 1377"/>
              <a:gd name="T8" fmla="*/ 1203762 w 1009"/>
              <a:gd name="T9" fmla="*/ 152400 h 1377"/>
              <a:gd name="T10" fmla="*/ 1159051 w 1009"/>
              <a:gd name="T11" fmla="*/ 247650 h 1377"/>
              <a:gd name="T12" fmla="*/ 509019 w 1009"/>
              <a:gd name="T13" fmla="*/ 1970087 h 1377"/>
              <a:gd name="T14" fmla="*/ 471187 w 1009"/>
              <a:gd name="T15" fmla="*/ 2060575 h 1377"/>
              <a:gd name="T16" fmla="*/ 369727 w 1009"/>
              <a:gd name="T17" fmla="*/ 2127250 h 1377"/>
              <a:gd name="T18" fmla="*/ 223556 w 1009"/>
              <a:gd name="T19" fmla="*/ 2176462 h 1377"/>
              <a:gd name="T20" fmla="*/ 0 w 1009"/>
              <a:gd name="T21" fmla="*/ 2184400 h 13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09" h="1377">
                <a:moveTo>
                  <a:pt x="1008" y="0"/>
                </a:moveTo>
                <a:lnTo>
                  <a:pt x="952" y="5"/>
                </a:lnTo>
                <a:lnTo>
                  <a:pt x="863" y="2"/>
                </a:lnTo>
                <a:lnTo>
                  <a:pt x="763" y="33"/>
                </a:lnTo>
                <a:lnTo>
                  <a:pt x="700" y="96"/>
                </a:lnTo>
                <a:lnTo>
                  <a:pt x="674" y="156"/>
                </a:lnTo>
                <a:lnTo>
                  <a:pt x="296" y="1241"/>
                </a:lnTo>
                <a:lnTo>
                  <a:pt x="274" y="1298"/>
                </a:lnTo>
                <a:lnTo>
                  <a:pt x="215" y="1340"/>
                </a:lnTo>
                <a:lnTo>
                  <a:pt x="130" y="1371"/>
                </a:lnTo>
                <a:lnTo>
                  <a:pt x="0" y="1376"/>
                </a:lnTo>
              </a:path>
            </a:pathLst>
          </a:custGeom>
          <a:noFill/>
          <a:ln w="254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Freeform 11">
            <a:extLst>
              <a:ext uri="{FF2B5EF4-FFF2-40B4-BE49-F238E27FC236}">
                <a16:creationId xmlns:a16="http://schemas.microsoft.com/office/drawing/2014/main" id="{06A07F3F-DB05-A64B-A934-A3A16AB06EA1}"/>
              </a:ext>
            </a:extLst>
          </p:cNvPr>
          <p:cNvSpPr>
            <a:spLocks/>
          </p:cNvSpPr>
          <p:nvPr/>
        </p:nvSpPr>
        <p:spPr bwMode="auto">
          <a:xfrm>
            <a:off x="2424113" y="2928938"/>
            <a:ext cx="1419225" cy="2173287"/>
          </a:xfrm>
          <a:custGeom>
            <a:avLst/>
            <a:gdLst>
              <a:gd name="T0" fmla="*/ 1417505 w 825"/>
              <a:gd name="T1" fmla="*/ 4762 h 1369"/>
              <a:gd name="T2" fmla="*/ 1264400 w 825"/>
              <a:gd name="T3" fmla="*/ 0 h 1369"/>
              <a:gd name="T4" fmla="*/ 1097534 w 825"/>
              <a:gd name="T5" fmla="*/ 49212 h 1369"/>
              <a:gd name="T6" fmla="*/ 989157 w 825"/>
              <a:gd name="T7" fmla="*/ 149225 h 1369"/>
              <a:gd name="T8" fmla="*/ 939269 w 825"/>
              <a:gd name="T9" fmla="*/ 246062 h 1369"/>
              <a:gd name="T10" fmla="*/ 287286 w 825"/>
              <a:gd name="T11" fmla="*/ 1965325 h 1369"/>
              <a:gd name="T12" fmla="*/ 254600 w 825"/>
              <a:gd name="T13" fmla="*/ 2055812 h 1369"/>
              <a:gd name="T14" fmla="*/ 146223 w 825"/>
              <a:gd name="T15" fmla="*/ 2122487 h 1369"/>
              <a:gd name="T16" fmla="*/ 0 w 825"/>
              <a:gd name="T17" fmla="*/ 2171700 h 1369"/>
              <a:gd name="T18" fmla="*/ 12042 w 825"/>
              <a:gd name="T19" fmla="*/ 2168525 h 136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25" h="1369">
                <a:moveTo>
                  <a:pt x="824" y="3"/>
                </a:moveTo>
                <a:lnTo>
                  <a:pt x="735" y="0"/>
                </a:lnTo>
                <a:lnTo>
                  <a:pt x="638" y="31"/>
                </a:lnTo>
                <a:lnTo>
                  <a:pt x="575" y="94"/>
                </a:lnTo>
                <a:lnTo>
                  <a:pt x="546" y="155"/>
                </a:lnTo>
                <a:lnTo>
                  <a:pt x="167" y="1238"/>
                </a:lnTo>
                <a:lnTo>
                  <a:pt x="148" y="1295"/>
                </a:lnTo>
                <a:lnTo>
                  <a:pt x="85" y="1337"/>
                </a:lnTo>
                <a:lnTo>
                  <a:pt x="0" y="1368"/>
                </a:lnTo>
                <a:lnTo>
                  <a:pt x="7" y="1366"/>
                </a:lnTo>
              </a:path>
            </a:pathLst>
          </a:custGeom>
          <a:noFill/>
          <a:ln w="254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Freeform 12">
            <a:extLst>
              <a:ext uri="{FF2B5EF4-FFF2-40B4-BE49-F238E27FC236}">
                <a16:creationId xmlns:a16="http://schemas.microsoft.com/office/drawing/2014/main" id="{4F2DAAC0-E0A2-804D-A733-CEA38774C9F1}"/>
              </a:ext>
            </a:extLst>
          </p:cNvPr>
          <p:cNvSpPr>
            <a:spLocks/>
          </p:cNvSpPr>
          <p:nvPr/>
        </p:nvSpPr>
        <p:spPr bwMode="auto">
          <a:xfrm>
            <a:off x="3771900" y="2930525"/>
            <a:ext cx="1633538" cy="2181225"/>
          </a:xfrm>
          <a:custGeom>
            <a:avLst/>
            <a:gdLst>
              <a:gd name="T0" fmla="*/ 0 w 950"/>
              <a:gd name="T1" fmla="*/ 0 h 1374"/>
              <a:gd name="T2" fmla="*/ 153037 w 950"/>
              <a:gd name="T3" fmla="*/ 4763 h 1374"/>
              <a:gd name="T4" fmla="*/ 319830 w 950"/>
              <a:gd name="T5" fmla="*/ 53975 h 1374"/>
              <a:gd name="T6" fmla="*/ 428159 w 950"/>
              <a:gd name="T7" fmla="*/ 155575 h 1374"/>
              <a:gd name="T8" fmla="*/ 472866 w 950"/>
              <a:gd name="T9" fmla="*/ 250825 h 1374"/>
              <a:gd name="T10" fmla="*/ 1126281 w 950"/>
              <a:gd name="T11" fmla="*/ 1970088 h 1374"/>
              <a:gd name="T12" fmla="*/ 1164111 w 950"/>
              <a:gd name="T13" fmla="*/ 2060575 h 1374"/>
              <a:gd name="T14" fmla="*/ 1274160 w 950"/>
              <a:gd name="T15" fmla="*/ 2127250 h 1374"/>
              <a:gd name="T16" fmla="*/ 1413440 w 950"/>
              <a:gd name="T17" fmla="*/ 2176463 h 1374"/>
              <a:gd name="T18" fmla="*/ 1631818 w 950"/>
              <a:gd name="T19" fmla="*/ 2179638 h 137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50" h="1374">
                <a:moveTo>
                  <a:pt x="0" y="0"/>
                </a:moveTo>
                <a:lnTo>
                  <a:pt x="89" y="3"/>
                </a:lnTo>
                <a:lnTo>
                  <a:pt x="186" y="34"/>
                </a:lnTo>
                <a:lnTo>
                  <a:pt x="249" y="98"/>
                </a:lnTo>
                <a:lnTo>
                  <a:pt x="275" y="158"/>
                </a:lnTo>
                <a:lnTo>
                  <a:pt x="655" y="1241"/>
                </a:lnTo>
                <a:lnTo>
                  <a:pt x="677" y="1298"/>
                </a:lnTo>
                <a:lnTo>
                  <a:pt x="741" y="1340"/>
                </a:lnTo>
                <a:lnTo>
                  <a:pt x="822" y="1371"/>
                </a:lnTo>
                <a:lnTo>
                  <a:pt x="949" y="1373"/>
                </a:lnTo>
              </a:path>
            </a:pathLst>
          </a:custGeom>
          <a:noFill/>
          <a:ln w="254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Freeform 13">
            <a:extLst>
              <a:ext uri="{FF2B5EF4-FFF2-40B4-BE49-F238E27FC236}">
                <a16:creationId xmlns:a16="http://schemas.microsoft.com/office/drawing/2014/main" id="{CC80726E-94B1-534C-A820-32D4CE59F510}"/>
              </a:ext>
            </a:extLst>
          </p:cNvPr>
          <p:cNvSpPr>
            <a:spLocks/>
          </p:cNvSpPr>
          <p:nvPr/>
        </p:nvSpPr>
        <p:spPr bwMode="auto">
          <a:xfrm>
            <a:off x="6813550" y="2932113"/>
            <a:ext cx="1739900" cy="2201862"/>
          </a:xfrm>
          <a:custGeom>
            <a:avLst/>
            <a:gdLst>
              <a:gd name="T0" fmla="*/ 0 w 1012"/>
              <a:gd name="T1" fmla="*/ 0 h 1387"/>
              <a:gd name="T2" fmla="*/ 101437 w 1012"/>
              <a:gd name="T3" fmla="*/ 4762 h 1387"/>
              <a:gd name="T4" fmla="*/ 261329 w 1012"/>
              <a:gd name="T5" fmla="*/ 0 h 1387"/>
              <a:gd name="T6" fmla="*/ 428098 w 1012"/>
              <a:gd name="T7" fmla="*/ 49212 h 1387"/>
              <a:gd name="T8" fmla="*/ 536412 w 1012"/>
              <a:gd name="T9" fmla="*/ 149225 h 1387"/>
              <a:gd name="T10" fmla="*/ 587990 w 1012"/>
              <a:gd name="T11" fmla="*/ 246062 h 1387"/>
              <a:gd name="T12" fmla="*/ 1232716 w 1012"/>
              <a:gd name="T13" fmla="*/ 1965325 h 1387"/>
              <a:gd name="T14" fmla="*/ 1258505 w 1012"/>
              <a:gd name="T15" fmla="*/ 2055812 h 1387"/>
              <a:gd name="T16" fmla="*/ 1380573 w 1012"/>
              <a:gd name="T17" fmla="*/ 2122487 h 1387"/>
              <a:gd name="T18" fmla="*/ 1521553 w 1012"/>
              <a:gd name="T19" fmla="*/ 2171700 h 1387"/>
              <a:gd name="T20" fmla="*/ 1738181 w 1012"/>
              <a:gd name="T21" fmla="*/ 2200275 h 138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12" h="1387">
                <a:moveTo>
                  <a:pt x="0" y="0"/>
                </a:moveTo>
                <a:lnTo>
                  <a:pt x="59" y="3"/>
                </a:lnTo>
                <a:lnTo>
                  <a:pt x="152" y="0"/>
                </a:lnTo>
                <a:lnTo>
                  <a:pt x="249" y="31"/>
                </a:lnTo>
                <a:lnTo>
                  <a:pt x="312" y="94"/>
                </a:lnTo>
                <a:lnTo>
                  <a:pt x="342" y="155"/>
                </a:lnTo>
                <a:lnTo>
                  <a:pt x="717" y="1238"/>
                </a:lnTo>
                <a:lnTo>
                  <a:pt x="732" y="1295"/>
                </a:lnTo>
                <a:lnTo>
                  <a:pt x="803" y="1337"/>
                </a:lnTo>
                <a:lnTo>
                  <a:pt x="885" y="1368"/>
                </a:lnTo>
                <a:lnTo>
                  <a:pt x="1011" y="1386"/>
                </a:lnTo>
              </a:path>
            </a:pathLst>
          </a:custGeom>
          <a:noFill/>
          <a:ln w="254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Freeform 14">
            <a:extLst>
              <a:ext uri="{FF2B5EF4-FFF2-40B4-BE49-F238E27FC236}">
                <a16:creationId xmlns:a16="http://schemas.microsoft.com/office/drawing/2014/main" id="{A6F82B20-5731-2747-B912-465203829E83}"/>
              </a:ext>
            </a:extLst>
          </p:cNvPr>
          <p:cNvSpPr>
            <a:spLocks/>
          </p:cNvSpPr>
          <p:nvPr/>
        </p:nvSpPr>
        <p:spPr bwMode="auto">
          <a:xfrm>
            <a:off x="1706563" y="4157663"/>
            <a:ext cx="752475" cy="952500"/>
          </a:xfrm>
          <a:custGeom>
            <a:avLst/>
            <a:gdLst>
              <a:gd name="T0" fmla="*/ 0 w 438"/>
              <a:gd name="T1" fmla="*/ 0 h 600"/>
              <a:gd name="T2" fmla="*/ 225055 w 438"/>
              <a:gd name="T3" fmla="*/ 711200 h 600"/>
              <a:gd name="T4" fmla="*/ 252543 w 438"/>
              <a:gd name="T5" fmla="*/ 803275 h 600"/>
              <a:gd name="T6" fmla="*/ 377955 w 438"/>
              <a:gd name="T7" fmla="*/ 871538 h 600"/>
              <a:gd name="T8" fmla="*/ 525702 w 438"/>
              <a:gd name="T9" fmla="*/ 922338 h 600"/>
              <a:gd name="T10" fmla="*/ 697500 w 438"/>
              <a:gd name="T11" fmla="*/ 942975 h 600"/>
              <a:gd name="T12" fmla="*/ 750757 w 438"/>
              <a:gd name="T13" fmla="*/ 950913 h 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8" h="600">
                <a:moveTo>
                  <a:pt x="0" y="0"/>
                </a:moveTo>
                <a:lnTo>
                  <a:pt x="131" y="448"/>
                </a:lnTo>
                <a:lnTo>
                  <a:pt x="147" y="506"/>
                </a:lnTo>
                <a:lnTo>
                  <a:pt x="220" y="549"/>
                </a:lnTo>
                <a:lnTo>
                  <a:pt x="306" y="581"/>
                </a:lnTo>
                <a:lnTo>
                  <a:pt x="406" y="594"/>
                </a:lnTo>
                <a:lnTo>
                  <a:pt x="437" y="599"/>
                </a:lnTo>
              </a:path>
            </a:pathLst>
          </a:custGeom>
          <a:noFill/>
          <a:ln w="254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Freeform 15">
            <a:extLst>
              <a:ext uri="{FF2B5EF4-FFF2-40B4-BE49-F238E27FC236}">
                <a16:creationId xmlns:a16="http://schemas.microsoft.com/office/drawing/2014/main" id="{018D1A70-D63A-6C4A-B8AF-2774520FCF19}"/>
              </a:ext>
            </a:extLst>
          </p:cNvPr>
          <p:cNvSpPr>
            <a:spLocks/>
          </p:cNvSpPr>
          <p:nvPr/>
        </p:nvSpPr>
        <p:spPr bwMode="auto">
          <a:xfrm>
            <a:off x="2571750" y="2932113"/>
            <a:ext cx="1304925" cy="2125662"/>
          </a:xfrm>
          <a:custGeom>
            <a:avLst/>
            <a:gdLst>
              <a:gd name="T0" fmla="*/ 1303206 w 759"/>
              <a:gd name="T1" fmla="*/ 4762 h 1339"/>
              <a:gd name="T2" fmla="*/ 1270540 w 759"/>
              <a:gd name="T3" fmla="*/ 4762 h 1339"/>
              <a:gd name="T4" fmla="*/ 1117525 w 759"/>
              <a:gd name="T5" fmla="*/ 0 h 1339"/>
              <a:gd name="T6" fmla="*/ 952475 w 759"/>
              <a:gd name="T7" fmla="*/ 49212 h 1339"/>
              <a:gd name="T8" fmla="*/ 842442 w 759"/>
              <a:gd name="T9" fmla="*/ 149225 h 1339"/>
              <a:gd name="T10" fmla="*/ 792583 w 759"/>
              <a:gd name="T11" fmla="*/ 246062 h 1339"/>
              <a:gd name="T12" fmla="*/ 140980 w 759"/>
              <a:gd name="T13" fmla="*/ 1966912 h 1339"/>
              <a:gd name="T14" fmla="*/ 108314 w 759"/>
              <a:gd name="T15" fmla="*/ 2057400 h 1339"/>
              <a:gd name="T16" fmla="*/ 0 w 759"/>
              <a:gd name="T17" fmla="*/ 2124075 h 13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59" h="1339">
                <a:moveTo>
                  <a:pt x="758" y="3"/>
                </a:moveTo>
                <a:lnTo>
                  <a:pt x="739" y="3"/>
                </a:lnTo>
                <a:lnTo>
                  <a:pt x="650" y="0"/>
                </a:lnTo>
                <a:lnTo>
                  <a:pt x="554" y="31"/>
                </a:lnTo>
                <a:lnTo>
                  <a:pt x="490" y="94"/>
                </a:lnTo>
                <a:lnTo>
                  <a:pt x="461" y="155"/>
                </a:lnTo>
                <a:lnTo>
                  <a:pt x="82" y="1239"/>
                </a:lnTo>
                <a:lnTo>
                  <a:pt x="63" y="1296"/>
                </a:lnTo>
                <a:lnTo>
                  <a:pt x="0" y="1338"/>
                </a:lnTo>
              </a:path>
            </a:pathLst>
          </a:custGeom>
          <a:noFill/>
          <a:ln w="254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Freeform 16">
            <a:extLst>
              <a:ext uri="{FF2B5EF4-FFF2-40B4-BE49-F238E27FC236}">
                <a16:creationId xmlns:a16="http://schemas.microsoft.com/office/drawing/2014/main" id="{7F0FEEDA-566C-5A47-93BA-2DB2F6AA08CE}"/>
              </a:ext>
            </a:extLst>
          </p:cNvPr>
          <p:cNvSpPr>
            <a:spLocks/>
          </p:cNvSpPr>
          <p:nvPr/>
        </p:nvSpPr>
        <p:spPr bwMode="auto">
          <a:xfrm>
            <a:off x="3732213" y="2832100"/>
            <a:ext cx="1555750" cy="2178050"/>
          </a:xfrm>
          <a:custGeom>
            <a:avLst/>
            <a:gdLst>
              <a:gd name="T0" fmla="*/ 0 w 905"/>
              <a:gd name="T1" fmla="*/ 0 h 1372"/>
              <a:gd name="T2" fmla="*/ 96267 w 905"/>
              <a:gd name="T3" fmla="*/ 7938 h 1372"/>
              <a:gd name="T4" fmla="*/ 247545 w 905"/>
              <a:gd name="T5" fmla="*/ 3175 h 1372"/>
              <a:gd name="T6" fmla="*/ 421170 w 905"/>
              <a:gd name="T7" fmla="*/ 52388 h 1372"/>
              <a:gd name="T8" fmla="*/ 529471 w 905"/>
              <a:gd name="T9" fmla="*/ 152400 h 1372"/>
              <a:gd name="T10" fmla="*/ 572447 w 905"/>
              <a:gd name="T11" fmla="*/ 247650 h 1372"/>
              <a:gd name="T12" fmla="*/ 1222252 w 905"/>
              <a:gd name="T13" fmla="*/ 1970088 h 1372"/>
              <a:gd name="T14" fmla="*/ 1261791 w 905"/>
              <a:gd name="T15" fmla="*/ 2060575 h 1372"/>
              <a:gd name="T16" fmla="*/ 1363215 w 905"/>
              <a:gd name="T17" fmla="*/ 2127250 h 1372"/>
              <a:gd name="T18" fmla="*/ 1509335 w 905"/>
              <a:gd name="T19" fmla="*/ 2176463 h 1372"/>
              <a:gd name="T20" fmla="*/ 1554031 w 905"/>
              <a:gd name="T21" fmla="*/ 2159000 h 137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905" h="1372">
                <a:moveTo>
                  <a:pt x="0" y="0"/>
                </a:moveTo>
                <a:lnTo>
                  <a:pt x="56" y="5"/>
                </a:lnTo>
                <a:lnTo>
                  <a:pt x="144" y="2"/>
                </a:lnTo>
                <a:lnTo>
                  <a:pt x="245" y="33"/>
                </a:lnTo>
                <a:lnTo>
                  <a:pt x="308" y="96"/>
                </a:lnTo>
                <a:lnTo>
                  <a:pt x="333" y="156"/>
                </a:lnTo>
                <a:lnTo>
                  <a:pt x="711" y="1241"/>
                </a:lnTo>
                <a:lnTo>
                  <a:pt x="734" y="1298"/>
                </a:lnTo>
                <a:lnTo>
                  <a:pt x="793" y="1340"/>
                </a:lnTo>
                <a:lnTo>
                  <a:pt x="878" y="1371"/>
                </a:lnTo>
                <a:lnTo>
                  <a:pt x="904" y="1360"/>
                </a:lnTo>
              </a:path>
            </a:pathLst>
          </a:custGeom>
          <a:noFill/>
          <a:ln w="25400" cap="rnd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Freeform 17">
            <a:extLst>
              <a:ext uri="{FF2B5EF4-FFF2-40B4-BE49-F238E27FC236}">
                <a16:creationId xmlns:a16="http://schemas.microsoft.com/office/drawing/2014/main" id="{B78B7C18-E41A-E545-BC96-60B866CB6821}"/>
              </a:ext>
            </a:extLst>
          </p:cNvPr>
          <p:cNvSpPr>
            <a:spLocks/>
          </p:cNvSpPr>
          <p:nvPr/>
        </p:nvSpPr>
        <p:spPr bwMode="auto">
          <a:xfrm>
            <a:off x="2327275" y="2836863"/>
            <a:ext cx="1555750" cy="2178050"/>
          </a:xfrm>
          <a:custGeom>
            <a:avLst/>
            <a:gdLst>
              <a:gd name="T0" fmla="*/ 1554031 w 905"/>
              <a:gd name="T1" fmla="*/ 0 h 1372"/>
              <a:gd name="T2" fmla="*/ 1457764 w 905"/>
              <a:gd name="T3" fmla="*/ 7938 h 1372"/>
              <a:gd name="T4" fmla="*/ 1306486 w 905"/>
              <a:gd name="T5" fmla="*/ 3175 h 1372"/>
              <a:gd name="T6" fmla="*/ 1132861 w 905"/>
              <a:gd name="T7" fmla="*/ 52388 h 1372"/>
              <a:gd name="T8" fmla="*/ 1024560 w 905"/>
              <a:gd name="T9" fmla="*/ 152400 h 1372"/>
              <a:gd name="T10" fmla="*/ 981584 w 905"/>
              <a:gd name="T11" fmla="*/ 247650 h 1372"/>
              <a:gd name="T12" fmla="*/ 331779 w 905"/>
              <a:gd name="T13" fmla="*/ 1970088 h 1372"/>
              <a:gd name="T14" fmla="*/ 292240 w 905"/>
              <a:gd name="T15" fmla="*/ 2060575 h 1372"/>
              <a:gd name="T16" fmla="*/ 190816 w 905"/>
              <a:gd name="T17" fmla="*/ 2127250 h 1372"/>
              <a:gd name="T18" fmla="*/ 44696 w 905"/>
              <a:gd name="T19" fmla="*/ 2176463 h 1372"/>
              <a:gd name="T20" fmla="*/ 0 w 905"/>
              <a:gd name="T21" fmla="*/ 2159000 h 137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905" h="1372">
                <a:moveTo>
                  <a:pt x="904" y="0"/>
                </a:moveTo>
                <a:lnTo>
                  <a:pt x="848" y="5"/>
                </a:lnTo>
                <a:lnTo>
                  <a:pt x="760" y="2"/>
                </a:lnTo>
                <a:lnTo>
                  <a:pt x="659" y="33"/>
                </a:lnTo>
                <a:lnTo>
                  <a:pt x="596" y="96"/>
                </a:lnTo>
                <a:lnTo>
                  <a:pt x="571" y="156"/>
                </a:lnTo>
                <a:lnTo>
                  <a:pt x="193" y="1241"/>
                </a:lnTo>
                <a:lnTo>
                  <a:pt x="170" y="1298"/>
                </a:lnTo>
                <a:lnTo>
                  <a:pt x="111" y="1340"/>
                </a:lnTo>
                <a:lnTo>
                  <a:pt x="26" y="1371"/>
                </a:lnTo>
                <a:lnTo>
                  <a:pt x="0" y="1360"/>
                </a:lnTo>
              </a:path>
            </a:pathLst>
          </a:custGeom>
          <a:noFill/>
          <a:ln w="25400" cap="rnd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Rectangle 18">
            <a:extLst>
              <a:ext uri="{FF2B5EF4-FFF2-40B4-BE49-F238E27FC236}">
                <a16:creationId xmlns:a16="http://schemas.microsoft.com/office/drawing/2014/main" id="{27507F74-6CFB-8144-A864-AC89B428D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50" y="5486400"/>
            <a:ext cx="8445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Time</a:t>
            </a:r>
          </a:p>
        </p:txBody>
      </p:sp>
      <p:sp>
        <p:nvSpPr>
          <p:cNvPr id="16400" name="Rectangle 19">
            <a:extLst>
              <a:ext uri="{FF2B5EF4-FFF2-40B4-BE49-F238E27FC236}">
                <a16:creationId xmlns:a16="http://schemas.microsoft.com/office/drawing/2014/main" id="{0764F3A9-7D0B-4B42-B6DB-002F56549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975" y="3521075"/>
            <a:ext cx="7842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Units</a:t>
            </a:r>
          </a:p>
        </p:txBody>
      </p:sp>
      <p:sp>
        <p:nvSpPr>
          <p:cNvPr id="16401" name="Rectangle 20">
            <a:extLst>
              <a:ext uri="{FF2B5EF4-FFF2-40B4-BE49-F238E27FC236}">
                <a16:creationId xmlns:a16="http://schemas.microsoft.com/office/drawing/2014/main" id="{131B3849-F0E8-FE40-9368-90A2A8652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6975" y="4475163"/>
            <a:ext cx="16065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Production</a:t>
            </a:r>
          </a:p>
        </p:txBody>
      </p:sp>
      <p:sp>
        <p:nvSpPr>
          <p:cNvPr id="16402" name="Rectangle 21">
            <a:extLst>
              <a:ext uri="{FF2B5EF4-FFF2-40B4-BE49-F238E27FC236}">
                <a16:creationId xmlns:a16="http://schemas.microsoft.com/office/drawing/2014/main" id="{F0740FA5-E353-6E4B-8096-50BA0356C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150" y="2016125"/>
            <a:ext cx="17811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Demand</a:t>
            </a:r>
          </a:p>
        </p:txBody>
      </p:sp>
      <p:sp>
        <p:nvSpPr>
          <p:cNvPr id="16403" name="Line 22">
            <a:extLst>
              <a:ext uri="{FF2B5EF4-FFF2-40B4-BE49-F238E27FC236}">
                <a16:creationId xmlns:a16="http://schemas.microsoft.com/office/drawing/2014/main" id="{AD33C0A7-43F4-274B-9327-19C0A4CD58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9575" y="2343150"/>
            <a:ext cx="398463" cy="525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Line 23">
            <a:extLst>
              <a:ext uri="{FF2B5EF4-FFF2-40B4-BE49-F238E27FC236}">
                <a16:creationId xmlns:a16="http://schemas.microsoft.com/office/drawing/2014/main" id="{7C5EF1CF-826B-E44B-A377-5B203E80C1F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1250" y="4117975"/>
            <a:ext cx="541338" cy="366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>
            <a:extLst>
              <a:ext uri="{FF2B5EF4-FFF2-40B4-BE49-F238E27FC236}">
                <a16:creationId xmlns:a16="http://schemas.microsoft.com/office/drawing/2014/main" id="{AAA9725D-B301-704E-8CC1-D2F5BC5C78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APP Using Pure Strategies</a:t>
            </a:r>
          </a:p>
        </p:txBody>
      </p:sp>
      <p:sp>
        <p:nvSpPr>
          <p:cNvPr id="18434" name="Rectangle 5">
            <a:extLst>
              <a:ext uri="{FF2B5EF4-FFF2-40B4-BE49-F238E27FC236}">
                <a16:creationId xmlns:a16="http://schemas.microsoft.com/office/drawing/2014/main" id="{089AFC0A-0C3C-3246-9202-8F9FCC1827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4191000"/>
            <a:ext cx="8305800" cy="1676400"/>
          </a:xfrm>
          <a:noFill/>
        </p:spPr>
        <p:txBody>
          <a:bodyPr lIns="90487" tIns="44450" rIns="90487" bIns="44450"/>
          <a:lstStyle/>
          <a:p>
            <a:pPr marL="342900" indent="-342900" algn="ctr" defTabSz="914400">
              <a:buFontTx/>
              <a:buNone/>
              <a:tabLst>
                <a:tab pos="2114550" algn="ctr"/>
                <a:tab pos="3943350" algn="r"/>
              </a:tabLst>
            </a:pPr>
            <a:r>
              <a:rPr lang="en-US" altLang="en-US" sz="2000" u="sng"/>
              <a:t>		</a:t>
            </a:r>
            <a:r>
              <a:rPr lang="en-US" altLang="en-US" sz="2000"/>
              <a:t>Hiring cost = $100 per worker	         Firing cost = $500 per worker</a:t>
            </a:r>
          </a:p>
          <a:p>
            <a:pPr marL="342900" indent="-342900" algn="ctr" defTabSz="914400">
              <a:buFontTx/>
              <a:buNone/>
              <a:tabLst>
                <a:tab pos="2114550" algn="ctr"/>
                <a:tab pos="3943350" algn="r"/>
              </a:tabLst>
            </a:pPr>
            <a:r>
              <a:rPr lang="en-US" altLang="en-US" sz="2000"/>
              <a:t>Inventory carrying cost = $0.50 pound per quarter</a:t>
            </a:r>
          </a:p>
          <a:p>
            <a:pPr marL="342900" indent="-342900" algn="ctr" defTabSz="914400">
              <a:buFontTx/>
              <a:buNone/>
              <a:tabLst>
                <a:tab pos="2114550" algn="ctr"/>
                <a:tab pos="3943350" algn="r"/>
              </a:tabLst>
            </a:pPr>
            <a:r>
              <a:rPr lang="en-US" altLang="en-US" sz="2000"/>
              <a:t>Production per employee = 1,000 pounds per quarter</a:t>
            </a:r>
          </a:p>
          <a:p>
            <a:pPr marL="342900" indent="-342900" algn="ctr" defTabSz="914400">
              <a:buFontTx/>
              <a:buNone/>
              <a:tabLst>
                <a:tab pos="2114550" algn="ctr"/>
                <a:tab pos="3943350" algn="r"/>
              </a:tabLst>
            </a:pPr>
            <a:r>
              <a:rPr lang="en-US" altLang="en-US" sz="2000"/>
              <a:t>Beginning work force = 100 workers</a:t>
            </a:r>
          </a:p>
          <a:p>
            <a:pPr marL="342900" indent="-342900" defTabSz="914400">
              <a:buFontTx/>
              <a:buNone/>
              <a:tabLst>
                <a:tab pos="2114550" algn="ctr"/>
                <a:tab pos="3943350" algn="r"/>
              </a:tabLst>
            </a:pPr>
            <a:endParaRPr lang="en-US" altLang="en-US" sz="2000"/>
          </a:p>
        </p:txBody>
      </p:sp>
      <p:sp>
        <p:nvSpPr>
          <p:cNvPr id="18435" name="Rectangle 6">
            <a:extLst>
              <a:ext uri="{FF2B5EF4-FFF2-40B4-BE49-F238E27FC236}">
                <a16:creationId xmlns:a16="http://schemas.microsoft.com/office/drawing/2014/main" id="{4CFBD528-863D-4245-882C-19537D9F1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5463" y="2108200"/>
            <a:ext cx="4706937" cy="185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 u="sng">
                <a:latin typeface="Arial" panose="020B0604020202020204" pitchFamily="34" charset="0"/>
              </a:rPr>
              <a:t>Quarter		Sales Forecast (lb)</a:t>
            </a:r>
            <a:endParaRPr lang="en-US" altLang="en-US" sz="200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000">
                <a:latin typeface="Arial" panose="020B0604020202020204" pitchFamily="34" charset="0"/>
              </a:rPr>
              <a:t>Spring		80,000</a:t>
            </a:r>
          </a:p>
          <a:p>
            <a:pPr>
              <a:spcBef>
                <a:spcPct val="20000"/>
              </a:spcBef>
            </a:pPr>
            <a:r>
              <a:rPr lang="en-US" altLang="en-US" sz="2000">
                <a:latin typeface="Arial" panose="020B0604020202020204" pitchFamily="34" charset="0"/>
              </a:rPr>
              <a:t>Summer		50,000</a:t>
            </a:r>
          </a:p>
          <a:p>
            <a:pPr>
              <a:spcBef>
                <a:spcPct val="20000"/>
              </a:spcBef>
            </a:pPr>
            <a:r>
              <a:rPr lang="en-US" altLang="en-US" sz="2000">
                <a:latin typeface="Arial" panose="020B0604020202020204" pitchFamily="34" charset="0"/>
              </a:rPr>
              <a:t>Fall		120,000</a:t>
            </a:r>
          </a:p>
          <a:p>
            <a:pPr>
              <a:spcBef>
                <a:spcPct val="20000"/>
              </a:spcBef>
            </a:pPr>
            <a:r>
              <a:rPr lang="en-US" altLang="en-US" sz="2000">
                <a:latin typeface="Arial" panose="020B0604020202020204" pitchFamily="34" charset="0"/>
              </a:rPr>
              <a:t>Winter		150,000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>
            <a:extLst>
              <a:ext uri="{FF2B5EF4-FFF2-40B4-BE49-F238E27FC236}">
                <a16:creationId xmlns:a16="http://schemas.microsoft.com/office/drawing/2014/main" id="{92C2D037-B609-F649-9EB2-2D6EAFBD2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Level Production Strategy</a:t>
            </a:r>
          </a:p>
        </p:txBody>
      </p:sp>
      <p:sp>
        <p:nvSpPr>
          <p:cNvPr id="20482" name="Rectangle 5">
            <a:extLst>
              <a:ext uri="{FF2B5EF4-FFF2-40B4-BE49-F238E27FC236}">
                <a16:creationId xmlns:a16="http://schemas.microsoft.com/office/drawing/2014/main" id="{89C4E694-4EDF-D44D-9711-1674430B01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2133600"/>
            <a:ext cx="6781800" cy="4114800"/>
          </a:xfrm>
          <a:noFill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 u="sng"/>
              <a:t>		</a:t>
            </a:r>
            <a:r>
              <a:rPr lang="en-US" altLang="en-US" sz="2000"/>
              <a:t> Sales	Production</a:t>
            </a:r>
            <a:endParaRPr lang="en-US" altLang="en-US" sz="2000" u="sng"/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 u="sng"/>
              <a:t>Quarter	Forecast	Plan	Inventory</a:t>
            </a:r>
            <a:endParaRPr lang="en-US" altLang="en-US" sz="2000"/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Spring	80,000	100,000	20,000	</a:t>
            </a:r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Summer	50,000	100,000	70,000	</a:t>
            </a:r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Fall	120,000	100,000	50,000	</a:t>
            </a:r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Winter	150,000	100,000	0</a:t>
            </a:r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		400,000		140,000</a:t>
            </a:r>
            <a:endParaRPr lang="en-US" altLang="en-US"/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endParaRPr lang="en-US" altLang="en-US" sz="2000"/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Cost = 140,000 pounds x 0.50 per pound = $70,000</a:t>
            </a:r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endParaRPr lang="en-US" altLang="en-US" sz="2000"/>
          </a:p>
        </p:txBody>
      </p:sp>
      <p:sp>
        <p:nvSpPr>
          <p:cNvPr id="20483" name="Line 6">
            <a:extLst>
              <a:ext uri="{FF2B5EF4-FFF2-40B4-BE49-F238E27FC236}">
                <a16:creationId xmlns:a16="http://schemas.microsoft.com/office/drawing/2014/main" id="{38D75CE6-C265-744B-B99D-603CBDC825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8163" y="4267200"/>
            <a:ext cx="1265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Line 7">
            <a:extLst>
              <a:ext uri="{FF2B5EF4-FFF2-40B4-BE49-F238E27FC236}">
                <a16:creationId xmlns:a16="http://schemas.microsoft.com/office/drawing/2014/main" id="{F0536065-8D9D-2F43-9274-843248F2CF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2963" y="4267200"/>
            <a:ext cx="1265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ntitled 2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Apple Lab 1:JFK:jfkM326F</Template>
  <TotalTime>1002</TotalTime>
  <Pages>12</Pages>
  <Words>473</Words>
  <Application>Microsoft Macintosh PowerPoint</Application>
  <PresentationFormat>A4 Paper (210x297 mm)</PresentationFormat>
  <Paragraphs>142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Times</vt:lpstr>
      <vt:lpstr>Arial</vt:lpstr>
      <vt:lpstr>Times New Roman</vt:lpstr>
      <vt:lpstr>Monotype Sorts</vt:lpstr>
      <vt:lpstr>untitled 2</vt:lpstr>
      <vt:lpstr>Aggregate Production Planning (APP)</vt:lpstr>
      <vt:lpstr>Inputs and Outputs to Aggregate Production Planning</vt:lpstr>
      <vt:lpstr>Strategies for Meeting Demand</vt:lpstr>
      <vt:lpstr>Strategy Details</vt:lpstr>
      <vt:lpstr>Strategy Details</vt:lpstr>
      <vt:lpstr>Level Production</vt:lpstr>
      <vt:lpstr>Chase Demand</vt:lpstr>
      <vt:lpstr>APP Using Pure Strategies</vt:lpstr>
      <vt:lpstr>Level Production Strategy</vt:lpstr>
      <vt:lpstr>Chase Demand Strategy</vt:lpstr>
      <vt:lpstr>Other Quantitative Techniques</vt:lpstr>
      <vt:lpstr>Strategies for Managing Demand</vt:lpstr>
      <vt:lpstr>Hierarchical Planning Process</vt:lpstr>
      <vt:lpstr>Aggregate Planning for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326 Mathematics for Decision Making</dc:title>
  <dc:subject/>
  <dc:creator>Teacher</dc:creator>
  <cp:keywords/>
  <dc:description/>
  <cp:lastModifiedBy>Kros, John</cp:lastModifiedBy>
  <cp:revision>443</cp:revision>
  <cp:lastPrinted>1998-03-03T16:13:53Z</cp:lastPrinted>
  <dcterms:created xsi:type="dcterms:W3CDTF">1997-08-18T14:58:50Z</dcterms:created>
  <dcterms:modified xsi:type="dcterms:W3CDTF">2019-08-21T14:24:36Z</dcterms:modified>
</cp:coreProperties>
</file>